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  <a:srgbClr val="000060"/>
    <a:srgbClr val="003399"/>
    <a:srgbClr val="3A7CCB"/>
    <a:srgbClr val="00007A"/>
    <a:srgbClr val="000068"/>
    <a:srgbClr val="00002A"/>
    <a:srgbClr val="CFE4FE"/>
    <a:srgbClr val="2C5D98"/>
    <a:srgbClr val="00F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75" d="100"/>
          <a:sy n="75" d="100"/>
        </p:scale>
        <p:origin x="-3656" y="-1437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2147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77976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90FC0-BDB9-4557-9374-41AC3FB5C69A}"/>
              </a:ext>
            </a:extLst>
          </p:cNvPr>
          <p:cNvGrpSpPr/>
          <p:nvPr/>
        </p:nvGrpSpPr>
        <p:grpSpPr>
          <a:xfrm>
            <a:off x="629999" y="8262000"/>
            <a:ext cx="9360000" cy="14796163"/>
            <a:chOff x="629999" y="8262000"/>
            <a:chExt cx="9360000" cy="14796163"/>
          </a:xfrm>
        </p:grpSpPr>
        <p:sp>
          <p:nvSpPr>
            <p:cNvPr id="112" name="Rounded Rectangle 18"/>
            <p:cNvSpPr/>
            <p:nvPr/>
          </p:nvSpPr>
          <p:spPr>
            <a:xfrm>
              <a:off x="629999" y="8262000"/>
              <a:ext cx="9360000" cy="14796163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3"/>
            <p:cNvSpPr>
              <a:spLocks noChangeArrowheads="1"/>
            </p:cNvSpPr>
            <p:nvPr/>
          </p:nvSpPr>
          <p:spPr bwMode="auto">
            <a:xfrm>
              <a:off x="934781" y="8467200"/>
              <a:ext cx="5567957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900000" y="9576000"/>
              <a:ext cx="8820000" cy="342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Commonly, as part of the process of publishing a scientific paper, the work undergoes peer review.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“Double Blind” – the author and the reviewer are anonymous to each other.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Today, due to transparency reasons, several well-known journals publish their reviews.</a:t>
              </a:r>
            </a:p>
          </p:txBody>
        </p:sp>
        <p:sp>
          <p:nvSpPr>
            <p:cNvPr id="116" name="Rectangle 3"/>
            <p:cNvSpPr>
              <a:spLocks noChangeArrowheads="1"/>
            </p:cNvSpPr>
            <p:nvPr/>
          </p:nvSpPr>
          <p:spPr bwMode="auto">
            <a:xfrm>
              <a:off x="960201" y="12826319"/>
              <a:ext cx="5523461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</a:t>
              </a:r>
            </a:p>
          </p:txBody>
        </p:sp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900000" y="13801407"/>
              <a:ext cx="8911812" cy="4628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 the domain of a new problem – reviews on academic articles.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 how to perform authorship attribution on this domain by learning a different domain.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Stepping-stone towards the following: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Obfuscation of reviews’ authors.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Dealing with the cross-domain problem – learning on articles and inferring on reviews.</a:t>
              </a:r>
            </a:p>
          </p:txBody>
        </p:sp>
        <p:sp>
          <p:nvSpPr>
            <p:cNvPr id="118" name="Rectangle 4"/>
            <p:cNvSpPr>
              <a:spLocks noChangeArrowheads="1"/>
            </p:cNvSpPr>
            <p:nvPr/>
          </p:nvSpPr>
          <p:spPr bwMode="auto">
            <a:xfrm>
              <a:off x="900000" y="19506891"/>
              <a:ext cx="8820000" cy="3306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existing labeled ground truth.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Reviews are short texts.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Reviews and academic papers are topic related.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Cross domain work.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articles are written by multiple authors. </a:t>
              </a:r>
            </a:p>
            <a:p>
              <a:pPr marL="425679" indent="-425679" algn="l" rtl="0">
                <a:spcBef>
                  <a:spcPts val="1682"/>
                </a:spcBef>
                <a:buFont typeface="Arial" pitchFamily="34" charset="0"/>
                <a:buChar char="•"/>
              </a:pPr>
              <a:endPara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2"/>
            <p:cNvSpPr>
              <a:spLocks noChangeArrowheads="1"/>
            </p:cNvSpPr>
            <p:nvPr/>
          </p:nvSpPr>
          <p:spPr bwMode="auto">
            <a:xfrm>
              <a:off x="967893" y="18437896"/>
              <a:ext cx="7688943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</p:grp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486285" y="16408895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0A091E-2D40-4B11-BDE9-150E04184B6E}"/>
              </a:ext>
            </a:extLst>
          </p:cNvPr>
          <p:cNvGrpSpPr/>
          <p:nvPr/>
        </p:nvGrpSpPr>
        <p:grpSpPr>
          <a:xfrm>
            <a:off x="20331806" y="34660681"/>
            <a:ext cx="9360000" cy="7103055"/>
            <a:chOff x="20267543" y="30252281"/>
            <a:chExt cx="9360000" cy="7103055"/>
          </a:xfrm>
        </p:grpSpPr>
        <p:sp>
          <p:nvSpPr>
            <p:cNvPr id="142" name="Rounded Rectangle 193"/>
            <p:cNvSpPr/>
            <p:nvPr/>
          </p:nvSpPr>
          <p:spPr>
            <a:xfrm>
              <a:off x="20267543" y="30252281"/>
              <a:ext cx="9360000" cy="7103055"/>
            </a:xfrm>
            <a:prstGeom prst="roundRect">
              <a:avLst>
                <a:gd name="adj" fmla="val 5128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2"/>
            <p:cNvSpPr>
              <a:spLocks noChangeArrowheads="1"/>
            </p:cNvSpPr>
            <p:nvPr/>
          </p:nvSpPr>
          <p:spPr bwMode="auto">
            <a:xfrm>
              <a:off x="20655738" y="30571517"/>
              <a:ext cx="8475042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20572682" y="31595608"/>
              <a:ext cx="8641154" cy="550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Good results on a naturally challenging domain.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work – domain adaptation.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quality and size of the dataset have impact on the results.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length may have a great impact on results.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language models and perplexity is a highly valuable feature for this task.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 selection is important when dealing with high feature dimension.</a:t>
              </a:r>
            </a:p>
          </p:txBody>
        </p:sp>
      </p:grp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704325"/>
            <a:ext cx="28290682" cy="22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an Anonymous Reviewer of an Academic Paper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6465600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Lior</a:t>
            </a:r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Kiassi</a:t>
            </a:r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Roy Hachnochi, Supervised by Pavel </a:t>
            </a:r>
            <a:r>
              <a:rPr lang="en-US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Lifshits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ounded Rectangle 199"/>
          <p:cNvSpPr/>
          <p:nvPr/>
        </p:nvSpPr>
        <p:spPr>
          <a:xfrm>
            <a:off x="20263894" y="16207504"/>
            <a:ext cx="9360000" cy="608151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2147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2020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11644385" y="218282"/>
            <a:ext cx="6998421" cy="2784624"/>
            <a:chOff x="11644385" y="218282"/>
            <a:chExt cx="6998421" cy="2784624"/>
          </a:xfrm>
        </p:grpSpPr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11644385" y="2418131"/>
              <a:ext cx="69984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0" dirty="0">
                  <a:solidFill>
                    <a:srgbClr val="0021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Signal and Image Processing Lab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" y="698400"/>
            <a:ext cx="5968595" cy="17172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FD23E-D8F5-4EB7-8342-0A53754EA519}"/>
              </a:ext>
            </a:extLst>
          </p:cNvPr>
          <p:cNvGrpSpPr/>
          <p:nvPr/>
        </p:nvGrpSpPr>
        <p:grpSpPr>
          <a:xfrm>
            <a:off x="644400" y="31502557"/>
            <a:ext cx="9360000" cy="10313509"/>
            <a:chOff x="10458000" y="8261999"/>
            <a:chExt cx="9360000" cy="10313509"/>
          </a:xfrm>
        </p:grpSpPr>
        <p:sp>
          <p:nvSpPr>
            <p:cNvPr id="130" name="Rounded Rectangle 171"/>
            <p:cNvSpPr/>
            <p:nvPr/>
          </p:nvSpPr>
          <p:spPr>
            <a:xfrm>
              <a:off x="10458000" y="8261999"/>
              <a:ext cx="9360000" cy="10313509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2"/>
            <p:cNvSpPr>
              <a:spLocks noChangeArrowheads="1"/>
            </p:cNvSpPr>
            <p:nvPr/>
          </p:nvSpPr>
          <p:spPr bwMode="auto">
            <a:xfrm>
              <a:off x="10764000" y="8467200"/>
              <a:ext cx="6817783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sp>
          <p:nvSpPr>
            <p:cNvPr id="367" name="Rectangle 4"/>
            <p:cNvSpPr>
              <a:spLocks noChangeArrowheads="1"/>
            </p:cNvSpPr>
            <p:nvPr/>
          </p:nvSpPr>
          <p:spPr bwMode="auto">
            <a:xfrm>
              <a:off x="10728000" y="9576000"/>
              <a:ext cx="8765404" cy="466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>
                <a:spcBef>
                  <a:spcPts val="1682"/>
                </a:spcBef>
                <a:buSzPct val="125000"/>
              </a:pPr>
              <a:r>
                <a:rPr lang="en-US" sz="2990" u="sng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Challenges: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 to find (especially labeled ones).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Review’s authors write only few reviews in total.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 texts without meaningful context.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 text structures – hard for automation.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Difficulty to obtain papers of a specific person.</a:t>
              </a:r>
            </a:p>
            <a:p>
              <a:pPr algn="l" rtl="0">
                <a:spcBef>
                  <a:spcPts val="1682"/>
                </a:spcBef>
                <a:buSzPct val="125000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990" u="sng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Structure: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16EEC9-0F46-4B79-AED5-E531672B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12650" y="14114778"/>
              <a:ext cx="8138251" cy="3140161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1D2FA0A-2198-4D8E-9DB1-8DEC6C37F348}"/>
                </a:ext>
              </a:extLst>
            </p:cNvPr>
            <p:cNvSpPr txBox="1"/>
            <p:nvPr/>
          </p:nvSpPr>
          <p:spPr>
            <a:xfrm>
              <a:off x="10728000" y="17195955"/>
              <a:ext cx="8791352" cy="10125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algn="l" rtl="0">
                <a:buFont typeface="Arial" panose="020B0604020202020204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Reviews - BMJ (British Medical Journal).</a:t>
              </a:r>
            </a:p>
            <a:p>
              <a:pPr marL="457200" indent="-457200" algn="l" rtl="0">
                <a:buFont typeface="Arial" panose="020B0604020202020204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Articles - various sources.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E5D222-9449-4237-BC5C-A0FA1A520EC8}"/>
              </a:ext>
            </a:extLst>
          </p:cNvPr>
          <p:cNvGrpSpPr/>
          <p:nvPr/>
        </p:nvGrpSpPr>
        <p:grpSpPr>
          <a:xfrm>
            <a:off x="10457606" y="8262000"/>
            <a:ext cx="9360000" cy="5673514"/>
            <a:chOff x="10458000" y="19039907"/>
            <a:chExt cx="9360000" cy="5673514"/>
          </a:xfrm>
        </p:grpSpPr>
        <p:sp>
          <p:nvSpPr>
            <p:cNvPr id="252" name="Rounded Rectangle 172"/>
            <p:cNvSpPr/>
            <p:nvPr/>
          </p:nvSpPr>
          <p:spPr>
            <a:xfrm>
              <a:off x="10458000" y="19039907"/>
              <a:ext cx="9360000" cy="5673514"/>
            </a:xfrm>
            <a:prstGeom prst="roundRect">
              <a:avLst>
                <a:gd name="adj" fmla="val 2058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Rectangle 4"/>
            <p:cNvSpPr>
              <a:spLocks noChangeArrowheads="1"/>
            </p:cNvSpPr>
            <p:nvPr/>
          </p:nvSpPr>
          <p:spPr bwMode="auto">
            <a:xfrm>
              <a:off x="10749367" y="19245107"/>
              <a:ext cx="8781546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Diagram</a:t>
              </a:r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B6C7651-73C3-46DD-AE14-20CDA278A245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4441" y="20514341"/>
              <a:ext cx="9207426" cy="384230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63866D-2E76-427C-81A3-C6D2CA9BD6D9}"/>
              </a:ext>
            </a:extLst>
          </p:cNvPr>
          <p:cNvGrpSpPr/>
          <p:nvPr/>
        </p:nvGrpSpPr>
        <p:grpSpPr>
          <a:xfrm>
            <a:off x="10455930" y="14303521"/>
            <a:ext cx="9360000" cy="4383329"/>
            <a:chOff x="10489406" y="24943352"/>
            <a:chExt cx="9360000" cy="4383329"/>
          </a:xfrm>
        </p:grpSpPr>
        <p:sp>
          <p:nvSpPr>
            <p:cNvPr id="386" name="Rectangle 4"/>
            <p:cNvSpPr>
              <a:spLocks noChangeArrowheads="1"/>
            </p:cNvSpPr>
            <p:nvPr/>
          </p:nvSpPr>
          <p:spPr bwMode="auto">
            <a:xfrm>
              <a:off x="10727720" y="26293706"/>
              <a:ext cx="8820000" cy="280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Tokenizing.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Ignoring stop words.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Lemmatization.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Replacing numbers and signs with ‘&lt;UNK&gt;’.</a:t>
              </a:r>
            </a:p>
          </p:txBody>
        </p:sp>
        <p:sp>
          <p:nvSpPr>
            <p:cNvPr id="141" name="Rectangle 4">
              <a:extLst>
                <a:ext uri="{FF2B5EF4-FFF2-40B4-BE49-F238E27FC236}">
                  <a16:creationId xmlns:a16="http://schemas.microsoft.com/office/drawing/2014/main" id="{69803BB4-DA05-40BD-8D88-1F6A3E60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4000" y="25228167"/>
              <a:ext cx="8781546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Preprocessing</a:t>
              </a:r>
            </a:p>
          </p:txBody>
        </p:sp>
        <p:sp>
          <p:nvSpPr>
            <p:cNvPr id="147" name="Rounded Rectangle 172">
              <a:extLst>
                <a:ext uri="{FF2B5EF4-FFF2-40B4-BE49-F238E27FC236}">
                  <a16:creationId xmlns:a16="http://schemas.microsoft.com/office/drawing/2014/main" id="{21024CA4-DE88-4D59-92E7-C48325358510}"/>
                </a:ext>
              </a:extLst>
            </p:cNvPr>
            <p:cNvSpPr/>
            <p:nvPr/>
          </p:nvSpPr>
          <p:spPr>
            <a:xfrm>
              <a:off x="10489406" y="24943352"/>
              <a:ext cx="9360000" cy="4383329"/>
            </a:xfrm>
            <a:prstGeom prst="roundRect">
              <a:avLst>
                <a:gd name="adj" fmla="val 2058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15C371-76F1-42D7-9C41-967DEB3EC7B2}"/>
              </a:ext>
            </a:extLst>
          </p:cNvPr>
          <p:cNvGrpSpPr/>
          <p:nvPr/>
        </p:nvGrpSpPr>
        <p:grpSpPr>
          <a:xfrm>
            <a:off x="10451383" y="19098942"/>
            <a:ext cx="9360000" cy="6366109"/>
            <a:chOff x="10489406" y="29743952"/>
            <a:chExt cx="9360000" cy="6366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4"/>
                <p:cNvSpPr>
                  <a:spLocks noChangeArrowheads="1"/>
                </p:cNvSpPr>
                <p:nvPr/>
              </p:nvSpPr>
              <p:spPr bwMode="auto">
                <a:xfrm>
                  <a:off x="10819800" y="30904941"/>
                  <a:ext cx="8820000" cy="4816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Ins="0"/>
                <a:lstStyle/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n-gram histograms:</a:t>
                  </a:r>
                </a:p>
                <a:p>
                  <a:pPr marL="867563" lvl="1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∈{</m:t>
                      </m:r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45</m:t>
                      </m:r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a14:m>
                  <a:endPara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867563" lvl="1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TF-IDF normalization: </a:t>
                  </a:r>
                  <a14:m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func>
                        <m:funcPr>
                          <m:ctrlP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90" b="0" i="0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990" b="0" i="1" smtClean="0">
                                      <a:solidFill>
                                        <a:srgbClr val="002147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990" b="0" i="1" smtClean="0">
                                      <a:solidFill>
                                        <a:srgbClr val="002147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990" b="0" i="1" smtClean="0">
                                          <a:solidFill>
                                            <a:srgbClr val="002147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90" b="0" i="1" smtClean="0">
                                          <a:solidFill>
                                            <a:srgbClr val="002147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990" b="0" i="1" smtClean="0">
                                          <a:solidFill>
                                            <a:srgbClr val="002147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endPara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Average word length.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Number of words.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Average number of words in a sentence.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Histogram of the following punctuation signs: , : -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Font typeface="Arial" pitchFamily="34" charset="0"/>
                    <a:buChar char="•"/>
                  </a:pPr>
                  <a:endPara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6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19800" y="30904941"/>
                  <a:ext cx="8820000" cy="4816319"/>
                </a:xfrm>
                <a:prstGeom prst="rect">
                  <a:avLst/>
                </a:prstGeom>
                <a:blipFill>
                  <a:blip r:embed="rId7"/>
                  <a:stretch>
                    <a:fillRect l="-2073" t="-3161" r="-1175" b="-720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Rounded Rectangle 172">
              <a:extLst>
                <a:ext uri="{FF2B5EF4-FFF2-40B4-BE49-F238E27FC236}">
                  <a16:creationId xmlns:a16="http://schemas.microsoft.com/office/drawing/2014/main" id="{182E7280-B80F-4B3E-8747-81670F76C0D2}"/>
                </a:ext>
              </a:extLst>
            </p:cNvPr>
            <p:cNvSpPr/>
            <p:nvPr/>
          </p:nvSpPr>
          <p:spPr>
            <a:xfrm>
              <a:off x="10489406" y="29743952"/>
              <a:ext cx="9360000" cy="6366109"/>
            </a:xfrm>
            <a:prstGeom prst="roundRect">
              <a:avLst>
                <a:gd name="adj" fmla="val 2058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4">
              <a:extLst>
                <a:ext uri="{FF2B5EF4-FFF2-40B4-BE49-F238E27FC236}">
                  <a16:creationId xmlns:a16="http://schemas.microsoft.com/office/drawing/2014/main" id="{3ED44B5B-D7E2-45E4-BF48-DE4FEFF54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06" y="29930729"/>
              <a:ext cx="8781546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E7128C-1489-434A-B75A-5252E62A44D8}"/>
              </a:ext>
            </a:extLst>
          </p:cNvPr>
          <p:cNvGrpSpPr/>
          <p:nvPr/>
        </p:nvGrpSpPr>
        <p:grpSpPr>
          <a:xfrm>
            <a:off x="10428811" y="25894304"/>
            <a:ext cx="9360000" cy="15921762"/>
            <a:chOff x="20285999" y="8262000"/>
            <a:chExt cx="9360000" cy="15921762"/>
          </a:xfrm>
        </p:grpSpPr>
        <p:sp>
          <p:nvSpPr>
            <p:cNvPr id="123" name="Rectangle 4"/>
            <p:cNvSpPr>
              <a:spLocks noChangeArrowheads="1"/>
            </p:cNvSpPr>
            <p:nvPr/>
          </p:nvSpPr>
          <p:spPr bwMode="auto">
            <a:xfrm>
              <a:off x="20592000" y="8467200"/>
              <a:ext cx="9024464" cy="1877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 – Language Models</a:t>
              </a:r>
            </a:p>
          </p:txBody>
        </p:sp>
        <p:sp>
          <p:nvSpPr>
            <p:cNvPr id="146" name="Rounded Rectangle 199"/>
            <p:cNvSpPr/>
            <p:nvPr/>
          </p:nvSpPr>
          <p:spPr>
            <a:xfrm>
              <a:off x="20285999" y="8262000"/>
              <a:ext cx="9360000" cy="15921762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4"/>
                <p:cNvSpPr>
                  <a:spLocks noChangeArrowheads="1"/>
                </p:cNvSpPr>
                <p:nvPr/>
              </p:nvSpPr>
              <p:spPr bwMode="auto">
                <a:xfrm>
                  <a:off x="20452483" y="13894259"/>
                  <a:ext cx="8949906" cy="5115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Language model for each author.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Calculates the probability for the next word.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LSTM – Huggingfaces’ Transformers with GPT2.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Perplexity as feature: </a:t>
                  </a:r>
                  <a14:m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𝑝𝑒𝑟𝑝</m:t>
                      </m:r>
                      <m:d>
                        <m:dPr>
                          <m:ctrlP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990" b="0" i="1" smtClean="0">
                          <a:solidFill>
                            <a:srgbClr val="00214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990" b="0" i="1" smtClean="0">
                              <a:solidFill>
                                <a:srgbClr val="002147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990" b="0" i="1" smtClean="0">
                                  <a:solidFill>
                                    <a:srgbClr val="002147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990" b="0" i="1" smtClean="0">
                                      <a:solidFill>
                                        <a:srgbClr val="002147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990" b="0" i="0" smtClean="0">
                                      <a:solidFill>
                                        <a:srgbClr val="002147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990" b="0" i="1" smtClean="0">
                                          <a:solidFill>
                                            <a:srgbClr val="002147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90" b="0" i="1" smtClean="0">
                                              <a:solidFill>
                                                <a:srgbClr val="002147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90" b="0" i="1" smtClean="0">
                                              <a:solidFill>
                                                <a:srgbClr val="002147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990" b="0" i="1" smtClean="0">
                                              <a:solidFill>
                                                <a:srgbClr val="002147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990" b="0" i="1" smtClean="0">
                                              <a:solidFill>
                                                <a:srgbClr val="002147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90" b="0" i="1" smtClean="0">
                                                  <a:solidFill>
                                                    <a:srgbClr val="002147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90" b="0" i="1" smtClean="0">
                                                  <a:solidFill>
                                                    <a:srgbClr val="002147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90" b="0" i="1" smtClean="0">
                                                  <a:solidFill>
                                                    <a:srgbClr val="002147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sup>
                      </m:sSup>
                    </m:oMath>
                  </a14:m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 err="1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Perplxity</a:t>
                  </a: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indicates the likelihood of a text to be associated with a language model.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214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Gives understanding of vocabulary, writing style and more.</a:t>
                  </a:r>
                </a:p>
              </p:txBody>
            </p:sp>
          </mc:Choice>
          <mc:Fallback>
            <p:sp>
              <p:nvSpPr>
                <p:cNvPr id="182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452483" y="13894259"/>
                  <a:ext cx="8949906" cy="5115318"/>
                </a:xfrm>
                <a:prstGeom prst="rect">
                  <a:avLst/>
                </a:prstGeom>
                <a:blipFill>
                  <a:blip r:embed="rId8"/>
                  <a:stretch>
                    <a:fillRect l="-1975" t="-2980" b="-9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C1515A-ED79-4CFA-A9E2-3A23783D03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000"/>
            <a:stretch/>
          </p:blipFill>
          <p:spPr>
            <a:xfrm>
              <a:off x="20407309" y="10543860"/>
              <a:ext cx="9157497" cy="29793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CDEF52E-F91D-4043-B17F-58F293635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385504" y="19515124"/>
              <a:ext cx="9157497" cy="3353476"/>
            </a:xfrm>
            <a:prstGeom prst="rect">
              <a:avLst/>
            </a:prstGeom>
          </p:spPr>
        </p:pic>
        <p:sp>
          <p:nvSpPr>
            <p:cNvPr id="156" name="Rectangle 4">
              <a:extLst>
                <a:ext uri="{FF2B5EF4-FFF2-40B4-BE49-F238E27FC236}">
                  <a16:creationId xmlns:a16="http://schemas.microsoft.com/office/drawing/2014/main" id="{6B87CF29-D7B2-474E-8390-9F8F04725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0237" y="22737664"/>
              <a:ext cx="3048000" cy="46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Articles - Articles</a:t>
              </a:r>
            </a:p>
          </p:txBody>
        </p:sp>
        <p:sp>
          <p:nvSpPr>
            <p:cNvPr id="158" name="Rectangle 4">
              <a:extLst>
                <a:ext uri="{FF2B5EF4-FFF2-40B4-BE49-F238E27FC236}">
                  <a16:creationId xmlns:a16="http://schemas.microsoft.com/office/drawing/2014/main" id="{6AA457E1-BA65-440D-90A7-7B562C001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0605" y="22736297"/>
              <a:ext cx="3048000" cy="46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Articles - Reviews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347BB2-C431-4872-A1E8-1442927AF416}"/>
              </a:ext>
            </a:extLst>
          </p:cNvPr>
          <p:cNvGrpSpPr/>
          <p:nvPr/>
        </p:nvGrpSpPr>
        <p:grpSpPr>
          <a:xfrm>
            <a:off x="20237231" y="8262000"/>
            <a:ext cx="9360000" cy="7608500"/>
            <a:chOff x="20247436" y="21809413"/>
            <a:chExt cx="9360000" cy="7608500"/>
          </a:xfrm>
        </p:grpSpPr>
        <p:sp>
          <p:nvSpPr>
            <p:cNvPr id="212" name="Rounded Rectangle 199"/>
            <p:cNvSpPr/>
            <p:nvPr/>
          </p:nvSpPr>
          <p:spPr>
            <a:xfrm>
              <a:off x="20247436" y="21809413"/>
              <a:ext cx="9360000" cy="7608500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Rectangle 2"/>
            <p:cNvSpPr>
              <a:spLocks noChangeArrowheads="1"/>
            </p:cNvSpPr>
            <p:nvPr/>
          </p:nvSpPr>
          <p:spPr bwMode="auto">
            <a:xfrm>
              <a:off x="20422016" y="22014613"/>
              <a:ext cx="8802025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20523521" y="22992967"/>
              <a:ext cx="8861157" cy="244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Finding outliers in dataset – OPTICS algorithm.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Samples visualization.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Manifold learning – learning the feature space of the train set and the test set.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rtl="0">
                <a:spcBef>
                  <a:spcPts val="1682"/>
                </a:spcBef>
              </a:pPr>
              <a:endPara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rtl="0">
                <a:spcBef>
                  <a:spcPts val="1682"/>
                </a:spcBef>
              </a:pPr>
              <a:endPara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4A34D2-7A26-4A41-8F3B-78A795D97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462206" y="25430625"/>
              <a:ext cx="3378998" cy="340704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990121-FD94-4EC9-B0FC-B1F947433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239234" y="25454581"/>
              <a:ext cx="3080972" cy="3382515"/>
            </a:xfrm>
            <a:prstGeom prst="rect">
              <a:avLst/>
            </a:prstGeom>
          </p:spPr>
        </p:pic>
        <p:sp>
          <p:nvSpPr>
            <p:cNvPr id="160" name="Rectangle 4">
              <a:extLst>
                <a:ext uri="{FF2B5EF4-FFF2-40B4-BE49-F238E27FC236}">
                  <a16:creationId xmlns:a16="http://schemas.microsoft.com/office/drawing/2014/main" id="{0810AB54-1BF0-4DAA-BA9E-C5E53F220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5555" y="28728438"/>
              <a:ext cx="1662167" cy="46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Articles</a:t>
              </a:r>
            </a:p>
          </p:txBody>
        </p:sp>
        <p:sp>
          <p:nvSpPr>
            <p:cNvPr id="161" name="Rectangle 4">
              <a:extLst>
                <a:ext uri="{FF2B5EF4-FFF2-40B4-BE49-F238E27FC236}">
                  <a16:creationId xmlns:a16="http://schemas.microsoft.com/office/drawing/2014/main" id="{D3564817-ADB6-4114-B577-4950B4F3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9922" y="28739031"/>
              <a:ext cx="1662167" cy="46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C9BE1A-D317-4909-A972-FEEE2A80705A}"/>
              </a:ext>
            </a:extLst>
          </p:cNvPr>
          <p:cNvGrpSpPr/>
          <p:nvPr/>
        </p:nvGrpSpPr>
        <p:grpSpPr>
          <a:xfrm>
            <a:off x="629999" y="23376501"/>
            <a:ext cx="9360000" cy="7759087"/>
            <a:chOff x="629999" y="23376501"/>
            <a:chExt cx="9360000" cy="7759087"/>
          </a:xfrm>
        </p:grpSpPr>
        <p:sp>
          <p:nvSpPr>
            <p:cNvPr id="136" name="Rounded Rectangle 145"/>
            <p:cNvSpPr/>
            <p:nvPr/>
          </p:nvSpPr>
          <p:spPr>
            <a:xfrm>
              <a:off x="629999" y="23376501"/>
              <a:ext cx="9360000" cy="7759087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4"/>
            <p:cNvSpPr>
              <a:spLocks noChangeArrowheads="1"/>
            </p:cNvSpPr>
            <p:nvPr/>
          </p:nvSpPr>
          <p:spPr bwMode="auto">
            <a:xfrm>
              <a:off x="960201" y="24653037"/>
              <a:ext cx="8820000" cy="251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 dataset: 100 texts – 10 Authors x 10 books (Guttenberg project). 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Goal: create an author classifier (90% Acc.).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Accuracy vs. text length:</a:t>
              </a:r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0E0F9FA0-3E1D-41E1-938B-37DDD97BC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781" y="23600944"/>
              <a:ext cx="8755594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Toy Problem</a:t>
              </a: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02A0E59-BD5D-4358-83B2-EBB84CC4387B}"/>
                </a:ext>
              </a:extLst>
            </p:cNvPr>
            <p:cNvPicPr/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3"/>
            <a:stretch/>
          </p:blipFill>
          <p:spPr bwMode="auto">
            <a:xfrm>
              <a:off x="1570236" y="27345481"/>
              <a:ext cx="7086600" cy="3610372"/>
            </a:xfrm>
            <a:prstGeom prst="rect">
              <a:avLst/>
            </a:prstGeom>
            <a:noFill/>
          </p:spPr>
        </p:pic>
      </p:grpSp>
      <p:sp>
        <p:nvSpPr>
          <p:cNvPr id="164" name="Rectangle 4">
            <a:extLst>
              <a:ext uri="{FF2B5EF4-FFF2-40B4-BE49-F238E27FC236}">
                <a16:creationId xmlns:a16="http://schemas.microsoft.com/office/drawing/2014/main" id="{2ADC47C4-E402-407D-8CE4-C99689E6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141" y="17434446"/>
            <a:ext cx="8629639" cy="179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bad features (for both domains) with </a:t>
            </a: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reliefF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– articles: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5A703A11-E154-4343-BF29-6072C0AFADA8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20411811" y="19227270"/>
            <a:ext cx="9055058" cy="2936611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B79150F-CE6C-4F7B-8368-34E26F59F577}"/>
              </a:ext>
            </a:extLst>
          </p:cNvPr>
          <p:cNvGrpSpPr/>
          <p:nvPr/>
        </p:nvGrpSpPr>
        <p:grpSpPr>
          <a:xfrm>
            <a:off x="20302795" y="22608250"/>
            <a:ext cx="9360000" cy="11697200"/>
            <a:chOff x="20302795" y="22608250"/>
            <a:chExt cx="9360000" cy="11697200"/>
          </a:xfrm>
        </p:grpSpPr>
        <p:sp>
          <p:nvSpPr>
            <p:cNvPr id="170" name="Rounded Rectangle 199">
              <a:extLst>
                <a:ext uri="{FF2B5EF4-FFF2-40B4-BE49-F238E27FC236}">
                  <a16:creationId xmlns:a16="http://schemas.microsoft.com/office/drawing/2014/main" id="{DC1C0023-BE05-4BF1-8EB9-1A572746946A}"/>
                </a:ext>
              </a:extLst>
            </p:cNvPr>
            <p:cNvSpPr/>
            <p:nvPr/>
          </p:nvSpPr>
          <p:spPr>
            <a:xfrm>
              <a:off x="20302795" y="22608250"/>
              <a:ext cx="9360000" cy="11697200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2147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2">
              <a:extLst>
                <a:ext uri="{FF2B5EF4-FFF2-40B4-BE49-F238E27FC236}">
                  <a16:creationId xmlns:a16="http://schemas.microsoft.com/office/drawing/2014/main" id="{408FEB81-E601-4E22-B0E4-5E3A5870E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5302" y="22792347"/>
              <a:ext cx="8475042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3A43A2FA-EA8A-477C-94C1-797F4FCB6E21}"/>
                </a:ext>
              </a:extLst>
            </p:cNvPr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20471606" y="23885728"/>
              <a:ext cx="4419600" cy="3246659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98C471C1-7CBF-4B15-9B8D-C835550E20EB}"/>
                </a:ext>
              </a:extLst>
            </p:cNvPr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24812823" y="23943445"/>
              <a:ext cx="4726583" cy="302103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E32CACB8-98CA-4828-8B12-90D215C9CA13}"/>
                </a:ext>
              </a:extLst>
            </p:cNvPr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20575302" y="27717274"/>
              <a:ext cx="4075353" cy="2798068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6E5D6EB-ACA4-4E19-880E-8255B0A5FB34}"/>
                </a:ext>
              </a:extLst>
            </p:cNvPr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24654234" y="27704140"/>
              <a:ext cx="4942997" cy="2917941"/>
            </a:xfrm>
            <a:prstGeom prst="rect">
              <a:avLst/>
            </a:prstGeom>
          </p:spPr>
        </p:pic>
        <p:sp>
          <p:nvSpPr>
            <p:cNvPr id="176" name="Rectangle 4">
              <a:extLst>
                <a:ext uri="{FF2B5EF4-FFF2-40B4-BE49-F238E27FC236}">
                  <a16:creationId xmlns:a16="http://schemas.microsoft.com/office/drawing/2014/main" id="{AC7321FB-EFA2-40FB-8B1B-E0D67D0BC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2464" y="27127101"/>
              <a:ext cx="1897884" cy="46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Toy problem</a:t>
              </a:r>
            </a:p>
          </p:txBody>
        </p:sp>
        <p:sp>
          <p:nvSpPr>
            <p:cNvPr id="177" name="Rectangle 4">
              <a:extLst>
                <a:ext uri="{FF2B5EF4-FFF2-40B4-BE49-F238E27FC236}">
                  <a16:creationId xmlns:a16="http://schemas.microsoft.com/office/drawing/2014/main" id="{B71D5E43-AE54-4DC3-BB80-AAC4EA628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7197" y="27114024"/>
              <a:ext cx="2397834" cy="46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Articles - Articles</a:t>
              </a: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65F935E3-06DB-4012-8389-EE05B084D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1408" y="30595463"/>
              <a:ext cx="2783139" cy="46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Articles - Reviews</a:t>
              </a:r>
            </a:p>
          </p:txBody>
        </p:sp>
        <p:sp>
          <p:nvSpPr>
            <p:cNvPr id="179" name="Rectangle 4">
              <a:extLst>
                <a:ext uri="{FF2B5EF4-FFF2-40B4-BE49-F238E27FC236}">
                  <a16:creationId xmlns:a16="http://schemas.microsoft.com/office/drawing/2014/main" id="{9316F4B0-71C3-4DD5-8E8F-A64C5B10C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4162" y="30597192"/>
              <a:ext cx="2783139" cy="46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Reviews - Reviews</a:t>
              </a:r>
            </a:p>
          </p:txBody>
        </p:sp>
        <p:sp>
          <p:nvSpPr>
            <p:cNvPr id="180" name="Rectangle 4">
              <a:extLst>
                <a:ext uri="{FF2B5EF4-FFF2-40B4-BE49-F238E27FC236}">
                  <a16:creationId xmlns:a16="http://schemas.microsoft.com/office/drawing/2014/main" id="{FBD3098F-DC46-4C3C-B1EA-791E936B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0629" y="31203345"/>
              <a:ext cx="8641154" cy="291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Indicates on the stability of our model for various problems.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Stepping-stone for possible future work.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Cross-domain problem hasn’t been dealt with – for future work.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988</TotalTime>
  <Words>536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Tahoma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Poster Template #2 with small title</dc:title>
  <dc:creator>yair@ee.technion.ac.il</dc:creator>
  <cp:lastModifiedBy>Roy Hachnochi</cp:lastModifiedBy>
  <cp:revision>33</cp:revision>
  <dcterms:created xsi:type="dcterms:W3CDTF">2016-09-01T09:00:45Z</dcterms:created>
  <dcterms:modified xsi:type="dcterms:W3CDTF">2020-11-23T15:00:09Z</dcterms:modified>
</cp:coreProperties>
</file>