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1" r:id="rId1"/>
  </p:sldMasterIdLst>
  <p:notesMasterIdLst>
    <p:notesMasterId r:id="rId24"/>
  </p:notesMasterIdLst>
  <p:sldIdLst>
    <p:sldId id="256" r:id="rId2"/>
    <p:sldId id="260" r:id="rId3"/>
    <p:sldId id="257" r:id="rId4"/>
    <p:sldId id="272" r:id="rId5"/>
    <p:sldId id="259" r:id="rId6"/>
    <p:sldId id="280" r:id="rId7"/>
    <p:sldId id="274" r:id="rId8"/>
    <p:sldId id="273" r:id="rId9"/>
    <p:sldId id="261" r:id="rId10"/>
    <p:sldId id="277" r:id="rId11"/>
    <p:sldId id="262" r:id="rId12"/>
    <p:sldId id="276" r:id="rId13"/>
    <p:sldId id="263" r:id="rId14"/>
    <p:sldId id="270" r:id="rId15"/>
    <p:sldId id="275" r:id="rId16"/>
    <p:sldId id="264" r:id="rId17"/>
    <p:sldId id="265" r:id="rId18"/>
    <p:sldId id="266" r:id="rId19"/>
    <p:sldId id="279" r:id="rId20"/>
    <p:sldId id="278" r:id="rId21"/>
    <p:sldId id="268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472" autoAdjust="0"/>
  </p:normalViewPr>
  <p:slideViewPr>
    <p:cSldViewPr snapToGrid="0">
      <p:cViewPr>
        <p:scale>
          <a:sx n="125" d="100"/>
          <a:sy n="125" d="100"/>
        </p:scale>
        <p:origin x="-3610" y="-18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3FD74BF-9CD9-4A85-A347-CE1D6B3476A9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F764709-3A98-43CC-BB2F-13275042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64709-3A98-43CC-BB2F-13275042B6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8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7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59EC29-AB51-4235-93D7-D93A9A0D517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547ABB-87EF-4BB5-AF66-CAB3A437D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10415103" cy="3471333"/>
          </a:xfrm>
        </p:spPr>
        <p:txBody>
          <a:bodyPr anchor="ctr"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4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0510-6201 – Digital Signal Processing</a:t>
            </a:r>
            <a:br>
              <a:rPr lang="en-US" sz="5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en-US" sz="54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Final Project</a:t>
            </a:r>
            <a:endParaRPr lang="en-US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0C39648-26F4-4AAF-8522-7B25C40A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976" y="4482547"/>
            <a:ext cx="7038048" cy="149322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WNNVD – Weighted Nuclear Norm for Video Denoising</a:t>
            </a:r>
            <a:endParaRPr lang="en-US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/>
            <a:r>
              <a:rPr lang="en-US" sz="1600" dirty="0"/>
              <a:t>Roy </a:t>
            </a:r>
            <a:r>
              <a:rPr lang="en-US" sz="1600" dirty="0" err="1"/>
              <a:t>Hachnochi</a:t>
            </a:r>
            <a:r>
              <a:rPr lang="en-US" sz="1600" dirty="0"/>
              <a:t> , Uri </a:t>
            </a:r>
            <a:r>
              <a:rPr lang="en-US" sz="1600" dirty="0" err="1"/>
              <a:t>kapustin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169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Preprocessing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160000"/>
              </a:lnSpc>
            </a:pPr>
            <a:r>
              <a:rPr lang="en-US" sz="2000" dirty="0"/>
              <a:t>A simple and naïve video denoising, </a:t>
            </a:r>
            <a:r>
              <a:rPr lang="en-US" sz="2000" dirty="0" err="1"/>
              <a:t>e.g</a:t>
            </a:r>
            <a:r>
              <a:rPr lang="en-US" sz="2000" dirty="0"/>
              <a:t> Gaussian filter and Median filter.</a:t>
            </a:r>
          </a:p>
          <a:p>
            <a:pPr lvl="1" algn="l" rtl="0"/>
            <a:r>
              <a:rPr lang="en-US" sz="2000" dirty="0"/>
              <a:t>The purpose of this step is to enhance the performance of the following block matching.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18B3A246-CC44-40BB-A181-6811BD5FC365}"/>
              </a:ext>
            </a:extLst>
          </p:cNvPr>
          <p:cNvSpPr/>
          <p:nvPr/>
        </p:nvSpPr>
        <p:spPr>
          <a:xfrm>
            <a:off x="8131278" y="143872"/>
            <a:ext cx="424016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D6196-48DD-4C97-BCF9-62688756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Block Matching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08C827-38ED-4688-8B59-C48D340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870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grouping step. Each group will consist of similar patches both spatially and temporally.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 Grouping from different frames is done sequentially.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 list of reference patches is chosen from a single frame</a:t>
            </a:r>
          </a:p>
          <a:p>
            <a:pPr lvl="3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 our case we choose them by grid</a:t>
            </a:r>
            <a:endParaRPr lang="en-US" sz="2000" dirty="0"/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“Past” and “Future” frames handled separately.</a:t>
            </a:r>
          </a:p>
          <a:p>
            <a:pPr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Done in 2 steps: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Non-Predictive Search – 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Executed only in the current reference frame.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Predictive Search – 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Executed on the “past” and “future” frames.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Around each similar patch from the previous frame, we open a search window to find a defined number of similar patches.</a:t>
            </a:r>
          </a:p>
          <a:p>
            <a:pPr lvl="2" algn="l" rtl="0"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7452707-D67E-4159-9593-F77E958B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8DB4E8F-E6B7-470A-8E2F-FB5ED2B02072}"/>
              </a:ext>
            </a:extLst>
          </p:cNvPr>
          <p:cNvSpPr/>
          <p:nvPr/>
        </p:nvSpPr>
        <p:spPr>
          <a:xfrm>
            <a:off x="8843261" y="17998"/>
            <a:ext cx="880841" cy="4411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D6196-48DD-4C97-BCF9-62688756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Block Matching (Example)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7452707-D67E-4159-9593-F77E958B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8DB4E8F-E6B7-470A-8E2F-FB5ED2B02072}"/>
              </a:ext>
            </a:extLst>
          </p:cNvPr>
          <p:cNvSpPr/>
          <p:nvPr/>
        </p:nvSpPr>
        <p:spPr>
          <a:xfrm>
            <a:off x="8843261" y="17998"/>
            <a:ext cx="880841" cy="4411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7F7EA4D-1A6C-42E2-AF56-6577C01CAE01}"/>
              </a:ext>
            </a:extLst>
          </p:cNvPr>
          <p:cNvPicPr/>
          <p:nvPr/>
        </p:nvPicPr>
        <p:blipFill rotWithShape="1">
          <a:blip r:embed="rId3"/>
          <a:srcRect l="4625" t="9753" r="3631" b="11273"/>
          <a:stretch/>
        </p:blipFill>
        <p:spPr>
          <a:xfrm>
            <a:off x="1298051" y="2005965"/>
            <a:ext cx="9595898" cy="2815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27A3E-5693-4C4C-B415-E6438075B283}"/>
              </a:ext>
            </a:extLst>
          </p:cNvPr>
          <p:cNvSpPr txBox="1"/>
          <p:nvPr/>
        </p:nvSpPr>
        <p:spPr>
          <a:xfrm>
            <a:off x="914400" y="4945897"/>
            <a:ext cx="10241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– Reference patch.</a:t>
            </a:r>
          </a:p>
          <a:p>
            <a:r>
              <a:rPr lang="en-US" sz="2000" dirty="0">
                <a:solidFill>
                  <a:srgbClr val="00CC00"/>
                </a:solidFill>
              </a:rPr>
              <a:t>Green</a:t>
            </a:r>
            <a:r>
              <a:rPr lang="en-US" sz="2000" dirty="0"/>
              <a:t> – Search windows.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Cyan</a:t>
            </a:r>
            <a:r>
              <a:rPr lang="en-US" sz="2000" dirty="0"/>
              <a:t> – Matched patches.</a:t>
            </a:r>
          </a:p>
        </p:txBody>
      </p:sp>
    </p:spTree>
    <p:extLst>
      <p:ext uri="{BB962C8B-B14F-4D97-AF65-F5344CB8AC3E}">
        <p14:creationId xmlns:p14="http://schemas.microsoft.com/office/powerpoint/2010/main" val="309472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Group Extraction, 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3AC451F-7C3E-46F4-8CD8-12B330E91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39309"/>
              </a:xfrm>
            </p:spPr>
            <p:txBody>
              <a:bodyPr>
                <a:normAutofit fontScale="92500" lnSpcReduction="10000"/>
              </a:bodyPr>
              <a:lstStyle/>
              <a:p>
                <a:pPr algn="l" rtl="0">
                  <a:lnSpc>
                    <a:spcPct val="120000"/>
                  </a:lnSpc>
                </a:pPr>
                <a:r>
                  <a:rPr lang="en-US" b="1" dirty="0"/>
                  <a:t>Group Extraction – 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Block Matching collects lists of indices.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Extract each patch of groups according to indices, vectorize them and stack as a 2D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This is done for each reference patch and its matched group.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passed to the WNNM method.</a:t>
                </a:r>
              </a:p>
              <a:p>
                <a:pPr lvl="1" algn="l" rtl="0">
                  <a:lnSpc>
                    <a:spcPct val="120000"/>
                  </a:lnSpc>
                </a:pPr>
                <a:endParaRPr lang="en-US" dirty="0"/>
              </a:p>
              <a:p>
                <a:pPr algn="l" rtl="0">
                  <a:lnSpc>
                    <a:spcPct val="120000"/>
                  </a:lnSpc>
                </a:pPr>
                <a:r>
                  <a:rPr lang="en-US" b="1" dirty="0"/>
                  <a:t>Aggregation – 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The denoised patches (after the WNNM step) are placed back in their indices.</a:t>
                </a:r>
              </a:p>
              <a:p>
                <a:pPr lvl="1" algn="l" rtl="0">
                  <a:lnSpc>
                    <a:spcPct val="120000"/>
                  </a:lnSpc>
                </a:pPr>
                <a:r>
                  <a:rPr lang="en-US" dirty="0"/>
                  <a:t>We hold a count, for each pixel, of its appearances in any group for 2 reasons:</a:t>
                </a:r>
              </a:p>
              <a:p>
                <a:pPr lvl="2" algn="l" rtl="0">
                  <a:lnSpc>
                    <a:spcPct val="120000"/>
                  </a:lnSpc>
                </a:pPr>
                <a:r>
                  <a:rPr lang="en-US" dirty="0"/>
                  <a:t>In the block matching step, we don’t enforce unique patches – so we need to normalize each pixel by its count.</a:t>
                </a:r>
              </a:p>
              <a:p>
                <a:pPr lvl="2" algn="l" rtl="0">
                  <a:lnSpc>
                    <a:spcPct val="120000"/>
                  </a:lnSpc>
                </a:pPr>
                <a:r>
                  <a:rPr lang="en-US" dirty="0"/>
                  <a:t>Keep track of which pixels were already processed. in order to make the later iterations more time efficient.</a:t>
                </a:r>
              </a:p>
              <a:p>
                <a:pPr lvl="1" algn="l" rtl="0"/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3AC451F-7C3E-46F4-8CD8-12B330E91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39309"/>
              </a:xfrm>
              <a:blipFill>
                <a:blip r:embed="rId2"/>
                <a:stretch>
                  <a:fillRect l="-545" t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4FABA5D7-645A-4DE1-9756-93EE07642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82EE9EE2-FC54-4502-8A66-8C15DA33FD9B}"/>
              </a:ext>
            </a:extLst>
          </p:cNvPr>
          <p:cNvSpPr/>
          <p:nvPr/>
        </p:nvSpPr>
        <p:spPr>
          <a:xfrm>
            <a:off x="9960077" y="117987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11D6871-0C77-4234-BFDA-C3B23C349A5A}"/>
              </a:ext>
            </a:extLst>
          </p:cNvPr>
          <p:cNvSpPr/>
          <p:nvPr/>
        </p:nvSpPr>
        <p:spPr>
          <a:xfrm>
            <a:off x="10993693" y="117986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–WNNM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160000"/>
              </a:lnSpc>
            </a:pPr>
            <a:r>
              <a:rPr lang="en-US" sz="2000" dirty="0"/>
              <a:t>The denoising step. Based on the mathematical concepts that were presented.</a:t>
            </a:r>
          </a:p>
          <a:p>
            <a:pPr lvl="1" algn="l" rtl="0">
              <a:lnSpc>
                <a:spcPct val="160000"/>
              </a:lnSpc>
            </a:pPr>
            <a:r>
              <a:rPr lang="en-US" sz="2000" dirty="0"/>
              <a:t>Executed similarly to our reference paper - On 2D matrices. </a:t>
            </a:r>
          </a:p>
          <a:p>
            <a:pPr lvl="2">
              <a:lnSpc>
                <a:spcPct val="160000"/>
              </a:lnSpc>
            </a:pPr>
            <a:r>
              <a:rPr lang="en-US" sz="1800" dirty="0"/>
              <a:t>Each matrix represents a matched group, where each column is a vectorized patch.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44D5DE4-60A1-457B-AEE0-FF91594BA638}"/>
              </a:ext>
            </a:extLst>
          </p:cNvPr>
          <p:cNvSpPr/>
          <p:nvPr/>
        </p:nvSpPr>
        <p:spPr>
          <a:xfrm>
            <a:off x="10462751" y="135424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Extension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attempted to emphasize the temporal data because of its importance.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As explained in VBM4D, SOTA paper for video denoising.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main modification is the “Block Matching” block – 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Instead of grouping patches, we group “trajectories”.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Trajectory consists of sequence of patches from sequential frames, one from each frame.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Each trajectory is created by harnessing the existing predictive and non-predictive search, more sophisticated ways  were considered but would exceed the scope of the project.</a:t>
            </a:r>
          </a:p>
          <a:p>
            <a:pPr algn="l" rtl="0">
              <a:lnSpc>
                <a:spcPct val="160000"/>
              </a:lnSpc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44D5DE4-60A1-457B-AEE0-FF91594BA638}"/>
              </a:ext>
            </a:extLst>
          </p:cNvPr>
          <p:cNvSpPr/>
          <p:nvPr/>
        </p:nvSpPr>
        <p:spPr>
          <a:xfrm>
            <a:off x="10462751" y="135424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B3A246-CC44-40BB-A181-6811BD5FC365}"/>
              </a:ext>
            </a:extLst>
          </p:cNvPr>
          <p:cNvSpPr/>
          <p:nvPr/>
        </p:nvSpPr>
        <p:spPr>
          <a:xfrm>
            <a:off x="8131278" y="143872"/>
            <a:ext cx="424016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 descr="סגור עם מילוי מלא">
            <a:extLst>
              <a:ext uri="{FF2B5EF4-FFF2-40B4-BE49-F238E27FC236}">
                <a16:creationId xmlns:a16="http://schemas.microsoft.com/office/drawing/2014/main" id="{1FA25871-AC9D-402C-B421-1B0122DFAF1E}"/>
              </a:ext>
            </a:extLst>
          </p:cNvPr>
          <p:cNvSpPr/>
          <p:nvPr/>
        </p:nvSpPr>
        <p:spPr>
          <a:xfrm>
            <a:off x="8849032" y="0"/>
            <a:ext cx="914400" cy="4683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49D08C2-5AC8-419C-B047-4DD8D47D4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70" y="2619375"/>
            <a:ext cx="3867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– Block Matching</a:t>
            </a:r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DAAA2187-2FBD-43CE-B756-902C84C1B3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35713"/>
            <a:ext cx="6653154" cy="4368442"/>
          </a:xfrm>
          <a:prstGeom prst="rect">
            <a:avLst/>
          </a:prstGeom>
        </p:spPr>
      </p:pic>
      <p:pic>
        <p:nvPicPr>
          <p:cNvPr id="5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6AA803-4FD7-4179-A82A-BCCC8F58D5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2" y="1835713"/>
            <a:ext cx="5456903" cy="42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1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– Parameter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EC696-92DA-4301-8185-5D8C4DF55C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980108"/>
            <a:ext cx="8031480" cy="4174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25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Comparison</a:t>
            </a:r>
          </a:p>
        </p:txBody>
      </p:sp>
      <p:pic>
        <p:nvPicPr>
          <p:cNvPr id="4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AA1BA06-054E-4B21-A016-80F1EB3834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7818" y="1846173"/>
            <a:ext cx="7337324" cy="41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A64887-388E-4C6D-BA8E-1516E302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98855"/>
              </p:ext>
            </p:extLst>
          </p:nvPr>
        </p:nvGraphicFramePr>
        <p:xfrm>
          <a:off x="266305" y="2105359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36.5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73.35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62.92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11.23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12.03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39.3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37.8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21.12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16.23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36.4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10.18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31.8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16.55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12.92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35.8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110.4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4F069-234B-478F-8D37-1E55A1C20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15321"/>
              </p:ext>
            </p:extLst>
          </p:nvPr>
        </p:nvGraphicFramePr>
        <p:xfrm>
          <a:off x="4205115" y="2105359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72.36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63.79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14.79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34.1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20.52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35.5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17.37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30.1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11.78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16.39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15.27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33.1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859899-014D-4DC3-A25C-13D3A04C5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86655"/>
              </p:ext>
            </p:extLst>
          </p:nvPr>
        </p:nvGraphicFramePr>
        <p:xfrm>
          <a:off x="8143925" y="2105360"/>
          <a:ext cx="3577546" cy="3349793"/>
        </p:xfrm>
        <a:graphic>
          <a:graphicData uri="http://schemas.openxmlformats.org/drawingml/2006/table">
            <a:tbl>
              <a:tblPr/>
              <a:tblGrid>
                <a:gridCol w="664614">
                  <a:extLst>
                    <a:ext uri="{9D8B030D-6E8A-4147-A177-3AD203B41FA5}">
                      <a16:colId xmlns:a16="http://schemas.microsoft.com/office/drawing/2014/main" val="3677631679"/>
                    </a:ext>
                  </a:extLst>
                </a:gridCol>
                <a:gridCol w="692618">
                  <a:extLst>
                    <a:ext uri="{9D8B030D-6E8A-4147-A177-3AD203B41FA5}">
                      <a16:colId xmlns:a16="http://schemas.microsoft.com/office/drawing/2014/main" val="409266551"/>
                    </a:ext>
                  </a:extLst>
                </a:gridCol>
                <a:gridCol w="656677">
                  <a:extLst>
                    <a:ext uri="{9D8B030D-6E8A-4147-A177-3AD203B41FA5}">
                      <a16:colId xmlns:a16="http://schemas.microsoft.com/office/drawing/2014/main" val="892343397"/>
                    </a:ext>
                  </a:extLst>
                </a:gridCol>
                <a:gridCol w="371943">
                  <a:extLst>
                    <a:ext uri="{9D8B030D-6E8A-4147-A177-3AD203B41FA5}">
                      <a16:colId xmlns:a16="http://schemas.microsoft.com/office/drawing/2014/main" val="3835179805"/>
                    </a:ext>
                  </a:extLst>
                </a:gridCol>
                <a:gridCol w="349718">
                  <a:extLst>
                    <a:ext uri="{9D8B030D-6E8A-4147-A177-3AD203B41FA5}">
                      <a16:colId xmlns:a16="http://schemas.microsoft.com/office/drawing/2014/main" val="4240723465"/>
                    </a:ext>
                  </a:extLst>
                </a:gridCol>
                <a:gridCol w="841976">
                  <a:extLst>
                    <a:ext uri="{9D8B030D-6E8A-4147-A177-3AD203B41FA5}">
                      <a16:colId xmlns:a16="http://schemas.microsoft.com/office/drawing/2014/main" val="2012469604"/>
                    </a:ext>
                  </a:extLst>
                </a:gridCol>
              </a:tblGrid>
              <a:tr h="17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4739"/>
                  </a:ext>
                </a:extLst>
              </a:tr>
              <a:tr h="1707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err="1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  <a:endParaRPr lang="en-US" sz="1200" b="0" i="0" u="none" strike="noStrike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4827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71.66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49277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29.4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65.86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177292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25.4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66761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11.07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8654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15.64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03793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4112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20.47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45038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18.24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2170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30.9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64477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19.03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94780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13.27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96134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878076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25.3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192545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17.47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09311"/>
                  </a:ext>
                </a:extLst>
              </a:tr>
              <a:tr h="170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108.6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99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8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18BEE8-428B-4A0E-8885-81FE3A8B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Table of Contents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D188E9-98B9-4050-9741-1183C581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Mathematical background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Chosen paper &amp; Our project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Literature review of related work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WNNVD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Results &amp; Conclusion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Future work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9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Examples</a:t>
            </a:r>
          </a:p>
        </p:txBody>
      </p:sp>
      <p:pic>
        <p:nvPicPr>
          <p:cNvPr id="5" name="Picture 4" descr="A picture containing text, fan, device, posing&#10;&#10;Description automatically generated">
            <a:extLst>
              <a:ext uri="{FF2B5EF4-FFF2-40B4-BE49-F238E27FC236}">
                <a16:creationId xmlns:a16="http://schemas.microsoft.com/office/drawing/2014/main" id="{6F32396A-0F78-4219-84A3-C967CECF0B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015" y="2052068"/>
            <a:ext cx="5943600" cy="1746250"/>
          </a:xfrm>
          <a:prstGeom prst="rect">
            <a:avLst/>
          </a:prstGeom>
        </p:spPr>
      </p:pic>
      <p:pic>
        <p:nvPicPr>
          <p:cNvPr id="6" name="Picture 5" descr="A group of men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41C6D192-ADAA-4BCC-BA5F-89D6CBDE04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015" y="4000011"/>
            <a:ext cx="5943600" cy="174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00B183-248D-473E-96F6-060B79A41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50" y="4000010"/>
            <a:ext cx="5447210" cy="174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234DC1-29C6-4D16-97E1-9B211F832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614" y="2052068"/>
            <a:ext cx="5342045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3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50868B-DF3D-405E-8CCB-F4A0AA38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Suggested Future Work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77045C-A8FF-4178-9392-6518DA8F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Parameter optimization.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Instead of vectorizing blocks, work with 3-D/4-D blocks and implement High-Order SVD.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Modify the algorithm for online video denoising (causal denoising).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Expand the algorithm to support RGB images/videos.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Optimize run-time.</a:t>
            </a:r>
          </a:p>
        </p:txBody>
      </p:sp>
    </p:spTree>
    <p:extLst>
      <p:ext uri="{BB962C8B-B14F-4D97-AF65-F5344CB8AC3E}">
        <p14:creationId xmlns:p14="http://schemas.microsoft.com/office/powerpoint/2010/main" val="384274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001A8F-0B90-4A80-B0A5-A7CC4218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Summary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3D92A8-5FAD-43B8-9947-C3C29253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89228" cy="402336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core signal-processing concept we studied is LRMA utilization for image and video denoising.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Specifically, NNM/WNNM relaxation methods.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explored different ways of grouping methods (BM, TM).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conducted analysis and research of our proposed algorithm.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 compared our results to SOTA papers in the classical regime of video and image denoising.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1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17BABD8-0536-43E3-AC06-307E5D5B4CB7}"/>
              </a:ext>
            </a:extLst>
          </p:cNvPr>
          <p:cNvSpPr txBox="1"/>
          <p:nvPr/>
        </p:nvSpPr>
        <p:spPr>
          <a:xfrm>
            <a:off x="183111" y="370019"/>
            <a:ext cx="4463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400" b="1" dirty="0">
                <a:latin typeface="+mj-lt"/>
              </a:rPr>
              <a:t>Nuclear Norm (NN)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53B25FD-5ECB-4A74-9F11-4E3A1C69F240}"/>
              </a:ext>
            </a:extLst>
          </p:cNvPr>
          <p:cNvSpPr txBox="1"/>
          <p:nvPr/>
        </p:nvSpPr>
        <p:spPr>
          <a:xfrm>
            <a:off x="183111" y="3429000"/>
            <a:ext cx="77711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Weighted Nuclear Norm (WNN)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F8C750FC-BFEC-4D12-B8DC-442D5B460328}"/>
                  </a:ext>
                </a:extLst>
              </p:cNvPr>
              <p:cNvSpPr txBox="1"/>
              <p:nvPr/>
            </p:nvSpPr>
            <p:spPr>
              <a:xfrm>
                <a:off x="503465" y="1560907"/>
                <a:ext cx="723627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Let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are defined as the singular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The Nuclear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, is defined as:</a:t>
                </a:r>
              </a:p>
              <a:p>
                <a:pPr algn="l" rtl="0"/>
                <a:endParaRPr lang="en-US" sz="2000" dirty="0">
                  <a:solidFill>
                    <a:prstClr val="black"/>
                  </a:solidFill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ctr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  <m:r>
                      <a:rPr lang="en-US" sz="20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(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)|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F8C750FC-BFEC-4D12-B8DC-442D5B46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65" y="1560907"/>
                <a:ext cx="7236278" cy="1323439"/>
              </a:xfrm>
              <a:prstGeom prst="rect">
                <a:avLst/>
              </a:prstGeom>
              <a:blipFill>
                <a:blip r:embed="rId2"/>
                <a:stretch>
                  <a:fillRect l="-927" t="-2304" b="-54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598F0915-D4A4-439C-BDD3-60FC302DDAE1}"/>
                  </a:ext>
                </a:extLst>
              </p:cNvPr>
              <p:cNvSpPr txBox="1"/>
              <p:nvPr/>
            </p:nvSpPr>
            <p:spPr>
              <a:xfrm>
                <a:off x="503465" y="4505016"/>
                <a:ext cx="7556632" cy="1345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Let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are defined as the singular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The Weighted Nuclear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, is defined as:</a:t>
                </a:r>
              </a:p>
              <a:p>
                <a:pPr algn="l" rtl="0"/>
                <a:endParaRPr lang="en-US" sz="2000" dirty="0">
                  <a:solidFill>
                    <a:prstClr val="black"/>
                  </a:solidFill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ctr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  <m:r>
                      <a:rPr lang="en-US" sz="20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|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(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)|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598F0915-D4A4-439C-BDD3-60FC302DD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65" y="4505016"/>
                <a:ext cx="7556632" cy="1345240"/>
              </a:xfrm>
              <a:prstGeom prst="rect">
                <a:avLst/>
              </a:prstGeom>
              <a:blipFill>
                <a:blip r:embed="rId3"/>
                <a:stretch>
                  <a:fillRect l="-888" t="-2262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49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E71AC-3546-4B03-B402-7EFD5808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Low-Rank Matrix Approximation (LRMA)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FBBDC5E-95EE-46D4-87FA-2218B2D82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The goal is to approximate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which may be factorized into a product of low rank matrices.</a:t>
                </a: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We focus on minimization methods using NN/WNN – also abbreviated as NNM/WNNM.</a:t>
                </a: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The problem is formulated as:      </a:t>
                </a:r>
              </a:p>
              <a:p>
                <a:pPr marL="0" indent="0" algn="ctr" rt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accPr>
                        <m:e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𝑿</m:t>
                          </m:r>
                        </m:e>
                      </m:acc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 =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𝒂𝒓𝒈𝒎𝒊</m:t>
                      </m:r>
                      <m:sSub>
                        <m:sSub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𝒏</m:t>
                          </m:r>
                        </m:e>
                        <m:sub>
                          <m:r>
                            <a:rPr lang="en-US" sz="21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𝑿</m:t>
                          </m:r>
                        </m:sub>
                      </m:sSub>
                      <m:f>
                        <m:f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𝟏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sSubSupPr>
                            <m:e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1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𝒀</m:t>
                              </m:r>
                              <m: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−</m:t>
                              </m:r>
                              <m:r>
                                <a:rPr lang="en-US" sz="21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𝑭</m:t>
                          </m:r>
                        </m:sub>
                        <m:sup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𝟐</m:t>
                          </m:r>
                        </m:sup>
                      </m:sSubSup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David" panose="020E0502060401010101" pitchFamily="34" charset="-79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21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David" panose="020E0502060401010101" pitchFamily="34" charset="-79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𝒘</m:t>
                          </m:r>
                          <m:r>
                            <a:rPr lang="en-US" sz="21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David" panose="020E0502060401010101" pitchFamily="34" charset="-79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sz="2100" b="1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 The general problem is not convex, but if the weights are sorted the solution is:</a:t>
                </a:r>
              </a:p>
              <a:p>
                <a:pPr marL="0" indent="0" algn="ctr" rtl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2100" b="1" dirty="0">
                    <a:effectLst/>
                    <a:ea typeface="Times New Roman" panose="02020603050405020304" pitchFamily="18" charset="0"/>
                    <a:cs typeface="David" panose="020E0502060401010101" pitchFamily="34" charset="-79"/>
                  </a:rPr>
                  <a:t>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</m:e>
                    </m:acc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𝑼</m:t>
                    </m:r>
                    <m:sSub>
                      <m:sSub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𝑺</m:t>
                        </m:r>
                      </m:e>
                      <m:sub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</m:d>
                    <m:sSup>
                      <m:sSup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𝑽</m:t>
                        </m:r>
                      </m:e>
                      <m:sup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100" b="1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,   (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𝜮</m:t>
                    </m:r>
                  </m:oMath>
                </a14:m>
                <a:r>
                  <a:rPr lang="en-US" sz="2100" b="1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is the singular value matrix) </a:t>
                </a:r>
              </a:p>
              <a:p>
                <a:pPr marL="0" indent="0" algn="ctr" rtl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𝑺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</m:d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𝐦𝐚𝐱</m:t>
                    </m:r>
                    <m:r>
                      <a:rPr lang="en-US" sz="2100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⁡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{</m:t>
                    </m:r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𝒊𝒊</m:t>
                        </m:r>
                      </m:sub>
                    </m:sSub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−</m:t>
                    </m:r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</m:sSub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,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𝟎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}</m:t>
                    </m:r>
                  </m:oMath>
                </a14:m>
                <a:r>
                  <a:rPr lang="en-US" sz="2100" b="1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(Soft-Threshold)</a:t>
                </a:r>
              </a:p>
              <a:p>
                <a:pPr marL="0" indent="0" algn="l" rtl="0">
                  <a:buNone/>
                </a:pPr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FBBDC5E-95EE-46D4-87FA-2218B2D82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06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81BB7-FE42-4385-BA57-BBDD1BEA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Chosen Paper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6F00ED-786D-49AC-B981-CA0615B0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“Weighted Nuclear Norm Minimization with Application to Image Denoising” [Gu et. al.]</a:t>
            </a:r>
          </a:p>
          <a:p>
            <a:pPr lvl="1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Utilized the WNNM for image denoising by taking advantage of non-local self similarities.</a:t>
            </a:r>
          </a:p>
          <a:p>
            <a:pPr algn="l" rtl="0"/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FFC9D48-011A-4501-82B1-ABD62788F1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65479" y="2747225"/>
            <a:ext cx="6261041" cy="33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81BB7-FE42-4385-BA57-BBDD1BEAD97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 rtl="0"/>
            <a:r>
              <a:rPr lang="en-US" b="1" dirty="0"/>
              <a:t>Chosen Paper</a:t>
            </a:r>
          </a:p>
        </p:txBody>
      </p:sp>
      <p:pic>
        <p:nvPicPr>
          <p:cNvPr id="19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AD84200-3298-4E39-A9BB-9DEB9B54327E}"/>
              </a:ext>
            </a:extLst>
          </p:cNvPr>
          <p:cNvPicPr/>
          <p:nvPr/>
        </p:nvPicPr>
        <p:blipFill rotWithShape="1">
          <a:blip r:embed="rId2"/>
          <a:srcRect l="4625" t="15777" r="68729" b="11273"/>
          <a:stretch/>
        </p:blipFill>
        <p:spPr>
          <a:xfrm>
            <a:off x="7211513" y="605389"/>
            <a:ext cx="2787048" cy="2600444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6F00ED-786D-49AC-B981-CA0615B0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>
              <a:highlight>
                <a:srgbClr val="FFFF00"/>
              </a:highlight>
            </a:endParaRP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8657EE3-DD09-4526-A38E-EBD0C4EE8A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0156" y="2075216"/>
            <a:ext cx="4131581" cy="3377822"/>
          </a:xfrm>
          <a:prstGeom prst="rect">
            <a:avLst/>
          </a:prstGeom>
        </p:spPr>
      </p:pic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8182BB4-FF94-4156-8536-F1971A80F6B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8403771" y="436819"/>
            <a:ext cx="2042883" cy="141740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0C2D8BAB-E11F-41BD-9B3C-DB6C527B90F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033657" y="1737361"/>
            <a:ext cx="370114" cy="1787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5C37BC17-A1E2-483C-A1AE-76FA855AD154}"/>
                  </a:ext>
                </a:extLst>
              </p:cNvPr>
              <p:cNvSpPr txBox="1"/>
              <p:nvPr/>
            </p:nvSpPr>
            <p:spPr>
              <a:xfrm>
                <a:off x="7861980" y="3524619"/>
                <a:ext cx="1083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תיבת טקסט 21">
                <a:extLst>
                  <a:ext uri="{FF2B5EF4-FFF2-40B4-BE49-F238E27FC236}">
                    <a16:creationId xmlns:a16="http://schemas.microsoft.com/office/drawing/2014/main" id="{5C37BC17-A1E2-483C-A1AE-76FA855AD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980" y="3524619"/>
                <a:ext cx="1083581" cy="391646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B2185C7D-1BA2-4CFF-AA2F-C03F0CBDF83C}"/>
                  </a:ext>
                </a:extLst>
              </p:cNvPr>
              <p:cNvSpPr txBox="1"/>
              <p:nvPr/>
            </p:nvSpPr>
            <p:spPr>
              <a:xfrm>
                <a:off x="10446654" y="240996"/>
                <a:ext cx="36465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B2185C7D-1BA2-4CFF-AA2F-C03F0CBD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654" y="240996"/>
                <a:ext cx="364654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תיבת טקסט 42">
                <a:extLst>
                  <a:ext uri="{FF2B5EF4-FFF2-40B4-BE49-F238E27FC236}">
                    <a16:creationId xmlns:a16="http://schemas.microsoft.com/office/drawing/2014/main" id="{1A8571DE-3B4F-4CF4-8743-7E1E2BF79948}"/>
                  </a:ext>
                </a:extLst>
              </p:cNvPr>
              <p:cNvSpPr txBox="1"/>
              <p:nvPr/>
            </p:nvSpPr>
            <p:spPr>
              <a:xfrm>
                <a:off x="5131215" y="5750709"/>
                <a:ext cx="3646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תיבת טקסט 42">
                <a:extLst>
                  <a:ext uri="{FF2B5EF4-FFF2-40B4-BE49-F238E27FC236}">
                    <a16:creationId xmlns:a16="http://schemas.microsoft.com/office/drawing/2014/main" id="{1A8571DE-3B4F-4CF4-8743-7E1E2BF7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15" y="5750709"/>
                <a:ext cx="364654" cy="369332"/>
              </a:xfrm>
              <a:prstGeom prst="rect">
                <a:avLst/>
              </a:prstGeom>
              <a:blipFill>
                <a:blip r:embed="rId6"/>
                <a:stretch>
                  <a:fillRect t="-6557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FCEFFB68-D9C2-45E9-AEEF-34F37AE15951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287959" y="2173013"/>
            <a:ext cx="115812" cy="135160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320B62EC-AD69-40B8-A365-6784C8506546}"/>
                  </a:ext>
                </a:extLst>
              </p:cNvPr>
              <p:cNvSpPr txBox="1"/>
              <p:nvPr/>
            </p:nvSpPr>
            <p:spPr>
              <a:xfrm>
                <a:off x="6902537" y="214831"/>
                <a:ext cx="489857" cy="387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320B62EC-AD69-40B8-A365-6784C8506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37" y="214831"/>
                <a:ext cx="489857" cy="387927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09BB56A8-5786-4F67-A948-BC4BA04FAE04}"/>
              </a:ext>
            </a:extLst>
          </p:cNvPr>
          <p:cNvSpPr txBox="1"/>
          <p:nvPr/>
        </p:nvSpPr>
        <p:spPr>
          <a:xfrm>
            <a:off x="9537708" y="4200748"/>
            <a:ext cx="72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תיבת טקסט 58">
                <a:extLst>
                  <a:ext uri="{FF2B5EF4-FFF2-40B4-BE49-F238E27FC236}">
                    <a16:creationId xmlns:a16="http://schemas.microsoft.com/office/drawing/2014/main" id="{855D62F7-25A6-4E74-B237-2EA034F41933}"/>
                  </a:ext>
                </a:extLst>
              </p:cNvPr>
              <p:cNvSpPr txBox="1"/>
              <p:nvPr/>
            </p:nvSpPr>
            <p:spPr>
              <a:xfrm>
                <a:off x="5495869" y="4043056"/>
                <a:ext cx="2783935" cy="695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12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2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rad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9" name="תיבת טקסט 58">
                <a:extLst>
                  <a:ext uri="{FF2B5EF4-FFF2-40B4-BE49-F238E27FC236}">
                    <a16:creationId xmlns:a16="http://schemas.microsoft.com/office/drawing/2014/main" id="{855D62F7-25A6-4E74-B237-2EA034F4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69" y="4043056"/>
                <a:ext cx="2783935" cy="6951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מחבר: מרפקי 62">
            <a:extLst>
              <a:ext uri="{FF2B5EF4-FFF2-40B4-BE49-F238E27FC236}">
                <a16:creationId xmlns:a16="http://schemas.microsoft.com/office/drawing/2014/main" id="{C17075BC-AC74-4498-BF8F-B8E212ABF024}"/>
              </a:ext>
            </a:extLst>
          </p:cNvPr>
          <p:cNvCxnSpPr>
            <a:cxnSpLocks/>
            <a:stCxn id="22" idx="1"/>
            <a:endCxn id="59" idx="0"/>
          </p:cNvCxnSpPr>
          <p:nvPr/>
        </p:nvCxnSpPr>
        <p:spPr>
          <a:xfrm rot="10800000" flipV="1">
            <a:off x="6887838" y="3720442"/>
            <a:ext cx="974143" cy="3226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מחבר: מרפקי 1027">
            <a:extLst>
              <a:ext uri="{FF2B5EF4-FFF2-40B4-BE49-F238E27FC236}">
                <a16:creationId xmlns:a16="http://schemas.microsoft.com/office/drawing/2014/main" id="{AC8CFBD1-6DF8-4879-8BDC-09402291B7EB}"/>
              </a:ext>
            </a:extLst>
          </p:cNvPr>
          <p:cNvCxnSpPr>
            <a:cxnSpLocks/>
            <a:stCxn id="59" idx="2"/>
            <a:endCxn id="79" idx="1"/>
          </p:cNvCxnSpPr>
          <p:nvPr/>
        </p:nvCxnSpPr>
        <p:spPr>
          <a:xfrm rot="16200000" flipH="1">
            <a:off x="7067987" y="4558033"/>
            <a:ext cx="388534" cy="7488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מחבר: מרפקי 1029">
            <a:extLst>
              <a:ext uri="{FF2B5EF4-FFF2-40B4-BE49-F238E27FC236}">
                <a16:creationId xmlns:a16="http://schemas.microsoft.com/office/drawing/2014/main" id="{0030238C-FCFE-41DA-8939-50752FBD563E}"/>
              </a:ext>
            </a:extLst>
          </p:cNvPr>
          <p:cNvCxnSpPr>
            <a:stCxn id="22" idx="3"/>
            <a:endCxn id="55" idx="0"/>
          </p:cNvCxnSpPr>
          <p:nvPr/>
        </p:nvCxnSpPr>
        <p:spPr>
          <a:xfrm>
            <a:off x="8945561" y="3720442"/>
            <a:ext cx="952284" cy="4803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מחבר: מרפקי 1031">
            <a:extLst>
              <a:ext uri="{FF2B5EF4-FFF2-40B4-BE49-F238E27FC236}">
                <a16:creationId xmlns:a16="http://schemas.microsoft.com/office/drawing/2014/main" id="{556FA664-E905-43BA-B0E9-4486ACE2C543}"/>
              </a:ext>
            </a:extLst>
          </p:cNvPr>
          <p:cNvCxnSpPr>
            <a:cxnSpLocks/>
            <a:stCxn id="55" idx="2"/>
            <a:endCxn id="79" idx="3"/>
          </p:cNvCxnSpPr>
          <p:nvPr/>
        </p:nvCxnSpPr>
        <p:spPr>
          <a:xfrm rot="5400000">
            <a:off x="9256039" y="4484910"/>
            <a:ext cx="556637" cy="7269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3979BEA6-119A-4A05-A93A-5A0C74D52F8E}"/>
                  </a:ext>
                </a:extLst>
              </p:cNvPr>
              <p:cNvSpPr txBox="1"/>
              <p:nvPr/>
            </p:nvSpPr>
            <p:spPr>
              <a:xfrm>
                <a:off x="7861980" y="5897751"/>
                <a:ext cx="1083581" cy="405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6" name="תיבת טקסט 75">
                <a:extLst>
                  <a:ext uri="{FF2B5EF4-FFF2-40B4-BE49-F238E27FC236}">
                    <a16:creationId xmlns:a16="http://schemas.microsoft.com/office/drawing/2014/main" id="{3979BEA6-119A-4A05-A93A-5A0C74D52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980" y="5897751"/>
                <a:ext cx="1083581" cy="405432"/>
              </a:xfrm>
              <a:prstGeom prst="rect">
                <a:avLst/>
              </a:prstGeom>
              <a:blipFill>
                <a:blip r:embed="rId9"/>
                <a:stretch>
                  <a:fillRect r="-9605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BEC151B6-C331-452C-83B6-B8000D557040}"/>
              </a:ext>
            </a:extLst>
          </p:cNvPr>
          <p:cNvSpPr txBox="1"/>
          <p:nvPr/>
        </p:nvSpPr>
        <p:spPr>
          <a:xfrm>
            <a:off x="7636671" y="4942051"/>
            <a:ext cx="153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 Threshold</a:t>
            </a:r>
          </a:p>
        </p:txBody>
      </p:sp>
      <p:cxnSp>
        <p:nvCxnSpPr>
          <p:cNvPr id="1043" name="מחבר: מרפקי 1042">
            <a:extLst>
              <a:ext uri="{FF2B5EF4-FFF2-40B4-BE49-F238E27FC236}">
                <a16:creationId xmlns:a16="http://schemas.microsoft.com/office/drawing/2014/main" id="{34FCFD54-9661-4A03-9051-D5708979FD10}"/>
              </a:ext>
            </a:extLst>
          </p:cNvPr>
          <p:cNvCxnSpPr>
            <a:stCxn id="79" idx="2"/>
            <a:endCxn id="76" idx="0"/>
          </p:cNvCxnSpPr>
          <p:nvPr/>
        </p:nvCxnSpPr>
        <p:spPr>
          <a:xfrm rot="16200000" flipH="1">
            <a:off x="8110586" y="5604566"/>
            <a:ext cx="586368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5" name="תמונה 1044">
            <a:extLst>
              <a:ext uri="{FF2B5EF4-FFF2-40B4-BE49-F238E27FC236}">
                <a16:creationId xmlns:a16="http://schemas.microsoft.com/office/drawing/2014/main" id="{E3147016-E793-4CBE-9C70-41B69FB6C4B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5549"/>
          <a:stretch/>
        </p:blipFill>
        <p:spPr>
          <a:xfrm rot="16200000">
            <a:off x="9800146" y="4040438"/>
            <a:ext cx="1934720" cy="711843"/>
          </a:xfrm>
          <a:prstGeom prst="rect">
            <a:avLst/>
          </a:prstGeom>
        </p:spPr>
      </p:pic>
      <p:sp>
        <p:nvSpPr>
          <p:cNvPr id="1046" name="מלבן 1045">
            <a:extLst>
              <a:ext uri="{FF2B5EF4-FFF2-40B4-BE49-F238E27FC236}">
                <a16:creationId xmlns:a16="http://schemas.microsoft.com/office/drawing/2014/main" id="{8FB675A4-CFF9-405B-AEC4-4854EE6DC823}"/>
              </a:ext>
            </a:extLst>
          </p:cNvPr>
          <p:cNvSpPr/>
          <p:nvPr/>
        </p:nvSpPr>
        <p:spPr>
          <a:xfrm>
            <a:off x="10395458" y="4360649"/>
            <a:ext cx="744096" cy="352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47" name="מלבן 1046">
            <a:extLst>
              <a:ext uri="{FF2B5EF4-FFF2-40B4-BE49-F238E27FC236}">
                <a16:creationId xmlns:a16="http://schemas.microsoft.com/office/drawing/2014/main" id="{36E2D785-27AF-4C02-AD29-EAD6B80D4DD6}"/>
              </a:ext>
            </a:extLst>
          </p:cNvPr>
          <p:cNvSpPr/>
          <p:nvPr/>
        </p:nvSpPr>
        <p:spPr>
          <a:xfrm>
            <a:off x="10908804" y="4790440"/>
            <a:ext cx="236881" cy="43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9" name="מחבר חץ ישר 1048">
            <a:extLst>
              <a:ext uri="{FF2B5EF4-FFF2-40B4-BE49-F238E27FC236}">
                <a16:creationId xmlns:a16="http://schemas.microsoft.com/office/drawing/2014/main" id="{4305FA37-02AC-4C1D-B820-FAC0AA2A4A82}"/>
              </a:ext>
            </a:extLst>
          </p:cNvPr>
          <p:cNvCxnSpPr/>
          <p:nvPr/>
        </p:nvCxnSpPr>
        <p:spPr>
          <a:xfrm>
            <a:off x="10698480" y="4315460"/>
            <a:ext cx="0" cy="3657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8C6F2-8D4A-4C3B-A859-D27E7612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Our Project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91E8C6-B9B2-4092-9571-86A861FD8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1228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Weighted Nuclear Norm Minimization for Video Denoising (WNNVD).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The naive solution: Apply WWNID separately per frame.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Main Challenges: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Utilize temporal data (which is not used by the WNNID).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Integrate ideas and solutions from different papers.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Out of Scope: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Processing RGB images.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Non-Causal algorithm.</a:t>
            </a:r>
          </a:p>
        </p:txBody>
      </p:sp>
    </p:spTree>
    <p:extLst>
      <p:ext uri="{BB962C8B-B14F-4D97-AF65-F5344CB8AC3E}">
        <p14:creationId xmlns:p14="http://schemas.microsoft.com/office/powerpoint/2010/main" val="21155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2DDA0-70B0-45C4-8E7F-8E4F4835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Literature Review – key papers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19EBD4-4B0C-45F8-AA42-235BC7C2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ea typeface="Times New Roman" panose="02020603050405020304" pitchFamily="18" charset="0"/>
              </a:rPr>
              <a:t>“A singular value thresholding algorithm for matrix completion”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he-IL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- Presented the NNM as a convex relaxation for the low-rank minimization problem.</a:t>
            </a:r>
            <a:endParaRPr lang="he-IL" dirty="0">
              <a:effectLst/>
              <a:ea typeface="Times New Roman" panose="02020603050405020304" pitchFamily="18" charset="0"/>
            </a:endParaRP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u="sng" dirty="0">
                <a:effectLst/>
                <a:ea typeface="Times New Roman" panose="02020603050405020304" pitchFamily="18" charset="0"/>
              </a:rPr>
              <a:t>“Image Denoising by Sparse 3-D Transform-Domain” (BM3D)</a:t>
            </a:r>
            <a:r>
              <a:rPr lang="en-US" b="1" dirty="0">
                <a:effectLst/>
                <a:ea typeface="Times New Roman" panose="02020603050405020304" pitchFamily="18" charset="0"/>
              </a:rPr>
              <a:t>  </a:t>
            </a:r>
            <a:r>
              <a:rPr lang="en-US" dirty="0">
                <a:effectLst/>
                <a:ea typeface="Times New Roman" panose="02020603050405020304" pitchFamily="18" charset="0"/>
              </a:rPr>
              <a:t>-  Was SOTA algorithm and used as comparison. Also, this paper uses the same grouping method as WNNID – block matching (BM).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“Video Denoising by Sparse 3D Transform-Domain Collaborative Filtering</a:t>
            </a:r>
            <a:r>
              <a:rPr lang="en-US" b="1" u="sng" dirty="0"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– Proposed a grouping method which creates blocks from videos, utilizing temporal data. Our Block Matching is based on this method.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"Video Denoising, Deblocking, and Enhancement Through Separable 4-D Nonlocal Spatiotemporal Transforms“ (VBM4D)</a:t>
            </a: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Proposed a different grouping method. First creating temporal trajectories of patches and then search for similar trajectories. This is an addition to our project that we implemented.</a:t>
            </a:r>
            <a:endParaRPr lang="he-IL" dirty="0">
              <a:effectLst/>
              <a:ea typeface="Times New Roman" panose="02020603050405020304" pitchFamily="18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9947A0-8AFF-448E-8E57-14A9A56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General Description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B9B626-12E9-4ABD-A97E-E47B92DB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Algorithm block diagram: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 The grouping step (“Block Matching”) has the most complicated, and most important logic.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F8077F5-A9C1-4C9B-BC2D-4CDA0438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80" y="2267248"/>
            <a:ext cx="958983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5228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3514</TotalTime>
  <Words>1358</Words>
  <Application>Microsoft Office PowerPoint</Application>
  <PresentationFormat>מסך רחב</PresentationFormat>
  <Paragraphs>353</Paragraphs>
  <Slides>22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Courier New</vt:lpstr>
      <vt:lpstr>David</vt:lpstr>
      <vt:lpstr>מבט לאחור</vt:lpstr>
      <vt:lpstr>0510-6201 – Digital Signal Processing Final Project</vt:lpstr>
      <vt:lpstr>Table of Contents</vt:lpstr>
      <vt:lpstr>מצגת של PowerPoint‏</vt:lpstr>
      <vt:lpstr>Low-Rank Matrix Approximation (LRMA)</vt:lpstr>
      <vt:lpstr>Chosen Paper</vt:lpstr>
      <vt:lpstr>Chosen Paper</vt:lpstr>
      <vt:lpstr>Our Project</vt:lpstr>
      <vt:lpstr>Literature Review – key papers</vt:lpstr>
      <vt:lpstr>WNNVD – General Description</vt:lpstr>
      <vt:lpstr>WNNVD – Preprocessing</vt:lpstr>
      <vt:lpstr>WNNVD – Block Matching</vt:lpstr>
      <vt:lpstr>WNNVD – Block Matching (Example)</vt:lpstr>
      <vt:lpstr>WNNVD – Group Extraction, Aggregation</vt:lpstr>
      <vt:lpstr>WNNVD –WNNM </vt:lpstr>
      <vt:lpstr>WNNVD – Extension</vt:lpstr>
      <vt:lpstr>Results – Block Matching</vt:lpstr>
      <vt:lpstr>Results – Parameter Analysis</vt:lpstr>
      <vt:lpstr>Results - Comparison</vt:lpstr>
      <vt:lpstr>Results - Comparison</vt:lpstr>
      <vt:lpstr>Results - Examples</vt:lpstr>
      <vt:lpstr>Suggested 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0510-6201 – Digital Signal Processing Final Project</dc:title>
  <dc:creator>Uri</dc:creator>
  <cp:lastModifiedBy>Uri</cp:lastModifiedBy>
  <cp:revision>89</cp:revision>
  <dcterms:created xsi:type="dcterms:W3CDTF">2021-09-10T19:40:24Z</dcterms:created>
  <dcterms:modified xsi:type="dcterms:W3CDTF">2021-09-20T20:48:59Z</dcterms:modified>
</cp:coreProperties>
</file>