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</p:sldMasterIdLst>
  <p:notesMasterIdLst>
    <p:notesMasterId r:id="rId20"/>
  </p:notesMasterIdLst>
  <p:sldIdLst>
    <p:sldId id="256" r:id="rId2"/>
    <p:sldId id="260" r:id="rId3"/>
    <p:sldId id="257" r:id="rId4"/>
    <p:sldId id="272" r:id="rId5"/>
    <p:sldId id="259" r:id="rId6"/>
    <p:sldId id="274" r:id="rId7"/>
    <p:sldId id="273" r:id="rId8"/>
    <p:sldId id="261" r:id="rId9"/>
    <p:sldId id="262" r:id="rId10"/>
    <p:sldId id="263" r:id="rId11"/>
    <p:sldId id="270" r:id="rId12"/>
    <p:sldId id="275" r:id="rId13"/>
    <p:sldId id="264" r:id="rId14"/>
    <p:sldId id="265" r:id="rId15"/>
    <p:sldId id="266" r:id="rId16"/>
    <p:sldId id="269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472" autoAdjust="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3FD74BF-9CD9-4A85-A347-CE1D6B3476A9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F764709-3A98-43CC-BB2F-13275042B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64709-3A98-43CC-BB2F-13275042B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3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8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7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59EC29-AB51-4235-93D7-D93A9A0D5173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864DFA-66D5-43F9-A393-AB3091C3A1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8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547ABB-87EF-4BB5-AF66-CAB3A437D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10415103" cy="3471333"/>
          </a:xfrm>
        </p:spPr>
        <p:txBody>
          <a:bodyPr anchor="ctr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0510-6201 – Digital Signal Processing</a:t>
            </a:r>
            <a:br>
              <a:rPr lang="en-US" sz="5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54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Final Project</a:t>
            </a:r>
            <a:endParaRPr lang="en-US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0C39648-26F4-4AAF-8522-7B25C40A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976" y="4482547"/>
            <a:ext cx="7038048" cy="149322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WNNVD – Weighted Nuclear Norm for Video Denoising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r>
              <a:rPr lang="en-US" sz="1600" dirty="0"/>
              <a:t>Roy </a:t>
            </a:r>
            <a:r>
              <a:rPr lang="en-US" sz="1600" dirty="0" err="1"/>
              <a:t>Hachnochi</a:t>
            </a:r>
            <a:r>
              <a:rPr lang="en-US" sz="1600" dirty="0"/>
              <a:t> , Uri </a:t>
            </a:r>
            <a:r>
              <a:rPr lang="en-US" sz="1600" dirty="0" err="1"/>
              <a:t>kapustin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169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Group Extraction, Aggregation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b="1" dirty="0"/>
              <a:t>Group Extraction – 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The Block Matching collects list of indices. 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This function take these indices and creates a new, vectorized, 2-D matrix.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This done for each reference patch and its matched group.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The vectorized matrix passed to the WNNM.</a:t>
            </a:r>
          </a:p>
          <a:p>
            <a:pPr lvl="1" algn="l" rtl="0">
              <a:lnSpc>
                <a:spcPct val="120000"/>
              </a:lnSpc>
            </a:pPr>
            <a:endParaRPr lang="en-US" dirty="0"/>
          </a:p>
          <a:p>
            <a:pPr algn="l" rtl="0">
              <a:lnSpc>
                <a:spcPct val="120000"/>
              </a:lnSpc>
            </a:pPr>
            <a:r>
              <a:rPr lang="en-US" b="1" dirty="0"/>
              <a:t>Aggregation – 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The denoised patches (after the WNNM step) are placed back in the denoised video.</a:t>
            </a:r>
          </a:p>
          <a:p>
            <a:pPr lvl="1" algn="l" rtl="0">
              <a:lnSpc>
                <a:spcPct val="120000"/>
              </a:lnSpc>
            </a:pPr>
            <a:r>
              <a:rPr lang="en-US" dirty="0"/>
              <a:t>We hold a count, for each pixel, of its appearances in any group for 2 reasons:</a:t>
            </a:r>
          </a:p>
          <a:p>
            <a:pPr lvl="2" algn="l" rtl="0">
              <a:lnSpc>
                <a:spcPct val="120000"/>
              </a:lnSpc>
            </a:pPr>
            <a:r>
              <a:rPr lang="en-US" dirty="0"/>
              <a:t>In the block matching step, we don’t enforce unique  group – so we need to know by how which factor to normalize each pixel’s value after placing back</a:t>
            </a:r>
          </a:p>
          <a:p>
            <a:pPr lvl="2" algn="l" rtl="0">
              <a:lnSpc>
                <a:spcPct val="120000"/>
              </a:lnSpc>
            </a:pPr>
            <a:r>
              <a:rPr lang="en-US" dirty="0"/>
              <a:t>Keep track of “denoised” pixels in order to make the later iterations more efficient in time</a:t>
            </a:r>
          </a:p>
          <a:p>
            <a:pPr lvl="1" algn="l" rtl="0"/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FABA5D7-645A-4DE1-9756-93EE07642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82EE9EE2-FC54-4502-8A66-8C15DA33FD9B}"/>
              </a:ext>
            </a:extLst>
          </p:cNvPr>
          <p:cNvSpPr/>
          <p:nvPr/>
        </p:nvSpPr>
        <p:spPr>
          <a:xfrm>
            <a:off x="9960077" y="117987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11D6871-0C77-4234-BFDA-C3B23C349A5A}"/>
              </a:ext>
            </a:extLst>
          </p:cNvPr>
          <p:cNvSpPr/>
          <p:nvPr/>
        </p:nvSpPr>
        <p:spPr>
          <a:xfrm>
            <a:off x="10993693" y="117986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5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Preprocessing, WNNM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60000"/>
              </a:lnSpc>
            </a:pPr>
            <a:r>
              <a:rPr lang="en-US" b="1" dirty="0"/>
              <a:t>WNNM – 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The denoising step. It based on the mathematical concepts that we presented.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Executed same as in our reference paper - On 2-D vectorized matrices. </a:t>
            </a:r>
          </a:p>
          <a:p>
            <a:pPr marL="457200" lvl="1" indent="0" algn="l" rtl="0">
              <a:lnSpc>
                <a:spcPct val="160000"/>
              </a:lnSpc>
              <a:buNone/>
            </a:pPr>
            <a:r>
              <a:rPr lang="en-US" dirty="0"/>
              <a:t>	Each matrix represent a matched block, where each column is a vectorized patch.</a:t>
            </a:r>
          </a:p>
          <a:p>
            <a:pPr lvl="1" algn="l" rtl="0">
              <a:lnSpc>
                <a:spcPct val="160000"/>
              </a:lnSpc>
            </a:pPr>
            <a:endParaRPr lang="en-US" dirty="0"/>
          </a:p>
          <a:p>
            <a:pPr algn="l" rtl="0">
              <a:lnSpc>
                <a:spcPct val="160000"/>
              </a:lnSpc>
            </a:pPr>
            <a:r>
              <a:rPr lang="en-US" b="1" dirty="0"/>
              <a:t>Preprocessing – </a:t>
            </a:r>
          </a:p>
          <a:p>
            <a:pPr lvl="1" algn="l" rtl="0">
              <a:lnSpc>
                <a:spcPct val="160000"/>
              </a:lnSpc>
            </a:pPr>
            <a:r>
              <a:rPr lang="en-US" dirty="0"/>
              <a:t>A simple and naïve video denoising, </a:t>
            </a:r>
            <a:r>
              <a:rPr lang="en-US" dirty="0" err="1"/>
              <a:t>e.g</a:t>
            </a:r>
            <a:r>
              <a:rPr lang="en-US" dirty="0"/>
              <a:t> Gaussian filter and Median filter.</a:t>
            </a:r>
          </a:p>
          <a:p>
            <a:pPr lvl="1" algn="l" rtl="0"/>
            <a:r>
              <a:rPr lang="en-US" dirty="0"/>
              <a:t>The purpose of this step is to enhance the performance of the following block matching.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E786F6-0820-4C79-B67F-A3C129F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Extension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C451F-7C3E-46F4-8CD8-12B330E9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 tried to emphasize the temporal data  because of its importance.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As explained in VBM4D, SOTA paper for video denoising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main modification is the “Block Matching” block – 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Instead of grouping patches, we group “trajectories”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Trajectory consist of sequence of patches from sequential frames, one from each frame.</a:t>
            </a:r>
          </a:p>
          <a:p>
            <a:pPr lvl="1"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Each trajectory created by harnessing the existing predictive and non-predictive search, more sophisticated ways  considered but would exceed the scope of the project.</a:t>
            </a:r>
          </a:p>
          <a:p>
            <a:pPr algn="l" rtl="0">
              <a:lnSpc>
                <a:spcPct val="16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793936-0388-4ED2-91FD-69E4A8F7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544D5DE4-60A1-457B-AEE0-FF91594BA638}"/>
              </a:ext>
            </a:extLst>
          </p:cNvPr>
          <p:cNvSpPr/>
          <p:nvPr/>
        </p:nvSpPr>
        <p:spPr>
          <a:xfrm>
            <a:off x="10462751" y="135424"/>
            <a:ext cx="511278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B3A246-CC44-40BB-A181-6811BD5FC365}"/>
              </a:ext>
            </a:extLst>
          </p:cNvPr>
          <p:cNvSpPr/>
          <p:nvPr/>
        </p:nvSpPr>
        <p:spPr>
          <a:xfrm>
            <a:off x="8131278" y="143872"/>
            <a:ext cx="424016" cy="32446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 descr="סגור עם מילוי מלא">
            <a:extLst>
              <a:ext uri="{FF2B5EF4-FFF2-40B4-BE49-F238E27FC236}">
                <a16:creationId xmlns:a16="http://schemas.microsoft.com/office/drawing/2014/main" id="{1FA25871-AC9D-402C-B421-1B0122DFAF1E}"/>
              </a:ext>
            </a:extLst>
          </p:cNvPr>
          <p:cNvSpPr/>
          <p:nvPr/>
        </p:nvSpPr>
        <p:spPr>
          <a:xfrm>
            <a:off x="8849032" y="0"/>
            <a:ext cx="914400" cy="4683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49D08C2-5AC8-419C-B047-4DD8D47D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70" y="2619375"/>
            <a:ext cx="3867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Block Matching</a:t>
            </a:r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DAAA2187-2FBD-43CE-B756-902C84C1B3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35713"/>
            <a:ext cx="6653154" cy="4368442"/>
          </a:xfrm>
          <a:prstGeom prst="rect">
            <a:avLst/>
          </a:prstGeom>
        </p:spPr>
      </p:pic>
      <p:pic>
        <p:nvPicPr>
          <p:cNvPr id="5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6AA803-4FD7-4179-A82A-BCCC8F58D5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52" y="1835713"/>
            <a:ext cx="5456903" cy="42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1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– Parameter Analysis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B20DC144-0895-4896-A77A-59BB91CD5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2409" y="1846263"/>
            <a:ext cx="8487507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25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A77484-C764-449A-9646-1470FDAA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pic>
        <p:nvPicPr>
          <p:cNvPr id="4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AA1BA06-054E-4B21-A016-80F1EB3834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8206" y="1825625"/>
            <a:ext cx="7337324" cy="4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93B2AA-3FE4-4386-B0D8-334287FA86E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 rtl="0"/>
            <a:r>
              <a:rPr lang="en-US" b="1" dirty="0"/>
              <a:t>Results - Comparison</a:t>
            </a: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B4A524A-08B9-47CB-AF82-DE8CD8400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14407"/>
              </p:ext>
            </p:extLst>
          </p:nvPr>
        </p:nvGraphicFramePr>
        <p:xfrm>
          <a:off x="8593394" y="0"/>
          <a:ext cx="3598605" cy="6331951"/>
        </p:xfrm>
        <a:graphic>
          <a:graphicData uri="http://schemas.openxmlformats.org/drawingml/2006/table">
            <a:tbl>
              <a:tblPr/>
              <a:tblGrid>
                <a:gridCol w="589936">
                  <a:extLst>
                    <a:ext uri="{9D8B030D-6E8A-4147-A177-3AD203B41FA5}">
                      <a16:colId xmlns:a16="http://schemas.microsoft.com/office/drawing/2014/main" val="1854597175"/>
                    </a:ext>
                  </a:extLst>
                </a:gridCol>
                <a:gridCol w="613531">
                  <a:extLst>
                    <a:ext uri="{9D8B030D-6E8A-4147-A177-3AD203B41FA5}">
                      <a16:colId xmlns:a16="http://schemas.microsoft.com/office/drawing/2014/main" val="3302104448"/>
                    </a:ext>
                  </a:extLst>
                </a:gridCol>
                <a:gridCol w="578135">
                  <a:extLst>
                    <a:ext uri="{9D8B030D-6E8A-4147-A177-3AD203B41FA5}">
                      <a16:colId xmlns:a16="http://schemas.microsoft.com/office/drawing/2014/main" val="1465888977"/>
                    </a:ext>
                  </a:extLst>
                </a:gridCol>
                <a:gridCol w="342165">
                  <a:extLst>
                    <a:ext uri="{9D8B030D-6E8A-4147-A177-3AD203B41FA5}">
                      <a16:colId xmlns:a16="http://schemas.microsoft.com/office/drawing/2014/main" val="4024150241"/>
                    </a:ext>
                  </a:extLst>
                </a:gridCol>
                <a:gridCol w="318563">
                  <a:extLst>
                    <a:ext uri="{9D8B030D-6E8A-4147-A177-3AD203B41FA5}">
                      <a16:colId xmlns:a16="http://schemas.microsoft.com/office/drawing/2014/main" val="4280250505"/>
                    </a:ext>
                  </a:extLst>
                </a:gridCol>
                <a:gridCol w="1156275">
                  <a:extLst>
                    <a:ext uri="{9D8B030D-6E8A-4147-A177-3AD203B41FA5}">
                      <a16:colId xmlns:a16="http://schemas.microsoft.com/office/drawing/2014/main" val="1359082534"/>
                    </a:ext>
                  </a:extLst>
                </a:gridCol>
              </a:tblGrid>
              <a:tr h="1282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Noise STD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SSIM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Time per frame [sec]</a:t>
                      </a:r>
                    </a:p>
                  </a:txBody>
                  <a:tcPr marL="3409" marR="3409" marT="340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695010"/>
                  </a:ext>
                </a:extLst>
              </a:tr>
              <a:tr h="128278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5353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73.35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35280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62.92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550184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29.8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10905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11.23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16044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12.03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70111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39.3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50972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37.8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21.12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81513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38.2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16.23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38466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36.4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196983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32.9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19.24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033834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10.18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52674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31.8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92230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16.55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78379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12.92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60379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35.3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49.81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17517"/>
                  </a:ext>
                </a:extLst>
              </a:tr>
              <a:tr h="128278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592399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72.36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667028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63.79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572347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068325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23.7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813275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14.79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209167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37.5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41075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34.1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20.52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371230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35.5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17.37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207744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33.6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363869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28.8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19.12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10580"/>
                  </a:ext>
                </a:extLst>
              </a:tr>
              <a:tr h="1746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30.1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11.78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550200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564477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26.8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16.39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312183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26.3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15.27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098731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32.2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49.64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332566"/>
                  </a:ext>
                </a:extLst>
              </a:tr>
              <a:tr h="128278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409" marR="3409" marT="340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gbicycle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133229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71.66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306001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29.4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65.86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968758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gflower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25.4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30534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21.2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988574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15.64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169278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gmissa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031660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32.6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20.47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333672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18.24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190118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gsalesman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30.9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853153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19.03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75189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13.27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6977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gstennis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VBM3D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baseline="0"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107093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WNNID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25.3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16.22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209368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17.47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344347"/>
                  </a:ext>
                </a:extLst>
              </a:tr>
              <a:tr h="128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WNNVD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30.2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baseline="0" dirty="0">
                          <a:effectLst/>
                          <a:latin typeface="Calibri" panose="020F0502020204030204" pitchFamily="34" charset="0"/>
                        </a:rPr>
                        <a:t>48.98</a:t>
                      </a:r>
                    </a:p>
                  </a:txBody>
                  <a:tcPr marL="3409" marR="3409" marT="34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89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50868B-DF3D-405E-8CCB-F4A0AA38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Suggested Future Work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77045C-A8FF-4178-9392-6518DA8F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Parameter optimization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Instead of vectorizing blocks, work with 3-D/4-D blocks and implementing High-Order SVD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Modify the algorithm for an online video denoising ( causal denoise)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Expand the algorithm to support RGB images/videos.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Optimize run-time.</a:t>
            </a:r>
          </a:p>
        </p:txBody>
      </p:sp>
    </p:spTree>
    <p:extLst>
      <p:ext uri="{BB962C8B-B14F-4D97-AF65-F5344CB8AC3E}">
        <p14:creationId xmlns:p14="http://schemas.microsoft.com/office/powerpoint/2010/main" val="384274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001A8F-0B90-4A80-B0A5-A7CC4218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Summary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3D92A8-5FAD-43B8-9947-C3C29253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core signal-processing concept we studied is LRMA utilization for image and video denoising.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Specifically, NNM/WNNM relaxation methods.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 explored different ways of  grouping methods (BM,TM).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 conducted analysis and research of our proposed algorithm.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 compared out result to SOTA papers in the classical regime of video and image denoising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1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18BEE8-428B-4A0E-8885-81FE3A8B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Table of Content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D188E9-98B9-4050-9741-1183C581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Mathematical background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Chosen paper &amp; Our project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Literature review of related work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WNNVD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Results &amp; Conclusion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Future work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17BABD8-0536-43E3-AC06-307E5D5B4CB7}"/>
              </a:ext>
            </a:extLst>
          </p:cNvPr>
          <p:cNvSpPr txBox="1"/>
          <p:nvPr/>
        </p:nvSpPr>
        <p:spPr>
          <a:xfrm>
            <a:off x="183111" y="370019"/>
            <a:ext cx="4463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4400" b="1" dirty="0">
                <a:latin typeface="+mj-lt"/>
              </a:rPr>
              <a:t>Nuclear Norm (NN)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53B25FD-5ECB-4A74-9F11-4E3A1C69F240}"/>
              </a:ext>
            </a:extLst>
          </p:cNvPr>
          <p:cNvSpPr txBox="1"/>
          <p:nvPr/>
        </p:nvSpPr>
        <p:spPr>
          <a:xfrm>
            <a:off x="183111" y="3429000"/>
            <a:ext cx="77711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Weighted Nuclear Norm (WNN)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F8C750FC-BFEC-4D12-B8DC-442D5B460328}"/>
                  </a:ext>
                </a:extLst>
              </p:cNvPr>
              <p:cNvSpPr txBox="1"/>
              <p:nvPr/>
            </p:nvSpPr>
            <p:spPr>
              <a:xfrm>
                <a:off x="503465" y="1560907"/>
                <a:ext cx="723627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Let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are defined as the singular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The Nuclear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, defined as:</a:t>
                </a:r>
              </a:p>
              <a:p>
                <a:pPr algn="l" rtl="0"/>
                <a:endParaRPr lang="en-US" sz="2000" dirty="0">
                  <a:solidFill>
                    <a:prstClr val="black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ctr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  <m:r>
                      <a:rPr lang="en-US" sz="2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)|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9" name="תיבת טקסט 18">
                <a:extLst>
                  <a:ext uri="{FF2B5EF4-FFF2-40B4-BE49-F238E27FC236}">
                    <a16:creationId xmlns:a16="http://schemas.microsoft.com/office/drawing/2014/main" id="{F8C750FC-BFEC-4D12-B8DC-442D5B46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65" y="1560907"/>
                <a:ext cx="7236278" cy="1323439"/>
              </a:xfrm>
              <a:prstGeom prst="rect">
                <a:avLst/>
              </a:prstGeom>
              <a:blipFill>
                <a:blip r:embed="rId2"/>
                <a:stretch>
                  <a:fillRect l="-927" t="-2304" b="-54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598F0915-D4A4-439C-BDD3-60FC302DDAE1}"/>
                  </a:ext>
                </a:extLst>
              </p:cNvPr>
              <p:cNvSpPr txBox="1"/>
              <p:nvPr/>
            </p:nvSpPr>
            <p:spPr>
              <a:xfrm>
                <a:off x="183111" y="4619792"/>
                <a:ext cx="7556632" cy="1337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Let 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are defined as the singular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.</a:t>
                </a:r>
              </a:p>
              <a:p>
                <a:pPr algn="l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The Weighted Nuclear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i="1"/>
                          <m:t>𝑤</m:t>
                        </m:r>
                        <m:r>
                          <a:rPr lang="en-US"/>
                          <m:t>,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, defined as:</a:t>
                </a:r>
              </a:p>
              <a:p>
                <a:pPr algn="l" rtl="0"/>
                <a:endParaRPr lang="en-US" sz="2000" dirty="0">
                  <a:solidFill>
                    <a:prstClr val="black"/>
                  </a:solidFill>
                  <a:latin typeface="David" panose="020E0502060401010101" pitchFamily="34" charset="-79"/>
                  <a:ea typeface="Times New Roman" panose="02020603050405020304" pitchFamily="18" charset="0"/>
                </a:endParaRPr>
              </a:p>
              <a:p>
                <a:pPr algn="ctr" rtl="0"/>
                <a:r>
                  <a:rPr lang="en-US" sz="2000" dirty="0">
                    <a:solidFill>
                      <a:prstClr val="black"/>
                    </a:solidFill>
                    <a:latin typeface="David" panose="020E0502060401010101" pitchFamily="34" charset="-79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i="1"/>
                          <m:t>𝑤</m:t>
                        </m:r>
                        <m:r>
                          <a:rPr lang="en-US"/>
                          <m:t>,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∗</m:t>
                        </m:r>
                      </m:sub>
                    </m:sSub>
                    <m:r>
                      <a:rPr lang="en-US" sz="2000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naryPr>
                      <m:sub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|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  <m:r>
                          <a:rPr lang="en-US" sz="20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)|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0" name="תיבת טקסט 19">
                <a:extLst>
                  <a:ext uri="{FF2B5EF4-FFF2-40B4-BE49-F238E27FC236}">
                    <a16:creationId xmlns:a16="http://schemas.microsoft.com/office/drawing/2014/main" id="{598F0915-D4A4-439C-BDD3-60FC302D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1" y="4619792"/>
                <a:ext cx="7556632" cy="1337739"/>
              </a:xfrm>
              <a:prstGeom prst="rect">
                <a:avLst/>
              </a:prstGeom>
              <a:blipFill>
                <a:blip r:embed="rId3"/>
                <a:stretch>
                  <a:fillRect l="-806" t="-2740" b="-54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49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E71AC-3546-4B03-B402-7EFD5808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Low-Rank Matrix Approximation(LRMA)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FBBDC5E-95EE-46D4-87FA-2218B2D82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The goal is to approximate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which can be factorized into product of low rank matrices.</a:t>
                </a: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We focus on minimization methods using NN/WNN – also abbreviated as WNN/WNNM.</a:t>
                </a: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The problem formulated as:      </a:t>
                </a:r>
              </a:p>
              <a:p>
                <a:pPr algn="ctr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e>
                    </m:acc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 =</m:t>
                    </m:r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𝒂𝒓𝒈𝒎𝒊</m:t>
                    </m:r>
                    <m:sSub>
                      <m:sSub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𝒏</m:t>
                        </m:r>
                      </m:e>
                      <m:sub>
                        <m:r>
                          <a:rPr lang="en-US" sz="2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sub>
                    </m:sSub>
                    <m:f>
                      <m:f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𝟏</m:t>
                        </m:r>
                      </m:num>
                      <m:den>
                        <m:sSubSup>
                          <m:sSubSupPr>
                            <m:ctrlPr>
                              <a:rPr lang="en-US" sz="2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sSubSupPr>
                          <m:e>
                            <m:r>
                              <a:rPr lang="en-US" sz="2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2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𝟐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1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𝒀</m:t>
                            </m:r>
                            <m:r>
                              <a:rPr lang="en-US" sz="2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21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𝑭</m:t>
                        </m:r>
                      </m:sub>
                      <m:sup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𝟐</m:t>
                        </m:r>
                      </m:sup>
                    </m:sSubSup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+</m:t>
                    </m:r>
                    <m:sSub>
                      <m:sSub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21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David" panose="020E0502060401010101" pitchFamily="34" charset="-79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,∗</m:t>
                        </m:r>
                      </m:sub>
                    </m:sSub>
                  </m:oMath>
                </a14:m>
                <a:endParaRPr lang="en-US" sz="2100" b="1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The general problem is not convex but if the weights are sorted the solution is:</a:t>
                </a:r>
              </a:p>
              <a:p>
                <a:pPr marL="0" indent="0" algn="ctr" rtl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2100" b="1" dirty="0">
                    <a:effectLst/>
                    <a:ea typeface="Times New Roman" panose="02020603050405020304" pitchFamily="18" charset="0"/>
                    <a:cs typeface="David" panose="020E0502060401010101" pitchFamily="34" charset="-79"/>
                  </a:rPr>
                  <a:t>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acc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𝑿</m:t>
                        </m:r>
                      </m:e>
                    </m:acc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1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𝑼</m:t>
                    </m:r>
                    <m:sSub>
                      <m:sSub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𝑺</m:t>
                        </m:r>
                      </m:e>
                      <m:sub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</m:d>
                    <m:sSup>
                      <m:sSupPr>
                        <m:ctrlP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𝑽</m:t>
                        </m:r>
                      </m:e>
                      <m:sup>
                        <m:r>
                          <a:rPr lang="en-US" sz="21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100" b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,   (</a:t>
                </a:r>
                <a14:m>
                  <m:oMath xmlns:m="http://schemas.openxmlformats.org/officeDocument/2006/math">
                    <m:r>
                      <a:rPr lang="en-US" sz="21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𝜮</m:t>
                    </m:r>
                  </m:oMath>
                </a14:m>
                <a:r>
                  <a:rPr lang="en-US" sz="2100" b="1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is singular value matrix) </a:t>
                </a:r>
              </a:p>
              <a:p>
                <a:pPr marL="0" indent="0" algn="ctr" rtl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𝑺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</m:d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𝐦𝐚𝐱</m:t>
                    </m:r>
                    <m:r>
                      <a:rPr lang="en-US" sz="2100" b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⁡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{</m:t>
                    </m:r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𝜮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𝒊𝒊</m:t>
                        </m:r>
                      </m:sub>
                    </m:sSub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−</m:t>
                    </m:r>
                    <m:sSub>
                      <m:sSubPr>
                        <m:ctrlP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𝒘</m:t>
                        </m:r>
                      </m:e>
                      <m:sub>
                        <m:r>
                          <a:rPr lang="en-US" sz="21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David" panose="020E0502060401010101" pitchFamily="34" charset="-79"/>
                          </a:rPr>
                          <m:t>𝒊</m:t>
                        </m:r>
                      </m:sub>
                    </m:sSub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,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𝟎</m:t>
                    </m:r>
                    <m:r>
                      <a:rPr lang="en-US" sz="21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David" panose="020E0502060401010101" pitchFamily="34" charset="-79"/>
                      </a:rPr>
                      <m:t>}</m:t>
                    </m:r>
                  </m:oMath>
                </a14:m>
                <a:r>
                  <a:rPr lang="en-US" sz="2100" b="1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(Soft-Threshold)</a:t>
                </a:r>
              </a:p>
              <a:p>
                <a:pPr marL="0" indent="0" algn="l" rtl="0">
                  <a:buNone/>
                </a:pP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/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FBBDC5E-95EE-46D4-87FA-2218B2D82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0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81BB7-FE42-4385-BA57-BBDD1BEA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Chosen Paper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6F00ED-786D-49AC-B981-CA0615B0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Weighted Nuclear Norm Minimization with Application to Image Denoising” [Gu et. al.]</a:t>
            </a:r>
          </a:p>
          <a:p>
            <a:pPr lvl="1" algn="l" rt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Utilized the WNNM for image denoising by taking advantage of non-local self similarities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The Weighted Nuclear Norm Image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	 Denoising algorithm (WNNID)</a:t>
            </a: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80EA506-AD60-4D4E-B986-C037365740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6320" y="3728991"/>
            <a:ext cx="3183194" cy="2453148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FFC9D48-011A-4501-82B1-ABD62788F1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0819" y="2962074"/>
            <a:ext cx="5680586" cy="32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8C6F2-8D4A-4C3B-A859-D27E7612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Our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91E8C6-B9B2-4092-9571-86A861FD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Weighted Nuclear Norm Minimization for Video Denoising (WNNVD).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Main Challenges: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Utilize temporal data (which is not used by the WNNID)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Integrate ideas and solutions from different papers.</a:t>
            </a:r>
          </a:p>
          <a:p>
            <a:pPr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Out of Scope: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Processing RGB images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Non-Causal algorithm</a:t>
            </a:r>
          </a:p>
        </p:txBody>
      </p:sp>
    </p:spTree>
    <p:extLst>
      <p:ext uri="{BB962C8B-B14F-4D97-AF65-F5344CB8AC3E}">
        <p14:creationId xmlns:p14="http://schemas.microsoft.com/office/powerpoint/2010/main" val="211555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22DDA0-70B0-45C4-8E7F-8E4F4835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Literature Review – key papers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19EBD4-4B0C-45F8-AA42-235BC7C20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u="sng" dirty="0">
                <a:effectLst/>
                <a:ea typeface="Times New Roman" panose="02020603050405020304" pitchFamily="18" charset="0"/>
              </a:rPr>
              <a:t>“A singular value thresholding algorithm for matrix completion”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he-IL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- this paper presented the NNM as a convex relaxation for the low-rank minimization problem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u="sng" dirty="0">
                <a:effectLst/>
                <a:ea typeface="Times New Roman" panose="02020603050405020304" pitchFamily="18" charset="0"/>
              </a:rPr>
              <a:t>“Image Denoising by Sparse 3-D Transform-Domain” (BM3D)</a:t>
            </a:r>
            <a:r>
              <a:rPr lang="en-US" b="1" dirty="0">
                <a:effectLst/>
                <a:ea typeface="Times New Roman" panose="02020603050405020304" pitchFamily="18" charset="0"/>
              </a:rPr>
              <a:t>  </a:t>
            </a:r>
            <a:r>
              <a:rPr lang="en-US" dirty="0">
                <a:effectLst/>
                <a:ea typeface="Times New Roman" panose="02020603050405020304" pitchFamily="18" charset="0"/>
              </a:rPr>
              <a:t>-  was SOTA algorithm and used as comparison. Also, this paper use the same grouping method as WNNID – block matching(BM)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“Video Denoising by Sparse 3D Transform-Domain Collaborative Filtering</a:t>
            </a:r>
            <a:r>
              <a:rPr lang="en-US" b="1" u="sng" dirty="0"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– proposed a grouping method which creates block from videos, utilizing temporal data. Our Block Matching block based on this method.</a:t>
            </a:r>
          </a:p>
          <a:p>
            <a:pPr algn="l" rtl="0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b="1" u="sng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"Video Denoising, Deblocking, and Enhancement Through Separable 4-D Nonlocal Spatiotemporal Transforms“(VBM4D)</a:t>
            </a: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– proposed a different grouping method. First creating temporal trajectories of patches and than search for similar trajectories. This is an addition to our project that we implemented. </a:t>
            </a:r>
            <a:endParaRPr lang="he-IL" dirty="0">
              <a:effectLst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9947A0-8AFF-448E-8E57-14A9A56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General Description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9B626-12E9-4ABD-A97E-E47B92DBF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Algorithm block scheme: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The grouping step (“Block Matching”) has the most complicated logic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en-US" dirty="0"/>
              <a:t>We also show using different block instead of “Block Matching” – “Trajectory Matching” as explained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F8077F5-A9C1-4C9B-BC2D-4CDA0438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80" y="2267248"/>
            <a:ext cx="958983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7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0D6196-48DD-4C97-BCF9-62688756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WNNVD – Block Matching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08C827-38ED-4688-8B59-C48D340F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14377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grouping step. Each group(Block) will consist of similar patches both spatially and temporally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Grouping from different frames done sequentially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“Past” and “Future” frames handles separately 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 list of reference patches chosen from a single frame</a:t>
            </a:r>
          </a:p>
          <a:p>
            <a:pPr lvl="3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 our case we chose them by grid</a:t>
            </a:r>
          </a:p>
          <a:p>
            <a:pPr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Done in 2 phases search for similar patches: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Non-Predictive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only in the frame of each reference patch.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Performed on defined window size and stride.</a:t>
            </a:r>
          </a:p>
          <a:p>
            <a:pPr lvl="1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Predictive Search – 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Executed on the “past” and “future” frames.</a:t>
            </a:r>
          </a:p>
          <a:p>
            <a:pPr lvl="2" algn="l" rtl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Around each similar patch from the previous frame, we open a search window to find a defined number of similar patches</a:t>
            </a:r>
          </a:p>
          <a:p>
            <a:pPr lvl="2" algn="l" rtl="0"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7452707-D67E-4159-9593-F77E958B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8" b="16603"/>
          <a:stretch/>
        </p:blipFill>
        <p:spPr>
          <a:xfrm>
            <a:off x="7344697" y="0"/>
            <a:ext cx="4847303" cy="61221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8DB4E8F-E6B7-470A-8E2F-FB5ED2B02072}"/>
              </a:ext>
            </a:extLst>
          </p:cNvPr>
          <p:cNvSpPr/>
          <p:nvPr/>
        </p:nvSpPr>
        <p:spPr>
          <a:xfrm>
            <a:off x="8843261" y="17998"/>
            <a:ext cx="880841" cy="44112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7F7EA4D-1A6C-42E2-AF56-6577C01CAE01}"/>
              </a:ext>
            </a:extLst>
          </p:cNvPr>
          <p:cNvPicPr/>
          <p:nvPr/>
        </p:nvPicPr>
        <p:blipFill rotWithShape="1">
          <a:blip r:embed="rId3"/>
          <a:srcRect l="4625" t="9753" r="3631" b="11273"/>
          <a:stretch/>
        </p:blipFill>
        <p:spPr>
          <a:xfrm>
            <a:off x="5860026" y="3742876"/>
            <a:ext cx="6410632" cy="19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2457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2379</TotalTime>
  <Words>1272</Words>
  <Application>Microsoft Office PowerPoint</Application>
  <PresentationFormat>מסך רחב</PresentationFormat>
  <Paragraphs>332</Paragraphs>
  <Slides>18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Courier New</vt:lpstr>
      <vt:lpstr>David</vt:lpstr>
      <vt:lpstr>מבט לאחור</vt:lpstr>
      <vt:lpstr>0510-6201 – Digital Signal Processing Final Project</vt:lpstr>
      <vt:lpstr>Table of Content</vt:lpstr>
      <vt:lpstr>מצגת של PowerPoint‏</vt:lpstr>
      <vt:lpstr>Low-Rank Matrix Approximation(LRMA)</vt:lpstr>
      <vt:lpstr>Chosen Paper</vt:lpstr>
      <vt:lpstr>Our Project</vt:lpstr>
      <vt:lpstr>Literature Review – key papers</vt:lpstr>
      <vt:lpstr>WNNVD – General Description</vt:lpstr>
      <vt:lpstr>WNNVD – Block Matching</vt:lpstr>
      <vt:lpstr>WNNVD – Group Extraction, Aggregation</vt:lpstr>
      <vt:lpstr>WNNVD – Preprocessing, WNNM </vt:lpstr>
      <vt:lpstr>WNNVD – Extension</vt:lpstr>
      <vt:lpstr>Results – Block Matching</vt:lpstr>
      <vt:lpstr>Results – Parameter Analysis</vt:lpstr>
      <vt:lpstr>Results - Comparison</vt:lpstr>
      <vt:lpstr>Results - Comparison</vt:lpstr>
      <vt:lpstr>Suggested 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0510-6201 – Digital Signal Processing Final Project</dc:title>
  <dc:creator>Uri</dc:creator>
  <cp:lastModifiedBy>Uri</cp:lastModifiedBy>
  <cp:revision>36</cp:revision>
  <dcterms:created xsi:type="dcterms:W3CDTF">2021-09-10T19:40:24Z</dcterms:created>
  <dcterms:modified xsi:type="dcterms:W3CDTF">2021-09-12T11:19:50Z</dcterms:modified>
</cp:coreProperties>
</file>