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3"/>
    <p:sldId id="308" r:id="rId4"/>
    <p:sldId id="309" r:id="rId5"/>
    <p:sldId id="311" r:id="rId6"/>
    <p:sldId id="312" r:id="rId7"/>
    <p:sldId id="313" r:id="rId8"/>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476" r:id="rId34"/>
    <p:sldId id="477" r:id="rId35"/>
    <p:sldId id="338" r:id="rId36"/>
    <p:sldId id="339" r:id="rId37"/>
    <p:sldId id="340" r:id="rId38"/>
    <p:sldId id="341" r:id="rId39"/>
    <p:sldId id="342" r:id="rId40"/>
    <p:sldId id="343" r:id="rId41"/>
    <p:sldId id="344" r:id="rId42"/>
    <p:sldId id="345" r:id="rId43"/>
    <p:sldId id="346" r:id="rId44"/>
    <p:sldId id="347" r:id="rId45"/>
    <p:sldId id="348" r:id="rId46"/>
    <p:sldId id="349" r:id="rId47"/>
    <p:sldId id="350" r:id="rId48"/>
    <p:sldId id="351" r:id="rId49"/>
    <p:sldId id="352" r:id="rId50"/>
    <p:sldId id="353" r:id="rId51"/>
    <p:sldId id="354" r:id="rId52"/>
    <p:sldId id="355" r:id="rId53"/>
    <p:sldId id="356" r:id="rId54"/>
    <p:sldId id="357" r:id="rId55"/>
    <p:sldId id="358" r:id="rId56"/>
    <p:sldId id="359" r:id="rId57"/>
    <p:sldId id="360" r:id="rId58"/>
    <p:sldId id="361" r:id="rId59"/>
    <p:sldId id="362" r:id="rId60"/>
    <p:sldId id="363" r:id="rId61"/>
    <p:sldId id="364" r:id="rId62"/>
    <p:sldId id="365" r:id="rId63"/>
    <p:sldId id="366" r:id="rId64"/>
    <p:sldId id="367" r:id="rId65"/>
    <p:sldId id="368" r:id="rId66"/>
    <p:sldId id="369" r:id="rId67"/>
    <p:sldId id="370" r:id="rId68"/>
    <p:sldId id="371" r:id="rId69"/>
    <p:sldId id="372" r:id="rId70"/>
    <p:sldId id="373" r:id="rId71"/>
    <p:sldId id="374" r:id="rId72"/>
    <p:sldId id="375" r:id="rId73"/>
    <p:sldId id="376" r:id="rId74"/>
    <p:sldId id="377" r:id="rId75"/>
    <p:sldId id="378" r:id="rId76"/>
    <p:sldId id="379" r:id="rId77"/>
    <p:sldId id="380" r:id="rId78"/>
    <p:sldId id="381" r:id="rId79"/>
    <p:sldId id="382" r:id="rId80"/>
    <p:sldId id="383" r:id="rId81"/>
    <p:sldId id="384" r:id="rId82"/>
    <p:sldId id="385" r:id="rId83"/>
    <p:sldId id="386" r:id="rId84"/>
    <p:sldId id="387" r:id="rId85"/>
    <p:sldId id="388" r:id="rId86"/>
    <p:sldId id="389" r:id="rId87"/>
    <p:sldId id="390" r:id="rId88"/>
    <p:sldId id="391" r:id="rId89"/>
    <p:sldId id="392" r:id="rId90"/>
    <p:sldId id="393" r:id="rId91"/>
    <p:sldId id="394" r:id="rId92"/>
    <p:sldId id="395" r:id="rId93"/>
    <p:sldId id="396" r:id="rId94"/>
    <p:sldId id="397" r:id="rId95"/>
    <p:sldId id="398" r:id="rId96"/>
    <p:sldId id="400" r:id="rId97"/>
    <p:sldId id="401" r:id="rId98"/>
    <p:sldId id="402" r:id="rId99"/>
    <p:sldId id="413" r:id="rId100"/>
    <p:sldId id="414" r:id="rId101"/>
    <p:sldId id="415" r:id="rId102"/>
    <p:sldId id="416" r:id="rId103"/>
    <p:sldId id="417" r:id="rId104"/>
    <p:sldId id="418" r:id="rId105"/>
    <p:sldId id="419" r:id="rId106"/>
    <p:sldId id="420" r:id="rId107"/>
    <p:sldId id="421" r:id="rId108"/>
    <p:sldId id="422" r:id="rId109"/>
    <p:sldId id="403" r:id="rId110"/>
    <p:sldId id="404" r:id="rId111"/>
    <p:sldId id="405" r:id="rId112"/>
    <p:sldId id="406" r:id="rId113"/>
    <p:sldId id="407" r:id="rId114"/>
    <p:sldId id="408" r:id="rId115"/>
    <p:sldId id="409" r:id="rId116"/>
    <p:sldId id="410" r:id="rId117"/>
    <p:sldId id="411" r:id="rId118"/>
    <p:sldId id="412" r:id="rId119"/>
    <p:sldId id="423" r:id="rId120"/>
    <p:sldId id="424" r:id="rId121"/>
    <p:sldId id="425" r:id="rId122"/>
    <p:sldId id="426" r:id="rId123"/>
    <p:sldId id="427" r:id="rId124"/>
    <p:sldId id="440" r:id="rId125"/>
    <p:sldId id="441" r:id="rId126"/>
    <p:sldId id="442" r:id="rId127"/>
    <p:sldId id="443" r:id="rId128"/>
    <p:sldId id="444" r:id="rId129"/>
    <p:sldId id="445" r:id="rId130"/>
    <p:sldId id="446" r:id="rId131"/>
    <p:sldId id="447" r:id="rId132"/>
    <p:sldId id="448" r:id="rId133"/>
    <p:sldId id="449" r:id="rId134"/>
    <p:sldId id="450" r:id="rId135"/>
    <p:sldId id="451" r:id="rId136"/>
    <p:sldId id="452" r:id="rId137"/>
    <p:sldId id="453" r:id="rId138"/>
    <p:sldId id="454" r:id="rId139"/>
    <p:sldId id="455" r:id="rId140"/>
    <p:sldId id="456" r:id="rId141"/>
    <p:sldId id="457" r:id="rId142"/>
    <p:sldId id="458" r:id="rId143"/>
    <p:sldId id="459" r:id="rId144"/>
    <p:sldId id="460" r:id="rId145"/>
    <p:sldId id="461" r:id="rId146"/>
    <p:sldId id="462" r:id="rId147"/>
    <p:sldId id="463" r:id="rId148"/>
    <p:sldId id="464" r:id="rId149"/>
    <p:sldId id="465" r:id="rId150"/>
    <p:sldId id="466" r:id="rId151"/>
    <p:sldId id="467" r:id="rId152"/>
    <p:sldId id="468" r:id="rId153"/>
    <p:sldId id="469" r:id="rId154"/>
    <p:sldId id="470" r:id="rId155"/>
    <p:sldId id="428" r:id="rId156"/>
    <p:sldId id="429" r:id="rId157"/>
    <p:sldId id="430" r:id="rId158"/>
    <p:sldId id="431" r:id="rId159"/>
    <p:sldId id="432" r:id="rId160"/>
    <p:sldId id="433" r:id="rId161"/>
    <p:sldId id="434" r:id="rId162"/>
    <p:sldId id="435" r:id="rId163"/>
    <p:sldId id="436" r:id="rId164"/>
    <p:sldId id="437" r:id="rId165"/>
    <p:sldId id="438" r:id="rId166"/>
    <p:sldId id="439" r:id="rId167"/>
    <p:sldId id="471" r:id="rId168"/>
    <p:sldId id="472" r:id="rId169"/>
    <p:sldId id="473" r:id="rId170"/>
    <p:sldId id="475" r:id="rId171"/>
  </p:sldIdLst>
  <p:sldSz cx="1202499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954" y="-114"/>
      </p:cViewPr>
      <p:guideLst>
        <p:guide orient="horz" pos="2160"/>
        <p:guide pos="377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notesMaster" Target="notesMasters/notesMaster1.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4" Type="http://schemas.openxmlformats.org/officeDocument/2006/relationships/tableStyles" Target="tableStyles.xml"/><Relationship Id="rId173" Type="http://schemas.openxmlformats.org/officeDocument/2006/relationships/viewProps" Target="viewProps.xml"/><Relationship Id="rId172" Type="http://schemas.openxmlformats.org/officeDocument/2006/relationships/presProps" Target="presProps.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F15E5C-927F-4FA9-B951-7F80CACFE6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23863" y="685800"/>
            <a:ext cx="601027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05CC7E-399E-410B-8B6B-1CE65D2E7FA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0.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p:sp>
      <p:sp>
        <p:nvSpPr>
          <p:cNvPr id="10242" name="灯片编号占位符 2"/>
          <p:cNvSpPr>
            <a:spLocks noGrp="1" noChangeArrowheads="1"/>
          </p:cNvSpPr>
          <p:nvPr>
            <p:ph type="sldNum" sz="quarter" idx="5"/>
          </p:nvPr>
        </p:nvSpPr>
        <p:spPr bwMode="auto">
          <a:noFill/>
          <a:ln>
            <a:miter lim="800000"/>
          </a:ln>
        </p:spPr>
        <p:txBody>
          <a:bodyPr/>
          <a:lstStyle/>
          <a:p>
            <a:fld id="{5CBF777F-8DDA-48E4-8212-8A32AB8C2FB2}" type="slidenum">
              <a:rPr lang="zh-CN" altLang="en-US"/>
            </a:fld>
            <a:endParaRPr lang="zh-CN" altLang="en-US" sz="1200"/>
          </a:p>
        </p:txBody>
      </p:sp>
      <p:sp>
        <p:nvSpPr>
          <p:cNvPr id="10243"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 lang="en"&gt;</a:t>
            </a:r>
            <a:endParaRPr lang="zh-CN" altLang="en-US" smtClean="0"/>
          </a:p>
          <a:p>
            <a:r>
              <a:rPr lang="zh-CN" altLang="en-US" smtClean="0"/>
              <a:t>&lt;head&gt;</a:t>
            </a:r>
            <a:endParaRPr lang="zh-CN" altLang="en-US" smtClean="0"/>
          </a:p>
          <a:p>
            <a:r>
              <a:rPr lang="zh-CN" altLang="en-US" smtClean="0"/>
              <a:t>	&lt;meta charset="UTF-8"&gt;</a:t>
            </a:r>
            <a:endParaRPr lang="zh-CN" altLang="en-US" smtClean="0"/>
          </a:p>
          <a:p>
            <a:r>
              <a:rPr lang="zh-CN" altLang="en-US" smtClean="0"/>
              <a:t>	&lt;title&gt;Document&lt;/title&gt;</a:t>
            </a:r>
            <a:endParaRPr lang="zh-CN" altLang="en-US" smtClean="0"/>
          </a:p>
          <a:p>
            <a:r>
              <a:rPr lang="zh-CN" altLang="en-US" smtClean="0"/>
              <a:t>	&lt;style type="text/css"&gt;</a:t>
            </a:r>
            <a:endParaRPr lang="zh-CN" altLang="en-US" smtClean="0"/>
          </a:p>
          <a:p>
            <a:r>
              <a:rPr lang="zh-CN" altLang="en-US" smtClean="0"/>
              <a:t>     div{</a:t>
            </a:r>
            <a:endParaRPr lang="zh-CN" altLang="en-US" smtClean="0"/>
          </a:p>
          <a:p>
            <a:r>
              <a:rPr lang="zh-CN" altLang="en-US" smtClean="0"/>
              <a:t>       width:200px;</a:t>
            </a:r>
            <a:endParaRPr lang="zh-CN" altLang="en-US" smtClean="0"/>
          </a:p>
          <a:p>
            <a:r>
              <a:rPr lang="zh-CN" altLang="en-US" smtClean="0"/>
              <a:t>       height:200px;</a:t>
            </a:r>
            <a:endParaRPr lang="zh-CN" altLang="en-US" smtClean="0"/>
          </a:p>
          <a:p>
            <a:r>
              <a:rPr lang="zh-CN" altLang="en-US" smtClean="0"/>
              <a:t>       border:1px solid red;</a:t>
            </a:r>
            <a:endParaRPr lang="zh-CN" altLang="en-US" smtClean="0"/>
          </a:p>
          <a:p>
            <a:r>
              <a:rPr lang="zh-CN" altLang="en-US" smtClean="0"/>
              <a:t>       border-radius: 10px;</a:t>
            </a:r>
            <a:endParaRPr lang="zh-CN" altLang="en-US" smtClean="0"/>
          </a:p>
          <a:p>
            <a:r>
              <a:rPr lang="zh-CN" altLang="en-US" smtClean="0"/>
              <a:t>       -webkit-border-radius:10px;  /*兼容chrome和Safari*/</a:t>
            </a:r>
            <a:endParaRPr lang="zh-CN" altLang="en-US" smtClean="0"/>
          </a:p>
          <a:p>
            <a:r>
              <a:rPr lang="zh-CN" altLang="en-US" smtClean="0"/>
              <a:t>       -moz-border-radius:10px;     /*兼容Firefox*/</a:t>
            </a:r>
            <a:endParaRPr lang="zh-CN" altLang="en-US" smtClean="0"/>
          </a:p>
          <a:p>
            <a:r>
              <a:rPr lang="zh-CN" altLang="en-US" smtClean="0"/>
              <a:t>       -ms-border-radius:10px;      /*兼容IE*/</a:t>
            </a:r>
            <a:endParaRPr lang="zh-CN" altLang="en-US" smtClean="0"/>
          </a:p>
          <a:p>
            <a:r>
              <a:rPr lang="zh-CN" altLang="en-US" smtClean="0"/>
              <a:t>       -o-border-radius:10px;       /*兼容opera*/</a:t>
            </a:r>
            <a:endParaRPr lang="zh-CN" altLang="en-US" smtClean="0"/>
          </a:p>
          <a:p>
            <a:r>
              <a:rPr lang="zh-CN" altLang="en-US" smtClean="0"/>
              <a:t>     }</a:t>
            </a:r>
            <a:endParaRPr lang="zh-CN" altLang="en-US" smtClean="0"/>
          </a:p>
          <a:p>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&lt;div&gt;&lt;/div&gt;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noChangeArrowheads="1"/>
          </p:cNvSpPr>
          <p:nvPr>
            <p:ph type="sldImg" idx="4294967295"/>
          </p:nvPr>
        </p:nvSpPr>
        <p:spPr/>
      </p:sp>
      <p:sp>
        <p:nvSpPr>
          <p:cNvPr id="30722" name="灯片编号占位符 2"/>
          <p:cNvSpPr>
            <a:spLocks noGrp="1" noChangeArrowheads="1"/>
          </p:cNvSpPr>
          <p:nvPr>
            <p:ph type="sldNum" sz="quarter" idx="5"/>
          </p:nvPr>
        </p:nvSpPr>
        <p:spPr bwMode="auto">
          <a:noFill/>
          <a:ln>
            <a:miter lim="800000"/>
          </a:ln>
        </p:spPr>
        <p:txBody>
          <a:bodyPr/>
          <a:lstStyle/>
          <a:p>
            <a:fld id="{18879666-4471-479E-B391-A3697073356D}" type="slidenum">
              <a:rPr lang="zh-CN" altLang="en-US"/>
            </a:fld>
            <a:endParaRPr lang="zh-CN" altLang="en-US" sz="1200"/>
          </a:p>
        </p:txBody>
      </p:sp>
      <p:sp>
        <p:nvSpPr>
          <p:cNvPr id="30723"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 </a:t>
            </a:r>
            <a:endParaRPr lang="zh-CN" altLang="en-US" smtClean="0"/>
          </a:p>
          <a:p>
            <a:r>
              <a:rPr lang="zh-CN" altLang="en-US" smtClean="0"/>
              <a:t>&lt;title&gt;CSS3 :not()选择器&lt;/title&gt;</a:t>
            </a:r>
            <a:endParaRPr lang="zh-CN" altLang="en-US" smtClean="0"/>
          </a:p>
          <a:p>
            <a:r>
              <a:rPr lang="zh-CN" altLang="en-US" smtClean="0"/>
              <a:t>    &lt;style type="text/css"&gt;</a:t>
            </a:r>
            <a:endParaRPr lang="zh-CN" altLang="en-US" smtClean="0"/>
          </a:p>
          <a:p>
            <a:r>
              <a:rPr lang="zh-CN" altLang="en-US" smtClean="0"/>
              <a:t>        *{padding:0;margin:0;}</a:t>
            </a:r>
            <a:endParaRPr lang="zh-CN" altLang="en-US" smtClean="0"/>
          </a:p>
          <a:p>
            <a:r>
              <a:rPr lang="zh-CN" altLang="en-US" smtClean="0"/>
              <a:t>        ul{list-style-type:none;}</a:t>
            </a:r>
            <a:endParaRPr lang="zh-CN" altLang="en-US" smtClean="0"/>
          </a:p>
          <a:p>
            <a:r>
              <a:rPr lang="zh-CN" altLang="en-US" smtClean="0"/>
              <a:t>        ul li:not(.first)</a:t>
            </a:r>
            <a:endParaRPr lang="zh-CN" altLang="en-US" smtClean="0"/>
          </a:p>
          <a:p>
            <a:r>
              <a:rPr lang="zh-CN" altLang="en-US" smtClean="0"/>
              <a:t>        {</a:t>
            </a:r>
            <a:endParaRPr lang="zh-CN" altLang="en-US" smtClean="0"/>
          </a:p>
          <a:p>
            <a:r>
              <a:rPr lang="zh-CN" altLang="en-US" smtClean="0"/>
              <a:t>            color:red;</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&lt;ul&gt;</a:t>
            </a:r>
            <a:endParaRPr lang="zh-CN" altLang="en-US" smtClean="0"/>
          </a:p>
          <a:p>
            <a:r>
              <a:rPr lang="zh-CN" altLang="en-US" smtClean="0"/>
              <a:t>        &lt;li class="first"&gt;VFAST&lt;/li&gt;</a:t>
            </a:r>
            <a:endParaRPr lang="zh-CN" altLang="en-US" smtClean="0"/>
          </a:p>
          <a:p>
            <a:r>
              <a:rPr lang="zh-CN" altLang="en-US" smtClean="0"/>
              <a:t>        &lt;li&gt;VFAST&lt;/li&gt;</a:t>
            </a:r>
            <a:endParaRPr lang="zh-CN" altLang="en-US" smtClean="0"/>
          </a:p>
          <a:p>
            <a:r>
              <a:rPr lang="zh-CN" altLang="en-US" smtClean="0"/>
              <a:t>        &lt;li&gt;VFAST&lt;/li&gt;</a:t>
            </a:r>
            <a:endParaRPr lang="zh-CN" altLang="en-US" smtClean="0"/>
          </a:p>
          <a:p>
            <a:r>
              <a:rPr lang="zh-CN" altLang="en-US" smtClean="0"/>
              <a:t>        &lt;li&gt;VFAST&lt;/li&gt;</a:t>
            </a:r>
            <a:endParaRPr lang="zh-CN" altLang="en-US" smtClean="0"/>
          </a:p>
          <a:p>
            <a:r>
              <a:rPr lang="zh-CN" altLang="en-US" smtClean="0"/>
              <a:t>    &lt;/ul&gt;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ChangeArrowheads="1"/>
          </p:cNvSpPr>
          <p:nvPr>
            <p:ph type="sldImg" idx="4294967295"/>
          </p:nvPr>
        </p:nvSpPr>
        <p:spPr/>
      </p:sp>
      <p:sp>
        <p:nvSpPr>
          <p:cNvPr id="32770" name="灯片编号占位符 2"/>
          <p:cNvSpPr>
            <a:spLocks noGrp="1" noChangeArrowheads="1"/>
          </p:cNvSpPr>
          <p:nvPr>
            <p:ph type="sldNum" sz="quarter" idx="5"/>
          </p:nvPr>
        </p:nvSpPr>
        <p:spPr bwMode="auto">
          <a:noFill/>
          <a:ln>
            <a:miter lim="800000"/>
          </a:ln>
        </p:spPr>
        <p:txBody>
          <a:bodyPr/>
          <a:lstStyle/>
          <a:p>
            <a:fld id="{DECC8AD1-BF4D-4D67-834C-AAE50E3C1888}" type="slidenum">
              <a:rPr lang="zh-CN" altLang="en-US"/>
            </a:fld>
            <a:endParaRPr lang="zh-CN" altLang="en-US" sz="1200"/>
          </a:p>
        </p:txBody>
      </p:sp>
      <p:sp>
        <p:nvSpPr>
          <p:cNvPr id="32771"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 xmlns="http://www.w3.org/1999/xhtml"&gt;</a:t>
            </a:r>
            <a:endParaRPr lang="zh-CN" altLang="en-US" smtClean="0"/>
          </a:p>
          <a:p>
            <a:r>
              <a:rPr lang="zh-CN" altLang="en-US" smtClean="0"/>
              <a:t>&lt;head&gt; </a:t>
            </a:r>
            <a:endParaRPr lang="zh-CN" altLang="en-US" smtClean="0"/>
          </a:p>
          <a:p>
            <a:r>
              <a:rPr lang="zh-CN" altLang="en-US" smtClean="0"/>
              <a:t>    &lt;title&gt;CSS3 :empty选择器&lt;/title&gt;</a:t>
            </a:r>
            <a:endParaRPr lang="zh-CN" altLang="en-US" smtClean="0"/>
          </a:p>
          <a:p>
            <a:r>
              <a:rPr lang="zh-CN" altLang="en-US" smtClean="0"/>
              <a:t>    &lt;style type="text/css"&gt;</a:t>
            </a:r>
            <a:endParaRPr lang="zh-CN" altLang="en-US" smtClean="0"/>
          </a:p>
          <a:p>
            <a:r>
              <a:rPr lang="zh-CN" altLang="en-US" smtClean="0"/>
              <a:t>        table,tr,td</a:t>
            </a:r>
            <a:endParaRPr lang="zh-CN" altLang="en-US" smtClean="0"/>
          </a:p>
          <a:p>
            <a:r>
              <a:rPr lang="zh-CN" altLang="en-US" smtClean="0"/>
              <a:t>        {</a:t>
            </a:r>
            <a:endParaRPr lang="zh-CN" altLang="en-US" smtClean="0"/>
          </a:p>
          <a:p>
            <a:r>
              <a:rPr lang="zh-CN" altLang="en-US" smtClean="0"/>
              <a:t>            border:1px solid silver;</a:t>
            </a:r>
            <a:endParaRPr lang="zh-CN" altLang="en-US" smtClean="0"/>
          </a:p>
          <a:p>
            <a:r>
              <a:rPr lang="zh-CN" altLang="en-US" smtClean="0"/>
              <a:t>        }</a:t>
            </a:r>
            <a:endParaRPr lang="zh-CN" altLang="en-US" smtClean="0"/>
          </a:p>
          <a:p>
            <a:r>
              <a:rPr lang="zh-CN" altLang="en-US" smtClean="0"/>
              <a:t>        td</a:t>
            </a:r>
            <a:endParaRPr lang="zh-CN" altLang="en-US" smtClean="0"/>
          </a:p>
          <a:p>
            <a:r>
              <a:rPr lang="zh-CN" altLang="en-US" smtClean="0"/>
              <a:t>        {</a:t>
            </a:r>
            <a:endParaRPr lang="zh-CN" altLang="en-US" smtClean="0"/>
          </a:p>
          <a:p>
            <a:r>
              <a:rPr lang="zh-CN" altLang="en-US" smtClean="0"/>
              <a:t>            width:60px;</a:t>
            </a:r>
            <a:endParaRPr lang="zh-CN" altLang="en-US" smtClean="0"/>
          </a:p>
          <a:p>
            <a:r>
              <a:rPr lang="zh-CN" altLang="en-US" smtClean="0"/>
              <a:t>            height:60px;</a:t>
            </a:r>
            <a:endParaRPr lang="zh-CN" altLang="en-US" smtClean="0"/>
          </a:p>
          <a:p>
            <a:r>
              <a:rPr lang="zh-CN" altLang="en-US" smtClean="0"/>
              <a:t>            line-height:60px;</a:t>
            </a:r>
            <a:endParaRPr lang="zh-CN" altLang="en-US" smtClean="0"/>
          </a:p>
          <a:p>
            <a:r>
              <a:rPr lang="zh-CN" altLang="en-US" smtClean="0"/>
              <a:t>            text-align:center;</a:t>
            </a:r>
            <a:endParaRPr lang="zh-CN" altLang="en-US" smtClean="0"/>
          </a:p>
          <a:p>
            <a:r>
              <a:rPr lang="zh-CN" altLang="en-US" smtClean="0"/>
              <a:t>            background-color: #FFA722;</a:t>
            </a:r>
            <a:endParaRPr lang="zh-CN" altLang="en-US" smtClean="0"/>
          </a:p>
          <a:p>
            <a:r>
              <a:rPr lang="zh-CN" altLang="en-US" smtClean="0"/>
              <a:t>        }</a:t>
            </a:r>
            <a:endParaRPr lang="zh-CN" altLang="en-US" smtClean="0"/>
          </a:p>
          <a:p>
            <a:r>
              <a:rPr lang="zh-CN" altLang="en-US" smtClean="0"/>
              <a:t>        td:empty</a:t>
            </a:r>
            <a:endParaRPr lang="zh-CN" altLang="en-US" smtClean="0"/>
          </a:p>
          <a:p>
            <a:r>
              <a:rPr lang="zh-CN" altLang="en-US" smtClean="0"/>
              <a:t>        {</a:t>
            </a:r>
            <a:endParaRPr lang="zh-CN" altLang="en-US" smtClean="0"/>
          </a:p>
          <a:p>
            <a:r>
              <a:rPr lang="zh-CN" altLang="en-US" smtClean="0"/>
              <a:t>            background-color:red;</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&lt;table&gt;</a:t>
            </a:r>
            <a:endParaRPr lang="zh-CN" altLang="en-US" smtClean="0"/>
          </a:p>
          <a:p>
            <a:r>
              <a:rPr lang="zh-CN" altLang="en-US" smtClean="0"/>
              <a:t>        &lt;tr&gt;</a:t>
            </a:r>
            <a:endParaRPr lang="zh-CN" altLang="en-US" smtClean="0"/>
          </a:p>
          <a:p>
            <a:r>
              <a:rPr lang="zh-CN" altLang="en-US" smtClean="0"/>
              <a:t>            &lt;td&gt;2&lt;/td&gt;</a:t>
            </a:r>
            <a:endParaRPr lang="zh-CN" altLang="en-US" smtClean="0"/>
          </a:p>
          <a:p>
            <a:r>
              <a:rPr lang="zh-CN" altLang="en-US" smtClean="0"/>
              <a:t>            &lt;td&gt;4&lt;/td&gt;</a:t>
            </a:r>
            <a:endParaRPr lang="zh-CN" altLang="en-US" smtClean="0"/>
          </a:p>
          <a:p>
            <a:r>
              <a:rPr lang="zh-CN" altLang="en-US" smtClean="0"/>
              <a:t>            &lt;td&gt;8&lt;/td&gt;</a:t>
            </a:r>
            <a:endParaRPr lang="zh-CN" altLang="en-US" smtClean="0"/>
          </a:p>
          <a:p>
            <a:r>
              <a:rPr lang="zh-CN" altLang="en-US" smtClean="0"/>
              <a:t>        &lt;/tr&gt;</a:t>
            </a:r>
            <a:endParaRPr lang="zh-CN" altLang="en-US" smtClean="0"/>
          </a:p>
          <a:p>
            <a:r>
              <a:rPr lang="zh-CN" altLang="en-US" smtClean="0"/>
              <a:t>        &lt;tr&gt;</a:t>
            </a:r>
            <a:endParaRPr lang="zh-CN" altLang="en-US" smtClean="0"/>
          </a:p>
          <a:p>
            <a:r>
              <a:rPr lang="zh-CN" altLang="en-US" smtClean="0"/>
              <a:t>            &lt;td&gt;16&lt;/td&gt;</a:t>
            </a:r>
            <a:endParaRPr lang="zh-CN" altLang="en-US" smtClean="0"/>
          </a:p>
          <a:p>
            <a:r>
              <a:rPr lang="zh-CN" altLang="en-US" smtClean="0"/>
              <a:t>            &lt;td&gt;32&lt;/td&gt;</a:t>
            </a:r>
            <a:endParaRPr lang="zh-CN" altLang="en-US" smtClean="0"/>
          </a:p>
          <a:p>
            <a:r>
              <a:rPr lang="zh-CN" altLang="en-US" smtClean="0"/>
              <a:t>            &lt;td&gt;64&lt;/td&gt;</a:t>
            </a:r>
            <a:endParaRPr lang="zh-CN" altLang="en-US" smtClean="0"/>
          </a:p>
          <a:p>
            <a:r>
              <a:rPr lang="zh-CN" altLang="en-US" smtClean="0"/>
              <a:t>        &lt;/tr&gt;</a:t>
            </a:r>
            <a:endParaRPr lang="zh-CN" altLang="en-US" smtClean="0"/>
          </a:p>
          <a:p>
            <a:r>
              <a:rPr lang="zh-CN" altLang="en-US" smtClean="0"/>
              <a:t>        &lt;tr&gt;</a:t>
            </a:r>
            <a:endParaRPr lang="zh-CN" altLang="en-US" smtClean="0"/>
          </a:p>
          <a:p>
            <a:r>
              <a:rPr lang="zh-CN" altLang="en-US" smtClean="0"/>
              <a:t>            &lt;td&gt;128&lt;/td&gt;</a:t>
            </a:r>
            <a:endParaRPr lang="zh-CN" altLang="en-US" smtClean="0"/>
          </a:p>
          <a:p>
            <a:r>
              <a:rPr lang="zh-CN" altLang="en-US" smtClean="0"/>
              <a:t>            &lt;td&gt;256&lt;/td&gt;</a:t>
            </a:r>
            <a:endParaRPr lang="zh-CN" altLang="en-US" smtClean="0"/>
          </a:p>
          <a:p>
            <a:r>
              <a:rPr lang="zh-CN" altLang="en-US" smtClean="0"/>
              <a:t>            &lt;td&gt;&lt;/td&gt;</a:t>
            </a:r>
            <a:endParaRPr lang="zh-CN" altLang="en-US" smtClean="0"/>
          </a:p>
          <a:p>
            <a:r>
              <a:rPr lang="zh-CN" altLang="en-US" smtClean="0"/>
              <a:t>        &lt;/tr&gt;</a:t>
            </a:r>
            <a:endParaRPr lang="zh-CN" altLang="en-US" smtClean="0"/>
          </a:p>
          <a:p>
            <a:r>
              <a:rPr lang="zh-CN" altLang="en-US" smtClean="0"/>
              <a:t>    &lt;/table&gt;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noChangeArrowheads="1"/>
          </p:cNvSpPr>
          <p:nvPr>
            <p:ph type="sldImg" idx="4294967295"/>
          </p:nvPr>
        </p:nvSpPr>
        <p:spPr/>
      </p:sp>
      <p:sp>
        <p:nvSpPr>
          <p:cNvPr id="34818" name="灯片编号占位符 2"/>
          <p:cNvSpPr>
            <a:spLocks noGrp="1" noChangeArrowheads="1"/>
          </p:cNvSpPr>
          <p:nvPr>
            <p:ph type="sldNum" sz="quarter" idx="5"/>
          </p:nvPr>
        </p:nvSpPr>
        <p:spPr bwMode="auto">
          <a:noFill/>
          <a:ln>
            <a:miter lim="800000"/>
          </a:ln>
        </p:spPr>
        <p:txBody>
          <a:bodyPr/>
          <a:lstStyle/>
          <a:p>
            <a:fld id="{74D4F425-4599-41D9-BBF2-A26518C45FF5}" type="slidenum">
              <a:rPr lang="zh-CN" altLang="en-US"/>
            </a:fld>
            <a:endParaRPr lang="zh-CN" altLang="en-US" sz="1200"/>
          </a:p>
        </p:txBody>
      </p:sp>
      <p:sp>
        <p:nvSpPr>
          <p:cNvPr id="34819"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 </a:t>
            </a:r>
            <a:endParaRPr lang="zh-CN" altLang="en-US" smtClean="0"/>
          </a:p>
          <a:p>
            <a:r>
              <a:rPr lang="zh-CN" altLang="en-US" smtClean="0"/>
              <a:t>    &lt;title&gt;CSS3 :target选择器&lt;/title&gt;</a:t>
            </a:r>
            <a:endParaRPr lang="zh-CN" altLang="en-US" smtClean="0"/>
          </a:p>
          <a:p>
            <a:r>
              <a:rPr lang="zh-CN" altLang="en-US" smtClean="0"/>
              <a:t>    &lt;style type="text/css"&gt;</a:t>
            </a:r>
            <a:endParaRPr lang="zh-CN" altLang="en-US" smtClean="0"/>
          </a:p>
          <a:p>
            <a:r>
              <a:rPr lang="zh-CN" altLang="en-US" smtClean="0"/>
              <a:t>        :target h3</a:t>
            </a:r>
            <a:endParaRPr lang="zh-CN" altLang="en-US" smtClean="0"/>
          </a:p>
          <a:p>
            <a:r>
              <a:rPr lang="zh-CN" altLang="en-US" smtClean="0"/>
              <a:t>        {</a:t>
            </a:r>
            <a:endParaRPr lang="zh-CN" altLang="en-US" smtClean="0"/>
          </a:p>
          <a:p>
            <a:r>
              <a:rPr lang="zh-CN" altLang="en-US" smtClean="0"/>
              <a:t>            color:red;</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&lt;div&gt;</a:t>
            </a:r>
            <a:endParaRPr lang="zh-CN" altLang="en-US" smtClean="0"/>
          </a:p>
          <a:p>
            <a:r>
              <a:rPr lang="zh-CN" altLang="en-US" smtClean="0"/>
              <a:t>        &lt;a href="#music"&gt;推荐音乐&lt;/a&gt;&lt;br /&gt;</a:t>
            </a:r>
            <a:endParaRPr lang="zh-CN" altLang="en-US" smtClean="0"/>
          </a:p>
          <a:p>
            <a:r>
              <a:rPr lang="zh-CN" altLang="en-US" smtClean="0"/>
              <a:t>        &lt;a href="#movie"&gt;推荐电影&lt;/a&gt;&lt;br /&gt;</a:t>
            </a:r>
            <a:endParaRPr lang="zh-CN" altLang="en-US" smtClean="0"/>
          </a:p>
          <a:p>
            <a:r>
              <a:rPr lang="zh-CN" altLang="en-US" smtClean="0"/>
              <a:t>        &lt;a href="#article"&gt;推荐文章&lt;/a&gt;&lt;br /&gt;</a:t>
            </a:r>
            <a:endParaRPr lang="zh-CN" altLang="en-US" smtClean="0"/>
          </a:p>
          <a:p>
            <a:r>
              <a:rPr lang="zh-CN" altLang="en-US" smtClean="0"/>
              <a:t>    &lt;/div&gt;</a:t>
            </a:r>
            <a:endParaRPr lang="zh-CN" altLang="en-US" smtClean="0"/>
          </a:p>
          <a:p>
            <a:r>
              <a:rPr lang="zh-CN" altLang="en-US" smtClean="0"/>
              <a:t>    ……&lt;br /&gt;</a:t>
            </a:r>
            <a:endParaRPr lang="zh-CN" altLang="en-US" smtClean="0"/>
          </a:p>
          <a:p>
            <a:r>
              <a:rPr lang="zh-CN" altLang="en-US" smtClean="0"/>
              <a:t>    ……&lt;br /&gt;</a:t>
            </a:r>
            <a:endParaRPr lang="zh-CN" altLang="en-US" smtClean="0"/>
          </a:p>
          <a:p>
            <a:r>
              <a:rPr lang="zh-CN" altLang="en-US" smtClean="0"/>
              <a:t>    ……&lt;br /&gt;</a:t>
            </a:r>
            <a:endParaRPr lang="zh-CN" altLang="en-US" smtClean="0"/>
          </a:p>
          <a:p>
            <a:r>
              <a:rPr lang="zh-CN" altLang="en-US" smtClean="0"/>
              <a:t>    ……&lt;br /&gt;</a:t>
            </a:r>
            <a:endParaRPr lang="zh-CN" altLang="en-US" smtClean="0"/>
          </a:p>
          <a:p>
            <a:r>
              <a:rPr lang="zh-CN" altLang="en-US" smtClean="0"/>
              <a:t>    ……&lt;br /&gt;</a:t>
            </a:r>
            <a:endParaRPr lang="zh-CN" altLang="en-US" smtClean="0"/>
          </a:p>
          <a:p>
            <a:r>
              <a:rPr lang="zh-CN" altLang="en-US" smtClean="0"/>
              <a:t>    ……&lt;br /&gt;</a:t>
            </a:r>
            <a:endParaRPr lang="zh-CN" altLang="en-US" smtClean="0"/>
          </a:p>
          <a:p>
            <a:r>
              <a:rPr lang="zh-CN" altLang="en-US" smtClean="0"/>
              <a:t>    &lt;div id="music"&gt;</a:t>
            </a:r>
            <a:endParaRPr lang="zh-CN" altLang="en-US" smtClean="0"/>
          </a:p>
          <a:p>
            <a:r>
              <a:rPr lang="zh-CN" altLang="en-US" smtClean="0"/>
              <a:t>        &lt;h3&gt;推荐音乐&lt;/h3&gt;</a:t>
            </a:r>
            <a:endParaRPr lang="zh-CN" altLang="en-US" smtClean="0"/>
          </a:p>
          <a:p>
            <a:r>
              <a:rPr lang="zh-CN" altLang="en-US" smtClean="0"/>
              <a:t>        &lt;ul&gt;</a:t>
            </a:r>
            <a:endParaRPr lang="zh-CN" altLang="en-US" smtClean="0"/>
          </a:p>
          <a:p>
            <a:r>
              <a:rPr lang="zh-CN" altLang="en-US" smtClean="0"/>
              <a:t>            &lt;li&gt;林俊杰-被风吹过的下图&lt;/li&gt;</a:t>
            </a:r>
            <a:endParaRPr lang="zh-CN" altLang="en-US" smtClean="0"/>
          </a:p>
          <a:p>
            <a:r>
              <a:rPr lang="zh-CN" altLang="en-US" smtClean="0"/>
              <a:t>            &lt;li&gt;曲婉婷-在我的歌声里&lt;/li&gt;</a:t>
            </a:r>
            <a:endParaRPr lang="zh-CN" altLang="en-US" smtClean="0"/>
          </a:p>
          <a:p>
            <a:r>
              <a:rPr lang="zh-CN" altLang="en-US" smtClean="0"/>
              <a:t>            &lt;li&gt;许嵩-灰色头像&lt;/li&gt;</a:t>
            </a:r>
            <a:endParaRPr lang="zh-CN" altLang="en-US" smtClean="0"/>
          </a:p>
          <a:p>
            <a:r>
              <a:rPr lang="zh-CN" altLang="en-US" smtClean="0"/>
              <a:t>        &lt;/ul&gt;</a:t>
            </a:r>
            <a:endParaRPr lang="zh-CN" altLang="en-US" smtClean="0"/>
          </a:p>
          <a:p>
            <a:r>
              <a:rPr lang="zh-CN" altLang="en-US" smtClean="0"/>
              <a:t>    &lt;/div&gt;</a:t>
            </a:r>
            <a:endParaRPr lang="zh-CN" altLang="en-US" smtClean="0"/>
          </a:p>
          <a:p>
            <a:r>
              <a:rPr lang="zh-CN" altLang="en-US" smtClean="0"/>
              <a:t>    ……&lt;br /&gt;</a:t>
            </a:r>
            <a:endParaRPr lang="zh-CN" altLang="en-US" smtClean="0"/>
          </a:p>
          <a:p>
            <a:r>
              <a:rPr lang="zh-CN" altLang="en-US" smtClean="0"/>
              <a:t>    ……&lt;br /&gt;</a:t>
            </a:r>
            <a:endParaRPr lang="zh-CN" altLang="en-US" smtClean="0"/>
          </a:p>
          <a:p>
            <a:r>
              <a:rPr lang="zh-CN" altLang="en-US" smtClean="0"/>
              <a:t>    ……&lt;br /&gt;</a:t>
            </a:r>
            <a:endParaRPr lang="zh-CN" altLang="en-US" smtClean="0"/>
          </a:p>
          <a:p>
            <a:r>
              <a:rPr lang="zh-CN" altLang="en-US" smtClean="0"/>
              <a:t>    ……&lt;br /&gt;</a:t>
            </a:r>
            <a:endParaRPr lang="zh-CN" altLang="en-US" smtClean="0"/>
          </a:p>
          <a:p>
            <a:r>
              <a:rPr lang="zh-CN" altLang="en-US" smtClean="0"/>
              <a:t>    ……&lt;br /&gt;</a:t>
            </a:r>
            <a:endParaRPr lang="zh-CN" altLang="en-US" smtClean="0"/>
          </a:p>
          <a:p>
            <a:r>
              <a:rPr lang="zh-CN" altLang="en-US" smtClean="0"/>
              <a:t>    ……&lt;br /&gt;</a:t>
            </a:r>
            <a:endParaRPr lang="zh-CN" altLang="en-US" smtClean="0"/>
          </a:p>
          <a:p>
            <a:r>
              <a:rPr lang="zh-CN" altLang="en-US" smtClean="0"/>
              <a:t>    &lt;div id="movie"&gt;</a:t>
            </a:r>
            <a:endParaRPr lang="zh-CN" altLang="en-US" smtClean="0"/>
          </a:p>
          <a:p>
            <a:r>
              <a:rPr lang="zh-CN" altLang="en-US" smtClean="0"/>
              <a:t>        &lt;h3&gt;推荐电影&lt;/h3&gt;</a:t>
            </a:r>
            <a:endParaRPr lang="zh-CN" altLang="en-US" smtClean="0"/>
          </a:p>
          <a:p>
            <a:r>
              <a:rPr lang="zh-CN" altLang="en-US" smtClean="0"/>
              <a:t>        &lt;ul&gt;</a:t>
            </a:r>
            <a:endParaRPr lang="zh-CN" altLang="en-US" smtClean="0"/>
          </a:p>
          <a:p>
            <a:r>
              <a:rPr lang="zh-CN" altLang="en-US" smtClean="0"/>
              <a:t>            &lt;li&gt;蜘蛛侠系列&lt;/li&gt;</a:t>
            </a:r>
            <a:endParaRPr lang="zh-CN" altLang="en-US" smtClean="0"/>
          </a:p>
          <a:p>
            <a:r>
              <a:rPr lang="zh-CN" altLang="en-US" smtClean="0"/>
              <a:t>            &lt;li&gt;钢铁侠系统&lt;/li&gt;</a:t>
            </a:r>
            <a:endParaRPr lang="zh-CN" altLang="en-US" smtClean="0"/>
          </a:p>
          <a:p>
            <a:r>
              <a:rPr lang="zh-CN" altLang="en-US" smtClean="0"/>
              <a:t>            &lt;li&gt;复仇者联盟&lt;/li&gt;</a:t>
            </a:r>
            <a:endParaRPr lang="zh-CN" altLang="en-US" smtClean="0"/>
          </a:p>
          <a:p>
            <a:r>
              <a:rPr lang="zh-CN" altLang="en-US" smtClean="0"/>
              <a:t>        &lt;/ul&gt;</a:t>
            </a:r>
            <a:endParaRPr lang="zh-CN" altLang="en-US" smtClean="0"/>
          </a:p>
          <a:p>
            <a:r>
              <a:rPr lang="zh-CN" altLang="en-US" smtClean="0"/>
              <a:t>    &lt;/div&gt;</a:t>
            </a:r>
            <a:endParaRPr lang="zh-CN" altLang="en-US" smtClean="0"/>
          </a:p>
          <a:p>
            <a:r>
              <a:rPr lang="zh-CN" altLang="en-US" smtClean="0"/>
              <a:t>    ……&lt;br /&gt;</a:t>
            </a:r>
            <a:endParaRPr lang="zh-CN" altLang="en-US" smtClean="0"/>
          </a:p>
          <a:p>
            <a:r>
              <a:rPr lang="zh-CN" altLang="en-US" smtClean="0"/>
              <a:t>    ……&lt;br /&gt;</a:t>
            </a:r>
            <a:endParaRPr lang="zh-CN" altLang="en-US" smtClean="0"/>
          </a:p>
          <a:p>
            <a:r>
              <a:rPr lang="zh-CN" altLang="en-US" smtClean="0"/>
              <a:t>    ……&lt;br /&gt;</a:t>
            </a:r>
            <a:endParaRPr lang="zh-CN" altLang="en-US" smtClean="0"/>
          </a:p>
          <a:p>
            <a:r>
              <a:rPr lang="zh-CN" altLang="en-US" smtClean="0"/>
              <a:t>    ……&lt;br /&gt;</a:t>
            </a:r>
            <a:endParaRPr lang="zh-CN" altLang="en-US" smtClean="0"/>
          </a:p>
          <a:p>
            <a:r>
              <a:rPr lang="zh-CN" altLang="en-US" smtClean="0"/>
              <a:t>    ……&lt;br /&gt;</a:t>
            </a:r>
            <a:endParaRPr lang="zh-CN" altLang="en-US" smtClean="0"/>
          </a:p>
          <a:p>
            <a:r>
              <a:rPr lang="zh-CN" altLang="en-US" smtClean="0"/>
              <a:t>    ……&lt;br /&gt;</a:t>
            </a:r>
            <a:endParaRPr lang="zh-CN" altLang="en-US" smtClean="0"/>
          </a:p>
          <a:p>
            <a:r>
              <a:rPr lang="zh-CN" altLang="en-US" smtClean="0"/>
              <a:t>    &lt;div id="article"&gt;</a:t>
            </a:r>
            <a:endParaRPr lang="zh-CN" altLang="en-US" smtClean="0"/>
          </a:p>
          <a:p>
            <a:r>
              <a:rPr lang="zh-CN" altLang="en-US" smtClean="0"/>
              <a:t>        &lt;h3&gt;推荐文章&lt;/h3&gt;</a:t>
            </a:r>
            <a:endParaRPr lang="zh-CN" altLang="en-US" smtClean="0"/>
          </a:p>
          <a:p>
            <a:r>
              <a:rPr lang="zh-CN" altLang="en-US" smtClean="0"/>
              <a:t>        &lt;ul&gt;</a:t>
            </a:r>
            <a:endParaRPr lang="zh-CN" altLang="en-US" smtClean="0"/>
          </a:p>
          <a:p>
            <a:r>
              <a:rPr lang="zh-CN" altLang="en-US" smtClean="0"/>
              <a:t>            &lt;li&gt;朱自清-荷塘月色&lt;/li&gt;</a:t>
            </a:r>
            <a:endParaRPr lang="zh-CN" altLang="en-US" smtClean="0"/>
          </a:p>
          <a:p>
            <a:r>
              <a:rPr lang="zh-CN" altLang="en-US" smtClean="0"/>
              <a:t>            &lt;li&gt;余光中-乡愁&lt;/li&gt;</a:t>
            </a:r>
            <a:endParaRPr lang="zh-CN" altLang="en-US" smtClean="0"/>
          </a:p>
          <a:p>
            <a:r>
              <a:rPr lang="zh-CN" altLang="en-US" smtClean="0"/>
              <a:t>            &lt;li&gt;鲁迅-阿Q正传&lt;/li&gt;</a:t>
            </a:r>
            <a:endParaRPr lang="zh-CN" altLang="en-US" smtClean="0"/>
          </a:p>
          <a:p>
            <a:r>
              <a:rPr lang="zh-CN" altLang="en-US" smtClean="0"/>
              <a:t>        &lt;/ul&gt;</a:t>
            </a:r>
            <a:endParaRPr lang="zh-CN" altLang="en-US" smtClean="0"/>
          </a:p>
          <a:p>
            <a:r>
              <a:rPr lang="zh-CN" altLang="en-US" smtClean="0"/>
              <a:t>    &lt;/div&gt;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noChangeArrowheads="1"/>
          </p:cNvSpPr>
          <p:nvPr>
            <p:ph type="sldImg" idx="4294967295"/>
          </p:nvPr>
        </p:nvSpPr>
        <p:spPr/>
      </p:sp>
      <p:sp>
        <p:nvSpPr>
          <p:cNvPr id="38914" name="灯片编号占位符 2"/>
          <p:cNvSpPr>
            <a:spLocks noGrp="1" noChangeArrowheads="1"/>
          </p:cNvSpPr>
          <p:nvPr>
            <p:ph type="sldNum" sz="quarter" idx="5"/>
          </p:nvPr>
        </p:nvSpPr>
        <p:spPr bwMode="auto">
          <a:noFill/>
          <a:ln>
            <a:miter lim="800000"/>
          </a:ln>
        </p:spPr>
        <p:txBody>
          <a:bodyPr/>
          <a:lstStyle/>
          <a:p>
            <a:fld id="{80FE50E4-5888-4EBD-B1C0-6E1C9F58455D}" type="slidenum">
              <a:rPr lang="zh-CN" altLang="en-US"/>
            </a:fld>
            <a:endParaRPr lang="zh-CN" altLang="en-US" sz="1200"/>
          </a:p>
        </p:txBody>
      </p:sp>
      <p:sp>
        <p:nvSpPr>
          <p:cNvPr id="38915"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    &lt;title&gt;CSS3 :focus选择器&lt;/title&gt;</a:t>
            </a:r>
            <a:endParaRPr lang="zh-CN" altLang="en-US" smtClean="0"/>
          </a:p>
          <a:p>
            <a:r>
              <a:rPr lang="zh-CN" altLang="en-US" smtClean="0"/>
              <a:t>    &lt;style type="text/css"&gt;</a:t>
            </a:r>
            <a:endParaRPr lang="zh-CN" altLang="en-US" smtClean="0"/>
          </a:p>
          <a:p>
            <a:r>
              <a:rPr lang="zh-CN" altLang="en-US" smtClean="0"/>
              <a:t>        input:focus</a:t>
            </a:r>
            <a:endParaRPr lang="zh-CN" altLang="en-US" smtClean="0"/>
          </a:p>
          <a:p>
            <a:r>
              <a:rPr lang="zh-CN" altLang="en-US" smtClean="0"/>
              <a:t>        {</a:t>
            </a:r>
            <a:endParaRPr lang="zh-CN" altLang="en-US" smtClean="0"/>
          </a:p>
          <a:p>
            <a:r>
              <a:rPr lang="zh-CN" altLang="en-US" smtClean="0"/>
              <a:t>            outline:1px solid red;</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&lt;p&gt;&lt;label for="name"&gt;姓名：&lt;/label&gt;&lt;input type="text" name="name"/&gt;&lt;/p&gt;</a:t>
            </a:r>
            <a:endParaRPr lang="zh-CN" altLang="en-US" smtClean="0"/>
          </a:p>
          <a:p>
            <a:r>
              <a:rPr lang="zh-CN" altLang="en-US" smtClean="0"/>
              <a:t>    &lt;p&gt;&lt;label for="email"&gt;邮箱：&lt;/label&gt;&lt;input type="text" name="email"/&gt;&lt;/p&gt;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noChangeArrowheads="1"/>
          </p:cNvSpPr>
          <p:nvPr>
            <p:ph type="sldImg" idx="4294967295"/>
          </p:nvPr>
        </p:nvSpPr>
        <p:spPr/>
      </p:sp>
      <p:sp>
        <p:nvSpPr>
          <p:cNvPr id="40962" name="灯片编号占位符 2"/>
          <p:cNvSpPr>
            <a:spLocks noGrp="1" noChangeArrowheads="1"/>
          </p:cNvSpPr>
          <p:nvPr>
            <p:ph type="sldNum" sz="quarter" idx="5"/>
          </p:nvPr>
        </p:nvSpPr>
        <p:spPr bwMode="auto">
          <a:noFill/>
          <a:ln>
            <a:miter lim="800000"/>
          </a:ln>
        </p:spPr>
        <p:txBody>
          <a:bodyPr/>
          <a:lstStyle/>
          <a:p>
            <a:fld id="{160A726D-F08D-43C3-B20B-6DD6606EBE67}" type="slidenum">
              <a:rPr lang="zh-CN" altLang="en-US"/>
            </a:fld>
            <a:endParaRPr lang="zh-CN" altLang="en-US" sz="1200"/>
          </a:p>
        </p:txBody>
      </p:sp>
      <p:sp>
        <p:nvSpPr>
          <p:cNvPr id="40963"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 </a:t>
            </a:r>
            <a:endParaRPr lang="zh-CN" altLang="en-US" smtClean="0"/>
          </a:p>
          <a:p>
            <a:r>
              <a:rPr lang="zh-CN" altLang="en-US" smtClean="0"/>
              <a:t>    &lt;title&gt;CSS3 :checked选择器&lt;/title&gt;</a:t>
            </a:r>
            <a:endParaRPr lang="zh-CN" altLang="en-US" smtClean="0"/>
          </a:p>
          <a:p>
            <a:r>
              <a:rPr lang="zh-CN" altLang="en-US" smtClean="0"/>
              <a:t>    &lt;style type="text/css"&gt;</a:t>
            </a:r>
            <a:endParaRPr lang="zh-CN" altLang="en-US" smtClean="0"/>
          </a:p>
          <a:p>
            <a:r>
              <a:rPr lang="zh-CN" altLang="en-US" smtClean="0"/>
              <a:t>        input:checked</a:t>
            </a:r>
            <a:endParaRPr lang="zh-CN" altLang="en-US" smtClean="0"/>
          </a:p>
          <a:p>
            <a:r>
              <a:rPr lang="zh-CN" altLang="en-US" smtClean="0"/>
              <a:t>        {</a:t>
            </a:r>
            <a:endParaRPr lang="zh-CN" altLang="en-US" smtClean="0"/>
          </a:p>
          <a:p>
            <a:r>
              <a:rPr lang="zh-CN" altLang="en-US" smtClean="0"/>
              <a:t>            background-color:red;</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&lt;form name="form1" method="post" action="index.html"&gt;</a:t>
            </a:r>
            <a:endParaRPr lang="zh-CN" altLang="en-US" smtClean="0"/>
          </a:p>
          <a:p>
            <a:r>
              <a:rPr lang="zh-CN" altLang="en-US" smtClean="0"/>
              <a:t>        性别：</a:t>
            </a:r>
            <a:endParaRPr lang="zh-CN" altLang="en-US" smtClean="0"/>
          </a:p>
          <a:p>
            <a:r>
              <a:rPr lang="zh-CN" altLang="en-US" smtClean="0"/>
              <a:t>        &lt;input type="radio" name="Question1" value="boy" checked="checked"/&gt;男</a:t>
            </a:r>
            <a:endParaRPr lang="zh-CN" altLang="en-US" smtClean="0"/>
          </a:p>
          <a:p>
            <a:r>
              <a:rPr lang="zh-CN" altLang="en-US" smtClean="0"/>
              <a:t>        &lt;input type="radio" name="Question1" value="girl"/&gt;女&lt;br/&gt;</a:t>
            </a:r>
            <a:endParaRPr lang="zh-CN" altLang="en-US" smtClean="0"/>
          </a:p>
          <a:p>
            <a:r>
              <a:rPr lang="zh-CN" altLang="en-US" smtClean="0"/>
              <a:t>        你喜欢的水果：&lt;br /&gt;</a:t>
            </a:r>
            <a:endParaRPr lang="zh-CN" altLang="en-US" smtClean="0"/>
          </a:p>
          <a:p>
            <a:r>
              <a:rPr lang="zh-CN" altLang="en-US" smtClean="0"/>
              <a:t>        &lt;input id="checkbox1" type="checkbox" checked="checked"/&gt;&lt;label for="checkbox1"&gt;苹果&lt;/label&gt;&lt;br/&gt;</a:t>
            </a:r>
            <a:endParaRPr lang="zh-CN" altLang="en-US" smtClean="0"/>
          </a:p>
          <a:p>
            <a:r>
              <a:rPr lang="zh-CN" altLang="en-US" smtClean="0"/>
              <a:t>        &lt;input id="checkbox2" type="checkbox" /&gt;&lt;label for="checkbox2"&gt;香蕉&lt;/label&gt;&lt;br/&gt;</a:t>
            </a:r>
            <a:endParaRPr lang="zh-CN" altLang="en-US" smtClean="0"/>
          </a:p>
          <a:p>
            <a:r>
              <a:rPr lang="zh-CN" altLang="en-US" smtClean="0"/>
              <a:t>        &lt;input id="checkbox3" type="checkbox" /&gt;&lt;label for="checkbox3"&gt;西瓜&lt;/label&gt;&lt;br/&gt;</a:t>
            </a:r>
            <a:endParaRPr lang="zh-CN" altLang="en-US" smtClean="0"/>
          </a:p>
          <a:p>
            <a:r>
              <a:rPr lang="zh-CN" altLang="en-US" smtClean="0"/>
              <a:t>        &lt;input id="checkbox4" type="checkbox" /&gt;&lt;label for="checkbox4"&gt;凤梨&lt;/label&gt;</a:t>
            </a:r>
            <a:endParaRPr lang="zh-CN" altLang="en-US" smtClean="0"/>
          </a:p>
          <a:p>
            <a:r>
              <a:rPr lang="zh-CN" altLang="en-US" smtClean="0"/>
              <a:t>    &lt;/form&gt;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p:cNvSpPr>
            <a:spLocks noGrp="1" noRot="1" noChangeAspect="1" noChangeArrowheads="1"/>
          </p:cNvSpPr>
          <p:nvPr>
            <p:ph type="sldImg" idx="4294967295"/>
          </p:nvPr>
        </p:nvSpPr>
        <p:spPr/>
      </p:sp>
      <p:sp>
        <p:nvSpPr>
          <p:cNvPr id="43010" name="灯片编号占位符 2"/>
          <p:cNvSpPr>
            <a:spLocks noGrp="1" noChangeArrowheads="1"/>
          </p:cNvSpPr>
          <p:nvPr>
            <p:ph type="sldNum" sz="quarter" idx="5"/>
          </p:nvPr>
        </p:nvSpPr>
        <p:spPr bwMode="auto">
          <a:noFill/>
          <a:ln>
            <a:miter lim="800000"/>
          </a:ln>
        </p:spPr>
        <p:txBody>
          <a:bodyPr/>
          <a:lstStyle/>
          <a:p>
            <a:fld id="{7643EE20-AF87-4236-B66E-7BED37D71503}" type="slidenum">
              <a:rPr lang="zh-CN" altLang="en-US"/>
            </a:fld>
            <a:endParaRPr lang="zh-CN" altLang="en-US" sz="1200"/>
          </a:p>
        </p:txBody>
      </p:sp>
      <p:sp>
        <p:nvSpPr>
          <p:cNvPr id="43011"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 </a:t>
            </a:r>
            <a:endParaRPr lang="zh-CN" altLang="en-US" smtClean="0"/>
          </a:p>
          <a:p>
            <a:r>
              <a:rPr lang="zh-CN" altLang="en-US" smtClean="0"/>
              <a:t>    &lt;title&gt;CSS3 ::selection选择器&lt;/title&gt;</a:t>
            </a:r>
            <a:endParaRPr lang="zh-CN" altLang="en-US" smtClean="0"/>
          </a:p>
          <a:p>
            <a:r>
              <a:rPr lang="zh-CN" altLang="en-US" smtClean="0"/>
              <a:t>    &lt;style type="text/css"&gt;</a:t>
            </a:r>
            <a:endParaRPr lang="zh-CN" altLang="en-US" smtClean="0"/>
          </a:p>
          <a:p>
            <a:r>
              <a:rPr lang="zh-CN" altLang="en-US" smtClean="0"/>
              <a:t>        div::selection</a:t>
            </a:r>
            <a:endParaRPr lang="zh-CN" altLang="en-US" smtClean="0"/>
          </a:p>
          <a:p>
            <a:r>
              <a:rPr lang="zh-CN" altLang="en-US" smtClean="0"/>
              <a:t>        {</a:t>
            </a:r>
            <a:endParaRPr lang="zh-CN" altLang="en-US" smtClean="0"/>
          </a:p>
          <a:p>
            <a:r>
              <a:rPr lang="zh-CN" altLang="en-US" smtClean="0"/>
              <a:t>            background-color:red;</a:t>
            </a:r>
            <a:endParaRPr lang="zh-CN" altLang="en-US" smtClean="0"/>
          </a:p>
          <a:p>
            <a:r>
              <a:rPr lang="zh-CN" altLang="en-US" smtClean="0"/>
              <a:t>            color:white;</a:t>
            </a:r>
            <a:endParaRPr lang="zh-CN" altLang="en-US" smtClean="0"/>
          </a:p>
          <a:p>
            <a:r>
              <a:rPr lang="zh-CN" altLang="en-US" smtClean="0"/>
              <a:t>        }</a:t>
            </a:r>
            <a:endParaRPr lang="zh-CN" altLang="en-US" smtClean="0"/>
          </a:p>
          <a:p>
            <a:r>
              <a:rPr lang="zh-CN" altLang="en-US" smtClean="0"/>
              <a:t>        p::selection</a:t>
            </a:r>
            <a:endParaRPr lang="zh-CN" altLang="en-US" smtClean="0"/>
          </a:p>
          <a:p>
            <a:r>
              <a:rPr lang="zh-CN" altLang="en-US" smtClean="0"/>
              <a:t>        {</a:t>
            </a:r>
            <a:endParaRPr lang="zh-CN" altLang="en-US" smtClean="0"/>
          </a:p>
          <a:p>
            <a:r>
              <a:rPr lang="zh-CN" altLang="en-US" smtClean="0"/>
              <a:t>            background-color:orange;</a:t>
            </a:r>
            <a:endParaRPr lang="zh-CN" altLang="en-US" smtClean="0"/>
          </a:p>
          <a:p>
            <a:r>
              <a:rPr lang="zh-CN" altLang="en-US" smtClean="0"/>
              <a:t>            color:white;</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&lt;div&gt;VFAST，让这里的一切成为衬托你成功的绿叶。&lt;/div&gt;</a:t>
            </a:r>
            <a:endParaRPr lang="zh-CN" altLang="en-US" smtClean="0"/>
          </a:p>
          <a:p>
            <a:r>
              <a:rPr lang="zh-CN" altLang="en-US" smtClean="0"/>
              <a:t>    &lt;p&gt;VFAST，让这里的一切成为衬托你成功的绿叶。&lt;/p&gt;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noChangeArrowheads="1"/>
          </p:cNvSpPr>
          <p:nvPr>
            <p:ph type="sldImg" idx="4294967295"/>
          </p:nvPr>
        </p:nvSpPr>
        <p:spPr/>
      </p:sp>
      <p:sp>
        <p:nvSpPr>
          <p:cNvPr id="45058" name="灯片编号占位符 2"/>
          <p:cNvSpPr>
            <a:spLocks noGrp="1" noChangeArrowheads="1"/>
          </p:cNvSpPr>
          <p:nvPr>
            <p:ph type="sldNum" sz="quarter" idx="5"/>
          </p:nvPr>
        </p:nvSpPr>
        <p:spPr bwMode="auto">
          <a:noFill/>
          <a:ln>
            <a:miter lim="800000"/>
          </a:ln>
        </p:spPr>
        <p:txBody>
          <a:bodyPr/>
          <a:lstStyle/>
          <a:p>
            <a:fld id="{1B5F1A1D-6CF4-4F25-925E-A9AE03372E8D}" type="slidenum">
              <a:rPr lang="zh-CN" altLang="en-US"/>
            </a:fld>
            <a:endParaRPr lang="zh-CN" altLang="en-US" sz="1200"/>
          </a:p>
        </p:txBody>
      </p:sp>
      <p:sp>
        <p:nvSpPr>
          <p:cNvPr id="45059"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 </a:t>
            </a:r>
            <a:endParaRPr lang="zh-CN" altLang="en-US" smtClean="0"/>
          </a:p>
          <a:p>
            <a:r>
              <a:rPr lang="zh-CN" altLang="en-US" smtClean="0"/>
              <a:t>    &lt;title&gt;CSS3 :enabled选择器与:disabled选择器&lt;/title&gt;</a:t>
            </a:r>
            <a:endParaRPr lang="zh-CN" altLang="en-US" smtClean="0"/>
          </a:p>
          <a:p>
            <a:r>
              <a:rPr lang="zh-CN" altLang="en-US" smtClean="0"/>
              <a:t>    &lt;style type="text/css"&gt;</a:t>
            </a:r>
            <a:endParaRPr lang="zh-CN" altLang="en-US" smtClean="0"/>
          </a:p>
          <a:p>
            <a:r>
              <a:rPr lang="zh-CN" altLang="en-US" smtClean="0"/>
              <a:t>        input[type="text"]:enabled</a:t>
            </a:r>
            <a:endParaRPr lang="zh-CN" altLang="en-US" smtClean="0"/>
          </a:p>
          <a:p>
            <a:r>
              <a:rPr lang="zh-CN" altLang="en-US" smtClean="0"/>
              <a:t>        {</a:t>
            </a:r>
            <a:endParaRPr lang="zh-CN" altLang="en-US" smtClean="0"/>
          </a:p>
          <a:p>
            <a:r>
              <a:rPr lang="zh-CN" altLang="en-US" smtClean="0"/>
              <a:t>            outline:1px solid #63E3FF;</a:t>
            </a:r>
            <a:endParaRPr lang="zh-CN" altLang="en-US" smtClean="0"/>
          </a:p>
          <a:p>
            <a:r>
              <a:rPr lang="zh-CN" altLang="en-US" smtClean="0"/>
              <a:t>        }</a:t>
            </a:r>
            <a:endParaRPr lang="zh-CN" altLang="en-US" smtClean="0"/>
          </a:p>
          <a:p>
            <a:r>
              <a:rPr lang="zh-CN" altLang="en-US" smtClean="0"/>
              <a:t>        input[type="text"]:disabled</a:t>
            </a:r>
            <a:endParaRPr lang="zh-CN" altLang="en-US" smtClean="0"/>
          </a:p>
          <a:p>
            <a:r>
              <a:rPr lang="zh-CN" altLang="en-US" smtClean="0"/>
              <a:t>        {</a:t>
            </a:r>
            <a:endParaRPr lang="zh-CN" altLang="en-US" smtClean="0"/>
          </a:p>
          <a:p>
            <a:r>
              <a:rPr lang="zh-CN" altLang="en-US" smtClean="0"/>
              <a:t>            background-color:#FFD572;</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&lt;form&gt;</a:t>
            </a:r>
            <a:endParaRPr lang="zh-CN" altLang="en-US" smtClean="0"/>
          </a:p>
          <a:p>
            <a:r>
              <a:rPr lang="zh-CN" altLang="en-US" smtClean="0"/>
              <a:t>        &lt;p&gt;&lt;label for="enabled"&gt;可用:&lt;/label&gt;&lt;input type="text" name="enabled"/&gt;&lt;/p&gt;</a:t>
            </a:r>
            <a:endParaRPr lang="zh-CN" altLang="en-US" smtClean="0"/>
          </a:p>
          <a:p>
            <a:r>
              <a:rPr lang="zh-CN" altLang="en-US" smtClean="0"/>
              <a:t>        &lt;p&gt;&lt;label for="disabled"&gt;禁用:&lt;/label&gt;&lt;input type="text" name="disabled" disabled="disabled"/&gt;&lt;/p&gt;</a:t>
            </a:r>
            <a:endParaRPr lang="zh-CN" altLang="en-US" smtClean="0"/>
          </a:p>
          <a:p>
            <a:r>
              <a:rPr lang="zh-CN" altLang="en-US" smtClean="0"/>
              <a:t>    &lt;/form&gt;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noChangeArrowheads="1"/>
          </p:cNvSpPr>
          <p:nvPr>
            <p:ph type="sldImg" idx="4294967295"/>
          </p:nvPr>
        </p:nvSpPr>
        <p:spPr/>
      </p:sp>
      <p:sp>
        <p:nvSpPr>
          <p:cNvPr id="47106" name="灯片编号占位符 2"/>
          <p:cNvSpPr>
            <a:spLocks noGrp="1" noChangeArrowheads="1"/>
          </p:cNvSpPr>
          <p:nvPr>
            <p:ph type="sldNum" sz="quarter" idx="5"/>
          </p:nvPr>
        </p:nvSpPr>
        <p:spPr bwMode="auto">
          <a:noFill/>
          <a:ln>
            <a:miter lim="800000"/>
          </a:ln>
        </p:spPr>
        <p:txBody>
          <a:bodyPr/>
          <a:lstStyle/>
          <a:p>
            <a:fld id="{E21ADACC-8118-40D1-B37D-AB533BDB5810}" type="slidenum">
              <a:rPr lang="zh-CN" altLang="en-US"/>
            </a:fld>
            <a:endParaRPr lang="zh-CN" altLang="en-US" sz="1200"/>
          </a:p>
        </p:txBody>
      </p:sp>
      <p:sp>
        <p:nvSpPr>
          <p:cNvPr id="47107"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 </a:t>
            </a:r>
            <a:endParaRPr lang="zh-CN" altLang="en-US" smtClean="0"/>
          </a:p>
          <a:p>
            <a:r>
              <a:rPr lang="zh-CN" altLang="en-US" smtClean="0"/>
              <a:t>    &lt;title&gt;CSS3 :read-write与:read-only选择器&lt;/title&gt;</a:t>
            </a:r>
            <a:endParaRPr lang="zh-CN" altLang="en-US" smtClean="0"/>
          </a:p>
          <a:p>
            <a:r>
              <a:rPr lang="zh-CN" altLang="en-US" smtClean="0"/>
              <a:t>    &lt;style type="text/css"&gt;</a:t>
            </a:r>
            <a:endParaRPr lang="zh-CN" altLang="en-US" smtClean="0"/>
          </a:p>
          <a:p>
            <a:r>
              <a:rPr lang="zh-CN" altLang="en-US" smtClean="0"/>
              <a:t>        input[type="text"]:read-write</a:t>
            </a:r>
            <a:endParaRPr lang="zh-CN" altLang="en-US" smtClean="0"/>
          </a:p>
          <a:p>
            <a:r>
              <a:rPr lang="zh-CN" altLang="en-US" smtClean="0"/>
              <a:t>        {</a:t>
            </a:r>
            <a:endParaRPr lang="zh-CN" altLang="en-US" smtClean="0"/>
          </a:p>
          <a:p>
            <a:r>
              <a:rPr lang="zh-CN" altLang="en-US" smtClean="0"/>
              <a:t>            outline:1px solid #63E3FF;</a:t>
            </a:r>
            <a:endParaRPr lang="zh-CN" altLang="en-US" smtClean="0"/>
          </a:p>
          <a:p>
            <a:r>
              <a:rPr lang="zh-CN" altLang="en-US" smtClean="0"/>
              <a:t>        }</a:t>
            </a:r>
            <a:endParaRPr lang="zh-CN" altLang="en-US" smtClean="0"/>
          </a:p>
          <a:p>
            <a:r>
              <a:rPr lang="zh-CN" altLang="en-US" smtClean="0"/>
              <a:t>        input[type="text"]:read-only</a:t>
            </a:r>
            <a:endParaRPr lang="zh-CN" altLang="en-US" smtClean="0"/>
          </a:p>
          <a:p>
            <a:r>
              <a:rPr lang="zh-CN" altLang="en-US" smtClean="0"/>
              <a:t>        {</a:t>
            </a:r>
            <a:endParaRPr lang="zh-CN" altLang="en-US" smtClean="0"/>
          </a:p>
          <a:p>
            <a:r>
              <a:rPr lang="zh-CN" altLang="en-US" smtClean="0"/>
              <a:t>            background-color:#EEEEEE;</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&lt;form&gt;</a:t>
            </a:r>
            <a:endParaRPr lang="zh-CN" altLang="en-US" smtClean="0"/>
          </a:p>
          <a:p>
            <a:r>
              <a:rPr lang="zh-CN" altLang="en-US" smtClean="0"/>
              <a:t>        &lt;p&gt;&lt;label for="text1"&gt;读写:&lt;/label&gt;&lt;input type="text" name="text1"/&gt;&lt;/p&gt;</a:t>
            </a:r>
            <a:endParaRPr lang="zh-CN" altLang="en-US" smtClean="0"/>
          </a:p>
          <a:p>
            <a:r>
              <a:rPr lang="zh-CN" altLang="en-US" smtClean="0"/>
              <a:t>        &lt;p&gt;&lt;label for="text2"&gt;只读:&lt;/label&gt;&lt;input type="text" name="text2" readonly="readonly"/&gt;&lt;/p&gt;</a:t>
            </a:r>
            <a:endParaRPr lang="zh-CN" altLang="en-US" smtClean="0"/>
          </a:p>
          <a:p>
            <a:r>
              <a:rPr lang="zh-CN" altLang="en-US" smtClean="0"/>
              <a:t>    &lt;/form&gt;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p:cNvSpPr>
            <a:spLocks noGrp="1" noRot="1" noChangeAspect="1" noChangeArrowheads="1"/>
          </p:cNvSpPr>
          <p:nvPr>
            <p:ph type="sldImg" idx="4294967295"/>
          </p:nvPr>
        </p:nvSpPr>
        <p:spPr/>
      </p:sp>
      <p:sp>
        <p:nvSpPr>
          <p:cNvPr id="49154" name="灯片编号占位符 2"/>
          <p:cNvSpPr>
            <a:spLocks noGrp="1" noChangeArrowheads="1"/>
          </p:cNvSpPr>
          <p:nvPr>
            <p:ph type="sldNum" sz="quarter" idx="5"/>
          </p:nvPr>
        </p:nvSpPr>
        <p:spPr bwMode="auto">
          <a:noFill/>
          <a:ln>
            <a:miter lim="800000"/>
          </a:ln>
        </p:spPr>
        <p:txBody>
          <a:bodyPr/>
          <a:lstStyle/>
          <a:p>
            <a:fld id="{900E75DC-6466-4626-AB6C-8067DA5D00C6}" type="slidenum">
              <a:rPr lang="zh-CN" altLang="en-US"/>
            </a:fld>
            <a:endParaRPr lang="zh-CN" altLang="en-US" sz="1200"/>
          </a:p>
        </p:txBody>
      </p:sp>
      <p:sp>
        <p:nvSpPr>
          <p:cNvPr id="49155"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 </a:t>
            </a:r>
            <a:endParaRPr lang="zh-CN" altLang="en-US" smtClean="0"/>
          </a:p>
          <a:p>
            <a:r>
              <a:rPr lang="zh-CN" altLang="en-US" smtClean="0"/>
              <a:t>    &lt;title&gt;CSS3 ::before和::after选择器&lt;/title&gt;</a:t>
            </a:r>
            <a:endParaRPr lang="zh-CN" altLang="en-US" smtClean="0"/>
          </a:p>
          <a:p>
            <a:r>
              <a:rPr lang="zh-CN" altLang="en-US" smtClean="0"/>
              <a:t>    &lt;style type="text/css"&gt;</a:t>
            </a:r>
            <a:endParaRPr lang="zh-CN" altLang="en-US" smtClean="0"/>
          </a:p>
          <a:p>
            <a:r>
              <a:rPr lang="zh-CN" altLang="en-US" smtClean="0"/>
              <a:t>        div::after</a:t>
            </a:r>
            <a:endParaRPr lang="zh-CN" altLang="en-US" smtClean="0"/>
          </a:p>
          <a:p>
            <a:r>
              <a:rPr lang="zh-CN" altLang="en-US" smtClean="0"/>
              <a:t>        {</a:t>
            </a:r>
            <a:endParaRPr lang="zh-CN" altLang="en-US" smtClean="0"/>
          </a:p>
          <a:p>
            <a:r>
              <a:rPr lang="zh-CN" altLang="en-US" smtClean="0"/>
              <a:t>            content:"VFAST  ";</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&lt;div&gt;CSS3教程&lt;/div&gt;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ChangeArrowheads="1"/>
          </p:cNvSpPr>
          <p:nvPr>
            <p:ph type="sldImg" idx="4294967295"/>
          </p:nvPr>
        </p:nvSpPr>
        <p:spPr/>
      </p:sp>
      <p:sp>
        <p:nvSpPr>
          <p:cNvPr id="8194" name="灯片编号占位符 2"/>
          <p:cNvSpPr>
            <a:spLocks noGrp="1" noChangeArrowheads="1"/>
          </p:cNvSpPr>
          <p:nvPr>
            <p:ph type="sldNum" sz="quarter" idx="5"/>
          </p:nvPr>
        </p:nvSpPr>
        <p:spPr bwMode="auto">
          <a:noFill/>
          <a:ln>
            <a:miter lim="800000"/>
          </a:ln>
        </p:spPr>
        <p:txBody>
          <a:bodyPr/>
          <a:lstStyle/>
          <a:p>
            <a:fld id="{F181D83B-BADF-4B0C-9A18-010D1D073161}" type="slidenum">
              <a:rPr lang="zh-CN" altLang="en-US"/>
            </a:fld>
            <a:endParaRPr lang="zh-CN" altLang="en-US" sz="1200"/>
          </a:p>
        </p:txBody>
      </p:sp>
      <p:sp>
        <p:nvSpPr>
          <p:cNvPr id="8195"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 &gt;</a:t>
            </a:r>
            <a:endParaRPr lang="zh-CN" altLang="en-US" smtClean="0"/>
          </a:p>
          <a:p>
            <a:r>
              <a:rPr lang="zh-CN" altLang="en-US" smtClean="0"/>
              <a:t>&lt;head&gt;</a:t>
            </a:r>
            <a:endParaRPr lang="zh-CN" altLang="en-US" smtClean="0"/>
          </a:p>
          <a:p>
            <a:r>
              <a:rPr lang="zh-CN" altLang="en-US" smtClean="0"/>
              <a:t>    &lt;title&gt;CSS3 text-shadow属性&lt;/title&gt;</a:t>
            </a:r>
            <a:endParaRPr lang="zh-CN" altLang="en-US" smtClean="0"/>
          </a:p>
          <a:p>
            <a:r>
              <a:rPr lang="zh-CN" altLang="en-US" smtClean="0"/>
              <a:t>    &lt;style type="text/css"&gt;</a:t>
            </a:r>
            <a:endParaRPr lang="zh-CN" altLang="en-US" smtClean="0"/>
          </a:p>
          <a:p>
            <a:r>
              <a:rPr lang="zh-CN" altLang="en-US" smtClean="0"/>
              <a:t>        #lvye</a:t>
            </a:r>
            <a:endParaRPr lang="zh-CN" altLang="en-US" smtClean="0"/>
          </a:p>
          <a:p>
            <a:r>
              <a:rPr lang="zh-CN" altLang="en-US" smtClean="0"/>
              <a:t>        {</a:t>
            </a:r>
            <a:endParaRPr lang="zh-CN" altLang="en-US" smtClean="0"/>
          </a:p>
          <a:p>
            <a:r>
              <a:rPr lang="zh-CN" altLang="en-US" smtClean="0"/>
              <a:t>            font-size:40px;</a:t>
            </a:r>
            <a:endParaRPr lang="zh-CN" altLang="en-US" smtClean="0"/>
          </a:p>
          <a:p>
            <a:r>
              <a:rPr lang="zh-CN" altLang="en-US" smtClean="0"/>
              <a:t>            text-shadow:8px 8px 4px gray;</a:t>
            </a:r>
            <a:endParaRPr lang="zh-CN" altLang="en-US" smtClean="0"/>
          </a:p>
          <a:p>
            <a:r>
              <a:rPr lang="zh-CN" altLang="en-US" smtClean="0"/>
              <a:t> /*          -webkit-text-shadow: 4px 4px 2px gray;</a:t>
            </a:r>
            <a:endParaRPr lang="zh-CN" altLang="en-US" smtClean="0"/>
          </a:p>
          <a:p>
            <a:r>
              <a:rPr lang="zh-CN" altLang="en-US" smtClean="0"/>
              <a:t>        -moz-text-shadow: 4px 4px 2px gray;</a:t>
            </a:r>
            <a:endParaRPr lang="zh-CN" altLang="en-US" smtClean="0"/>
          </a:p>
          <a:p>
            <a:r>
              <a:rPr lang="zh-CN" altLang="en-US" smtClean="0"/>
              <a:t>        */</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id="lvye"&gt;中关村软件园&lt;/div&gt;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ChangeArrowheads="1"/>
          </p:cNvSpPr>
          <p:nvPr>
            <p:ph type="sldImg" idx="4294967295"/>
          </p:nvPr>
        </p:nvSpPr>
        <p:spPr/>
      </p:sp>
      <p:sp>
        <p:nvSpPr>
          <p:cNvPr id="7170" name="灯片编号占位符 2"/>
          <p:cNvSpPr>
            <a:spLocks noGrp="1" noChangeArrowheads="1"/>
          </p:cNvSpPr>
          <p:nvPr>
            <p:ph type="sldNum" sz="quarter" idx="5"/>
          </p:nvPr>
        </p:nvSpPr>
        <p:spPr bwMode="auto">
          <a:noFill/>
          <a:ln>
            <a:miter lim="800000"/>
          </a:ln>
        </p:spPr>
        <p:txBody>
          <a:bodyPr/>
          <a:lstStyle/>
          <a:p>
            <a:fld id="{44554968-0C15-423C-8474-3012DBCB5380}" type="slidenum">
              <a:rPr lang="zh-CN" altLang="en-US"/>
            </a:fld>
            <a:endParaRPr lang="zh-CN" altLang="en-US" sz="1200"/>
          </a:p>
        </p:txBody>
      </p:sp>
      <p:sp>
        <p:nvSpPr>
          <p:cNvPr id="7171"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 PUBLIC "-//W3C//DTD XHTML 1.0 Transitional//EN" "http://www.w3.org/TR/xhtml1/DTD/xhtml1-transitional.dtd"&gt;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&lt;style type="text/css"&gt;</a:t>
            </a:r>
            <a:endParaRPr lang="zh-CN" altLang="en-US" smtClean="0"/>
          </a:p>
          <a:p>
            <a:r>
              <a:rPr lang="zh-CN" altLang="en-US" smtClean="0"/>
              <a:t>[title]</a:t>
            </a:r>
            <a:endParaRPr lang="zh-CN" altLang="en-US" smtClean="0"/>
          </a:p>
          <a:p>
            <a:r>
              <a:rPr lang="zh-CN" altLang="en-US" smtClean="0"/>
              <a:t>{</a:t>
            </a:r>
            <a:endParaRPr lang="zh-CN" altLang="en-US" smtClean="0"/>
          </a:p>
          <a:p>
            <a:r>
              <a:rPr lang="zh-CN" altLang="en-US" smtClean="0"/>
              <a:t>color:red;</a:t>
            </a:r>
            <a:endParaRPr lang="zh-CN" altLang="en-US" smtClean="0"/>
          </a:p>
          <a:p>
            <a:r>
              <a:rPr lang="zh-CN" altLang="en-US" smtClean="0"/>
              <a:t>}</a:t>
            </a:r>
            <a:endParaRPr lang="zh-CN" altLang="en-US" smtClean="0"/>
          </a:p>
          <a:p>
            <a:r>
              <a:rPr lang="zh-CN" altLang="en-US" smtClean="0"/>
              <a:t>&lt;/style&gt;</a:t>
            </a:r>
            <a:endParaRPr lang="zh-CN" altLang="en-US" smtClean="0"/>
          </a:p>
          <a:p>
            <a:r>
              <a:rPr lang="zh-CN" altLang="en-US" smtClean="0"/>
              <a:t>&lt;/head&gt;</a:t>
            </a:r>
            <a:endParaRPr lang="zh-CN" altLang="en-US" smtClean="0"/>
          </a:p>
          <a:p>
            <a:endParaRPr lang="zh-CN" altLang="en-US" smtClean="0"/>
          </a:p>
          <a:p>
            <a:r>
              <a:rPr lang="zh-CN" altLang="en-US" smtClean="0"/>
              <a:t>&lt;body&gt;</a:t>
            </a:r>
            <a:endParaRPr lang="zh-CN" altLang="en-US" smtClean="0"/>
          </a:p>
          <a:p>
            <a:r>
              <a:rPr lang="zh-CN" altLang="en-US" smtClean="0"/>
              <a:t>&lt;h1&gt;可以应用样式：&lt;/h1&gt;</a:t>
            </a:r>
            <a:endParaRPr lang="zh-CN" altLang="en-US" smtClean="0"/>
          </a:p>
          <a:p>
            <a:r>
              <a:rPr lang="zh-CN" altLang="en-US" smtClean="0"/>
              <a:t>&lt;h2 title="Hello world"&gt;Hello world&lt;/h2&gt;</a:t>
            </a:r>
            <a:endParaRPr lang="zh-CN" altLang="en-US" smtClean="0"/>
          </a:p>
          <a:p>
            <a:r>
              <a:rPr lang="zh-CN" altLang="en-US" smtClean="0"/>
              <a:t>&lt;a title="W3School" href="http://w3school.com.cn"&gt;W3School&lt;/a&gt;</a:t>
            </a:r>
            <a:endParaRPr lang="zh-CN" altLang="en-US" smtClean="0"/>
          </a:p>
          <a:p>
            <a:endParaRPr lang="zh-CN" altLang="en-US" smtClean="0"/>
          </a:p>
          <a:p>
            <a:r>
              <a:rPr lang="zh-CN" altLang="en-US" smtClean="0"/>
              <a:t>&lt;hr /&gt;</a:t>
            </a:r>
            <a:endParaRPr lang="zh-CN" altLang="en-US" smtClean="0"/>
          </a:p>
          <a:p>
            <a:endParaRPr lang="zh-CN" altLang="en-US" smtClean="0"/>
          </a:p>
          <a:p>
            <a:r>
              <a:rPr lang="zh-CN" altLang="en-US" smtClean="0"/>
              <a:t>&lt;h1&gt;无法应用样式：&lt;/h1&gt;</a:t>
            </a:r>
            <a:endParaRPr lang="zh-CN" altLang="en-US" smtClean="0"/>
          </a:p>
          <a:p>
            <a:r>
              <a:rPr lang="zh-CN" altLang="en-US" smtClean="0"/>
              <a:t>&lt;h2&gt;Hello world&lt;/h2&gt;</a:t>
            </a:r>
            <a:endParaRPr lang="zh-CN" altLang="en-US" smtClean="0"/>
          </a:p>
          <a:p>
            <a:r>
              <a:rPr lang="zh-CN" altLang="en-US" smtClean="0"/>
              <a:t>&lt;a href="http://w3school.com.cn"&gt;W3School&lt;/a&gt;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p:sp>
      <p:sp>
        <p:nvSpPr>
          <p:cNvPr id="10242" name="灯片编号占位符 2"/>
          <p:cNvSpPr>
            <a:spLocks noGrp="1" noChangeArrowheads="1"/>
          </p:cNvSpPr>
          <p:nvPr>
            <p:ph type="sldNum" sz="quarter" idx="5"/>
          </p:nvPr>
        </p:nvSpPr>
        <p:spPr bwMode="auto">
          <a:noFill/>
          <a:ln>
            <a:miter lim="800000"/>
          </a:ln>
        </p:spPr>
        <p:txBody>
          <a:bodyPr/>
          <a:lstStyle/>
          <a:p>
            <a:fld id="{F26FFBB3-87BC-460C-9130-54B7FFB337AA}" type="slidenum">
              <a:rPr lang="zh-CN" altLang="en-US"/>
            </a:fld>
            <a:endParaRPr lang="zh-CN" altLang="en-US" sz="1200"/>
          </a:p>
        </p:txBody>
      </p:sp>
      <p:sp>
        <p:nvSpPr>
          <p:cNvPr id="10243"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    &lt;title&gt;CSS3 text-shadow属性&lt;/title&gt;</a:t>
            </a:r>
            <a:endParaRPr lang="zh-CN" altLang="en-US" smtClean="0"/>
          </a:p>
          <a:p>
            <a:r>
              <a:rPr lang="zh-CN" altLang="en-US" smtClean="0"/>
              <a:t>    &lt;style type="text/css"&gt;</a:t>
            </a:r>
            <a:endParaRPr lang="zh-CN" altLang="en-US" smtClean="0"/>
          </a:p>
          <a:p>
            <a:r>
              <a:rPr lang="zh-CN" altLang="en-US" smtClean="0"/>
              <a:t>        div</a:t>
            </a:r>
            <a:endParaRPr lang="zh-CN" altLang="en-US" smtClean="0"/>
          </a:p>
          <a:p>
            <a:r>
              <a:rPr lang="zh-CN" altLang="en-US" smtClean="0"/>
              <a:t>        {</a:t>
            </a:r>
            <a:endParaRPr lang="zh-CN" altLang="en-US" smtClean="0"/>
          </a:p>
          <a:p>
            <a:r>
              <a:rPr lang="zh-CN" altLang="en-US" smtClean="0"/>
              <a:t>            display:inline-block;</a:t>
            </a:r>
            <a:endParaRPr lang="zh-CN" altLang="en-US" smtClean="0"/>
          </a:p>
          <a:p>
            <a:r>
              <a:rPr lang="zh-CN" altLang="en-US" smtClean="0"/>
              <a:t>            padding:20px;</a:t>
            </a:r>
            <a:endParaRPr lang="zh-CN" altLang="en-US" smtClean="0"/>
          </a:p>
          <a:p>
            <a:r>
              <a:rPr lang="zh-CN" altLang="en-US" smtClean="0"/>
              <a:t>            font-size:40px;</a:t>
            </a:r>
            <a:endParaRPr lang="zh-CN" altLang="en-US" smtClean="0"/>
          </a:p>
          <a:p>
            <a:r>
              <a:rPr lang="zh-CN" altLang="en-US" smtClean="0"/>
              <a:t>            font-family:Verdana;</a:t>
            </a:r>
            <a:endParaRPr lang="zh-CN" altLang="en-US" smtClean="0"/>
          </a:p>
          <a:p>
            <a:r>
              <a:rPr lang="zh-CN" altLang="en-US" smtClean="0"/>
              <a:t>            font-weight:bold;</a:t>
            </a:r>
            <a:endParaRPr lang="zh-CN" altLang="en-US" smtClean="0"/>
          </a:p>
          <a:p>
            <a:r>
              <a:rPr lang="zh-CN" altLang="en-US" smtClean="0"/>
              <a:t>            background-color:#CCC;</a:t>
            </a:r>
            <a:endParaRPr lang="zh-CN" altLang="en-US" smtClean="0"/>
          </a:p>
          <a:p>
            <a:r>
              <a:rPr lang="zh-CN" altLang="en-US" smtClean="0"/>
              <a:t>            color:#ddd;</a:t>
            </a:r>
            <a:endParaRPr lang="zh-CN" altLang="en-US" smtClean="0"/>
          </a:p>
          <a:p>
            <a:r>
              <a:rPr lang="zh-CN" altLang="en-US" smtClean="0"/>
              <a:t>            text-shadow:-1px 0 #333, /*向左阴影*/</a:t>
            </a:r>
            <a:endParaRPr lang="zh-CN" altLang="en-US" smtClean="0"/>
          </a:p>
          <a:p>
            <a:r>
              <a:rPr lang="zh-CN" altLang="en-US" smtClean="0"/>
              <a:t>                         0 -1px #333,/*向上阴影*/</a:t>
            </a:r>
            <a:endParaRPr lang="zh-CN" altLang="en-US" smtClean="0"/>
          </a:p>
          <a:p>
            <a:r>
              <a:rPr lang="zh-CN" altLang="en-US" smtClean="0"/>
              <a:t>                         1px 0 #333, /*向右阴影*/</a:t>
            </a:r>
            <a:endParaRPr lang="zh-CN" altLang="en-US" smtClean="0"/>
          </a:p>
          <a:p>
            <a:r>
              <a:rPr lang="zh-CN" altLang="en-US" smtClean="0"/>
              <a:t>                         0 1px #333 ;/*向下阴影*/</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&lt;div&gt;Welcome to BeiJing!&lt;/div&gt;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noChangeArrowheads="1"/>
          </p:cNvSpPr>
          <p:nvPr>
            <p:ph type="sldImg" idx="4294967295"/>
          </p:nvPr>
        </p:nvSpPr>
        <p:spPr/>
      </p:sp>
      <p:sp>
        <p:nvSpPr>
          <p:cNvPr id="12290" name="灯片编号占位符 2"/>
          <p:cNvSpPr>
            <a:spLocks noGrp="1" noChangeArrowheads="1"/>
          </p:cNvSpPr>
          <p:nvPr>
            <p:ph type="sldNum" sz="quarter" idx="5"/>
          </p:nvPr>
        </p:nvSpPr>
        <p:spPr bwMode="auto">
          <a:noFill/>
          <a:ln>
            <a:miter lim="800000"/>
          </a:ln>
        </p:spPr>
        <p:txBody>
          <a:bodyPr/>
          <a:lstStyle/>
          <a:p>
            <a:fld id="{DF50EACF-CE38-4F6F-807C-E15A49DE5448}" type="slidenum">
              <a:rPr lang="zh-CN" altLang="en-US"/>
            </a:fld>
            <a:endParaRPr lang="zh-CN" altLang="en-US" sz="1200"/>
          </a:p>
        </p:txBody>
      </p:sp>
      <p:sp>
        <p:nvSpPr>
          <p:cNvPr id="12291"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    &lt;title&gt;CSS3 text-shadow属性&lt;/title&gt;</a:t>
            </a:r>
            <a:endParaRPr lang="zh-CN" altLang="en-US" smtClean="0"/>
          </a:p>
          <a:p>
            <a:r>
              <a:rPr lang="zh-CN" altLang="en-US" smtClean="0"/>
              <a:t>    &lt;style type="text/css"&gt;</a:t>
            </a:r>
            <a:endParaRPr lang="zh-CN" altLang="en-US" smtClean="0"/>
          </a:p>
          <a:p>
            <a:r>
              <a:rPr lang="zh-CN" altLang="en-US" smtClean="0"/>
              <a:t>        div</a:t>
            </a:r>
            <a:endParaRPr lang="zh-CN" altLang="en-US" smtClean="0"/>
          </a:p>
          <a:p>
            <a:r>
              <a:rPr lang="zh-CN" altLang="en-US" smtClean="0"/>
              <a:t>        {</a:t>
            </a:r>
            <a:endParaRPr lang="zh-CN" altLang="en-US" smtClean="0"/>
          </a:p>
          <a:p>
            <a:r>
              <a:rPr lang="zh-CN" altLang="en-US" smtClean="0"/>
              <a:t>            display:inline-block;</a:t>
            </a:r>
            <a:endParaRPr lang="zh-CN" altLang="en-US" smtClean="0"/>
          </a:p>
          <a:p>
            <a:r>
              <a:rPr lang="zh-CN" altLang="en-US" smtClean="0"/>
              <a:t>            padding:20px;</a:t>
            </a:r>
            <a:endParaRPr lang="zh-CN" altLang="en-US" smtClean="0"/>
          </a:p>
          <a:p>
            <a:r>
              <a:rPr lang="zh-CN" altLang="en-US" smtClean="0"/>
              <a:t>            font-size:40px;</a:t>
            </a:r>
            <a:endParaRPr lang="zh-CN" altLang="en-US" smtClean="0"/>
          </a:p>
          <a:p>
            <a:r>
              <a:rPr lang="zh-CN" altLang="en-US" smtClean="0"/>
              <a:t>            font-family:Verdana;</a:t>
            </a:r>
            <a:endParaRPr lang="zh-CN" altLang="en-US" smtClean="0"/>
          </a:p>
          <a:p>
            <a:r>
              <a:rPr lang="zh-CN" altLang="en-US" smtClean="0"/>
              <a:t>            font-weight:bold;</a:t>
            </a:r>
            <a:endParaRPr lang="zh-CN" altLang="en-US" smtClean="0"/>
          </a:p>
          <a:p>
            <a:r>
              <a:rPr lang="zh-CN" altLang="en-US" smtClean="0"/>
              <a:t>            background-color:#CCC;</a:t>
            </a:r>
            <a:endParaRPr lang="zh-CN" altLang="en-US" smtClean="0"/>
          </a:p>
          <a:p>
            <a:r>
              <a:rPr lang="zh-CN" altLang="en-US" smtClean="0"/>
              <a:t>            color:#ddd;</a:t>
            </a:r>
            <a:endParaRPr lang="zh-CN" altLang="en-US" smtClean="0"/>
          </a:p>
          <a:p>
            <a:r>
              <a:rPr lang="zh-CN" altLang="en-US" smtClean="0"/>
              <a:t>            text-shadow:-1px 0 #FFF, /*向左阴影*/</a:t>
            </a:r>
            <a:endParaRPr lang="zh-CN" altLang="en-US" smtClean="0"/>
          </a:p>
          <a:p>
            <a:r>
              <a:rPr lang="zh-CN" altLang="en-US" smtClean="0"/>
              <a:t>                         0 -1px #FFF,/*向上阴影*/</a:t>
            </a:r>
            <a:endParaRPr lang="zh-CN" altLang="en-US" smtClean="0"/>
          </a:p>
          <a:p>
            <a:r>
              <a:rPr lang="zh-CN" altLang="en-US" smtClean="0"/>
              <a:t>                         1px 0 #333, /*向右阴影*/</a:t>
            </a:r>
            <a:endParaRPr lang="zh-CN" altLang="en-US" smtClean="0"/>
          </a:p>
          <a:p>
            <a:r>
              <a:rPr lang="zh-CN" altLang="en-US" smtClean="0"/>
              <a:t>                         0 1px #333 ;/*向下阴影*/</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&lt;div&gt;Welcome to BeiJing!&lt;/div&gt;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noChangeArrowheads="1"/>
          </p:cNvSpPr>
          <p:nvPr>
            <p:ph type="sldImg" idx="4294967295"/>
          </p:nvPr>
        </p:nvSpPr>
        <p:spPr/>
      </p:sp>
      <p:sp>
        <p:nvSpPr>
          <p:cNvPr id="14338" name="灯片编号占位符 2"/>
          <p:cNvSpPr>
            <a:spLocks noGrp="1" noChangeArrowheads="1"/>
          </p:cNvSpPr>
          <p:nvPr>
            <p:ph type="sldNum" sz="quarter" idx="5"/>
          </p:nvPr>
        </p:nvSpPr>
        <p:spPr bwMode="auto">
          <a:noFill/>
          <a:ln>
            <a:miter lim="800000"/>
          </a:ln>
        </p:spPr>
        <p:txBody>
          <a:bodyPr/>
          <a:lstStyle/>
          <a:p>
            <a:fld id="{BE08AEB7-3C20-434A-853F-837B56783B4C}" type="slidenum">
              <a:rPr lang="zh-CN" altLang="en-US"/>
            </a:fld>
            <a:endParaRPr lang="zh-CN" altLang="en-US" sz="1200"/>
          </a:p>
        </p:txBody>
      </p:sp>
      <p:sp>
        <p:nvSpPr>
          <p:cNvPr id="14339"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    &lt;title&gt;CSS3 text-shadow属性&lt;/title&gt;</a:t>
            </a:r>
            <a:endParaRPr lang="zh-CN" altLang="en-US" smtClean="0"/>
          </a:p>
          <a:p>
            <a:r>
              <a:rPr lang="zh-CN" altLang="en-US" smtClean="0"/>
              <a:t>    &lt;style type="text/css"&gt;</a:t>
            </a:r>
            <a:endParaRPr lang="zh-CN" altLang="en-US" smtClean="0"/>
          </a:p>
          <a:p>
            <a:r>
              <a:rPr lang="zh-CN" altLang="en-US" smtClean="0"/>
              <a:t>        div</a:t>
            </a:r>
            <a:endParaRPr lang="zh-CN" altLang="en-US" smtClean="0"/>
          </a:p>
          <a:p>
            <a:r>
              <a:rPr lang="zh-CN" altLang="en-US" smtClean="0"/>
              <a:t>        {</a:t>
            </a:r>
            <a:endParaRPr lang="zh-CN" altLang="en-US" smtClean="0"/>
          </a:p>
          <a:p>
            <a:r>
              <a:rPr lang="zh-CN" altLang="en-US" smtClean="0"/>
              <a:t>            display:inline-block;</a:t>
            </a:r>
            <a:endParaRPr lang="zh-CN" altLang="en-US" smtClean="0"/>
          </a:p>
          <a:p>
            <a:r>
              <a:rPr lang="zh-CN" altLang="en-US" smtClean="0"/>
              <a:t>            padding:20px;</a:t>
            </a:r>
            <a:endParaRPr lang="zh-CN" altLang="en-US" smtClean="0"/>
          </a:p>
          <a:p>
            <a:r>
              <a:rPr lang="zh-CN" altLang="en-US" smtClean="0"/>
              <a:t>            font-size:40px;</a:t>
            </a:r>
            <a:endParaRPr lang="zh-CN" altLang="en-US" smtClean="0"/>
          </a:p>
          <a:p>
            <a:r>
              <a:rPr lang="zh-CN" altLang="en-US" smtClean="0"/>
              <a:t>            font-family:Verdana;</a:t>
            </a:r>
            <a:endParaRPr lang="zh-CN" altLang="en-US" smtClean="0"/>
          </a:p>
          <a:p>
            <a:r>
              <a:rPr lang="zh-CN" altLang="en-US" smtClean="0"/>
              <a:t>            font-weight:bold;</a:t>
            </a:r>
            <a:endParaRPr lang="zh-CN" altLang="en-US" smtClean="0"/>
          </a:p>
          <a:p>
            <a:r>
              <a:rPr lang="zh-CN" altLang="en-US" smtClean="0"/>
              <a:t>            background-color:#CCC;</a:t>
            </a:r>
            <a:endParaRPr lang="zh-CN" altLang="en-US" smtClean="0"/>
          </a:p>
          <a:p>
            <a:r>
              <a:rPr lang="zh-CN" altLang="en-US" smtClean="0"/>
              <a:t>            color:#ddd;</a:t>
            </a:r>
            <a:endParaRPr lang="zh-CN" altLang="en-US" smtClean="0"/>
          </a:p>
          <a:p>
            <a:r>
              <a:rPr lang="zh-CN" altLang="en-US" smtClean="0"/>
              <a:t>            text-shadow:-1px 0 #333, /*向左阴影*/</a:t>
            </a:r>
            <a:endParaRPr lang="zh-CN" altLang="en-US" smtClean="0"/>
          </a:p>
          <a:p>
            <a:r>
              <a:rPr lang="zh-CN" altLang="en-US" smtClean="0"/>
              <a:t>                         0 -1px #333,/*向上阴影*/</a:t>
            </a:r>
            <a:endParaRPr lang="zh-CN" altLang="en-US" smtClean="0"/>
          </a:p>
          <a:p>
            <a:r>
              <a:rPr lang="zh-CN" altLang="en-US" smtClean="0"/>
              <a:t>                         1px 0 #FFF, /*向右阴影*/</a:t>
            </a:r>
            <a:endParaRPr lang="zh-CN" altLang="en-US" smtClean="0"/>
          </a:p>
          <a:p>
            <a:r>
              <a:rPr lang="zh-CN" altLang="en-US" smtClean="0"/>
              <a:t>                         0 1px #FFF ;/*向下阴影*/</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&lt;div&gt;Welcome to BeiJing!&lt;/div&gt;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ChangeArrowheads="1"/>
          </p:cNvSpPr>
          <p:nvPr>
            <p:ph type="sldImg" idx="4294967295"/>
          </p:nvPr>
        </p:nvSpPr>
        <p:spPr/>
      </p:sp>
      <p:sp>
        <p:nvSpPr>
          <p:cNvPr id="16386" name="灯片编号占位符 2"/>
          <p:cNvSpPr>
            <a:spLocks noGrp="1" noChangeArrowheads="1"/>
          </p:cNvSpPr>
          <p:nvPr>
            <p:ph type="sldNum" sz="quarter" idx="5"/>
          </p:nvPr>
        </p:nvSpPr>
        <p:spPr bwMode="auto">
          <a:noFill/>
          <a:ln>
            <a:miter lim="800000"/>
          </a:ln>
        </p:spPr>
        <p:txBody>
          <a:bodyPr/>
          <a:lstStyle/>
          <a:p>
            <a:fld id="{849CF272-B686-4605-83CC-A844FE7DA2AF}" type="slidenum">
              <a:rPr lang="zh-CN" altLang="en-US"/>
            </a:fld>
            <a:endParaRPr lang="zh-CN" altLang="en-US" sz="1200"/>
          </a:p>
        </p:txBody>
      </p:sp>
      <p:sp>
        <p:nvSpPr>
          <p:cNvPr id="16387"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p:cNvSpPr>
          <p:nvPr>
            <p:ph type="sldImg" idx="4294967295"/>
          </p:nvPr>
        </p:nvSpPr>
        <p:spPr/>
      </p:sp>
      <p:sp>
        <p:nvSpPr>
          <p:cNvPr id="19458" name="灯片编号占位符 2"/>
          <p:cNvSpPr>
            <a:spLocks noGrp="1" noChangeArrowheads="1"/>
          </p:cNvSpPr>
          <p:nvPr>
            <p:ph type="sldNum" sz="quarter" idx="5"/>
          </p:nvPr>
        </p:nvSpPr>
        <p:spPr bwMode="auto">
          <a:noFill/>
          <a:ln>
            <a:miter lim="800000"/>
          </a:ln>
        </p:spPr>
        <p:txBody>
          <a:bodyPr/>
          <a:lstStyle/>
          <a:p>
            <a:fld id="{533700BE-C4A0-492A-A876-AFC78AA60AE9}" type="slidenum">
              <a:rPr lang="zh-CN" altLang="en-US"/>
            </a:fld>
            <a:endParaRPr lang="zh-CN" altLang="en-US" sz="1200"/>
          </a:p>
        </p:txBody>
      </p:sp>
      <p:sp>
        <p:nvSpPr>
          <p:cNvPr id="19459"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 xmlns="http://www.w3.org/1999/xhtml"&gt;</a:t>
            </a:r>
            <a:endParaRPr lang="zh-CN" altLang="en-US" smtClean="0"/>
          </a:p>
          <a:p>
            <a:r>
              <a:rPr lang="zh-CN" altLang="en-US" smtClean="0"/>
              <a:t>&lt;head&gt;</a:t>
            </a:r>
            <a:endParaRPr lang="zh-CN" altLang="en-US" smtClean="0"/>
          </a:p>
          <a:p>
            <a:r>
              <a:rPr lang="zh-CN" altLang="en-US" smtClean="0"/>
              <a:t>    &lt;title&gt;CSS3 text-overflow属性&lt;/title&gt;</a:t>
            </a:r>
            <a:endParaRPr lang="zh-CN" altLang="en-US" smtClean="0"/>
          </a:p>
          <a:p>
            <a:r>
              <a:rPr lang="zh-CN" altLang="en-US" smtClean="0"/>
              <a:t>    &lt;style type="text/css"&gt;</a:t>
            </a:r>
            <a:endParaRPr lang="zh-CN" altLang="en-US" smtClean="0"/>
          </a:p>
          <a:p>
            <a:r>
              <a:rPr lang="zh-CN" altLang="en-US" smtClean="0"/>
              <a:t>        #div1</a:t>
            </a:r>
            <a:endParaRPr lang="zh-CN" altLang="en-US" smtClean="0"/>
          </a:p>
          <a:p>
            <a:r>
              <a:rPr lang="zh-CN" altLang="en-US" smtClean="0"/>
              <a:t>        {</a:t>
            </a:r>
            <a:endParaRPr lang="zh-CN" altLang="en-US" smtClean="0"/>
          </a:p>
          <a:p>
            <a:r>
              <a:rPr lang="zh-CN" altLang="en-US" smtClean="0"/>
              <a:t>            width:200px;</a:t>
            </a:r>
            <a:endParaRPr lang="zh-CN" altLang="en-US" smtClean="0"/>
          </a:p>
          <a:p>
            <a:r>
              <a:rPr lang="zh-CN" altLang="en-US" smtClean="0"/>
              <a:t>            height:100px;</a:t>
            </a:r>
            <a:endParaRPr lang="zh-CN" altLang="en-US" smtClean="0"/>
          </a:p>
          <a:p>
            <a:r>
              <a:rPr lang="zh-CN" altLang="en-US" smtClean="0"/>
              <a:t>            border:1px solid gray;</a:t>
            </a:r>
            <a:endParaRPr lang="zh-CN" altLang="en-US" smtClean="0"/>
          </a:p>
          <a:p>
            <a:r>
              <a:rPr lang="zh-CN" altLang="en-US" smtClean="0"/>
              <a:t>            text-overflow:ellipsis;</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div1"&gt;“我对中国经济持续健康发展抱着坚定信心。”“中国有信心、有能力保持经济中高速增长，继续为各国发展创造机遇。”作为中国领航人，习近平不仅对中国经济有着深刻的认知，而且对世界经济也有独到的见解。他在全面把握国内国外两个经济大局的基础上提出发展新理念，给中国经济发展注入新动力，他对中国经济的现在和未来充满信心。他的信心不是想当然唱高调，而是有坚实的基础和科学的依据，请和“学习中国”小编一起学习。&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ChangeArrowheads="1"/>
          </p:cNvSpPr>
          <p:nvPr>
            <p:ph type="sldImg" idx="4294967295"/>
          </p:nvPr>
        </p:nvSpPr>
        <p:spPr/>
      </p:sp>
      <p:sp>
        <p:nvSpPr>
          <p:cNvPr id="21506" name="灯片编号占位符 2"/>
          <p:cNvSpPr>
            <a:spLocks noGrp="1" noChangeArrowheads="1"/>
          </p:cNvSpPr>
          <p:nvPr>
            <p:ph type="sldNum" sz="quarter" idx="5"/>
          </p:nvPr>
        </p:nvSpPr>
        <p:spPr bwMode="auto">
          <a:noFill/>
          <a:ln>
            <a:miter lim="800000"/>
          </a:ln>
        </p:spPr>
        <p:txBody>
          <a:bodyPr/>
          <a:lstStyle/>
          <a:p>
            <a:fld id="{906914CE-92E2-4FAF-97C3-F6E77FDAB49C}" type="slidenum">
              <a:rPr lang="zh-CN" altLang="en-US"/>
            </a:fld>
            <a:endParaRPr lang="zh-CN" altLang="en-US" sz="1200"/>
          </a:p>
        </p:txBody>
      </p:sp>
      <p:sp>
        <p:nvSpPr>
          <p:cNvPr id="21507"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 xmlns="http://www.w3.org/1999/xhtml"&gt;</a:t>
            </a:r>
            <a:endParaRPr lang="zh-CN" altLang="en-US" smtClean="0"/>
          </a:p>
          <a:p>
            <a:r>
              <a:rPr lang="zh-CN" altLang="en-US" smtClean="0"/>
              <a:t>&lt;head&gt;</a:t>
            </a:r>
            <a:endParaRPr lang="zh-CN" altLang="en-US" smtClean="0"/>
          </a:p>
          <a:p>
            <a:r>
              <a:rPr lang="zh-CN" altLang="en-US" smtClean="0"/>
              <a:t>    &lt;title&gt;CSS3 text-overflow属性&lt;/title&gt;</a:t>
            </a:r>
            <a:endParaRPr lang="zh-CN" altLang="en-US" smtClean="0"/>
          </a:p>
          <a:p>
            <a:r>
              <a:rPr lang="zh-CN" altLang="en-US" smtClean="0"/>
              <a:t>    &lt;style type="text/css"&gt;</a:t>
            </a:r>
            <a:endParaRPr lang="zh-CN" altLang="en-US" smtClean="0"/>
          </a:p>
          <a:p>
            <a:r>
              <a:rPr lang="zh-CN" altLang="en-US" smtClean="0"/>
              <a:t>        #div1</a:t>
            </a:r>
            <a:endParaRPr lang="zh-CN" altLang="en-US" smtClean="0"/>
          </a:p>
          <a:p>
            <a:r>
              <a:rPr lang="zh-CN" altLang="en-US" smtClean="0"/>
              <a:t>        {</a:t>
            </a:r>
            <a:endParaRPr lang="zh-CN" altLang="en-US" smtClean="0"/>
          </a:p>
          <a:p>
            <a:r>
              <a:rPr lang="zh-CN" altLang="en-US" smtClean="0"/>
              <a:t>            width:200px;</a:t>
            </a:r>
            <a:endParaRPr lang="zh-CN" altLang="en-US" smtClean="0"/>
          </a:p>
          <a:p>
            <a:r>
              <a:rPr lang="zh-CN" altLang="en-US" smtClean="0"/>
              <a:t>            height:100px;</a:t>
            </a:r>
            <a:endParaRPr lang="zh-CN" altLang="en-US" smtClean="0"/>
          </a:p>
          <a:p>
            <a:r>
              <a:rPr lang="zh-CN" altLang="en-US" smtClean="0"/>
              <a:t>            border:1px solid gray;</a:t>
            </a:r>
            <a:endParaRPr lang="zh-CN" altLang="en-US" smtClean="0"/>
          </a:p>
          <a:p>
            <a:r>
              <a:rPr lang="zh-CN" altLang="en-US" smtClean="0"/>
              <a:t>            text-overflow:ellipsis;</a:t>
            </a:r>
            <a:endParaRPr lang="zh-CN" altLang="en-US" smtClean="0"/>
          </a:p>
          <a:p>
            <a:r>
              <a:rPr lang="zh-CN" altLang="en-US" smtClean="0"/>
              <a:t>            overflow:hidden;</a:t>
            </a:r>
            <a:endParaRPr lang="zh-CN" altLang="en-US" smtClean="0"/>
          </a:p>
          <a:p>
            <a:r>
              <a:rPr lang="zh-CN" altLang="en-US" smtClean="0"/>
              <a:t>            white-space:nowrap;</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div1"&gt;“我对中国经济持续健康发展抱着坚定信心。”“中国有信心、有能力保持经济中高速增长，继续为各国发展创造机遇。”作为中国领航人，习近平不仅对中国经济有着深刻的认知，而且对世界经济也有独到的见解。他在全面把握国内国外两个经济大局的基础上提出发展新理念，给中国经济发展注入新动力，他对中国经济的现在和未来充满信心。他的信心不是想当然唱高调，而是有坚实的基础和科学的依据，请和“学习中国”小编一起学习。&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ChangeArrowheads="1"/>
          </p:cNvSpPr>
          <p:nvPr>
            <p:ph type="sldImg" idx="4294967295"/>
          </p:nvPr>
        </p:nvSpPr>
        <p:spPr/>
      </p:sp>
      <p:sp>
        <p:nvSpPr>
          <p:cNvPr id="24578" name="灯片编号占位符 2"/>
          <p:cNvSpPr>
            <a:spLocks noGrp="1" noChangeArrowheads="1"/>
          </p:cNvSpPr>
          <p:nvPr>
            <p:ph type="sldNum" sz="quarter" idx="5"/>
          </p:nvPr>
        </p:nvSpPr>
        <p:spPr bwMode="auto">
          <a:noFill/>
          <a:ln>
            <a:miter lim="800000"/>
          </a:ln>
        </p:spPr>
        <p:txBody>
          <a:bodyPr/>
          <a:lstStyle/>
          <a:p>
            <a:fld id="{919E90C9-8D0A-4550-AC83-D4A129F6C282}" type="slidenum">
              <a:rPr lang="zh-CN" altLang="en-US"/>
            </a:fld>
            <a:endParaRPr lang="zh-CN" altLang="en-US" sz="1200"/>
          </a:p>
        </p:txBody>
      </p:sp>
      <p:sp>
        <p:nvSpPr>
          <p:cNvPr id="24579"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 </a:t>
            </a:r>
            <a:endParaRPr lang="zh-CN" altLang="en-US" smtClean="0"/>
          </a:p>
          <a:p>
            <a:r>
              <a:rPr lang="zh-CN" altLang="en-US" smtClean="0"/>
              <a:t>    &lt;title&gt;CSS3 word-wrap属性&lt;/title&gt;</a:t>
            </a:r>
            <a:endParaRPr lang="zh-CN" altLang="en-US" smtClean="0"/>
          </a:p>
          <a:p>
            <a:r>
              <a:rPr lang="zh-CN" altLang="en-US" smtClean="0"/>
              <a:t>    &lt;style type="text/css"&gt;</a:t>
            </a:r>
            <a:endParaRPr lang="zh-CN" altLang="en-US" smtClean="0"/>
          </a:p>
          <a:p>
            <a:r>
              <a:rPr lang="zh-CN" altLang="en-US" smtClean="0"/>
              <a:t>        #lvye</a:t>
            </a:r>
            <a:endParaRPr lang="zh-CN" altLang="en-US" smtClean="0"/>
          </a:p>
          <a:p>
            <a:r>
              <a:rPr lang="zh-CN" altLang="en-US" smtClean="0"/>
              <a:t>        {</a:t>
            </a:r>
            <a:endParaRPr lang="zh-CN" altLang="en-US" smtClean="0"/>
          </a:p>
          <a:p>
            <a:r>
              <a:rPr lang="zh-CN" altLang="en-US" smtClean="0"/>
              <a:t>            width:200px;</a:t>
            </a:r>
            <a:endParaRPr lang="zh-CN" altLang="en-US" smtClean="0"/>
          </a:p>
          <a:p>
            <a:r>
              <a:rPr lang="zh-CN" altLang="en-US" smtClean="0"/>
              <a:t>            height:120px;</a:t>
            </a:r>
            <a:endParaRPr lang="zh-CN" altLang="en-US" smtClean="0"/>
          </a:p>
          <a:p>
            <a:r>
              <a:rPr lang="zh-CN" altLang="en-US" smtClean="0"/>
              <a:t>            border:1px solid gray;</a:t>
            </a:r>
            <a:endParaRPr lang="zh-CN" altLang="en-US" smtClean="0"/>
          </a:p>
          <a:p>
            <a:r>
              <a:rPr lang="zh-CN" altLang="en-US" smtClean="0"/>
              <a:t>            word-wrap:break-word;</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id="lvye"&gt;Welcome,everyone!Please remenber our home page website is http://www.lvyestudy.com/index.aspx&lt;/div&gt;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ChangeArrowheads="1"/>
          </p:cNvSpPr>
          <p:nvPr>
            <p:ph type="sldImg" idx="4294967295"/>
          </p:nvPr>
        </p:nvSpPr>
        <p:spPr/>
      </p:sp>
      <p:sp>
        <p:nvSpPr>
          <p:cNvPr id="26626" name="灯片编号占位符 2"/>
          <p:cNvSpPr>
            <a:spLocks noGrp="1" noChangeArrowheads="1"/>
          </p:cNvSpPr>
          <p:nvPr>
            <p:ph type="sldNum" sz="quarter" idx="5"/>
          </p:nvPr>
        </p:nvSpPr>
        <p:spPr bwMode="auto">
          <a:noFill/>
          <a:ln>
            <a:miter lim="800000"/>
          </a:ln>
        </p:spPr>
        <p:txBody>
          <a:bodyPr/>
          <a:lstStyle/>
          <a:p>
            <a:fld id="{9422264F-C7A1-4587-AD08-47C28B440E5B}" type="slidenum">
              <a:rPr lang="zh-CN" altLang="en-US"/>
            </a:fld>
            <a:endParaRPr lang="zh-CN" altLang="en-US" sz="1200"/>
          </a:p>
        </p:txBody>
      </p:sp>
      <p:sp>
        <p:nvSpPr>
          <p:cNvPr id="26627"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    &lt;title&gt;嵌入字体@font-face&lt;/title&gt;</a:t>
            </a:r>
            <a:endParaRPr lang="zh-CN" altLang="en-US" smtClean="0"/>
          </a:p>
          <a:p>
            <a:r>
              <a:rPr lang="zh-CN" altLang="en-US" smtClean="0"/>
              <a:t>    &lt;style type="text/css"&gt;</a:t>
            </a:r>
            <a:endParaRPr lang="zh-CN" altLang="en-US" smtClean="0"/>
          </a:p>
          <a:p>
            <a:r>
              <a:rPr lang="zh-CN" altLang="en-US" smtClean="0"/>
              <a:t>        /*定义字体*/</a:t>
            </a:r>
            <a:endParaRPr lang="zh-CN" altLang="en-US" smtClean="0"/>
          </a:p>
          <a:p>
            <a:r>
              <a:rPr lang="zh-CN" altLang="en-US" smtClean="0"/>
              <a:t>        @font-face</a:t>
            </a:r>
            <a:endParaRPr lang="zh-CN" altLang="en-US" smtClean="0"/>
          </a:p>
          <a:p>
            <a:r>
              <a:rPr lang="zh-CN" altLang="en-US" smtClean="0"/>
              <a:t>        {</a:t>
            </a:r>
            <a:endParaRPr lang="zh-CN" altLang="en-US" smtClean="0"/>
          </a:p>
          <a:p>
            <a:r>
              <a:rPr lang="zh-CN" altLang="en-US" smtClean="0"/>
              <a:t>            font-family: myfont;  /*定义字体名称为myfont*/</a:t>
            </a:r>
            <a:endParaRPr lang="zh-CN" altLang="en-US" smtClean="0"/>
          </a:p>
          <a:p>
            <a:r>
              <a:rPr lang="zh-CN" altLang="en-US" smtClean="0"/>
              <a:t>            src: url("Horst Blackletter Demo.ttf");</a:t>
            </a:r>
            <a:endParaRPr lang="zh-CN" altLang="en-US" smtClean="0"/>
          </a:p>
          <a:p>
            <a:r>
              <a:rPr lang="zh-CN" altLang="en-US" smtClean="0"/>
              <a:t>        }</a:t>
            </a:r>
            <a:endParaRPr lang="zh-CN" altLang="en-US" smtClean="0"/>
          </a:p>
          <a:p>
            <a:r>
              <a:rPr lang="zh-CN" altLang="en-US" smtClean="0"/>
              <a:t>        div</a:t>
            </a:r>
            <a:endParaRPr lang="zh-CN" altLang="en-US" smtClean="0"/>
          </a:p>
          <a:p>
            <a:r>
              <a:rPr lang="zh-CN" altLang="en-US" smtClean="0"/>
              <a:t>        {</a:t>
            </a:r>
            <a:endParaRPr lang="zh-CN" altLang="en-US" smtClean="0"/>
          </a:p>
          <a:p>
            <a:r>
              <a:rPr lang="zh-CN" altLang="en-US" smtClean="0"/>
              <a:t>            font-family:myfont;   /*使用自定义的myfont字体作为p元素的字体类型*/</a:t>
            </a:r>
            <a:endParaRPr lang="zh-CN" altLang="en-US" smtClean="0"/>
          </a:p>
          <a:p>
            <a:r>
              <a:rPr lang="zh-CN" altLang="en-US" smtClean="0"/>
              <a:t>            font-size:60px;</a:t>
            </a:r>
            <a:endParaRPr lang="zh-CN" altLang="en-US" smtClean="0"/>
          </a:p>
          <a:p>
            <a:r>
              <a:rPr lang="zh-CN" altLang="en-US" smtClean="0"/>
              <a:t>            background-color:#ECE2D6;</a:t>
            </a:r>
            <a:endParaRPr lang="zh-CN" altLang="en-US" smtClean="0"/>
          </a:p>
          <a:p>
            <a:r>
              <a:rPr lang="zh-CN" altLang="en-US" smtClean="0"/>
              <a:t>            color:#626C3D;</a:t>
            </a:r>
            <a:endParaRPr lang="zh-CN" altLang="en-US" smtClean="0"/>
          </a:p>
          <a:p>
            <a:r>
              <a:rPr lang="zh-CN" altLang="en-US" smtClean="0"/>
              <a:t>            padding:20px;</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&lt;div&gt;welcome to beijing!&lt;/div&gt;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ChangeArrowheads="1"/>
          </p:cNvSpPr>
          <p:nvPr>
            <p:ph type="sldImg" idx="4294967295"/>
          </p:nvPr>
        </p:nvSpPr>
        <p:spPr/>
      </p:sp>
      <p:sp>
        <p:nvSpPr>
          <p:cNvPr id="28674" name="灯片编号占位符 2"/>
          <p:cNvSpPr>
            <a:spLocks noGrp="1" noChangeArrowheads="1"/>
          </p:cNvSpPr>
          <p:nvPr>
            <p:ph type="sldNum" sz="quarter" idx="5"/>
          </p:nvPr>
        </p:nvSpPr>
        <p:spPr bwMode="auto">
          <a:noFill/>
          <a:ln>
            <a:miter lim="800000"/>
          </a:ln>
        </p:spPr>
        <p:txBody>
          <a:bodyPr/>
          <a:lstStyle/>
          <a:p>
            <a:fld id="{2C511E48-A494-4EE3-A84C-F3E39702CD02}" type="slidenum">
              <a:rPr lang="zh-CN" altLang="en-US"/>
            </a:fld>
            <a:endParaRPr lang="zh-CN" altLang="en-US" sz="1200"/>
          </a:p>
        </p:txBody>
      </p:sp>
      <p:sp>
        <p:nvSpPr>
          <p:cNvPr id="28675"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sym typeface="Arial" pitchFamily="34" charset="0"/>
              </a:rPr>
              <a:t>&lt;!DOCTYPE html&gt; </a:t>
            </a:r>
            <a:endParaRPr lang="zh-CN" altLang="en-US" smtClean="0"/>
          </a:p>
          <a:p>
            <a:r>
              <a:rPr lang="zh-CN" altLang="en-US" smtClean="0">
                <a:sym typeface="Arial" pitchFamily="34" charset="0"/>
              </a:rPr>
              <a:t>&lt;html&gt;</a:t>
            </a:r>
            <a:endParaRPr lang="zh-CN" altLang="en-US" smtClean="0"/>
          </a:p>
          <a:p>
            <a:r>
              <a:rPr lang="zh-CN" altLang="en-US" smtClean="0">
                <a:sym typeface="Arial" pitchFamily="34" charset="0"/>
              </a:rPr>
              <a:t>&lt;head&gt;</a:t>
            </a:r>
            <a:endParaRPr lang="zh-CN" altLang="en-US" smtClean="0"/>
          </a:p>
          <a:p>
            <a:r>
              <a:rPr lang="zh-CN" altLang="en-US" smtClean="0">
                <a:sym typeface="Arial" pitchFamily="34" charset="0"/>
              </a:rPr>
              <a:t>    &lt;title&gt;CSS3 font-size-adjust属性&lt;/title&gt;</a:t>
            </a:r>
            <a:endParaRPr lang="zh-CN" altLang="en-US" smtClean="0"/>
          </a:p>
          <a:p>
            <a:r>
              <a:rPr lang="zh-CN" altLang="en-US" smtClean="0">
                <a:sym typeface="Arial" pitchFamily="34" charset="0"/>
              </a:rPr>
              <a:t>    &lt;style type="text/css"&gt;</a:t>
            </a:r>
            <a:endParaRPr lang="zh-CN" altLang="en-US" smtClean="0"/>
          </a:p>
          <a:p>
            <a:r>
              <a:rPr lang="zh-CN" altLang="en-US" smtClean="0">
                <a:sym typeface="Arial" pitchFamily="34" charset="0"/>
              </a:rPr>
              <a:t>        /*定义整体样式*/</a:t>
            </a:r>
            <a:endParaRPr lang="zh-CN" altLang="en-US" smtClean="0"/>
          </a:p>
          <a:p>
            <a:r>
              <a:rPr lang="zh-CN" altLang="en-US" smtClean="0">
                <a:sym typeface="Arial" pitchFamily="34" charset="0"/>
              </a:rPr>
              <a:t>        div{font-size:16px;}</a:t>
            </a:r>
            <a:endParaRPr lang="zh-CN" altLang="en-US" smtClean="0"/>
          </a:p>
          <a:p>
            <a:r>
              <a:rPr lang="zh-CN" altLang="en-US" smtClean="0">
                <a:sym typeface="Arial" pitchFamily="34" charset="0"/>
              </a:rPr>
              <a:t>        #div1{font-family:Times New Roman;}</a:t>
            </a:r>
            <a:endParaRPr lang="zh-CN" altLang="en-US" smtClean="0"/>
          </a:p>
          <a:p>
            <a:r>
              <a:rPr lang="zh-CN" altLang="en-US" smtClean="0">
                <a:sym typeface="Arial" pitchFamily="34" charset="0"/>
              </a:rPr>
              <a:t>        #div2{font-family:Arial}</a:t>
            </a:r>
            <a:endParaRPr lang="zh-CN" altLang="en-US" smtClean="0"/>
          </a:p>
          <a:p>
            <a:r>
              <a:rPr lang="zh-CN" altLang="en-US" smtClean="0">
                <a:sym typeface="Arial" pitchFamily="34" charset="0"/>
              </a:rPr>
              <a:t>        #div3{font-family:Comic Sans MS}</a:t>
            </a:r>
            <a:endParaRPr lang="zh-CN" altLang="en-US" smtClean="0"/>
          </a:p>
          <a:p>
            <a:r>
              <a:rPr lang="zh-CN" altLang="en-US" smtClean="0">
                <a:sym typeface="Arial" pitchFamily="34" charset="0"/>
              </a:rPr>
              <a:t>        #div4{font-family:Calibri}</a:t>
            </a:r>
            <a:endParaRPr lang="zh-CN" altLang="en-US" smtClean="0"/>
          </a:p>
          <a:p>
            <a:r>
              <a:rPr lang="zh-CN" altLang="en-US" smtClean="0">
                <a:sym typeface="Arial" pitchFamily="34" charset="0"/>
              </a:rPr>
              <a:t>        #div5{font-family:Verdana}</a:t>
            </a:r>
            <a:endParaRPr lang="zh-CN" altLang="en-US" smtClean="0"/>
          </a:p>
          <a:p>
            <a:r>
              <a:rPr lang="zh-CN" altLang="en-US" smtClean="0">
                <a:sym typeface="Arial" pitchFamily="34" charset="0"/>
              </a:rPr>
              <a:t>    &lt;/style&gt;</a:t>
            </a:r>
            <a:endParaRPr lang="zh-CN" altLang="en-US" smtClean="0"/>
          </a:p>
          <a:p>
            <a:r>
              <a:rPr lang="zh-CN" altLang="en-US" smtClean="0">
                <a:sym typeface="Arial" pitchFamily="34" charset="0"/>
              </a:rPr>
              <a:t>&lt;/head&gt;</a:t>
            </a:r>
            <a:endParaRPr lang="zh-CN" altLang="en-US" smtClean="0"/>
          </a:p>
          <a:p>
            <a:r>
              <a:rPr lang="zh-CN" altLang="en-US" smtClean="0">
                <a:sym typeface="Arial" pitchFamily="34" charset="0"/>
              </a:rPr>
              <a:t>&lt;body&gt;</a:t>
            </a:r>
            <a:endParaRPr lang="zh-CN" altLang="en-US" smtClean="0"/>
          </a:p>
          <a:p>
            <a:r>
              <a:rPr lang="zh-CN" altLang="en-US" smtClean="0">
                <a:sym typeface="Arial" pitchFamily="34" charset="0"/>
              </a:rPr>
              <a:t>    &lt;div id="div1"&gt;welcome to lvyestudy !&lt;/div&gt;</a:t>
            </a:r>
            <a:endParaRPr lang="zh-CN" altLang="en-US" smtClean="0"/>
          </a:p>
          <a:p>
            <a:r>
              <a:rPr lang="zh-CN" altLang="en-US" smtClean="0">
                <a:sym typeface="Arial" pitchFamily="34" charset="0"/>
              </a:rPr>
              <a:t>    &lt;div id="div2"&gt;welcome to lvyestudy !&lt;/div&gt;</a:t>
            </a:r>
            <a:endParaRPr lang="zh-CN" altLang="en-US" smtClean="0"/>
          </a:p>
          <a:p>
            <a:r>
              <a:rPr lang="zh-CN" altLang="en-US" smtClean="0">
                <a:sym typeface="Arial" pitchFamily="34" charset="0"/>
              </a:rPr>
              <a:t>    &lt;div id="div3"&gt;welcome to lvyestudy !&lt;/div&gt;</a:t>
            </a:r>
            <a:endParaRPr lang="zh-CN" altLang="en-US" smtClean="0"/>
          </a:p>
          <a:p>
            <a:r>
              <a:rPr lang="zh-CN" altLang="en-US" smtClean="0">
                <a:sym typeface="Arial" pitchFamily="34" charset="0"/>
              </a:rPr>
              <a:t>    &lt;div id="div4"&gt;welcome to lvyestudy !&lt;/div&gt;</a:t>
            </a:r>
            <a:endParaRPr lang="zh-CN" altLang="en-US" smtClean="0"/>
          </a:p>
          <a:p>
            <a:r>
              <a:rPr lang="zh-CN" altLang="en-US" smtClean="0">
                <a:sym typeface="Arial" pitchFamily="34" charset="0"/>
              </a:rPr>
              <a:t>    &lt;div id="div5"&gt;welcome to lvyestudy !&lt;/div&gt;</a:t>
            </a:r>
            <a:endParaRPr lang="zh-CN" altLang="en-US" smtClean="0"/>
          </a:p>
          <a:p>
            <a:r>
              <a:rPr lang="zh-CN" altLang="en-US" smtClean="0">
                <a:sym typeface="Arial" pitchFamily="34" charset="0"/>
              </a:rPr>
              <a:t>&lt;/body&gt;</a:t>
            </a:r>
            <a:endParaRPr lang="zh-CN" altLang="en-US" smtClean="0"/>
          </a:p>
          <a:p>
            <a:r>
              <a:rPr lang="zh-CN" altLang="en-US" smtClean="0">
                <a:sym typeface="Arial" pitchFamily="34" charset="0"/>
              </a:rPr>
              <a:t>&lt;/html&gt;</a:t>
            </a:r>
            <a:endParaRPr lang="zh-CN" altLang="en-US" smtClean="0"/>
          </a:p>
          <a:p>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noChangeArrowheads="1"/>
          </p:cNvSpPr>
          <p:nvPr>
            <p:ph type="sldImg" idx="4294967295"/>
          </p:nvPr>
        </p:nvSpPr>
        <p:spPr/>
      </p:sp>
      <p:sp>
        <p:nvSpPr>
          <p:cNvPr id="31746" name="灯片编号占位符 2"/>
          <p:cNvSpPr>
            <a:spLocks noGrp="1" noChangeArrowheads="1"/>
          </p:cNvSpPr>
          <p:nvPr>
            <p:ph type="sldNum" sz="quarter" idx="5"/>
          </p:nvPr>
        </p:nvSpPr>
        <p:spPr bwMode="auto">
          <a:noFill/>
          <a:ln>
            <a:miter lim="800000"/>
          </a:ln>
        </p:spPr>
        <p:txBody>
          <a:bodyPr/>
          <a:lstStyle/>
          <a:p>
            <a:fld id="{F7C31FB6-2468-4078-8282-1B55BC025199}" type="slidenum">
              <a:rPr lang="zh-CN" altLang="en-US"/>
            </a:fld>
            <a:endParaRPr lang="zh-CN" altLang="en-US" sz="1200"/>
          </a:p>
        </p:txBody>
      </p:sp>
      <p:sp>
        <p:nvSpPr>
          <p:cNvPr id="31747"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ChangeArrowheads="1"/>
          </p:cNvSpPr>
          <p:nvPr>
            <p:ph type="sldImg" idx="4294967295"/>
          </p:nvPr>
        </p:nvSpPr>
        <p:spPr/>
      </p:sp>
      <p:sp>
        <p:nvSpPr>
          <p:cNvPr id="13314" name="灯片编号占位符 2"/>
          <p:cNvSpPr>
            <a:spLocks noGrp="1" noChangeArrowheads="1"/>
          </p:cNvSpPr>
          <p:nvPr>
            <p:ph type="sldNum" sz="quarter" idx="5"/>
          </p:nvPr>
        </p:nvSpPr>
        <p:spPr bwMode="auto">
          <a:noFill/>
          <a:ln>
            <a:miter lim="800000"/>
          </a:ln>
        </p:spPr>
        <p:txBody>
          <a:bodyPr/>
          <a:lstStyle/>
          <a:p>
            <a:fld id="{3176E98C-74A7-4F80-A932-DA3FAB64E91B}" type="slidenum">
              <a:rPr lang="zh-CN" altLang="en-US"/>
            </a:fld>
            <a:endParaRPr lang="zh-CN" altLang="en-US" sz="1200"/>
          </a:p>
        </p:txBody>
      </p:sp>
      <p:sp>
        <p:nvSpPr>
          <p:cNvPr id="13315"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 PUBLIC "-//W3C//DTD XHTML 1.0 Transitional//EN" "http://www.w3.org/TR/xhtml1/DTD/xhtml1-transitional.dtd"&gt;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&lt;style type="text/css"&gt;</a:t>
            </a:r>
            <a:endParaRPr lang="zh-CN" altLang="en-US" smtClean="0"/>
          </a:p>
          <a:p>
            <a:r>
              <a:rPr lang="zh-CN" altLang="en-US" smtClean="0"/>
              <a:t>a[href*="w3school.com.cn"]</a:t>
            </a:r>
            <a:endParaRPr lang="zh-CN" altLang="en-US" smtClean="0"/>
          </a:p>
          <a:p>
            <a:r>
              <a:rPr lang="zh-CN" altLang="en-US" smtClean="0"/>
              <a:t>{</a:t>
            </a:r>
            <a:endParaRPr lang="zh-CN" altLang="en-US" smtClean="0"/>
          </a:p>
          <a:p>
            <a:r>
              <a:rPr lang="zh-CN" altLang="en-US" smtClean="0"/>
              <a:t>color: red;</a:t>
            </a:r>
            <a:endParaRPr lang="zh-CN" altLang="en-US" smtClean="0"/>
          </a:p>
          <a:p>
            <a:r>
              <a:rPr lang="zh-CN" altLang="en-US" smtClean="0"/>
              <a:t>}</a:t>
            </a:r>
            <a:endParaRPr lang="zh-CN" altLang="en-US" smtClean="0"/>
          </a:p>
          <a:p>
            <a:r>
              <a:rPr lang="zh-CN" altLang="en-US" smtClean="0"/>
              <a:t>/*</a:t>
            </a:r>
            <a:endParaRPr lang="zh-CN" altLang="en-US" smtClean="0"/>
          </a:p>
          <a:p>
            <a:r>
              <a:rPr lang="zh-CN" altLang="en-US" smtClean="0"/>
              <a:t>a[href^="w3school.com.cn"]</a:t>
            </a:r>
            <a:endParaRPr lang="zh-CN" altLang="en-US" smtClean="0"/>
          </a:p>
          <a:p>
            <a:r>
              <a:rPr lang="zh-CN" altLang="en-US" smtClean="0"/>
              <a:t>{</a:t>
            </a:r>
            <a:endParaRPr lang="zh-CN" altLang="en-US" smtClean="0"/>
          </a:p>
          <a:p>
            <a:r>
              <a:rPr lang="zh-CN" altLang="en-US" smtClean="0"/>
              <a:t>color: yellow;</a:t>
            </a:r>
            <a:endParaRPr lang="zh-CN" altLang="en-US" smtClean="0"/>
          </a:p>
          <a:p>
            <a:r>
              <a:rPr lang="zh-CN" altLang="en-US" smtClean="0"/>
              <a:t>}</a:t>
            </a:r>
            <a:endParaRPr lang="zh-CN" altLang="en-US" smtClean="0"/>
          </a:p>
          <a:p>
            <a:r>
              <a:rPr lang="zh-CN" altLang="en-US" smtClean="0"/>
              <a:t>a[href$="w3school.com.cn"]</a:t>
            </a:r>
            <a:endParaRPr lang="zh-CN" altLang="en-US" smtClean="0"/>
          </a:p>
          <a:p>
            <a:r>
              <a:rPr lang="zh-CN" altLang="en-US" smtClean="0"/>
              <a:t>{</a:t>
            </a:r>
            <a:endParaRPr lang="zh-CN" altLang="en-US" smtClean="0"/>
          </a:p>
          <a:p>
            <a:r>
              <a:rPr lang="zh-CN" altLang="en-US" smtClean="0"/>
              <a:t>color: blue;</a:t>
            </a:r>
            <a:endParaRPr lang="zh-CN" altLang="en-US" smtClean="0"/>
          </a:p>
          <a:p>
            <a:r>
              <a:rPr lang="zh-CN" altLang="en-US" smtClean="0"/>
              <a:t>}</a:t>
            </a:r>
            <a:endParaRPr lang="zh-CN" altLang="en-US" smtClean="0"/>
          </a:p>
          <a:p>
            <a:r>
              <a:rPr lang="zh-CN" altLang="en-US" smtClean="0"/>
              <a:t>*/</a:t>
            </a:r>
            <a:endParaRPr lang="zh-CN" altLang="en-US" smtClean="0"/>
          </a:p>
          <a:p>
            <a:r>
              <a:rPr lang="zh-CN" altLang="en-US" smtClean="0"/>
              <a:t>&lt;/style&gt;</a:t>
            </a:r>
            <a:endParaRPr lang="zh-CN" altLang="en-US" smtClean="0"/>
          </a:p>
          <a:p>
            <a:r>
              <a:rPr lang="zh-CN" altLang="en-US" smtClean="0"/>
              <a:t>&lt;/head&gt;</a:t>
            </a:r>
            <a:endParaRPr lang="zh-CN" altLang="en-US" smtClean="0"/>
          </a:p>
          <a:p>
            <a:endParaRPr lang="zh-CN" altLang="en-US" smtClean="0"/>
          </a:p>
          <a:p>
            <a:r>
              <a:rPr lang="zh-CN" altLang="en-US" smtClean="0"/>
              <a:t>&lt;body&gt;</a:t>
            </a:r>
            <a:endParaRPr lang="zh-CN" altLang="en-US" smtClean="0"/>
          </a:p>
          <a:p>
            <a:r>
              <a:rPr lang="zh-CN" altLang="en-US" smtClean="0"/>
              <a:t>&lt;h1&gt;可以应用样式：&lt;/h1&gt;</a:t>
            </a:r>
            <a:endParaRPr lang="zh-CN" altLang="en-US" smtClean="0"/>
          </a:p>
          <a:p>
            <a:r>
              <a:rPr lang="zh-CN" altLang="en-US" smtClean="0"/>
              <a:t>&lt;a href="http://www.w3school.com.cn/"&gt;W3School&lt;/a&gt;</a:t>
            </a:r>
            <a:endParaRPr lang="zh-CN" altLang="en-US" smtClean="0"/>
          </a:p>
          <a:p>
            <a:r>
              <a:rPr lang="zh-CN" altLang="en-US" smtClean="0"/>
              <a:t>&lt;a href="http://www.w3school.com.cn/css/"&gt;CSS&lt;/a&gt;</a:t>
            </a:r>
            <a:endParaRPr lang="zh-CN" altLang="en-US" smtClean="0"/>
          </a:p>
          <a:p>
            <a:r>
              <a:rPr lang="zh-CN" altLang="en-US" smtClean="0"/>
              <a:t>&lt;a href="http://www.w3school.com.cn/html/"&gt;HTML&lt;/a&gt;</a:t>
            </a:r>
            <a:endParaRPr lang="zh-CN" altLang="en-US" smtClean="0"/>
          </a:p>
          <a:p>
            <a:endParaRPr lang="zh-CN" altLang="en-US" smtClean="0"/>
          </a:p>
          <a:p>
            <a:r>
              <a:rPr lang="zh-CN" altLang="en-US" smtClean="0"/>
              <a:t>&lt;hr /&gt;</a:t>
            </a:r>
            <a:endParaRPr lang="zh-CN" altLang="en-US" smtClean="0"/>
          </a:p>
          <a:p>
            <a:endParaRPr lang="zh-CN" altLang="en-US" smtClean="0"/>
          </a:p>
          <a:p>
            <a:r>
              <a:rPr lang="zh-CN" altLang="en-US" smtClean="0"/>
              <a:t>&lt;h1&gt;无法应用样式：&lt;/h1&gt;</a:t>
            </a:r>
            <a:endParaRPr lang="zh-CN" altLang="en-US" smtClean="0"/>
          </a:p>
          <a:p>
            <a:r>
              <a:rPr lang="zh-CN" altLang="en-US" smtClean="0"/>
              <a:t>&lt;a href="http://www.w3c.org/"&gt;W3C&lt;/a&gt;</a:t>
            </a:r>
            <a:endParaRPr lang="zh-CN" altLang="en-US" smtClean="0"/>
          </a:p>
          <a:p>
            <a:r>
              <a:rPr lang="zh-CN" altLang="en-US" smtClean="0"/>
              <a:t>&lt;a href="http://www.microsoft.com"&gt;Microsoft&lt;/a&gt;</a:t>
            </a:r>
            <a:endParaRPr lang="zh-CN" altLang="en-US" smtClean="0"/>
          </a:p>
          <a:p>
            <a:r>
              <a:rPr lang="zh-CN" altLang="en-US" smtClean="0"/>
              <a:t>&lt;a href="http://www.apple.com.cn"&gt;Apple&lt;/a&gt;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noChangeArrowheads="1"/>
          </p:cNvSpPr>
          <p:nvPr>
            <p:ph type="sldImg" idx="4294967295"/>
          </p:nvPr>
        </p:nvSpPr>
        <p:spPr/>
      </p:sp>
      <p:sp>
        <p:nvSpPr>
          <p:cNvPr id="33794" name="灯片编号占位符 2"/>
          <p:cNvSpPr>
            <a:spLocks noGrp="1" noChangeArrowheads="1"/>
          </p:cNvSpPr>
          <p:nvPr>
            <p:ph type="sldNum" sz="quarter" idx="5"/>
          </p:nvPr>
        </p:nvSpPr>
        <p:spPr bwMode="auto">
          <a:noFill/>
          <a:ln>
            <a:miter lim="800000"/>
          </a:ln>
        </p:spPr>
        <p:txBody>
          <a:bodyPr/>
          <a:lstStyle/>
          <a:p>
            <a:fld id="{87AFF2E5-6584-475F-AD6A-A7D5296983AB}" type="slidenum">
              <a:rPr lang="zh-CN" altLang="en-US"/>
            </a:fld>
            <a:endParaRPr lang="zh-CN" altLang="en-US" sz="1200"/>
          </a:p>
        </p:txBody>
      </p:sp>
      <p:sp>
        <p:nvSpPr>
          <p:cNvPr id="33795"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Times New Roman字体类型的aspect值为0.46，则意味着当字体大小为100px时，它的x-height为46px。</a:t>
            </a:r>
            <a:endParaRPr lang="zh-CN" altLang="en-US" smtClean="0"/>
          </a:p>
          <a:p>
            <a:r>
              <a:rPr lang="zh-CN" altLang="en-US" smtClean="0"/>
              <a:t>Verdana字体类型的aspect值为0.58，则意味着当字体大小为100px时，它的x-height为58px。</a:t>
            </a:r>
            <a:endParaRPr lang="zh-CN" altLang="en-US" smtClean="0"/>
          </a:p>
          <a:p>
            <a:r>
              <a:rPr lang="zh-CN" altLang="en-US" smtClean="0"/>
              <a:t>&lt;!DOCTYPE html&gt;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    &lt;title&gt;CSS3 font-size-adjust属性&lt;/title&gt;</a:t>
            </a:r>
            <a:endParaRPr lang="zh-CN" altLang="en-US" smtClean="0"/>
          </a:p>
          <a:p>
            <a:r>
              <a:rPr lang="zh-CN" altLang="en-US" smtClean="0"/>
              <a:t>    &lt;style type="text/css"&gt;</a:t>
            </a:r>
            <a:endParaRPr lang="zh-CN" altLang="en-US" smtClean="0"/>
          </a:p>
          <a:p>
            <a:r>
              <a:rPr lang="zh-CN" altLang="en-US" smtClean="0"/>
              <a:t>        /*定义整体样式*/</a:t>
            </a:r>
            <a:endParaRPr lang="zh-CN" altLang="en-US" smtClean="0"/>
          </a:p>
          <a:p>
            <a:r>
              <a:rPr lang="zh-CN" altLang="en-US" smtClean="0"/>
              <a:t>        div{font-size:16px;}</a:t>
            </a:r>
            <a:endParaRPr lang="zh-CN" altLang="en-US" smtClean="0"/>
          </a:p>
          <a:p>
            <a:r>
              <a:rPr lang="zh-CN" altLang="en-US" smtClean="0"/>
              <a:t>        #div1{font-family:Times New Roman;}</a:t>
            </a:r>
            <a:endParaRPr lang="zh-CN" altLang="en-US" smtClean="0"/>
          </a:p>
          <a:p>
            <a:r>
              <a:rPr lang="zh-CN" altLang="en-US" smtClean="0"/>
              <a:t>        #div2{font-family:Verdana}</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id="div1"&gt;welcome to lvyestudy !&lt;/div&gt;</a:t>
            </a:r>
            <a:endParaRPr lang="zh-CN" altLang="en-US" smtClean="0"/>
          </a:p>
          <a:p>
            <a:r>
              <a:rPr lang="zh-CN" altLang="en-US" smtClean="0"/>
              <a:t>    &lt;div id="div2"&gt;welcome to lvyestudy !&lt;/div&gt;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noChangeArrowheads="1"/>
          </p:cNvSpPr>
          <p:nvPr>
            <p:ph type="sldImg" idx="4294967295"/>
          </p:nvPr>
        </p:nvSpPr>
        <p:spPr/>
      </p:sp>
      <p:sp>
        <p:nvSpPr>
          <p:cNvPr id="35842" name="灯片编号占位符 2"/>
          <p:cNvSpPr>
            <a:spLocks noGrp="1" noChangeArrowheads="1"/>
          </p:cNvSpPr>
          <p:nvPr>
            <p:ph type="sldNum" sz="quarter" idx="5"/>
          </p:nvPr>
        </p:nvSpPr>
        <p:spPr bwMode="auto">
          <a:noFill/>
          <a:ln>
            <a:miter lim="800000"/>
          </a:ln>
        </p:spPr>
        <p:txBody>
          <a:bodyPr/>
          <a:lstStyle/>
          <a:p>
            <a:fld id="{03BB98AE-7615-4BC9-BB4B-C578EC45CBC6}" type="slidenum">
              <a:rPr lang="zh-CN" altLang="en-US"/>
            </a:fld>
            <a:endParaRPr lang="zh-CN" altLang="en-US" sz="1200"/>
          </a:p>
        </p:txBody>
      </p:sp>
      <p:sp>
        <p:nvSpPr>
          <p:cNvPr id="35843"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    &lt;title&gt;CSS3 font-size-adjust属性&lt;/title&gt;</a:t>
            </a:r>
            <a:endParaRPr lang="zh-CN" altLang="en-US" smtClean="0"/>
          </a:p>
          <a:p>
            <a:r>
              <a:rPr lang="zh-CN" altLang="en-US" smtClean="0"/>
              <a:t>    &lt;style type="text/css"&gt;</a:t>
            </a:r>
            <a:endParaRPr lang="zh-CN" altLang="en-US" smtClean="0"/>
          </a:p>
          <a:p>
            <a:r>
              <a:rPr lang="zh-CN" altLang="en-US" smtClean="0"/>
              <a:t>        #div1</a:t>
            </a:r>
            <a:endParaRPr lang="zh-CN" altLang="en-US" smtClean="0"/>
          </a:p>
          <a:p>
            <a:r>
              <a:rPr lang="zh-CN" altLang="en-US" smtClean="0"/>
              <a:t>        {</a:t>
            </a:r>
            <a:endParaRPr lang="zh-CN" altLang="en-US" smtClean="0"/>
          </a:p>
          <a:p>
            <a:r>
              <a:rPr lang="zh-CN" altLang="en-US" smtClean="0"/>
              <a:t>            font-size:20px;</a:t>
            </a:r>
            <a:endParaRPr lang="zh-CN" altLang="en-US" smtClean="0"/>
          </a:p>
          <a:p>
            <a:r>
              <a:rPr lang="zh-CN" altLang="en-US" smtClean="0"/>
              <a:t>            font-family:Times New Roman;</a:t>
            </a:r>
            <a:endParaRPr lang="zh-CN" altLang="en-US" smtClean="0"/>
          </a:p>
          <a:p>
            <a:r>
              <a:rPr lang="zh-CN" altLang="en-US" smtClean="0"/>
              <a:t>            font-size-adjust:0.46;</a:t>
            </a:r>
            <a:endParaRPr lang="zh-CN" altLang="en-US" smtClean="0"/>
          </a:p>
          <a:p>
            <a:r>
              <a:rPr lang="zh-CN" altLang="en-US" smtClean="0"/>
              <a:t>        }</a:t>
            </a:r>
            <a:endParaRPr lang="zh-CN" altLang="en-US" smtClean="0"/>
          </a:p>
          <a:p>
            <a:r>
              <a:rPr lang="zh-CN" altLang="en-US" smtClean="0"/>
              <a:t>        #div2</a:t>
            </a:r>
            <a:endParaRPr lang="zh-CN" altLang="en-US" smtClean="0"/>
          </a:p>
          <a:p>
            <a:r>
              <a:rPr lang="zh-CN" altLang="en-US" smtClean="0"/>
              <a:t>        {</a:t>
            </a:r>
            <a:endParaRPr lang="zh-CN" altLang="en-US" smtClean="0"/>
          </a:p>
          <a:p>
            <a:r>
              <a:rPr lang="zh-CN" altLang="en-US" smtClean="0"/>
              <a:t>            font-size:16px;</a:t>
            </a:r>
            <a:endParaRPr lang="zh-CN" altLang="en-US" smtClean="0"/>
          </a:p>
          <a:p>
            <a:r>
              <a:rPr lang="zh-CN" altLang="en-US" smtClean="0"/>
              <a:t>            font-family:Verdana;</a:t>
            </a:r>
            <a:endParaRPr lang="zh-CN" altLang="en-US" smtClean="0"/>
          </a:p>
          <a:p>
            <a:r>
              <a:rPr lang="zh-CN" altLang="en-US" smtClean="0"/>
              <a:t>            font-size-adjust:0.58;</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id="div1"&gt;welcome to lvyestudy !&lt;/div&gt;</a:t>
            </a:r>
            <a:endParaRPr lang="zh-CN" altLang="en-US" smtClean="0"/>
          </a:p>
          <a:p>
            <a:r>
              <a:rPr lang="zh-CN" altLang="en-US" smtClean="0"/>
              <a:t>    &lt;div id="div2"&gt;welcome to lvyestudy !&lt;/div&gt;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p:cNvSpPr>
          <p:nvPr>
            <p:ph type="sldImg" idx="4294967295"/>
          </p:nvPr>
        </p:nvSpPr>
        <p:spPr/>
      </p:sp>
      <p:sp>
        <p:nvSpPr>
          <p:cNvPr id="6146" name="灯片编号占位符 2"/>
          <p:cNvSpPr>
            <a:spLocks noGrp="1" noChangeArrowheads="1"/>
          </p:cNvSpPr>
          <p:nvPr>
            <p:ph type="sldNum" sz="quarter" idx="5"/>
          </p:nvPr>
        </p:nvSpPr>
        <p:spPr bwMode="auto">
          <a:noFill/>
          <a:ln>
            <a:miter lim="800000"/>
          </a:ln>
        </p:spPr>
        <p:txBody>
          <a:bodyPr/>
          <a:lstStyle/>
          <a:p>
            <a:fld id="{D4D3FD8B-8C2E-477A-993A-6C6003BD847D}" type="slidenum">
              <a:rPr lang="zh-CN" altLang="en-US"/>
            </a:fld>
            <a:endParaRPr lang="zh-CN" altLang="en-US" sz="1200"/>
          </a:p>
        </p:txBody>
      </p:sp>
      <p:sp>
        <p:nvSpPr>
          <p:cNvPr id="6147"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 </a:t>
            </a:r>
            <a:endParaRPr lang="zh-CN" altLang="en-US" smtClean="0"/>
          </a:p>
          <a:p>
            <a:r>
              <a:rPr lang="zh-CN" altLang="en-US" smtClean="0"/>
              <a:t>    &lt;title&gt;CSS3 opacity属性&lt;/title&gt;</a:t>
            </a:r>
            <a:endParaRPr lang="zh-CN" altLang="en-US" smtClean="0"/>
          </a:p>
          <a:p>
            <a:r>
              <a:rPr lang="zh-CN" altLang="en-US" smtClean="0"/>
              <a:t>    &lt;style type="text/css"&gt;</a:t>
            </a:r>
            <a:endParaRPr lang="zh-CN" altLang="en-US" smtClean="0"/>
          </a:p>
          <a:p>
            <a:r>
              <a:rPr lang="zh-CN" altLang="en-US" smtClean="0"/>
              <a:t>        a</a:t>
            </a:r>
            <a:endParaRPr lang="zh-CN" altLang="en-US" smtClean="0"/>
          </a:p>
          <a:p>
            <a:r>
              <a:rPr lang="zh-CN" altLang="en-US" smtClean="0"/>
              <a:t>        {</a:t>
            </a:r>
            <a:endParaRPr lang="zh-CN" altLang="en-US" smtClean="0"/>
          </a:p>
          <a:p>
            <a:r>
              <a:rPr lang="zh-CN" altLang="en-US" smtClean="0"/>
              <a:t>            display:inline-block;</a:t>
            </a:r>
            <a:endParaRPr lang="zh-CN" altLang="en-US" smtClean="0"/>
          </a:p>
          <a:p>
            <a:r>
              <a:rPr lang="zh-CN" altLang="en-US" smtClean="0"/>
              <a:t>            padding:5px 10px;</a:t>
            </a:r>
            <a:endParaRPr lang="zh-CN" altLang="en-US" smtClean="0"/>
          </a:p>
          <a:p>
            <a:r>
              <a:rPr lang="zh-CN" altLang="en-US" smtClean="0"/>
              <a:t>            font-family:微软雅黑;</a:t>
            </a:r>
            <a:endParaRPr lang="zh-CN" altLang="en-US" smtClean="0"/>
          </a:p>
          <a:p>
            <a:r>
              <a:rPr lang="zh-CN" altLang="en-US" smtClean="0"/>
              <a:t>            color:white;</a:t>
            </a:r>
            <a:endParaRPr lang="zh-CN" altLang="en-US" smtClean="0"/>
          </a:p>
          <a:p>
            <a:r>
              <a:rPr lang="zh-CN" altLang="en-US" smtClean="0"/>
              <a:t>            background-color:#45B823;</a:t>
            </a:r>
            <a:endParaRPr lang="zh-CN" altLang="en-US" smtClean="0"/>
          </a:p>
          <a:p>
            <a:r>
              <a:rPr lang="zh-CN" altLang="en-US" smtClean="0"/>
              <a:t>            border-radius:4px;</a:t>
            </a:r>
            <a:endParaRPr lang="zh-CN" altLang="en-US" smtClean="0"/>
          </a:p>
          <a:p>
            <a:r>
              <a:rPr lang="zh-CN" altLang="en-US" smtClean="0"/>
              <a:t>            cursor:pointer;</a:t>
            </a:r>
            <a:endParaRPr lang="zh-CN" altLang="en-US" smtClean="0"/>
          </a:p>
          <a:p>
            <a:r>
              <a:rPr lang="zh-CN" altLang="en-US" smtClean="0"/>
              <a:t>        }</a:t>
            </a:r>
            <a:endParaRPr lang="zh-CN" altLang="en-US" smtClean="0"/>
          </a:p>
          <a:p>
            <a:r>
              <a:rPr lang="zh-CN" altLang="en-US" smtClean="0"/>
              <a:t>        a:hover</a:t>
            </a:r>
            <a:endParaRPr lang="zh-CN" altLang="en-US" smtClean="0"/>
          </a:p>
          <a:p>
            <a:r>
              <a:rPr lang="zh-CN" altLang="en-US" smtClean="0"/>
              <a:t>        {</a:t>
            </a:r>
            <a:endParaRPr lang="zh-CN" altLang="en-US" smtClean="0"/>
          </a:p>
          <a:p>
            <a:r>
              <a:rPr lang="zh-CN" altLang="en-US" smtClean="0"/>
              <a:t>            opacity:0.5;</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&lt;a&gt;调试代码&lt;/a&gt;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ChangeArrowheads="1"/>
          </p:cNvSpPr>
          <p:nvPr>
            <p:ph type="sldImg" idx="4294967295"/>
          </p:nvPr>
        </p:nvSpPr>
        <p:spPr/>
      </p:sp>
      <p:sp>
        <p:nvSpPr>
          <p:cNvPr id="8194" name="灯片编号占位符 2"/>
          <p:cNvSpPr>
            <a:spLocks noGrp="1" noChangeArrowheads="1"/>
          </p:cNvSpPr>
          <p:nvPr>
            <p:ph type="sldNum" sz="quarter" idx="5"/>
          </p:nvPr>
        </p:nvSpPr>
        <p:spPr bwMode="auto">
          <a:noFill/>
          <a:ln>
            <a:miter lim="800000"/>
          </a:ln>
        </p:spPr>
        <p:txBody>
          <a:bodyPr/>
          <a:lstStyle/>
          <a:p>
            <a:fld id="{0BA776CC-01A4-4C49-B50D-F8DA874DFD36}" type="slidenum">
              <a:rPr lang="zh-CN" altLang="en-US"/>
            </a:fld>
            <a:endParaRPr lang="zh-CN" altLang="en-US" sz="1200"/>
          </a:p>
        </p:txBody>
      </p:sp>
      <p:sp>
        <p:nvSpPr>
          <p:cNvPr id="8195"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 </a:t>
            </a:r>
            <a:endParaRPr lang="zh-CN" altLang="en-US" smtClean="0"/>
          </a:p>
          <a:p>
            <a:r>
              <a:rPr lang="zh-CN" altLang="en-US" smtClean="0"/>
              <a:t>    &lt;title&gt;CSS3 RGBA颜色&lt;/title&gt;</a:t>
            </a:r>
            <a:endParaRPr lang="zh-CN" altLang="en-US" smtClean="0"/>
          </a:p>
          <a:p>
            <a:r>
              <a:rPr lang="zh-CN" altLang="en-US" smtClean="0"/>
              <a:t>    &lt;style type="text/css"&gt;</a:t>
            </a:r>
            <a:endParaRPr lang="zh-CN" altLang="en-US" smtClean="0"/>
          </a:p>
          <a:p>
            <a:r>
              <a:rPr lang="zh-CN" altLang="en-US" smtClean="0"/>
              <a:t>        *{padding:0;margin:0;}</a:t>
            </a:r>
            <a:endParaRPr lang="zh-CN" altLang="en-US" smtClean="0"/>
          </a:p>
          <a:p>
            <a:r>
              <a:rPr lang="zh-CN" altLang="en-US" smtClean="0"/>
              <a:t>        ul</a:t>
            </a:r>
            <a:endParaRPr lang="zh-CN" altLang="en-US" smtClean="0"/>
          </a:p>
          <a:p>
            <a:r>
              <a:rPr lang="zh-CN" altLang="en-US" smtClean="0"/>
              <a:t>        {</a:t>
            </a:r>
            <a:endParaRPr lang="zh-CN" altLang="en-US" smtClean="0"/>
          </a:p>
          <a:p>
            <a:r>
              <a:rPr lang="zh-CN" altLang="en-US" smtClean="0"/>
              <a:t>            list-style-type:none;</a:t>
            </a:r>
            <a:endParaRPr lang="zh-CN" altLang="en-US" smtClean="0"/>
          </a:p>
          <a:p>
            <a:r>
              <a:rPr lang="zh-CN" altLang="en-US" smtClean="0"/>
              <a:t>            width:200px;</a:t>
            </a:r>
            <a:endParaRPr lang="zh-CN" altLang="en-US" smtClean="0"/>
          </a:p>
          <a:p>
            <a:r>
              <a:rPr lang="zh-CN" altLang="en-US" smtClean="0"/>
              <a:t>        }</a:t>
            </a:r>
            <a:endParaRPr lang="zh-CN" altLang="en-US" smtClean="0"/>
          </a:p>
          <a:p>
            <a:r>
              <a:rPr lang="zh-CN" altLang="en-US" smtClean="0"/>
              <a:t>        li</a:t>
            </a:r>
            <a:endParaRPr lang="zh-CN" altLang="en-US" smtClean="0"/>
          </a:p>
          <a:p>
            <a:r>
              <a:rPr lang="zh-CN" altLang="en-US" smtClean="0"/>
              <a:t>        {</a:t>
            </a:r>
            <a:endParaRPr lang="zh-CN" altLang="en-US" smtClean="0"/>
          </a:p>
          <a:p>
            <a:r>
              <a:rPr lang="zh-CN" altLang="en-US" smtClean="0"/>
              <a:t>            height:30px;</a:t>
            </a:r>
            <a:endParaRPr lang="zh-CN" altLang="en-US" smtClean="0"/>
          </a:p>
          <a:p>
            <a:r>
              <a:rPr lang="zh-CN" altLang="en-US" smtClean="0"/>
              <a:t>            line-height:30px;</a:t>
            </a:r>
            <a:endParaRPr lang="zh-CN" altLang="en-US" smtClean="0"/>
          </a:p>
          <a:p>
            <a:r>
              <a:rPr lang="zh-CN" altLang="en-US" smtClean="0"/>
              <a:t>            font-size:20px;</a:t>
            </a:r>
            <a:endParaRPr lang="zh-CN" altLang="en-US" smtClean="0"/>
          </a:p>
          <a:p>
            <a:r>
              <a:rPr lang="zh-CN" altLang="en-US" smtClean="0"/>
              <a:t>            font-weight:bold;</a:t>
            </a:r>
            <a:endParaRPr lang="zh-CN" altLang="en-US" smtClean="0"/>
          </a:p>
          <a:p>
            <a:r>
              <a:rPr lang="zh-CN" altLang="en-US" smtClean="0"/>
              <a:t>            text-align:center;</a:t>
            </a:r>
            <a:endParaRPr lang="zh-CN" altLang="en-US" smtClean="0"/>
          </a:p>
          <a:p>
            <a:r>
              <a:rPr lang="zh-CN" altLang="en-US" smtClean="0"/>
              <a:t>        }</a:t>
            </a:r>
            <a:endParaRPr lang="zh-CN" altLang="en-US" smtClean="0"/>
          </a:p>
          <a:p>
            <a:r>
              <a:rPr lang="zh-CN" altLang="en-US" smtClean="0"/>
              <a:t>        /*第1个li*/</a:t>
            </a:r>
            <a:endParaRPr lang="zh-CN" altLang="en-US" smtClean="0"/>
          </a:p>
          <a:p>
            <a:r>
              <a:rPr lang="zh-CN" altLang="en-US" smtClean="0"/>
              <a:t>        li:first-child</a:t>
            </a:r>
            <a:endParaRPr lang="zh-CN" altLang="en-US" smtClean="0"/>
          </a:p>
          <a:p>
            <a:r>
              <a:rPr lang="zh-CN" altLang="en-US" smtClean="0"/>
              <a:t>        {</a:t>
            </a:r>
            <a:endParaRPr lang="zh-CN" altLang="en-US" smtClean="0"/>
          </a:p>
          <a:p>
            <a:r>
              <a:rPr lang="zh-CN" altLang="en-US" smtClean="0"/>
              <a:t>            background-color:#FF00FF;</a:t>
            </a:r>
            <a:endParaRPr lang="zh-CN" altLang="en-US" smtClean="0"/>
          </a:p>
          <a:p>
            <a:r>
              <a:rPr lang="zh-CN" altLang="en-US" smtClean="0"/>
              <a:t>        }</a:t>
            </a:r>
            <a:endParaRPr lang="zh-CN" altLang="en-US" smtClean="0"/>
          </a:p>
          <a:p>
            <a:r>
              <a:rPr lang="zh-CN" altLang="en-US" smtClean="0"/>
              <a:t>        /*第2个li*/</a:t>
            </a:r>
            <a:endParaRPr lang="zh-CN" altLang="en-US" smtClean="0"/>
          </a:p>
          <a:p>
            <a:r>
              <a:rPr lang="zh-CN" altLang="en-US" smtClean="0"/>
              <a:t>        li:nth-child(2)</a:t>
            </a:r>
            <a:endParaRPr lang="zh-CN" altLang="en-US" smtClean="0"/>
          </a:p>
          <a:p>
            <a:r>
              <a:rPr lang="zh-CN" altLang="en-US" smtClean="0"/>
              <a:t>        {</a:t>
            </a:r>
            <a:endParaRPr lang="zh-CN" altLang="en-US" smtClean="0"/>
          </a:p>
          <a:p>
            <a:r>
              <a:rPr lang="zh-CN" altLang="en-US" smtClean="0"/>
              <a:t>            background-color:rgba(255,0,255,0.3);</a:t>
            </a:r>
            <a:endParaRPr lang="zh-CN" altLang="en-US" smtClean="0"/>
          </a:p>
          <a:p>
            <a:r>
              <a:rPr lang="zh-CN" altLang="en-US" smtClean="0"/>
              <a:t>        }</a:t>
            </a:r>
            <a:endParaRPr lang="zh-CN" altLang="en-US" smtClean="0"/>
          </a:p>
          <a:p>
            <a:r>
              <a:rPr lang="zh-CN" altLang="en-US" smtClean="0"/>
              <a:t>        /*第3个li*/</a:t>
            </a:r>
            <a:endParaRPr lang="zh-CN" altLang="en-US" smtClean="0"/>
          </a:p>
          <a:p>
            <a:r>
              <a:rPr lang="zh-CN" altLang="en-US" smtClean="0"/>
              <a:t>        li:last-child</a:t>
            </a:r>
            <a:endParaRPr lang="zh-CN" altLang="en-US" smtClean="0"/>
          </a:p>
          <a:p>
            <a:r>
              <a:rPr lang="zh-CN" altLang="en-US" smtClean="0"/>
              <a:t>        {</a:t>
            </a:r>
            <a:endParaRPr lang="zh-CN" altLang="en-US" smtClean="0"/>
          </a:p>
          <a:p>
            <a:r>
              <a:rPr lang="zh-CN" altLang="en-US" smtClean="0"/>
              <a:t>            background-color:#FF00FF;</a:t>
            </a:r>
            <a:endParaRPr lang="zh-CN" altLang="en-US" smtClean="0"/>
          </a:p>
          <a:p>
            <a:r>
              <a:rPr lang="zh-CN" altLang="en-US" smtClean="0"/>
              <a:t>            opacity:0.5;</a:t>
            </a:r>
            <a:endParaRPr lang="zh-CN" altLang="en-US" smtClean="0"/>
          </a:p>
          <a:p>
            <a:r>
              <a:rPr lang="zh-CN" altLang="en-US" smtClean="0"/>
              <a:t>        }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&lt;ul&gt;</a:t>
            </a:r>
            <a:endParaRPr lang="zh-CN" altLang="en-US" smtClean="0"/>
          </a:p>
          <a:p>
            <a:r>
              <a:rPr lang="zh-CN" altLang="en-US" smtClean="0"/>
              <a:t>        &lt;li&gt;中关村软件园&lt;/li&gt;</a:t>
            </a:r>
            <a:endParaRPr lang="zh-CN" altLang="en-US" smtClean="0"/>
          </a:p>
          <a:p>
            <a:r>
              <a:rPr lang="zh-CN" altLang="en-US" smtClean="0"/>
              <a:t>        &lt;li&gt;中关村软件园&lt;/li&gt;</a:t>
            </a:r>
            <a:endParaRPr lang="zh-CN" altLang="en-US" smtClean="0"/>
          </a:p>
          <a:p>
            <a:r>
              <a:rPr lang="zh-CN" altLang="en-US" smtClean="0"/>
              <a:t>        &lt;li&gt;中关村软件园&lt;/li&gt;</a:t>
            </a:r>
            <a:endParaRPr lang="zh-CN" altLang="en-US" smtClean="0"/>
          </a:p>
          <a:p>
            <a:r>
              <a:rPr lang="zh-CN" altLang="en-US" smtClean="0"/>
              <a:t>    &lt;/ul&gt;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ChangeArrowheads="1"/>
          </p:cNvSpPr>
          <p:nvPr>
            <p:ph type="sldImg" idx="4294967295"/>
          </p:nvPr>
        </p:nvSpPr>
        <p:spPr/>
      </p:sp>
      <p:sp>
        <p:nvSpPr>
          <p:cNvPr id="13314" name="灯片编号占位符 2"/>
          <p:cNvSpPr>
            <a:spLocks noGrp="1" noChangeArrowheads="1"/>
          </p:cNvSpPr>
          <p:nvPr>
            <p:ph type="sldNum" sz="quarter" idx="5"/>
          </p:nvPr>
        </p:nvSpPr>
        <p:spPr bwMode="auto">
          <a:noFill/>
          <a:ln>
            <a:miter lim="800000"/>
          </a:ln>
        </p:spPr>
        <p:txBody>
          <a:bodyPr/>
          <a:lstStyle/>
          <a:p>
            <a:fld id="{387C5293-2851-4EF6-83B8-12B333F06254}" type="slidenum">
              <a:rPr lang="zh-CN" altLang="en-US"/>
            </a:fld>
            <a:endParaRPr lang="zh-CN" altLang="en-US" sz="1200"/>
          </a:p>
        </p:txBody>
      </p:sp>
      <p:sp>
        <p:nvSpPr>
          <p:cNvPr id="13315"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    &lt;title&gt;CSS3线性渐变&lt;/title&gt;</a:t>
            </a:r>
            <a:endParaRPr lang="zh-CN" altLang="en-US" smtClean="0"/>
          </a:p>
          <a:p>
            <a:r>
              <a:rPr lang="zh-CN" altLang="en-US" smtClean="0"/>
              <a:t>    &lt;style type="text/css"&gt;</a:t>
            </a:r>
            <a:endParaRPr lang="zh-CN" altLang="en-US" smtClean="0"/>
          </a:p>
          <a:p>
            <a:r>
              <a:rPr lang="zh-CN" altLang="en-US" smtClean="0"/>
              <a:t>        div</a:t>
            </a:r>
            <a:endParaRPr lang="zh-CN" altLang="en-US" smtClean="0"/>
          </a:p>
          <a:p>
            <a:r>
              <a:rPr lang="zh-CN" altLang="en-US" smtClean="0"/>
              <a:t>        {</a:t>
            </a:r>
            <a:endParaRPr lang="zh-CN" altLang="en-US" smtClean="0"/>
          </a:p>
          <a:p>
            <a:r>
              <a:rPr lang="zh-CN" altLang="en-US" smtClean="0"/>
              <a:t>            width:200px;</a:t>
            </a:r>
            <a:endParaRPr lang="zh-CN" altLang="en-US" smtClean="0"/>
          </a:p>
          <a:p>
            <a:r>
              <a:rPr lang="zh-CN" altLang="en-US" smtClean="0"/>
              <a:t>            height:150px;</a:t>
            </a:r>
            <a:endParaRPr lang="zh-CN" altLang="en-US" smtClean="0"/>
          </a:p>
          <a:p>
            <a:r>
              <a:rPr lang="zh-CN" altLang="en-US" smtClean="0"/>
              <a:t>            background:linear-gradient(to bottom,red,yellow);</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&lt;div&gt;&lt;/div&gt;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ChangeArrowheads="1"/>
          </p:cNvSpPr>
          <p:nvPr>
            <p:ph type="sldImg" idx="4294967295"/>
          </p:nvPr>
        </p:nvSpPr>
        <p:spPr/>
      </p:sp>
      <p:sp>
        <p:nvSpPr>
          <p:cNvPr id="15362" name="灯片编号占位符 2"/>
          <p:cNvSpPr>
            <a:spLocks noGrp="1" noChangeArrowheads="1"/>
          </p:cNvSpPr>
          <p:nvPr>
            <p:ph type="sldNum" sz="quarter" idx="5"/>
          </p:nvPr>
        </p:nvSpPr>
        <p:spPr bwMode="auto">
          <a:noFill/>
          <a:ln>
            <a:miter lim="800000"/>
          </a:ln>
        </p:spPr>
        <p:txBody>
          <a:bodyPr/>
          <a:lstStyle/>
          <a:p>
            <a:fld id="{7B5409B3-46E8-49E3-BC85-384C07B91374}" type="slidenum">
              <a:rPr lang="zh-CN" altLang="en-US"/>
            </a:fld>
            <a:endParaRPr lang="zh-CN" altLang="en-US" sz="1200"/>
          </a:p>
        </p:txBody>
      </p:sp>
      <p:sp>
        <p:nvSpPr>
          <p:cNvPr id="15363"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    &lt;title&gt;CSS3线性渐变&lt;/title&gt;</a:t>
            </a:r>
            <a:endParaRPr lang="zh-CN" altLang="en-US" smtClean="0"/>
          </a:p>
          <a:p>
            <a:r>
              <a:rPr lang="zh-CN" altLang="en-US" smtClean="0"/>
              <a:t>    &lt;style type="text/css"&gt;</a:t>
            </a:r>
            <a:endParaRPr lang="zh-CN" altLang="en-US" smtClean="0"/>
          </a:p>
          <a:p>
            <a:r>
              <a:rPr lang="zh-CN" altLang="en-US" smtClean="0"/>
              <a:t>        div</a:t>
            </a:r>
            <a:endParaRPr lang="zh-CN" altLang="en-US" smtClean="0"/>
          </a:p>
          <a:p>
            <a:r>
              <a:rPr lang="zh-CN" altLang="en-US" smtClean="0"/>
              <a:t>        {</a:t>
            </a:r>
            <a:endParaRPr lang="zh-CN" altLang="en-US" smtClean="0"/>
          </a:p>
          <a:p>
            <a:r>
              <a:rPr lang="zh-CN" altLang="en-US" smtClean="0"/>
              <a:t>            width:200px;</a:t>
            </a:r>
            <a:endParaRPr lang="zh-CN" altLang="en-US" smtClean="0"/>
          </a:p>
          <a:p>
            <a:r>
              <a:rPr lang="zh-CN" altLang="en-US" smtClean="0"/>
              <a:t>            height:150px;</a:t>
            </a:r>
            <a:endParaRPr lang="zh-CN" altLang="en-US" smtClean="0"/>
          </a:p>
          <a:p>
            <a:r>
              <a:rPr lang="zh-CN" altLang="en-US" smtClean="0"/>
              <a:t>            background:linear-gradient(to right, red, orange,yellow,green,blue,indigo,violet);</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&lt;div&gt;&lt;/div&gt;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background:</a:t>
            </a:r>
            <a:r>
              <a:rPr lang="zh-CN" altLang="zh-CN"/>
              <a:t>背景</a:t>
            </a:r>
            <a:r>
              <a:rPr lang="en-US" altLang="zh-CN"/>
              <a:t>	radial</a:t>
            </a:r>
            <a:r>
              <a:rPr lang="zh-CN" altLang="en-US"/>
              <a:t>：辐射</a:t>
            </a:r>
            <a:r>
              <a:rPr lang="en-US" altLang="zh-CN"/>
              <a:t>	gradient</a:t>
            </a:r>
            <a:r>
              <a:rPr lang="zh-CN" altLang="en-US"/>
              <a:t>：渐变</a:t>
            </a:r>
            <a:r>
              <a:rPr lang="en-US" altLang="zh-CN"/>
              <a:t>		position</a:t>
            </a:r>
            <a:r>
              <a:rPr lang="zh-CN" altLang="en-US"/>
              <a:t>：位置</a:t>
            </a:r>
            <a:r>
              <a:rPr lang="en-US" altLang="zh-CN"/>
              <a:t>		shape size</a:t>
            </a:r>
            <a:r>
              <a:rPr lang="zh-CN" altLang="en-US"/>
              <a:t>：形态大小   </a:t>
            </a:r>
            <a:r>
              <a:rPr lang="en-US" altLang="zh-CN"/>
              <a:t>sart-color:</a:t>
            </a:r>
            <a:r>
              <a:rPr lang="zh-CN" altLang="en-US"/>
              <a:t>开始颜色</a:t>
            </a:r>
            <a:r>
              <a:rPr lang="en-US" altLang="zh-CN"/>
              <a:t>stop-color:</a:t>
            </a:r>
            <a:r>
              <a:rPr lang="zh-CN" altLang="en-US"/>
              <a:t>结束颜色</a:t>
            </a:r>
            <a:endParaRPr lang="zh-CN" altLang="en-US"/>
          </a:p>
        </p:txBody>
      </p:sp>
      <p:sp>
        <p:nvSpPr>
          <p:cNvPr id="4" name="灯片编号占位符 3"/>
          <p:cNvSpPr>
            <a:spLocks noGrp="1"/>
          </p:cNvSpPr>
          <p:nvPr>
            <p:ph type="sldNum" sz="quarter" idx="5"/>
          </p:nvPr>
        </p:nvSpPr>
        <p:spPr/>
        <p:txBody>
          <a:bodyPr/>
          <a:p>
            <a:fld id="{F005CC7E-399E-410B-8B6B-1CE65D2E7FA9}"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ChangeArrowheads="1"/>
          </p:cNvSpPr>
          <p:nvPr>
            <p:ph type="sldImg" idx="4294967295"/>
          </p:nvPr>
        </p:nvSpPr>
        <p:spPr/>
      </p:sp>
      <p:sp>
        <p:nvSpPr>
          <p:cNvPr id="18434" name="灯片编号占位符 2"/>
          <p:cNvSpPr>
            <a:spLocks noGrp="1" noChangeArrowheads="1"/>
          </p:cNvSpPr>
          <p:nvPr>
            <p:ph type="sldNum" sz="quarter" idx="5"/>
          </p:nvPr>
        </p:nvSpPr>
        <p:spPr bwMode="auto">
          <a:noFill/>
          <a:ln>
            <a:miter lim="800000"/>
          </a:ln>
        </p:spPr>
        <p:txBody>
          <a:bodyPr/>
          <a:lstStyle/>
          <a:p>
            <a:fld id="{44FB7826-DE2C-4F33-91C0-7D741D745925}" type="slidenum">
              <a:rPr lang="zh-CN" altLang="en-US"/>
            </a:fld>
            <a:endParaRPr lang="zh-CN" altLang="en-US" sz="1200"/>
          </a:p>
        </p:txBody>
      </p:sp>
      <p:sp>
        <p:nvSpPr>
          <p:cNvPr id="18435"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endParaRPr lang="zh-CN"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ChangeArrowheads="1"/>
          </p:cNvSpPr>
          <p:nvPr>
            <p:ph type="sldImg" idx="4294967295"/>
          </p:nvPr>
        </p:nvSpPr>
        <p:spPr/>
      </p:sp>
      <p:sp>
        <p:nvSpPr>
          <p:cNvPr id="20482" name="灯片编号占位符 2"/>
          <p:cNvSpPr>
            <a:spLocks noGrp="1" noChangeArrowheads="1"/>
          </p:cNvSpPr>
          <p:nvPr>
            <p:ph type="sldNum" sz="quarter" idx="5"/>
          </p:nvPr>
        </p:nvSpPr>
        <p:spPr bwMode="auto">
          <a:noFill/>
          <a:ln>
            <a:miter lim="800000"/>
          </a:ln>
        </p:spPr>
        <p:txBody>
          <a:bodyPr/>
          <a:lstStyle/>
          <a:p>
            <a:fld id="{C2461287-5FCB-4B91-BCA2-871521EDDFE7}" type="slidenum">
              <a:rPr lang="zh-CN" altLang="en-US"/>
            </a:fld>
            <a:endParaRPr lang="zh-CN" altLang="en-US" sz="1200"/>
          </a:p>
        </p:txBody>
      </p:sp>
      <p:sp>
        <p:nvSpPr>
          <p:cNvPr id="20483"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    &lt;title&gt;CSS3径向渐变&lt;/title&gt;</a:t>
            </a:r>
            <a:endParaRPr lang="zh-CN" altLang="en-US" smtClean="0"/>
          </a:p>
          <a:p>
            <a:r>
              <a:rPr lang="zh-CN" altLang="en-US" smtClean="0"/>
              <a:t>    &lt;style type="text/css"&gt;</a:t>
            </a:r>
            <a:endParaRPr lang="zh-CN" altLang="en-US" smtClean="0"/>
          </a:p>
          <a:p>
            <a:r>
              <a:rPr lang="zh-CN" altLang="en-US" smtClean="0"/>
              <a:t>        /*设置div公共样式*/</a:t>
            </a:r>
            <a:endParaRPr lang="zh-CN" altLang="en-US" smtClean="0"/>
          </a:p>
          <a:p>
            <a:r>
              <a:rPr lang="zh-CN" altLang="en-US" smtClean="0"/>
              <a:t>        div</a:t>
            </a:r>
            <a:endParaRPr lang="zh-CN" altLang="en-US" smtClean="0"/>
          </a:p>
          <a:p>
            <a:r>
              <a:rPr lang="zh-CN" altLang="en-US" smtClean="0"/>
              <a:t>        {</a:t>
            </a:r>
            <a:endParaRPr lang="zh-CN" altLang="en-US" smtClean="0"/>
          </a:p>
          <a:p>
            <a:r>
              <a:rPr lang="zh-CN" altLang="en-US" smtClean="0"/>
              <a:t>            width:200px;</a:t>
            </a:r>
            <a:endParaRPr lang="zh-CN" altLang="en-US" smtClean="0"/>
          </a:p>
          <a:p>
            <a:r>
              <a:rPr lang="zh-CN" altLang="en-US" smtClean="0"/>
              <a:t>            height:150px;</a:t>
            </a:r>
            <a:endParaRPr lang="zh-CN" altLang="en-US" smtClean="0"/>
          </a:p>
          <a:p>
            <a:r>
              <a:rPr lang="zh-CN" altLang="en-US" smtClean="0"/>
              <a:t>            line-height:150px;</a:t>
            </a:r>
            <a:endParaRPr lang="zh-CN" altLang="en-US" smtClean="0"/>
          </a:p>
          <a:p>
            <a:r>
              <a:rPr lang="zh-CN" altLang="en-US" smtClean="0"/>
              <a:t>            text-align:center;</a:t>
            </a:r>
            <a:endParaRPr lang="zh-CN" altLang="en-US" smtClean="0"/>
          </a:p>
          <a:p>
            <a:r>
              <a:rPr lang="zh-CN" altLang="en-US" smtClean="0"/>
              <a:t>            color:white;</a:t>
            </a:r>
            <a:endParaRPr lang="zh-CN" altLang="en-US" smtClean="0"/>
          </a:p>
          <a:p>
            <a:r>
              <a:rPr lang="zh-CN" altLang="en-US" smtClean="0"/>
              <a:t>        }</a:t>
            </a:r>
            <a:endParaRPr lang="zh-CN" altLang="en-US" smtClean="0"/>
          </a:p>
          <a:p>
            <a:r>
              <a:rPr lang="zh-CN" altLang="en-US" smtClean="0"/>
              <a:t>        #div1</a:t>
            </a:r>
            <a:endParaRPr lang="zh-CN" altLang="en-US" smtClean="0"/>
          </a:p>
          <a:p>
            <a:r>
              <a:rPr lang="zh-CN" altLang="en-US" smtClean="0"/>
              <a:t>        {</a:t>
            </a:r>
            <a:endParaRPr lang="zh-CN" altLang="en-US" smtClean="0"/>
          </a:p>
          <a:p>
            <a:r>
              <a:rPr lang="zh-CN" altLang="en-US" smtClean="0"/>
              <a:t>            margin-bottom:10px;</a:t>
            </a:r>
            <a:endParaRPr lang="zh-CN" altLang="en-US" smtClean="0"/>
          </a:p>
          <a:p>
            <a:r>
              <a:rPr lang="zh-CN" altLang="en-US" smtClean="0"/>
              <a:t>            background:-webkit-radial-gradient(orange,blue);</a:t>
            </a:r>
            <a:endParaRPr lang="zh-CN" altLang="en-US" smtClean="0"/>
          </a:p>
          <a:p>
            <a:r>
              <a:rPr lang="zh-CN" altLang="en-US" smtClean="0"/>
              <a:t>        }</a:t>
            </a:r>
            <a:endParaRPr lang="zh-CN" altLang="en-US" smtClean="0"/>
          </a:p>
          <a:p>
            <a:r>
              <a:rPr lang="zh-CN" altLang="en-US" smtClean="0"/>
              <a:t>        #div2</a:t>
            </a:r>
            <a:endParaRPr lang="zh-CN" altLang="en-US" smtClean="0"/>
          </a:p>
          <a:p>
            <a:r>
              <a:rPr lang="zh-CN" altLang="en-US" smtClean="0"/>
              <a:t>        {</a:t>
            </a:r>
            <a:endParaRPr lang="zh-CN" altLang="en-US" smtClean="0"/>
          </a:p>
          <a:p>
            <a:r>
              <a:rPr lang="zh-CN" altLang="en-US" smtClean="0"/>
              <a:t>            background:-webkit-radial-gradient(circle,orange,blue);</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id="div1"&gt;默认值（ellipse）&lt;/div&gt;</a:t>
            </a:r>
            <a:endParaRPr lang="zh-CN" altLang="en-US" smtClean="0"/>
          </a:p>
          <a:p>
            <a:r>
              <a:rPr lang="zh-CN" altLang="en-US" smtClean="0"/>
              <a:t>    &lt;div id="div2"&gt;circle&lt;/div&gt;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ChangeArrowheads="1"/>
          </p:cNvSpPr>
          <p:nvPr>
            <p:ph type="sldImg" idx="4294967295"/>
          </p:nvPr>
        </p:nvSpPr>
        <p:spPr/>
      </p:sp>
      <p:sp>
        <p:nvSpPr>
          <p:cNvPr id="22530" name="灯片编号占位符 2"/>
          <p:cNvSpPr>
            <a:spLocks noGrp="1" noChangeArrowheads="1"/>
          </p:cNvSpPr>
          <p:nvPr>
            <p:ph type="sldNum" sz="quarter" idx="5"/>
          </p:nvPr>
        </p:nvSpPr>
        <p:spPr bwMode="auto">
          <a:noFill/>
          <a:ln>
            <a:miter lim="800000"/>
          </a:ln>
        </p:spPr>
        <p:txBody>
          <a:bodyPr/>
          <a:lstStyle/>
          <a:p>
            <a:fld id="{A85E733E-CE15-4D55-885C-200E818C77F9}" type="slidenum">
              <a:rPr lang="zh-CN" altLang="en-US"/>
            </a:fld>
            <a:endParaRPr lang="zh-CN" altLang="en-US" sz="1200"/>
          </a:p>
        </p:txBody>
      </p:sp>
      <p:sp>
        <p:nvSpPr>
          <p:cNvPr id="22531"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    &lt;title&gt;CSS3径向渐变&lt;/title&gt;</a:t>
            </a:r>
            <a:endParaRPr lang="zh-CN" altLang="en-US" smtClean="0"/>
          </a:p>
          <a:p>
            <a:r>
              <a:rPr lang="zh-CN" altLang="en-US" smtClean="0"/>
              <a:t>    &lt;style type="text/css"&gt;</a:t>
            </a:r>
            <a:endParaRPr lang="zh-CN" altLang="en-US" smtClean="0"/>
          </a:p>
          <a:p>
            <a:r>
              <a:rPr lang="zh-CN" altLang="en-US" smtClean="0"/>
              <a:t>        /*设置div公共样式*/</a:t>
            </a:r>
            <a:endParaRPr lang="zh-CN" altLang="en-US" smtClean="0"/>
          </a:p>
          <a:p>
            <a:r>
              <a:rPr lang="zh-CN" altLang="en-US" smtClean="0"/>
              <a:t>        div</a:t>
            </a:r>
            <a:endParaRPr lang="zh-CN" altLang="en-US" smtClean="0"/>
          </a:p>
          <a:p>
            <a:r>
              <a:rPr lang="zh-CN" altLang="en-US" smtClean="0"/>
              <a:t>        {</a:t>
            </a:r>
            <a:endParaRPr lang="zh-CN" altLang="en-US" smtClean="0"/>
          </a:p>
          <a:p>
            <a:r>
              <a:rPr lang="zh-CN" altLang="en-US" smtClean="0"/>
              <a:t>            width:120px;</a:t>
            </a:r>
            <a:endParaRPr lang="zh-CN" altLang="en-US" smtClean="0"/>
          </a:p>
          <a:p>
            <a:r>
              <a:rPr lang="zh-CN" altLang="en-US" smtClean="0"/>
              <a:t>            height:80px;</a:t>
            </a:r>
            <a:endParaRPr lang="zh-CN" altLang="en-US" smtClean="0"/>
          </a:p>
          <a:p>
            <a:r>
              <a:rPr lang="zh-CN" altLang="en-US" smtClean="0"/>
              <a:t>            line-height:80px;</a:t>
            </a:r>
            <a:endParaRPr lang="zh-CN" altLang="en-US" smtClean="0"/>
          </a:p>
          <a:p>
            <a:r>
              <a:rPr lang="zh-CN" altLang="en-US" smtClean="0"/>
              <a:t>            text-align:center;</a:t>
            </a:r>
            <a:endParaRPr lang="zh-CN" altLang="en-US" smtClean="0"/>
          </a:p>
          <a:p>
            <a:r>
              <a:rPr lang="zh-CN" altLang="en-US" smtClean="0"/>
              <a:t>            color:white;</a:t>
            </a:r>
            <a:endParaRPr lang="zh-CN" altLang="en-US" smtClean="0"/>
          </a:p>
          <a:p>
            <a:r>
              <a:rPr lang="zh-CN" altLang="en-US" smtClean="0"/>
              <a:t>        }</a:t>
            </a:r>
            <a:endParaRPr lang="zh-CN" altLang="en-US" smtClean="0"/>
          </a:p>
          <a:p>
            <a:r>
              <a:rPr lang="zh-CN" altLang="en-US" smtClean="0"/>
              <a:t>        div+div</a:t>
            </a:r>
            <a:endParaRPr lang="zh-CN" altLang="en-US" smtClean="0"/>
          </a:p>
          <a:p>
            <a:r>
              <a:rPr lang="zh-CN" altLang="en-US" smtClean="0"/>
              <a:t>        {</a:t>
            </a:r>
            <a:endParaRPr lang="zh-CN" altLang="en-US" smtClean="0"/>
          </a:p>
          <a:p>
            <a:r>
              <a:rPr lang="zh-CN" altLang="en-US" smtClean="0"/>
              <a:t>            margin-top:10px;</a:t>
            </a:r>
            <a:endParaRPr lang="zh-CN" altLang="en-US" smtClean="0"/>
          </a:p>
          <a:p>
            <a:r>
              <a:rPr lang="zh-CN" altLang="en-US" smtClean="0"/>
              <a:t>        }</a:t>
            </a:r>
            <a:endParaRPr lang="zh-CN" altLang="en-US" smtClean="0"/>
          </a:p>
          <a:p>
            <a:r>
              <a:rPr lang="zh-CN" altLang="en-US" smtClean="0"/>
              <a:t>        #div1{background:-webkit-radial-gradient(circle closest-side,orange,blue);}</a:t>
            </a:r>
            <a:endParaRPr lang="zh-CN" altLang="en-US" smtClean="0"/>
          </a:p>
          <a:p>
            <a:r>
              <a:rPr lang="zh-CN" altLang="en-US" smtClean="0"/>
              <a:t>        #div2{background:-webkit-radial-gradient(circle closest-corner,orange,blue);}</a:t>
            </a:r>
            <a:endParaRPr lang="zh-CN" altLang="en-US" smtClean="0"/>
          </a:p>
          <a:p>
            <a:r>
              <a:rPr lang="zh-CN" altLang="en-US" smtClean="0"/>
              <a:t>        #div3{background:-webkit-radial-gradient(circle farthest-side,orange,blue);}</a:t>
            </a:r>
            <a:endParaRPr lang="zh-CN" altLang="en-US" smtClean="0"/>
          </a:p>
          <a:p>
            <a:r>
              <a:rPr lang="zh-CN" altLang="en-US" smtClean="0"/>
              <a:t>        #div4{background:-webkit-radial-gradient(circle farthest-corner,orange,blue);}</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id="div1"&gt;closest-side&lt;/div&gt;</a:t>
            </a:r>
            <a:endParaRPr lang="zh-CN" altLang="en-US" smtClean="0"/>
          </a:p>
          <a:p>
            <a:r>
              <a:rPr lang="zh-CN" altLang="en-US" smtClean="0"/>
              <a:t>    &lt;div id="div2"&gt;closest-corner&lt;/div&gt;</a:t>
            </a:r>
            <a:endParaRPr lang="zh-CN" altLang="en-US" smtClean="0"/>
          </a:p>
          <a:p>
            <a:r>
              <a:rPr lang="zh-CN" altLang="en-US" smtClean="0"/>
              <a:t>    &lt;div id="div3"&gt;farthest-side&lt;/div&gt;</a:t>
            </a:r>
            <a:endParaRPr lang="zh-CN" altLang="en-US" smtClean="0"/>
          </a:p>
          <a:p>
            <a:r>
              <a:rPr lang="zh-CN" altLang="en-US" smtClean="0"/>
              <a:t>    &lt;div id="div4"&gt;farthest-corner&lt;/div&gt;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ChangeArrowheads="1"/>
          </p:cNvSpPr>
          <p:nvPr>
            <p:ph type="sldImg" idx="4294967295"/>
          </p:nvPr>
        </p:nvSpPr>
        <p:spPr/>
      </p:sp>
      <p:sp>
        <p:nvSpPr>
          <p:cNvPr id="16386" name="灯片编号占位符 2"/>
          <p:cNvSpPr>
            <a:spLocks noGrp="1" noChangeArrowheads="1"/>
          </p:cNvSpPr>
          <p:nvPr>
            <p:ph type="sldNum" sz="quarter" idx="5"/>
          </p:nvPr>
        </p:nvSpPr>
        <p:spPr bwMode="auto">
          <a:noFill/>
          <a:ln>
            <a:miter lim="800000"/>
          </a:ln>
        </p:spPr>
        <p:txBody>
          <a:bodyPr/>
          <a:lstStyle/>
          <a:p>
            <a:fld id="{87B07F91-9ECD-4423-ABD7-B0796767809E}" type="slidenum">
              <a:rPr lang="zh-CN" altLang="en-US"/>
            </a:fld>
            <a:endParaRPr lang="zh-CN" altLang="en-US" sz="1200"/>
          </a:p>
        </p:txBody>
      </p:sp>
      <p:sp>
        <p:nvSpPr>
          <p:cNvPr id="16387"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 </a:t>
            </a:r>
            <a:endParaRPr lang="zh-CN" altLang="en-US" smtClean="0"/>
          </a:p>
          <a:p>
            <a:r>
              <a:rPr lang="zh-CN" altLang="en-US" smtClean="0"/>
              <a:t>    &lt;title&gt;CSS3结构伪类选择器&lt;/title&gt;</a:t>
            </a:r>
            <a:endParaRPr lang="zh-CN" altLang="en-US" smtClean="0"/>
          </a:p>
          <a:p>
            <a:r>
              <a:rPr lang="zh-CN" altLang="en-US" smtClean="0"/>
              <a:t>    &lt;style type="text/css"&gt;</a:t>
            </a:r>
            <a:endParaRPr lang="zh-CN" altLang="en-US" smtClean="0"/>
          </a:p>
          <a:p>
            <a:r>
              <a:rPr lang="zh-CN" altLang="en-US" smtClean="0"/>
              <a:t>        *{padding:0;margin:0;}</a:t>
            </a:r>
            <a:endParaRPr lang="zh-CN" altLang="en-US" smtClean="0"/>
          </a:p>
          <a:p>
            <a:r>
              <a:rPr lang="zh-CN" altLang="en-US" smtClean="0"/>
              <a:t>        ul</a:t>
            </a:r>
            <a:endParaRPr lang="zh-CN" altLang="en-US" smtClean="0"/>
          </a:p>
          <a:p>
            <a:r>
              <a:rPr lang="zh-CN" altLang="en-US" smtClean="0"/>
              <a:t>        {</a:t>
            </a:r>
            <a:endParaRPr lang="zh-CN" altLang="en-US" smtClean="0"/>
          </a:p>
          <a:p>
            <a:r>
              <a:rPr lang="zh-CN" altLang="en-US" smtClean="0"/>
              <a:t>            width:200px;</a:t>
            </a:r>
            <a:endParaRPr lang="zh-CN" altLang="en-US" smtClean="0"/>
          </a:p>
          <a:p>
            <a:r>
              <a:rPr lang="zh-CN" altLang="en-US" smtClean="0"/>
              <a:t>          </a:t>
            </a:r>
            <a:endParaRPr lang="zh-CN" altLang="en-US" smtClean="0"/>
          </a:p>
          <a:p>
            <a:r>
              <a:rPr lang="zh-CN" altLang="en-US" smtClean="0"/>
              <a:t>        }</a:t>
            </a:r>
            <a:endParaRPr lang="zh-CN" altLang="en-US" smtClean="0"/>
          </a:p>
          <a:p>
            <a:r>
              <a:rPr lang="zh-CN" altLang="en-US" smtClean="0"/>
              <a:t>        ul li</a:t>
            </a:r>
            <a:endParaRPr lang="zh-CN" altLang="en-US" smtClean="0"/>
          </a:p>
          <a:p>
            <a:r>
              <a:rPr lang="zh-CN" altLang="en-US" smtClean="0"/>
              <a:t>        {</a:t>
            </a:r>
            <a:endParaRPr lang="zh-CN" altLang="en-US" smtClean="0"/>
          </a:p>
          <a:p>
            <a:r>
              <a:rPr lang="zh-CN" altLang="en-US" smtClean="0"/>
              <a:t>            height:20px;</a:t>
            </a:r>
            <a:endParaRPr lang="zh-CN" altLang="en-US" smtClean="0"/>
          </a:p>
          <a:p>
            <a:r>
              <a:rPr lang="zh-CN" altLang="en-US" smtClean="0"/>
              <a:t>        }</a:t>
            </a:r>
            <a:endParaRPr lang="zh-CN" altLang="en-US" smtClean="0"/>
          </a:p>
          <a:p>
            <a:r>
              <a:rPr lang="zh-CN" altLang="en-US" smtClean="0"/>
              <a:t>        ul li:first-child{background-color:red;}</a:t>
            </a:r>
            <a:endParaRPr lang="zh-CN" altLang="en-US" smtClean="0"/>
          </a:p>
          <a:p>
            <a:r>
              <a:rPr lang="zh-CN" altLang="en-US" smtClean="0"/>
              <a:t>        ul li:nth-child(2){background-color:orange;}</a:t>
            </a:r>
            <a:endParaRPr lang="zh-CN" altLang="en-US" smtClean="0"/>
          </a:p>
          <a:p>
            <a:r>
              <a:rPr lang="zh-CN" altLang="en-US" smtClean="0"/>
              <a:t>        ul li:nth-child(3){background-color:yellow;}</a:t>
            </a:r>
            <a:endParaRPr lang="zh-CN" altLang="en-US" smtClean="0"/>
          </a:p>
          <a:p>
            <a:r>
              <a:rPr lang="zh-CN" altLang="en-US" smtClean="0"/>
              <a:t>        ul li:nth-child(4){background-color:green;}</a:t>
            </a:r>
            <a:endParaRPr lang="zh-CN" altLang="en-US" smtClean="0"/>
          </a:p>
          <a:p>
            <a:r>
              <a:rPr lang="zh-CN" altLang="en-US" smtClean="0"/>
              <a:t>        ul li:last-child{background-color:blue;}</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&lt;ul&gt;</a:t>
            </a:r>
            <a:endParaRPr lang="zh-CN" altLang="en-US" smtClean="0"/>
          </a:p>
          <a:p>
            <a:r>
              <a:rPr lang="zh-CN" altLang="en-US" smtClean="0"/>
              <a:t>        &lt;li&gt;&lt;/li&gt;</a:t>
            </a:r>
            <a:endParaRPr lang="zh-CN" altLang="en-US" smtClean="0"/>
          </a:p>
          <a:p>
            <a:r>
              <a:rPr lang="zh-CN" altLang="en-US" smtClean="0"/>
              <a:t>        &lt;li&gt;&lt;/li&gt;</a:t>
            </a:r>
            <a:endParaRPr lang="zh-CN" altLang="en-US" smtClean="0"/>
          </a:p>
          <a:p>
            <a:r>
              <a:rPr lang="zh-CN" altLang="en-US" smtClean="0"/>
              <a:t>        &lt;li&gt;&lt;/li&gt;</a:t>
            </a:r>
            <a:endParaRPr lang="zh-CN" altLang="en-US" smtClean="0"/>
          </a:p>
          <a:p>
            <a:r>
              <a:rPr lang="zh-CN" altLang="en-US" smtClean="0"/>
              <a:t>        &lt;li&gt;&lt;/li&gt;</a:t>
            </a:r>
            <a:endParaRPr lang="zh-CN" altLang="en-US" smtClean="0"/>
          </a:p>
          <a:p>
            <a:r>
              <a:rPr lang="zh-CN" altLang="en-US" smtClean="0"/>
              <a:t>        &lt;li&gt;&lt;/li&gt;</a:t>
            </a:r>
            <a:endParaRPr lang="zh-CN" altLang="en-US" smtClean="0"/>
          </a:p>
          <a:p>
            <a:r>
              <a:rPr lang="zh-CN" altLang="en-US" smtClean="0"/>
              <a:t>    &lt;/ul&gt;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ChangeArrowheads="1"/>
          </p:cNvSpPr>
          <p:nvPr>
            <p:ph type="sldImg" idx="4294967295"/>
          </p:nvPr>
        </p:nvSpPr>
        <p:spPr/>
      </p:sp>
      <p:sp>
        <p:nvSpPr>
          <p:cNvPr id="24578" name="灯片编号占位符 2"/>
          <p:cNvSpPr>
            <a:spLocks noGrp="1" noChangeArrowheads="1"/>
          </p:cNvSpPr>
          <p:nvPr>
            <p:ph type="sldNum" sz="quarter" idx="5"/>
          </p:nvPr>
        </p:nvSpPr>
        <p:spPr bwMode="auto">
          <a:noFill/>
          <a:ln>
            <a:miter lim="800000"/>
          </a:ln>
        </p:spPr>
        <p:txBody>
          <a:bodyPr/>
          <a:lstStyle/>
          <a:p>
            <a:fld id="{4C5FA58E-FF06-4164-9CC5-4ACF561CEE6B}" type="slidenum">
              <a:rPr lang="zh-CN" altLang="en-US"/>
            </a:fld>
            <a:endParaRPr lang="zh-CN" altLang="en-US" sz="1200"/>
          </a:p>
        </p:txBody>
      </p:sp>
      <p:sp>
        <p:nvSpPr>
          <p:cNvPr id="24579"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    &lt;title&gt;CSS3径向渐变&lt;/title&gt;</a:t>
            </a:r>
            <a:endParaRPr lang="zh-CN" altLang="en-US" smtClean="0"/>
          </a:p>
          <a:p>
            <a:r>
              <a:rPr lang="zh-CN" altLang="en-US" smtClean="0"/>
              <a:t>    &lt;style type="text/css"&gt;</a:t>
            </a:r>
            <a:endParaRPr lang="zh-CN" altLang="en-US" smtClean="0"/>
          </a:p>
          <a:p>
            <a:r>
              <a:rPr lang="zh-CN" altLang="en-US" smtClean="0"/>
              <a:t>        div</a:t>
            </a:r>
            <a:endParaRPr lang="zh-CN" altLang="en-US" smtClean="0"/>
          </a:p>
          <a:p>
            <a:r>
              <a:rPr lang="zh-CN" altLang="en-US" smtClean="0"/>
              <a:t>        {</a:t>
            </a:r>
            <a:endParaRPr lang="zh-CN" altLang="en-US" smtClean="0"/>
          </a:p>
          <a:p>
            <a:r>
              <a:rPr lang="zh-CN" altLang="en-US" smtClean="0"/>
              <a:t>            width:200px;</a:t>
            </a:r>
            <a:endParaRPr lang="zh-CN" altLang="en-US" smtClean="0"/>
          </a:p>
          <a:p>
            <a:r>
              <a:rPr lang="zh-CN" altLang="en-US" smtClean="0"/>
              <a:t>            height:150px;</a:t>
            </a:r>
            <a:endParaRPr lang="zh-CN" altLang="en-US" smtClean="0"/>
          </a:p>
          <a:p>
            <a:r>
              <a:rPr lang="zh-CN" altLang="en-US" smtClean="0"/>
              <a:t>            background:-webkit-radial-gradient(red,orange,yellow,green,blue);</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&lt;div&gt;&lt;/div&gt;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ChangeArrowheads="1"/>
          </p:cNvSpPr>
          <p:nvPr>
            <p:ph type="sldImg" idx="4294967295"/>
          </p:nvPr>
        </p:nvSpPr>
        <p:spPr/>
      </p:sp>
      <p:sp>
        <p:nvSpPr>
          <p:cNvPr id="26626" name="灯片编号占位符 2"/>
          <p:cNvSpPr>
            <a:spLocks noGrp="1" noChangeArrowheads="1"/>
          </p:cNvSpPr>
          <p:nvPr>
            <p:ph type="sldNum" sz="quarter" idx="5"/>
          </p:nvPr>
        </p:nvSpPr>
        <p:spPr bwMode="auto">
          <a:noFill/>
          <a:ln>
            <a:miter lim="800000"/>
          </a:ln>
        </p:spPr>
        <p:txBody>
          <a:bodyPr/>
          <a:lstStyle/>
          <a:p>
            <a:fld id="{EF452CC3-1CE9-4308-B3B7-F964346F4A4F}" type="slidenum">
              <a:rPr lang="zh-CN" altLang="en-US"/>
            </a:fld>
            <a:endParaRPr lang="zh-CN" altLang="en-US" sz="1200"/>
          </a:p>
        </p:txBody>
      </p:sp>
      <p:sp>
        <p:nvSpPr>
          <p:cNvPr id="26627"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    &lt;title&gt;CSS3径向渐变&lt;/title&gt;</a:t>
            </a:r>
            <a:endParaRPr lang="zh-CN" altLang="en-US" smtClean="0"/>
          </a:p>
          <a:p>
            <a:r>
              <a:rPr lang="zh-CN" altLang="en-US" smtClean="0"/>
              <a:t>    &lt;style type="text/css"&gt;</a:t>
            </a:r>
            <a:endParaRPr lang="zh-CN" altLang="en-US" smtClean="0"/>
          </a:p>
          <a:p>
            <a:r>
              <a:rPr lang="zh-CN" altLang="en-US" smtClean="0"/>
              <a:t>        div</a:t>
            </a:r>
            <a:endParaRPr lang="zh-CN" altLang="en-US" smtClean="0"/>
          </a:p>
          <a:p>
            <a:r>
              <a:rPr lang="zh-CN" altLang="en-US" smtClean="0"/>
              <a:t>        {</a:t>
            </a:r>
            <a:endParaRPr lang="zh-CN" altLang="en-US" smtClean="0"/>
          </a:p>
          <a:p>
            <a:r>
              <a:rPr lang="zh-CN" altLang="en-US" smtClean="0"/>
              <a:t>            width:200px;</a:t>
            </a:r>
            <a:endParaRPr lang="zh-CN" altLang="en-US" smtClean="0"/>
          </a:p>
          <a:p>
            <a:r>
              <a:rPr lang="zh-CN" altLang="en-US" smtClean="0"/>
              <a:t>            height:150px;</a:t>
            </a:r>
            <a:endParaRPr lang="zh-CN" altLang="en-US" smtClean="0"/>
          </a:p>
          <a:p>
            <a:r>
              <a:rPr lang="zh-CN" altLang="en-US" smtClean="0"/>
              <a:t>            line-height:150px;</a:t>
            </a:r>
            <a:endParaRPr lang="zh-CN" altLang="en-US" smtClean="0"/>
          </a:p>
          <a:p>
            <a:r>
              <a:rPr lang="zh-CN" altLang="en-US" smtClean="0"/>
              <a:t>            text-align:center;</a:t>
            </a:r>
            <a:endParaRPr lang="zh-CN" altLang="en-US" smtClean="0"/>
          </a:p>
          <a:p>
            <a:r>
              <a:rPr lang="zh-CN" altLang="en-US" smtClean="0"/>
              <a:t>            color:white;</a:t>
            </a:r>
            <a:endParaRPr lang="zh-CN" altLang="en-US" smtClean="0"/>
          </a:p>
          <a:p>
            <a:r>
              <a:rPr lang="zh-CN" altLang="en-US" smtClean="0"/>
              <a:t>        }</a:t>
            </a:r>
            <a:endParaRPr lang="zh-CN" altLang="en-US" smtClean="0"/>
          </a:p>
          <a:p>
            <a:r>
              <a:rPr lang="zh-CN" altLang="en-US" smtClean="0"/>
              <a:t>        #div1{background:-webkit-radial-gradient(red,green,blue);margin-bottom:10px;}</a:t>
            </a:r>
            <a:endParaRPr lang="zh-CN" altLang="en-US" smtClean="0"/>
          </a:p>
          <a:p>
            <a:r>
              <a:rPr lang="zh-CN" altLang="en-US" smtClean="0"/>
              <a:t>        #div2{background:-webkit-radial-gradient(red 5%,green 30%,blue 60%);}</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id="div1"&gt;颜色均匀分布&lt;/div&gt;</a:t>
            </a:r>
            <a:endParaRPr lang="zh-CN" altLang="en-US" smtClean="0"/>
          </a:p>
          <a:p>
            <a:r>
              <a:rPr lang="zh-CN" altLang="en-US" smtClean="0"/>
              <a:t>    &lt;div id="div2"&gt;颜色不均匀分布&lt;/div&gt;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ChangeArrowheads="1"/>
          </p:cNvSpPr>
          <p:nvPr>
            <p:ph type="sldImg" idx="4294967295"/>
          </p:nvPr>
        </p:nvSpPr>
        <p:spPr/>
      </p:sp>
      <p:sp>
        <p:nvSpPr>
          <p:cNvPr id="7170" name="灯片编号占位符 2"/>
          <p:cNvSpPr>
            <a:spLocks noGrp="1" noChangeArrowheads="1"/>
          </p:cNvSpPr>
          <p:nvPr>
            <p:ph type="sldNum" sz="quarter" idx="5"/>
          </p:nvPr>
        </p:nvSpPr>
        <p:spPr bwMode="auto">
          <a:noFill/>
          <a:ln>
            <a:miter lim="800000"/>
          </a:ln>
        </p:spPr>
        <p:txBody>
          <a:bodyPr/>
          <a:lstStyle/>
          <a:p>
            <a:fld id="{88EC83C3-D0F3-4127-A321-FADB4FADFB68}" type="slidenum">
              <a:rPr lang="zh-CN" altLang="en-US"/>
            </a:fld>
            <a:endParaRPr lang="zh-CN" altLang="en-US" sz="1200"/>
          </a:p>
        </p:txBody>
      </p:sp>
      <p:sp>
        <p:nvSpPr>
          <p:cNvPr id="7171"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    &lt;title&gt;CSS3 border-radius属性&lt;/title&gt;</a:t>
            </a:r>
            <a:endParaRPr lang="zh-CN" altLang="en-US" smtClean="0"/>
          </a:p>
          <a:p>
            <a:r>
              <a:rPr lang="zh-CN" altLang="en-US" smtClean="0"/>
              <a:t>    &lt;style type="text/css"&gt;</a:t>
            </a:r>
            <a:endParaRPr lang="zh-CN" altLang="en-US" smtClean="0"/>
          </a:p>
          <a:p>
            <a:r>
              <a:rPr lang="zh-CN" altLang="en-US" smtClean="0"/>
              <a:t>    #div1</a:t>
            </a:r>
            <a:endParaRPr lang="zh-CN" altLang="en-US" smtClean="0"/>
          </a:p>
          <a:p>
            <a:r>
              <a:rPr lang="zh-CN" altLang="en-US" smtClean="0"/>
              <a:t>    {</a:t>
            </a:r>
            <a:endParaRPr lang="zh-CN" altLang="en-US" smtClean="0"/>
          </a:p>
          <a:p>
            <a:r>
              <a:rPr lang="zh-CN" altLang="en-US" smtClean="0"/>
              <a:t>        width:100px;</a:t>
            </a:r>
            <a:endParaRPr lang="zh-CN" altLang="en-US" smtClean="0"/>
          </a:p>
          <a:p>
            <a:r>
              <a:rPr lang="zh-CN" altLang="en-US" smtClean="0"/>
              <a:t>        height:50px;</a:t>
            </a:r>
            <a:endParaRPr lang="zh-CN" altLang="en-US" smtClean="0"/>
          </a:p>
          <a:p>
            <a:r>
              <a:rPr lang="zh-CN" altLang="en-US" smtClean="0"/>
              <a:t>        border:1px solid gray;</a:t>
            </a:r>
            <a:endParaRPr lang="zh-CN" altLang="en-US" smtClean="0"/>
          </a:p>
          <a:p>
            <a:r>
              <a:rPr lang="zh-CN" altLang="en-US" smtClean="0"/>
              <a:t>        border-radius:10px;</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id="div1"&gt;</a:t>
            </a:r>
            <a:endParaRPr lang="zh-CN" altLang="en-US" smtClean="0"/>
          </a:p>
          <a:p>
            <a:r>
              <a:rPr lang="zh-CN" altLang="en-US" smtClean="0"/>
              <a:t>    &lt;/div&gt;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ChangeArrowheads="1"/>
          </p:cNvSpPr>
          <p:nvPr>
            <p:ph type="sldImg" idx="4294967295"/>
          </p:nvPr>
        </p:nvSpPr>
        <p:spPr/>
      </p:sp>
      <p:sp>
        <p:nvSpPr>
          <p:cNvPr id="9218" name="灯片编号占位符 2"/>
          <p:cNvSpPr>
            <a:spLocks noGrp="1" noChangeArrowheads="1"/>
          </p:cNvSpPr>
          <p:nvPr>
            <p:ph type="sldNum" sz="quarter" idx="5"/>
          </p:nvPr>
        </p:nvSpPr>
        <p:spPr bwMode="auto">
          <a:noFill/>
          <a:ln>
            <a:miter lim="800000"/>
          </a:ln>
        </p:spPr>
        <p:txBody>
          <a:bodyPr/>
          <a:lstStyle/>
          <a:p>
            <a:fld id="{9850461D-A9F6-4615-B23F-62FCEF3F1EEF}" type="slidenum">
              <a:rPr lang="zh-CN" altLang="en-US"/>
            </a:fld>
            <a:endParaRPr lang="zh-CN" altLang="en-US" sz="1200"/>
          </a:p>
        </p:txBody>
      </p:sp>
      <p:sp>
        <p:nvSpPr>
          <p:cNvPr id="9219"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    &lt;title&gt;CSS3 border-radius属性&lt;/title&gt;</a:t>
            </a:r>
            <a:endParaRPr lang="zh-CN" altLang="en-US" smtClean="0"/>
          </a:p>
          <a:p>
            <a:r>
              <a:rPr lang="zh-CN" altLang="en-US" smtClean="0"/>
              <a:t>    &lt;style type="text/css"&gt;</a:t>
            </a:r>
            <a:endParaRPr lang="zh-CN" altLang="en-US" smtClean="0"/>
          </a:p>
          <a:p>
            <a:r>
              <a:rPr lang="zh-CN" altLang="en-US" smtClean="0"/>
              <a:t>    #div1</a:t>
            </a:r>
            <a:endParaRPr lang="zh-CN" altLang="en-US" smtClean="0"/>
          </a:p>
          <a:p>
            <a:r>
              <a:rPr lang="zh-CN" altLang="en-US" smtClean="0"/>
              <a:t>    {</a:t>
            </a:r>
            <a:endParaRPr lang="zh-CN" altLang="en-US" smtClean="0"/>
          </a:p>
          <a:p>
            <a:r>
              <a:rPr lang="zh-CN" altLang="en-US" smtClean="0"/>
              <a:t>        width:200px;</a:t>
            </a:r>
            <a:endParaRPr lang="zh-CN" altLang="en-US" smtClean="0"/>
          </a:p>
          <a:p>
            <a:r>
              <a:rPr lang="zh-CN" altLang="en-US" smtClean="0"/>
              <a:t>        height:100px;</a:t>
            </a:r>
            <a:endParaRPr lang="zh-CN" altLang="en-US" smtClean="0"/>
          </a:p>
          <a:p>
            <a:r>
              <a:rPr lang="zh-CN" altLang="en-US" smtClean="0"/>
              <a:t>        border:1px solid red;</a:t>
            </a:r>
            <a:endParaRPr lang="zh-CN" altLang="en-US" smtClean="0"/>
          </a:p>
          <a:p>
            <a:r>
              <a:rPr lang="zh-CN" altLang="en-US" smtClean="0"/>
              <a:t>        border-radius:10px 20px 30px 40px;</a:t>
            </a:r>
            <a:endParaRPr lang="zh-CN" altLang="en-US" smtClean="0"/>
          </a:p>
          <a:p>
            <a:r>
              <a:rPr lang="zh-CN" altLang="en-US" smtClean="0"/>
              <a:t>        background-color:#FCE9B8;</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id="div1"&gt;</a:t>
            </a:r>
            <a:endParaRPr lang="zh-CN" altLang="en-US" smtClean="0"/>
          </a:p>
          <a:p>
            <a:r>
              <a:rPr lang="zh-CN" altLang="en-US" smtClean="0"/>
              <a:t>    &lt;/div&gt;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ChangeArrowheads="1"/>
          </p:cNvSpPr>
          <p:nvPr>
            <p:ph type="sldImg" idx="4294967295"/>
          </p:nvPr>
        </p:nvSpPr>
        <p:spPr/>
      </p:sp>
      <p:sp>
        <p:nvSpPr>
          <p:cNvPr id="11266" name="灯片编号占位符 2"/>
          <p:cNvSpPr>
            <a:spLocks noGrp="1" noChangeArrowheads="1"/>
          </p:cNvSpPr>
          <p:nvPr>
            <p:ph type="sldNum" sz="quarter" idx="5"/>
          </p:nvPr>
        </p:nvSpPr>
        <p:spPr bwMode="auto">
          <a:noFill/>
          <a:ln>
            <a:miter lim="800000"/>
          </a:ln>
        </p:spPr>
        <p:txBody>
          <a:bodyPr/>
          <a:lstStyle/>
          <a:p>
            <a:fld id="{E5C2726D-391D-409A-B799-F33046FF1827}" type="slidenum">
              <a:rPr lang="zh-CN" altLang="en-US"/>
            </a:fld>
            <a:endParaRPr lang="zh-CN" altLang="en-US" sz="1200"/>
          </a:p>
        </p:txBody>
      </p:sp>
      <p:sp>
        <p:nvSpPr>
          <p:cNvPr id="11267"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    &lt;title&gt;CSS3 border-radius属性&lt;/title&gt;</a:t>
            </a:r>
            <a:endParaRPr lang="zh-CN" altLang="en-US" smtClean="0"/>
          </a:p>
          <a:p>
            <a:r>
              <a:rPr lang="zh-CN" altLang="en-US" smtClean="0"/>
              <a:t>    &lt;style type="text/css"&gt;</a:t>
            </a:r>
            <a:endParaRPr lang="zh-CN" altLang="en-US" smtClean="0"/>
          </a:p>
          <a:p>
            <a:r>
              <a:rPr lang="zh-CN" altLang="en-US" smtClean="0"/>
              <a:t>    #div1</a:t>
            </a:r>
            <a:endParaRPr lang="zh-CN" altLang="en-US" smtClean="0"/>
          </a:p>
          <a:p>
            <a:r>
              <a:rPr lang="zh-CN" altLang="en-US" smtClean="0"/>
              <a:t>    {</a:t>
            </a:r>
            <a:endParaRPr lang="zh-CN" altLang="en-US" smtClean="0"/>
          </a:p>
          <a:p>
            <a:r>
              <a:rPr lang="zh-CN" altLang="en-US" smtClean="0"/>
              <a:t>        width:200px;</a:t>
            </a:r>
            <a:endParaRPr lang="zh-CN" altLang="en-US" smtClean="0"/>
          </a:p>
          <a:p>
            <a:r>
              <a:rPr lang="zh-CN" altLang="en-US" smtClean="0"/>
              <a:t>        height:100px;</a:t>
            </a:r>
            <a:endParaRPr lang="zh-CN" altLang="en-US" smtClean="0"/>
          </a:p>
          <a:p>
            <a:r>
              <a:rPr lang="zh-CN" altLang="en-US" smtClean="0"/>
              <a:t>        border:1px solid red;</a:t>
            </a:r>
            <a:endParaRPr lang="zh-CN" altLang="en-US" smtClean="0"/>
          </a:p>
          <a:p>
            <a:r>
              <a:rPr lang="zh-CN" altLang="en-US" smtClean="0"/>
              <a:t>        border-radius:100px 100px 0 0;</a:t>
            </a:r>
            <a:endParaRPr lang="zh-CN" altLang="en-US" smtClean="0"/>
          </a:p>
          <a:p>
            <a:r>
              <a:rPr lang="zh-CN" altLang="en-US" smtClean="0"/>
              <a:t>        background-color:#FCE9B8;</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id="div1"&gt;</a:t>
            </a:r>
            <a:endParaRPr lang="zh-CN" altLang="en-US" smtClean="0"/>
          </a:p>
          <a:p>
            <a:r>
              <a:rPr lang="zh-CN" altLang="en-US" smtClean="0"/>
              <a:t>    &lt;/div&gt;</a:t>
            </a:r>
            <a:endParaRPr lang="zh-CN" altLang="en-US" smtClean="0"/>
          </a:p>
          <a:p>
            <a:r>
              <a:rPr lang="zh-CN" altLang="en-US" smtClean="0"/>
              <a:t>&lt;/body&gt;</a:t>
            </a:r>
            <a:endParaRPr lang="zh-CN" altLang="en-US" smtClean="0"/>
          </a:p>
          <a:p>
            <a:r>
              <a:rPr lang="zh-CN" altLang="en-US" smtClean="0"/>
              <a:t>&lt;/html&gt;</a:t>
            </a:r>
            <a:endParaRPr lang="zh-CN" altLang="en-US" smtClean="0"/>
          </a:p>
          <a:p>
            <a:r>
              <a:rPr lang="en-US" altLang="zh-CN" smtClean="0"/>
              <a:t>&lt;!-- 实现方法：把高度(height)设为宽度（width）的一半，并且只设置左上角和右上角的圆角半径与元素的高度一致，而右下角和左下角的圆角半径设置为0。--&gt;</a:t>
            </a:r>
            <a:endParaRPr lang="en-US" altLang="zh-CN"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ChangeArrowheads="1"/>
          </p:cNvSpPr>
          <p:nvPr>
            <p:ph type="sldImg" idx="4294967295"/>
          </p:nvPr>
        </p:nvSpPr>
        <p:spPr/>
      </p:sp>
      <p:sp>
        <p:nvSpPr>
          <p:cNvPr id="13314" name="灯片编号占位符 2"/>
          <p:cNvSpPr>
            <a:spLocks noGrp="1" noChangeArrowheads="1"/>
          </p:cNvSpPr>
          <p:nvPr>
            <p:ph type="sldNum" sz="quarter" idx="5"/>
          </p:nvPr>
        </p:nvSpPr>
        <p:spPr bwMode="auto">
          <a:noFill/>
          <a:ln>
            <a:miter lim="800000"/>
          </a:ln>
        </p:spPr>
        <p:txBody>
          <a:bodyPr/>
          <a:lstStyle/>
          <a:p>
            <a:fld id="{67087F79-8914-4A27-AF98-95639C063C9B}" type="slidenum">
              <a:rPr lang="zh-CN" altLang="en-US"/>
            </a:fld>
            <a:endParaRPr lang="zh-CN" altLang="en-US" sz="1200"/>
          </a:p>
        </p:txBody>
      </p:sp>
      <p:sp>
        <p:nvSpPr>
          <p:cNvPr id="13315"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    &lt;title&gt;CSS3 border-radius属性&lt;/title&gt;</a:t>
            </a:r>
            <a:endParaRPr lang="zh-CN" altLang="en-US" smtClean="0"/>
          </a:p>
          <a:p>
            <a:r>
              <a:rPr lang="zh-CN" altLang="en-US" smtClean="0"/>
              <a:t>    &lt;style type="text/css"&gt;</a:t>
            </a:r>
            <a:endParaRPr lang="zh-CN" altLang="en-US" smtClean="0"/>
          </a:p>
          <a:p>
            <a:r>
              <a:rPr lang="zh-CN" altLang="en-US" smtClean="0"/>
              <a:t>    #div1</a:t>
            </a:r>
            <a:endParaRPr lang="zh-CN" altLang="en-US" smtClean="0"/>
          </a:p>
          <a:p>
            <a:r>
              <a:rPr lang="zh-CN" altLang="en-US" smtClean="0"/>
              <a:t>    {</a:t>
            </a:r>
            <a:endParaRPr lang="zh-CN" altLang="en-US" smtClean="0"/>
          </a:p>
          <a:p>
            <a:r>
              <a:rPr lang="zh-CN" altLang="en-US" smtClean="0"/>
              <a:t>        width:100px;</a:t>
            </a:r>
            <a:endParaRPr lang="zh-CN" altLang="en-US" smtClean="0"/>
          </a:p>
          <a:p>
            <a:r>
              <a:rPr lang="zh-CN" altLang="en-US" smtClean="0"/>
              <a:t>        height:100px;</a:t>
            </a:r>
            <a:endParaRPr lang="zh-CN" altLang="en-US" smtClean="0"/>
          </a:p>
          <a:p>
            <a:r>
              <a:rPr lang="zh-CN" altLang="en-US" smtClean="0"/>
              <a:t>        border:1px solid red;</a:t>
            </a:r>
            <a:endParaRPr lang="zh-CN" altLang="en-US" smtClean="0"/>
          </a:p>
          <a:p>
            <a:r>
              <a:rPr lang="zh-CN" altLang="en-US" smtClean="0"/>
              <a:t>        border-radius:50px;</a:t>
            </a:r>
            <a:endParaRPr lang="zh-CN" altLang="en-US" smtClean="0"/>
          </a:p>
          <a:p>
            <a:r>
              <a:rPr lang="zh-CN" altLang="en-US" smtClean="0"/>
              <a:t>        background-color:#FCE9B8;</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id="div1"&gt;</a:t>
            </a:r>
            <a:endParaRPr lang="zh-CN" altLang="en-US" smtClean="0"/>
          </a:p>
          <a:p>
            <a:r>
              <a:rPr lang="zh-CN" altLang="en-US" smtClean="0"/>
              <a:t>    &lt;/div&gt;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ChangeArrowheads="1"/>
          </p:cNvSpPr>
          <p:nvPr>
            <p:ph type="sldImg" idx="4294967295"/>
          </p:nvPr>
        </p:nvSpPr>
        <p:spPr/>
      </p:sp>
      <p:sp>
        <p:nvSpPr>
          <p:cNvPr id="15362" name="灯片编号占位符 2"/>
          <p:cNvSpPr>
            <a:spLocks noGrp="1" noChangeArrowheads="1"/>
          </p:cNvSpPr>
          <p:nvPr>
            <p:ph type="sldNum" sz="quarter" idx="5"/>
          </p:nvPr>
        </p:nvSpPr>
        <p:spPr bwMode="auto">
          <a:noFill/>
          <a:ln>
            <a:miter lim="800000"/>
          </a:ln>
        </p:spPr>
        <p:txBody>
          <a:bodyPr/>
          <a:lstStyle/>
          <a:p>
            <a:fld id="{575C69C9-1E56-4C30-A04C-99F66EA407CF}" type="slidenum">
              <a:rPr lang="zh-CN" altLang="en-US"/>
            </a:fld>
            <a:endParaRPr lang="zh-CN" altLang="en-US" sz="1200"/>
          </a:p>
        </p:txBody>
      </p:sp>
      <p:sp>
        <p:nvSpPr>
          <p:cNvPr id="15363"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    &lt;title&gt;CSS3 border-radius属性&lt;/title&gt;</a:t>
            </a:r>
            <a:endParaRPr lang="zh-CN" altLang="en-US" smtClean="0"/>
          </a:p>
          <a:p>
            <a:r>
              <a:rPr lang="zh-CN" altLang="en-US" smtClean="0"/>
              <a:t>    &lt;style type="text/css"&gt;</a:t>
            </a:r>
            <a:endParaRPr lang="zh-CN" altLang="en-US" smtClean="0"/>
          </a:p>
          <a:p>
            <a:r>
              <a:rPr lang="zh-CN" altLang="en-US" smtClean="0"/>
              <a:t>    #div1</a:t>
            </a:r>
            <a:endParaRPr lang="zh-CN" altLang="en-US" smtClean="0"/>
          </a:p>
          <a:p>
            <a:r>
              <a:rPr lang="zh-CN" altLang="en-US" smtClean="0"/>
              <a:t>    {</a:t>
            </a:r>
            <a:endParaRPr lang="zh-CN" altLang="en-US" smtClean="0"/>
          </a:p>
          <a:p>
            <a:r>
              <a:rPr lang="zh-CN" altLang="en-US" smtClean="0"/>
              <a:t>        width:100px;</a:t>
            </a:r>
            <a:endParaRPr lang="zh-CN" altLang="en-US" smtClean="0"/>
          </a:p>
          <a:p>
            <a:r>
              <a:rPr lang="zh-CN" altLang="en-US" smtClean="0"/>
              <a:t>        height:100px;</a:t>
            </a:r>
            <a:endParaRPr lang="zh-CN" altLang="en-US" smtClean="0"/>
          </a:p>
          <a:p>
            <a:r>
              <a:rPr lang="zh-CN" altLang="en-US" smtClean="0"/>
              <a:t>        border:1px solid red;</a:t>
            </a:r>
            <a:endParaRPr lang="zh-CN" altLang="en-US" smtClean="0"/>
          </a:p>
          <a:p>
            <a:r>
              <a:rPr lang="zh-CN" altLang="en-US" smtClean="0"/>
              <a:t>        border-top-right-radius:50px;</a:t>
            </a:r>
            <a:endParaRPr lang="zh-CN" altLang="en-US" smtClean="0"/>
          </a:p>
          <a:p>
            <a:r>
              <a:rPr lang="zh-CN" altLang="en-US" smtClean="0"/>
              <a:t>        background-color:#FCE9B8;</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id="div1"&gt;</a:t>
            </a:r>
            <a:endParaRPr lang="zh-CN" altLang="en-US" smtClean="0"/>
          </a:p>
          <a:p>
            <a:r>
              <a:rPr lang="zh-CN" altLang="en-US" smtClean="0"/>
              <a:t>    &lt;/div&gt;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ChangeArrowheads="1"/>
          </p:cNvSpPr>
          <p:nvPr>
            <p:ph type="sldImg" idx="4294967295"/>
          </p:nvPr>
        </p:nvSpPr>
        <p:spPr/>
      </p:sp>
      <p:sp>
        <p:nvSpPr>
          <p:cNvPr id="18434" name="灯片编号占位符 2"/>
          <p:cNvSpPr>
            <a:spLocks noGrp="1" noChangeArrowheads="1"/>
          </p:cNvSpPr>
          <p:nvPr>
            <p:ph type="sldNum" sz="quarter" idx="5"/>
          </p:nvPr>
        </p:nvSpPr>
        <p:spPr bwMode="auto">
          <a:noFill/>
          <a:ln>
            <a:miter lim="800000"/>
          </a:ln>
        </p:spPr>
        <p:txBody>
          <a:bodyPr/>
          <a:lstStyle/>
          <a:p>
            <a:fld id="{3BB2CF31-B89C-4BC3-82B4-3AADFBDC615C}" type="slidenum">
              <a:rPr lang="zh-CN" altLang="en-US"/>
            </a:fld>
            <a:endParaRPr lang="zh-CN" altLang="en-US" sz="1200"/>
          </a:p>
        </p:txBody>
      </p:sp>
      <p:sp>
        <p:nvSpPr>
          <p:cNvPr id="18435"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    &lt;title&gt;CSS3 border-colors属性&lt;/title&gt;</a:t>
            </a:r>
            <a:endParaRPr lang="zh-CN" altLang="en-US" smtClean="0"/>
          </a:p>
          <a:p>
            <a:r>
              <a:rPr lang="zh-CN" altLang="en-US" smtClean="0"/>
              <a:t>    &lt;style type="text/css"&gt;</a:t>
            </a:r>
            <a:endParaRPr lang="zh-CN" altLang="en-US" smtClean="0"/>
          </a:p>
          <a:p>
            <a:r>
              <a:rPr lang="zh-CN" altLang="en-US" smtClean="0"/>
              <a:t>    #div1</a:t>
            </a:r>
            <a:endParaRPr lang="zh-CN" altLang="en-US" smtClean="0"/>
          </a:p>
          <a:p>
            <a:r>
              <a:rPr lang="zh-CN" altLang="en-US" smtClean="0"/>
              <a:t>    {</a:t>
            </a:r>
            <a:endParaRPr lang="zh-CN" altLang="en-US" smtClean="0"/>
          </a:p>
          <a:p>
            <a:r>
              <a:rPr lang="zh-CN" altLang="en-US" smtClean="0"/>
              <a:t>        width:200px;</a:t>
            </a:r>
            <a:endParaRPr lang="zh-CN" altLang="en-US" smtClean="0"/>
          </a:p>
          <a:p>
            <a:r>
              <a:rPr lang="zh-CN" altLang="en-US" smtClean="0"/>
              <a:t>        height:100px;</a:t>
            </a:r>
            <a:endParaRPr lang="zh-CN" altLang="en-US" smtClean="0"/>
          </a:p>
          <a:p>
            <a:r>
              <a:rPr lang="zh-CN" altLang="en-US" smtClean="0"/>
              <a:t>        border-width:7px;</a:t>
            </a:r>
            <a:endParaRPr lang="zh-CN" altLang="en-US" smtClean="0"/>
          </a:p>
          <a:p>
            <a:r>
              <a:rPr lang="zh-CN" altLang="en-US" smtClean="0"/>
              <a:t>        border-style:solid;</a:t>
            </a:r>
            <a:endParaRPr lang="zh-CN" altLang="en-US" smtClean="0"/>
          </a:p>
          <a:p>
            <a:r>
              <a:rPr lang="zh-CN" altLang="en-US" smtClean="0"/>
              <a:t>        -moz-border-top-colors:red orange yellow green cyan blue purple;</a:t>
            </a:r>
            <a:endParaRPr lang="zh-CN" altLang="en-US" smtClean="0"/>
          </a:p>
          <a:p>
            <a:r>
              <a:rPr lang="zh-CN" altLang="en-US" smtClean="0"/>
              <a:t>        -moz-border-right-colors: red orange yellow green cyan blue purple;</a:t>
            </a:r>
            <a:endParaRPr lang="zh-CN" altLang="en-US" smtClean="0"/>
          </a:p>
          <a:p>
            <a:r>
              <a:rPr lang="zh-CN" altLang="en-US" smtClean="0"/>
              <a:t>        -moz-border-bottom-colors: red orange yellow green cyan blue purple;</a:t>
            </a:r>
            <a:endParaRPr lang="zh-CN" altLang="en-US" smtClean="0"/>
          </a:p>
          <a:p>
            <a:r>
              <a:rPr lang="zh-CN" altLang="en-US" smtClean="0"/>
              <a:t>        -moz-border-left-colors: red orange yellow green cyan blue purple;</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id="div1"&gt;</a:t>
            </a:r>
            <a:endParaRPr lang="zh-CN" altLang="en-US" smtClean="0"/>
          </a:p>
          <a:p>
            <a:r>
              <a:rPr lang="zh-CN" altLang="en-US" smtClean="0"/>
              <a:t>    &lt;/div&gt;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ChangeArrowheads="1"/>
          </p:cNvSpPr>
          <p:nvPr>
            <p:ph type="sldImg" idx="4294967295"/>
          </p:nvPr>
        </p:nvSpPr>
        <p:spPr/>
      </p:sp>
      <p:sp>
        <p:nvSpPr>
          <p:cNvPr id="20482" name="灯片编号占位符 2"/>
          <p:cNvSpPr>
            <a:spLocks noGrp="1" noChangeArrowheads="1"/>
          </p:cNvSpPr>
          <p:nvPr>
            <p:ph type="sldNum" sz="quarter" idx="5"/>
          </p:nvPr>
        </p:nvSpPr>
        <p:spPr bwMode="auto">
          <a:noFill/>
          <a:ln>
            <a:miter lim="800000"/>
          </a:ln>
        </p:spPr>
        <p:txBody>
          <a:bodyPr/>
          <a:lstStyle/>
          <a:p>
            <a:fld id="{24285DD3-9B58-46A9-B2B0-BF8F4A176790}" type="slidenum">
              <a:rPr lang="zh-CN" altLang="en-US"/>
            </a:fld>
            <a:endParaRPr lang="zh-CN" altLang="en-US" sz="1200"/>
          </a:p>
        </p:txBody>
      </p:sp>
      <p:sp>
        <p:nvSpPr>
          <p:cNvPr id="20483"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 xmlns="http://www.w3.org/1999/xhtml"&gt;</a:t>
            </a:r>
            <a:endParaRPr lang="zh-CN" altLang="en-US" smtClean="0"/>
          </a:p>
          <a:p>
            <a:r>
              <a:rPr lang="zh-CN" altLang="en-US" smtClean="0"/>
              <a:t>&lt;head&gt;</a:t>
            </a:r>
            <a:endParaRPr lang="zh-CN" altLang="en-US" smtClean="0"/>
          </a:p>
          <a:p>
            <a:r>
              <a:rPr lang="zh-CN" altLang="en-US" smtClean="0"/>
              <a:t>    &lt;title&gt;CSS3 border-colors属性&lt;/title&gt;</a:t>
            </a:r>
            <a:endParaRPr lang="zh-CN" altLang="en-US" smtClean="0"/>
          </a:p>
          <a:p>
            <a:r>
              <a:rPr lang="zh-CN" altLang="en-US" smtClean="0"/>
              <a:t>    &lt;style type="text/css"&gt;</a:t>
            </a:r>
            <a:endParaRPr lang="zh-CN" altLang="en-US" smtClean="0"/>
          </a:p>
          <a:p>
            <a:r>
              <a:rPr lang="zh-CN" altLang="en-US" smtClean="0"/>
              <a:t>    #div1</a:t>
            </a:r>
            <a:endParaRPr lang="zh-CN" altLang="en-US" smtClean="0"/>
          </a:p>
          <a:p>
            <a:r>
              <a:rPr lang="zh-CN" altLang="en-US" smtClean="0"/>
              <a:t>    {</a:t>
            </a:r>
            <a:endParaRPr lang="zh-CN" altLang="en-US" smtClean="0"/>
          </a:p>
          <a:p>
            <a:r>
              <a:rPr lang="zh-CN" altLang="en-US" smtClean="0"/>
              <a:t>        width:200px;</a:t>
            </a:r>
            <a:endParaRPr lang="zh-CN" altLang="en-US" smtClean="0"/>
          </a:p>
          <a:p>
            <a:r>
              <a:rPr lang="zh-CN" altLang="en-US" smtClean="0"/>
              <a:t>        height:100px;</a:t>
            </a:r>
            <a:endParaRPr lang="zh-CN" altLang="en-US" smtClean="0"/>
          </a:p>
          <a:p>
            <a:r>
              <a:rPr lang="zh-CN" altLang="en-US" smtClean="0"/>
              <a:t>        border-width:8px;</a:t>
            </a:r>
            <a:endParaRPr lang="zh-CN" altLang="en-US" smtClean="0"/>
          </a:p>
          <a:p>
            <a:r>
              <a:rPr lang="zh-CN" altLang="en-US" smtClean="0"/>
              <a:t>        border-style:solid;</a:t>
            </a:r>
            <a:endParaRPr lang="zh-CN" altLang="en-US" smtClean="0"/>
          </a:p>
          <a:p>
            <a:r>
              <a:rPr lang="zh-CN" altLang="en-US" smtClean="0"/>
              <a:t>        -moz-border-top-colors:#D0EDFD #B8E4FD #9DD9FC #8DD4FC #71C9FC #4ABBFC #1DACFE #00A2FF;</a:t>
            </a:r>
            <a:endParaRPr lang="zh-CN" altLang="en-US" smtClean="0"/>
          </a:p>
          <a:p>
            <a:r>
              <a:rPr lang="zh-CN" altLang="en-US" smtClean="0"/>
              <a:t>        -moz-border-right-colors:#D0EDFD #B8E4FD #9DD9FC #8DD4FC #71C9FC #4ABBFC #1DACFE #00A2FF;</a:t>
            </a:r>
            <a:endParaRPr lang="zh-CN" altLang="en-US" smtClean="0"/>
          </a:p>
          <a:p>
            <a:r>
              <a:rPr lang="zh-CN" altLang="en-US" smtClean="0"/>
              <a:t>        -moz-border-bottom-colors:#D0EDFD #B8E4FD #9DD9FC #8DD4FC #71C9FC #4ABBFC #1DACFE #00A2FF;</a:t>
            </a:r>
            <a:endParaRPr lang="zh-CN" altLang="en-US" smtClean="0"/>
          </a:p>
          <a:p>
            <a:r>
              <a:rPr lang="zh-CN" altLang="en-US" smtClean="0"/>
              <a:t>        -moz-border-left-colors:#D0EDFD #B8E4FD #9DD9FC #8DD4FC #71C9FC #4ABBFC #1DACFE #00A2FF;</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id="div1"&gt;</a:t>
            </a:r>
            <a:endParaRPr lang="zh-CN" altLang="en-US" smtClean="0"/>
          </a:p>
          <a:p>
            <a:r>
              <a:rPr lang="zh-CN" altLang="en-US" smtClean="0"/>
              <a:t>    &lt;/div&gt;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ChangeArrowheads="1"/>
          </p:cNvSpPr>
          <p:nvPr>
            <p:ph type="sldImg" idx="4294967295"/>
          </p:nvPr>
        </p:nvSpPr>
        <p:spPr/>
      </p:sp>
      <p:sp>
        <p:nvSpPr>
          <p:cNvPr id="22530" name="灯片编号占位符 2"/>
          <p:cNvSpPr>
            <a:spLocks noGrp="1" noChangeArrowheads="1"/>
          </p:cNvSpPr>
          <p:nvPr>
            <p:ph type="sldNum" sz="quarter" idx="5"/>
          </p:nvPr>
        </p:nvSpPr>
        <p:spPr bwMode="auto">
          <a:noFill/>
          <a:ln>
            <a:miter lim="800000"/>
          </a:ln>
        </p:spPr>
        <p:txBody>
          <a:bodyPr/>
          <a:lstStyle/>
          <a:p>
            <a:fld id="{D09E0AA0-645D-4597-9A2D-0154DAF79764}" type="slidenum">
              <a:rPr lang="zh-CN" altLang="en-US"/>
            </a:fld>
            <a:endParaRPr lang="zh-CN" altLang="en-US" sz="1200"/>
          </a:p>
        </p:txBody>
      </p:sp>
      <p:sp>
        <p:nvSpPr>
          <p:cNvPr id="22531"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sym typeface="Arial" pitchFamily="34" charset="0"/>
              </a:rPr>
              <a:t>&lt;!DOCTYPE html&gt;</a:t>
            </a:r>
            <a:endParaRPr lang="zh-CN" altLang="en-US" smtClean="0"/>
          </a:p>
          <a:p>
            <a:r>
              <a:rPr lang="zh-CN" altLang="en-US" smtClean="0">
                <a:sym typeface="Arial" pitchFamily="34" charset="0"/>
              </a:rPr>
              <a:t>&lt;html xmlns="http://www.w3.org/1999/xhtml"&gt;</a:t>
            </a:r>
            <a:endParaRPr lang="zh-CN" altLang="en-US" smtClean="0"/>
          </a:p>
          <a:p>
            <a:r>
              <a:rPr lang="zh-CN" altLang="en-US" smtClean="0">
                <a:sym typeface="Arial" pitchFamily="34" charset="0"/>
              </a:rPr>
              <a:t>&lt;head&gt;</a:t>
            </a:r>
            <a:endParaRPr lang="zh-CN" altLang="en-US" smtClean="0"/>
          </a:p>
          <a:p>
            <a:r>
              <a:rPr lang="zh-CN" altLang="en-US" smtClean="0">
                <a:sym typeface="Arial" pitchFamily="34" charset="0"/>
              </a:rPr>
              <a:t>    &lt;title&gt;CSS3 border-image属性&lt;/title&gt;</a:t>
            </a:r>
            <a:endParaRPr lang="zh-CN" altLang="en-US" smtClean="0"/>
          </a:p>
          <a:p>
            <a:r>
              <a:rPr lang="zh-CN" altLang="en-US" smtClean="0">
                <a:sym typeface="Arial" pitchFamily="34" charset="0"/>
              </a:rPr>
              <a:t>    &lt;style type="text/css"&gt;</a:t>
            </a:r>
            <a:endParaRPr lang="zh-CN" altLang="en-US" smtClean="0"/>
          </a:p>
          <a:p>
            <a:r>
              <a:rPr lang="zh-CN" altLang="en-US" smtClean="0">
                <a:sym typeface="Arial" pitchFamily="34" charset="0"/>
              </a:rPr>
              <a:t>    #div1</a:t>
            </a:r>
            <a:endParaRPr lang="zh-CN" altLang="en-US" smtClean="0"/>
          </a:p>
          <a:p>
            <a:r>
              <a:rPr lang="zh-CN" altLang="en-US" smtClean="0">
                <a:sym typeface="Arial" pitchFamily="34" charset="0"/>
              </a:rPr>
              <a:t>    {</a:t>
            </a:r>
            <a:endParaRPr lang="zh-CN" altLang="en-US" smtClean="0"/>
          </a:p>
          <a:p>
            <a:r>
              <a:rPr lang="zh-CN" altLang="en-US" smtClean="0">
                <a:sym typeface="Arial" pitchFamily="34" charset="0"/>
              </a:rPr>
              <a:t>        width:210px;</a:t>
            </a:r>
            <a:endParaRPr lang="zh-CN" altLang="en-US" smtClean="0"/>
          </a:p>
          <a:p>
            <a:r>
              <a:rPr lang="zh-CN" altLang="en-US" smtClean="0">
                <a:sym typeface="Arial" pitchFamily="34" charset="0"/>
              </a:rPr>
              <a:t>        height:150px;</a:t>
            </a:r>
            <a:endParaRPr lang="zh-CN" altLang="en-US" smtClean="0"/>
          </a:p>
          <a:p>
            <a:r>
              <a:rPr lang="zh-CN" altLang="en-US" smtClean="0">
                <a:sym typeface="Arial" pitchFamily="34" charset="0"/>
              </a:rPr>
              <a:t>        border:30px solid gray;</a:t>
            </a:r>
            <a:endParaRPr lang="zh-CN" altLang="en-US" smtClean="0"/>
          </a:p>
          <a:p>
            <a:r>
              <a:rPr lang="zh-CN" altLang="en-US" smtClean="0">
                <a:sym typeface="Arial" pitchFamily="34" charset="0"/>
              </a:rPr>
              <a:t>        border-image:url("1.png") 30 repeat;</a:t>
            </a:r>
            <a:endParaRPr lang="zh-CN" altLang="en-US" smtClean="0"/>
          </a:p>
          <a:p>
            <a:r>
              <a:rPr lang="zh-CN" altLang="en-US" smtClean="0">
                <a:sym typeface="Arial" pitchFamily="34" charset="0"/>
              </a:rPr>
              <a:t>        -webkit-border-image:url("1.png") 30 repeat;</a:t>
            </a:r>
            <a:endParaRPr lang="zh-CN" altLang="en-US" smtClean="0"/>
          </a:p>
          <a:p>
            <a:r>
              <a:rPr lang="zh-CN" altLang="en-US" smtClean="0">
                <a:sym typeface="Arial" pitchFamily="34" charset="0"/>
              </a:rPr>
              <a:t>        -moz-border-image:url("1.png") 30 repeat;</a:t>
            </a:r>
            <a:endParaRPr lang="zh-CN" altLang="en-US" smtClean="0"/>
          </a:p>
          <a:p>
            <a:r>
              <a:rPr lang="zh-CN" altLang="en-US" smtClean="0">
                <a:sym typeface="Arial" pitchFamily="34" charset="0"/>
              </a:rPr>
              <a:t>    }</a:t>
            </a:r>
            <a:endParaRPr lang="zh-CN" altLang="en-US" smtClean="0"/>
          </a:p>
          <a:p>
            <a:r>
              <a:rPr lang="zh-CN" altLang="en-US" smtClean="0">
                <a:sym typeface="Arial" pitchFamily="34" charset="0"/>
              </a:rPr>
              <a:t>    &lt;/style&gt;</a:t>
            </a:r>
            <a:endParaRPr lang="zh-CN" altLang="en-US" smtClean="0"/>
          </a:p>
          <a:p>
            <a:r>
              <a:rPr lang="zh-CN" altLang="en-US" smtClean="0">
                <a:sym typeface="Arial" pitchFamily="34" charset="0"/>
              </a:rPr>
              <a:t>&lt;/head&gt;</a:t>
            </a:r>
            <a:endParaRPr lang="zh-CN" altLang="en-US" smtClean="0"/>
          </a:p>
          <a:p>
            <a:r>
              <a:rPr lang="zh-CN" altLang="en-US" smtClean="0">
                <a:sym typeface="Arial" pitchFamily="34" charset="0"/>
              </a:rPr>
              <a:t>&lt;body&gt;</a:t>
            </a:r>
            <a:endParaRPr lang="zh-CN" altLang="en-US" smtClean="0"/>
          </a:p>
          <a:p>
            <a:r>
              <a:rPr lang="zh-CN" altLang="en-US" smtClean="0">
                <a:sym typeface="Arial" pitchFamily="34" charset="0"/>
              </a:rPr>
              <a:t>    &lt;div id="div1"&gt;</a:t>
            </a:r>
            <a:endParaRPr lang="zh-CN" altLang="en-US" smtClean="0"/>
          </a:p>
          <a:p>
            <a:r>
              <a:rPr lang="zh-CN" altLang="en-US" smtClean="0">
                <a:sym typeface="Arial" pitchFamily="34" charset="0"/>
              </a:rPr>
              <a:t>    &lt;/div&gt;</a:t>
            </a:r>
            <a:endParaRPr lang="zh-CN" altLang="en-US" smtClean="0"/>
          </a:p>
          <a:p>
            <a:r>
              <a:rPr lang="zh-CN" altLang="en-US" smtClean="0">
                <a:sym typeface="Arial" pitchFamily="34" charset="0"/>
              </a:rPr>
              <a:t>&lt;/body&gt;</a:t>
            </a:r>
            <a:endParaRPr lang="zh-CN" altLang="en-US" smtClean="0"/>
          </a:p>
          <a:p>
            <a:r>
              <a:rPr lang="zh-CN" altLang="en-US" smtClean="0">
                <a:sym typeface="Arial" pitchFamily="34" charset="0"/>
              </a:rPr>
              <a:t>&lt;/html&gt;</a:t>
            </a:r>
            <a:endParaRPr lang="zh-CN" altLang="en-US" smtClean="0"/>
          </a:p>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ChangeArrowheads="1"/>
          </p:cNvSpPr>
          <p:nvPr>
            <p:ph type="sldImg" idx="4294967295"/>
          </p:nvPr>
        </p:nvSpPr>
        <p:spPr/>
      </p:sp>
      <p:sp>
        <p:nvSpPr>
          <p:cNvPr id="18434" name="灯片编号占位符 2"/>
          <p:cNvSpPr>
            <a:spLocks noGrp="1" noChangeArrowheads="1"/>
          </p:cNvSpPr>
          <p:nvPr>
            <p:ph type="sldNum" sz="quarter" idx="5"/>
          </p:nvPr>
        </p:nvSpPr>
        <p:spPr bwMode="auto">
          <a:noFill/>
          <a:ln>
            <a:miter lim="800000"/>
          </a:ln>
        </p:spPr>
        <p:txBody>
          <a:bodyPr/>
          <a:lstStyle/>
          <a:p>
            <a:fld id="{C5791639-2555-4CE0-9CD4-0BD864524E71}" type="slidenum">
              <a:rPr lang="zh-CN" altLang="en-US"/>
            </a:fld>
            <a:endParaRPr lang="zh-CN" altLang="en-US" sz="1200"/>
          </a:p>
        </p:txBody>
      </p:sp>
      <p:sp>
        <p:nvSpPr>
          <p:cNvPr id="18435"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 </a:t>
            </a:r>
            <a:endParaRPr lang="zh-CN" altLang="en-US" smtClean="0"/>
          </a:p>
          <a:p>
            <a:r>
              <a:rPr lang="zh-CN" altLang="en-US" smtClean="0"/>
              <a:t>    &lt;title&gt;CSS3结构伪类选择器&lt;/title&gt;</a:t>
            </a:r>
            <a:endParaRPr lang="zh-CN" altLang="en-US" smtClean="0"/>
          </a:p>
          <a:p>
            <a:r>
              <a:rPr lang="zh-CN" altLang="en-US" smtClean="0"/>
              <a:t>    &lt;style type="text/css"&gt;</a:t>
            </a:r>
            <a:endParaRPr lang="zh-CN" altLang="en-US" smtClean="0"/>
          </a:p>
          <a:p>
            <a:r>
              <a:rPr lang="zh-CN" altLang="en-US" smtClean="0"/>
              <a:t>        ul</a:t>
            </a:r>
            <a:endParaRPr lang="zh-CN" altLang="en-US" smtClean="0"/>
          </a:p>
          <a:p>
            <a:r>
              <a:rPr lang="zh-CN" altLang="en-US" smtClean="0"/>
              <a:t>        {</a:t>
            </a:r>
            <a:endParaRPr lang="zh-CN" altLang="en-US" smtClean="0"/>
          </a:p>
          <a:p>
            <a:r>
              <a:rPr lang="zh-CN" altLang="en-US" smtClean="0"/>
              <a:t>            width:200px;</a:t>
            </a:r>
            <a:endParaRPr lang="zh-CN" altLang="en-US" smtClean="0"/>
          </a:p>
          <a:p>
            <a:r>
              <a:rPr lang="zh-CN" altLang="en-US" smtClean="0"/>
              <a:t>            border:1px solid gray;</a:t>
            </a:r>
            <a:endParaRPr lang="zh-CN" altLang="en-US" smtClean="0"/>
          </a:p>
          <a:p>
            <a:r>
              <a:rPr lang="zh-CN" altLang="en-US" smtClean="0"/>
              <a:t>            list-style-type:none;</a:t>
            </a:r>
            <a:endParaRPr lang="zh-CN" altLang="en-US" smtClean="0"/>
          </a:p>
          <a:p>
            <a:r>
              <a:rPr lang="zh-CN" altLang="en-US" smtClean="0"/>
              <a:t>        }</a:t>
            </a:r>
            <a:endParaRPr lang="zh-CN" altLang="en-US" smtClean="0"/>
          </a:p>
          <a:p>
            <a:r>
              <a:rPr lang="zh-CN" altLang="en-US" smtClean="0"/>
              <a:t>        ul li</a:t>
            </a:r>
            <a:endParaRPr lang="zh-CN" altLang="en-US" smtClean="0"/>
          </a:p>
          <a:p>
            <a:r>
              <a:rPr lang="zh-CN" altLang="en-US" smtClean="0"/>
              <a:t>        {</a:t>
            </a:r>
            <a:endParaRPr lang="zh-CN" altLang="en-US" smtClean="0"/>
          </a:p>
          <a:p>
            <a:r>
              <a:rPr lang="zh-CN" altLang="en-US" smtClean="0"/>
              <a:t>            height:20px;</a:t>
            </a:r>
            <a:endParaRPr lang="zh-CN" altLang="en-US" smtClean="0"/>
          </a:p>
          <a:p>
            <a:r>
              <a:rPr lang="zh-CN" altLang="en-US" smtClean="0"/>
              <a:t>            background-color:green;</a:t>
            </a:r>
            <a:endParaRPr lang="zh-CN" altLang="en-US" smtClean="0"/>
          </a:p>
          <a:p>
            <a:r>
              <a:rPr lang="zh-CN" altLang="en-US" smtClean="0"/>
              <a:t>        }</a:t>
            </a:r>
            <a:endParaRPr lang="zh-CN" altLang="en-US" smtClean="0"/>
          </a:p>
          <a:p>
            <a:r>
              <a:rPr lang="zh-CN" altLang="en-US" smtClean="0"/>
              <a:t>        /*设置偶数列颜色*/</a:t>
            </a:r>
            <a:endParaRPr lang="zh-CN" altLang="en-US" smtClean="0"/>
          </a:p>
          <a:p>
            <a:r>
              <a:rPr lang="zh-CN" altLang="en-US" smtClean="0"/>
              <a:t>        ul li:nth-child(odd)</a:t>
            </a:r>
            <a:endParaRPr lang="zh-CN" altLang="en-US" smtClean="0"/>
          </a:p>
          <a:p>
            <a:r>
              <a:rPr lang="zh-CN" altLang="en-US" smtClean="0"/>
              <a:t>        {</a:t>
            </a:r>
            <a:endParaRPr lang="zh-CN" altLang="en-US" smtClean="0"/>
          </a:p>
          <a:p>
            <a:r>
              <a:rPr lang="zh-CN" altLang="en-US" smtClean="0"/>
              <a:t>            background-color:red;</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&lt;ul&gt;</a:t>
            </a:r>
            <a:endParaRPr lang="zh-CN" altLang="en-US" smtClean="0"/>
          </a:p>
          <a:p>
            <a:r>
              <a:rPr lang="zh-CN" altLang="en-US" smtClean="0"/>
              <a:t>        &lt;li&gt;&lt;/li&gt;</a:t>
            </a:r>
            <a:endParaRPr lang="zh-CN" altLang="en-US" smtClean="0"/>
          </a:p>
          <a:p>
            <a:r>
              <a:rPr lang="zh-CN" altLang="en-US" smtClean="0"/>
              <a:t>        &lt;li&gt;&lt;/li&gt;</a:t>
            </a:r>
            <a:endParaRPr lang="zh-CN" altLang="en-US" smtClean="0"/>
          </a:p>
          <a:p>
            <a:r>
              <a:rPr lang="zh-CN" altLang="en-US" smtClean="0"/>
              <a:t>        &lt;li&gt;&lt;/li&gt;</a:t>
            </a:r>
            <a:endParaRPr lang="zh-CN" altLang="en-US" smtClean="0"/>
          </a:p>
          <a:p>
            <a:r>
              <a:rPr lang="zh-CN" altLang="en-US" smtClean="0"/>
              <a:t>        &lt;li&gt;&lt;/li&gt;</a:t>
            </a:r>
            <a:endParaRPr lang="zh-CN" altLang="en-US" smtClean="0"/>
          </a:p>
          <a:p>
            <a:r>
              <a:rPr lang="zh-CN" altLang="en-US" smtClean="0"/>
              <a:t>        &lt;li&gt;&lt;/li&gt;</a:t>
            </a:r>
            <a:endParaRPr lang="zh-CN" altLang="en-US" smtClean="0"/>
          </a:p>
          <a:p>
            <a:r>
              <a:rPr lang="zh-CN" altLang="en-US" smtClean="0"/>
              <a:t>    &lt;/ul&gt;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ChangeArrowheads="1"/>
          </p:cNvSpPr>
          <p:nvPr>
            <p:ph type="sldImg" idx="4294967295"/>
          </p:nvPr>
        </p:nvSpPr>
        <p:spPr/>
      </p:sp>
      <p:sp>
        <p:nvSpPr>
          <p:cNvPr id="24578" name="灯片编号占位符 2"/>
          <p:cNvSpPr>
            <a:spLocks noGrp="1" noChangeArrowheads="1"/>
          </p:cNvSpPr>
          <p:nvPr>
            <p:ph type="sldNum" sz="quarter" idx="5"/>
          </p:nvPr>
        </p:nvSpPr>
        <p:spPr bwMode="auto">
          <a:noFill/>
          <a:ln>
            <a:miter lim="800000"/>
          </a:ln>
        </p:spPr>
        <p:txBody>
          <a:bodyPr/>
          <a:lstStyle/>
          <a:p>
            <a:fld id="{C900368F-D1BA-4685-A8FA-61C5057465EE}" type="slidenum">
              <a:rPr lang="zh-CN" altLang="en-US"/>
            </a:fld>
            <a:endParaRPr lang="zh-CN" altLang="en-US" sz="1200"/>
          </a:p>
        </p:txBody>
      </p:sp>
      <p:sp>
        <p:nvSpPr>
          <p:cNvPr id="24579"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sym typeface="Arial" pitchFamily="34" charset="0"/>
              </a:rPr>
              <a:t>&lt;!DOCTYPE html&gt;</a:t>
            </a:r>
            <a:endParaRPr lang="zh-CN" altLang="en-US" smtClean="0">
              <a:sym typeface="Arial" pitchFamily="34" charset="0"/>
            </a:endParaRPr>
          </a:p>
          <a:p>
            <a:r>
              <a:rPr lang="zh-CN" altLang="en-US" smtClean="0">
                <a:sym typeface="Arial" pitchFamily="34" charset="0"/>
              </a:rPr>
              <a:t>&lt;html xmlns="http://www.w3.org/1999/xhtml"&gt;</a:t>
            </a:r>
            <a:endParaRPr lang="zh-CN" altLang="en-US" smtClean="0">
              <a:sym typeface="Arial" pitchFamily="34" charset="0"/>
            </a:endParaRPr>
          </a:p>
          <a:p>
            <a:r>
              <a:rPr lang="zh-CN" altLang="en-US" smtClean="0">
                <a:sym typeface="Arial" pitchFamily="34" charset="0"/>
              </a:rPr>
              <a:t>&lt;head&gt;</a:t>
            </a:r>
            <a:endParaRPr lang="zh-CN" altLang="en-US" smtClean="0">
              <a:sym typeface="Arial" pitchFamily="34" charset="0"/>
            </a:endParaRPr>
          </a:p>
          <a:p>
            <a:r>
              <a:rPr lang="zh-CN" altLang="en-US" smtClean="0">
                <a:sym typeface="Arial" pitchFamily="34" charset="0"/>
              </a:rPr>
              <a:t>    &lt;title&gt;CSS3 border-image属性&lt;/title&gt;</a:t>
            </a:r>
            <a:endParaRPr lang="zh-CN" altLang="en-US" smtClean="0">
              <a:sym typeface="Arial" pitchFamily="34" charset="0"/>
            </a:endParaRPr>
          </a:p>
          <a:p>
            <a:r>
              <a:rPr lang="zh-CN" altLang="en-US" smtClean="0">
                <a:sym typeface="Arial" pitchFamily="34" charset="0"/>
              </a:rPr>
              <a:t>    &lt;style type="text/css"&gt;</a:t>
            </a:r>
            <a:endParaRPr lang="zh-CN" altLang="en-US" smtClean="0">
              <a:sym typeface="Arial" pitchFamily="34" charset="0"/>
            </a:endParaRPr>
          </a:p>
          <a:p>
            <a:r>
              <a:rPr lang="zh-CN" altLang="en-US" smtClean="0">
                <a:sym typeface="Arial" pitchFamily="34" charset="0"/>
              </a:rPr>
              <a:t>    #div1</a:t>
            </a:r>
            <a:endParaRPr lang="zh-CN" altLang="en-US" smtClean="0">
              <a:sym typeface="Arial" pitchFamily="34" charset="0"/>
            </a:endParaRPr>
          </a:p>
          <a:p>
            <a:r>
              <a:rPr lang="zh-CN" altLang="en-US" smtClean="0">
                <a:sym typeface="Arial" pitchFamily="34" charset="0"/>
              </a:rPr>
              <a:t>    {</a:t>
            </a:r>
            <a:endParaRPr lang="zh-CN" altLang="en-US" smtClean="0">
              <a:sym typeface="Arial" pitchFamily="34" charset="0"/>
            </a:endParaRPr>
          </a:p>
          <a:p>
            <a:r>
              <a:rPr lang="zh-CN" altLang="en-US" smtClean="0">
                <a:sym typeface="Arial" pitchFamily="34" charset="0"/>
              </a:rPr>
              <a:t>        width:210px;</a:t>
            </a:r>
            <a:endParaRPr lang="zh-CN" altLang="en-US" smtClean="0">
              <a:sym typeface="Arial" pitchFamily="34" charset="0"/>
            </a:endParaRPr>
          </a:p>
          <a:p>
            <a:r>
              <a:rPr lang="zh-CN" altLang="en-US" smtClean="0">
                <a:sym typeface="Arial" pitchFamily="34" charset="0"/>
              </a:rPr>
              <a:t>        height:150px;</a:t>
            </a:r>
            <a:endParaRPr lang="zh-CN" altLang="en-US" smtClean="0">
              <a:sym typeface="Arial" pitchFamily="34" charset="0"/>
            </a:endParaRPr>
          </a:p>
          <a:p>
            <a:r>
              <a:rPr lang="zh-CN" altLang="en-US" smtClean="0">
                <a:sym typeface="Arial" pitchFamily="34" charset="0"/>
              </a:rPr>
              <a:t>        border:30px solid gray;</a:t>
            </a:r>
            <a:endParaRPr lang="zh-CN" altLang="en-US" smtClean="0">
              <a:sym typeface="Arial" pitchFamily="34" charset="0"/>
            </a:endParaRPr>
          </a:p>
          <a:p>
            <a:r>
              <a:rPr lang="zh-CN" altLang="en-US" smtClean="0">
                <a:sym typeface="Arial" pitchFamily="34" charset="0"/>
              </a:rPr>
              <a:t>        border-image:url("2.png") 30 repeat;</a:t>
            </a:r>
            <a:endParaRPr lang="zh-CN" altLang="en-US" smtClean="0">
              <a:sym typeface="Arial" pitchFamily="34" charset="0"/>
            </a:endParaRPr>
          </a:p>
          <a:p>
            <a:r>
              <a:rPr lang="zh-CN" altLang="en-US" smtClean="0">
                <a:sym typeface="Arial" pitchFamily="34" charset="0"/>
              </a:rPr>
              <a:t>        </a:t>
            </a:r>
            <a:r>
              <a:rPr lang="en-US" altLang="zh-CN" smtClean="0">
                <a:sym typeface="Arial" pitchFamily="34" charset="0"/>
              </a:rPr>
              <a:t>/*</a:t>
            </a:r>
            <a:r>
              <a:rPr lang="zh-CN" altLang="en-US" smtClean="0">
                <a:sym typeface="Arial" pitchFamily="34" charset="0"/>
              </a:rPr>
              <a:t>-webkit-border-image:url("2.png") 30 repeat;</a:t>
            </a:r>
            <a:endParaRPr lang="zh-CN" altLang="en-US" smtClean="0">
              <a:sym typeface="Arial" pitchFamily="34" charset="0"/>
            </a:endParaRPr>
          </a:p>
          <a:p>
            <a:r>
              <a:rPr lang="zh-CN" altLang="en-US" smtClean="0">
                <a:sym typeface="Arial" pitchFamily="34" charset="0"/>
              </a:rPr>
              <a:t>        -moz-border-image:url("2.png") 30 repeat;</a:t>
            </a:r>
            <a:endParaRPr lang="zh-CN" altLang="en-US" smtClean="0">
              <a:sym typeface="Arial" pitchFamily="34" charset="0"/>
            </a:endParaRPr>
          </a:p>
          <a:p>
            <a:r>
              <a:rPr lang="en-US" altLang="zh-CN" smtClean="0">
                <a:sym typeface="Arial" pitchFamily="34" charset="0"/>
              </a:rPr>
              <a:t>*/</a:t>
            </a:r>
            <a:endParaRPr lang="en-US" altLang="zh-CN" smtClean="0">
              <a:sym typeface="Arial" pitchFamily="34" charset="0"/>
            </a:endParaRPr>
          </a:p>
          <a:p>
            <a:r>
              <a:rPr lang="zh-CN" altLang="en-US" smtClean="0">
                <a:sym typeface="Arial" pitchFamily="34" charset="0"/>
              </a:rPr>
              <a:t>    }</a:t>
            </a:r>
            <a:endParaRPr lang="zh-CN" altLang="en-US" smtClean="0">
              <a:sym typeface="Arial" pitchFamily="34" charset="0"/>
            </a:endParaRPr>
          </a:p>
          <a:p>
            <a:r>
              <a:rPr lang="zh-CN" altLang="en-US" smtClean="0">
                <a:sym typeface="Arial" pitchFamily="34" charset="0"/>
              </a:rPr>
              <a:t>    &lt;/style&gt;</a:t>
            </a:r>
            <a:endParaRPr lang="zh-CN" altLang="en-US" smtClean="0">
              <a:sym typeface="Arial" pitchFamily="34" charset="0"/>
            </a:endParaRPr>
          </a:p>
          <a:p>
            <a:r>
              <a:rPr lang="zh-CN" altLang="en-US" smtClean="0">
                <a:sym typeface="Arial" pitchFamily="34" charset="0"/>
              </a:rPr>
              <a:t>&lt;/head&gt;</a:t>
            </a:r>
            <a:endParaRPr lang="zh-CN" altLang="en-US" smtClean="0">
              <a:sym typeface="Arial" pitchFamily="34" charset="0"/>
            </a:endParaRPr>
          </a:p>
          <a:p>
            <a:r>
              <a:rPr lang="zh-CN" altLang="en-US" smtClean="0">
                <a:sym typeface="Arial" pitchFamily="34" charset="0"/>
              </a:rPr>
              <a:t>&lt;body&gt;</a:t>
            </a:r>
            <a:endParaRPr lang="zh-CN" altLang="en-US" smtClean="0">
              <a:sym typeface="Arial" pitchFamily="34" charset="0"/>
            </a:endParaRPr>
          </a:p>
          <a:p>
            <a:r>
              <a:rPr lang="zh-CN" altLang="en-US" smtClean="0">
                <a:sym typeface="Arial" pitchFamily="34" charset="0"/>
              </a:rPr>
              <a:t>    &lt;div id="div1"&gt;</a:t>
            </a:r>
            <a:endParaRPr lang="zh-CN" altLang="en-US" smtClean="0">
              <a:sym typeface="Arial" pitchFamily="34" charset="0"/>
            </a:endParaRPr>
          </a:p>
          <a:p>
            <a:r>
              <a:rPr lang="zh-CN" altLang="en-US" smtClean="0">
                <a:sym typeface="Arial" pitchFamily="34" charset="0"/>
              </a:rPr>
              <a:t>    &lt;/div&gt;</a:t>
            </a:r>
            <a:endParaRPr lang="zh-CN" altLang="en-US" smtClean="0">
              <a:sym typeface="Arial" pitchFamily="34" charset="0"/>
            </a:endParaRPr>
          </a:p>
          <a:p>
            <a:r>
              <a:rPr lang="zh-CN" altLang="en-US" smtClean="0">
                <a:sym typeface="Arial" pitchFamily="34" charset="0"/>
              </a:rPr>
              <a:t>&lt;/body&gt;</a:t>
            </a:r>
            <a:endParaRPr lang="zh-CN" altLang="en-US" smtClean="0">
              <a:sym typeface="Arial" pitchFamily="34" charset="0"/>
            </a:endParaRPr>
          </a:p>
          <a:p>
            <a:r>
              <a:rPr lang="zh-CN" altLang="en-US" smtClean="0">
                <a:sym typeface="Arial" pitchFamily="34" charset="0"/>
              </a:rPr>
              <a:t>&lt;/html&gt;</a:t>
            </a:r>
            <a:endParaRPr lang="zh-CN" altLang="en-US" smtClean="0">
              <a:sym typeface="Arial"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ChangeArrowheads="1"/>
          </p:cNvSpPr>
          <p:nvPr>
            <p:ph type="sldImg" idx="4294967295"/>
          </p:nvPr>
        </p:nvSpPr>
        <p:spPr/>
      </p:sp>
      <p:sp>
        <p:nvSpPr>
          <p:cNvPr id="26626" name="灯片编号占位符 2"/>
          <p:cNvSpPr>
            <a:spLocks noGrp="1" noChangeArrowheads="1"/>
          </p:cNvSpPr>
          <p:nvPr>
            <p:ph type="sldNum" sz="quarter" idx="5"/>
          </p:nvPr>
        </p:nvSpPr>
        <p:spPr bwMode="auto">
          <a:noFill/>
          <a:ln>
            <a:miter lim="800000"/>
          </a:ln>
        </p:spPr>
        <p:txBody>
          <a:bodyPr/>
          <a:lstStyle/>
          <a:p>
            <a:fld id="{5614DBB4-1B3E-4835-B836-DE5330AD4EEB}" type="slidenum">
              <a:rPr lang="zh-CN" altLang="en-US"/>
            </a:fld>
            <a:endParaRPr lang="zh-CN" altLang="en-US" sz="1200"/>
          </a:p>
        </p:txBody>
      </p:sp>
      <p:sp>
        <p:nvSpPr>
          <p:cNvPr id="26627"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sym typeface="Arial" pitchFamily="34" charset="0"/>
              </a:rPr>
              <a:t>&lt;!DOCTYPE html&gt;</a:t>
            </a:r>
            <a:endParaRPr lang="zh-CN" altLang="en-US" smtClean="0"/>
          </a:p>
          <a:p>
            <a:r>
              <a:rPr lang="zh-CN" altLang="en-US" smtClean="0">
                <a:sym typeface="Arial" pitchFamily="34" charset="0"/>
              </a:rPr>
              <a:t>&lt;html xmlns="http://www.w3.org/1999/xhtml"&gt;</a:t>
            </a:r>
            <a:endParaRPr lang="zh-CN" altLang="en-US" smtClean="0"/>
          </a:p>
          <a:p>
            <a:r>
              <a:rPr lang="zh-CN" altLang="en-US" smtClean="0">
                <a:sym typeface="Arial" pitchFamily="34" charset="0"/>
              </a:rPr>
              <a:t>&lt;head&gt;</a:t>
            </a:r>
            <a:endParaRPr lang="zh-CN" altLang="en-US" smtClean="0"/>
          </a:p>
          <a:p>
            <a:r>
              <a:rPr lang="zh-CN" altLang="en-US" smtClean="0">
                <a:sym typeface="Arial" pitchFamily="34" charset="0"/>
              </a:rPr>
              <a:t>    &lt;title&gt;CSS3 border-image属性&lt;/title&gt;</a:t>
            </a:r>
            <a:endParaRPr lang="zh-CN" altLang="en-US" smtClean="0"/>
          </a:p>
          <a:p>
            <a:r>
              <a:rPr lang="zh-CN" altLang="en-US" smtClean="0">
                <a:sym typeface="Arial" pitchFamily="34" charset="0"/>
              </a:rPr>
              <a:t>    &lt;style type="text/css"&gt;</a:t>
            </a:r>
            <a:endParaRPr lang="zh-CN" altLang="en-US" smtClean="0"/>
          </a:p>
          <a:p>
            <a:r>
              <a:rPr lang="zh-CN" altLang="en-US" smtClean="0">
                <a:sym typeface="Arial" pitchFamily="34" charset="0"/>
              </a:rPr>
              <a:t>    #div1</a:t>
            </a:r>
            <a:endParaRPr lang="zh-CN" altLang="en-US" smtClean="0"/>
          </a:p>
          <a:p>
            <a:r>
              <a:rPr lang="zh-CN" altLang="en-US" smtClean="0">
                <a:sym typeface="Arial" pitchFamily="34" charset="0"/>
              </a:rPr>
              <a:t>    {</a:t>
            </a:r>
            <a:endParaRPr lang="zh-CN" altLang="en-US" smtClean="0"/>
          </a:p>
          <a:p>
            <a:r>
              <a:rPr lang="zh-CN" altLang="en-US" smtClean="0">
                <a:sym typeface="Arial" pitchFamily="34" charset="0"/>
              </a:rPr>
              <a:t>        width:170px;</a:t>
            </a:r>
            <a:endParaRPr lang="zh-CN" altLang="en-US" smtClean="0"/>
          </a:p>
          <a:p>
            <a:r>
              <a:rPr lang="zh-CN" altLang="en-US" smtClean="0">
                <a:sym typeface="Arial" pitchFamily="34" charset="0"/>
              </a:rPr>
              <a:t>        height:110px;</a:t>
            </a:r>
            <a:endParaRPr lang="zh-CN" altLang="en-US" smtClean="0"/>
          </a:p>
          <a:p>
            <a:r>
              <a:rPr lang="zh-CN" altLang="en-US" smtClean="0">
                <a:sym typeface="Arial" pitchFamily="34" charset="0"/>
              </a:rPr>
              <a:t>        border:30px solid gray;</a:t>
            </a:r>
            <a:endParaRPr lang="zh-CN" altLang="en-US" smtClean="0"/>
          </a:p>
          <a:p>
            <a:r>
              <a:rPr lang="zh-CN" altLang="en-US" smtClean="0">
                <a:sym typeface="Arial" pitchFamily="34" charset="0"/>
              </a:rPr>
              <a:t>        border-image:url("2.png") 30 repeat;</a:t>
            </a:r>
            <a:endParaRPr lang="zh-CN" altLang="en-US" smtClean="0"/>
          </a:p>
          <a:p>
            <a:r>
              <a:rPr lang="zh-CN" altLang="en-US" smtClean="0">
                <a:sym typeface="Arial" pitchFamily="34" charset="0"/>
              </a:rPr>
              <a:t>       /* -webkit-border-image:url("2.png") 30 repeat;</a:t>
            </a:r>
            <a:endParaRPr lang="zh-CN" altLang="en-US" smtClean="0"/>
          </a:p>
          <a:p>
            <a:r>
              <a:rPr lang="zh-CN" altLang="en-US" smtClean="0">
                <a:sym typeface="Arial" pitchFamily="34" charset="0"/>
              </a:rPr>
              <a:t>        -moz-border-image:url("2.png") 30 repeat;</a:t>
            </a:r>
            <a:endParaRPr lang="zh-CN" altLang="en-US" smtClean="0"/>
          </a:p>
          <a:p>
            <a:r>
              <a:rPr lang="zh-CN" altLang="en-US" smtClean="0">
                <a:sym typeface="Arial" pitchFamily="34" charset="0"/>
              </a:rPr>
              <a:t>        */</a:t>
            </a:r>
            <a:endParaRPr lang="zh-CN" altLang="en-US" smtClean="0"/>
          </a:p>
          <a:p>
            <a:r>
              <a:rPr lang="zh-CN" altLang="en-US" smtClean="0">
                <a:sym typeface="Arial" pitchFamily="34" charset="0"/>
              </a:rPr>
              <a:t>    }</a:t>
            </a:r>
            <a:endParaRPr lang="zh-CN" altLang="en-US" smtClean="0"/>
          </a:p>
          <a:p>
            <a:r>
              <a:rPr lang="zh-CN" altLang="en-US" smtClean="0">
                <a:sym typeface="Arial" pitchFamily="34" charset="0"/>
              </a:rPr>
              <a:t>    &lt;/style&gt;</a:t>
            </a:r>
            <a:endParaRPr lang="zh-CN" altLang="en-US" smtClean="0"/>
          </a:p>
          <a:p>
            <a:r>
              <a:rPr lang="zh-CN" altLang="en-US" smtClean="0">
                <a:sym typeface="Arial" pitchFamily="34" charset="0"/>
              </a:rPr>
              <a:t>&lt;/head&gt;</a:t>
            </a:r>
            <a:endParaRPr lang="zh-CN" altLang="en-US" smtClean="0"/>
          </a:p>
          <a:p>
            <a:r>
              <a:rPr lang="zh-CN" altLang="en-US" smtClean="0">
                <a:sym typeface="Arial" pitchFamily="34" charset="0"/>
              </a:rPr>
              <a:t>&lt;body&gt;</a:t>
            </a:r>
            <a:endParaRPr lang="zh-CN" altLang="en-US" smtClean="0"/>
          </a:p>
          <a:p>
            <a:r>
              <a:rPr lang="zh-CN" altLang="en-US" smtClean="0">
                <a:sym typeface="Arial" pitchFamily="34" charset="0"/>
              </a:rPr>
              <a:t>    &lt;div id="div1"&gt;</a:t>
            </a:r>
            <a:endParaRPr lang="zh-CN" altLang="en-US" smtClean="0"/>
          </a:p>
          <a:p>
            <a:r>
              <a:rPr lang="zh-CN" altLang="en-US" smtClean="0">
                <a:sym typeface="Arial" pitchFamily="34" charset="0"/>
              </a:rPr>
              <a:t>    &lt;/div&gt;</a:t>
            </a:r>
            <a:endParaRPr lang="zh-CN" altLang="en-US" smtClean="0"/>
          </a:p>
          <a:p>
            <a:r>
              <a:rPr lang="zh-CN" altLang="en-US" smtClean="0">
                <a:sym typeface="Arial" pitchFamily="34" charset="0"/>
              </a:rPr>
              <a:t>&lt;/body&gt;</a:t>
            </a:r>
            <a:endParaRPr lang="zh-CN" altLang="en-US" smtClean="0"/>
          </a:p>
          <a:p>
            <a:r>
              <a:rPr lang="zh-CN" altLang="en-US" smtClean="0">
                <a:sym typeface="Arial" pitchFamily="34" charset="0"/>
              </a:rPr>
              <a:t>&lt;/html&gt;</a:t>
            </a:r>
            <a:endParaRPr lang="zh-CN" altLang="en-US" smtClean="0"/>
          </a:p>
          <a:p>
            <a:endParaRPr lang="zh-CN"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ChangeArrowheads="1"/>
          </p:cNvSpPr>
          <p:nvPr>
            <p:ph type="sldImg" idx="4294967295"/>
          </p:nvPr>
        </p:nvSpPr>
        <p:spPr/>
      </p:sp>
      <p:sp>
        <p:nvSpPr>
          <p:cNvPr id="28674" name="灯片编号占位符 2"/>
          <p:cNvSpPr>
            <a:spLocks noGrp="1" noChangeArrowheads="1"/>
          </p:cNvSpPr>
          <p:nvPr>
            <p:ph type="sldNum" sz="quarter" idx="5"/>
          </p:nvPr>
        </p:nvSpPr>
        <p:spPr bwMode="auto">
          <a:noFill/>
          <a:ln>
            <a:miter lim="800000"/>
          </a:ln>
        </p:spPr>
        <p:txBody>
          <a:bodyPr/>
          <a:lstStyle/>
          <a:p>
            <a:fld id="{6748AB05-0330-491C-A9DF-573BF8CB7096}" type="slidenum">
              <a:rPr lang="zh-CN" altLang="en-US"/>
            </a:fld>
            <a:endParaRPr lang="zh-CN" altLang="en-US" sz="1200"/>
          </a:p>
        </p:txBody>
      </p:sp>
      <p:sp>
        <p:nvSpPr>
          <p:cNvPr id="28675"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 xmlns="http://www.w3.org/1999/xhtml"&gt;</a:t>
            </a:r>
            <a:endParaRPr lang="zh-CN" altLang="en-US" smtClean="0"/>
          </a:p>
          <a:p>
            <a:r>
              <a:rPr lang="zh-CN" altLang="en-US" smtClean="0"/>
              <a:t>&lt;head&gt;</a:t>
            </a:r>
            <a:endParaRPr lang="zh-CN" altLang="en-US" smtClean="0"/>
          </a:p>
          <a:p>
            <a:r>
              <a:rPr lang="zh-CN" altLang="en-US" smtClean="0"/>
              <a:t>    &lt;title&gt;CSS3 border-image属性&lt;/title&gt;</a:t>
            </a:r>
            <a:endParaRPr lang="zh-CN" altLang="en-US" smtClean="0"/>
          </a:p>
          <a:p>
            <a:r>
              <a:rPr lang="zh-CN" altLang="en-US" smtClean="0"/>
              <a:t>    &lt;style type="text/css"&gt;</a:t>
            </a:r>
            <a:endParaRPr lang="zh-CN" altLang="en-US" smtClean="0"/>
          </a:p>
          <a:p>
            <a:r>
              <a:rPr lang="zh-CN" altLang="en-US" smtClean="0"/>
              <a:t>    #div1</a:t>
            </a:r>
            <a:endParaRPr lang="zh-CN" altLang="en-US" smtClean="0"/>
          </a:p>
          <a:p>
            <a:r>
              <a:rPr lang="zh-CN" altLang="en-US" smtClean="0"/>
              <a:t>    {</a:t>
            </a:r>
            <a:endParaRPr lang="zh-CN" altLang="en-US" smtClean="0"/>
          </a:p>
          <a:p>
            <a:r>
              <a:rPr lang="zh-CN" altLang="en-US" smtClean="0"/>
              <a:t>        width:170px;</a:t>
            </a:r>
            <a:endParaRPr lang="zh-CN" altLang="en-US" smtClean="0"/>
          </a:p>
          <a:p>
            <a:r>
              <a:rPr lang="zh-CN" altLang="en-US" smtClean="0"/>
              <a:t>        height:110px;</a:t>
            </a:r>
            <a:endParaRPr lang="zh-CN" altLang="en-US" smtClean="0"/>
          </a:p>
          <a:p>
            <a:r>
              <a:rPr lang="zh-CN" altLang="en-US" smtClean="0"/>
              <a:t>        border:30px solid gray;</a:t>
            </a:r>
            <a:endParaRPr lang="zh-CN" altLang="en-US" smtClean="0"/>
          </a:p>
          <a:p>
            <a:r>
              <a:rPr lang="zh-CN" altLang="en-US" smtClean="0"/>
              <a:t>        border-image:url("2.png") 30 round;</a:t>
            </a:r>
            <a:endParaRPr lang="zh-CN" altLang="en-US" smtClean="0"/>
          </a:p>
          <a:p>
            <a:r>
              <a:rPr lang="zh-CN" altLang="en-US" smtClean="0"/>
              <a:t>        /*-webkit-border-image:url("1.png") 30 repeat;</a:t>
            </a:r>
            <a:endParaRPr lang="zh-CN" altLang="en-US" smtClean="0"/>
          </a:p>
          <a:p>
            <a:r>
              <a:rPr lang="zh-CN" altLang="en-US" smtClean="0"/>
              <a:t>        -moz-border-image:url("1.png") 30 repeat;</a:t>
            </a:r>
            <a:endParaRPr lang="zh-CN" altLang="en-US" smtClean="0"/>
          </a:p>
          <a:p>
            <a:r>
              <a:rPr lang="zh-CN" altLang="en-US" smtClean="0"/>
              <a:t>        */</a:t>
            </a:r>
            <a:endParaRPr lang="zh-CN" altLang="en-US" smtClean="0"/>
          </a:p>
          <a:p>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id="div1"&gt;</a:t>
            </a:r>
            <a:endParaRPr lang="zh-CN" altLang="en-US" smtClean="0"/>
          </a:p>
          <a:p>
            <a:r>
              <a:rPr lang="zh-CN" altLang="en-US" smtClean="0"/>
              <a:t>    &lt;/div&gt;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noChangeArrowheads="1"/>
          </p:cNvSpPr>
          <p:nvPr>
            <p:ph type="sldImg" idx="4294967295"/>
          </p:nvPr>
        </p:nvSpPr>
        <p:spPr/>
      </p:sp>
      <p:sp>
        <p:nvSpPr>
          <p:cNvPr id="30722" name="灯片编号占位符 2"/>
          <p:cNvSpPr>
            <a:spLocks noGrp="1" noChangeArrowheads="1"/>
          </p:cNvSpPr>
          <p:nvPr>
            <p:ph type="sldNum" sz="quarter" idx="5"/>
          </p:nvPr>
        </p:nvSpPr>
        <p:spPr bwMode="auto">
          <a:noFill/>
          <a:ln>
            <a:miter lim="800000"/>
          </a:ln>
        </p:spPr>
        <p:txBody>
          <a:bodyPr/>
          <a:lstStyle/>
          <a:p>
            <a:fld id="{C4B7FAF5-B8B1-4FD0-AE98-7E8574DC5358}" type="slidenum">
              <a:rPr lang="zh-CN" altLang="en-US"/>
            </a:fld>
            <a:endParaRPr lang="zh-CN" altLang="en-US" sz="1200"/>
          </a:p>
        </p:txBody>
      </p:sp>
      <p:sp>
        <p:nvSpPr>
          <p:cNvPr id="30723"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 xmlns="http://www.w3.org/1999/xhtml"&gt;</a:t>
            </a:r>
            <a:endParaRPr lang="zh-CN" altLang="en-US" smtClean="0"/>
          </a:p>
          <a:p>
            <a:r>
              <a:rPr lang="zh-CN" altLang="en-US" smtClean="0"/>
              <a:t>&lt;head&gt;</a:t>
            </a:r>
            <a:endParaRPr lang="zh-CN" altLang="en-US" smtClean="0"/>
          </a:p>
          <a:p>
            <a:r>
              <a:rPr lang="zh-CN" altLang="en-US" smtClean="0"/>
              <a:t>    &lt;title&gt;CSS3 border-image属性&lt;/title&gt;</a:t>
            </a:r>
            <a:endParaRPr lang="zh-CN" altLang="en-US" smtClean="0"/>
          </a:p>
          <a:p>
            <a:r>
              <a:rPr lang="zh-CN" altLang="en-US" smtClean="0"/>
              <a:t>    &lt;style type="text/css"&gt;</a:t>
            </a:r>
            <a:endParaRPr lang="zh-CN" altLang="en-US" smtClean="0"/>
          </a:p>
          <a:p>
            <a:r>
              <a:rPr lang="zh-CN" altLang="en-US" smtClean="0"/>
              <a:t>    #div1</a:t>
            </a:r>
            <a:endParaRPr lang="zh-CN" altLang="en-US" smtClean="0"/>
          </a:p>
          <a:p>
            <a:r>
              <a:rPr lang="zh-CN" altLang="en-US" smtClean="0"/>
              <a:t>    {</a:t>
            </a:r>
            <a:endParaRPr lang="zh-CN" altLang="en-US" smtClean="0"/>
          </a:p>
          <a:p>
            <a:r>
              <a:rPr lang="zh-CN" altLang="en-US" smtClean="0"/>
              <a:t>        width:170px;</a:t>
            </a:r>
            <a:endParaRPr lang="zh-CN" altLang="en-US" smtClean="0"/>
          </a:p>
          <a:p>
            <a:r>
              <a:rPr lang="zh-CN" altLang="en-US" smtClean="0"/>
              <a:t>        height:110px;</a:t>
            </a:r>
            <a:endParaRPr lang="zh-CN" altLang="en-US" smtClean="0"/>
          </a:p>
          <a:p>
            <a:r>
              <a:rPr lang="zh-CN" altLang="en-US" smtClean="0"/>
              <a:t>        border:30px solid gray;</a:t>
            </a:r>
            <a:endParaRPr lang="zh-CN" altLang="en-US" smtClean="0"/>
          </a:p>
          <a:p>
            <a:r>
              <a:rPr lang="zh-CN" altLang="en-US" smtClean="0"/>
              <a:t>        border-image:url("2.png") 30 stretch;</a:t>
            </a:r>
            <a:endParaRPr lang="zh-CN" altLang="en-US" smtClean="0"/>
          </a:p>
          <a:p>
            <a:r>
              <a:rPr lang="zh-CN" altLang="en-US" smtClean="0"/>
              <a:t>        /*-webkit-border-image:url("1.png") 30 repeat;</a:t>
            </a:r>
            <a:endParaRPr lang="zh-CN" altLang="en-US" smtClean="0"/>
          </a:p>
          <a:p>
            <a:r>
              <a:rPr lang="zh-CN" altLang="en-US" smtClean="0"/>
              <a:t>        -moz-border-image:url("1.png") 30 repeat;</a:t>
            </a:r>
            <a:endParaRPr lang="zh-CN" altLang="en-US" smtClean="0"/>
          </a:p>
          <a:p>
            <a:r>
              <a:rPr lang="zh-CN" altLang="en-US" smtClean="0"/>
              <a:t>        */</a:t>
            </a:r>
            <a:endParaRPr lang="zh-CN" altLang="en-US" smtClean="0"/>
          </a:p>
          <a:p>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id="div1"&gt;</a:t>
            </a:r>
            <a:endParaRPr lang="zh-CN" altLang="en-US" smtClean="0"/>
          </a:p>
          <a:p>
            <a:r>
              <a:rPr lang="zh-CN" altLang="en-US" smtClean="0"/>
              <a:t>    &lt;/div&gt;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ChangeArrowheads="1"/>
          </p:cNvSpPr>
          <p:nvPr>
            <p:ph type="sldImg" idx="4294967295"/>
          </p:nvPr>
        </p:nvSpPr>
        <p:spPr/>
      </p:sp>
      <p:sp>
        <p:nvSpPr>
          <p:cNvPr id="8194" name="灯片编号占位符 2"/>
          <p:cNvSpPr>
            <a:spLocks noGrp="1" noChangeArrowheads="1"/>
          </p:cNvSpPr>
          <p:nvPr>
            <p:ph type="sldNum" sz="quarter" idx="5"/>
          </p:nvPr>
        </p:nvSpPr>
        <p:spPr bwMode="auto">
          <a:noFill/>
          <a:ln>
            <a:miter lim="800000"/>
          </a:ln>
        </p:spPr>
        <p:txBody>
          <a:bodyPr/>
          <a:lstStyle/>
          <a:p>
            <a:fld id="{1A6B7A2D-3355-4CCB-B57A-657909E09F16}" type="slidenum">
              <a:rPr lang="zh-CN" altLang="en-US"/>
            </a:fld>
            <a:endParaRPr lang="zh-CN" altLang="en-US" sz="1200"/>
          </a:p>
        </p:txBody>
      </p:sp>
      <p:sp>
        <p:nvSpPr>
          <p:cNvPr id="8195"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    &lt;title&gt;CSS3 background-size属性&lt;/title&gt;</a:t>
            </a:r>
            <a:endParaRPr lang="zh-CN" altLang="en-US" smtClean="0"/>
          </a:p>
          <a:p>
            <a:r>
              <a:rPr lang="zh-CN" altLang="en-US" smtClean="0"/>
              <a:t>    &lt;style type="text/css"&gt;</a:t>
            </a:r>
            <a:endParaRPr lang="zh-CN" altLang="en-US" smtClean="0"/>
          </a:p>
          <a:p>
            <a:r>
              <a:rPr lang="zh-CN" altLang="en-US" smtClean="0"/>
              <a:t>        div</a:t>
            </a:r>
            <a:endParaRPr lang="zh-CN" altLang="en-US" smtClean="0"/>
          </a:p>
          <a:p>
            <a:r>
              <a:rPr lang="zh-CN" altLang="en-US" smtClean="0"/>
              <a:t>        {</a:t>
            </a:r>
            <a:endParaRPr lang="zh-CN" altLang="en-US" smtClean="0"/>
          </a:p>
          <a:p>
            <a:r>
              <a:rPr lang="zh-CN" altLang="en-US" smtClean="0"/>
              <a:t>           width:160px;</a:t>
            </a:r>
            <a:endParaRPr lang="zh-CN" altLang="en-US" smtClean="0"/>
          </a:p>
          <a:p>
            <a:r>
              <a:rPr lang="zh-CN" altLang="en-US" smtClean="0"/>
              <a:t>           height:100px;</a:t>
            </a:r>
            <a:endParaRPr lang="zh-CN" altLang="en-US" smtClean="0"/>
          </a:p>
          <a:p>
            <a:r>
              <a:rPr lang="zh-CN" altLang="en-US" smtClean="0"/>
              <a:t>           border:1px solid red;</a:t>
            </a:r>
            <a:endParaRPr lang="zh-CN" altLang="en-US" smtClean="0"/>
          </a:p>
          <a:p>
            <a:r>
              <a:rPr lang="zh-CN" altLang="en-US" smtClean="0"/>
              <a:t>           margin-bottom:10px;</a:t>
            </a:r>
            <a:endParaRPr lang="zh-CN" altLang="en-US" smtClean="0"/>
          </a:p>
          <a:p>
            <a:r>
              <a:rPr lang="zh-CN" altLang="en-US" smtClean="0"/>
              <a:t>           background-image:url("3.png");</a:t>
            </a:r>
            <a:endParaRPr lang="zh-CN" altLang="en-US" smtClean="0"/>
          </a:p>
          <a:p>
            <a:r>
              <a:rPr lang="zh-CN" altLang="en-US" smtClean="0"/>
              <a:t>           background-repeat:no-repeat;</a:t>
            </a:r>
            <a:endParaRPr lang="zh-CN" altLang="en-US" smtClean="0"/>
          </a:p>
          <a:p>
            <a:r>
              <a:rPr lang="zh-CN" altLang="en-US" smtClean="0"/>
              <a:t>        }</a:t>
            </a:r>
            <a:endParaRPr lang="zh-CN" altLang="en-US" smtClean="0"/>
          </a:p>
          <a:p>
            <a:r>
              <a:rPr lang="zh-CN" altLang="en-US" smtClean="0"/>
              <a:t>        #div2{background-size:160px 100px;}</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id="div1"&gt;&lt;/div&gt;</a:t>
            </a:r>
            <a:endParaRPr lang="zh-CN" altLang="en-US" smtClean="0"/>
          </a:p>
          <a:p>
            <a:r>
              <a:rPr lang="zh-CN" altLang="en-US" smtClean="0"/>
              <a:t>    &lt;div id="div2"&gt;&lt;/div&gt;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p:cNvSpPr>
          <p:nvPr>
            <p:ph type="sldImg" idx="4294967295"/>
          </p:nvPr>
        </p:nvSpPr>
        <p:spPr/>
      </p:sp>
      <p:sp>
        <p:nvSpPr>
          <p:cNvPr id="10242" name="灯片编号占位符 2"/>
          <p:cNvSpPr>
            <a:spLocks noGrp="1" noChangeArrowheads="1"/>
          </p:cNvSpPr>
          <p:nvPr>
            <p:ph type="sldNum" sz="quarter" idx="5"/>
          </p:nvPr>
        </p:nvSpPr>
        <p:spPr bwMode="auto">
          <a:noFill/>
          <a:ln>
            <a:miter lim="800000"/>
          </a:ln>
        </p:spPr>
        <p:txBody>
          <a:bodyPr/>
          <a:lstStyle/>
          <a:p>
            <a:fld id="{4D1610B9-D595-4142-B043-AF12606A0909}" type="slidenum">
              <a:rPr lang="zh-CN" altLang="en-US"/>
            </a:fld>
            <a:endParaRPr lang="zh-CN" altLang="en-US" sz="1200"/>
          </a:p>
        </p:txBody>
      </p:sp>
      <p:sp>
        <p:nvSpPr>
          <p:cNvPr id="10243"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 xmlns="http://www.w3.org/1999/xhtml"&gt;</a:t>
            </a:r>
            <a:endParaRPr lang="zh-CN" altLang="en-US" smtClean="0"/>
          </a:p>
          <a:p>
            <a:r>
              <a:rPr lang="zh-CN" altLang="en-US" smtClean="0"/>
              <a:t>&lt;head&gt;</a:t>
            </a:r>
            <a:endParaRPr lang="zh-CN" altLang="en-US" smtClean="0"/>
          </a:p>
          <a:p>
            <a:r>
              <a:rPr lang="zh-CN" altLang="en-US" smtClean="0"/>
              <a:t>    &lt;title&gt;CSS3 background-size属性&lt;/title&gt;</a:t>
            </a:r>
            <a:endParaRPr lang="zh-CN" altLang="en-US" smtClean="0"/>
          </a:p>
          <a:p>
            <a:r>
              <a:rPr lang="zh-CN" altLang="en-US" smtClean="0"/>
              <a:t>    &lt;style type="text/css"&gt;</a:t>
            </a:r>
            <a:endParaRPr lang="zh-CN" altLang="en-US" smtClean="0"/>
          </a:p>
          <a:p>
            <a:r>
              <a:rPr lang="zh-CN" altLang="en-US" smtClean="0"/>
              <a:t>        div</a:t>
            </a:r>
            <a:endParaRPr lang="zh-CN" altLang="en-US" smtClean="0"/>
          </a:p>
          <a:p>
            <a:r>
              <a:rPr lang="zh-CN" altLang="en-US" smtClean="0"/>
              <a:t>        {</a:t>
            </a:r>
            <a:endParaRPr lang="zh-CN" altLang="en-US" smtClean="0"/>
          </a:p>
          <a:p>
            <a:r>
              <a:rPr lang="zh-CN" altLang="en-US" smtClean="0"/>
              <a:t>           width:160px;</a:t>
            </a:r>
            <a:endParaRPr lang="zh-CN" altLang="en-US" smtClean="0"/>
          </a:p>
          <a:p>
            <a:r>
              <a:rPr lang="zh-CN" altLang="en-US" smtClean="0"/>
              <a:t>           height:100px;</a:t>
            </a:r>
            <a:endParaRPr lang="zh-CN" altLang="en-US" smtClean="0"/>
          </a:p>
          <a:p>
            <a:r>
              <a:rPr lang="zh-CN" altLang="en-US" smtClean="0"/>
              <a:t>           border:1px solid red;</a:t>
            </a:r>
            <a:endParaRPr lang="zh-CN" altLang="en-US" smtClean="0"/>
          </a:p>
          <a:p>
            <a:r>
              <a:rPr lang="zh-CN" altLang="en-US" smtClean="0"/>
              <a:t>           margin-bottom:10px;</a:t>
            </a:r>
            <a:endParaRPr lang="zh-CN" altLang="en-US" smtClean="0"/>
          </a:p>
          <a:p>
            <a:r>
              <a:rPr lang="zh-CN" altLang="en-US" smtClean="0"/>
              <a:t>           background-image:url("3.png");</a:t>
            </a:r>
            <a:endParaRPr lang="zh-CN" altLang="en-US" smtClean="0"/>
          </a:p>
          <a:p>
            <a:r>
              <a:rPr lang="zh-CN" altLang="en-US" smtClean="0"/>
              <a:t>           background-repeat:no-repeat;</a:t>
            </a:r>
            <a:endParaRPr lang="zh-CN" altLang="en-US" smtClean="0"/>
          </a:p>
          <a:p>
            <a:r>
              <a:rPr lang="zh-CN" altLang="en-US" smtClean="0"/>
              <a:t>        }</a:t>
            </a:r>
            <a:endParaRPr lang="zh-CN" altLang="en-US" smtClean="0"/>
          </a:p>
          <a:p>
            <a:r>
              <a:rPr lang="zh-CN" altLang="en-US" smtClean="0"/>
              <a:t>        #div2{background-size:cover;}</a:t>
            </a:r>
            <a:endParaRPr lang="zh-CN" altLang="en-US" smtClean="0"/>
          </a:p>
          <a:p>
            <a:r>
              <a:rPr lang="zh-CN" altLang="en-US" smtClean="0"/>
              <a:t>        #div3{background-size:contain;}</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id="div1"&gt;&lt;/div&gt;</a:t>
            </a:r>
            <a:endParaRPr lang="zh-CN" altLang="en-US" smtClean="0"/>
          </a:p>
          <a:p>
            <a:r>
              <a:rPr lang="zh-CN" altLang="en-US" smtClean="0"/>
              <a:t>    &lt;div id="div2"&gt;&lt;/div&gt;</a:t>
            </a:r>
            <a:endParaRPr lang="zh-CN" altLang="en-US" smtClean="0"/>
          </a:p>
          <a:p>
            <a:r>
              <a:rPr lang="zh-CN" altLang="en-US" smtClean="0"/>
              <a:t>    &lt;div id="div3"&gt;&lt;/div&gt;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noChangeArrowheads="1"/>
          </p:cNvSpPr>
          <p:nvPr>
            <p:ph type="sldImg" idx="4294967295"/>
          </p:nvPr>
        </p:nvSpPr>
        <p:spPr/>
      </p:sp>
      <p:sp>
        <p:nvSpPr>
          <p:cNvPr id="12290" name="灯片编号占位符 2"/>
          <p:cNvSpPr>
            <a:spLocks noGrp="1" noChangeArrowheads="1"/>
          </p:cNvSpPr>
          <p:nvPr>
            <p:ph type="sldNum" sz="quarter" idx="5"/>
          </p:nvPr>
        </p:nvSpPr>
        <p:spPr bwMode="auto">
          <a:noFill/>
          <a:ln>
            <a:miter lim="800000"/>
          </a:ln>
        </p:spPr>
        <p:txBody>
          <a:bodyPr/>
          <a:lstStyle/>
          <a:p>
            <a:fld id="{C95AD95F-5672-43EE-8281-FC70753C5BCD}" type="slidenum">
              <a:rPr lang="zh-CN" altLang="en-US"/>
            </a:fld>
            <a:endParaRPr lang="zh-CN" altLang="en-US" sz="1200"/>
          </a:p>
        </p:txBody>
      </p:sp>
      <p:sp>
        <p:nvSpPr>
          <p:cNvPr id="12291"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    &lt;title&gt;CSS3 background-size属性&lt;/title&gt;</a:t>
            </a:r>
            <a:endParaRPr lang="zh-CN" altLang="en-US" smtClean="0"/>
          </a:p>
          <a:p>
            <a:r>
              <a:rPr lang="zh-CN" altLang="en-US" smtClean="0"/>
              <a:t>    &lt;style type="text/css"&gt;</a:t>
            </a:r>
            <a:endParaRPr lang="zh-CN" altLang="en-US" smtClean="0"/>
          </a:p>
          <a:p>
            <a:r>
              <a:rPr lang="zh-CN" altLang="en-US" smtClean="0"/>
              <a:t>        #control</a:t>
            </a:r>
            <a:endParaRPr lang="zh-CN" altLang="en-US" smtClean="0"/>
          </a:p>
          <a:p>
            <a:r>
              <a:rPr lang="zh-CN" altLang="en-US" smtClean="0"/>
              <a:t>        {</a:t>
            </a:r>
            <a:endParaRPr lang="zh-CN" altLang="en-US" smtClean="0"/>
          </a:p>
          <a:p>
            <a:r>
              <a:rPr lang="zh-CN" altLang="en-US" smtClean="0"/>
              <a:t>            margin-bottom:10px;</a:t>
            </a:r>
            <a:endParaRPr lang="zh-CN" altLang="en-US" smtClean="0"/>
          </a:p>
          <a:p>
            <a:r>
              <a:rPr lang="zh-CN" altLang="en-US" smtClean="0"/>
              <a:t>        }</a:t>
            </a:r>
            <a:endParaRPr lang="zh-CN" altLang="en-US" smtClean="0"/>
          </a:p>
          <a:p>
            <a:r>
              <a:rPr lang="zh-CN" altLang="en-US" smtClean="0"/>
              <a:t>        #view</a:t>
            </a:r>
            <a:endParaRPr lang="zh-CN" altLang="en-US" smtClean="0"/>
          </a:p>
          <a:p>
            <a:r>
              <a:rPr lang="zh-CN" altLang="en-US" smtClean="0"/>
              <a:t>        {</a:t>
            </a:r>
            <a:endParaRPr lang="zh-CN" altLang="en-US" smtClean="0"/>
          </a:p>
          <a:p>
            <a:r>
              <a:rPr lang="zh-CN" altLang="en-US" smtClean="0"/>
              <a:t>            border:1px solid red;</a:t>
            </a:r>
            <a:endParaRPr lang="zh-CN" altLang="en-US" smtClean="0"/>
          </a:p>
          <a:p>
            <a:r>
              <a:rPr lang="zh-CN" altLang="en-US" smtClean="0"/>
              <a:t>            width:60px;</a:t>
            </a:r>
            <a:endParaRPr lang="zh-CN" altLang="en-US" smtClean="0"/>
          </a:p>
          <a:p>
            <a:r>
              <a:rPr lang="zh-CN" altLang="en-US" smtClean="0"/>
              <a:t>            height:40px;</a:t>
            </a:r>
            <a:endParaRPr lang="zh-CN" altLang="en-US" smtClean="0"/>
          </a:p>
          <a:p>
            <a:r>
              <a:rPr lang="zh-CN" altLang="en-US" smtClean="0"/>
              <a:t>            background-image:url("3.png");</a:t>
            </a:r>
            <a:endParaRPr lang="zh-CN" altLang="en-US" smtClean="0"/>
          </a:p>
          <a:p>
            <a:r>
              <a:rPr lang="zh-CN" altLang="en-US" smtClean="0"/>
              <a:t>            background-size:cover;</a:t>
            </a:r>
            <a:endParaRPr lang="zh-CN" altLang="en-US" smtClean="0"/>
          </a:p>
          <a:p>
            <a:r>
              <a:rPr lang="zh-CN" altLang="en-US" smtClean="0"/>
              <a:t>        }</a:t>
            </a:r>
            <a:endParaRPr lang="zh-CN" altLang="en-US" smtClean="0"/>
          </a:p>
          <a:p>
            <a:r>
              <a:rPr lang="zh-CN" altLang="en-US" smtClean="0"/>
              <a:t>    &lt;/style&gt;</a:t>
            </a:r>
            <a:endParaRPr lang="zh-CN" altLang="en-US" smtClean="0"/>
          </a:p>
          <a:p>
            <a:endParaRPr lang="zh-CN" altLang="en-US" smtClean="0"/>
          </a:p>
          <a:p>
            <a:r>
              <a:rPr lang="zh-CN" altLang="en-US" smtClean="0"/>
              <a:t>    &lt;script type="text/javascript"&gt;</a:t>
            </a:r>
            <a:endParaRPr lang="zh-CN" altLang="en-US" smtClean="0"/>
          </a:p>
          <a:p>
            <a:r>
              <a:rPr lang="zh-CN" altLang="en-US" smtClean="0"/>
              <a:t>        function a1(){</a:t>
            </a:r>
            <a:endParaRPr lang="zh-CN" altLang="en-US" smtClean="0"/>
          </a:p>
          <a:p>
            <a:r>
              <a:rPr lang="zh-CN" altLang="en-US" smtClean="0"/>
              <a:t>           var width=document.getElementById("range_width").value;</a:t>
            </a:r>
            <a:endParaRPr lang="zh-CN" altLang="en-US" smtClean="0"/>
          </a:p>
          <a:p>
            <a:r>
              <a:rPr lang="zh-CN" altLang="en-US" smtClean="0"/>
              <a:t>           console.log(width);</a:t>
            </a:r>
            <a:endParaRPr lang="zh-CN" altLang="en-US" smtClean="0"/>
          </a:p>
          <a:p>
            <a:r>
              <a:rPr lang="zh-CN" altLang="en-US" smtClean="0"/>
              <a:t>           document.getElementById("value_width").innerHTML=width+"px";</a:t>
            </a:r>
            <a:endParaRPr lang="zh-CN" altLang="en-US" smtClean="0"/>
          </a:p>
          <a:p>
            <a:r>
              <a:rPr lang="zh-CN" altLang="en-US" smtClean="0"/>
              <a:t>           document.getElementById("view").style.width=width+"px";</a:t>
            </a:r>
            <a:endParaRPr lang="zh-CN" altLang="en-US" smtClean="0"/>
          </a:p>
          <a:p>
            <a:endParaRPr lang="zh-CN" altLang="en-US" smtClean="0"/>
          </a:p>
          <a:p>
            <a:r>
              <a:rPr lang="zh-CN" altLang="en-US" smtClean="0"/>
              <a:t>        }</a:t>
            </a:r>
            <a:endParaRPr lang="zh-CN" altLang="en-US" smtClean="0"/>
          </a:p>
          <a:p>
            <a:r>
              <a:rPr lang="zh-CN" altLang="en-US" smtClean="0"/>
              <a:t>        function a2(){</a:t>
            </a:r>
            <a:endParaRPr lang="zh-CN" altLang="en-US" smtClean="0"/>
          </a:p>
          <a:p>
            <a:r>
              <a:rPr lang="zh-CN" altLang="en-US" smtClean="0"/>
              <a:t>           var height=document.getElementById("range_height").value;</a:t>
            </a:r>
            <a:endParaRPr lang="zh-CN" altLang="en-US" smtClean="0"/>
          </a:p>
          <a:p>
            <a:r>
              <a:rPr lang="zh-CN" altLang="en-US" smtClean="0"/>
              <a:t>           document.getElementById("value_height").innerHTML=height+"px";</a:t>
            </a:r>
            <a:endParaRPr lang="zh-CN" altLang="en-US" smtClean="0"/>
          </a:p>
          <a:p>
            <a:r>
              <a:rPr lang="zh-CN" altLang="en-US" smtClean="0"/>
              <a:t>           document.getElementById("view").style.height=height+"px";</a:t>
            </a:r>
            <a:endParaRPr lang="zh-CN" altLang="en-US" smtClean="0"/>
          </a:p>
          <a:p>
            <a:r>
              <a:rPr lang="zh-CN" altLang="en-US" smtClean="0"/>
              <a:t>        }</a:t>
            </a:r>
            <a:endParaRPr lang="zh-CN" altLang="en-US" smtClean="0"/>
          </a:p>
          <a:p>
            <a:r>
              <a:rPr lang="zh-CN" altLang="en-US" smtClean="0"/>
              <a:t>    &lt;/script&gt;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id="control"&gt;</a:t>
            </a:r>
            <a:endParaRPr lang="zh-CN" altLang="en-US" smtClean="0"/>
          </a:p>
          <a:p>
            <a:r>
              <a:rPr lang="zh-CN" altLang="en-US" smtClean="0"/>
              <a:t>        宽度：&lt;input id="range_width" type="range" onchange="a1();" min="60" max="300" value="60"/&gt;&lt;span id="value_width"&gt;60px&lt;/span&gt;&lt;br /&gt;</a:t>
            </a:r>
            <a:endParaRPr lang="zh-CN" altLang="en-US" smtClean="0"/>
          </a:p>
          <a:p>
            <a:r>
              <a:rPr lang="zh-CN" altLang="en-US" smtClean="0"/>
              <a:t>        高度：&lt;input id="range_height" type="range" onchange="a2();" min="40" max="200" value="40"/&gt;&lt;span id="value_height"&gt;40px&lt;/span&gt;</a:t>
            </a:r>
            <a:endParaRPr lang="zh-CN" altLang="en-US" smtClean="0"/>
          </a:p>
          <a:p>
            <a:r>
              <a:rPr lang="zh-CN" altLang="en-US" smtClean="0"/>
              <a:t>    &lt;/div&gt;</a:t>
            </a:r>
            <a:endParaRPr lang="zh-CN" altLang="en-US" smtClean="0"/>
          </a:p>
          <a:p>
            <a:r>
              <a:rPr lang="zh-CN" altLang="en-US" smtClean="0"/>
              <a:t>    &lt;div id="view"&gt;&lt;/div&gt;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ChangeArrowheads="1"/>
          </p:cNvSpPr>
          <p:nvPr>
            <p:ph type="sldImg" idx="4294967295"/>
          </p:nvPr>
        </p:nvSpPr>
        <p:spPr/>
      </p:sp>
      <p:sp>
        <p:nvSpPr>
          <p:cNvPr id="15362" name="灯片编号占位符 2"/>
          <p:cNvSpPr>
            <a:spLocks noGrp="1" noChangeArrowheads="1"/>
          </p:cNvSpPr>
          <p:nvPr>
            <p:ph type="sldNum" sz="quarter" idx="5"/>
          </p:nvPr>
        </p:nvSpPr>
        <p:spPr bwMode="auto">
          <a:noFill/>
          <a:ln>
            <a:miter lim="800000"/>
          </a:ln>
        </p:spPr>
        <p:txBody>
          <a:bodyPr/>
          <a:lstStyle/>
          <a:p>
            <a:fld id="{309B6519-8CFF-4DE1-908C-D0ECB81EC355}" type="slidenum">
              <a:rPr lang="zh-CN" altLang="en-US"/>
            </a:fld>
            <a:endParaRPr lang="zh-CN" altLang="en-US" sz="1200"/>
          </a:p>
        </p:txBody>
      </p:sp>
      <p:sp>
        <p:nvSpPr>
          <p:cNvPr id="15363"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    &lt;title&gt;CSS3 background-origin属性&lt;/title&gt;</a:t>
            </a:r>
            <a:endParaRPr lang="zh-CN" altLang="en-US" smtClean="0"/>
          </a:p>
          <a:p>
            <a:r>
              <a:rPr lang="zh-CN" altLang="en-US" smtClean="0"/>
              <a:t>    &lt;style type="text/css"&gt;</a:t>
            </a:r>
            <a:endParaRPr lang="zh-CN" altLang="en-US" smtClean="0"/>
          </a:p>
          <a:p>
            <a:r>
              <a:rPr lang="zh-CN" altLang="en-US" smtClean="0"/>
              <a:t>        body</a:t>
            </a:r>
            <a:endParaRPr lang="zh-CN" altLang="en-US" smtClean="0"/>
          </a:p>
          <a:p>
            <a:r>
              <a:rPr lang="zh-CN" altLang="en-US" smtClean="0"/>
              <a:t>        {</a:t>
            </a:r>
            <a:endParaRPr lang="zh-CN" altLang="en-US" smtClean="0"/>
          </a:p>
          <a:p>
            <a:r>
              <a:rPr lang="zh-CN" altLang="en-US" smtClean="0"/>
              <a:t>            font-family:微软雅黑;</a:t>
            </a:r>
            <a:endParaRPr lang="zh-CN" altLang="en-US" smtClean="0"/>
          </a:p>
          <a:p>
            <a:r>
              <a:rPr lang="zh-CN" altLang="en-US" smtClean="0"/>
              <a:t>            font-size:14px;</a:t>
            </a:r>
            <a:endParaRPr lang="zh-CN" altLang="en-US" smtClean="0"/>
          </a:p>
          <a:p>
            <a:r>
              <a:rPr lang="zh-CN" altLang="en-US" smtClean="0"/>
              <a:t>        }</a:t>
            </a:r>
            <a:endParaRPr lang="zh-CN" altLang="en-US" smtClean="0"/>
          </a:p>
          <a:p>
            <a:r>
              <a:rPr lang="zh-CN" altLang="en-US" smtClean="0"/>
              <a:t>        #view</a:t>
            </a:r>
            <a:endParaRPr lang="zh-CN" altLang="en-US" smtClean="0"/>
          </a:p>
          <a:p>
            <a:r>
              <a:rPr lang="zh-CN" altLang="en-US" smtClean="0"/>
              <a:t>        {</a:t>
            </a:r>
            <a:endParaRPr lang="zh-CN" altLang="en-US" smtClean="0"/>
          </a:p>
          <a:p>
            <a:r>
              <a:rPr lang="zh-CN" altLang="en-US" smtClean="0"/>
              <a:t>            display:inline-block;</a:t>
            </a:r>
            <a:endParaRPr lang="zh-CN" altLang="en-US" smtClean="0"/>
          </a:p>
          <a:p>
            <a:r>
              <a:rPr lang="zh-CN" altLang="en-US" smtClean="0"/>
              <a:t>            width:400px;</a:t>
            </a:r>
            <a:endParaRPr lang="zh-CN" altLang="en-US" smtClean="0"/>
          </a:p>
          <a:p>
            <a:r>
              <a:rPr lang="zh-CN" altLang="en-US" smtClean="0"/>
              <a:t>            padding:15px;</a:t>
            </a:r>
            <a:endParaRPr lang="zh-CN" altLang="en-US" smtClean="0"/>
          </a:p>
          <a:p>
            <a:r>
              <a:rPr lang="zh-CN" altLang="en-US" smtClean="0"/>
              <a:t>            font-size:15px;</a:t>
            </a:r>
            <a:endParaRPr lang="zh-CN" altLang="en-US" smtClean="0"/>
          </a:p>
          <a:p>
            <a:r>
              <a:rPr lang="zh-CN" altLang="en-US" smtClean="0"/>
              <a:t>            border:15px dashed #F1F1F1;</a:t>
            </a:r>
            <a:endParaRPr lang="zh-CN" altLang="en-US" smtClean="0"/>
          </a:p>
          <a:p>
            <a:r>
              <a:rPr lang="zh-CN" altLang="en-US" smtClean="0"/>
              <a:t>            background-image:url("4.png");</a:t>
            </a:r>
            <a:endParaRPr lang="zh-CN" altLang="en-US" smtClean="0"/>
          </a:p>
          <a:p>
            <a:r>
              <a:rPr lang="zh-CN" altLang="en-US" smtClean="0"/>
              <a:t>            background-origin:border-box;</a:t>
            </a:r>
            <a:endParaRPr lang="zh-CN" altLang="en-US" smtClean="0"/>
          </a:p>
          <a:p>
            <a:r>
              <a:rPr lang="zh-CN" altLang="en-US" smtClean="0"/>
              <a:t>            background-repeat:no-repeat;</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    &lt;script type="text/javascript"&gt;</a:t>
            </a:r>
            <a:endParaRPr lang="zh-CN" altLang="en-US" smtClean="0"/>
          </a:p>
          <a:p>
            <a:r>
              <a:rPr lang="zh-CN" altLang="en-US" smtClean="0"/>
              <a:t>      window.onclick=function(){</a:t>
            </a:r>
            <a:endParaRPr lang="zh-CN" altLang="en-US" smtClean="0"/>
          </a:p>
          <a:p>
            <a:r>
              <a:rPr lang="zh-CN" altLang="en-US" smtClean="0"/>
              <a:t>        var g1=document.getElementsByName("group");</a:t>
            </a:r>
            <a:endParaRPr lang="zh-CN" altLang="en-US" smtClean="0"/>
          </a:p>
          <a:p>
            <a:r>
              <a:rPr lang="zh-CN" altLang="en-US" smtClean="0"/>
              <a:t>        for(var i=0;i&lt;g1.length;i++){</a:t>
            </a:r>
            <a:endParaRPr lang="zh-CN" altLang="en-US" smtClean="0"/>
          </a:p>
          <a:p>
            <a:r>
              <a:rPr lang="zh-CN" altLang="en-US" smtClean="0"/>
              <a:t>            if(g1[i].checked){</a:t>
            </a:r>
            <a:endParaRPr lang="zh-CN" altLang="en-US" smtClean="0"/>
          </a:p>
          <a:p>
            <a:r>
              <a:rPr lang="zh-CN" altLang="en-US" smtClean="0"/>
              <a:t>                    console.log(g1[i].value);</a:t>
            </a:r>
            <a:endParaRPr lang="zh-CN" altLang="en-US" smtClean="0"/>
          </a:p>
          <a:p>
            <a:r>
              <a:rPr lang="zh-CN" altLang="en-US" smtClean="0"/>
              <a:t>                    document.getElementById("view").style.backgroundOrigin=g1[i].value;</a:t>
            </a:r>
            <a:endParaRPr lang="zh-CN" altLang="en-US" smtClean="0"/>
          </a:p>
          <a:p>
            <a:r>
              <a:rPr lang="zh-CN" altLang="en-US" smtClean="0"/>
              <a:t>            }</a:t>
            </a:r>
            <a:endParaRPr lang="zh-CN" altLang="en-US" smtClean="0"/>
          </a:p>
          <a:p>
            <a:r>
              <a:rPr lang="zh-CN" altLang="en-US" smtClean="0"/>
              <a:t>        }</a:t>
            </a:r>
            <a:endParaRPr lang="zh-CN" altLang="en-US" smtClean="0"/>
          </a:p>
          <a:p>
            <a:r>
              <a:rPr lang="zh-CN" altLang="en-US" smtClean="0"/>
              <a:t>        }</a:t>
            </a:r>
            <a:endParaRPr lang="zh-CN" altLang="en-US" smtClean="0"/>
          </a:p>
          <a:p>
            <a:r>
              <a:rPr lang="zh-CN" altLang="en-US" smtClean="0"/>
              <a:t>    &lt;/script&gt;</a:t>
            </a:r>
            <a:endParaRPr lang="zh-CN" altLang="en-US" smtClean="0"/>
          </a:p>
          <a:p>
            <a:r>
              <a:rPr lang="zh-CN" altLang="en-US" smtClean="0"/>
              <a:t>    </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id="select"&gt;</a:t>
            </a:r>
            <a:endParaRPr lang="zh-CN" altLang="en-US" smtClean="0"/>
          </a:p>
          <a:p>
            <a:r>
              <a:rPr lang="zh-CN" altLang="en-US" smtClean="0"/>
              <a:t>        background-origin：</a:t>
            </a:r>
            <a:endParaRPr lang="zh-CN" altLang="en-US" smtClean="0"/>
          </a:p>
          <a:p>
            <a:r>
              <a:rPr lang="zh-CN" altLang="en-US" smtClean="0"/>
              <a:t>        &lt;input id="ckb1" name="group" type="radio" value="border-box" checked="checked"/&gt;&lt;label for="ckb1"&gt;border-box&lt;/label&gt;</a:t>
            </a:r>
            <a:endParaRPr lang="zh-CN" altLang="en-US" smtClean="0"/>
          </a:p>
          <a:p>
            <a:r>
              <a:rPr lang="zh-CN" altLang="en-US" smtClean="0"/>
              <a:t>        &lt;input id="ckb2" name="group" type="radio" value="padding-box"/&gt;&lt;label for="ckb2"&gt;padding-box&lt;/label&gt;</a:t>
            </a:r>
            <a:endParaRPr lang="zh-CN" altLang="en-US" smtClean="0"/>
          </a:p>
          <a:p>
            <a:r>
              <a:rPr lang="zh-CN" altLang="en-US" smtClean="0"/>
              <a:t>        &lt;input id="ckb3" name="group" type="radio" value="content-box"/&gt;&lt;label for="ckb3"&gt;content-box&lt;/label&gt;</a:t>
            </a:r>
            <a:endParaRPr lang="zh-CN" altLang="en-US" smtClean="0"/>
          </a:p>
          <a:p>
            <a:r>
              <a:rPr lang="zh-CN" altLang="en-US" smtClean="0"/>
              <a:t>    &lt;/div&gt;</a:t>
            </a:r>
            <a:endParaRPr lang="zh-CN" altLang="en-US" smtClean="0"/>
          </a:p>
          <a:p>
            <a:r>
              <a:rPr lang="zh-CN" altLang="en-US" smtClean="0"/>
              <a:t>    &lt;div id="view"&gt;</a:t>
            </a:r>
            <a:endParaRPr lang="zh-CN" altLang="en-US" smtClean="0"/>
          </a:p>
          <a:p>
            <a:r>
              <a:rPr lang="zh-CN" altLang="en-US" smtClean="0"/>
              <a:t>        中关村软件园，中关村软件园，中关村软件园，中关村软件园，中关村软件园，中关村软件园，中关村软件园，中关村软件园，中关村软件园，中关村软件园，中关村软件园，中关村软件园，中关村软件园，中关村软件园，中关村软件园，中关村软件园，</a:t>
            </a:r>
            <a:endParaRPr lang="zh-CN" altLang="en-US" smtClean="0"/>
          </a:p>
          <a:p>
            <a:r>
              <a:rPr lang="zh-CN" altLang="en-US" smtClean="0"/>
              <a:t>    &lt;/div&gt;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ChangeArrowheads="1"/>
          </p:cNvSpPr>
          <p:nvPr>
            <p:ph type="sldImg" idx="4294967295"/>
          </p:nvPr>
        </p:nvSpPr>
        <p:spPr/>
      </p:sp>
      <p:sp>
        <p:nvSpPr>
          <p:cNvPr id="18434" name="灯片编号占位符 2"/>
          <p:cNvSpPr>
            <a:spLocks noGrp="1" noChangeArrowheads="1"/>
          </p:cNvSpPr>
          <p:nvPr>
            <p:ph type="sldNum" sz="quarter" idx="5"/>
          </p:nvPr>
        </p:nvSpPr>
        <p:spPr bwMode="auto">
          <a:noFill/>
          <a:ln>
            <a:miter lim="800000"/>
          </a:ln>
        </p:spPr>
        <p:txBody>
          <a:bodyPr/>
          <a:lstStyle/>
          <a:p>
            <a:fld id="{F3F8ECDA-7116-4D6A-B4BB-502A10879849}" type="slidenum">
              <a:rPr lang="zh-CN" altLang="en-US"/>
            </a:fld>
            <a:endParaRPr lang="zh-CN" altLang="en-US" sz="1200"/>
          </a:p>
        </p:txBody>
      </p:sp>
      <p:sp>
        <p:nvSpPr>
          <p:cNvPr id="18435"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    &lt;title&gt;CSS3 background-origin属性&lt;/title&gt;</a:t>
            </a:r>
            <a:endParaRPr lang="zh-CN" altLang="en-US" smtClean="0"/>
          </a:p>
          <a:p>
            <a:r>
              <a:rPr lang="zh-CN" altLang="en-US" smtClean="0"/>
              <a:t>    &lt;style type="text/css"&gt;</a:t>
            </a:r>
            <a:endParaRPr lang="zh-CN" altLang="en-US" smtClean="0"/>
          </a:p>
          <a:p>
            <a:r>
              <a:rPr lang="zh-CN" altLang="en-US" smtClean="0"/>
              <a:t>        body</a:t>
            </a:r>
            <a:endParaRPr lang="zh-CN" altLang="en-US" smtClean="0"/>
          </a:p>
          <a:p>
            <a:r>
              <a:rPr lang="zh-CN" altLang="en-US" smtClean="0"/>
              <a:t>        {</a:t>
            </a:r>
            <a:endParaRPr lang="zh-CN" altLang="en-US" smtClean="0"/>
          </a:p>
          <a:p>
            <a:r>
              <a:rPr lang="zh-CN" altLang="en-US" smtClean="0"/>
              <a:t>            font-family:微软雅黑;</a:t>
            </a:r>
            <a:endParaRPr lang="zh-CN" altLang="en-US" smtClean="0"/>
          </a:p>
          <a:p>
            <a:r>
              <a:rPr lang="zh-CN" altLang="en-US" smtClean="0"/>
              <a:t>            font-size:14px;</a:t>
            </a:r>
            <a:endParaRPr lang="zh-CN" altLang="en-US" smtClean="0"/>
          </a:p>
          <a:p>
            <a:r>
              <a:rPr lang="zh-CN" altLang="en-US" smtClean="0"/>
              <a:t>        }</a:t>
            </a:r>
            <a:endParaRPr lang="zh-CN" altLang="en-US" smtClean="0"/>
          </a:p>
          <a:p>
            <a:r>
              <a:rPr lang="zh-CN" altLang="en-US" smtClean="0"/>
              <a:t>        #view</a:t>
            </a:r>
            <a:endParaRPr lang="zh-CN" altLang="en-US" smtClean="0"/>
          </a:p>
          <a:p>
            <a:r>
              <a:rPr lang="zh-CN" altLang="en-US" smtClean="0"/>
              <a:t>        {</a:t>
            </a:r>
            <a:endParaRPr lang="zh-CN" altLang="en-US" smtClean="0"/>
          </a:p>
          <a:p>
            <a:r>
              <a:rPr lang="zh-CN" altLang="en-US" smtClean="0"/>
              <a:t>            display:inline-block;</a:t>
            </a:r>
            <a:endParaRPr lang="zh-CN" altLang="en-US" smtClean="0"/>
          </a:p>
          <a:p>
            <a:r>
              <a:rPr lang="zh-CN" altLang="en-US" smtClean="0"/>
              <a:t>            width:400px;</a:t>
            </a:r>
            <a:endParaRPr lang="zh-CN" altLang="en-US" smtClean="0"/>
          </a:p>
          <a:p>
            <a:r>
              <a:rPr lang="zh-CN" altLang="en-US" smtClean="0"/>
              <a:t>            padding:15px;</a:t>
            </a:r>
            <a:endParaRPr lang="zh-CN" altLang="en-US" smtClean="0"/>
          </a:p>
          <a:p>
            <a:r>
              <a:rPr lang="zh-CN" altLang="en-US" smtClean="0"/>
              <a:t>            font-size:15px;</a:t>
            </a:r>
            <a:endParaRPr lang="zh-CN" altLang="en-US" smtClean="0"/>
          </a:p>
          <a:p>
            <a:r>
              <a:rPr lang="zh-CN" altLang="en-US" smtClean="0"/>
              <a:t>            border:15px dashed #F1F1F1;</a:t>
            </a:r>
            <a:endParaRPr lang="zh-CN" altLang="en-US" smtClean="0"/>
          </a:p>
          <a:p>
            <a:r>
              <a:rPr lang="zh-CN" altLang="en-US" smtClean="0"/>
              <a:t>            background-image:url("4.png");</a:t>
            </a:r>
            <a:endParaRPr lang="zh-CN" altLang="en-US" smtClean="0"/>
          </a:p>
          <a:p>
            <a:r>
              <a:rPr lang="zh-CN" altLang="en-US" smtClean="0"/>
              <a:t>            background-origin:border-box;</a:t>
            </a:r>
            <a:endParaRPr lang="zh-CN" altLang="en-US" smtClean="0"/>
          </a:p>
          <a:p>
            <a:r>
              <a:rPr lang="zh-CN" altLang="en-US" smtClean="0"/>
              <a:t>            background-repeat:no-repeat;</a:t>
            </a:r>
            <a:endParaRPr lang="zh-CN" altLang="en-US" smtClean="0"/>
          </a:p>
          <a:p>
            <a:r>
              <a:rPr lang="zh-CN" altLang="en-US" smtClean="0"/>
              <a:t>            background-clip:border-box;</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    &lt;script type="text/javascript"&gt;</a:t>
            </a:r>
            <a:endParaRPr lang="zh-CN" altLang="en-US" smtClean="0"/>
          </a:p>
          <a:p>
            <a:r>
              <a:rPr lang="zh-CN" altLang="en-US" smtClean="0"/>
              <a:t>      window.onclick=function(){</a:t>
            </a:r>
            <a:endParaRPr lang="zh-CN" altLang="en-US" smtClean="0"/>
          </a:p>
          <a:p>
            <a:r>
              <a:rPr lang="zh-CN" altLang="en-US" smtClean="0"/>
              <a:t>        var g1=document.getElementsByName("group");</a:t>
            </a:r>
            <a:endParaRPr lang="zh-CN" altLang="en-US" smtClean="0"/>
          </a:p>
          <a:p>
            <a:r>
              <a:rPr lang="zh-CN" altLang="en-US" smtClean="0"/>
              <a:t>        for(var i=0;i&lt;g1.length;i++){</a:t>
            </a:r>
            <a:endParaRPr lang="zh-CN" altLang="en-US" smtClean="0"/>
          </a:p>
          <a:p>
            <a:r>
              <a:rPr lang="zh-CN" altLang="en-US" smtClean="0"/>
              <a:t>            if(g1[i].checked){</a:t>
            </a:r>
            <a:endParaRPr lang="zh-CN" altLang="en-US" smtClean="0"/>
          </a:p>
          <a:p>
            <a:r>
              <a:rPr lang="zh-CN" altLang="en-US" smtClean="0"/>
              <a:t>                    console.log(g1[i].value);</a:t>
            </a:r>
            <a:endParaRPr lang="zh-CN" altLang="en-US" smtClean="0"/>
          </a:p>
          <a:p>
            <a:r>
              <a:rPr lang="zh-CN" altLang="en-US" smtClean="0"/>
              <a:t>                    document.getElementById("view").style.backgroundClip=g1[i].value;</a:t>
            </a:r>
            <a:endParaRPr lang="zh-CN" altLang="en-US" smtClean="0"/>
          </a:p>
          <a:p>
            <a:r>
              <a:rPr lang="zh-CN" altLang="en-US" smtClean="0"/>
              <a:t>            }</a:t>
            </a:r>
            <a:endParaRPr lang="zh-CN" altLang="en-US" smtClean="0"/>
          </a:p>
          <a:p>
            <a:r>
              <a:rPr lang="zh-CN" altLang="en-US" smtClean="0"/>
              <a:t>        }</a:t>
            </a:r>
            <a:endParaRPr lang="zh-CN" altLang="en-US" smtClean="0"/>
          </a:p>
          <a:p>
            <a:r>
              <a:rPr lang="zh-CN" altLang="en-US" smtClean="0"/>
              <a:t>        }</a:t>
            </a:r>
            <a:endParaRPr lang="zh-CN" altLang="en-US" smtClean="0"/>
          </a:p>
          <a:p>
            <a:r>
              <a:rPr lang="zh-CN" altLang="en-US" smtClean="0"/>
              <a:t>    &lt;/script&gt;</a:t>
            </a:r>
            <a:endParaRPr lang="zh-CN" altLang="en-US" smtClean="0"/>
          </a:p>
          <a:p>
            <a:r>
              <a:rPr lang="zh-CN" altLang="en-US" smtClean="0"/>
              <a:t>    </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id="select"&gt;</a:t>
            </a:r>
            <a:endParaRPr lang="zh-CN" altLang="en-US" smtClean="0"/>
          </a:p>
          <a:p>
            <a:r>
              <a:rPr lang="zh-CN" altLang="en-US" smtClean="0"/>
              <a:t>        background-origin：</a:t>
            </a:r>
            <a:endParaRPr lang="zh-CN" altLang="en-US" smtClean="0"/>
          </a:p>
          <a:p>
            <a:r>
              <a:rPr lang="zh-CN" altLang="en-US" smtClean="0"/>
              <a:t>        &lt;input id="ckb1" name="group" type="radio" value="border-box" checked="checked"/&gt;&lt;label for="ckb1"&gt;border-box&lt;/label&gt;</a:t>
            </a:r>
            <a:endParaRPr lang="zh-CN" altLang="en-US" smtClean="0"/>
          </a:p>
          <a:p>
            <a:r>
              <a:rPr lang="zh-CN" altLang="en-US" smtClean="0"/>
              <a:t>        &lt;input id="ckb2" name="group" type="radio" value="padding-box"/&gt;&lt;label for="ckb2"&gt;padding-box&lt;/label&gt;</a:t>
            </a:r>
            <a:endParaRPr lang="zh-CN" altLang="en-US" smtClean="0"/>
          </a:p>
          <a:p>
            <a:r>
              <a:rPr lang="zh-CN" altLang="en-US" smtClean="0"/>
              <a:t>        &lt;input id="ckb3" name="group" type="radio" value="content-box"/&gt;&lt;label for="ckb3"&gt;content-box&lt;/label&gt;</a:t>
            </a:r>
            <a:endParaRPr lang="zh-CN" altLang="en-US" smtClean="0"/>
          </a:p>
          <a:p>
            <a:r>
              <a:rPr lang="zh-CN" altLang="en-US" smtClean="0"/>
              <a:t>    &lt;/div&gt;</a:t>
            </a:r>
            <a:endParaRPr lang="zh-CN" altLang="en-US" smtClean="0"/>
          </a:p>
          <a:p>
            <a:r>
              <a:rPr lang="zh-CN" altLang="en-US" smtClean="0"/>
              <a:t>    &lt;div id="view"&gt;</a:t>
            </a:r>
            <a:endParaRPr lang="zh-CN" altLang="en-US" smtClean="0"/>
          </a:p>
          <a:p>
            <a:r>
              <a:rPr lang="zh-CN" altLang="en-US" smtClean="0"/>
              <a:t>      中关村软件园，</a:t>
            </a:r>
            <a:r>
              <a:rPr lang="zh-CN" altLang="en-US" smtClean="0">
                <a:sym typeface="Arial" pitchFamily="34" charset="0"/>
              </a:rPr>
              <a:t>中关村软件园，中关村软件园，中关村软件园，中关村软件园，中关村软件园，中关村软件园，中关村软件园，中关村软件园，中关村软件中关村软件园，中关村软件园，中关村软件园，中关村软件园，中关村软件园，中关村软件园，中关村软件园，中关村软件园，中关村软件园，中关村软件园，中关村软件园，</a:t>
            </a:r>
            <a:endParaRPr lang="zh-CN" altLang="en-US" smtClean="0"/>
          </a:p>
          <a:p>
            <a:r>
              <a:rPr lang="zh-CN" altLang="en-US" smtClean="0"/>
              <a:t>    &lt;/div&gt;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ChangeArrowheads="1"/>
          </p:cNvSpPr>
          <p:nvPr>
            <p:ph type="sldImg" idx="4294967295"/>
          </p:nvPr>
        </p:nvSpPr>
        <p:spPr/>
      </p:sp>
      <p:sp>
        <p:nvSpPr>
          <p:cNvPr id="20482" name="灯片编号占位符 2"/>
          <p:cNvSpPr>
            <a:spLocks noGrp="1" noChangeArrowheads="1"/>
          </p:cNvSpPr>
          <p:nvPr>
            <p:ph type="sldNum" sz="quarter" idx="5"/>
          </p:nvPr>
        </p:nvSpPr>
        <p:spPr bwMode="auto">
          <a:noFill/>
          <a:ln>
            <a:miter lim="800000"/>
          </a:ln>
        </p:spPr>
        <p:txBody>
          <a:bodyPr/>
          <a:lstStyle/>
          <a:p>
            <a:fld id="{FB697AE6-B132-4575-BFC7-22FF7DE7919E}" type="slidenum">
              <a:rPr lang="zh-CN" altLang="en-US"/>
            </a:fld>
            <a:endParaRPr lang="zh-CN" altLang="en-US" sz="1200"/>
          </a:p>
        </p:txBody>
      </p:sp>
      <p:sp>
        <p:nvSpPr>
          <p:cNvPr id="20483"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    &lt;title&gt;CSS3多背景图片&lt;/title&gt;</a:t>
            </a:r>
            <a:endParaRPr lang="zh-CN" altLang="en-US" smtClean="0"/>
          </a:p>
          <a:p>
            <a:r>
              <a:rPr lang="zh-CN" altLang="en-US" smtClean="0"/>
              <a:t>    &lt;style type="text/css"&gt;</a:t>
            </a:r>
            <a:endParaRPr lang="zh-CN" altLang="en-US" smtClean="0"/>
          </a:p>
          <a:p>
            <a:r>
              <a:rPr lang="zh-CN" altLang="en-US" smtClean="0"/>
              <a:t>        div</a:t>
            </a:r>
            <a:endParaRPr lang="zh-CN" altLang="en-US" smtClean="0"/>
          </a:p>
          <a:p>
            <a:r>
              <a:rPr lang="zh-CN" altLang="en-US" smtClean="0"/>
              <a:t>        {</a:t>
            </a:r>
            <a:endParaRPr lang="zh-CN" altLang="en-US" smtClean="0"/>
          </a:p>
          <a:p>
            <a:r>
              <a:rPr lang="zh-CN" altLang="en-US" smtClean="0"/>
              <a:t>            width:400px;</a:t>
            </a:r>
            <a:endParaRPr lang="zh-CN" altLang="en-US" smtClean="0"/>
          </a:p>
          <a:p>
            <a:r>
              <a:rPr lang="zh-CN" altLang="en-US" smtClean="0"/>
              <a:t>            height:200px;</a:t>
            </a:r>
            <a:endParaRPr lang="zh-CN" altLang="en-US" smtClean="0"/>
          </a:p>
          <a:p>
            <a:r>
              <a:rPr lang="zh-CN" altLang="en-US" smtClean="0"/>
              <a:t>            border:1px solid silver;</a:t>
            </a:r>
            <a:endParaRPr lang="zh-CN" altLang="en-US" smtClean="0"/>
          </a:p>
          <a:p>
            <a:r>
              <a:rPr lang="zh-CN" altLang="en-US" smtClean="0"/>
              <a:t>            background:url("5.png") bottom left no-repeat,</a:t>
            </a:r>
            <a:endParaRPr lang="zh-CN" altLang="en-US" smtClean="0"/>
          </a:p>
          <a:p>
            <a:r>
              <a:rPr lang="zh-CN" altLang="en-US" smtClean="0"/>
              <a:t>                       url("6.png") top right no-repeat;</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&lt;div&gt;&lt;/div&gt;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ChangeArrowheads="1"/>
          </p:cNvSpPr>
          <p:nvPr>
            <p:ph type="sldImg" idx="4294967295"/>
          </p:nvPr>
        </p:nvSpPr>
        <p:spPr/>
      </p:sp>
      <p:sp>
        <p:nvSpPr>
          <p:cNvPr id="22530" name="灯片编号占位符 2"/>
          <p:cNvSpPr>
            <a:spLocks noGrp="1" noChangeArrowheads="1"/>
          </p:cNvSpPr>
          <p:nvPr>
            <p:ph type="sldNum" sz="quarter" idx="5"/>
          </p:nvPr>
        </p:nvSpPr>
        <p:spPr bwMode="auto">
          <a:noFill/>
          <a:ln>
            <a:miter lim="800000"/>
          </a:ln>
        </p:spPr>
        <p:txBody>
          <a:bodyPr/>
          <a:lstStyle/>
          <a:p>
            <a:fld id="{93D71CD6-B024-49F3-89B7-BDB2F3A9094D}" type="slidenum">
              <a:rPr lang="zh-CN" altLang="en-US"/>
            </a:fld>
            <a:endParaRPr lang="zh-CN" altLang="en-US" sz="1200"/>
          </a:p>
        </p:txBody>
      </p:sp>
      <p:sp>
        <p:nvSpPr>
          <p:cNvPr id="22531"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 lang="en"&gt;</a:t>
            </a:r>
            <a:endParaRPr lang="zh-CN" altLang="en-US" smtClean="0"/>
          </a:p>
          <a:p>
            <a:r>
              <a:rPr lang="zh-CN" altLang="en-US" smtClean="0"/>
              <a:t>&lt;head&gt;</a:t>
            </a:r>
            <a:endParaRPr lang="zh-CN" altLang="en-US" smtClean="0"/>
          </a:p>
          <a:p>
            <a:r>
              <a:rPr lang="zh-CN" altLang="en-US" smtClean="0"/>
              <a:t>	&lt;meta charset="UTF-8"&gt;</a:t>
            </a:r>
            <a:endParaRPr lang="zh-CN" altLang="en-US" smtClean="0"/>
          </a:p>
          <a:p>
            <a:r>
              <a:rPr lang="zh-CN" altLang="en-US" smtClean="0"/>
              <a:t>	&lt;title&gt;Document&lt;/title&gt;</a:t>
            </a:r>
            <a:endParaRPr lang="zh-CN" altLang="en-US" smtClean="0"/>
          </a:p>
          <a:p>
            <a:r>
              <a:rPr lang="zh-CN" altLang="en-US" smtClean="0"/>
              <a:t>	&lt;style type="text/css"&gt;</a:t>
            </a:r>
            <a:endParaRPr lang="zh-CN" altLang="en-US" smtClean="0"/>
          </a:p>
          <a:p>
            <a:r>
              <a:rPr lang="zh-CN" altLang="en-US" smtClean="0"/>
              <a:t>      h1:first-child{</a:t>
            </a:r>
            <a:endParaRPr lang="zh-CN" altLang="en-US" smtClean="0"/>
          </a:p>
          <a:p>
            <a:r>
              <a:rPr lang="zh-CN" altLang="en-US" smtClean="0"/>
              <a:t>          color:red;</a:t>
            </a:r>
            <a:endParaRPr lang="zh-CN" altLang="en-US" smtClean="0"/>
          </a:p>
          <a:p>
            <a:r>
              <a:rPr lang="zh-CN" altLang="en-US" smtClean="0"/>
              <a:t>      }</a:t>
            </a:r>
            <a:endParaRPr lang="zh-CN" altLang="en-US" smtClean="0"/>
          </a:p>
          <a:p>
            <a:r>
              <a:rPr lang="zh-CN" altLang="en-US" smtClean="0"/>
              <a:t>      p:first-child{</a:t>
            </a:r>
            <a:endParaRPr lang="zh-CN" altLang="en-US" smtClean="0"/>
          </a:p>
          <a:p>
            <a:r>
              <a:rPr lang="zh-CN" altLang="en-US" smtClean="0"/>
              <a:t>          color:yellow;</a:t>
            </a:r>
            <a:endParaRPr lang="zh-CN" altLang="en-US" smtClean="0"/>
          </a:p>
          <a:p>
            <a:r>
              <a:rPr lang="zh-CN" altLang="en-US" smtClean="0"/>
              <a:t>      }</a:t>
            </a:r>
            <a:endParaRPr lang="zh-CN" altLang="en-US" smtClean="0"/>
          </a:p>
          <a:p>
            <a:r>
              <a:rPr lang="zh-CN" altLang="en-US" smtClean="0"/>
              <a:t>      span:first-child{</a:t>
            </a:r>
            <a:endParaRPr lang="zh-CN" altLang="en-US" smtClean="0"/>
          </a:p>
          <a:p>
            <a:r>
              <a:rPr lang="zh-CN" altLang="en-US" smtClean="0"/>
              <a:t>          color:blue;</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&lt;div&gt;</a:t>
            </a:r>
            <a:endParaRPr lang="zh-CN" altLang="en-US" smtClean="0"/>
          </a:p>
          <a:p>
            <a:r>
              <a:rPr lang="zh-CN" altLang="en-US" smtClean="0"/>
              <a:t>    &lt;h1&gt;AAAAAAAAAAAAAA&lt;/h1&gt;</a:t>
            </a:r>
            <a:endParaRPr lang="zh-CN" altLang="en-US" smtClean="0"/>
          </a:p>
          <a:p>
            <a:r>
              <a:rPr lang="zh-CN" altLang="en-US" smtClean="0"/>
              <a:t>    &lt;p&gt;BBBBBBBBBBBBB&lt;/p&gt;</a:t>
            </a:r>
            <a:endParaRPr lang="zh-CN" altLang="en-US" smtClean="0"/>
          </a:p>
          <a:p>
            <a:r>
              <a:rPr lang="zh-CN" altLang="en-US" smtClean="0"/>
              <a:t>    &lt;span&gt;CCCCCCCCCCC&lt;/span&gt;</a:t>
            </a:r>
            <a:endParaRPr lang="zh-CN" altLang="en-US" smtClean="0"/>
          </a:p>
          <a:p>
            <a:r>
              <a:rPr lang="zh-CN" altLang="en-US" smtClean="0"/>
              <a:t>    &lt;span&gt;DDDDDDDDDDDD&lt;/span&gt;</a:t>
            </a:r>
            <a:endParaRPr lang="zh-CN" altLang="en-US" smtClean="0"/>
          </a:p>
          <a:p>
            <a:r>
              <a:rPr lang="zh-CN" altLang="en-US" smtClean="0"/>
              <a:t>&lt;/div&gt;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p:cNvSpPr>
          <p:nvPr>
            <p:ph type="sldImg" idx="4294967295"/>
          </p:nvPr>
        </p:nvSpPr>
        <p:spPr/>
      </p:sp>
      <p:sp>
        <p:nvSpPr>
          <p:cNvPr id="6146" name="灯片编号占位符 2"/>
          <p:cNvSpPr>
            <a:spLocks noGrp="1" noChangeArrowheads="1"/>
          </p:cNvSpPr>
          <p:nvPr>
            <p:ph type="sldNum" sz="quarter" idx="5"/>
          </p:nvPr>
        </p:nvSpPr>
        <p:spPr bwMode="auto">
          <a:noFill/>
          <a:ln>
            <a:miter lim="800000"/>
          </a:ln>
        </p:spPr>
        <p:txBody>
          <a:bodyPr/>
          <a:lstStyle/>
          <a:p>
            <a:fld id="{D24F89D4-1CF4-4901-8D36-B28DEEDBA36B}" type="slidenum">
              <a:rPr lang="zh-CN" altLang="en-US"/>
            </a:fld>
            <a:endParaRPr lang="zh-CN" altLang="en-US" sz="1200"/>
          </a:p>
        </p:txBody>
      </p:sp>
      <p:sp>
        <p:nvSpPr>
          <p:cNvPr id="6147"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 xmlns="http://www.w3.org/1999/xhtml"&gt;</a:t>
            </a:r>
            <a:endParaRPr lang="zh-CN" altLang="en-US" smtClean="0"/>
          </a:p>
          <a:p>
            <a:r>
              <a:rPr lang="zh-CN" altLang="en-US" smtClean="0"/>
              <a:t>&lt;head&gt;</a:t>
            </a:r>
            <a:endParaRPr lang="zh-CN" altLang="en-US" smtClean="0"/>
          </a:p>
          <a:p>
            <a:r>
              <a:rPr lang="zh-CN" altLang="en-US" smtClean="0"/>
              <a:t>    &lt;title&gt;CSS3过渡&lt;/title&gt;</a:t>
            </a:r>
            <a:endParaRPr lang="zh-CN" altLang="en-US" smtClean="0"/>
          </a:p>
          <a:p>
            <a:r>
              <a:rPr lang="zh-CN" altLang="en-US" smtClean="0"/>
              <a:t>    &lt;style type="text/css"&gt;</a:t>
            </a:r>
            <a:endParaRPr lang="zh-CN" altLang="en-US" smtClean="0"/>
          </a:p>
          <a:p>
            <a:r>
              <a:rPr lang="zh-CN" altLang="en-US" smtClean="0"/>
              <a:t>        div</a:t>
            </a:r>
            <a:endParaRPr lang="zh-CN" altLang="en-US" smtClean="0"/>
          </a:p>
          <a:p>
            <a:r>
              <a:rPr lang="zh-CN" altLang="en-US" smtClean="0"/>
              <a:t>        {</a:t>
            </a:r>
            <a:endParaRPr lang="zh-CN" altLang="en-US" smtClean="0"/>
          </a:p>
          <a:p>
            <a:r>
              <a:rPr lang="zh-CN" altLang="en-US" smtClean="0"/>
              <a:t>            display:inline-block;</a:t>
            </a:r>
            <a:endParaRPr lang="zh-CN" altLang="en-US" smtClean="0"/>
          </a:p>
          <a:p>
            <a:r>
              <a:rPr lang="zh-CN" altLang="en-US" smtClean="0"/>
              <a:t>            padding:5px 10px;</a:t>
            </a:r>
            <a:endParaRPr lang="zh-CN" altLang="en-US" smtClean="0"/>
          </a:p>
          <a:p>
            <a:r>
              <a:rPr lang="zh-CN" altLang="en-US" smtClean="0"/>
              <a:t>            border-radius:5px;</a:t>
            </a:r>
            <a:endParaRPr lang="zh-CN" altLang="en-US" smtClean="0"/>
          </a:p>
          <a:p>
            <a:r>
              <a:rPr lang="zh-CN" altLang="en-US" smtClean="0"/>
              <a:t>            background-color:yellow;</a:t>
            </a:r>
            <a:endParaRPr lang="zh-CN" altLang="en-US" smtClean="0"/>
          </a:p>
          <a:p>
            <a:r>
              <a:rPr lang="zh-CN" altLang="en-US" smtClean="0"/>
              <a:t>            cursor:pointer;</a:t>
            </a:r>
            <a:endParaRPr lang="zh-CN" altLang="en-US" smtClean="0"/>
          </a:p>
          <a:p>
            <a:r>
              <a:rPr lang="zh-CN" altLang="en-US" smtClean="0"/>
              <a:t>            transition:background-color 1s linear;</a:t>
            </a:r>
            <a:endParaRPr lang="zh-CN" altLang="en-US" smtClean="0"/>
          </a:p>
          <a:p>
            <a:r>
              <a:rPr lang="zh-CN" altLang="en-US" smtClean="0"/>
              <a:t>           /* -webkit-transition:background-color 1s linear;</a:t>
            </a:r>
            <a:endParaRPr lang="zh-CN" altLang="en-US" smtClean="0"/>
          </a:p>
          <a:p>
            <a:r>
              <a:rPr lang="zh-CN" altLang="en-US" smtClean="0"/>
              <a:t>            -moz-transition:background-color 1s linear;</a:t>
            </a:r>
            <a:endParaRPr lang="zh-CN" altLang="en-US" smtClean="0"/>
          </a:p>
          <a:p>
            <a:r>
              <a:rPr lang="zh-CN" altLang="en-US" smtClean="0"/>
              <a:t>            -o-transition:background-color 1s linear;</a:t>
            </a:r>
            <a:endParaRPr lang="zh-CN" altLang="en-US" smtClean="0"/>
          </a:p>
          <a:p>
            <a:r>
              <a:rPr lang="zh-CN" altLang="en-US" smtClean="0"/>
              <a:t>            */</a:t>
            </a:r>
            <a:endParaRPr lang="zh-CN" altLang="en-US" smtClean="0"/>
          </a:p>
          <a:p>
            <a:r>
              <a:rPr lang="zh-CN" altLang="en-US" smtClean="0"/>
              <a:t>        }</a:t>
            </a:r>
            <a:endParaRPr lang="zh-CN" altLang="en-US" smtClean="0"/>
          </a:p>
          <a:p>
            <a:r>
              <a:rPr lang="zh-CN" altLang="en-US" smtClean="0"/>
              <a:t>        div:hover</a:t>
            </a:r>
            <a:endParaRPr lang="zh-CN" altLang="en-US" smtClean="0"/>
          </a:p>
          <a:p>
            <a:r>
              <a:rPr lang="zh-CN" altLang="en-US" smtClean="0"/>
              <a:t>        {</a:t>
            </a:r>
            <a:endParaRPr lang="zh-CN" altLang="en-US" smtClean="0"/>
          </a:p>
          <a:p>
            <a:r>
              <a:rPr lang="zh-CN" altLang="en-US" smtClean="0"/>
              <a:t>            background-color:red;</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&lt;div&gt;CSS3教程&lt;/div&gt;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ChangeArrowheads="1"/>
          </p:cNvSpPr>
          <p:nvPr>
            <p:ph type="sldImg" idx="4294967295"/>
          </p:nvPr>
        </p:nvSpPr>
        <p:spPr/>
      </p:sp>
      <p:sp>
        <p:nvSpPr>
          <p:cNvPr id="9218" name="灯片编号占位符 2"/>
          <p:cNvSpPr>
            <a:spLocks noGrp="1" noChangeArrowheads="1"/>
          </p:cNvSpPr>
          <p:nvPr>
            <p:ph type="sldNum" sz="quarter" idx="5"/>
          </p:nvPr>
        </p:nvSpPr>
        <p:spPr bwMode="auto">
          <a:noFill/>
          <a:ln>
            <a:miter lim="800000"/>
          </a:ln>
        </p:spPr>
        <p:txBody>
          <a:bodyPr/>
          <a:lstStyle/>
          <a:p>
            <a:fld id="{96A8F1D1-1867-4C89-A9DE-44BC067259D5}" type="slidenum">
              <a:rPr lang="zh-CN" altLang="en-US"/>
            </a:fld>
            <a:endParaRPr lang="zh-CN" altLang="en-US" sz="1200"/>
          </a:p>
        </p:txBody>
      </p:sp>
      <p:sp>
        <p:nvSpPr>
          <p:cNvPr id="9219"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    &lt;title&gt;CSS3 transition-property属性&lt;/title&gt;</a:t>
            </a:r>
            <a:endParaRPr lang="zh-CN" altLang="en-US" smtClean="0"/>
          </a:p>
          <a:p>
            <a:r>
              <a:rPr lang="zh-CN" altLang="en-US" smtClean="0"/>
              <a:t>    &lt;style type="text/css"&gt;</a:t>
            </a:r>
            <a:endParaRPr lang="zh-CN" altLang="en-US" smtClean="0"/>
          </a:p>
          <a:p>
            <a:r>
              <a:rPr lang="zh-CN" altLang="en-US" smtClean="0"/>
              <a:t>        div</a:t>
            </a:r>
            <a:endParaRPr lang="zh-CN" altLang="en-US" smtClean="0"/>
          </a:p>
          <a:p>
            <a:r>
              <a:rPr lang="zh-CN" altLang="en-US" smtClean="0"/>
              <a:t>        {</a:t>
            </a:r>
            <a:endParaRPr lang="zh-CN" altLang="en-US" smtClean="0"/>
          </a:p>
          <a:p>
            <a:r>
              <a:rPr lang="zh-CN" altLang="en-US" smtClean="0"/>
              <a:t>            display:inline-block;</a:t>
            </a:r>
            <a:endParaRPr lang="zh-CN" altLang="en-US" smtClean="0"/>
          </a:p>
          <a:p>
            <a:r>
              <a:rPr lang="zh-CN" altLang="en-US" smtClean="0"/>
              <a:t>            width:100px;</a:t>
            </a:r>
            <a:endParaRPr lang="zh-CN" altLang="en-US" smtClean="0"/>
          </a:p>
          <a:p>
            <a:r>
              <a:rPr lang="zh-CN" altLang="en-US" smtClean="0"/>
              <a:t>            height:</a:t>
            </a:r>
            <a:r>
              <a:rPr lang="en-US" altLang="zh-CN" smtClean="0"/>
              <a:t>1</a:t>
            </a:r>
            <a:r>
              <a:rPr lang="zh-CN" altLang="en-US" smtClean="0"/>
              <a:t>0px;</a:t>
            </a:r>
            <a:endParaRPr lang="zh-CN" altLang="en-US" smtClean="0"/>
          </a:p>
          <a:p>
            <a:r>
              <a:rPr lang="zh-CN" altLang="en-US" smtClean="0"/>
              <a:t>            background-color:#14C7F3;</a:t>
            </a:r>
            <a:endParaRPr lang="zh-CN" altLang="en-US" smtClean="0"/>
          </a:p>
          <a:p>
            <a:r>
              <a:rPr lang="zh-CN" altLang="en-US" smtClean="0"/>
              <a:t>            transition-property:height;</a:t>
            </a:r>
            <a:endParaRPr lang="zh-CN" altLang="en-US" smtClean="0"/>
          </a:p>
          <a:p>
            <a:r>
              <a:rPr lang="zh-CN" altLang="en-US" smtClean="0"/>
              <a:t>            transition-duration:0.5s ;</a:t>
            </a:r>
            <a:endParaRPr lang="zh-CN" altLang="en-US" smtClean="0"/>
          </a:p>
          <a:p>
            <a:r>
              <a:rPr lang="zh-CN" altLang="en-US" smtClean="0"/>
              <a:t>            transition-timing-function:linear;</a:t>
            </a:r>
            <a:endParaRPr lang="zh-CN" altLang="en-US" smtClean="0"/>
          </a:p>
          <a:p>
            <a:r>
              <a:rPr lang="zh-CN" altLang="en-US" smtClean="0"/>
              <a:t>            transition-delay:0;</a:t>
            </a:r>
            <a:endParaRPr lang="zh-CN" altLang="en-US" smtClean="0"/>
          </a:p>
          <a:p>
            <a:r>
              <a:rPr lang="zh-CN" altLang="en-US" smtClean="0"/>
              <a:t>        }</a:t>
            </a:r>
            <a:endParaRPr lang="zh-CN" altLang="en-US" smtClean="0"/>
          </a:p>
          <a:p>
            <a:r>
              <a:rPr lang="zh-CN" altLang="en-US" smtClean="0"/>
              <a:t>        div:hover</a:t>
            </a:r>
            <a:endParaRPr lang="zh-CN" altLang="en-US" smtClean="0"/>
          </a:p>
          <a:p>
            <a:r>
              <a:rPr lang="zh-CN" altLang="en-US" smtClean="0"/>
              <a:t>        {</a:t>
            </a:r>
            <a:endParaRPr lang="zh-CN" altLang="en-US" smtClean="0"/>
          </a:p>
          <a:p>
            <a:r>
              <a:rPr lang="zh-CN" altLang="en-US" smtClean="0"/>
              <a:t>            height:100px;</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&lt;div&gt;&lt;/div&gt;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ChangeArrowheads="1"/>
          </p:cNvSpPr>
          <p:nvPr>
            <p:ph type="sldImg" idx="4294967295"/>
          </p:nvPr>
        </p:nvSpPr>
        <p:spPr/>
      </p:sp>
      <p:sp>
        <p:nvSpPr>
          <p:cNvPr id="11266" name="灯片编号占位符 2"/>
          <p:cNvSpPr>
            <a:spLocks noGrp="1" noChangeArrowheads="1"/>
          </p:cNvSpPr>
          <p:nvPr>
            <p:ph type="sldNum" sz="quarter" idx="5"/>
          </p:nvPr>
        </p:nvSpPr>
        <p:spPr bwMode="auto">
          <a:noFill/>
          <a:ln>
            <a:miter lim="800000"/>
          </a:ln>
        </p:spPr>
        <p:txBody>
          <a:bodyPr/>
          <a:lstStyle/>
          <a:p>
            <a:fld id="{8FFD7DAA-A9C1-48A9-9D2B-96D119593205}" type="slidenum">
              <a:rPr lang="zh-CN" altLang="en-US"/>
            </a:fld>
            <a:endParaRPr lang="zh-CN" altLang="en-US" sz="1200"/>
          </a:p>
        </p:txBody>
      </p:sp>
      <p:sp>
        <p:nvSpPr>
          <p:cNvPr id="11267"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    &lt;title&gt;CSS3过渡&lt;/title&gt;</a:t>
            </a:r>
            <a:endParaRPr lang="zh-CN" altLang="en-US" smtClean="0"/>
          </a:p>
          <a:p>
            <a:r>
              <a:rPr lang="zh-CN" altLang="en-US" smtClean="0"/>
              <a:t>    &lt;style type="text/css"&gt;</a:t>
            </a:r>
            <a:endParaRPr lang="zh-CN" altLang="en-US" smtClean="0"/>
          </a:p>
          <a:p>
            <a:r>
              <a:rPr lang="zh-CN" altLang="en-US" smtClean="0"/>
              <a:t>        div</a:t>
            </a:r>
            <a:endParaRPr lang="zh-CN" altLang="en-US" smtClean="0"/>
          </a:p>
          <a:p>
            <a:r>
              <a:rPr lang="zh-CN" altLang="en-US" smtClean="0"/>
              <a:t>        {</a:t>
            </a:r>
            <a:endParaRPr lang="zh-CN" altLang="en-US" smtClean="0"/>
          </a:p>
          <a:p>
            <a:r>
              <a:rPr lang="zh-CN" altLang="en-US" smtClean="0"/>
              <a:t>            display:inline-block;</a:t>
            </a:r>
            <a:endParaRPr lang="zh-CN" altLang="en-US" smtClean="0"/>
          </a:p>
          <a:p>
            <a:r>
              <a:rPr lang="zh-CN" altLang="en-US" smtClean="0"/>
              <a:t>            width:100px;</a:t>
            </a:r>
            <a:endParaRPr lang="zh-CN" altLang="en-US" smtClean="0"/>
          </a:p>
          <a:p>
            <a:r>
              <a:rPr lang="zh-CN" altLang="en-US" smtClean="0"/>
              <a:t>            height:100px;</a:t>
            </a:r>
            <a:endParaRPr lang="zh-CN" altLang="en-US" smtClean="0"/>
          </a:p>
          <a:p>
            <a:r>
              <a:rPr lang="zh-CN" altLang="en-US" smtClean="0"/>
              <a:t>            border-radius:0;</a:t>
            </a:r>
            <a:endParaRPr lang="zh-CN" altLang="en-US" smtClean="0"/>
          </a:p>
          <a:p>
            <a:r>
              <a:rPr lang="zh-CN" altLang="en-US" smtClean="0"/>
              <a:t>            background-color:#14C7F3;</a:t>
            </a:r>
            <a:endParaRPr lang="zh-CN" altLang="en-US" smtClean="0"/>
          </a:p>
          <a:p>
            <a:r>
              <a:rPr lang="zh-CN" altLang="en-US" smtClean="0"/>
              <a:t>            transition-property:border-radius;</a:t>
            </a:r>
            <a:endParaRPr lang="zh-CN" altLang="en-US" smtClean="0"/>
          </a:p>
          <a:p>
            <a:r>
              <a:rPr lang="zh-CN" altLang="en-US" smtClean="0"/>
              <a:t>            transition-duration:1s;</a:t>
            </a:r>
            <a:endParaRPr lang="zh-CN" altLang="en-US" smtClean="0"/>
          </a:p>
          <a:p>
            <a:r>
              <a:rPr lang="zh-CN" altLang="en-US" smtClean="0"/>
              <a:t>            transition-timing-function:linear;</a:t>
            </a:r>
            <a:endParaRPr lang="zh-CN" altLang="en-US" smtClean="0"/>
          </a:p>
          <a:p>
            <a:r>
              <a:rPr lang="zh-CN" altLang="en-US" smtClean="0"/>
              <a:t>            transition-delay:0;</a:t>
            </a:r>
            <a:endParaRPr lang="zh-CN" altLang="en-US" smtClean="0"/>
          </a:p>
          <a:p>
            <a:r>
              <a:rPr lang="zh-CN" altLang="en-US" smtClean="0"/>
              <a:t>        }</a:t>
            </a:r>
            <a:endParaRPr lang="zh-CN" altLang="en-US" smtClean="0"/>
          </a:p>
          <a:p>
            <a:r>
              <a:rPr lang="zh-CN" altLang="en-US" smtClean="0"/>
              <a:t>        div:hover</a:t>
            </a:r>
            <a:endParaRPr lang="zh-CN" altLang="en-US" smtClean="0"/>
          </a:p>
          <a:p>
            <a:r>
              <a:rPr lang="zh-CN" altLang="en-US" smtClean="0"/>
              <a:t>        {</a:t>
            </a:r>
            <a:endParaRPr lang="zh-CN" altLang="en-US" smtClean="0"/>
          </a:p>
          <a:p>
            <a:r>
              <a:rPr lang="zh-CN" altLang="en-US" smtClean="0"/>
              <a:t>            border-radius:50px;</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&lt;div&gt;&lt;/div&gt;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noChangeArrowheads="1"/>
          </p:cNvSpPr>
          <p:nvPr>
            <p:ph type="sldImg" idx="4294967295"/>
          </p:nvPr>
        </p:nvSpPr>
        <p:spPr/>
      </p:sp>
      <p:sp>
        <p:nvSpPr>
          <p:cNvPr id="14338" name="灯片编号占位符 2"/>
          <p:cNvSpPr>
            <a:spLocks noGrp="1" noChangeArrowheads="1"/>
          </p:cNvSpPr>
          <p:nvPr>
            <p:ph type="sldNum" sz="quarter" idx="5"/>
          </p:nvPr>
        </p:nvSpPr>
        <p:spPr bwMode="auto">
          <a:noFill/>
          <a:ln>
            <a:miter lim="800000"/>
          </a:ln>
        </p:spPr>
        <p:txBody>
          <a:bodyPr/>
          <a:lstStyle/>
          <a:p>
            <a:fld id="{610BDB61-9CC7-4D95-87F4-2B7E5B9BF11F}" type="slidenum">
              <a:rPr lang="zh-CN" altLang="en-US"/>
            </a:fld>
            <a:endParaRPr lang="zh-CN" altLang="en-US" sz="1200"/>
          </a:p>
        </p:txBody>
      </p:sp>
      <p:sp>
        <p:nvSpPr>
          <p:cNvPr id="14339"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    &lt;title&gt;CSS3 transition-timing-function属性&lt;/title&gt;</a:t>
            </a:r>
            <a:endParaRPr lang="zh-CN" altLang="en-US" smtClean="0"/>
          </a:p>
          <a:p>
            <a:r>
              <a:rPr lang="zh-CN" altLang="en-US" smtClean="0"/>
              <a:t>    &lt;style type="text/css"&gt;</a:t>
            </a:r>
            <a:endParaRPr lang="zh-CN" altLang="en-US" smtClean="0"/>
          </a:p>
          <a:p>
            <a:r>
              <a:rPr lang="zh-CN" altLang="en-US" smtClean="0"/>
              <a:t>        div</a:t>
            </a:r>
            <a:endParaRPr lang="zh-CN" altLang="en-US" smtClean="0"/>
          </a:p>
          <a:p>
            <a:r>
              <a:rPr lang="zh-CN" altLang="en-US" smtClean="0"/>
              <a:t>        {</a:t>
            </a:r>
            <a:endParaRPr lang="zh-CN" altLang="en-US" smtClean="0"/>
          </a:p>
          <a:p>
            <a:r>
              <a:rPr lang="zh-CN" altLang="en-US" smtClean="0"/>
              <a:t>            width:100px;</a:t>
            </a:r>
            <a:endParaRPr lang="zh-CN" altLang="en-US" smtClean="0"/>
          </a:p>
          <a:p>
            <a:r>
              <a:rPr lang="zh-CN" altLang="en-US" smtClean="0"/>
              <a:t>            height:50px;</a:t>
            </a:r>
            <a:endParaRPr lang="zh-CN" altLang="en-US" smtClean="0"/>
          </a:p>
          <a:p>
            <a:r>
              <a:rPr lang="zh-CN" altLang="en-US" smtClean="0"/>
              <a:t>            text-align:center;</a:t>
            </a:r>
            <a:endParaRPr lang="zh-CN" altLang="en-US" smtClean="0"/>
          </a:p>
          <a:p>
            <a:r>
              <a:rPr lang="zh-CN" altLang="en-US" smtClean="0"/>
              <a:t>            line-height:50px;</a:t>
            </a:r>
            <a:endParaRPr lang="zh-CN" altLang="en-US" smtClean="0"/>
          </a:p>
          <a:p>
            <a:r>
              <a:rPr lang="zh-CN" altLang="en-US" smtClean="0"/>
              <a:t>            border-radius:0;</a:t>
            </a:r>
            <a:endParaRPr lang="zh-CN" altLang="en-US" smtClean="0"/>
          </a:p>
          <a:p>
            <a:r>
              <a:rPr lang="zh-CN" altLang="en-US" smtClean="0"/>
              <a:t>            background-color:#14C7F3;</a:t>
            </a:r>
            <a:endParaRPr lang="zh-CN" altLang="en-US" smtClean="0"/>
          </a:p>
          <a:p>
            <a:r>
              <a:rPr lang="zh-CN" altLang="en-US" smtClean="0"/>
              <a:t>            transition-property:width;</a:t>
            </a:r>
            <a:endParaRPr lang="zh-CN" altLang="en-US" smtClean="0"/>
          </a:p>
          <a:p>
            <a:r>
              <a:rPr lang="zh-CN" altLang="en-US" smtClean="0"/>
              <a:t>            transition-duration:2s;   </a:t>
            </a:r>
            <a:endParaRPr lang="zh-CN" altLang="en-US" smtClean="0"/>
          </a:p>
          <a:p>
            <a:r>
              <a:rPr lang="zh-CN" altLang="en-US" smtClean="0"/>
              <a:t>            transition-delay:0;</a:t>
            </a:r>
            <a:endParaRPr lang="zh-CN" altLang="en-US" smtClean="0"/>
          </a:p>
          <a:p>
            <a:r>
              <a:rPr lang="zh-CN" altLang="en-US" smtClean="0"/>
              <a:t>        }</a:t>
            </a:r>
            <a:endParaRPr lang="zh-CN" altLang="en-US" smtClean="0"/>
          </a:p>
          <a:p>
            <a:r>
              <a:rPr lang="zh-CN" altLang="en-US" smtClean="0"/>
              <a:t>        div+div</a:t>
            </a:r>
            <a:endParaRPr lang="zh-CN" altLang="en-US" smtClean="0"/>
          </a:p>
          <a:p>
            <a:r>
              <a:rPr lang="zh-CN" altLang="en-US" smtClean="0"/>
              <a:t>        {</a:t>
            </a:r>
            <a:endParaRPr lang="zh-CN" altLang="en-US" smtClean="0"/>
          </a:p>
          <a:p>
            <a:r>
              <a:rPr lang="zh-CN" altLang="en-US" smtClean="0"/>
              <a:t>            margin-top:10px;</a:t>
            </a:r>
            <a:endParaRPr lang="zh-CN" altLang="en-US" smtClean="0"/>
          </a:p>
          <a:p>
            <a:r>
              <a:rPr lang="zh-CN" altLang="en-US" smtClean="0"/>
              <a:t>        }</a:t>
            </a:r>
            <a:endParaRPr lang="zh-CN" altLang="en-US" smtClean="0"/>
          </a:p>
          <a:p>
            <a:r>
              <a:rPr lang="zh-CN" altLang="en-US" smtClean="0"/>
              <a:t>        #div1{transition-timing-function:linear;}</a:t>
            </a:r>
            <a:endParaRPr lang="zh-CN" altLang="en-US" smtClean="0"/>
          </a:p>
          <a:p>
            <a:r>
              <a:rPr lang="zh-CN" altLang="en-US" smtClean="0"/>
              <a:t>        #div2{transition-timing-function:ease;}</a:t>
            </a:r>
            <a:endParaRPr lang="zh-CN" altLang="en-US" smtClean="0"/>
          </a:p>
          <a:p>
            <a:r>
              <a:rPr lang="zh-CN" altLang="en-US" smtClean="0"/>
              <a:t>        #div3{transition-timing-function:ease-in;}</a:t>
            </a:r>
            <a:endParaRPr lang="zh-CN" altLang="en-US" smtClean="0"/>
          </a:p>
          <a:p>
            <a:r>
              <a:rPr lang="zh-CN" altLang="en-US" smtClean="0"/>
              <a:t>        #div4{transition-timing-function:ease-out;}</a:t>
            </a:r>
            <a:endParaRPr lang="zh-CN" altLang="en-US" smtClean="0"/>
          </a:p>
          <a:p>
            <a:r>
              <a:rPr lang="zh-CN" altLang="en-US" smtClean="0"/>
              <a:t>        #div5{transition-timing-function:ease-in-out;}</a:t>
            </a:r>
            <a:endParaRPr lang="zh-CN" altLang="en-US" smtClean="0"/>
          </a:p>
          <a:p>
            <a:r>
              <a:rPr lang="zh-CN" altLang="en-US" smtClean="0"/>
              <a:t>        div:hover</a:t>
            </a:r>
            <a:endParaRPr lang="zh-CN" altLang="en-US" smtClean="0"/>
          </a:p>
          <a:p>
            <a:r>
              <a:rPr lang="zh-CN" altLang="en-US" smtClean="0"/>
              <a:t>        {</a:t>
            </a:r>
            <a:endParaRPr lang="zh-CN" altLang="en-US" smtClean="0"/>
          </a:p>
          <a:p>
            <a:r>
              <a:rPr lang="zh-CN" altLang="en-US" smtClean="0"/>
              <a:t>            width:300px;</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id="div1"&gt;linear&lt;/div&gt;</a:t>
            </a:r>
            <a:endParaRPr lang="zh-CN" altLang="en-US" smtClean="0"/>
          </a:p>
          <a:p>
            <a:r>
              <a:rPr lang="zh-CN" altLang="en-US" smtClean="0"/>
              <a:t>    &lt;div id="div2"&gt;ease&lt;/div&gt;</a:t>
            </a:r>
            <a:endParaRPr lang="zh-CN" altLang="en-US" smtClean="0"/>
          </a:p>
          <a:p>
            <a:r>
              <a:rPr lang="zh-CN" altLang="en-US" smtClean="0"/>
              <a:t>    &lt;div id="div3"&gt;ease-in&lt;/div&gt;</a:t>
            </a:r>
            <a:endParaRPr lang="zh-CN" altLang="en-US" smtClean="0"/>
          </a:p>
          <a:p>
            <a:r>
              <a:rPr lang="zh-CN" altLang="en-US" smtClean="0"/>
              <a:t>    &lt;div id="div4"&gt;ease-out&lt;/div&gt;</a:t>
            </a:r>
            <a:endParaRPr lang="zh-CN" altLang="en-US" smtClean="0"/>
          </a:p>
          <a:p>
            <a:r>
              <a:rPr lang="zh-CN" altLang="en-US" smtClean="0"/>
              <a:t>    &lt;div id="div5"&gt;ease-in-out&lt;/div&gt;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ChangeArrowheads="1"/>
          </p:cNvSpPr>
          <p:nvPr>
            <p:ph type="sldImg" idx="4294967295"/>
          </p:nvPr>
        </p:nvSpPr>
        <p:spPr/>
      </p:sp>
      <p:sp>
        <p:nvSpPr>
          <p:cNvPr id="16386" name="灯片编号占位符 2"/>
          <p:cNvSpPr>
            <a:spLocks noGrp="1" noChangeArrowheads="1"/>
          </p:cNvSpPr>
          <p:nvPr>
            <p:ph type="sldNum" sz="quarter" idx="5"/>
          </p:nvPr>
        </p:nvSpPr>
        <p:spPr bwMode="auto">
          <a:noFill/>
          <a:ln>
            <a:miter lim="800000"/>
          </a:ln>
        </p:spPr>
        <p:txBody>
          <a:bodyPr/>
          <a:lstStyle/>
          <a:p>
            <a:fld id="{2C8A1E61-338C-4E26-9C47-D23A13E848E1}" type="slidenum">
              <a:rPr lang="zh-CN" altLang="en-US"/>
            </a:fld>
            <a:endParaRPr lang="zh-CN" altLang="en-US" sz="1200"/>
          </a:p>
        </p:txBody>
      </p:sp>
      <p:sp>
        <p:nvSpPr>
          <p:cNvPr id="16387"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    &lt;title&gt;CSS3 transition-delay属性&lt;/title&gt;</a:t>
            </a:r>
            <a:endParaRPr lang="zh-CN" altLang="en-US" smtClean="0"/>
          </a:p>
          <a:p>
            <a:r>
              <a:rPr lang="zh-CN" altLang="en-US" smtClean="0"/>
              <a:t>    &lt;style type="text/css"&gt;</a:t>
            </a:r>
            <a:endParaRPr lang="zh-CN" altLang="en-US" smtClean="0"/>
          </a:p>
          <a:p>
            <a:r>
              <a:rPr lang="zh-CN" altLang="en-US" smtClean="0"/>
              <a:t>        div</a:t>
            </a:r>
            <a:endParaRPr lang="zh-CN" altLang="en-US" smtClean="0"/>
          </a:p>
          <a:p>
            <a:r>
              <a:rPr lang="zh-CN" altLang="en-US" smtClean="0"/>
              <a:t>        {</a:t>
            </a:r>
            <a:endParaRPr lang="zh-CN" altLang="en-US" smtClean="0"/>
          </a:p>
          <a:p>
            <a:r>
              <a:rPr lang="zh-CN" altLang="en-US" smtClean="0"/>
              <a:t>            display:inline-block;</a:t>
            </a:r>
            <a:endParaRPr lang="zh-CN" altLang="en-US" smtClean="0"/>
          </a:p>
          <a:p>
            <a:r>
              <a:rPr lang="zh-CN" altLang="en-US" smtClean="0"/>
              <a:t>            width:100px;</a:t>
            </a:r>
            <a:endParaRPr lang="zh-CN" altLang="en-US" smtClean="0"/>
          </a:p>
          <a:p>
            <a:r>
              <a:rPr lang="zh-CN" altLang="en-US" smtClean="0"/>
              <a:t>            height:100px;</a:t>
            </a:r>
            <a:endParaRPr lang="zh-CN" altLang="en-US" smtClean="0"/>
          </a:p>
          <a:p>
            <a:r>
              <a:rPr lang="zh-CN" altLang="en-US" smtClean="0"/>
              <a:t>            border-radius:0;</a:t>
            </a:r>
            <a:endParaRPr lang="zh-CN" altLang="en-US" smtClean="0"/>
          </a:p>
          <a:p>
            <a:r>
              <a:rPr lang="zh-CN" altLang="en-US" smtClean="0"/>
              <a:t>            background-color:#14C7F3;</a:t>
            </a:r>
            <a:endParaRPr lang="zh-CN" altLang="en-US" smtClean="0"/>
          </a:p>
          <a:p>
            <a:r>
              <a:rPr lang="zh-CN" altLang="en-US" smtClean="0"/>
              <a:t>            transition-property:border-radius;</a:t>
            </a:r>
            <a:endParaRPr lang="zh-CN" altLang="en-US" smtClean="0"/>
          </a:p>
          <a:p>
            <a:r>
              <a:rPr lang="zh-CN" altLang="en-US" smtClean="0"/>
              <a:t>            transition-duration:1s ;</a:t>
            </a:r>
            <a:endParaRPr lang="zh-CN" altLang="en-US" smtClean="0"/>
          </a:p>
          <a:p>
            <a:r>
              <a:rPr lang="zh-CN" altLang="en-US" smtClean="0"/>
              <a:t>            transition-timing-function:linear;</a:t>
            </a:r>
            <a:endParaRPr lang="zh-CN" altLang="en-US" smtClean="0"/>
          </a:p>
          <a:p>
            <a:r>
              <a:rPr lang="zh-CN" altLang="en-US" smtClean="0"/>
              <a:t>            transition-delay:2s;</a:t>
            </a:r>
            <a:endParaRPr lang="zh-CN" altLang="en-US" smtClean="0"/>
          </a:p>
          <a:p>
            <a:r>
              <a:rPr lang="zh-CN" altLang="en-US" smtClean="0"/>
              <a:t>        }</a:t>
            </a:r>
            <a:endParaRPr lang="zh-CN" altLang="en-US" smtClean="0"/>
          </a:p>
          <a:p>
            <a:r>
              <a:rPr lang="zh-CN" altLang="en-US" smtClean="0"/>
              <a:t>        div:hover</a:t>
            </a:r>
            <a:endParaRPr lang="zh-CN" altLang="en-US" smtClean="0"/>
          </a:p>
          <a:p>
            <a:r>
              <a:rPr lang="zh-CN" altLang="en-US" smtClean="0"/>
              <a:t>        {</a:t>
            </a:r>
            <a:endParaRPr lang="zh-CN" altLang="en-US" smtClean="0"/>
          </a:p>
          <a:p>
            <a:r>
              <a:rPr lang="zh-CN" altLang="en-US" smtClean="0"/>
              <a:t>            border-radius:50px;</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&lt;div&gt;&lt;/div&gt;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ChangeArrowheads="1"/>
          </p:cNvSpPr>
          <p:nvPr>
            <p:ph type="sldImg" idx="4294967295"/>
          </p:nvPr>
        </p:nvSpPr>
        <p:spPr/>
      </p:sp>
      <p:sp>
        <p:nvSpPr>
          <p:cNvPr id="18434" name="灯片编号占位符 2"/>
          <p:cNvSpPr>
            <a:spLocks noGrp="1" noChangeArrowheads="1"/>
          </p:cNvSpPr>
          <p:nvPr>
            <p:ph type="sldNum" sz="quarter" idx="5"/>
          </p:nvPr>
        </p:nvSpPr>
        <p:spPr bwMode="auto">
          <a:noFill/>
          <a:ln>
            <a:miter lim="800000"/>
          </a:ln>
        </p:spPr>
        <p:txBody>
          <a:bodyPr/>
          <a:lstStyle/>
          <a:p>
            <a:fld id="{31674CE8-2AA1-4295-939A-CBB21F41360A}" type="slidenum">
              <a:rPr lang="zh-CN" altLang="en-US"/>
            </a:fld>
            <a:endParaRPr lang="zh-CN" altLang="en-US" sz="1200"/>
          </a:p>
        </p:txBody>
      </p:sp>
      <p:sp>
        <p:nvSpPr>
          <p:cNvPr id="18435"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    &lt;title&gt;深入了解transition属性&lt;/title&gt;</a:t>
            </a:r>
            <a:endParaRPr lang="zh-CN" altLang="en-US" smtClean="0"/>
          </a:p>
          <a:p>
            <a:r>
              <a:rPr lang="zh-CN" altLang="en-US" smtClean="0"/>
              <a:t>    &lt;style type="text/css"&gt;</a:t>
            </a:r>
            <a:endParaRPr lang="zh-CN" altLang="en-US" smtClean="0"/>
          </a:p>
          <a:p>
            <a:r>
              <a:rPr lang="zh-CN" altLang="en-US" smtClean="0"/>
              <a:t>        div</a:t>
            </a:r>
            <a:endParaRPr lang="zh-CN" altLang="en-US" smtClean="0"/>
          </a:p>
          <a:p>
            <a:r>
              <a:rPr lang="zh-CN" altLang="en-US" smtClean="0"/>
              <a:t>        {</a:t>
            </a:r>
            <a:endParaRPr lang="zh-CN" altLang="en-US" smtClean="0"/>
          </a:p>
          <a:p>
            <a:r>
              <a:rPr lang="zh-CN" altLang="en-US" smtClean="0"/>
              <a:t>            display:inline-block;</a:t>
            </a:r>
            <a:endParaRPr lang="zh-CN" altLang="en-US" smtClean="0"/>
          </a:p>
          <a:p>
            <a:r>
              <a:rPr lang="zh-CN" altLang="en-US" smtClean="0"/>
              <a:t>            width:100px;</a:t>
            </a:r>
            <a:endParaRPr lang="zh-CN" altLang="en-US" smtClean="0"/>
          </a:p>
          <a:p>
            <a:r>
              <a:rPr lang="zh-CN" altLang="en-US" smtClean="0"/>
              <a:t>            height:100px;</a:t>
            </a:r>
            <a:endParaRPr lang="zh-CN" altLang="en-US" smtClean="0"/>
          </a:p>
          <a:p>
            <a:r>
              <a:rPr lang="zh-CN" altLang="en-US" smtClean="0"/>
              <a:t>            border-radius:0;</a:t>
            </a:r>
            <a:endParaRPr lang="zh-CN" altLang="en-US" smtClean="0"/>
          </a:p>
          <a:p>
            <a:r>
              <a:rPr lang="zh-CN" altLang="en-US" smtClean="0"/>
              <a:t>            background-color:#14C7F3;</a:t>
            </a:r>
            <a:endParaRPr lang="zh-CN" altLang="en-US" smtClean="0"/>
          </a:p>
          <a:p>
            <a:r>
              <a:rPr lang="zh-CN" altLang="en-US" smtClean="0"/>
              <a:t>            transition-property:border-radius,background-color;</a:t>
            </a:r>
            <a:endParaRPr lang="zh-CN" altLang="en-US" smtClean="0"/>
          </a:p>
          <a:p>
            <a:r>
              <a:rPr lang="zh-CN" altLang="en-US" smtClean="0"/>
              <a:t>            transition-duration:1s ;</a:t>
            </a:r>
            <a:endParaRPr lang="zh-CN" altLang="en-US" smtClean="0"/>
          </a:p>
          <a:p>
            <a:r>
              <a:rPr lang="zh-CN" altLang="en-US" smtClean="0"/>
              <a:t>            transition-timing-function:linear;</a:t>
            </a:r>
            <a:endParaRPr lang="zh-CN" altLang="en-US" smtClean="0"/>
          </a:p>
          <a:p>
            <a:r>
              <a:rPr lang="zh-CN" altLang="en-US" smtClean="0"/>
              <a:t>            transition-delay:2s;</a:t>
            </a:r>
            <a:endParaRPr lang="zh-CN" altLang="en-US" smtClean="0"/>
          </a:p>
          <a:p>
            <a:r>
              <a:rPr lang="zh-CN" altLang="en-US" smtClean="0"/>
              <a:t>        }</a:t>
            </a:r>
            <a:endParaRPr lang="zh-CN" altLang="en-US" smtClean="0"/>
          </a:p>
          <a:p>
            <a:r>
              <a:rPr lang="zh-CN" altLang="en-US" smtClean="0"/>
              <a:t>        div:hover</a:t>
            </a:r>
            <a:endParaRPr lang="zh-CN" altLang="en-US" smtClean="0"/>
          </a:p>
          <a:p>
            <a:r>
              <a:rPr lang="zh-CN" altLang="en-US" smtClean="0"/>
              <a:t>        {</a:t>
            </a:r>
            <a:endParaRPr lang="zh-CN" altLang="en-US" smtClean="0"/>
          </a:p>
          <a:p>
            <a:r>
              <a:rPr lang="zh-CN" altLang="en-US" smtClean="0"/>
              <a:t>            border-radius:50px;</a:t>
            </a:r>
            <a:endParaRPr lang="zh-CN" altLang="en-US" smtClean="0"/>
          </a:p>
          <a:p>
            <a:r>
              <a:rPr lang="zh-CN" altLang="en-US" smtClean="0"/>
              <a:t>            background-color:red;</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&lt;div&gt;&lt;/div&gt;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ChangeArrowheads="1"/>
          </p:cNvSpPr>
          <p:nvPr>
            <p:ph type="sldImg" idx="4294967295"/>
          </p:nvPr>
        </p:nvSpPr>
        <p:spPr/>
      </p:sp>
      <p:sp>
        <p:nvSpPr>
          <p:cNvPr id="20482" name="灯片编号占位符 2"/>
          <p:cNvSpPr>
            <a:spLocks noGrp="1" noChangeArrowheads="1"/>
          </p:cNvSpPr>
          <p:nvPr>
            <p:ph type="sldNum" sz="quarter" idx="5"/>
          </p:nvPr>
        </p:nvSpPr>
        <p:spPr bwMode="auto">
          <a:noFill/>
          <a:ln>
            <a:miter lim="800000"/>
          </a:ln>
        </p:spPr>
        <p:txBody>
          <a:bodyPr/>
          <a:lstStyle/>
          <a:p>
            <a:fld id="{26D685B2-9C95-4A1E-954B-F849902B5D41}" type="slidenum">
              <a:rPr lang="zh-CN" altLang="en-US"/>
            </a:fld>
            <a:endParaRPr lang="zh-CN" altLang="en-US" sz="1200"/>
          </a:p>
        </p:txBody>
      </p:sp>
      <p:sp>
        <p:nvSpPr>
          <p:cNvPr id="20483"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 xmlns="http://www.w3.org/1999/xhtml"&gt;</a:t>
            </a:r>
            <a:endParaRPr lang="zh-CN" altLang="en-US" smtClean="0"/>
          </a:p>
          <a:p>
            <a:r>
              <a:rPr lang="zh-CN" altLang="en-US" smtClean="0"/>
              <a:t>&lt;head&gt;</a:t>
            </a:r>
            <a:endParaRPr lang="zh-CN" altLang="en-US" smtClean="0"/>
          </a:p>
          <a:p>
            <a:r>
              <a:rPr lang="zh-CN" altLang="en-US" smtClean="0"/>
              <a:t>    &lt;title&gt;CSS3实现图片文字介绍滑动展示效果&lt;/title&gt;</a:t>
            </a:r>
            <a:endParaRPr lang="zh-CN" altLang="en-US" smtClean="0"/>
          </a:p>
          <a:p>
            <a:r>
              <a:rPr lang="zh-CN" altLang="en-US" smtClean="0"/>
              <a:t>    &lt;style type="text/css"&gt;</a:t>
            </a:r>
            <a:endParaRPr lang="zh-CN" altLang="en-US" smtClean="0"/>
          </a:p>
          <a:p>
            <a:r>
              <a:rPr lang="zh-CN" altLang="en-US" smtClean="0"/>
              <a:t>        #info</a:t>
            </a:r>
            <a:endParaRPr lang="zh-CN" altLang="en-US" smtClean="0"/>
          </a:p>
          <a:p>
            <a:r>
              <a:rPr lang="zh-CN" altLang="en-US" smtClean="0"/>
              <a:t>        { </a:t>
            </a:r>
            <a:endParaRPr lang="zh-CN" altLang="en-US" smtClean="0"/>
          </a:p>
          <a:p>
            <a:r>
              <a:rPr lang="zh-CN" altLang="en-US" smtClean="0"/>
              <a:t>            width:760px; </a:t>
            </a:r>
            <a:endParaRPr lang="zh-CN" altLang="en-US" smtClean="0"/>
          </a:p>
          <a:p>
            <a:r>
              <a:rPr lang="zh-CN" altLang="en-US" smtClean="0"/>
              <a:t>            margin:0 auto;</a:t>
            </a:r>
            <a:endParaRPr lang="zh-CN" altLang="en-US" smtClean="0"/>
          </a:p>
          <a:p>
            <a:r>
              <a:rPr lang="zh-CN" altLang="en-US" smtClean="0"/>
              <a:t>        }</a:t>
            </a:r>
            <a:endParaRPr lang="zh-CN" altLang="en-US" smtClean="0"/>
          </a:p>
          <a:p>
            <a:r>
              <a:rPr lang="zh-CN" altLang="en-US" smtClean="0"/>
              <a:t>        /*定义外层样式*/</a:t>
            </a:r>
            <a:endParaRPr lang="zh-CN" altLang="en-US" smtClean="0"/>
          </a:p>
          <a:p>
            <a:r>
              <a:rPr lang="zh-CN" altLang="en-US" smtClean="0"/>
              <a:t>        .wrap </a:t>
            </a:r>
            <a:endParaRPr lang="zh-CN" altLang="en-US" smtClean="0"/>
          </a:p>
          <a:p>
            <a:r>
              <a:rPr lang="zh-CN" altLang="en-US" smtClean="0"/>
              <a:t>        {</a:t>
            </a:r>
            <a:endParaRPr lang="zh-CN" altLang="en-US" smtClean="0"/>
          </a:p>
          <a:p>
            <a:r>
              <a:rPr lang="zh-CN" altLang="en-US" smtClean="0"/>
              <a:t>            width:220px; </a:t>
            </a:r>
            <a:endParaRPr lang="zh-CN" altLang="en-US" smtClean="0"/>
          </a:p>
          <a:p>
            <a:r>
              <a:rPr lang="zh-CN" altLang="en-US" smtClean="0"/>
              <a:t>            height:330px; </a:t>
            </a:r>
            <a:endParaRPr lang="zh-CN" altLang="en-US" smtClean="0"/>
          </a:p>
          <a:p>
            <a:r>
              <a:rPr lang="zh-CN" altLang="en-US" smtClean="0"/>
              <a:t>            float:left;</a:t>
            </a:r>
            <a:endParaRPr lang="zh-CN" altLang="en-US" smtClean="0"/>
          </a:p>
          <a:p>
            <a:r>
              <a:rPr lang="zh-CN" altLang="en-US" smtClean="0"/>
              <a:t>            position:relative; </a:t>
            </a:r>
            <a:endParaRPr lang="zh-CN" altLang="en-US" smtClean="0"/>
          </a:p>
          <a:p>
            <a:r>
              <a:rPr lang="zh-CN" altLang="en-US" smtClean="0"/>
              <a:t>            overflow:hidden; </a:t>
            </a:r>
            <a:endParaRPr lang="zh-CN" altLang="en-US" smtClean="0"/>
          </a:p>
          <a:p>
            <a:r>
              <a:rPr lang="zh-CN" altLang="en-US" smtClean="0"/>
              <a:t>            font-family:arial, sans-serif; </a:t>
            </a:r>
            <a:endParaRPr lang="zh-CN" altLang="en-US" smtClean="0"/>
          </a:p>
          <a:p>
            <a:r>
              <a:rPr lang="zh-CN" altLang="en-US" smtClean="0"/>
              <a:t>        }</a:t>
            </a:r>
            <a:endParaRPr lang="zh-CN" altLang="en-US" smtClean="0"/>
          </a:p>
          <a:p>
            <a:r>
              <a:rPr lang="zh-CN" altLang="en-US" smtClean="0"/>
              <a:t>        .wrap img </a:t>
            </a:r>
            <a:endParaRPr lang="zh-CN" altLang="en-US" smtClean="0"/>
          </a:p>
          <a:p>
            <a:r>
              <a:rPr lang="zh-CN" altLang="en-US" smtClean="0"/>
              <a:t>        {</a:t>
            </a:r>
            <a:endParaRPr lang="zh-CN" altLang="en-US" smtClean="0"/>
          </a:p>
          <a:p>
            <a:r>
              <a:rPr lang="zh-CN" altLang="en-US" smtClean="0"/>
              <a:t>            border:0;</a:t>
            </a:r>
            <a:endParaRPr lang="zh-CN" altLang="en-US" smtClean="0"/>
          </a:p>
          <a:p>
            <a:r>
              <a:rPr lang="zh-CN" altLang="en-US" smtClean="0"/>
              <a:t>            width:220px;</a:t>
            </a:r>
            <a:endParaRPr lang="zh-CN" altLang="en-US" smtClean="0"/>
          </a:p>
          <a:p>
            <a:r>
              <a:rPr lang="zh-CN" altLang="en-US" smtClean="0"/>
              <a:t>            height:330px; </a:t>
            </a:r>
            <a:endParaRPr lang="zh-CN" altLang="en-US" smtClean="0"/>
          </a:p>
          <a:p>
            <a:r>
              <a:rPr lang="zh-CN" altLang="en-US" smtClean="0"/>
              <a:t>        }</a:t>
            </a:r>
            <a:endParaRPr lang="zh-CN" altLang="en-US" smtClean="0"/>
          </a:p>
          <a:p>
            <a:r>
              <a:rPr lang="zh-CN" altLang="en-US" smtClean="0"/>
              <a:t>        .wrap p </a:t>
            </a:r>
            <a:endParaRPr lang="zh-CN" altLang="en-US" smtClean="0"/>
          </a:p>
          <a:p>
            <a:r>
              <a:rPr lang="zh-CN" altLang="en-US" smtClean="0"/>
              <a:t>        {</a:t>
            </a:r>
            <a:endParaRPr lang="zh-CN" altLang="en-US" smtClean="0"/>
          </a:p>
          <a:p>
            <a:r>
              <a:rPr lang="zh-CN" altLang="en-US" smtClean="0"/>
              <a:t>            display:block; </a:t>
            </a:r>
            <a:endParaRPr lang="zh-CN" altLang="en-US" smtClean="0"/>
          </a:p>
          <a:p>
            <a:r>
              <a:rPr lang="zh-CN" altLang="en-US" smtClean="0"/>
              <a:t>            width:220px; </a:t>
            </a:r>
            <a:endParaRPr lang="zh-CN" altLang="en-US" smtClean="0"/>
          </a:p>
          <a:p>
            <a:r>
              <a:rPr lang="zh-CN" altLang="en-US" smtClean="0"/>
              <a:t>            height:330px; </a:t>
            </a:r>
            <a:endParaRPr lang="zh-CN" altLang="en-US" smtClean="0"/>
          </a:p>
          <a:p>
            <a:r>
              <a:rPr lang="zh-CN" altLang="en-US" smtClean="0"/>
              <a:t>            position:absolute; </a:t>
            </a:r>
            <a:endParaRPr lang="zh-CN" altLang="en-US" smtClean="0"/>
          </a:p>
          <a:p>
            <a:r>
              <a:rPr lang="zh-CN" altLang="en-US" smtClean="0"/>
              <a:t>            left:0; </a:t>
            </a:r>
            <a:endParaRPr lang="zh-CN" altLang="en-US" smtClean="0"/>
          </a:p>
          <a:p>
            <a:r>
              <a:rPr lang="zh-CN" altLang="en-US" smtClean="0"/>
              <a:t>            top:300px; </a:t>
            </a:r>
            <a:endParaRPr lang="zh-CN" altLang="en-US" smtClean="0"/>
          </a:p>
          <a:p>
            <a:r>
              <a:rPr lang="zh-CN" altLang="en-US" smtClean="0"/>
              <a:t>            background-color:rgba(0,0,0,0.3);/*使用CSS3 RGBA颜色值*/</a:t>
            </a:r>
            <a:endParaRPr lang="zh-CN" altLang="en-US" smtClean="0"/>
          </a:p>
          <a:p>
            <a:r>
              <a:rPr lang="zh-CN" altLang="en-US" smtClean="0"/>
              <a:t>            font-size:12px; </a:t>
            </a:r>
            <a:endParaRPr lang="zh-CN" altLang="en-US" smtClean="0"/>
          </a:p>
          <a:p>
            <a:r>
              <a:rPr lang="zh-CN" altLang="en-US" smtClean="0"/>
              <a:t>            color:#FFFFFF; </a:t>
            </a:r>
            <a:endParaRPr lang="zh-CN" altLang="en-US" smtClean="0"/>
          </a:p>
          <a:p>
            <a:r>
              <a:rPr lang="zh-CN" altLang="en-US" smtClean="0"/>
              <a:t>            padding:0; </a:t>
            </a:r>
            <a:endParaRPr lang="zh-CN" altLang="en-US" smtClean="0"/>
          </a:p>
          <a:p>
            <a:r>
              <a:rPr lang="zh-CN" altLang="en-US" smtClean="0"/>
              <a:t>            margin:0; </a:t>
            </a:r>
            <a:endParaRPr lang="zh-CN" altLang="en-US" smtClean="0"/>
          </a:p>
          <a:p>
            <a:r>
              <a:rPr lang="zh-CN" altLang="en-US" smtClean="0"/>
              <a:t>            line-height:16px;</a:t>
            </a:r>
            <a:endParaRPr lang="zh-CN" altLang="en-US" smtClean="0"/>
          </a:p>
          <a:p>
            <a:r>
              <a:rPr lang="zh-CN" altLang="en-US" smtClean="0"/>
              <a:t>            transition: all 0.6s ease-in-out;/*定义CSS3过渡效果,all表示过渡属性针对所有值有变化的CSS属性*/</a:t>
            </a:r>
            <a:endParaRPr lang="zh-CN" altLang="en-US" smtClean="0"/>
          </a:p>
          <a:p>
            <a:r>
              <a:rPr lang="zh-CN" altLang="en-US" smtClean="0"/>
              <a:t>        }</a:t>
            </a:r>
            <a:endParaRPr lang="zh-CN" altLang="en-US" smtClean="0"/>
          </a:p>
          <a:p>
            <a:r>
              <a:rPr lang="zh-CN" altLang="en-US" smtClean="0"/>
              <a:t>        .wrap p b </a:t>
            </a:r>
            <a:endParaRPr lang="zh-CN" altLang="en-US" smtClean="0"/>
          </a:p>
          <a:p>
            <a:r>
              <a:rPr lang="zh-CN" altLang="en-US" smtClean="0"/>
              <a:t>        {</a:t>
            </a:r>
            <a:endParaRPr lang="zh-CN" altLang="en-US" smtClean="0"/>
          </a:p>
          <a:p>
            <a:r>
              <a:rPr lang="zh-CN" altLang="en-US" smtClean="0"/>
              <a:t>            display:block; </a:t>
            </a:r>
            <a:endParaRPr lang="zh-CN" altLang="en-US" smtClean="0"/>
          </a:p>
          <a:p>
            <a:r>
              <a:rPr lang="zh-CN" altLang="en-US" smtClean="0"/>
              <a:t>            font-size:22px; </a:t>
            </a:r>
            <a:endParaRPr lang="zh-CN" altLang="en-US" smtClean="0"/>
          </a:p>
          <a:p>
            <a:r>
              <a:rPr lang="zh-CN" altLang="en-US" smtClean="0"/>
              <a:t>            color:#fc0; </a:t>
            </a:r>
            <a:endParaRPr lang="zh-CN" altLang="en-US" smtClean="0"/>
          </a:p>
          <a:p>
            <a:r>
              <a:rPr lang="zh-CN" altLang="en-US" smtClean="0"/>
              <a:t>            text-align:center;</a:t>
            </a:r>
            <a:endParaRPr lang="zh-CN" altLang="en-US" smtClean="0"/>
          </a:p>
          <a:p>
            <a:r>
              <a:rPr lang="zh-CN" altLang="en-US" smtClean="0"/>
              <a:t>            margin:0; </a:t>
            </a:r>
            <a:endParaRPr lang="zh-CN" altLang="en-US" smtClean="0"/>
          </a:p>
          <a:p>
            <a:r>
              <a:rPr lang="zh-CN" altLang="en-US" smtClean="0"/>
              <a:t>            padding:0; </a:t>
            </a:r>
            <a:endParaRPr lang="zh-CN" altLang="en-US" smtClean="0"/>
          </a:p>
          <a:p>
            <a:r>
              <a:rPr lang="zh-CN" altLang="en-US" smtClean="0"/>
              <a:t>            line-height:30px;</a:t>
            </a:r>
            <a:endParaRPr lang="zh-CN" altLang="en-US" smtClean="0"/>
          </a:p>
          <a:p>
            <a:r>
              <a:rPr lang="zh-CN" altLang="en-US" smtClean="0"/>
              <a:t>         }</a:t>
            </a:r>
            <a:endParaRPr lang="zh-CN" altLang="en-US" smtClean="0"/>
          </a:p>
          <a:p>
            <a:r>
              <a:rPr lang="zh-CN" altLang="en-US" smtClean="0"/>
              <a:t>        .wrap p span </a:t>
            </a:r>
            <a:endParaRPr lang="zh-CN" altLang="en-US" smtClean="0"/>
          </a:p>
          <a:p>
            <a:r>
              <a:rPr lang="zh-CN" altLang="en-US" smtClean="0"/>
              <a:t>        {</a:t>
            </a:r>
            <a:endParaRPr lang="zh-CN" altLang="en-US" smtClean="0"/>
          </a:p>
          <a:p>
            <a:r>
              <a:rPr lang="zh-CN" altLang="en-US" smtClean="0"/>
              <a:t>            display:block; </a:t>
            </a:r>
            <a:endParaRPr lang="zh-CN" altLang="en-US" smtClean="0"/>
          </a:p>
          <a:p>
            <a:r>
              <a:rPr lang="zh-CN" altLang="en-US" smtClean="0"/>
              <a:t>            padding:10px; </a:t>
            </a:r>
            <a:endParaRPr lang="zh-CN" altLang="en-US" smtClean="0"/>
          </a:p>
          <a:p>
            <a:r>
              <a:rPr lang="zh-CN" altLang="en-US" smtClean="0"/>
              <a:t>            line-height:20px;</a:t>
            </a:r>
            <a:endParaRPr lang="zh-CN" altLang="en-US" smtClean="0"/>
          </a:p>
          <a:p>
            <a:r>
              <a:rPr lang="zh-CN" altLang="en-US" smtClean="0"/>
              <a:t>        }</a:t>
            </a:r>
            <a:endParaRPr lang="zh-CN" altLang="en-US" smtClean="0"/>
          </a:p>
          <a:p>
            <a:r>
              <a:rPr lang="zh-CN" altLang="en-US" smtClean="0"/>
              <a:t>        .wrap:hover p {top:0;}</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id="info"&gt;</a:t>
            </a:r>
            <a:endParaRPr lang="zh-CN" altLang="en-US" smtClean="0"/>
          </a:p>
          <a:p>
            <a:r>
              <a:rPr lang="zh-CN" altLang="en-US" smtClean="0"/>
              <a:t>        &lt;div class="wrap"&gt;</a:t>
            </a:r>
            <a:endParaRPr lang="zh-CN" altLang="en-US" smtClean="0"/>
          </a:p>
          <a:p>
            <a:r>
              <a:rPr lang="zh-CN" altLang="en-US" smtClean="0"/>
              <a:t>            &lt;img src="1.jpg" alt=""&gt;</a:t>
            </a:r>
            <a:endParaRPr lang="zh-CN" altLang="en-US" smtClean="0"/>
          </a:p>
          <a:p>
            <a:r>
              <a:rPr lang="zh-CN" altLang="en-US" smtClean="0"/>
              <a:t>            &lt;p&gt;</a:t>
            </a:r>
            <a:endParaRPr lang="zh-CN" altLang="en-US" smtClean="0"/>
          </a:p>
          <a:p>
            <a:r>
              <a:rPr lang="zh-CN" altLang="en-US" smtClean="0"/>
              <a:t>                &lt;b&gt;Red Eye Frog&lt;/b&gt;</a:t>
            </a:r>
            <a:endParaRPr lang="zh-CN" altLang="en-US" smtClean="0"/>
          </a:p>
          <a:p>
            <a:r>
              <a:rPr lang="zh-CN" altLang="en-US" smtClean="0"/>
              <a:t>                &lt;span&gt;Red-eyed tree frogs, as their name states, have bold red eyes with vertically narrowed pupils, a vibrant green body with yellow and blue striped sides, and orange toes. There is a great deal of regional variation in flank and thigh coloration.&lt;br/&gt;Although it has been suggested that A. callidryas' bright colors function as aposematic or sexual signals, neither of these hypotheses have been confirmed.&lt;/span&gt;</a:t>
            </a:r>
            <a:endParaRPr lang="zh-CN" altLang="en-US" smtClean="0"/>
          </a:p>
          <a:p>
            <a:r>
              <a:rPr lang="zh-CN" altLang="en-US" smtClean="0"/>
              <a:t>            &lt;/p&gt;</a:t>
            </a:r>
            <a:endParaRPr lang="zh-CN" altLang="en-US" smtClean="0"/>
          </a:p>
          <a:p>
            <a:r>
              <a:rPr lang="zh-CN" altLang="en-US" smtClean="0"/>
              <a:t>        &lt;/div&gt;</a:t>
            </a:r>
            <a:endParaRPr lang="zh-CN" altLang="en-US" smtClean="0"/>
          </a:p>
          <a:p>
            <a:r>
              <a:rPr lang="zh-CN" altLang="en-US" smtClean="0"/>
              <a:t>        &lt;div class="wrap"&gt;</a:t>
            </a:r>
            <a:endParaRPr lang="zh-CN" altLang="en-US" smtClean="0"/>
          </a:p>
          <a:p>
            <a:r>
              <a:rPr lang="zh-CN" altLang="en-US" smtClean="0"/>
              <a:t>            &lt;img src="2.jpg" alt=""&gt;</a:t>
            </a:r>
            <a:endParaRPr lang="zh-CN" altLang="en-US" smtClean="0"/>
          </a:p>
          <a:p>
            <a:r>
              <a:rPr lang="zh-CN" altLang="en-US" smtClean="0"/>
              <a:t>            &lt;p&gt;</a:t>
            </a:r>
            <a:endParaRPr lang="zh-CN" altLang="en-US" smtClean="0"/>
          </a:p>
          <a:p>
            <a:r>
              <a:rPr lang="zh-CN" altLang="en-US" smtClean="0"/>
              <a:t>                &lt;b&gt;Emperor Penguin&lt;/b&gt;</a:t>
            </a:r>
            <a:endParaRPr lang="zh-CN" altLang="en-US" smtClean="0"/>
          </a:p>
          <a:p>
            <a:r>
              <a:rPr lang="zh-CN" altLang="en-US" smtClean="0"/>
              <a:t>                &lt;span&gt;The Emperor Penguin (Aptenodytes forsteri) is the tallest and heaviest of all living penguin species and is endemic to Antarctica.&lt;br&gt;&lt;br&gt;The male and female are similar in plumage and size, reaching 122 cm (48 in) in height and weighing anywhere from 22.37 kg (48.82 lb). The dorsal parts are black and sharply delineated from the white belly, pale-yellow breast and bright-yellow ear patches.&lt;/span&gt;</a:t>
            </a:r>
            <a:endParaRPr lang="zh-CN" altLang="en-US" smtClean="0"/>
          </a:p>
          <a:p>
            <a:r>
              <a:rPr lang="zh-CN" altLang="en-US" smtClean="0"/>
              <a:t>            &lt;/p&gt;</a:t>
            </a:r>
            <a:endParaRPr lang="zh-CN" altLang="en-US" smtClean="0"/>
          </a:p>
          <a:p>
            <a:r>
              <a:rPr lang="zh-CN" altLang="en-US" smtClean="0"/>
              <a:t>        &lt;/div&gt;</a:t>
            </a:r>
            <a:endParaRPr lang="zh-CN" altLang="en-US" smtClean="0"/>
          </a:p>
          <a:p>
            <a:r>
              <a:rPr lang="zh-CN" altLang="en-US" smtClean="0"/>
              <a:t>        &lt;div class="wrap"&gt;</a:t>
            </a:r>
            <a:endParaRPr lang="zh-CN" altLang="en-US" smtClean="0"/>
          </a:p>
          <a:p>
            <a:r>
              <a:rPr lang="zh-CN" altLang="en-US" smtClean="0"/>
              <a:t>            &lt;img src="3.jpg" alt=""&gt;</a:t>
            </a:r>
            <a:endParaRPr lang="zh-CN" altLang="en-US" smtClean="0"/>
          </a:p>
          <a:p>
            <a:r>
              <a:rPr lang="zh-CN" altLang="en-US" smtClean="0"/>
              <a:t>            &lt;p&gt;</a:t>
            </a:r>
            <a:endParaRPr lang="zh-CN" altLang="en-US" smtClean="0"/>
          </a:p>
          <a:p>
            <a:r>
              <a:rPr lang="zh-CN" altLang="en-US" smtClean="0"/>
              <a:t>                &lt;b&gt;Pelicans&lt;/b&gt;</a:t>
            </a:r>
            <a:endParaRPr lang="zh-CN" altLang="en-US" smtClean="0"/>
          </a:p>
          <a:p>
            <a:r>
              <a:rPr lang="zh-CN" altLang="en-US" smtClean="0"/>
              <a:t>                &lt;span&gt;A pelican is a large water bird with a distinctive pouch under the beak, belonging to the bird family Pelecanidae.&lt;br&gt;&lt;br&gt;Along with the darters, cormorants, gannets, boobies, frigatebirds, and tropicbirds, pelicans make up the order Pelecaniformes. Modern pelicans are found on all continents except Antarctica.&lt;/span&gt;</a:t>
            </a:r>
            <a:endParaRPr lang="zh-CN" altLang="en-US" smtClean="0"/>
          </a:p>
          <a:p>
            <a:r>
              <a:rPr lang="zh-CN" altLang="en-US" smtClean="0"/>
              <a:t>            &lt;/p&gt;</a:t>
            </a:r>
            <a:endParaRPr lang="zh-CN" altLang="en-US" smtClean="0"/>
          </a:p>
          <a:p>
            <a:r>
              <a:rPr lang="zh-CN" altLang="en-US" smtClean="0"/>
              <a:t>        &lt;/div&gt;</a:t>
            </a:r>
            <a:endParaRPr lang="zh-CN" altLang="en-US" smtClean="0"/>
          </a:p>
          <a:p>
            <a:r>
              <a:rPr lang="zh-CN" altLang="en-US" smtClean="0"/>
              <a:t>    &lt;/div&gt;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ChangeArrowheads="1"/>
          </p:cNvSpPr>
          <p:nvPr>
            <p:ph type="sldImg" idx="4294967295"/>
          </p:nvPr>
        </p:nvSpPr>
        <p:spPr/>
      </p:sp>
      <p:sp>
        <p:nvSpPr>
          <p:cNvPr id="9218" name="灯片编号占位符 2"/>
          <p:cNvSpPr>
            <a:spLocks noGrp="1" noChangeArrowheads="1"/>
          </p:cNvSpPr>
          <p:nvPr>
            <p:ph type="sldNum" sz="quarter" idx="5"/>
          </p:nvPr>
        </p:nvSpPr>
        <p:spPr bwMode="auto">
          <a:noFill/>
          <a:ln>
            <a:miter lim="800000"/>
          </a:ln>
        </p:spPr>
        <p:txBody>
          <a:bodyPr/>
          <a:lstStyle/>
          <a:p>
            <a:fld id="{2B60036C-92C2-41F5-BA04-640669E8D2F6}" type="slidenum">
              <a:rPr lang="zh-CN" altLang="en-US"/>
            </a:fld>
            <a:endParaRPr lang="zh-CN" altLang="en-US" sz="1200"/>
          </a:p>
        </p:txBody>
      </p:sp>
      <p:sp>
        <p:nvSpPr>
          <p:cNvPr id="9219"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 xmlns="http://www.w3.org/1999/xhtml"&gt;</a:t>
            </a:r>
            <a:endParaRPr lang="zh-CN" altLang="en-US" smtClean="0"/>
          </a:p>
          <a:p>
            <a:r>
              <a:rPr lang="zh-CN" altLang="en-US" smtClean="0"/>
              <a:t>&lt;head&gt; </a:t>
            </a:r>
            <a:endParaRPr lang="zh-CN" altLang="en-US" smtClean="0"/>
          </a:p>
          <a:p>
            <a:r>
              <a:rPr lang="zh-CN" altLang="en-US" smtClean="0"/>
              <a:t>    &lt;title&gt;CSS3位移translate()方法&lt;/title&gt;</a:t>
            </a:r>
            <a:endParaRPr lang="zh-CN" altLang="en-US" smtClean="0"/>
          </a:p>
          <a:p>
            <a:r>
              <a:rPr lang="zh-CN" altLang="en-US" smtClean="0"/>
              <a:t>    &lt;style type="text/css"&gt;</a:t>
            </a:r>
            <a:endParaRPr lang="zh-CN" altLang="en-US" smtClean="0"/>
          </a:p>
          <a:p>
            <a:r>
              <a:rPr lang="zh-CN" altLang="en-US" smtClean="0"/>
              <a:t>        /*设置原始元素样式*/</a:t>
            </a:r>
            <a:endParaRPr lang="zh-CN" altLang="en-US" smtClean="0"/>
          </a:p>
          <a:p>
            <a:r>
              <a:rPr lang="zh-CN" altLang="en-US" smtClean="0"/>
              <a:t>        #origin</a:t>
            </a:r>
            <a:endParaRPr lang="zh-CN" altLang="en-US" smtClean="0"/>
          </a:p>
          <a:p>
            <a:r>
              <a:rPr lang="zh-CN" altLang="en-US" smtClean="0"/>
              <a:t>        {</a:t>
            </a:r>
            <a:endParaRPr lang="zh-CN" altLang="en-US" smtClean="0"/>
          </a:p>
          <a:p>
            <a:r>
              <a:rPr lang="zh-CN" altLang="en-US" smtClean="0"/>
              <a:t>            margin:100px auto;/*水平居中*/</a:t>
            </a:r>
            <a:endParaRPr lang="zh-CN" altLang="en-US" smtClean="0"/>
          </a:p>
          <a:p>
            <a:r>
              <a:rPr lang="zh-CN" altLang="en-US" smtClean="0"/>
              <a:t>            width:200px;</a:t>
            </a:r>
            <a:endParaRPr lang="zh-CN" altLang="en-US" smtClean="0"/>
          </a:p>
          <a:p>
            <a:r>
              <a:rPr lang="zh-CN" altLang="en-US" smtClean="0"/>
              <a:t>            height:100px;</a:t>
            </a:r>
            <a:endParaRPr lang="zh-CN" altLang="en-US" smtClean="0"/>
          </a:p>
          <a:p>
            <a:r>
              <a:rPr lang="zh-CN" altLang="en-US" smtClean="0"/>
              <a:t>            border:1px dashed silver;</a:t>
            </a:r>
            <a:endParaRPr lang="zh-CN" altLang="en-US" smtClean="0"/>
          </a:p>
          <a:p>
            <a:r>
              <a:rPr lang="zh-CN" altLang="en-US" smtClean="0"/>
              <a:t>        }</a:t>
            </a:r>
            <a:endParaRPr lang="zh-CN" altLang="en-US" smtClean="0"/>
          </a:p>
          <a:p>
            <a:r>
              <a:rPr lang="zh-CN" altLang="en-US" smtClean="0"/>
              <a:t>        /*设置当前元素样式*/</a:t>
            </a:r>
            <a:endParaRPr lang="zh-CN" altLang="en-US" smtClean="0"/>
          </a:p>
          <a:p>
            <a:r>
              <a:rPr lang="zh-CN" altLang="en-US" smtClean="0"/>
              <a:t>        #current</a:t>
            </a:r>
            <a:endParaRPr lang="zh-CN" altLang="en-US" smtClean="0"/>
          </a:p>
          <a:p>
            <a:r>
              <a:rPr lang="zh-CN" altLang="en-US" smtClean="0"/>
              <a:t>        {</a:t>
            </a:r>
            <a:endParaRPr lang="zh-CN" altLang="en-US" smtClean="0"/>
          </a:p>
          <a:p>
            <a:r>
              <a:rPr lang="zh-CN" altLang="en-US" smtClean="0"/>
              <a:t>            width:200px;</a:t>
            </a:r>
            <a:endParaRPr lang="zh-CN" altLang="en-US" smtClean="0"/>
          </a:p>
          <a:p>
            <a:r>
              <a:rPr lang="zh-CN" altLang="en-US" smtClean="0"/>
              <a:t>            height:100px;</a:t>
            </a:r>
            <a:endParaRPr lang="zh-CN" altLang="en-US" smtClean="0"/>
          </a:p>
          <a:p>
            <a:r>
              <a:rPr lang="zh-CN" altLang="en-US" smtClean="0"/>
              <a:t>            color:white;</a:t>
            </a:r>
            <a:endParaRPr lang="zh-CN" altLang="en-US" smtClean="0"/>
          </a:p>
          <a:p>
            <a:r>
              <a:rPr lang="zh-CN" altLang="en-US" smtClean="0"/>
              <a:t>            background-color: red;</a:t>
            </a:r>
            <a:endParaRPr lang="zh-CN" altLang="en-US" smtClean="0"/>
          </a:p>
          <a:p>
            <a:r>
              <a:rPr lang="zh-CN" altLang="en-US" smtClean="0"/>
              <a:t>            text-align:center;</a:t>
            </a:r>
            <a:endParaRPr lang="zh-CN" altLang="en-US" smtClean="0"/>
          </a:p>
          <a:p>
            <a:r>
              <a:rPr lang="zh-CN" altLang="en-US" smtClean="0"/>
              <a:t>             transform: translateX(20px);</a:t>
            </a:r>
            <a:endParaRPr lang="zh-CN" altLang="en-US" smtClean="0"/>
          </a:p>
          <a:p>
            <a:r>
              <a:rPr lang="zh-CN" altLang="en-US" smtClean="0"/>
              <a:t>            /* transform: translateY(20px);</a:t>
            </a:r>
            <a:endParaRPr lang="zh-CN" altLang="en-US" smtClean="0"/>
          </a:p>
          <a:p>
            <a:r>
              <a:rPr lang="zh-CN" altLang="en-US" smtClean="0"/>
              <a:t>             transform:translate(20px,20px);</a:t>
            </a:r>
            <a:endParaRPr lang="zh-CN" altLang="en-US" smtClean="0"/>
          </a:p>
          <a:p>
            <a:r>
              <a:rPr lang="zh-CN" altLang="en-US" smtClean="0"/>
              <a:t>            /*-webkit-transform:translateX(20px);  /*兼容-webkit-引擎浏览器</a:t>
            </a:r>
            <a:endParaRPr lang="zh-CN" altLang="en-US" smtClean="0"/>
          </a:p>
          <a:p>
            <a:r>
              <a:rPr lang="zh-CN" altLang="en-US" smtClean="0"/>
              <a:t>            -moz-transform:translateX(20px);     /*兼容-moz-引擎浏览器*/</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id="origin"&gt;</a:t>
            </a:r>
            <a:endParaRPr lang="zh-CN" altLang="en-US" smtClean="0"/>
          </a:p>
          <a:p>
            <a:r>
              <a:rPr lang="zh-CN" altLang="en-US" smtClean="0"/>
              <a:t>        &lt;div id="current"&gt;&lt;/div&gt;</a:t>
            </a:r>
            <a:endParaRPr lang="zh-CN" altLang="en-US" smtClean="0"/>
          </a:p>
          <a:p>
            <a:r>
              <a:rPr lang="zh-CN" altLang="en-US" smtClean="0"/>
              <a:t>    &lt;/div&gt;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ChangeArrowheads="1"/>
          </p:cNvSpPr>
          <p:nvPr>
            <p:ph type="sldImg" idx="4294967295"/>
          </p:nvPr>
        </p:nvSpPr>
        <p:spPr/>
      </p:sp>
      <p:sp>
        <p:nvSpPr>
          <p:cNvPr id="11266" name="灯片编号占位符 2"/>
          <p:cNvSpPr>
            <a:spLocks noGrp="1" noChangeArrowheads="1"/>
          </p:cNvSpPr>
          <p:nvPr>
            <p:ph type="sldNum" sz="quarter" idx="5"/>
          </p:nvPr>
        </p:nvSpPr>
        <p:spPr bwMode="auto">
          <a:noFill/>
          <a:ln>
            <a:miter lim="800000"/>
          </a:ln>
        </p:spPr>
        <p:txBody>
          <a:bodyPr/>
          <a:lstStyle/>
          <a:p>
            <a:fld id="{C2DEB9C7-A303-47FA-A72F-6D3717EE81A9}" type="slidenum">
              <a:rPr lang="zh-CN" altLang="en-US"/>
            </a:fld>
            <a:endParaRPr lang="zh-CN" altLang="en-US" sz="1200"/>
          </a:p>
        </p:txBody>
      </p:sp>
      <p:sp>
        <p:nvSpPr>
          <p:cNvPr id="11267"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endParaRPr lang="zh-CN" alt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ChangeArrowheads="1"/>
          </p:cNvSpPr>
          <p:nvPr>
            <p:ph type="sldImg" idx="4294967295"/>
          </p:nvPr>
        </p:nvSpPr>
        <p:spPr/>
      </p:sp>
      <p:sp>
        <p:nvSpPr>
          <p:cNvPr id="13314" name="灯片编号占位符 2"/>
          <p:cNvSpPr>
            <a:spLocks noGrp="1" noChangeArrowheads="1"/>
          </p:cNvSpPr>
          <p:nvPr>
            <p:ph type="sldNum" sz="quarter" idx="5"/>
          </p:nvPr>
        </p:nvSpPr>
        <p:spPr bwMode="auto">
          <a:noFill/>
          <a:ln>
            <a:miter lim="800000"/>
          </a:ln>
        </p:spPr>
        <p:txBody>
          <a:bodyPr/>
          <a:lstStyle/>
          <a:p>
            <a:fld id="{D367A60C-6A5F-494B-B174-AD7C89F6E840}" type="slidenum">
              <a:rPr lang="zh-CN" altLang="en-US"/>
            </a:fld>
            <a:endParaRPr lang="zh-CN" altLang="en-US" sz="1200"/>
          </a:p>
        </p:txBody>
      </p:sp>
      <p:sp>
        <p:nvSpPr>
          <p:cNvPr id="13315"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 xmlns="http://www.w3.org/1999/xhtml"&gt;</a:t>
            </a:r>
            <a:endParaRPr lang="zh-CN" altLang="en-US" smtClean="0"/>
          </a:p>
          <a:p>
            <a:r>
              <a:rPr lang="zh-CN" altLang="en-US" smtClean="0"/>
              <a:t>&lt;head&gt; </a:t>
            </a:r>
            <a:endParaRPr lang="zh-CN" altLang="en-US" smtClean="0"/>
          </a:p>
          <a:p>
            <a:r>
              <a:rPr lang="zh-CN" altLang="en-US" smtClean="0"/>
              <a:t>    &lt;title&gt;CSS3缩放scale()方法&lt;/title&gt;</a:t>
            </a:r>
            <a:endParaRPr lang="zh-CN" altLang="en-US" smtClean="0"/>
          </a:p>
          <a:p>
            <a:r>
              <a:rPr lang="zh-CN" altLang="en-US" smtClean="0"/>
              <a:t>    &lt;style type="text/css"&gt;</a:t>
            </a:r>
            <a:endParaRPr lang="zh-CN" altLang="en-US" smtClean="0"/>
          </a:p>
          <a:p>
            <a:r>
              <a:rPr lang="zh-CN" altLang="en-US" smtClean="0"/>
              <a:t>        /*设置原始元素样式*/</a:t>
            </a:r>
            <a:endParaRPr lang="zh-CN" altLang="en-US" smtClean="0"/>
          </a:p>
          <a:p>
            <a:r>
              <a:rPr lang="zh-CN" altLang="en-US" smtClean="0"/>
              <a:t>        #origin</a:t>
            </a:r>
            <a:endParaRPr lang="zh-CN" altLang="en-US" smtClean="0"/>
          </a:p>
          <a:p>
            <a:r>
              <a:rPr lang="zh-CN" altLang="en-US" smtClean="0"/>
              <a:t>        {</a:t>
            </a:r>
            <a:endParaRPr lang="zh-CN" altLang="en-US" smtClean="0"/>
          </a:p>
          <a:p>
            <a:r>
              <a:rPr lang="zh-CN" altLang="en-US" smtClean="0"/>
              <a:t>            margin:100px auto;/*水平居中*/</a:t>
            </a:r>
            <a:endParaRPr lang="zh-CN" altLang="en-US" smtClean="0"/>
          </a:p>
          <a:p>
            <a:r>
              <a:rPr lang="zh-CN" altLang="en-US" smtClean="0"/>
              <a:t>            width:200px;</a:t>
            </a:r>
            <a:endParaRPr lang="zh-CN" altLang="en-US" smtClean="0"/>
          </a:p>
          <a:p>
            <a:r>
              <a:rPr lang="zh-CN" altLang="en-US" smtClean="0"/>
              <a:t>            height:100px;</a:t>
            </a:r>
            <a:endParaRPr lang="zh-CN" altLang="en-US" smtClean="0"/>
          </a:p>
          <a:p>
            <a:r>
              <a:rPr lang="zh-CN" altLang="en-US" smtClean="0"/>
              <a:t>            border:1px dashed gray;</a:t>
            </a:r>
            <a:endParaRPr lang="zh-CN" altLang="en-US" smtClean="0"/>
          </a:p>
          <a:p>
            <a:r>
              <a:rPr lang="zh-CN" altLang="en-US" smtClean="0"/>
              <a:t>        }</a:t>
            </a:r>
            <a:endParaRPr lang="zh-CN" altLang="en-US" smtClean="0"/>
          </a:p>
          <a:p>
            <a:r>
              <a:rPr lang="zh-CN" altLang="en-US" smtClean="0"/>
              <a:t>        /*设置当前元素样式*/</a:t>
            </a:r>
            <a:endParaRPr lang="zh-CN" altLang="en-US" smtClean="0"/>
          </a:p>
          <a:p>
            <a:r>
              <a:rPr lang="zh-CN" altLang="en-US" smtClean="0"/>
              <a:t>        #current</a:t>
            </a:r>
            <a:endParaRPr lang="zh-CN" altLang="en-US" smtClean="0"/>
          </a:p>
          <a:p>
            <a:r>
              <a:rPr lang="zh-CN" altLang="en-US" smtClean="0"/>
              <a:t>        {</a:t>
            </a:r>
            <a:endParaRPr lang="zh-CN" altLang="en-US" smtClean="0"/>
          </a:p>
          <a:p>
            <a:r>
              <a:rPr lang="zh-CN" altLang="en-US" smtClean="0"/>
              <a:t>            width:200px;</a:t>
            </a:r>
            <a:endParaRPr lang="zh-CN" altLang="en-US" smtClean="0"/>
          </a:p>
          <a:p>
            <a:r>
              <a:rPr lang="zh-CN" altLang="en-US" smtClean="0"/>
              <a:t>            height:100px;</a:t>
            </a:r>
            <a:endParaRPr lang="zh-CN" altLang="en-US" smtClean="0"/>
          </a:p>
          <a:p>
            <a:r>
              <a:rPr lang="zh-CN" altLang="en-US" smtClean="0"/>
              <a:t>            color:white;</a:t>
            </a:r>
            <a:endParaRPr lang="zh-CN" altLang="en-US" smtClean="0"/>
          </a:p>
          <a:p>
            <a:r>
              <a:rPr lang="zh-CN" altLang="en-US" smtClean="0"/>
              <a:t>            background-color: #3EDFF4;</a:t>
            </a:r>
            <a:endParaRPr lang="zh-CN" altLang="en-US" smtClean="0"/>
          </a:p>
          <a:p>
            <a:r>
              <a:rPr lang="zh-CN" altLang="en-US" smtClean="0"/>
              <a:t>            text-align:center;</a:t>
            </a:r>
            <a:endParaRPr lang="zh-CN" altLang="en-US" smtClean="0"/>
          </a:p>
          <a:p>
            <a:r>
              <a:rPr lang="zh-CN" altLang="en-US" smtClean="0"/>
              <a:t>           </a:t>
            </a:r>
            <a:endParaRPr lang="zh-CN" altLang="en-US" smtClean="0"/>
          </a:p>
          <a:p>
            <a:r>
              <a:rPr lang="zh-CN" altLang="en-US" smtClean="0"/>
              <a:t>            transform:scale(1.5,1.5);</a:t>
            </a:r>
            <a:endParaRPr lang="zh-CN" altLang="en-US" smtClean="0"/>
          </a:p>
          <a:p>
            <a:r>
              <a:rPr lang="zh-CN" altLang="en-US" smtClean="0"/>
              <a:t>            /*</a:t>
            </a:r>
            <a:endParaRPr lang="zh-CN" altLang="en-US" smtClean="0"/>
          </a:p>
          <a:p>
            <a:r>
              <a:rPr lang="zh-CN" altLang="en-US" smtClean="0"/>
              <a:t>             transform:scaleX(1.5);</a:t>
            </a:r>
            <a:endParaRPr lang="zh-CN" altLang="en-US" smtClean="0"/>
          </a:p>
          <a:p>
            <a:r>
              <a:rPr lang="zh-CN" altLang="en-US" smtClean="0"/>
              <a:t>            transform:scaleY(1.5);</a:t>
            </a:r>
            <a:endParaRPr lang="zh-CN" altLang="en-US" smtClean="0"/>
          </a:p>
          <a:p>
            <a:r>
              <a:rPr lang="zh-CN" altLang="en-US" smtClean="0"/>
              <a:t>            -webkit-transform:scaleX(1.5); </a:t>
            </a:r>
            <a:endParaRPr lang="zh-CN" altLang="en-US" smtClean="0"/>
          </a:p>
          <a:p>
            <a:r>
              <a:rPr lang="zh-CN" altLang="en-US" smtClean="0"/>
              <a:t>            -moz-transform:scaleX(1.5);   </a:t>
            </a:r>
            <a:endParaRPr lang="zh-CN" altLang="en-US" smtClean="0"/>
          </a:p>
          <a:p>
            <a:r>
              <a:rPr lang="zh-CN" altLang="en-US" smtClean="0"/>
              <a:t>            */</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id="origin"&gt;</a:t>
            </a:r>
            <a:endParaRPr lang="zh-CN" altLang="en-US" smtClean="0"/>
          </a:p>
          <a:p>
            <a:r>
              <a:rPr lang="zh-CN" altLang="en-US" smtClean="0"/>
              <a:t>        &lt;div id="current"&gt;&lt;/div&gt;</a:t>
            </a:r>
            <a:endParaRPr lang="zh-CN" altLang="en-US" smtClean="0"/>
          </a:p>
          <a:p>
            <a:r>
              <a:rPr lang="zh-CN" altLang="en-US" smtClean="0"/>
              <a:t>    &lt;/div&gt;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ChangeArrowheads="1"/>
          </p:cNvSpPr>
          <p:nvPr>
            <p:ph type="sldImg" idx="4294967295"/>
          </p:nvPr>
        </p:nvSpPr>
        <p:spPr/>
      </p:sp>
      <p:sp>
        <p:nvSpPr>
          <p:cNvPr id="24578" name="灯片编号占位符 2"/>
          <p:cNvSpPr>
            <a:spLocks noGrp="1" noChangeArrowheads="1"/>
          </p:cNvSpPr>
          <p:nvPr>
            <p:ph type="sldNum" sz="quarter" idx="5"/>
          </p:nvPr>
        </p:nvSpPr>
        <p:spPr bwMode="auto">
          <a:noFill/>
          <a:ln>
            <a:miter lim="800000"/>
          </a:ln>
        </p:spPr>
        <p:txBody>
          <a:bodyPr/>
          <a:lstStyle/>
          <a:p>
            <a:fld id="{FFE25990-416D-49A2-89D9-368067FDE791}" type="slidenum">
              <a:rPr lang="zh-CN" altLang="en-US"/>
            </a:fld>
            <a:endParaRPr lang="zh-CN" altLang="en-US" sz="1200"/>
          </a:p>
        </p:txBody>
      </p:sp>
      <p:sp>
        <p:nvSpPr>
          <p:cNvPr id="24579"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 lang="en"&gt;</a:t>
            </a:r>
            <a:endParaRPr lang="zh-CN" altLang="en-US" smtClean="0"/>
          </a:p>
          <a:p>
            <a:r>
              <a:rPr lang="zh-CN" altLang="en-US" smtClean="0"/>
              <a:t>&lt;head&gt;</a:t>
            </a:r>
            <a:endParaRPr lang="zh-CN" altLang="en-US" smtClean="0"/>
          </a:p>
          <a:p>
            <a:r>
              <a:rPr lang="zh-CN" altLang="en-US" smtClean="0"/>
              <a:t>	&lt;meta charset="UTF-8"&gt;</a:t>
            </a:r>
            <a:endParaRPr lang="zh-CN" altLang="en-US" smtClean="0"/>
          </a:p>
          <a:p>
            <a:r>
              <a:rPr lang="zh-CN" altLang="en-US" smtClean="0"/>
              <a:t>	&lt;title&gt;Document&lt;/title&gt;</a:t>
            </a:r>
            <a:endParaRPr lang="zh-CN" altLang="en-US" smtClean="0"/>
          </a:p>
          <a:p>
            <a:r>
              <a:rPr lang="zh-CN" altLang="en-US" smtClean="0"/>
              <a:t>	&lt;style type="text/css"&gt;</a:t>
            </a:r>
            <a:endParaRPr lang="zh-CN" altLang="en-US" smtClean="0"/>
          </a:p>
          <a:p>
            <a:r>
              <a:rPr lang="zh-CN" altLang="en-US" smtClean="0"/>
              <a:t>      h1:first-of-type{</a:t>
            </a:r>
            <a:endParaRPr lang="zh-CN" altLang="en-US" smtClean="0"/>
          </a:p>
          <a:p>
            <a:r>
              <a:rPr lang="zh-CN" altLang="en-US" smtClean="0"/>
              <a:t>          color:red;</a:t>
            </a:r>
            <a:endParaRPr lang="zh-CN" altLang="en-US" smtClean="0"/>
          </a:p>
          <a:p>
            <a:r>
              <a:rPr lang="zh-CN" altLang="en-US" smtClean="0"/>
              <a:t>      }</a:t>
            </a:r>
            <a:endParaRPr lang="zh-CN" altLang="en-US" smtClean="0"/>
          </a:p>
          <a:p>
            <a:r>
              <a:rPr lang="zh-CN" altLang="en-US" smtClean="0"/>
              <a:t>      p:first-of-type{</a:t>
            </a:r>
            <a:endParaRPr lang="zh-CN" altLang="en-US" smtClean="0"/>
          </a:p>
          <a:p>
            <a:r>
              <a:rPr lang="zh-CN" altLang="en-US" smtClean="0"/>
              <a:t>          color:yellow;</a:t>
            </a:r>
            <a:endParaRPr lang="zh-CN" altLang="en-US" smtClean="0"/>
          </a:p>
          <a:p>
            <a:r>
              <a:rPr lang="zh-CN" altLang="en-US" smtClean="0"/>
              <a:t>      }</a:t>
            </a:r>
            <a:endParaRPr lang="zh-CN" altLang="en-US" smtClean="0"/>
          </a:p>
          <a:p>
            <a:r>
              <a:rPr lang="zh-CN" altLang="en-US" smtClean="0"/>
              <a:t>      span:first-of-type{</a:t>
            </a:r>
            <a:endParaRPr lang="zh-CN" altLang="en-US" smtClean="0"/>
          </a:p>
          <a:p>
            <a:r>
              <a:rPr lang="zh-CN" altLang="en-US" smtClean="0"/>
              <a:t>          color:blue;</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&lt;div&gt;</a:t>
            </a:r>
            <a:endParaRPr lang="zh-CN" altLang="en-US" smtClean="0"/>
          </a:p>
          <a:p>
            <a:r>
              <a:rPr lang="zh-CN" altLang="en-US" smtClean="0"/>
              <a:t>    &lt;h1&gt;AAAAAAAAAAAAAA&lt;/h1&gt;</a:t>
            </a:r>
            <a:endParaRPr lang="zh-CN" altLang="en-US" smtClean="0"/>
          </a:p>
          <a:p>
            <a:r>
              <a:rPr lang="zh-CN" altLang="en-US" smtClean="0"/>
              <a:t>    &lt;p&gt;BBBBBBBBBBBBB&lt;/p&gt;</a:t>
            </a:r>
            <a:endParaRPr lang="zh-CN" altLang="en-US" smtClean="0"/>
          </a:p>
          <a:p>
            <a:r>
              <a:rPr lang="zh-CN" altLang="en-US" smtClean="0"/>
              <a:t>    &lt;span&gt;CCCCCCCCCCC&lt;/span&gt;</a:t>
            </a:r>
            <a:endParaRPr lang="zh-CN" altLang="en-US" smtClean="0"/>
          </a:p>
          <a:p>
            <a:r>
              <a:rPr lang="zh-CN" altLang="en-US" smtClean="0"/>
              <a:t>    &lt;span&gt;DDDDDDDDDDDD&lt;/span&gt;</a:t>
            </a:r>
            <a:endParaRPr lang="zh-CN" altLang="en-US" smtClean="0"/>
          </a:p>
          <a:p>
            <a:r>
              <a:rPr lang="zh-CN" altLang="en-US" smtClean="0"/>
              <a:t>&lt;/div&gt;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ChangeArrowheads="1"/>
          </p:cNvSpPr>
          <p:nvPr>
            <p:ph type="sldImg" idx="4294967295"/>
          </p:nvPr>
        </p:nvSpPr>
        <p:spPr/>
      </p:sp>
      <p:sp>
        <p:nvSpPr>
          <p:cNvPr id="16386" name="灯片编号占位符 2"/>
          <p:cNvSpPr>
            <a:spLocks noGrp="1" noChangeArrowheads="1"/>
          </p:cNvSpPr>
          <p:nvPr>
            <p:ph type="sldNum" sz="quarter" idx="5"/>
          </p:nvPr>
        </p:nvSpPr>
        <p:spPr bwMode="auto">
          <a:noFill/>
          <a:ln>
            <a:miter lim="800000"/>
          </a:ln>
        </p:spPr>
        <p:txBody>
          <a:bodyPr/>
          <a:lstStyle/>
          <a:p>
            <a:fld id="{10C5B465-389B-4691-99CA-F2CD0EF3C5D7}" type="slidenum">
              <a:rPr lang="zh-CN" altLang="en-US"/>
            </a:fld>
            <a:endParaRPr lang="zh-CN" altLang="en-US" sz="1200"/>
          </a:p>
        </p:txBody>
      </p:sp>
      <p:sp>
        <p:nvSpPr>
          <p:cNvPr id="16387"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    &lt;title&gt;CSS3旋转rotate()方法&lt;/title&gt;</a:t>
            </a:r>
            <a:endParaRPr lang="zh-CN" altLang="en-US" smtClean="0"/>
          </a:p>
          <a:p>
            <a:r>
              <a:rPr lang="zh-CN" altLang="en-US" smtClean="0"/>
              <a:t>    &lt;style type="text/css"&gt;</a:t>
            </a:r>
            <a:endParaRPr lang="zh-CN" altLang="en-US" smtClean="0"/>
          </a:p>
          <a:p>
            <a:r>
              <a:rPr lang="zh-CN" altLang="en-US" smtClean="0"/>
              <a:t>        /*设置原始元素样式*/</a:t>
            </a:r>
            <a:endParaRPr lang="zh-CN" altLang="en-US" smtClean="0"/>
          </a:p>
          <a:p>
            <a:r>
              <a:rPr lang="zh-CN" altLang="en-US" smtClean="0"/>
              <a:t>        #origin</a:t>
            </a:r>
            <a:endParaRPr lang="zh-CN" altLang="en-US" smtClean="0"/>
          </a:p>
          <a:p>
            <a:r>
              <a:rPr lang="zh-CN" altLang="en-US" smtClean="0"/>
              <a:t>        {</a:t>
            </a:r>
            <a:endParaRPr lang="zh-CN" altLang="en-US" smtClean="0"/>
          </a:p>
          <a:p>
            <a:r>
              <a:rPr lang="zh-CN" altLang="en-US" smtClean="0"/>
              <a:t>            margin:100px auto;/*水平居中*/</a:t>
            </a:r>
            <a:endParaRPr lang="zh-CN" altLang="en-US" smtClean="0"/>
          </a:p>
          <a:p>
            <a:r>
              <a:rPr lang="zh-CN" altLang="en-US" smtClean="0"/>
              <a:t>            width:200px;</a:t>
            </a:r>
            <a:endParaRPr lang="zh-CN" altLang="en-US" smtClean="0"/>
          </a:p>
          <a:p>
            <a:r>
              <a:rPr lang="zh-CN" altLang="en-US" smtClean="0"/>
              <a:t>            height:100px;</a:t>
            </a:r>
            <a:endParaRPr lang="zh-CN" altLang="en-US" smtClean="0"/>
          </a:p>
          <a:p>
            <a:r>
              <a:rPr lang="zh-CN" altLang="en-US" smtClean="0"/>
              <a:t>            border:1px dashed gray;</a:t>
            </a:r>
            <a:endParaRPr lang="zh-CN" altLang="en-US" smtClean="0"/>
          </a:p>
          <a:p>
            <a:r>
              <a:rPr lang="zh-CN" altLang="en-US" smtClean="0"/>
              <a:t>        }</a:t>
            </a:r>
            <a:endParaRPr lang="zh-CN" altLang="en-US" smtClean="0"/>
          </a:p>
          <a:p>
            <a:r>
              <a:rPr lang="zh-CN" altLang="en-US" smtClean="0"/>
              <a:t>        /*设置当前元素样式*/</a:t>
            </a:r>
            <a:endParaRPr lang="zh-CN" altLang="en-US" smtClean="0"/>
          </a:p>
          <a:p>
            <a:r>
              <a:rPr lang="zh-CN" altLang="en-US" smtClean="0"/>
              <a:t>        #current</a:t>
            </a:r>
            <a:endParaRPr lang="zh-CN" altLang="en-US" smtClean="0"/>
          </a:p>
          <a:p>
            <a:r>
              <a:rPr lang="zh-CN" altLang="en-US" smtClean="0"/>
              <a:t>        {</a:t>
            </a:r>
            <a:endParaRPr lang="zh-CN" altLang="en-US" smtClean="0"/>
          </a:p>
          <a:p>
            <a:r>
              <a:rPr lang="zh-CN" altLang="en-US" smtClean="0"/>
              <a:t>            width:200px;</a:t>
            </a:r>
            <a:endParaRPr lang="zh-CN" altLang="en-US" smtClean="0"/>
          </a:p>
          <a:p>
            <a:r>
              <a:rPr lang="zh-CN" altLang="en-US" smtClean="0"/>
              <a:t>            height:100px;</a:t>
            </a:r>
            <a:endParaRPr lang="zh-CN" altLang="en-US" smtClean="0"/>
          </a:p>
          <a:p>
            <a:r>
              <a:rPr lang="zh-CN" altLang="en-US" smtClean="0"/>
              <a:t>            line-height:100px;</a:t>
            </a:r>
            <a:endParaRPr lang="zh-CN" altLang="en-US" smtClean="0"/>
          </a:p>
          <a:p>
            <a:r>
              <a:rPr lang="zh-CN" altLang="en-US" smtClean="0"/>
              <a:t>            color:white;</a:t>
            </a:r>
            <a:endParaRPr lang="zh-CN" altLang="en-US" smtClean="0"/>
          </a:p>
          <a:p>
            <a:r>
              <a:rPr lang="zh-CN" altLang="en-US" smtClean="0"/>
              <a:t>            background-color: #007BEE;</a:t>
            </a:r>
            <a:endParaRPr lang="zh-CN" altLang="en-US" smtClean="0"/>
          </a:p>
          <a:p>
            <a:r>
              <a:rPr lang="zh-CN" altLang="en-US" smtClean="0"/>
              <a:t>            text-align:center;</a:t>
            </a:r>
            <a:endParaRPr lang="zh-CN" altLang="en-US" smtClean="0"/>
          </a:p>
          <a:p>
            <a:r>
              <a:rPr lang="zh-CN" altLang="en-US" smtClean="0"/>
              <a:t>            transform:rotate(-30deg);</a:t>
            </a:r>
            <a:endParaRPr lang="zh-CN" altLang="en-US" smtClean="0"/>
          </a:p>
          <a:p>
            <a:r>
              <a:rPr lang="zh-CN" altLang="en-US" smtClean="0"/>
              <a:t>            /*-webkit-transform:rotate(30deg);  </a:t>
            </a:r>
            <a:endParaRPr lang="zh-CN" altLang="en-US" smtClean="0"/>
          </a:p>
          <a:p>
            <a:r>
              <a:rPr lang="zh-CN" altLang="en-US" smtClean="0"/>
              <a:t>            -moz-transform:rotate(30deg);   */</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id="origin"&gt;</a:t>
            </a:r>
            <a:endParaRPr lang="zh-CN" altLang="en-US" smtClean="0"/>
          </a:p>
          <a:p>
            <a:r>
              <a:rPr lang="zh-CN" altLang="en-US" smtClean="0"/>
              <a:t>        &lt;div id="current"&gt;顺时针旋转30度&lt;/div&gt;</a:t>
            </a:r>
            <a:endParaRPr lang="zh-CN" altLang="en-US" smtClean="0"/>
          </a:p>
          <a:p>
            <a:r>
              <a:rPr lang="zh-CN" altLang="en-US" smtClean="0"/>
              <a:t>    &lt;/div&gt;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ChangeArrowheads="1"/>
          </p:cNvSpPr>
          <p:nvPr>
            <p:ph type="sldImg" idx="4294967295"/>
          </p:nvPr>
        </p:nvSpPr>
        <p:spPr/>
      </p:sp>
      <p:sp>
        <p:nvSpPr>
          <p:cNvPr id="18434" name="灯片编号占位符 2"/>
          <p:cNvSpPr>
            <a:spLocks noGrp="1" noChangeArrowheads="1"/>
          </p:cNvSpPr>
          <p:nvPr>
            <p:ph type="sldNum" sz="quarter" idx="5"/>
          </p:nvPr>
        </p:nvSpPr>
        <p:spPr bwMode="auto">
          <a:noFill/>
          <a:ln>
            <a:miter lim="800000"/>
          </a:ln>
        </p:spPr>
        <p:txBody>
          <a:bodyPr/>
          <a:lstStyle/>
          <a:p>
            <a:fld id="{FD7A913A-C00D-4DC1-A981-B471E8574554}" type="slidenum">
              <a:rPr lang="zh-CN" altLang="en-US"/>
            </a:fld>
            <a:endParaRPr lang="zh-CN" altLang="en-US" sz="1200"/>
          </a:p>
        </p:txBody>
      </p:sp>
      <p:sp>
        <p:nvSpPr>
          <p:cNvPr id="18435"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 xmlns="http://www.w3.org/1999/xhtml"&gt;</a:t>
            </a:r>
            <a:endParaRPr lang="zh-CN" altLang="en-US" smtClean="0"/>
          </a:p>
          <a:p>
            <a:r>
              <a:rPr lang="zh-CN" altLang="en-US" smtClean="0"/>
              <a:t>&lt;head&gt;</a:t>
            </a:r>
            <a:endParaRPr lang="zh-CN" altLang="en-US" smtClean="0"/>
          </a:p>
          <a:p>
            <a:r>
              <a:rPr lang="zh-CN" altLang="en-US" smtClean="0"/>
              <a:t>    &lt;title&gt;CSS3倾斜skew()方法&lt;/title&gt;</a:t>
            </a:r>
            <a:endParaRPr lang="zh-CN" altLang="en-US" smtClean="0"/>
          </a:p>
          <a:p>
            <a:r>
              <a:rPr lang="zh-CN" altLang="en-US" smtClean="0"/>
              <a:t>    &lt;style type="text/css"&gt;</a:t>
            </a:r>
            <a:endParaRPr lang="zh-CN" altLang="en-US" smtClean="0"/>
          </a:p>
          <a:p>
            <a:r>
              <a:rPr lang="zh-CN" altLang="en-US" smtClean="0"/>
              <a:t>        /*设置原始元素样式*/</a:t>
            </a:r>
            <a:endParaRPr lang="zh-CN" altLang="en-US" smtClean="0"/>
          </a:p>
          <a:p>
            <a:r>
              <a:rPr lang="zh-CN" altLang="en-US" smtClean="0"/>
              <a:t>        #origin</a:t>
            </a:r>
            <a:endParaRPr lang="zh-CN" altLang="en-US" smtClean="0"/>
          </a:p>
          <a:p>
            <a:r>
              <a:rPr lang="zh-CN" altLang="en-US" smtClean="0"/>
              <a:t>        {</a:t>
            </a:r>
            <a:endParaRPr lang="zh-CN" altLang="en-US" smtClean="0"/>
          </a:p>
          <a:p>
            <a:r>
              <a:rPr lang="zh-CN" altLang="en-US" smtClean="0"/>
              <a:t>            margin:100px auto;/*水平居中*/</a:t>
            </a:r>
            <a:endParaRPr lang="zh-CN" altLang="en-US" smtClean="0"/>
          </a:p>
          <a:p>
            <a:r>
              <a:rPr lang="zh-CN" altLang="en-US" smtClean="0"/>
              <a:t>            width:200px;</a:t>
            </a:r>
            <a:endParaRPr lang="zh-CN" altLang="en-US" smtClean="0"/>
          </a:p>
          <a:p>
            <a:r>
              <a:rPr lang="zh-CN" altLang="en-US" smtClean="0"/>
              <a:t>            height:100px;</a:t>
            </a:r>
            <a:endParaRPr lang="zh-CN" altLang="en-US" smtClean="0"/>
          </a:p>
          <a:p>
            <a:r>
              <a:rPr lang="zh-CN" altLang="en-US" smtClean="0"/>
              <a:t>            border:1px dashed silver;</a:t>
            </a:r>
            <a:endParaRPr lang="zh-CN" altLang="en-US" smtClean="0"/>
          </a:p>
          <a:p>
            <a:r>
              <a:rPr lang="zh-CN" altLang="en-US" smtClean="0"/>
              <a:t>        }</a:t>
            </a:r>
            <a:endParaRPr lang="zh-CN" altLang="en-US" smtClean="0"/>
          </a:p>
          <a:p>
            <a:r>
              <a:rPr lang="zh-CN" altLang="en-US" smtClean="0"/>
              <a:t>        /*设置当前元素样式*/</a:t>
            </a:r>
            <a:endParaRPr lang="zh-CN" altLang="en-US" smtClean="0"/>
          </a:p>
          <a:p>
            <a:r>
              <a:rPr lang="zh-CN" altLang="en-US" smtClean="0"/>
              <a:t>        #current</a:t>
            </a:r>
            <a:endParaRPr lang="zh-CN" altLang="en-US" smtClean="0"/>
          </a:p>
          <a:p>
            <a:r>
              <a:rPr lang="zh-CN" altLang="en-US" smtClean="0"/>
              <a:t>        {</a:t>
            </a:r>
            <a:endParaRPr lang="zh-CN" altLang="en-US" smtClean="0"/>
          </a:p>
          <a:p>
            <a:r>
              <a:rPr lang="zh-CN" altLang="en-US" smtClean="0"/>
              <a:t>            width:200px;</a:t>
            </a:r>
            <a:endParaRPr lang="zh-CN" altLang="en-US" smtClean="0"/>
          </a:p>
          <a:p>
            <a:r>
              <a:rPr lang="zh-CN" altLang="en-US" smtClean="0"/>
              <a:t>            height:100px;</a:t>
            </a:r>
            <a:endParaRPr lang="zh-CN" altLang="en-US" smtClean="0"/>
          </a:p>
          <a:p>
            <a:r>
              <a:rPr lang="zh-CN" altLang="en-US" smtClean="0"/>
              <a:t>            color:white;</a:t>
            </a:r>
            <a:endParaRPr lang="zh-CN" altLang="en-US" smtClean="0"/>
          </a:p>
          <a:p>
            <a:r>
              <a:rPr lang="zh-CN" altLang="en-US" smtClean="0"/>
              <a:t>            background-color: #3EDFF4;</a:t>
            </a:r>
            <a:endParaRPr lang="zh-CN" altLang="en-US" smtClean="0"/>
          </a:p>
          <a:p>
            <a:r>
              <a:rPr lang="zh-CN" altLang="en-US" smtClean="0"/>
              <a:t>            text-align:center;</a:t>
            </a:r>
            <a:endParaRPr lang="zh-CN" altLang="en-US" smtClean="0"/>
          </a:p>
          <a:p>
            <a:r>
              <a:rPr lang="zh-CN" altLang="en-US" smtClean="0"/>
              <a:t>            transform: skew(30deg,0deg);</a:t>
            </a:r>
            <a:endParaRPr lang="zh-CN" altLang="en-US" smtClean="0"/>
          </a:p>
          <a:p>
            <a:r>
              <a:rPr lang="zh-CN" altLang="en-US" smtClean="0"/>
              <a:t>           /*第一个参数对应X轴，第二个参数对应Y轴。如果第二个参数未提供，则值为0，也就是Y轴方向上无斜切。*/</a:t>
            </a:r>
            <a:endParaRPr lang="zh-CN" altLang="en-US" smtClean="0"/>
          </a:p>
          <a:p>
            <a:r>
              <a:rPr lang="zh-CN" altLang="en-US" smtClean="0"/>
              <a:t>            /*</a:t>
            </a:r>
            <a:endParaRPr lang="zh-CN" altLang="en-US" smtClean="0"/>
          </a:p>
          <a:p>
            <a:r>
              <a:rPr lang="zh-CN" altLang="en-US" smtClean="0"/>
              <a:t>             transform:skewX(-30deg);</a:t>
            </a:r>
            <a:endParaRPr lang="zh-CN" altLang="en-US" smtClean="0"/>
          </a:p>
          <a:p>
            <a:r>
              <a:rPr lang="zh-CN" altLang="en-US" smtClean="0"/>
              <a:t>            如果度数为正，表示元素沿水平方向（X轴）顺时针倾斜；如果度数为负，表示元素沿水平方向（X轴）逆时针倾斜。*/</a:t>
            </a:r>
            <a:endParaRPr lang="zh-CN" altLang="en-US" smtClean="0"/>
          </a:p>
          <a:p>
            <a:r>
              <a:rPr lang="zh-CN" altLang="en-US" smtClean="0"/>
              <a:t>            /*transform: skewY(30deg);</a:t>
            </a:r>
            <a:endParaRPr lang="zh-CN" altLang="en-US" smtClean="0"/>
          </a:p>
          <a:p>
            <a:r>
              <a:rPr lang="zh-CN" altLang="en-US" smtClean="0"/>
              <a:t>             如果度数为正，表示元素沿垂直方向（Y轴）顺时针倾斜；如果度数为负，表示元素沿垂直方向（Y轴）逆时针倾斜。*/</a:t>
            </a:r>
            <a:endParaRPr lang="zh-CN" altLang="en-US" smtClean="0"/>
          </a:p>
          <a:p>
            <a:r>
              <a:rPr lang="zh-CN" altLang="en-US" smtClean="0"/>
              <a:t>           /* -webkit-transform:skewX(30deg); </a:t>
            </a:r>
            <a:endParaRPr lang="zh-CN" altLang="en-US" smtClean="0"/>
          </a:p>
          <a:p>
            <a:r>
              <a:rPr lang="zh-CN" altLang="en-US" smtClean="0"/>
              <a:t>            -moz-transform:skewX(30deg);*/</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id="origin"&gt;</a:t>
            </a:r>
            <a:endParaRPr lang="zh-CN" altLang="en-US" smtClean="0"/>
          </a:p>
          <a:p>
            <a:r>
              <a:rPr lang="zh-CN" altLang="en-US" smtClean="0"/>
              <a:t>        &lt;div id="current"&gt;&lt;/div&gt;</a:t>
            </a:r>
            <a:endParaRPr lang="zh-CN" altLang="en-US" smtClean="0"/>
          </a:p>
          <a:p>
            <a:r>
              <a:rPr lang="zh-CN" altLang="en-US" smtClean="0"/>
              <a:t>    &lt;/div&gt;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ChangeArrowheads="1"/>
          </p:cNvSpPr>
          <p:nvPr>
            <p:ph type="sldImg" idx="4294967295"/>
          </p:nvPr>
        </p:nvSpPr>
        <p:spPr/>
      </p:sp>
      <p:sp>
        <p:nvSpPr>
          <p:cNvPr id="24578" name="灯片编号占位符 2"/>
          <p:cNvSpPr>
            <a:spLocks noGrp="1" noChangeArrowheads="1"/>
          </p:cNvSpPr>
          <p:nvPr>
            <p:ph type="sldNum" sz="quarter" idx="5"/>
          </p:nvPr>
        </p:nvSpPr>
        <p:spPr bwMode="auto">
          <a:noFill/>
          <a:ln>
            <a:miter lim="800000"/>
          </a:ln>
        </p:spPr>
        <p:txBody>
          <a:bodyPr/>
          <a:lstStyle/>
          <a:p>
            <a:fld id="{CDDBC512-24FC-4D50-ABBC-704157F57B92}" type="slidenum">
              <a:rPr lang="zh-CN" altLang="en-US"/>
            </a:fld>
            <a:endParaRPr lang="zh-CN" altLang="en-US" sz="1200"/>
          </a:p>
        </p:txBody>
      </p:sp>
      <p:sp>
        <p:nvSpPr>
          <p:cNvPr id="24579"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    &lt;title&gt;CSS3实现个性图片墙&lt;/title&gt;</a:t>
            </a:r>
            <a:endParaRPr lang="zh-CN" altLang="en-US" smtClean="0"/>
          </a:p>
          <a:p>
            <a:r>
              <a:rPr lang="zh-CN" altLang="en-US" smtClean="0"/>
              <a:t>    &lt;style type="text/css"&gt;</a:t>
            </a:r>
            <a:endParaRPr lang="zh-CN" altLang="en-US" smtClean="0"/>
          </a:p>
          <a:p>
            <a:r>
              <a:rPr lang="zh-CN" altLang="en-US" smtClean="0"/>
              <a:t>        #container</a:t>
            </a:r>
            <a:endParaRPr lang="zh-CN" altLang="en-US" smtClean="0"/>
          </a:p>
          <a:p>
            <a:r>
              <a:rPr lang="zh-CN" altLang="en-US" smtClean="0"/>
              <a:t>        {</a:t>
            </a:r>
            <a:endParaRPr lang="zh-CN" altLang="en-US" smtClean="0"/>
          </a:p>
          <a:p>
            <a:r>
              <a:rPr lang="zh-CN" altLang="en-US" smtClean="0"/>
              <a:t>            position:relative;</a:t>
            </a:r>
            <a:endParaRPr lang="zh-CN" altLang="en-US" smtClean="0"/>
          </a:p>
          <a:p>
            <a:r>
              <a:rPr lang="zh-CN" altLang="en-US" smtClean="0"/>
              <a:t>            width:700px;</a:t>
            </a:r>
            <a:endParaRPr lang="zh-CN" altLang="en-US" smtClean="0"/>
          </a:p>
          <a:p>
            <a:r>
              <a:rPr lang="zh-CN" altLang="en-US" smtClean="0"/>
              <a:t>            height:600px;</a:t>
            </a:r>
            <a:endParaRPr lang="zh-CN" altLang="en-US" smtClean="0"/>
          </a:p>
          <a:p>
            <a:r>
              <a:rPr lang="zh-CN" altLang="en-US" smtClean="0"/>
              <a:t>            margin:0 auto;</a:t>
            </a:r>
            <a:endParaRPr lang="zh-CN" altLang="en-US" smtClean="0"/>
          </a:p>
          <a:p>
            <a:r>
              <a:rPr lang="zh-CN" altLang="en-US" smtClean="0"/>
              <a:t>            background:url("5.png") bottom left no-repeat,</a:t>
            </a:r>
            <a:endParaRPr lang="zh-CN" altLang="en-US" smtClean="0"/>
          </a:p>
          <a:p>
            <a:r>
              <a:rPr lang="zh-CN" altLang="en-US" smtClean="0"/>
              <a:t>                       url("6.png") top right no-repeat;</a:t>
            </a:r>
            <a:endParaRPr lang="zh-CN" altLang="en-US" smtClean="0"/>
          </a:p>
          <a:p>
            <a:r>
              <a:rPr lang="zh-CN" altLang="en-US" smtClean="0"/>
              <a:t>            border:1px solid red;</a:t>
            </a:r>
            <a:endParaRPr lang="zh-CN" altLang="en-US" smtClean="0"/>
          </a:p>
          <a:p>
            <a:endParaRPr lang="zh-CN" altLang="en-US" smtClean="0"/>
          </a:p>
          <a:p>
            <a:r>
              <a:rPr lang="zh-CN" altLang="en-US" smtClean="0"/>
              <a:t>        }</a:t>
            </a:r>
            <a:endParaRPr lang="zh-CN" altLang="en-US" smtClean="0"/>
          </a:p>
          <a:p>
            <a:r>
              <a:rPr lang="zh-CN" altLang="en-US" smtClean="0"/>
              <a:t>        img</a:t>
            </a:r>
            <a:endParaRPr lang="zh-CN" altLang="en-US" smtClean="0"/>
          </a:p>
          <a:p>
            <a:r>
              <a:rPr lang="zh-CN" altLang="en-US" smtClean="0"/>
              <a:t>        {</a:t>
            </a:r>
            <a:endParaRPr lang="zh-CN" altLang="en-US" smtClean="0"/>
          </a:p>
          <a:p>
            <a:r>
              <a:rPr lang="zh-CN" altLang="en-US" smtClean="0"/>
              <a:t>            position:absolute;</a:t>
            </a:r>
            <a:endParaRPr lang="zh-CN" altLang="en-US" smtClean="0"/>
          </a:p>
          <a:p>
            <a:r>
              <a:rPr lang="zh-CN" altLang="en-US" smtClean="0"/>
              <a:t>            padding:10px;</a:t>
            </a:r>
            <a:endParaRPr lang="zh-CN" altLang="en-US" smtClean="0"/>
          </a:p>
          <a:p>
            <a:r>
              <a:rPr lang="zh-CN" altLang="en-US" smtClean="0"/>
              <a:t>            background-color:#CCC;</a:t>
            </a:r>
            <a:endParaRPr lang="zh-CN" altLang="en-US" smtClean="0"/>
          </a:p>
          <a:p>
            <a:r>
              <a:rPr lang="zh-CN" altLang="en-US" smtClean="0"/>
              <a:t>        }</a:t>
            </a:r>
            <a:endParaRPr lang="zh-CN" altLang="en-US" smtClean="0"/>
          </a:p>
          <a:p>
            <a:r>
              <a:rPr lang="zh-CN" altLang="en-US" smtClean="0"/>
              <a:t>        img:Hover</a:t>
            </a:r>
            <a:endParaRPr lang="zh-CN" altLang="en-US" smtClean="0"/>
          </a:p>
          <a:p>
            <a:r>
              <a:rPr lang="zh-CN" altLang="en-US" smtClean="0"/>
              <a:t>        {</a:t>
            </a:r>
            <a:endParaRPr lang="zh-CN" altLang="en-US" smtClean="0"/>
          </a:p>
          <a:p>
            <a:r>
              <a:rPr lang="zh-CN" altLang="en-US" smtClean="0"/>
              <a:t>            box-shadow: 0 4px 8px rgba(255, 0, 0, 0.5);</a:t>
            </a:r>
            <a:endParaRPr lang="zh-CN" altLang="en-US" smtClean="0"/>
          </a:p>
          <a:p>
            <a:r>
              <a:rPr lang="zh-CN" altLang="en-US" smtClean="0"/>
              <a:t>        }</a:t>
            </a:r>
            <a:endParaRPr lang="zh-CN" altLang="en-US" smtClean="0"/>
          </a:p>
          <a:p>
            <a:r>
              <a:rPr lang="zh-CN" altLang="en-US" smtClean="0"/>
              <a:t>        #container img:first-child</a:t>
            </a:r>
            <a:endParaRPr lang="zh-CN" altLang="en-US" smtClean="0"/>
          </a:p>
          <a:p>
            <a:r>
              <a:rPr lang="zh-CN" altLang="en-US" smtClean="0"/>
              <a:t>        {</a:t>
            </a:r>
            <a:endParaRPr lang="zh-CN" altLang="en-US" smtClean="0"/>
          </a:p>
          <a:p>
            <a:r>
              <a:rPr lang="zh-CN" altLang="en-US" smtClean="0"/>
              <a:t>            left:80px; top:60px; -webkit-transform:rotate(30deg);</a:t>
            </a:r>
            <a:endParaRPr lang="zh-CN" altLang="en-US" smtClean="0"/>
          </a:p>
          <a:p>
            <a:r>
              <a:rPr lang="zh-CN" altLang="en-US" smtClean="0"/>
              <a:t>        }</a:t>
            </a:r>
            <a:endParaRPr lang="zh-CN" altLang="en-US" smtClean="0"/>
          </a:p>
          <a:p>
            <a:r>
              <a:rPr lang="zh-CN" altLang="en-US" smtClean="0"/>
              <a:t>        #container img:nth-child(2)</a:t>
            </a:r>
            <a:endParaRPr lang="zh-CN" altLang="en-US" smtClean="0"/>
          </a:p>
          <a:p>
            <a:r>
              <a:rPr lang="zh-CN" altLang="en-US" smtClean="0"/>
              <a:t>        {</a:t>
            </a:r>
            <a:endParaRPr lang="zh-CN" altLang="en-US" smtClean="0"/>
          </a:p>
          <a:p>
            <a:r>
              <a:rPr lang="zh-CN" altLang="en-US" smtClean="0"/>
              <a:t>            left:240px; top:60px; -webkit-transform:rotate(-30deg);</a:t>
            </a:r>
            <a:endParaRPr lang="zh-CN" altLang="en-US" smtClean="0"/>
          </a:p>
          <a:p>
            <a:r>
              <a:rPr lang="zh-CN" altLang="en-US" smtClean="0"/>
              <a:t>        }</a:t>
            </a:r>
            <a:endParaRPr lang="zh-CN" altLang="en-US" smtClean="0"/>
          </a:p>
          <a:p>
            <a:r>
              <a:rPr lang="zh-CN" altLang="en-US" smtClean="0"/>
              <a:t>        #container img:nth-child(3)</a:t>
            </a:r>
            <a:endParaRPr lang="zh-CN" altLang="en-US" smtClean="0"/>
          </a:p>
          <a:p>
            <a:r>
              <a:rPr lang="zh-CN" altLang="en-US" smtClean="0"/>
              <a:t>        {</a:t>
            </a:r>
            <a:endParaRPr lang="zh-CN" altLang="en-US" smtClean="0"/>
          </a:p>
          <a:p>
            <a:r>
              <a:rPr lang="zh-CN" altLang="en-US" smtClean="0"/>
              <a:t>            left:420px; top:60px; -webkit-transform:rotate(30deg);</a:t>
            </a:r>
            <a:endParaRPr lang="zh-CN" altLang="en-US" smtClean="0"/>
          </a:p>
          <a:p>
            <a:r>
              <a:rPr lang="zh-CN" altLang="en-US" smtClean="0"/>
              <a:t>        }</a:t>
            </a:r>
            <a:endParaRPr lang="zh-CN" altLang="en-US" smtClean="0"/>
          </a:p>
          <a:p>
            <a:r>
              <a:rPr lang="zh-CN" altLang="en-US" smtClean="0"/>
              <a:t>        #container img:nth-child(4)</a:t>
            </a:r>
            <a:endParaRPr lang="zh-CN" altLang="en-US" smtClean="0"/>
          </a:p>
          <a:p>
            <a:r>
              <a:rPr lang="zh-CN" altLang="en-US" smtClean="0"/>
              <a:t>        {</a:t>
            </a:r>
            <a:endParaRPr lang="zh-CN" altLang="en-US" smtClean="0"/>
          </a:p>
          <a:p>
            <a:r>
              <a:rPr lang="zh-CN" altLang="en-US" smtClean="0"/>
              <a:t>            left:100px; top:240px; -webkit-transform:rotate(-30deg);</a:t>
            </a:r>
            <a:endParaRPr lang="zh-CN" altLang="en-US" smtClean="0"/>
          </a:p>
          <a:p>
            <a:r>
              <a:rPr lang="zh-CN" altLang="en-US" smtClean="0"/>
              <a:t>        }</a:t>
            </a:r>
            <a:endParaRPr lang="zh-CN" altLang="en-US" smtClean="0"/>
          </a:p>
          <a:p>
            <a:r>
              <a:rPr lang="zh-CN" altLang="en-US" smtClean="0"/>
              <a:t>        #container img:nth-child(5)</a:t>
            </a:r>
            <a:endParaRPr lang="zh-CN" altLang="en-US" smtClean="0"/>
          </a:p>
          <a:p>
            <a:r>
              <a:rPr lang="zh-CN" altLang="en-US" smtClean="0"/>
              <a:t>        {</a:t>
            </a:r>
            <a:endParaRPr lang="zh-CN" altLang="en-US" smtClean="0"/>
          </a:p>
          <a:p>
            <a:r>
              <a:rPr lang="zh-CN" altLang="en-US" smtClean="0"/>
              <a:t>            left:270px; top:240px; -webkit-transform:rotate(0);</a:t>
            </a:r>
            <a:endParaRPr lang="zh-CN" altLang="en-US" smtClean="0"/>
          </a:p>
          <a:p>
            <a:r>
              <a:rPr lang="zh-CN" altLang="en-US" smtClean="0"/>
              <a:t>        }</a:t>
            </a:r>
            <a:endParaRPr lang="zh-CN" altLang="en-US" smtClean="0"/>
          </a:p>
          <a:p>
            <a:r>
              <a:rPr lang="zh-CN" altLang="en-US" smtClean="0"/>
              <a:t>        #container img:last-child</a:t>
            </a:r>
            <a:endParaRPr lang="zh-CN" altLang="en-US" smtClean="0"/>
          </a:p>
          <a:p>
            <a:r>
              <a:rPr lang="zh-CN" altLang="en-US" smtClean="0"/>
              <a:t>        {</a:t>
            </a:r>
            <a:endParaRPr lang="zh-CN" altLang="en-US" smtClean="0"/>
          </a:p>
          <a:p>
            <a:r>
              <a:rPr lang="zh-CN" altLang="en-US" smtClean="0"/>
              <a:t>            left:420px; top:240px;-webkit-transform:rotate(30deg);</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id="container"&gt;</a:t>
            </a:r>
            <a:endParaRPr lang="zh-CN" altLang="en-US" smtClean="0"/>
          </a:p>
          <a:p>
            <a:r>
              <a:rPr lang="zh-CN" altLang="en-US" smtClean="0"/>
              <a:t>        &lt;img src="1.jpg" alt="" width="100" height="150" /&gt;</a:t>
            </a:r>
            <a:endParaRPr lang="zh-CN" altLang="en-US" smtClean="0"/>
          </a:p>
          <a:p>
            <a:r>
              <a:rPr lang="zh-CN" altLang="en-US" smtClean="0"/>
              <a:t>        &lt;img src="2.jpg" alt="" width="100" height="150"/&gt;</a:t>
            </a:r>
            <a:endParaRPr lang="zh-CN" altLang="en-US" smtClean="0"/>
          </a:p>
          <a:p>
            <a:r>
              <a:rPr lang="zh-CN" altLang="en-US" smtClean="0"/>
              <a:t>        &lt;img src="3.jpg" alt="" width="100" height="150"/&gt;</a:t>
            </a:r>
            <a:endParaRPr lang="zh-CN" altLang="en-US" smtClean="0"/>
          </a:p>
          <a:p>
            <a:r>
              <a:rPr lang="zh-CN" altLang="en-US" smtClean="0"/>
              <a:t>        &lt;img src="4.jpg" alt="" width="100" height="150"/&gt;</a:t>
            </a:r>
            <a:endParaRPr lang="zh-CN" altLang="en-US" smtClean="0"/>
          </a:p>
          <a:p>
            <a:r>
              <a:rPr lang="zh-CN" altLang="en-US" smtClean="0"/>
              <a:t>        &lt;img src="5.jpg" alt="" width="100" height="150"/&gt;</a:t>
            </a:r>
            <a:endParaRPr lang="zh-CN" altLang="en-US" smtClean="0"/>
          </a:p>
          <a:p>
            <a:r>
              <a:rPr lang="zh-CN" altLang="en-US" smtClean="0"/>
              <a:t>        &lt;img src="6.jpg" alt="" width="100" height="150"/&gt;</a:t>
            </a:r>
            <a:endParaRPr lang="zh-CN" altLang="en-US" smtClean="0"/>
          </a:p>
          <a:p>
            <a:r>
              <a:rPr lang="zh-CN" altLang="en-US" smtClean="0"/>
              <a:t>    &lt;/div&gt;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p:cNvSpPr>
          <p:nvPr>
            <p:ph type="sldImg" idx="4294967295"/>
          </p:nvPr>
        </p:nvSpPr>
        <p:spPr/>
      </p:sp>
      <p:sp>
        <p:nvSpPr>
          <p:cNvPr id="6146" name="灯片编号占位符 2"/>
          <p:cNvSpPr>
            <a:spLocks noGrp="1" noChangeArrowheads="1"/>
          </p:cNvSpPr>
          <p:nvPr>
            <p:ph type="sldNum" sz="quarter" idx="5"/>
          </p:nvPr>
        </p:nvSpPr>
        <p:spPr bwMode="auto">
          <a:noFill/>
          <a:ln>
            <a:miter lim="800000"/>
          </a:ln>
        </p:spPr>
        <p:txBody>
          <a:bodyPr/>
          <a:lstStyle/>
          <a:p>
            <a:fld id="{4FDDD03F-7E3F-44AA-AFCB-97F9FBAB6AA2}" type="slidenum">
              <a:rPr lang="zh-CN" altLang="en-US"/>
            </a:fld>
            <a:endParaRPr lang="zh-CN" altLang="en-US" sz="1200"/>
          </a:p>
        </p:txBody>
      </p:sp>
      <p:sp>
        <p:nvSpPr>
          <p:cNvPr id="6147"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 xmlns="http://www.w3.org/1999/xhtml"&gt;</a:t>
            </a:r>
            <a:endParaRPr lang="zh-CN" altLang="en-US" smtClean="0"/>
          </a:p>
          <a:p>
            <a:r>
              <a:rPr lang="zh-CN" altLang="en-US" smtClean="0"/>
              <a:t>&lt;head&gt;</a:t>
            </a:r>
            <a:endParaRPr lang="zh-CN" altLang="en-US" smtClean="0"/>
          </a:p>
          <a:p>
            <a:r>
              <a:rPr lang="zh-CN" altLang="en-US" smtClean="0"/>
              <a:t>    &lt;title&gt;CSS3过渡&lt;/title&gt;</a:t>
            </a:r>
            <a:endParaRPr lang="zh-CN" altLang="en-US" smtClean="0"/>
          </a:p>
          <a:p>
            <a:r>
              <a:rPr lang="zh-CN" altLang="en-US" smtClean="0"/>
              <a:t>    &lt;style type="text/css"&gt;</a:t>
            </a:r>
            <a:endParaRPr lang="zh-CN" altLang="en-US" smtClean="0"/>
          </a:p>
          <a:p>
            <a:r>
              <a:rPr lang="zh-CN" altLang="en-US" smtClean="0"/>
              <a:t>        div</a:t>
            </a:r>
            <a:endParaRPr lang="zh-CN" altLang="en-US" smtClean="0"/>
          </a:p>
          <a:p>
            <a:r>
              <a:rPr lang="zh-CN" altLang="en-US" smtClean="0"/>
              <a:t>        {</a:t>
            </a:r>
            <a:endParaRPr lang="zh-CN" altLang="en-US" smtClean="0"/>
          </a:p>
          <a:p>
            <a:r>
              <a:rPr lang="zh-CN" altLang="en-US" smtClean="0"/>
              <a:t>            display:inline-block;</a:t>
            </a:r>
            <a:endParaRPr lang="zh-CN" altLang="en-US" smtClean="0"/>
          </a:p>
          <a:p>
            <a:r>
              <a:rPr lang="zh-CN" altLang="en-US" smtClean="0"/>
              <a:t>            padding:5px 10px;</a:t>
            </a:r>
            <a:endParaRPr lang="zh-CN" altLang="en-US" smtClean="0"/>
          </a:p>
          <a:p>
            <a:r>
              <a:rPr lang="zh-CN" altLang="en-US" smtClean="0"/>
              <a:t>            border-radius:5px;</a:t>
            </a:r>
            <a:endParaRPr lang="zh-CN" altLang="en-US" smtClean="0"/>
          </a:p>
          <a:p>
            <a:r>
              <a:rPr lang="zh-CN" altLang="en-US" smtClean="0"/>
              <a:t>            background-color:yellow;</a:t>
            </a:r>
            <a:endParaRPr lang="zh-CN" altLang="en-US" smtClean="0"/>
          </a:p>
          <a:p>
            <a:r>
              <a:rPr lang="zh-CN" altLang="en-US" smtClean="0"/>
              <a:t>            cursor:pointer;</a:t>
            </a:r>
            <a:endParaRPr lang="zh-CN" altLang="en-US" smtClean="0"/>
          </a:p>
          <a:p>
            <a:r>
              <a:rPr lang="zh-CN" altLang="en-US" smtClean="0"/>
              <a:t>            transition:background-color 1s linear;</a:t>
            </a:r>
            <a:endParaRPr lang="zh-CN" altLang="en-US" smtClean="0"/>
          </a:p>
          <a:p>
            <a:r>
              <a:rPr lang="zh-CN" altLang="en-US" smtClean="0"/>
              <a:t>           /* -webkit-transition:background-color 1s linear;</a:t>
            </a:r>
            <a:endParaRPr lang="zh-CN" altLang="en-US" smtClean="0"/>
          </a:p>
          <a:p>
            <a:r>
              <a:rPr lang="zh-CN" altLang="en-US" smtClean="0"/>
              <a:t>            -moz-transition:background-color 1s linear;</a:t>
            </a:r>
            <a:endParaRPr lang="zh-CN" altLang="en-US" smtClean="0"/>
          </a:p>
          <a:p>
            <a:r>
              <a:rPr lang="zh-CN" altLang="en-US" smtClean="0"/>
              <a:t>            -o-transition:background-color 1s linear;</a:t>
            </a:r>
            <a:endParaRPr lang="zh-CN" altLang="en-US" smtClean="0"/>
          </a:p>
          <a:p>
            <a:r>
              <a:rPr lang="zh-CN" altLang="en-US" smtClean="0"/>
              <a:t>            */</a:t>
            </a:r>
            <a:endParaRPr lang="zh-CN" altLang="en-US" smtClean="0"/>
          </a:p>
          <a:p>
            <a:r>
              <a:rPr lang="zh-CN" altLang="en-US" smtClean="0"/>
              <a:t>        }</a:t>
            </a:r>
            <a:endParaRPr lang="zh-CN" altLang="en-US" smtClean="0"/>
          </a:p>
          <a:p>
            <a:r>
              <a:rPr lang="zh-CN" altLang="en-US" smtClean="0"/>
              <a:t>        div:hover</a:t>
            </a:r>
            <a:endParaRPr lang="zh-CN" altLang="en-US" smtClean="0"/>
          </a:p>
          <a:p>
            <a:r>
              <a:rPr lang="zh-CN" altLang="en-US" smtClean="0"/>
              <a:t>        {</a:t>
            </a:r>
            <a:endParaRPr lang="zh-CN" altLang="en-US" smtClean="0"/>
          </a:p>
          <a:p>
            <a:r>
              <a:rPr lang="zh-CN" altLang="en-US" smtClean="0"/>
              <a:t>            background-color:red;</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&lt;div&gt;CSS3教程&lt;/div&gt;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ChangeArrowheads="1"/>
          </p:cNvSpPr>
          <p:nvPr>
            <p:ph type="sldImg" idx="4294967295"/>
          </p:nvPr>
        </p:nvSpPr>
        <p:spPr/>
      </p:sp>
      <p:sp>
        <p:nvSpPr>
          <p:cNvPr id="9218" name="灯片编号占位符 2"/>
          <p:cNvSpPr>
            <a:spLocks noGrp="1" noChangeArrowheads="1"/>
          </p:cNvSpPr>
          <p:nvPr>
            <p:ph type="sldNum" sz="quarter" idx="5"/>
          </p:nvPr>
        </p:nvSpPr>
        <p:spPr bwMode="auto">
          <a:noFill/>
          <a:ln>
            <a:miter lim="800000"/>
          </a:ln>
        </p:spPr>
        <p:txBody>
          <a:bodyPr/>
          <a:lstStyle/>
          <a:p>
            <a:fld id="{39BAF679-29E4-48E7-BA1D-860E0CF05217}" type="slidenum">
              <a:rPr lang="zh-CN" altLang="en-US"/>
            </a:fld>
            <a:endParaRPr lang="zh-CN" altLang="en-US" sz="1200"/>
          </a:p>
        </p:txBody>
      </p:sp>
      <p:sp>
        <p:nvSpPr>
          <p:cNvPr id="9219"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    &lt;title&gt;CSS3 @keyframes&lt;/title&gt;</a:t>
            </a:r>
            <a:endParaRPr lang="zh-CN" altLang="en-US" smtClean="0"/>
          </a:p>
          <a:p>
            <a:r>
              <a:rPr lang="zh-CN" altLang="en-US" smtClean="0"/>
              <a:t>    &lt;style type="text/css"&gt;</a:t>
            </a:r>
            <a:endParaRPr lang="zh-CN" altLang="en-US" smtClean="0"/>
          </a:p>
          <a:p>
            <a:r>
              <a:rPr lang="zh-CN" altLang="en-US" smtClean="0"/>
              <a:t>        @-webkit-keyframes mycolor</a:t>
            </a:r>
            <a:endParaRPr lang="zh-CN" altLang="en-US" smtClean="0"/>
          </a:p>
          <a:p>
            <a:r>
              <a:rPr lang="zh-CN" altLang="en-US" smtClean="0"/>
              <a:t>        {</a:t>
            </a:r>
            <a:endParaRPr lang="zh-CN" altLang="en-US" smtClean="0"/>
          </a:p>
          <a:p>
            <a:r>
              <a:rPr lang="zh-CN" altLang="en-US" smtClean="0"/>
              <a:t>            0%{background-color:red;}</a:t>
            </a:r>
            <a:endParaRPr lang="zh-CN" altLang="en-US" smtClean="0"/>
          </a:p>
          <a:p>
            <a:r>
              <a:rPr lang="zh-CN" altLang="en-US" smtClean="0"/>
              <a:t>            30%{background-color:blue;}</a:t>
            </a:r>
            <a:endParaRPr lang="zh-CN" altLang="en-US" smtClean="0"/>
          </a:p>
          <a:p>
            <a:r>
              <a:rPr lang="zh-CN" altLang="en-US" smtClean="0"/>
              <a:t>            60%{background-color:yellow;}</a:t>
            </a:r>
            <a:endParaRPr lang="zh-CN" altLang="en-US" smtClean="0"/>
          </a:p>
          <a:p>
            <a:r>
              <a:rPr lang="zh-CN" altLang="en-US" smtClean="0"/>
              <a:t>            100%{background-color:green;}</a:t>
            </a:r>
            <a:endParaRPr lang="zh-CN" altLang="en-US" smtClean="0"/>
          </a:p>
          <a:p>
            <a:r>
              <a:rPr lang="zh-CN" altLang="en-US" smtClean="0"/>
              <a:t>        }</a:t>
            </a:r>
            <a:endParaRPr lang="zh-CN" altLang="en-US" smtClean="0"/>
          </a:p>
          <a:p>
            <a:r>
              <a:rPr lang="zh-CN" altLang="en-US" smtClean="0"/>
              <a:t>        div</a:t>
            </a:r>
            <a:endParaRPr lang="zh-CN" altLang="en-US" smtClean="0"/>
          </a:p>
          <a:p>
            <a:r>
              <a:rPr lang="zh-CN" altLang="en-US" smtClean="0"/>
              <a:t>        {</a:t>
            </a:r>
            <a:endParaRPr lang="zh-CN" altLang="en-US" smtClean="0"/>
          </a:p>
          <a:p>
            <a:r>
              <a:rPr lang="zh-CN" altLang="en-US" smtClean="0"/>
              <a:t>            width:100px;</a:t>
            </a:r>
            <a:endParaRPr lang="zh-CN" altLang="en-US" smtClean="0"/>
          </a:p>
          <a:p>
            <a:r>
              <a:rPr lang="zh-CN" altLang="en-US" smtClean="0"/>
              <a:t>            height:100px;</a:t>
            </a:r>
            <a:endParaRPr lang="zh-CN" altLang="en-US" smtClean="0"/>
          </a:p>
          <a:p>
            <a:r>
              <a:rPr lang="zh-CN" altLang="en-US" smtClean="0"/>
              <a:t>            border-radius:50px;</a:t>
            </a:r>
            <a:endParaRPr lang="zh-CN" altLang="en-US" smtClean="0"/>
          </a:p>
          <a:p>
            <a:r>
              <a:rPr lang="zh-CN" altLang="en-US" smtClean="0"/>
              <a:t>            background-color:red;</a:t>
            </a:r>
            <a:endParaRPr lang="zh-CN" altLang="en-US" smtClean="0"/>
          </a:p>
          <a:p>
            <a:r>
              <a:rPr lang="zh-CN" altLang="en-US" smtClean="0"/>
              <a:t>        }</a:t>
            </a:r>
            <a:endParaRPr lang="zh-CN" altLang="en-US" smtClean="0"/>
          </a:p>
          <a:p>
            <a:r>
              <a:rPr lang="zh-CN" altLang="en-US" smtClean="0"/>
              <a:t>        div:hover</a:t>
            </a:r>
            <a:endParaRPr lang="zh-CN" altLang="en-US" smtClean="0"/>
          </a:p>
          <a:p>
            <a:r>
              <a:rPr lang="zh-CN" altLang="en-US" smtClean="0"/>
              <a:t>        {</a:t>
            </a:r>
            <a:endParaRPr lang="zh-CN" altLang="en-US" smtClean="0"/>
          </a:p>
          <a:p>
            <a:r>
              <a:rPr lang="zh-CN" altLang="en-US" smtClean="0"/>
              <a:t>            animation-name:mycolor;</a:t>
            </a:r>
            <a:endParaRPr lang="zh-CN" altLang="en-US" smtClean="0"/>
          </a:p>
          <a:p>
            <a:r>
              <a:rPr lang="zh-CN" altLang="en-US" smtClean="0"/>
              <a:t>            animation-duration:5s;</a:t>
            </a:r>
            <a:endParaRPr lang="zh-CN" altLang="en-US" smtClean="0"/>
          </a:p>
          <a:p>
            <a:r>
              <a:rPr lang="zh-CN" altLang="en-US" smtClean="0"/>
              <a:t>            animation-timing-function:linear;</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&lt;div&gt;&lt;/div&gt;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ChangeArrowheads="1"/>
          </p:cNvSpPr>
          <p:nvPr>
            <p:ph type="sldImg" idx="4294967295"/>
          </p:nvPr>
        </p:nvSpPr>
        <p:spPr/>
      </p:sp>
      <p:sp>
        <p:nvSpPr>
          <p:cNvPr id="11266" name="灯片编号占位符 2"/>
          <p:cNvSpPr>
            <a:spLocks noGrp="1" noChangeArrowheads="1"/>
          </p:cNvSpPr>
          <p:nvPr>
            <p:ph type="sldNum" sz="quarter" idx="5"/>
          </p:nvPr>
        </p:nvSpPr>
        <p:spPr bwMode="auto">
          <a:noFill/>
          <a:ln>
            <a:miter lim="800000"/>
          </a:ln>
        </p:spPr>
        <p:txBody>
          <a:bodyPr/>
          <a:lstStyle/>
          <a:p>
            <a:fld id="{141585EE-EE36-4811-A1F1-6047AE1C5B71}" type="slidenum">
              <a:rPr lang="zh-CN" altLang="en-US"/>
            </a:fld>
            <a:endParaRPr lang="zh-CN" altLang="en-US" sz="1200"/>
          </a:p>
        </p:txBody>
      </p:sp>
      <p:sp>
        <p:nvSpPr>
          <p:cNvPr id="11267"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 xmlns="http://www.w3.org/1999/xhtml"&gt;</a:t>
            </a:r>
            <a:endParaRPr lang="zh-CN" altLang="en-US" smtClean="0"/>
          </a:p>
          <a:p>
            <a:r>
              <a:rPr lang="zh-CN" altLang="en-US" smtClean="0"/>
              <a:t>&lt;head&gt;</a:t>
            </a:r>
            <a:endParaRPr lang="zh-CN" altLang="en-US" smtClean="0"/>
          </a:p>
          <a:p>
            <a:r>
              <a:rPr lang="zh-CN" altLang="en-US" smtClean="0"/>
              <a:t>    &lt;title&gt;CSS3 animation-name属性&lt;/title&gt;</a:t>
            </a:r>
            <a:endParaRPr lang="zh-CN" altLang="en-US" smtClean="0"/>
          </a:p>
          <a:p>
            <a:r>
              <a:rPr lang="zh-CN" altLang="en-US" smtClean="0"/>
              <a:t>    &lt;style type="text/css"&gt;</a:t>
            </a:r>
            <a:endParaRPr lang="zh-CN" altLang="en-US" smtClean="0"/>
          </a:p>
          <a:p>
            <a:r>
              <a:rPr lang="zh-CN" altLang="en-US" smtClean="0"/>
              <a:t>        @-webkit-keyframes mycolor</a:t>
            </a:r>
            <a:endParaRPr lang="zh-CN" altLang="en-US" smtClean="0"/>
          </a:p>
          <a:p>
            <a:r>
              <a:rPr lang="zh-CN" altLang="en-US" smtClean="0"/>
              <a:t>        {</a:t>
            </a:r>
            <a:endParaRPr lang="zh-CN" altLang="en-US" smtClean="0"/>
          </a:p>
          <a:p>
            <a:r>
              <a:rPr lang="zh-CN" altLang="en-US" smtClean="0"/>
              <a:t>            0%{background-color:red;}</a:t>
            </a:r>
            <a:endParaRPr lang="zh-CN" altLang="en-US" smtClean="0"/>
          </a:p>
          <a:p>
            <a:r>
              <a:rPr lang="zh-CN" altLang="en-US" smtClean="0"/>
              <a:t>            30%{background-color:blue;}</a:t>
            </a:r>
            <a:endParaRPr lang="zh-CN" altLang="en-US" smtClean="0"/>
          </a:p>
          <a:p>
            <a:r>
              <a:rPr lang="zh-CN" altLang="en-US" smtClean="0"/>
              <a:t>            60%{background-color:yellow;}</a:t>
            </a:r>
            <a:endParaRPr lang="zh-CN" altLang="en-US" smtClean="0"/>
          </a:p>
          <a:p>
            <a:r>
              <a:rPr lang="zh-CN" altLang="en-US" smtClean="0"/>
              <a:t>            100%{background-color:green;}</a:t>
            </a:r>
            <a:endParaRPr lang="zh-CN" altLang="en-US" smtClean="0"/>
          </a:p>
          <a:p>
            <a:r>
              <a:rPr lang="zh-CN" altLang="en-US" smtClean="0"/>
              <a:t>        }</a:t>
            </a:r>
            <a:endParaRPr lang="zh-CN" altLang="en-US" smtClean="0"/>
          </a:p>
          <a:p>
            <a:r>
              <a:rPr lang="zh-CN" altLang="en-US" smtClean="0"/>
              <a:t>        @-webkit-keyframes mytransform</a:t>
            </a:r>
            <a:endParaRPr lang="zh-CN" altLang="en-US" smtClean="0"/>
          </a:p>
          <a:p>
            <a:r>
              <a:rPr lang="zh-CN" altLang="en-US" smtClean="0"/>
              <a:t>        {</a:t>
            </a:r>
            <a:endParaRPr lang="zh-CN" altLang="en-US" smtClean="0"/>
          </a:p>
          <a:p>
            <a:r>
              <a:rPr lang="zh-CN" altLang="en-US" smtClean="0"/>
              <a:t>            0%{border-radius:0;}</a:t>
            </a:r>
            <a:endParaRPr lang="zh-CN" altLang="en-US" smtClean="0"/>
          </a:p>
          <a:p>
            <a:r>
              <a:rPr lang="zh-CN" altLang="en-US" smtClean="0"/>
              <a:t>            50%{border-radius:50px;transform:translateY(0);}</a:t>
            </a:r>
            <a:endParaRPr lang="zh-CN" altLang="en-US" smtClean="0"/>
          </a:p>
          <a:p>
            <a:r>
              <a:rPr lang="zh-CN" altLang="en-US" smtClean="0"/>
              <a:t>            100%{border-radius:50px;transform:translateY(300px);}</a:t>
            </a:r>
            <a:endParaRPr lang="zh-CN" altLang="en-US" smtClean="0"/>
          </a:p>
          <a:p>
            <a:r>
              <a:rPr lang="zh-CN" altLang="en-US" smtClean="0"/>
              <a:t>        }</a:t>
            </a:r>
            <a:endParaRPr lang="zh-CN" altLang="en-US" smtClean="0"/>
          </a:p>
          <a:p>
            <a:r>
              <a:rPr lang="zh-CN" altLang="en-US" smtClean="0"/>
              <a:t>        div</a:t>
            </a:r>
            <a:endParaRPr lang="zh-CN" altLang="en-US" smtClean="0"/>
          </a:p>
          <a:p>
            <a:r>
              <a:rPr lang="zh-CN" altLang="en-US" smtClean="0"/>
              <a:t>        {</a:t>
            </a:r>
            <a:endParaRPr lang="zh-CN" altLang="en-US" smtClean="0"/>
          </a:p>
          <a:p>
            <a:r>
              <a:rPr lang="zh-CN" altLang="en-US" smtClean="0"/>
              <a:t>            width:100px;</a:t>
            </a:r>
            <a:endParaRPr lang="zh-CN" altLang="en-US" smtClean="0"/>
          </a:p>
          <a:p>
            <a:r>
              <a:rPr lang="zh-CN" altLang="en-US" smtClean="0"/>
              <a:t>            height:100px;</a:t>
            </a:r>
            <a:endParaRPr lang="zh-CN" altLang="en-US" smtClean="0"/>
          </a:p>
          <a:p>
            <a:r>
              <a:rPr lang="zh-CN" altLang="en-US" smtClean="0"/>
              <a:t>            background-color:red;</a:t>
            </a:r>
            <a:endParaRPr lang="zh-CN" altLang="en-US" smtClean="0"/>
          </a:p>
          <a:p>
            <a:r>
              <a:rPr lang="zh-CN" altLang="en-US" smtClean="0"/>
              <a:t>        }</a:t>
            </a:r>
            <a:endParaRPr lang="zh-CN" altLang="en-US" smtClean="0"/>
          </a:p>
          <a:p>
            <a:r>
              <a:rPr lang="zh-CN" altLang="en-US" smtClean="0"/>
              <a:t>        div:hover</a:t>
            </a:r>
            <a:endParaRPr lang="zh-CN" altLang="en-US" smtClean="0"/>
          </a:p>
          <a:p>
            <a:r>
              <a:rPr lang="zh-CN" altLang="en-US" smtClean="0"/>
              <a:t>        {</a:t>
            </a:r>
            <a:endParaRPr lang="zh-CN" altLang="en-US" smtClean="0"/>
          </a:p>
          <a:p>
            <a:r>
              <a:rPr lang="zh-CN" altLang="en-US" smtClean="0"/>
              <a:t>            animation-name:mytransform;</a:t>
            </a:r>
            <a:endParaRPr lang="zh-CN" altLang="en-US" smtClean="0"/>
          </a:p>
          <a:p>
            <a:r>
              <a:rPr lang="zh-CN" altLang="en-US" smtClean="0"/>
              <a:t>            animation-duration:5s;</a:t>
            </a:r>
            <a:endParaRPr lang="zh-CN" altLang="en-US" smtClean="0"/>
          </a:p>
          <a:p>
            <a:r>
              <a:rPr lang="zh-CN" altLang="en-US" smtClean="0"/>
              <a:t>            animation-timing-function:linear;</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&lt;div&gt;&lt;/div&gt;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ChangeArrowheads="1"/>
          </p:cNvSpPr>
          <p:nvPr>
            <p:ph type="sldImg" idx="4294967295"/>
          </p:nvPr>
        </p:nvSpPr>
        <p:spPr/>
      </p:sp>
      <p:sp>
        <p:nvSpPr>
          <p:cNvPr id="11266" name="灯片编号占位符 2"/>
          <p:cNvSpPr>
            <a:spLocks noGrp="1" noChangeArrowheads="1"/>
          </p:cNvSpPr>
          <p:nvPr>
            <p:ph type="sldNum" sz="quarter" idx="5"/>
          </p:nvPr>
        </p:nvSpPr>
        <p:spPr bwMode="auto">
          <a:noFill/>
          <a:ln>
            <a:miter lim="800000"/>
          </a:ln>
        </p:spPr>
        <p:txBody>
          <a:bodyPr/>
          <a:lstStyle/>
          <a:p>
            <a:fld id="{CABDD02D-FEDF-4586-9EC8-7103ECA27320}" type="slidenum">
              <a:rPr lang="zh-CN" altLang="en-US"/>
            </a:fld>
            <a:endParaRPr lang="zh-CN" altLang="en-US" sz="1200"/>
          </a:p>
        </p:txBody>
      </p:sp>
      <p:sp>
        <p:nvSpPr>
          <p:cNvPr id="11267"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 xmlns="http://www.w3.org/1999/xhtml"&gt;</a:t>
            </a:r>
            <a:endParaRPr lang="zh-CN" altLang="en-US" smtClean="0"/>
          </a:p>
          <a:p>
            <a:r>
              <a:rPr lang="zh-CN" altLang="en-US" smtClean="0"/>
              <a:t>&lt;head&gt;</a:t>
            </a:r>
            <a:endParaRPr lang="zh-CN" altLang="en-US" smtClean="0"/>
          </a:p>
          <a:p>
            <a:r>
              <a:rPr lang="zh-CN" altLang="en-US" smtClean="0"/>
              <a:t>    &lt;title&gt;CSS3 column-count属性&lt;/title&gt;</a:t>
            </a:r>
            <a:endParaRPr lang="zh-CN" altLang="en-US" smtClean="0"/>
          </a:p>
          <a:p>
            <a:r>
              <a:rPr lang="zh-CN" altLang="en-US" smtClean="0"/>
              <a:t>    &lt;style type="text/css"&gt;</a:t>
            </a:r>
            <a:endParaRPr lang="zh-CN" altLang="en-US" smtClean="0"/>
          </a:p>
          <a:p>
            <a:r>
              <a:rPr lang="zh-CN" altLang="en-US" smtClean="0"/>
              <a:t>        body</a:t>
            </a:r>
            <a:endParaRPr lang="zh-CN" altLang="en-US" smtClean="0"/>
          </a:p>
          <a:p>
            <a:r>
              <a:rPr lang="zh-CN" altLang="en-US" smtClean="0"/>
              <a:t>        {</a:t>
            </a:r>
            <a:endParaRPr lang="zh-CN" altLang="en-US" smtClean="0"/>
          </a:p>
          <a:p>
            <a:r>
              <a:rPr lang="zh-CN" altLang="en-US" smtClean="0"/>
              <a:t>            width:400px;</a:t>
            </a:r>
            <a:endParaRPr lang="zh-CN" altLang="en-US" smtClean="0"/>
          </a:p>
          <a:p>
            <a:r>
              <a:rPr lang="zh-CN" altLang="en-US" smtClean="0"/>
              <a:t>            padding:10px;</a:t>
            </a:r>
            <a:endParaRPr lang="zh-CN" altLang="en-US" smtClean="0"/>
          </a:p>
          <a:p>
            <a:r>
              <a:rPr lang="zh-CN" altLang="en-US" smtClean="0"/>
              <a:t>            border:1px solid silver;</a:t>
            </a:r>
            <a:endParaRPr lang="zh-CN" altLang="en-US" smtClean="0"/>
          </a:p>
          <a:p>
            <a:r>
              <a:rPr lang="zh-CN" altLang="en-US" smtClean="0"/>
              <a:t>            -webkit-column-count:3;</a:t>
            </a:r>
            <a:endParaRPr lang="zh-CN" altLang="en-US" smtClean="0"/>
          </a:p>
          <a:p>
            <a:r>
              <a:rPr lang="zh-CN" altLang="en-US" smtClean="0"/>
              <a:t>   /*         -webkit-column-count:3;</a:t>
            </a:r>
            <a:endParaRPr lang="zh-CN" altLang="en-US" smtClean="0"/>
          </a:p>
          <a:p>
            <a:r>
              <a:rPr lang="zh-CN" altLang="en-US" smtClean="0"/>
              <a:t>            -moz-column-count:3;</a:t>
            </a:r>
            <a:endParaRPr lang="zh-CN" altLang="en-US" smtClean="0"/>
          </a:p>
          <a:p>
            <a:r>
              <a:rPr lang="zh-CN" altLang="en-US" smtClean="0"/>
              <a:t>            -o-column-count:3;*/</a:t>
            </a:r>
            <a:endParaRPr lang="zh-CN" altLang="en-US" smtClean="0"/>
          </a:p>
          <a:p>
            <a:r>
              <a:rPr lang="zh-CN" altLang="en-US" smtClean="0"/>
              <a:t>        }</a:t>
            </a:r>
            <a:endParaRPr lang="zh-CN" altLang="en-US" smtClean="0"/>
          </a:p>
          <a:p>
            <a:r>
              <a:rPr lang="zh-CN" altLang="en-US" smtClean="0"/>
              <a:t>        h1</a:t>
            </a:r>
            <a:endParaRPr lang="zh-CN" altLang="en-US" smtClean="0"/>
          </a:p>
          <a:p>
            <a:r>
              <a:rPr lang="zh-CN" altLang="en-US" smtClean="0"/>
              <a:t>        {</a:t>
            </a:r>
            <a:endParaRPr lang="zh-CN" altLang="en-US" smtClean="0"/>
          </a:p>
          <a:p>
            <a:r>
              <a:rPr lang="zh-CN" altLang="en-US" smtClean="0"/>
              <a:t>            height:60px;</a:t>
            </a:r>
            <a:endParaRPr lang="zh-CN" altLang="en-US" smtClean="0"/>
          </a:p>
          <a:p>
            <a:r>
              <a:rPr lang="zh-CN" altLang="en-US" smtClean="0"/>
              <a:t>            line-height:60px;</a:t>
            </a:r>
            <a:endParaRPr lang="zh-CN" altLang="en-US" smtClean="0"/>
          </a:p>
          <a:p>
            <a:r>
              <a:rPr lang="zh-CN" altLang="en-US" smtClean="0"/>
              <a:t>            text-align:center;</a:t>
            </a:r>
            <a:endParaRPr lang="zh-CN" altLang="en-US" smtClean="0"/>
          </a:p>
          <a:p>
            <a:r>
              <a:rPr lang="zh-CN" altLang="en-US" smtClean="0"/>
              <a:t>            background-color:silver;</a:t>
            </a:r>
            <a:endParaRPr lang="zh-CN" altLang="en-US" smtClean="0"/>
          </a:p>
          <a:p>
            <a:r>
              <a:rPr lang="zh-CN" altLang="en-US" smtClean="0"/>
              <a:t>        }</a:t>
            </a:r>
            <a:endParaRPr lang="zh-CN" altLang="en-US" smtClean="0"/>
          </a:p>
          <a:p>
            <a:r>
              <a:rPr lang="zh-CN" altLang="en-US" smtClean="0"/>
              <a:t>        p</a:t>
            </a:r>
            <a:endParaRPr lang="zh-CN" altLang="en-US" smtClean="0"/>
          </a:p>
          <a:p>
            <a:r>
              <a:rPr lang="zh-CN" altLang="en-US" smtClean="0"/>
              <a:t>        {</a:t>
            </a:r>
            <a:endParaRPr lang="zh-CN" altLang="en-US" smtClean="0"/>
          </a:p>
          <a:p>
            <a:r>
              <a:rPr lang="zh-CN" altLang="en-US" smtClean="0"/>
              <a:t>            font-family:微软雅黑;</a:t>
            </a:r>
            <a:endParaRPr lang="zh-CN" altLang="en-US" smtClean="0"/>
          </a:p>
          <a:p>
            <a:r>
              <a:rPr lang="zh-CN" altLang="en-US" smtClean="0"/>
              <a:t>            font-size:14px;</a:t>
            </a:r>
            <a:endParaRPr lang="zh-CN" altLang="en-US" smtClean="0"/>
          </a:p>
          <a:p>
            <a:r>
              <a:rPr lang="zh-CN" altLang="en-US" smtClean="0"/>
              <a:t>            text-indent:28px;</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&lt;h1&gt;匆匆&lt;/h1&gt;</a:t>
            </a:r>
            <a:endParaRPr lang="zh-CN" altLang="en-US" smtClean="0"/>
          </a:p>
          <a:p>
            <a:r>
              <a:rPr lang="zh-CN" altLang="en-US" smtClean="0"/>
              <a:t>    &lt;p&gt;燕子去了，有再来的时候；杨柳枯了，有再青的时候；桃花谢了，有再开的时 候。但是，聪明的，你告诉我，我们的日子为什么一去不复返呢？——是有人偷了他们罢：那是谁？又藏在何处呢？是他们自己逃走了罢——如今又到了哪里呢？&lt;/p&gt;</a:t>
            </a:r>
            <a:endParaRPr lang="zh-CN" altLang="en-US" smtClean="0"/>
          </a:p>
          <a:p>
            <a:r>
              <a:rPr lang="zh-CN" altLang="en-US" smtClean="0"/>
              <a:t>    &lt;p&gt;……&lt;/p&gt;</a:t>
            </a:r>
            <a:endParaRPr lang="zh-CN" altLang="en-US" smtClean="0"/>
          </a:p>
          <a:p>
            <a:r>
              <a:rPr lang="zh-CN" altLang="en-US" smtClean="0"/>
              <a:t>    &lt;p&gt;在逃去如飞的日子里，在千门万户的世界里的我能做些什么呢？只有徘徊罢了，只有匆匆罢了；在八千多日的匆匆里，除徘徊外，又剩些什么呢？过去的日子如轻烟，被微风吹散了，如薄雾，被初阳蒸融了；我留着些什么痕迹呢？我何曾留着像游丝样的痕迹呢？我赤裸裸来到这世界，转眼间也将赤裸裸的回去罢？但不能平的，为什么偏要白白走这一遭啊？&lt;/p&gt;</a:t>
            </a:r>
            <a:endParaRPr lang="zh-CN" altLang="en-US" smtClean="0"/>
          </a:p>
          <a:p>
            <a:r>
              <a:rPr lang="zh-CN" altLang="en-US" smtClean="0"/>
              <a:t>    &lt;p&gt;你聪明的，告诉我，我们的日子为什么一去不复返呢？&lt;/p&gt;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noChangeArrowheads="1"/>
          </p:cNvSpPr>
          <p:nvPr>
            <p:ph type="sldImg" idx="4294967295"/>
          </p:nvPr>
        </p:nvSpPr>
        <p:spPr/>
      </p:sp>
      <p:sp>
        <p:nvSpPr>
          <p:cNvPr id="14338" name="灯片编号占位符 2"/>
          <p:cNvSpPr>
            <a:spLocks noGrp="1" noChangeArrowheads="1"/>
          </p:cNvSpPr>
          <p:nvPr>
            <p:ph type="sldNum" sz="quarter" idx="5"/>
          </p:nvPr>
        </p:nvSpPr>
        <p:spPr bwMode="auto">
          <a:noFill/>
          <a:ln>
            <a:miter lim="800000"/>
          </a:ln>
        </p:spPr>
        <p:txBody>
          <a:bodyPr/>
          <a:lstStyle/>
          <a:p>
            <a:fld id="{38CD7201-BCB6-4748-BC27-FC66D9B27D85}" type="slidenum">
              <a:rPr lang="zh-CN" altLang="en-US"/>
            </a:fld>
            <a:endParaRPr lang="zh-CN" altLang="en-US" sz="1200"/>
          </a:p>
        </p:txBody>
      </p:sp>
      <p:sp>
        <p:nvSpPr>
          <p:cNvPr id="14339"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 xmlns="http://www.w3.org/1999/xhtml"&gt;</a:t>
            </a:r>
            <a:endParaRPr lang="zh-CN" altLang="en-US" smtClean="0"/>
          </a:p>
          <a:p>
            <a:r>
              <a:rPr lang="zh-CN" altLang="en-US" smtClean="0"/>
              <a:t>&lt;head&gt;</a:t>
            </a:r>
            <a:endParaRPr lang="zh-CN" altLang="en-US" smtClean="0"/>
          </a:p>
          <a:p>
            <a:r>
              <a:rPr lang="zh-CN" altLang="en-US" smtClean="0"/>
              <a:t>    &lt;title&gt;定义列宽column-width属性&lt;/title&gt;</a:t>
            </a:r>
            <a:endParaRPr lang="zh-CN" altLang="en-US" smtClean="0"/>
          </a:p>
          <a:p>
            <a:r>
              <a:rPr lang="zh-CN" altLang="en-US" smtClean="0"/>
              <a:t>    &lt;style type="text/css"&gt;</a:t>
            </a:r>
            <a:endParaRPr lang="zh-CN" altLang="en-US" smtClean="0"/>
          </a:p>
          <a:p>
            <a:r>
              <a:rPr lang="zh-CN" altLang="en-US" smtClean="0"/>
              <a:t>        body</a:t>
            </a:r>
            <a:endParaRPr lang="zh-CN" altLang="en-US" smtClean="0"/>
          </a:p>
          <a:p>
            <a:r>
              <a:rPr lang="zh-CN" altLang="en-US" smtClean="0"/>
              <a:t>        {</a:t>
            </a:r>
            <a:endParaRPr lang="zh-CN" altLang="en-US" smtClean="0"/>
          </a:p>
          <a:p>
            <a:r>
              <a:rPr lang="zh-CN" altLang="en-US" smtClean="0"/>
              <a:t>            width:400px;</a:t>
            </a:r>
            <a:endParaRPr lang="zh-CN" altLang="en-US" smtClean="0"/>
          </a:p>
          <a:p>
            <a:r>
              <a:rPr lang="zh-CN" altLang="en-US" smtClean="0"/>
              <a:t>            padding:10px;</a:t>
            </a:r>
            <a:endParaRPr lang="zh-CN" altLang="en-US" smtClean="0"/>
          </a:p>
          <a:p>
            <a:r>
              <a:rPr lang="zh-CN" altLang="en-US" smtClean="0"/>
              <a:t>            border:1px solid silver;</a:t>
            </a:r>
            <a:endParaRPr lang="zh-CN" altLang="en-US" smtClean="0"/>
          </a:p>
          <a:p>
            <a:r>
              <a:rPr lang="zh-CN" altLang="en-US" smtClean="0"/>
              <a:t>            -webkit-column-width:150px;</a:t>
            </a:r>
            <a:endParaRPr lang="zh-CN" altLang="en-US" smtClean="0"/>
          </a:p>
          <a:p>
            <a:r>
              <a:rPr lang="zh-CN" altLang="en-US" smtClean="0"/>
              <a:t>        }</a:t>
            </a:r>
            <a:endParaRPr lang="zh-CN" altLang="en-US" smtClean="0"/>
          </a:p>
          <a:p>
            <a:r>
              <a:rPr lang="zh-CN" altLang="en-US" smtClean="0"/>
              <a:t>        h1</a:t>
            </a:r>
            <a:endParaRPr lang="zh-CN" altLang="en-US" smtClean="0"/>
          </a:p>
          <a:p>
            <a:r>
              <a:rPr lang="zh-CN" altLang="en-US" smtClean="0"/>
              <a:t>        {</a:t>
            </a:r>
            <a:endParaRPr lang="zh-CN" altLang="en-US" smtClean="0"/>
          </a:p>
          <a:p>
            <a:r>
              <a:rPr lang="zh-CN" altLang="en-US" smtClean="0"/>
              <a:t>            height:60px;</a:t>
            </a:r>
            <a:endParaRPr lang="zh-CN" altLang="en-US" smtClean="0"/>
          </a:p>
          <a:p>
            <a:r>
              <a:rPr lang="zh-CN" altLang="en-US" smtClean="0"/>
              <a:t>            line-height:60px;</a:t>
            </a:r>
            <a:endParaRPr lang="zh-CN" altLang="en-US" smtClean="0"/>
          </a:p>
          <a:p>
            <a:r>
              <a:rPr lang="zh-CN" altLang="en-US" smtClean="0"/>
              <a:t>            text-align:center;</a:t>
            </a:r>
            <a:endParaRPr lang="zh-CN" altLang="en-US" smtClean="0"/>
          </a:p>
          <a:p>
            <a:r>
              <a:rPr lang="zh-CN" altLang="en-US" smtClean="0"/>
              <a:t>            background-color:silver;</a:t>
            </a:r>
            <a:endParaRPr lang="zh-CN" altLang="en-US" smtClean="0"/>
          </a:p>
          <a:p>
            <a:r>
              <a:rPr lang="zh-CN" altLang="en-US" smtClean="0"/>
              <a:t>        }</a:t>
            </a:r>
            <a:endParaRPr lang="zh-CN" altLang="en-US" smtClean="0"/>
          </a:p>
          <a:p>
            <a:r>
              <a:rPr lang="zh-CN" altLang="en-US" smtClean="0"/>
              <a:t>        p</a:t>
            </a:r>
            <a:endParaRPr lang="zh-CN" altLang="en-US" smtClean="0"/>
          </a:p>
          <a:p>
            <a:r>
              <a:rPr lang="zh-CN" altLang="en-US" smtClean="0"/>
              <a:t>        {</a:t>
            </a:r>
            <a:endParaRPr lang="zh-CN" altLang="en-US" smtClean="0"/>
          </a:p>
          <a:p>
            <a:r>
              <a:rPr lang="zh-CN" altLang="en-US" smtClean="0"/>
              <a:t>            font-family:微软雅黑;</a:t>
            </a:r>
            <a:endParaRPr lang="zh-CN" altLang="en-US" smtClean="0"/>
          </a:p>
          <a:p>
            <a:r>
              <a:rPr lang="zh-CN" altLang="en-US" smtClean="0"/>
              <a:t>            font-size:14px;</a:t>
            </a:r>
            <a:endParaRPr lang="zh-CN" altLang="en-US" smtClean="0"/>
          </a:p>
          <a:p>
            <a:r>
              <a:rPr lang="zh-CN" altLang="en-US" smtClean="0"/>
              <a:t>            text-indent:28px;</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&lt;h1&gt;匆匆&lt;/h1&gt;</a:t>
            </a:r>
            <a:endParaRPr lang="zh-CN" altLang="en-US" smtClean="0"/>
          </a:p>
          <a:p>
            <a:r>
              <a:rPr lang="zh-CN" altLang="en-US" smtClean="0"/>
              <a:t>    &lt;p&gt;燕子去了，有再来的时候；杨柳枯了，有再青的时候；桃花谢了，有再开的时 候。但是，聪明的，你告诉我，我们的日子为什么一去不复返呢？——是有人偷了他们罢：那是谁？又藏在何处呢？是他们自己逃走了罢——如今又到了哪里呢？&lt;/p&gt;</a:t>
            </a:r>
            <a:endParaRPr lang="zh-CN" altLang="en-US" smtClean="0"/>
          </a:p>
          <a:p>
            <a:r>
              <a:rPr lang="zh-CN" altLang="en-US" smtClean="0"/>
              <a:t>    &lt;p&gt;我不知道他们给了我多少日子，但我的手确乎是渐渐空虚了。在默默里算着，八千多日子已经从我手中溜去，像针尖上一滴水滴在大海里，我的日子滴在时间的流里，没有声音，也没有影子。我不禁头涔涔而泪潸潸了。&lt;/p&gt;</a:t>
            </a:r>
            <a:endParaRPr lang="zh-CN" altLang="en-US" smtClean="0"/>
          </a:p>
          <a:p>
            <a:r>
              <a:rPr lang="zh-CN" altLang="en-US" smtClean="0"/>
              <a:t>    &lt;p&gt;……&lt;/p&gt;</a:t>
            </a:r>
            <a:endParaRPr lang="zh-CN" altLang="en-US" smtClean="0"/>
          </a:p>
          <a:p>
            <a:r>
              <a:rPr lang="zh-CN" altLang="en-US" smtClean="0"/>
              <a:t>    &lt;p&gt;在逃去如飞的日子里，在千门万户的世界里的我能做些什么呢？只有徘徊罢了，只有匆匆罢了；在八千多日的匆匆里，除徘徊外，又剩些什么呢？过去的日子如轻烟，被微风吹散了，如薄雾，被初阳蒸融了；我留着些什么痕迹呢？我何曾留着像游丝样的痕迹呢？我赤裸裸来到这世界，转眼间也将赤裸裸的回去罢？但不能平的，为什么偏要白白走这一遭啊？&lt;/p&gt;</a:t>
            </a:r>
            <a:endParaRPr lang="zh-CN" altLang="en-US" smtClean="0"/>
          </a:p>
          <a:p>
            <a:r>
              <a:rPr lang="zh-CN" altLang="en-US" smtClean="0"/>
              <a:t>    &lt;p&gt;你聪明的，告诉我，我们的日子为什么一去不复返呢？&lt;/p&gt;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ChangeArrowheads="1"/>
          </p:cNvSpPr>
          <p:nvPr>
            <p:ph type="sldImg" idx="4294967295"/>
          </p:nvPr>
        </p:nvSpPr>
        <p:spPr/>
      </p:sp>
      <p:sp>
        <p:nvSpPr>
          <p:cNvPr id="17410" name="灯片编号占位符 2"/>
          <p:cNvSpPr>
            <a:spLocks noGrp="1" noChangeArrowheads="1"/>
          </p:cNvSpPr>
          <p:nvPr>
            <p:ph type="sldNum" sz="quarter" idx="5"/>
          </p:nvPr>
        </p:nvSpPr>
        <p:spPr bwMode="auto">
          <a:noFill/>
          <a:ln>
            <a:miter lim="800000"/>
          </a:ln>
        </p:spPr>
        <p:txBody>
          <a:bodyPr/>
          <a:lstStyle/>
          <a:p>
            <a:fld id="{22C9C206-59C1-4B83-9952-59763D08FFDF}" type="slidenum">
              <a:rPr lang="zh-CN" altLang="en-US"/>
            </a:fld>
            <a:endParaRPr lang="zh-CN" altLang="en-US" sz="1200"/>
          </a:p>
        </p:txBody>
      </p:sp>
      <p:sp>
        <p:nvSpPr>
          <p:cNvPr id="17411"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 xmlns="http://www.w3.org/1999/xhtml"&gt;</a:t>
            </a:r>
            <a:endParaRPr lang="zh-CN" altLang="en-US" smtClean="0"/>
          </a:p>
          <a:p>
            <a:r>
              <a:rPr lang="zh-CN" altLang="en-US" smtClean="0"/>
              <a:t>&lt;head&gt;</a:t>
            </a:r>
            <a:endParaRPr lang="zh-CN" altLang="en-US" smtClean="0"/>
          </a:p>
          <a:p>
            <a:r>
              <a:rPr lang="zh-CN" altLang="en-US" smtClean="0"/>
              <a:t>    &lt;title&gt;列间距column-gap属性&lt;/title&gt;</a:t>
            </a:r>
            <a:endParaRPr lang="zh-CN" altLang="en-US" smtClean="0"/>
          </a:p>
          <a:p>
            <a:r>
              <a:rPr lang="zh-CN" altLang="en-US" smtClean="0"/>
              <a:t>    &lt;style type="text/css"&gt;</a:t>
            </a:r>
            <a:endParaRPr lang="zh-CN" altLang="en-US" smtClean="0"/>
          </a:p>
          <a:p>
            <a:r>
              <a:rPr lang="zh-CN" altLang="en-US" smtClean="0"/>
              <a:t>        body</a:t>
            </a:r>
            <a:endParaRPr lang="zh-CN" altLang="en-US" smtClean="0"/>
          </a:p>
          <a:p>
            <a:r>
              <a:rPr lang="zh-CN" altLang="en-US" smtClean="0"/>
              <a:t>        {</a:t>
            </a:r>
            <a:endParaRPr lang="zh-CN" altLang="en-US" smtClean="0"/>
          </a:p>
          <a:p>
            <a:r>
              <a:rPr lang="zh-CN" altLang="en-US" smtClean="0"/>
              <a:t>            width:400px;</a:t>
            </a:r>
            <a:endParaRPr lang="zh-CN" altLang="en-US" smtClean="0"/>
          </a:p>
          <a:p>
            <a:r>
              <a:rPr lang="zh-CN" altLang="en-US" smtClean="0"/>
              <a:t>            padding:10px;</a:t>
            </a:r>
            <a:endParaRPr lang="zh-CN" altLang="en-US" smtClean="0"/>
          </a:p>
          <a:p>
            <a:r>
              <a:rPr lang="zh-CN" altLang="en-US" smtClean="0"/>
              <a:t>            border:1px solid silver;</a:t>
            </a:r>
            <a:endParaRPr lang="zh-CN" altLang="en-US" smtClean="0"/>
          </a:p>
          <a:p>
            <a:r>
              <a:rPr lang="zh-CN" altLang="en-US" smtClean="0"/>
              <a:t>            -webkit-column-count:2;</a:t>
            </a:r>
            <a:endParaRPr lang="zh-CN" altLang="en-US" smtClean="0"/>
          </a:p>
          <a:p>
            <a:r>
              <a:rPr lang="zh-CN" altLang="en-US" smtClean="0"/>
              <a:t>            -webkit-column-gap:20px;    /*定义列间距为20px*/</a:t>
            </a:r>
            <a:endParaRPr lang="zh-CN" altLang="en-US" smtClean="0"/>
          </a:p>
          <a:p>
            <a:r>
              <a:rPr lang="zh-CN" altLang="en-US" smtClean="0"/>
              <a:t>        }</a:t>
            </a:r>
            <a:endParaRPr lang="zh-CN" altLang="en-US" smtClean="0"/>
          </a:p>
          <a:p>
            <a:r>
              <a:rPr lang="zh-CN" altLang="en-US" smtClean="0"/>
              <a:t>        h1</a:t>
            </a:r>
            <a:endParaRPr lang="zh-CN" altLang="en-US" smtClean="0"/>
          </a:p>
          <a:p>
            <a:r>
              <a:rPr lang="zh-CN" altLang="en-US" smtClean="0"/>
              <a:t>        {</a:t>
            </a:r>
            <a:endParaRPr lang="zh-CN" altLang="en-US" smtClean="0"/>
          </a:p>
          <a:p>
            <a:r>
              <a:rPr lang="zh-CN" altLang="en-US" smtClean="0"/>
              <a:t>            height:60px;</a:t>
            </a:r>
            <a:endParaRPr lang="zh-CN" altLang="en-US" smtClean="0"/>
          </a:p>
          <a:p>
            <a:r>
              <a:rPr lang="zh-CN" altLang="en-US" smtClean="0"/>
              <a:t>            line-height:60px;</a:t>
            </a:r>
            <a:endParaRPr lang="zh-CN" altLang="en-US" smtClean="0"/>
          </a:p>
          <a:p>
            <a:r>
              <a:rPr lang="zh-CN" altLang="en-US" smtClean="0"/>
              <a:t>            text-align:center;</a:t>
            </a:r>
            <a:endParaRPr lang="zh-CN" altLang="en-US" smtClean="0"/>
          </a:p>
          <a:p>
            <a:r>
              <a:rPr lang="zh-CN" altLang="en-US" smtClean="0"/>
              <a:t>            background-color:silver;</a:t>
            </a:r>
            <a:endParaRPr lang="zh-CN" altLang="en-US" smtClean="0"/>
          </a:p>
          <a:p>
            <a:r>
              <a:rPr lang="zh-CN" altLang="en-US" smtClean="0"/>
              <a:t>        }</a:t>
            </a:r>
            <a:endParaRPr lang="zh-CN" altLang="en-US" smtClean="0"/>
          </a:p>
          <a:p>
            <a:r>
              <a:rPr lang="zh-CN" altLang="en-US" smtClean="0"/>
              <a:t>        p</a:t>
            </a:r>
            <a:endParaRPr lang="zh-CN" altLang="en-US" smtClean="0"/>
          </a:p>
          <a:p>
            <a:r>
              <a:rPr lang="zh-CN" altLang="en-US" smtClean="0"/>
              <a:t>        {</a:t>
            </a:r>
            <a:endParaRPr lang="zh-CN" altLang="en-US" smtClean="0"/>
          </a:p>
          <a:p>
            <a:r>
              <a:rPr lang="zh-CN" altLang="en-US" smtClean="0"/>
              <a:t>            font-family:微软雅黑;</a:t>
            </a:r>
            <a:endParaRPr lang="zh-CN" altLang="en-US" smtClean="0"/>
          </a:p>
          <a:p>
            <a:r>
              <a:rPr lang="zh-CN" altLang="en-US" smtClean="0"/>
              <a:t>            font-size:14px;</a:t>
            </a:r>
            <a:endParaRPr lang="zh-CN" altLang="en-US" smtClean="0"/>
          </a:p>
          <a:p>
            <a:r>
              <a:rPr lang="zh-CN" altLang="en-US" smtClean="0"/>
              <a:t>            text-indent:28px;</a:t>
            </a:r>
            <a:endParaRPr lang="zh-CN" altLang="en-US" smtClean="0"/>
          </a:p>
          <a:p>
            <a:r>
              <a:rPr lang="zh-CN" altLang="en-US" smtClean="0"/>
              <a:t>            background-color:#F1F1F1;</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&lt;h1&gt;匆匆&lt;/h1&gt;</a:t>
            </a:r>
            <a:endParaRPr lang="zh-CN" altLang="en-US" smtClean="0"/>
          </a:p>
          <a:p>
            <a:r>
              <a:rPr lang="zh-CN" altLang="en-US" smtClean="0"/>
              <a:t>    &lt;p&gt;燕子去了，有再来的时候；杨柳枯了，有再青的时候；桃花谢了，有再开的时 候。但是，聪明的，你告诉我，我们的日子为什么一去不复返呢？——是有人偷了他们罢：那是谁？又藏在何处呢？是他们自己逃走了罢——如今又到了哪里呢？&lt;/p&gt;</a:t>
            </a:r>
            <a:endParaRPr lang="zh-CN" altLang="en-US" smtClean="0"/>
          </a:p>
          <a:p>
            <a:r>
              <a:rPr lang="zh-CN" altLang="en-US" smtClean="0"/>
              <a:t>    &lt;p&gt;我不知道他们给了我多少日子，但我的手确乎是渐渐空虚了。在默默里算着，八千多日子已经从我手中溜去，像针尖上一滴水滴在大海里，我的日子滴在时间的流里，没有声音，也没有影子。我不禁头涔涔而泪潸潸了。&lt;/p&gt;</a:t>
            </a:r>
            <a:endParaRPr lang="zh-CN" altLang="en-US" smtClean="0"/>
          </a:p>
          <a:p>
            <a:r>
              <a:rPr lang="zh-CN" altLang="en-US" smtClean="0"/>
              <a:t>    &lt;p&gt;……&lt;/p&gt;</a:t>
            </a:r>
            <a:endParaRPr lang="zh-CN" altLang="en-US" smtClean="0"/>
          </a:p>
          <a:p>
            <a:r>
              <a:rPr lang="zh-CN" altLang="en-US" smtClean="0"/>
              <a:t>    &lt;p&gt;在逃去如飞的日子里，在千门万户的世界里的我能做些什么呢？只有徘徊罢了，只有匆匆罢了；在八千多日的匆匆里，除徘徊外，又剩些什么呢？过去的日子如轻烟，被微风吹散了，如薄雾，被初阳蒸融了；我留着些什么痕迹呢？我何曾留着像游丝样的痕迹呢？我赤裸裸来到这世界，转眼间也将赤裸裸的回去罢？但不能平的，为什么偏要白白走这一遭啊？&lt;/p&gt;</a:t>
            </a:r>
            <a:endParaRPr lang="zh-CN" altLang="en-US" smtClean="0"/>
          </a:p>
          <a:p>
            <a:r>
              <a:rPr lang="zh-CN" altLang="en-US" smtClean="0"/>
              <a:t>    &lt;p&gt;你聪明的，告诉我，我们的日子为什么一去不复返呢？&lt;/p&gt;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p:cNvSpPr>
          <p:nvPr>
            <p:ph type="sldImg" idx="4294967295"/>
          </p:nvPr>
        </p:nvSpPr>
        <p:spPr/>
      </p:sp>
      <p:sp>
        <p:nvSpPr>
          <p:cNvPr id="19458" name="灯片编号占位符 2"/>
          <p:cNvSpPr>
            <a:spLocks noGrp="1" noChangeArrowheads="1"/>
          </p:cNvSpPr>
          <p:nvPr>
            <p:ph type="sldNum" sz="quarter" idx="5"/>
          </p:nvPr>
        </p:nvSpPr>
        <p:spPr bwMode="auto">
          <a:noFill/>
          <a:ln>
            <a:miter lim="800000"/>
          </a:ln>
        </p:spPr>
        <p:txBody>
          <a:bodyPr/>
          <a:lstStyle/>
          <a:p>
            <a:fld id="{9B1CE465-E123-4E9F-88C1-6E9E247DF42E}" type="slidenum">
              <a:rPr lang="zh-CN" altLang="en-US"/>
            </a:fld>
            <a:endParaRPr lang="zh-CN" altLang="en-US" sz="1200"/>
          </a:p>
        </p:txBody>
      </p:sp>
      <p:sp>
        <p:nvSpPr>
          <p:cNvPr id="19459"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 xmlns="http://www.w3.org/1999/xhtml"&gt;</a:t>
            </a:r>
            <a:endParaRPr lang="zh-CN" altLang="en-US" smtClean="0"/>
          </a:p>
          <a:p>
            <a:r>
              <a:rPr lang="zh-CN" altLang="en-US" smtClean="0"/>
              <a:t>&lt;head&gt;</a:t>
            </a:r>
            <a:endParaRPr lang="zh-CN" altLang="en-US" smtClean="0"/>
          </a:p>
          <a:p>
            <a:r>
              <a:rPr lang="zh-CN" altLang="en-US" smtClean="0"/>
              <a:t>    &lt;title&gt;列边框column-rule属性&lt;/title&gt;</a:t>
            </a:r>
            <a:endParaRPr lang="zh-CN" altLang="en-US" smtClean="0"/>
          </a:p>
          <a:p>
            <a:r>
              <a:rPr lang="zh-CN" altLang="en-US" smtClean="0"/>
              <a:t>    &lt;style type="text/css"&gt;</a:t>
            </a:r>
            <a:endParaRPr lang="zh-CN" altLang="en-US" smtClean="0"/>
          </a:p>
          <a:p>
            <a:r>
              <a:rPr lang="zh-CN" altLang="en-US" smtClean="0"/>
              <a:t>        body</a:t>
            </a:r>
            <a:endParaRPr lang="zh-CN" altLang="en-US" smtClean="0"/>
          </a:p>
          <a:p>
            <a:r>
              <a:rPr lang="zh-CN" altLang="en-US" smtClean="0"/>
              <a:t>        {</a:t>
            </a:r>
            <a:endParaRPr lang="zh-CN" altLang="en-US" smtClean="0"/>
          </a:p>
          <a:p>
            <a:r>
              <a:rPr lang="zh-CN" altLang="en-US" smtClean="0"/>
              <a:t>            width:400px;</a:t>
            </a:r>
            <a:endParaRPr lang="zh-CN" altLang="en-US" smtClean="0"/>
          </a:p>
          <a:p>
            <a:r>
              <a:rPr lang="zh-CN" altLang="en-US" smtClean="0"/>
              <a:t>            padding:10px;</a:t>
            </a:r>
            <a:endParaRPr lang="zh-CN" altLang="en-US" smtClean="0"/>
          </a:p>
          <a:p>
            <a:r>
              <a:rPr lang="zh-CN" altLang="en-US" smtClean="0"/>
              <a:t>            border:1px solid silver;</a:t>
            </a:r>
            <a:endParaRPr lang="zh-CN" altLang="en-US" smtClean="0"/>
          </a:p>
          <a:p>
            <a:r>
              <a:rPr lang="zh-CN" altLang="en-US" smtClean="0"/>
              <a:t>            -webkit-column-count:2;</a:t>
            </a:r>
            <a:endParaRPr lang="zh-CN" altLang="en-US" smtClean="0"/>
          </a:p>
          <a:p>
            <a:r>
              <a:rPr lang="zh-CN" altLang="en-US" smtClean="0"/>
              <a:t>            -webkit-column-gap:20px;</a:t>
            </a:r>
            <a:endParaRPr lang="zh-CN" altLang="en-US" smtClean="0"/>
          </a:p>
          <a:p>
            <a:r>
              <a:rPr lang="zh-CN" altLang="en-US" smtClean="0"/>
              <a:t>            -webkit-column-rule:1px dashed red;</a:t>
            </a:r>
            <a:endParaRPr lang="zh-CN" altLang="en-US" smtClean="0"/>
          </a:p>
          <a:p>
            <a:r>
              <a:rPr lang="zh-CN" altLang="en-US" smtClean="0"/>
              <a:t>    </a:t>
            </a:r>
            <a:endParaRPr lang="zh-CN" altLang="en-US" smtClean="0"/>
          </a:p>
          <a:p>
            <a:r>
              <a:rPr lang="zh-CN" altLang="en-US" smtClean="0"/>
              <a:t>        }</a:t>
            </a:r>
            <a:endParaRPr lang="zh-CN" altLang="en-US" smtClean="0"/>
          </a:p>
          <a:p>
            <a:r>
              <a:rPr lang="zh-CN" altLang="en-US" smtClean="0"/>
              <a:t>        h1</a:t>
            </a:r>
            <a:endParaRPr lang="zh-CN" altLang="en-US" smtClean="0"/>
          </a:p>
          <a:p>
            <a:r>
              <a:rPr lang="zh-CN" altLang="en-US" smtClean="0"/>
              <a:t>        {</a:t>
            </a:r>
            <a:endParaRPr lang="zh-CN" altLang="en-US" smtClean="0"/>
          </a:p>
          <a:p>
            <a:r>
              <a:rPr lang="zh-CN" altLang="en-US" smtClean="0"/>
              <a:t>            height:60px;</a:t>
            </a:r>
            <a:endParaRPr lang="zh-CN" altLang="en-US" smtClean="0"/>
          </a:p>
          <a:p>
            <a:r>
              <a:rPr lang="zh-CN" altLang="en-US" smtClean="0"/>
              <a:t>            line-height:60px;</a:t>
            </a:r>
            <a:endParaRPr lang="zh-CN" altLang="en-US" smtClean="0"/>
          </a:p>
          <a:p>
            <a:r>
              <a:rPr lang="zh-CN" altLang="en-US" smtClean="0"/>
              <a:t>            text-align:center;</a:t>
            </a:r>
            <a:endParaRPr lang="zh-CN" altLang="en-US" smtClean="0"/>
          </a:p>
          <a:p>
            <a:r>
              <a:rPr lang="zh-CN" altLang="en-US" smtClean="0"/>
              <a:t>            background-color:silver;</a:t>
            </a:r>
            <a:endParaRPr lang="zh-CN" altLang="en-US" smtClean="0"/>
          </a:p>
          <a:p>
            <a:r>
              <a:rPr lang="zh-CN" altLang="en-US" smtClean="0"/>
              <a:t>        }</a:t>
            </a:r>
            <a:endParaRPr lang="zh-CN" altLang="en-US" smtClean="0"/>
          </a:p>
          <a:p>
            <a:r>
              <a:rPr lang="zh-CN" altLang="en-US" smtClean="0"/>
              <a:t>        p</a:t>
            </a:r>
            <a:endParaRPr lang="zh-CN" altLang="en-US" smtClean="0"/>
          </a:p>
          <a:p>
            <a:r>
              <a:rPr lang="zh-CN" altLang="en-US" smtClean="0"/>
              <a:t>        {</a:t>
            </a:r>
            <a:endParaRPr lang="zh-CN" altLang="en-US" smtClean="0"/>
          </a:p>
          <a:p>
            <a:r>
              <a:rPr lang="zh-CN" altLang="en-US" smtClean="0"/>
              <a:t>            font-family:微软雅黑;</a:t>
            </a:r>
            <a:endParaRPr lang="zh-CN" altLang="en-US" smtClean="0"/>
          </a:p>
          <a:p>
            <a:r>
              <a:rPr lang="zh-CN" altLang="en-US" smtClean="0"/>
              <a:t>            font-size:14px;</a:t>
            </a:r>
            <a:endParaRPr lang="zh-CN" altLang="en-US" smtClean="0"/>
          </a:p>
          <a:p>
            <a:r>
              <a:rPr lang="zh-CN" altLang="en-US" smtClean="0"/>
              <a:t>            text-indent:28px;</a:t>
            </a:r>
            <a:endParaRPr lang="zh-CN" altLang="en-US" smtClean="0"/>
          </a:p>
          <a:p>
            <a:r>
              <a:rPr lang="zh-CN" altLang="en-US" smtClean="0"/>
              <a:t>            background-color:#F1F1F1;</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&lt;h1&gt;匆匆&lt;/h1&gt;</a:t>
            </a:r>
            <a:endParaRPr lang="zh-CN" altLang="en-US" smtClean="0"/>
          </a:p>
          <a:p>
            <a:r>
              <a:rPr lang="zh-CN" altLang="en-US" smtClean="0"/>
              <a:t>    &lt;p&gt;燕子去了，有再来的时候；杨柳枯了，有再青的时候；桃花谢了，有再开的时 候。但是，聪明的，你告诉我，我们的日子为什么一去不复返呢？——是有人偷了他们罢：那是谁？又藏在何处呢？是他们自己逃走了罢——如今又到了哪里呢？&lt;/p&gt;</a:t>
            </a:r>
            <a:endParaRPr lang="zh-CN" altLang="en-US" smtClean="0"/>
          </a:p>
          <a:p>
            <a:r>
              <a:rPr lang="zh-CN" altLang="en-US" smtClean="0"/>
              <a:t>    &lt;p&gt;我不知道他们给了我多少日子，但我的手确乎是渐渐空虚了。在默默里算着，八千多日子已经从我手中溜去，像针尖上一滴水滴在大海里，我的日子滴在时间的流里，没有声音，也没有影子。我不禁头涔涔而泪潸潸了。&lt;/p&gt;</a:t>
            </a:r>
            <a:endParaRPr lang="zh-CN" altLang="en-US" smtClean="0"/>
          </a:p>
          <a:p>
            <a:r>
              <a:rPr lang="zh-CN" altLang="en-US" smtClean="0"/>
              <a:t>    &lt;p&gt;……&lt;/p&gt;</a:t>
            </a:r>
            <a:endParaRPr lang="zh-CN" altLang="en-US" smtClean="0"/>
          </a:p>
          <a:p>
            <a:r>
              <a:rPr lang="zh-CN" altLang="en-US" smtClean="0"/>
              <a:t>    &lt;p&gt;在逃去如飞的日子里，在千门万户的世界里的我能做些什么呢？只有徘徊罢了，只有匆匆罢了；在八千多日的匆匆里，除徘徊外，又剩些什么呢？过去的日子如轻烟，被微风吹散了，如薄雾，被初阳蒸融了；我留着些什么痕迹呢？我何曾留着像游丝样的痕迹呢？我赤裸裸来到这世界，转眼间也将赤裸裸的回去罢？但不能平的，为什么偏要白白走这一遭啊？&lt;/p&gt;</a:t>
            </a:r>
            <a:endParaRPr lang="zh-CN" altLang="en-US" smtClean="0"/>
          </a:p>
          <a:p>
            <a:r>
              <a:rPr lang="zh-CN" altLang="en-US" smtClean="0"/>
              <a:t>    &lt;p&gt;你聪明的，告诉我，我们的日子为什么一去不复返呢？&lt;/p&gt;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ChangeArrowheads="1"/>
          </p:cNvSpPr>
          <p:nvPr>
            <p:ph type="sldImg" idx="4294967295"/>
          </p:nvPr>
        </p:nvSpPr>
        <p:spPr/>
      </p:sp>
      <p:sp>
        <p:nvSpPr>
          <p:cNvPr id="26626" name="灯片编号占位符 2"/>
          <p:cNvSpPr>
            <a:spLocks noGrp="1" noChangeArrowheads="1"/>
          </p:cNvSpPr>
          <p:nvPr>
            <p:ph type="sldNum" sz="quarter" idx="5"/>
          </p:nvPr>
        </p:nvSpPr>
        <p:spPr bwMode="auto">
          <a:noFill/>
          <a:ln>
            <a:miter lim="800000"/>
          </a:ln>
        </p:spPr>
        <p:txBody>
          <a:bodyPr/>
          <a:lstStyle/>
          <a:p>
            <a:fld id="{452EE96B-2C02-44D9-A5FE-0746C595CAF6}" type="slidenum">
              <a:rPr lang="zh-CN" altLang="en-US"/>
            </a:fld>
            <a:endParaRPr lang="zh-CN" altLang="en-US" sz="1200"/>
          </a:p>
        </p:txBody>
      </p:sp>
      <p:sp>
        <p:nvSpPr>
          <p:cNvPr id="26627"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endParaRPr lang="zh-CN" alt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ChangeArrowheads="1"/>
          </p:cNvSpPr>
          <p:nvPr>
            <p:ph type="sldImg" idx="4294967295"/>
          </p:nvPr>
        </p:nvSpPr>
        <p:spPr/>
      </p:sp>
      <p:sp>
        <p:nvSpPr>
          <p:cNvPr id="22530" name="灯片编号占位符 2"/>
          <p:cNvSpPr>
            <a:spLocks noGrp="1" noChangeArrowheads="1"/>
          </p:cNvSpPr>
          <p:nvPr>
            <p:ph type="sldNum" sz="quarter" idx="5"/>
          </p:nvPr>
        </p:nvSpPr>
        <p:spPr bwMode="auto">
          <a:noFill/>
          <a:ln>
            <a:miter lim="800000"/>
          </a:ln>
        </p:spPr>
        <p:txBody>
          <a:bodyPr/>
          <a:lstStyle/>
          <a:p>
            <a:fld id="{E628430F-C55E-4D93-B172-278F3232D437}" type="slidenum">
              <a:rPr lang="zh-CN" altLang="en-US"/>
            </a:fld>
            <a:endParaRPr lang="zh-CN" altLang="en-US" sz="1200"/>
          </a:p>
        </p:txBody>
      </p:sp>
      <p:sp>
        <p:nvSpPr>
          <p:cNvPr id="22531"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 xmlns="http://www.w3.org/1999/xhtml"&gt;</a:t>
            </a:r>
            <a:endParaRPr lang="zh-CN" altLang="en-US" smtClean="0"/>
          </a:p>
          <a:p>
            <a:r>
              <a:rPr lang="zh-CN" altLang="en-US" smtClean="0"/>
              <a:t>&lt;head&gt;</a:t>
            </a:r>
            <a:endParaRPr lang="zh-CN" altLang="en-US" smtClean="0"/>
          </a:p>
          <a:p>
            <a:r>
              <a:rPr lang="zh-CN" altLang="en-US" smtClean="0"/>
              <a:t>    &lt;title&gt;跨列column-span属性&lt;/title&gt;</a:t>
            </a:r>
            <a:endParaRPr lang="zh-CN" altLang="en-US" smtClean="0"/>
          </a:p>
          <a:p>
            <a:r>
              <a:rPr lang="zh-CN" altLang="en-US" smtClean="0"/>
              <a:t>    &lt;style type="text/css"&gt;</a:t>
            </a:r>
            <a:endParaRPr lang="zh-CN" altLang="en-US" smtClean="0"/>
          </a:p>
          <a:p>
            <a:r>
              <a:rPr lang="zh-CN" altLang="en-US" smtClean="0"/>
              <a:t>        body</a:t>
            </a:r>
            <a:endParaRPr lang="zh-CN" altLang="en-US" smtClean="0"/>
          </a:p>
          <a:p>
            <a:r>
              <a:rPr lang="zh-CN" altLang="en-US" smtClean="0"/>
              <a:t>        {</a:t>
            </a:r>
            <a:endParaRPr lang="zh-CN" altLang="en-US" smtClean="0"/>
          </a:p>
          <a:p>
            <a:r>
              <a:rPr lang="zh-CN" altLang="en-US" smtClean="0"/>
              <a:t>            width:400px;</a:t>
            </a:r>
            <a:endParaRPr lang="zh-CN" altLang="en-US" smtClean="0"/>
          </a:p>
          <a:p>
            <a:r>
              <a:rPr lang="zh-CN" altLang="en-US" smtClean="0"/>
              <a:t>            padding:10px;</a:t>
            </a:r>
            <a:endParaRPr lang="zh-CN" altLang="en-US" smtClean="0"/>
          </a:p>
          <a:p>
            <a:r>
              <a:rPr lang="zh-CN" altLang="en-US" smtClean="0"/>
              <a:t>            border:1px solid silver;</a:t>
            </a:r>
            <a:endParaRPr lang="zh-CN" altLang="en-US" smtClean="0"/>
          </a:p>
          <a:p>
            <a:r>
              <a:rPr lang="zh-CN" altLang="en-US" smtClean="0"/>
              <a:t>            -webkit-column-count:2;</a:t>
            </a:r>
            <a:endParaRPr lang="zh-CN" altLang="en-US" smtClean="0"/>
          </a:p>
          <a:p>
            <a:r>
              <a:rPr lang="zh-CN" altLang="en-US" smtClean="0"/>
              <a:t>            -webkit-column-gap:20px;</a:t>
            </a:r>
            <a:endParaRPr lang="zh-CN" altLang="en-US" smtClean="0"/>
          </a:p>
          <a:p>
            <a:r>
              <a:rPr lang="zh-CN" altLang="en-US" smtClean="0"/>
              <a:t>            -webkit-column-rule:1px dashed red;</a:t>
            </a:r>
            <a:endParaRPr lang="zh-CN" altLang="en-US" smtClean="0"/>
          </a:p>
          <a:p>
            <a:r>
              <a:rPr lang="zh-CN" altLang="en-US" smtClean="0"/>
              <a:t>        }</a:t>
            </a:r>
            <a:endParaRPr lang="zh-CN" altLang="en-US" smtClean="0"/>
          </a:p>
          <a:p>
            <a:r>
              <a:rPr lang="zh-CN" altLang="en-US" smtClean="0"/>
              <a:t>        h1</a:t>
            </a:r>
            <a:endParaRPr lang="zh-CN" altLang="en-US" smtClean="0"/>
          </a:p>
          <a:p>
            <a:r>
              <a:rPr lang="zh-CN" altLang="en-US" smtClean="0"/>
              <a:t>        {</a:t>
            </a:r>
            <a:endParaRPr lang="zh-CN" altLang="en-US" smtClean="0"/>
          </a:p>
          <a:p>
            <a:r>
              <a:rPr lang="zh-CN" altLang="en-US" smtClean="0"/>
              <a:t>            height:60px;</a:t>
            </a:r>
            <a:endParaRPr lang="zh-CN" altLang="en-US" smtClean="0"/>
          </a:p>
          <a:p>
            <a:r>
              <a:rPr lang="zh-CN" altLang="en-US" smtClean="0"/>
              <a:t>            line-height:60px;</a:t>
            </a:r>
            <a:endParaRPr lang="zh-CN" altLang="en-US" smtClean="0"/>
          </a:p>
          <a:p>
            <a:r>
              <a:rPr lang="zh-CN" altLang="en-US" smtClean="0"/>
              <a:t>            text-align:center;</a:t>
            </a:r>
            <a:endParaRPr lang="zh-CN" altLang="en-US" smtClean="0"/>
          </a:p>
          <a:p>
            <a:r>
              <a:rPr lang="zh-CN" altLang="en-US" smtClean="0"/>
              <a:t>            background-color:silver;</a:t>
            </a:r>
            <a:endParaRPr lang="zh-CN" altLang="en-US" smtClean="0"/>
          </a:p>
          <a:p>
            <a:r>
              <a:rPr lang="zh-CN" altLang="en-US" smtClean="0"/>
              <a:t>            -webkit-column-span:all;</a:t>
            </a:r>
            <a:endParaRPr lang="zh-CN" altLang="en-US" smtClean="0"/>
          </a:p>
          <a:p>
            <a:r>
              <a:rPr lang="zh-CN" altLang="en-US" smtClean="0"/>
              <a:t>        }</a:t>
            </a:r>
            <a:endParaRPr lang="zh-CN" altLang="en-US" smtClean="0"/>
          </a:p>
          <a:p>
            <a:r>
              <a:rPr lang="zh-CN" altLang="en-US" smtClean="0"/>
              <a:t>        p</a:t>
            </a:r>
            <a:endParaRPr lang="zh-CN" altLang="en-US" smtClean="0"/>
          </a:p>
          <a:p>
            <a:r>
              <a:rPr lang="zh-CN" altLang="en-US" smtClean="0"/>
              <a:t>        {</a:t>
            </a:r>
            <a:endParaRPr lang="zh-CN" altLang="en-US" smtClean="0"/>
          </a:p>
          <a:p>
            <a:r>
              <a:rPr lang="zh-CN" altLang="en-US" smtClean="0"/>
              <a:t>            font-family:微软雅黑;</a:t>
            </a:r>
            <a:endParaRPr lang="zh-CN" altLang="en-US" smtClean="0"/>
          </a:p>
          <a:p>
            <a:r>
              <a:rPr lang="zh-CN" altLang="en-US" smtClean="0"/>
              <a:t>            font-size:14px;</a:t>
            </a:r>
            <a:endParaRPr lang="zh-CN" altLang="en-US" smtClean="0"/>
          </a:p>
          <a:p>
            <a:r>
              <a:rPr lang="zh-CN" altLang="en-US" smtClean="0"/>
              <a:t>            text-indent:28px;</a:t>
            </a:r>
            <a:endParaRPr lang="zh-CN" altLang="en-US" smtClean="0"/>
          </a:p>
          <a:p>
            <a:r>
              <a:rPr lang="zh-CN" altLang="en-US" smtClean="0"/>
              <a:t>            background-color:#F1F1F1;</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&lt;h1&gt;匆匆&lt;/h1&gt;</a:t>
            </a:r>
            <a:endParaRPr lang="zh-CN" altLang="en-US" smtClean="0"/>
          </a:p>
          <a:p>
            <a:r>
              <a:rPr lang="zh-CN" altLang="en-US" smtClean="0"/>
              <a:t>    &lt;p&gt;燕子去了，有再来的时候；杨柳枯了，有再青的时候；桃花谢了，有再开的时 候。但是，聪明的，你告诉我，我们的日子为什么一去不复返呢？——是有人偷了他们罢：那是谁？又藏在何处呢？是他们自己逃走了罢——如今又到了哪里呢？&lt;/p&gt;</a:t>
            </a:r>
            <a:endParaRPr lang="zh-CN" altLang="en-US" smtClean="0"/>
          </a:p>
          <a:p>
            <a:r>
              <a:rPr lang="zh-CN" altLang="en-US" smtClean="0"/>
              <a:t>    &lt;p&gt;我不知道他们给了我多少日子，但我的手确乎是渐渐空虚了。在默默里算着，八千多日子已经从我手中溜去，像针尖上一滴水滴在大海里，我的日子滴在时间的流里，没有声音，也没有影子。我不禁头涔涔而泪潸潸了。&lt;/p&gt;</a:t>
            </a:r>
            <a:endParaRPr lang="zh-CN" altLang="en-US" smtClean="0"/>
          </a:p>
          <a:p>
            <a:r>
              <a:rPr lang="zh-CN" altLang="en-US" smtClean="0"/>
              <a:t>    &lt;p&gt;……&lt;/p&gt;</a:t>
            </a:r>
            <a:endParaRPr lang="zh-CN" altLang="en-US" smtClean="0"/>
          </a:p>
          <a:p>
            <a:r>
              <a:rPr lang="zh-CN" altLang="en-US" smtClean="0"/>
              <a:t>    &lt;p&gt;在逃去如飞的日子里，在千门万户的世界里的我能做些什么呢？只有徘徊罢了，只有匆匆罢了；在八千多日的匆匆里，除徘徊外，又剩些什么呢？过去的日子如轻烟，被微风吹散了，如薄雾，被初阳蒸融了；我留着些什么痕迹呢？我何曾留着像游丝样的痕迹呢？我赤裸裸来到这世界，转眼间也将赤裸裸的回去罢？但不能平的，为什么偏要白白走这一遭啊？&lt;/p&gt;</a:t>
            </a:r>
            <a:endParaRPr lang="zh-CN" altLang="en-US" smtClean="0"/>
          </a:p>
          <a:p>
            <a:r>
              <a:rPr lang="zh-CN" altLang="en-US" smtClean="0"/>
              <a:t>    &lt;p&gt;你聪明的，告诉我，我们的日子为什么一去不复返呢？&lt;/p&gt;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ChangeArrowheads="1"/>
          </p:cNvSpPr>
          <p:nvPr>
            <p:ph type="sldImg" idx="4294967295"/>
          </p:nvPr>
        </p:nvSpPr>
        <p:spPr/>
      </p:sp>
      <p:sp>
        <p:nvSpPr>
          <p:cNvPr id="24578" name="灯片编号占位符 2"/>
          <p:cNvSpPr>
            <a:spLocks noGrp="1" noChangeArrowheads="1"/>
          </p:cNvSpPr>
          <p:nvPr>
            <p:ph type="sldNum" sz="quarter" idx="5"/>
          </p:nvPr>
        </p:nvSpPr>
        <p:spPr bwMode="auto">
          <a:noFill/>
          <a:ln>
            <a:miter lim="800000"/>
          </a:ln>
        </p:spPr>
        <p:txBody>
          <a:bodyPr/>
          <a:lstStyle/>
          <a:p>
            <a:fld id="{737626BB-5331-47B1-84AC-9C1DB2847302}" type="slidenum">
              <a:rPr lang="zh-CN" altLang="en-US"/>
            </a:fld>
            <a:endParaRPr lang="zh-CN" altLang="en-US" sz="1200"/>
          </a:p>
        </p:txBody>
      </p:sp>
      <p:sp>
        <p:nvSpPr>
          <p:cNvPr id="24579"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&lt;meta http-equiv="Content-Type" content="text/html; charset=utf-8"&gt;</a:t>
            </a:r>
            <a:endParaRPr lang="zh-CN" altLang="en-US" smtClean="0"/>
          </a:p>
          <a:p>
            <a:r>
              <a:rPr lang="zh-CN" altLang="en-US" smtClean="0"/>
              <a:t>&lt;title&gt;CSS3瀑布布局&lt;/title&gt;</a:t>
            </a:r>
            <a:endParaRPr lang="zh-CN" altLang="en-US" smtClean="0"/>
          </a:p>
          <a:p>
            <a:r>
              <a:rPr lang="zh-CN" altLang="en-US" smtClean="0"/>
              <a:t>&lt;style&gt;</a:t>
            </a:r>
            <a:endParaRPr lang="zh-CN" altLang="en-US" smtClean="0"/>
          </a:p>
          <a:p>
            <a:r>
              <a:rPr lang="zh-CN" altLang="en-US" smtClean="0"/>
              <a:t>        .container{</a:t>
            </a:r>
            <a:endParaRPr lang="zh-CN" altLang="en-US" smtClean="0"/>
          </a:p>
          <a:p>
            <a:r>
              <a:rPr lang="zh-CN" altLang="en-US" smtClean="0"/>
              <a:t>                -webkit-column-width:160px;</a:t>
            </a:r>
            <a:endParaRPr lang="zh-CN" altLang="en-US" smtClean="0"/>
          </a:p>
          <a:p>
            <a:r>
              <a:rPr lang="zh-CN" altLang="en-US" smtClean="0"/>
              <a:t>                -moz-column-width:160px;</a:t>
            </a:r>
            <a:endParaRPr lang="zh-CN" altLang="en-US" smtClean="0"/>
          </a:p>
          <a:p>
            <a:r>
              <a:rPr lang="zh-CN" altLang="en-US" smtClean="0"/>
              <a:t>                -o-colum-width:160px;</a:t>
            </a:r>
            <a:endParaRPr lang="zh-CN" altLang="en-US" smtClean="0"/>
          </a:p>
          <a:p>
            <a:r>
              <a:rPr lang="zh-CN" altLang="en-US" smtClean="0"/>
              <a:t>                -webkit-column-gap:1px;</a:t>
            </a:r>
            <a:endParaRPr lang="zh-CN" altLang="en-US" smtClean="0"/>
          </a:p>
          <a:p>
            <a:r>
              <a:rPr lang="zh-CN" altLang="en-US" smtClean="0"/>
              <a:t>                -moz-column-gap:1px;</a:t>
            </a:r>
            <a:endParaRPr lang="zh-CN" altLang="en-US" smtClean="0"/>
          </a:p>
          <a:p>
            <a:r>
              <a:rPr lang="zh-CN" altLang="en-US" smtClean="0"/>
              <a:t>                -o-column-gap:1px;</a:t>
            </a:r>
            <a:endParaRPr lang="zh-CN" altLang="en-US" smtClean="0"/>
          </a:p>
          <a:p>
            <a:r>
              <a:rPr lang="zh-CN" altLang="en-US" smtClean="0"/>
              <a:t>        }</a:t>
            </a:r>
            <a:endParaRPr lang="zh-CN" altLang="en-US" smtClean="0"/>
          </a:p>
          <a:p>
            <a:r>
              <a:rPr lang="zh-CN" altLang="en-US" smtClean="0"/>
              <a:t>        div:not(.container){</a:t>
            </a:r>
            <a:endParaRPr lang="zh-CN" altLang="en-US" smtClean="0"/>
          </a:p>
          <a:p>
            <a:r>
              <a:rPr lang="zh-CN" altLang="en-US" smtClean="0"/>
              <a:t>                -webkit-border-radius:5px;</a:t>
            </a:r>
            <a:endParaRPr lang="zh-CN" altLang="en-US" smtClean="0"/>
          </a:p>
          <a:p>
            <a:r>
              <a:rPr lang="zh-CN" altLang="en-US" smtClean="0"/>
              <a:t>                -moz-border-radius:5px;</a:t>
            </a:r>
            <a:endParaRPr lang="zh-CN" altLang="en-US" smtClean="0"/>
          </a:p>
          <a:p>
            <a:r>
              <a:rPr lang="zh-CN" altLang="en-US" smtClean="0"/>
              <a:t>                border-radius:5px;</a:t>
            </a:r>
            <a:endParaRPr lang="zh-CN" altLang="en-US" smtClean="0"/>
          </a:p>
          <a:p>
            <a:r>
              <a:rPr lang="zh-CN" altLang="en-US" smtClean="0"/>
              <a:t>                background:#D9D9D9;</a:t>
            </a:r>
            <a:endParaRPr lang="zh-CN" altLang="en-US" smtClean="0"/>
          </a:p>
          <a:p>
            <a:r>
              <a:rPr lang="zh-CN" altLang="en-US" smtClean="0"/>
              <a:t>                border::#CCC 1px solid;</a:t>
            </a:r>
            <a:endParaRPr lang="zh-CN" altLang="en-US" smtClean="0"/>
          </a:p>
          <a:p>
            <a:r>
              <a:rPr lang="zh-CN" altLang="en-US" smtClean="0"/>
              <a:t>                display:inline-block;</a:t>
            </a:r>
            <a:endParaRPr lang="zh-CN" altLang="en-US" smtClean="0"/>
          </a:p>
          <a:p>
            <a:r>
              <a:rPr lang="zh-CN" altLang="en-US" smtClean="0"/>
              <a:t>                width:157px;</a:t>
            </a:r>
            <a:endParaRPr lang="zh-CN" altLang="en-US" smtClean="0"/>
          </a:p>
          <a:p>
            <a:r>
              <a:rPr lang="zh-CN" altLang="en-US" smtClean="0"/>
              <a:t>                position:relative;</a:t>
            </a:r>
            <a:endParaRPr lang="zh-CN" altLang="en-US" smtClean="0"/>
          </a:p>
          <a:p>
            <a:r>
              <a:rPr lang="zh-CN" altLang="en-US" smtClean="0"/>
              <a:t>                margin:2px;</a:t>
            </a:r>
            <a:endParaRPr lang="zh-CN" altLang="en-US" smtClean="0"/>
          </a:p>
          <a:p>
            <a:r>
              <a:rPr lang="zh-CN" altLang="en-US" smtClean="0"/>
              <a:t>        }</a:t>
            </a:r>
            <a:endParaRPr lang="zh-CN" altLang="en-US" smtClean="0"/>
          </a:p>
          <a:p>
            <a:r>
              <a:rPr lang="zh-CN" altLang="en-US" smtClean="0"/>
              <a:t>        .title{</a:t>
            </a:r>
            <a:endParaRPr lang="zh-CN" altLang="en-US" smtClean="0"/>
          </a:p>
          <a:p>
            <a:r>
              <a:rPr lang="zh-CN" altLang="en-US" smtClean="0"/>
              <a:t>                 line-height:80px; font-size:18px; color:#900;</a:t>
            </a:r>
            <a:endParaRPr lang="zh-CN" altLang="en-US" smtClean="0"/>
          </a:p>
          <a:p>
            <a:r>
              <a:rPr lang="zh-CN" altLang="en-US" smtClean="0"/>
              <a:t>                 text-align:center;</a:t>
            </a:r>
            <a:endParaRPr lang="zh-CN" altLang="en-US" smtClean="0"/>
          </a:p>
          <a:p>
            <a:r>
              <a:rPr lang="zh-CN" altLang="en-US" smtClean="0"/>
              <a:t>                 font-family:"Microsoft YaHei";</a:t>
            </a:r>
            <a:endParaRPr lang="zh-CN" altLang="en-US" smtClean="0"/>
          </a:p>
          <a:p>
            <a:r>
              <a:rPr lang="zh-CN" altLang="en-US" smtClean="0"/>
              <a:t>        }</a:t>
            </a:r>
            <a:endParaRPr lang="zh-CN" altLang="en-US" smtClean="0"/>
          </a:p>
          <a:p>
            <a:r>
              <a:rPr lang="zh-CN" altLang="en-US" smtClean="0"/>
              <a:t>&lt;/style&gt;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&lt;section&gt;</a:t>
            </a:r>
            <a:endParaRPr lang="zh-CN" altLang="en-US" smtClean="0"/>
          </a:p>
          <a:p>
            <a:r>
              <a:rPr lang="zh-CN" altLang="en-US" smtClean="0"/>
              <a:t>        &lt;div class="container"&gt;</a:t>
            </a:r>
            <a:endParaRPr lang="zh-CN" altLang="en-US" smtClean="0"/>
          </a:p>
          <a:p>
            <a:r>
              <a:rPr lang="zh-CN" altLang="en-US" smtClean="0"/>
              <a:t>            &lt;div style="height:80px" class="title"&gt;纯CSS3瀑布布局&lt;/div&gt;</a:t>
            </a:r>
            <a:endParaRPr lang="zh-CN" altLang="en-US" smtClean="0"/>
          </a:p>
          <a:p>
            <a:r>
              <a:rPr lang="zh-CN" altLang="en-US" smtClean="0"/>
              <a:t>        &lt;div style="height:260px"&gt;&lt;/div&gt;</a:t>
            </a:r>
            <a:endParaRPr lang="zh-CN" altLang="en-US" smtClean="0"/>
          </a:p>
          <a:p>
            <a:r>
              <a:rPr lang="zh-CN" altLang="en-US" smtClean="0"/>
              <a:t>        &lt;div style="height:65px"&gt;&lt;/div&gt;</a:t>
            </a:r>
            <a:endParaRPr lang="zh-CN" altLang="en-US" smtClean="0"/>
          </a:p>
          <a:p>
            <a:r>
              <a:rPr lang="zh-CN" altLang="en-US" smtClean="0"/>
              <a:t>        &lt;div style="height:120px"&gt;&lt;/div&gt;</a:t>
            </a:r>
            <a:endParaRPr lang="zh-CN" altLang="en-US" smtClean="0"/>
          </a:p>
          <a:p>
            <a:r>
              <a:rPr lang="zh-CN" altLang="en-US" smtClean="0"/>
              <a:t>        &lt;div style="height:145px"&gt;&lt;/div&gt;</a:t>
            </a:r>
            <a:endParaRPr lang="zh-CN" altLang="en-US" smtClean="0"/>
          </a:p>
          <a:p>
            <a:r>
              <a:rPr lang="zh-CN" altLang="en-US" smtClean="0"/>
              <a:t>        &lt;div style="height:90px"&gt;&lt;/div&gt;</a:t>
            </a:r>
            <a:endParaRPr lang="zh-CN" altLang="en-US" smtClean="0"/>
          </a:p>
          <a:p>
            <a:r>
              <a:rPr lang="zh-CN" altLang="en-US" smtClean="0"/>
              <a:t>        &lt;div style="height:145px"&gt;&lt;/div&gt;</a:t>
            </a:r>
            <a:endParaRPr lang="zh-CN" altLang="en-US" smtClean="0"/>
          </a:p>
          <a:p>
            <a:r>
              <a:rPr lang="zh-CN" altLang="en-US" smtClean="0"/>
              <a:t>        &lt;div style="height:160px"&gt;&lt;/div&gt;</a:t>
            </a:r>
            <a:endParaRPr lang="zh-CN" altLang="en-US" smtClean="0"/>
          </a:p>
          <a:p>
            <a:r>
              <a:rPr lang="zh-CN" altLang="en-US" smtClean="0"/>
              <a:t>        &lt;div style="height:65px"&gt;&lt;/div&gt;</a:t>
            </a:r>
            <a:endParaRPr lang="zh-CN" altLang="en-US" smtClean="0"/>
          </a:p>
          <a:p>
            <a:r>
              <a:rPr lang="zh-CN" altLang="en-US" smtClean="0"/>
              <a:t>        &lt;div style="height:230px"&gt;&lt;/div&gt;</a:t>
            </a:r>
            <a:endParaRPr lang="zh-CN" altLang="en-US" smtClean="0"/>
          </a:p>
          <a:p>
            <a:r>
              <a:rPr lang="zh-CN" altLang="en-US" smtClean="0"/>
              <a:t>        &lt;div style="height:140px"&gt;&lt;/div&gt;</a:t>
            </a:r>
            <a:endParaRPr lang="zh-CN" altLang="en-US" smtClean="0"/>
          </a:p>
          <a:p>
            <a:r>
              <a:rPr lang="zh-CN" altLang="en-US" smtClean="0"/>
              <a:t>        &lt;div style="height:85px"&gt;&lt;/div&gt;</a:t>
            </a:r>
            <a:endParaRPr lang="zh-CN" altLang="en-US" smtClean="0"/>
          </a:p>
          <a:p>
            <a:r>
              <a:rPr lang="zh-CN" altLang="en-US" smtClean="0"/>
              <a:t>        &lt;div style="height:20px"&gt;&lt;/div&gt;</a:t>
            </a:r>
            <a:endParaRPr lang="zh-CN" altLang="en-US" smtClean="0"/>
          </a:p>
          <a:p>
            <a:r>
              <a:rPr lang="zh-CN" altLang="en-US" smtClean="0"/>
              <a:t>        &lt;div style="height:145px"&gt;&lt;/div&gt;</a:t>
            </a:r>
            <a:endParaRPr lang="zh-CN" altLang="en-US" smtClean="0"/>
          </a:p>
          <a:p>
            <a:r>
              <a:rPr lang="zh-CN" altLang="en-US" smtClean="0"/>
              <a:t>        &lt;div style="height:50px"&gt;&lt;/div&gt;</a:t>
            </a:r>
            <a:endParaRPr lang="zh-CN" altLang="en-US" smtClean="0"/>
          </a:p>
          <a:p>
            <a:r>
              <a:rPr lang="zh-CN" altLang="en-US" smtClean="0"/>
              <a:t>              &lt;div style="height:65px"&gt;&lt;/div&gt;</a:t>
            </a:r>
            <a:endParaRPr lang="zh-CN" altLang="en-US" smtClean="0"/>
          </a:p>
          <a:p>
            <a:r>
              <a:rPr lang="zh-CN" altLang="en-US" smtClean="0"/>
              <a:t>        &lt;div style="height:230px"&gt;&lt;/div&gt;</a:t>
            </a:r>
            <a:endParaRPr lang="zh-CN" altLang="en-US" smtClean="0"/>
          </a:p>
          <a:p>
            <a:r>
              <a:rPr lang="zh-CN" altLang="en-US" smtClean="0"/>
              <a:t>        &lt;div style="height:140px"&gt;&lt;/div&gt;</a:t>
            </a:r>
            <a:endParaRPr lang="zh-CN" altLang="en-US" smtClean="0"/>
          </a:p>
          <a:p>
            <a:r>
              <a:rPr lang="zh-CN" altLang="en-US" smtClean="0"/>
              <a:t>        &lt;div style="height:85px"&gt;&lt;/div&gt;</a:t>
            </a:r>
            <a:endParaRPr lang="zh-CN" altLang="en-US" smtClean="0"/>
          </a:p>
          <a:p>
            <a:r>
              <a:rPr lang="zh-CN" altLang="en-US" smtClean="0"/>
              <a:t>        &lt;div style="height:20px"&gt;&lt;/div&gt;</a:t>
            </a:r>
            <a:endParaRPr lang="zh-CN" altLang="en-US" smtClean="0"/>
          </a:p>
          <a:p>
            <a:r>
              <a:rPr lang="zh-CN" altLang="en-US" smtClean="0"/>
              <a:t>        &lt;div style="height:145px"&gt;&lt;/div&gt;</a:t>
            </a:r>
            <a:endParaRPr lang="zh-CN" altLang="en-US" smtClean="0"/>
          </a:p>
          <a:p>
            <a:r>
              <a:rPr lang="zh-CN" altLang="en-US" smtClean="0"/>
              <a:t>        &lt;div style="height:50px"&gt;&lt;/div&gt;</a:t>
            </a:r>
            <a:endParaRPr lang="zh-CN" altLang="en-US" smtClean="0"/>
          </a:p>
          <a:p>
            <a:r>
              <a:rPr lang="zh-CN" altLang="en-US" smtClean="0"/>
              <a:t>        &lt;div style="height:145px"&gt;&lt;/div&gt;</a:t>
            </a:r>
            <a:endParaRPr lang="zh-CN" altLang="en-US" smtClean="0"/>
          </a:p>
          <a:p>
            <a:r>
              <a:rPr lang="zh-CN" altLang="en-US" smtClean="0"/>
              <a:t>        &lt;div style="height:160px"&gt;&lt;/div&gt;</a:t>
            </a:r>
            <a:endParaRPr lang="zh-CN" altLang="en-US" smtClean="0"/>
          </a:p>
          <a:p>
            <a:r>
              <a:rPr lang="zh-CN" altLang="en-US" smtClean="0"/>
              <a:t>        &lt;div style="height:240px"&gt;&lt;/div&gt;</a:t>
            </a:r>
            <a:endParaRPr lang="zh-CN" altLang="en-US" smtClean="0"/>
          </a:p>
          <a:p>
            <a:r>
              <a:rPr lang="zh-CN" altLang="en-US" smtClean="0"/>
              <a:t>    &lt;/div&gt;</a:t>
            </a:r>
            <a:endParaRPr lang="zh-CN" altLang="en-US" smtClean="0"/>
          </a:p>
          <a:p>
            <a:r>
              <a:rPr lang="zh-CN" altLang="en-US" smtClean="0"/>
              <a:t>&lt;/section&gt;</a:t>
            </a:r>
            <a:endParaRPr lang="zh-CN" altLang="en-US" smtClean="0"/>
          </a:p>
          <a:p>
            <a:r>
              <a:rPr lang="zh-CN" altLang="en-US" smtClean="0"/>
              <a:t>&lt;/body&gt;</a:t>
            </a:r>
            <a:endParaRPr lang="zh-CN" altLang="en-US" smtClean="0"/>
          </a:p>
          <a:p>
            <a:r>
              <a:rPr lang="zh-CN" altLang="en-US" smtClean="0"/>
              <a:t>&lt;/html&gt; </a:t>
            </a:r>
            <a:endParaRPr lang="zh-CN" alt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p:cNvSpPr>
          <p:nvPr>
            <p:ph type="sldImg" idx="4294967295"/>
          </p:nvPr>
        </p:nvSpPr>
        <p:spPr/>
      </p:sp>
      <p:sp>
        <p:nvSpPr>
          <p:cNvPr id="6146" name="灯片编号占位符 2"/>
          <p:cNvSpPr>
            <a:spLocks noGrp="1" noChangeArrowheads="1"/>
          </p:cNvSpPr>
          <p:nvPr>
            <p:ph type="sldNum" sz="quarter" idx="5"/>
          </p:nvPr>
        </p:nvSpPr>
        <p:spPr bwMode="auto">
          <a:noFill/>
          <a:ln>
            <a:miter lim="800000"/>
          </a:ln>
        </p:spPr>
        <p:txBody>
          <a:bodyPr/>
          <a:lstStyle/>
          <a:p>
            <a:fld id="{E5AB3B12-6F66-4BCE-AA1E-DA3C57416714}" type="slidenum">
              <a:rPr lang="zh-CN" altLang="en-US"/>
            </a:fld>
            <a:endParaRPr lang="zh-CN" altLang="en-US" sz="1200"/>
          </a:p>
        </p:txBody>
      </p:sp>
      <p:sp>
        <p:nvSpPr>
          <p:cNvPr id="6147"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注意，在你使用弹性盒子模型之前，你必须先把父元素display属性设置为box或inline-box后，该元素才具有弹性盒子模型。</a:t>
            </a:r>
            <a:endParaRPr lang="zh-CN" alt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ChangeArrowheads="1"/>
          </p:cNvSpPr>
          <p:nvPr>
            <p:ph type="sldImg" idx="4294967295"/>
          </p:nvPr>
        </p:nvSpPr>
        <p:spPr/>
      </p:sp>
      <p:sp>
        <p:nvSpPr>
          <p:cNvPr id="11266" name="灯片编号占位符 2"/>
          <p:cNvSpPr>
            <a:spLocks noGrp="1" noChangeArrowheads="1"/>
          </p:cNvSpPr>
          <p:nvPr>
            <p:ph type="sldNum" sz="quarter" idx="5"/>
          </p:nvPr>
        </p:nvSpPr>
        <p:spPr bwMode="auto">
          <a:noFill/>
          <a:ln>
            <a:miter lim="800000"/>
          </a:ln>
        </p:spPr>
        <p:txBody>
          <a:bodyPr/>
          <a:lstStyle/>
          <a:p>
            <a:fld id="{162193DC-3C2A-4C09-9742-6F4286756B03}" type="slidenum">
              <a:rPr lang="zh-CN" altLang="en-US"/>
            </a:fld>
            <a:endParaRPr lang="zh-CN" altLang="en-US" sz="1200"/>
          </a:p>
        </p:txBody>
      </p:sp>
      <p:sp>
        <p:nvSpPr>
          <p:cNvPr id="11267"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 xmlns="http://www.w3.org/1999/xhtml"&gt;</a:t>
            </a:r>
            <a:endParaRPr lang="zh-CN" altLang="en-US" smtClean="0"/>
          </a:p>
          <a:p>
            <a:r>
              <a:rPr lang="zh-CN" altLang="en-US" smtClean="0"/>
              <a:t>&lt;head&gt; </a:t>
            </a:r>
            <a:endParaRPr lang="zh-CN" altLang="en-US" smtClean="0"/>
          </a:p>
          <a:p>
            <a:r>
              <a:rPr lang="zh-CN" altLang="en-US" smtClean="0"/>
              <a:t>    &lt;title&gt;CSS3 box-direction属性&lt;/title&gt;</a:t>
            </a:r>
            <a:endParaRPr lang="zh-CN" altLang="en-US" smtClean="0"/>
          </a:p>
          <a:p>
            <a:r>
              <a:rPr lang="zh-CN" altLang="en-US" smtClean="0"/>
              <a:t>    &lt;style type="text/css"&gt;</a:t>
            </a:r>
            <a:endParaRPr lang="zh-CN" altLang="en-US" smtClean="0"/>
          </a:p>
          <a:p>
            <a:r>
              <a:rPr lang="zh-CN" altLang="en-US" smtClean="0"/>
              <a:t>        body</a:t>
            </a:r>
            <a:endParaRPr lang="zh-CN" altLang="en-US" smtClean="0"/>
          </a:p>
          <a:p>
            <a:r>
              <a:rPr lang="zh-CN" altLang="en-US" smtClean="0"/>
              <a:t>        {</a:t>
            </a:r>
            <a:endParaRPr lang="zh-CN" altLang="en-US" smtClean="0"/>
          </a:p>
          <a:p>
            <a:r>
              <a:rPr lang="zh-CN" altLang="en-US" smtClean="0"/>
              <a:t>            display:-webkit-box;</a:t>
            </a:r>
            <a:endParaRPr lang="zh-CN" altLang="en-US" smtClean="0"/>
          </a:p>
          <a:p>
            <a:r>
              <a:rPr lang="zh-CN" altLang="en-US" smtClean="0"/>
              <a:t>            -webkit-box-orient:horizontal; /*定义盒子元素内的元素从左到右流动显示*/</a:t>
            </a:r>
            <a:endParaRPr lang="zh-CN" altLang="en-US" smtClean="0"/>
          </a:p>
          <a:p>
            <a:r>
              <a:rPr lang="zh-CN" altLang="en-US" smtClean="0"/>
              <a:t>            -webkit-box-direction:reverse; /*定义盒子元素内的元素反向显示*/</a:t>
            </a:r>
            <a:endParaRPr lang="zh-CN" altLang="en-US" smtClean="0"/>
          </a:p>
          <a:p>
            <a:r>
              <a:rPr lang="zh-CN" altLang="en-US" smtClean="0"/>
              <a:t>        }</a:t>
            </a:r>
            <a:endParaRPr lang="zh-CN" altLang="en-US" smtClean="0"/>
          </a:p>
          <a:p>
            <a:r>
              <a:rPr lang="zh-CN" altLang="en-US" smtClean="0"/>
              <a:t>        div{height:100px;line-height:100px;}</a:t>
            </a:r>
            <a:endParaRPr lang="zh-CN" altLang="en-US" smtClean="0"/>
          </a:p>
          <a:p>
            <a:r>
              <a:rPr lang="zh-CN" altLang="en-US" smtClean="0"/>
              <a:t>        #box1{background:red;}</a:t>
            </a:r>
            <a:endParaRPr lang="zh-CN" altLang="en-US" smtClean="0"/>
          </a:p>
          <a:p>
            <a:r>
              <a:rPr lang="zh-CN" altLang="en-US" smtClean="0"/>
              <a:t>        #box2{background:blue;}</a:t>
            </a:r>
            <a:endParaRPr lang="zh-CN" altLang="en-US" smtClean="0"/>
          </a:p>
          <a:p>
            <a:r>
              <a:rPr lang="zh-CN" altLang="en-US" smtClean="0"/>
              <a:t>        #box3{background:yellow;}</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id="box1"&gt;盒子1&lt;/div&gt;</a:t>
            </a:r>
            <a:endParaRPr lang="zh-CN" altLang="en-US" smtClean="0"/>
          </a:p>
          <a:p>
            <a:r>
              <a:rPr lang="zh-CN" altLang="en-US" smtClean="0"/>
              <a:t>    &lt;div id="box2"&gt;盒子2&lt;/div&gt;</a:t>
            </a:r>
            <a:endParaRPr lang="zh-CN" altLang="en-US" smtClean="0"/>
          </a:p>
          <a:p>
            <a:r>
              <a:rPr lang="zh-CN" altLang="en-US" smtClean="0"/>
              <a:t>    &lt;div id="box3"&gt;盒子3&lt;/div&gt;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ChangeArrowheads="1"/>
          </p:cNvSpPr>
          <p:nvPr>
            <p:ph type="sldImg" idx="4294967295"/>
          </p:nvPr>
        </p:nvSpPr>
        <p:spPr/>
      </p:sp>
      <p:sp>
        <p:nvSpPr>
          <p:cNvPr id="13314" name="灯片编号占位符 2"/>
          <p:cNvSpPr>
            <a:spLocks noGrp="1" noChangeArrowheads="1"/>
          </p:cNvSpPr>
          <p:nvPr>
            <p:ph type="sldNum" sz="quarter" idx="5"/>
          </p:nvPr>
        </p:nvSpPr>
        <p:spPr bwMode="auto">
          <a:noFill/>
          <a:ln>
            <a:miter lim="800000"/>
          </a:ln>
        </p:spPr>
        <p:txBody>
          <a:bodyPr/>
          <a:lstStyle/>
          <a:p>
            <a:fld id="{867592ED-FE55-4EC2-AC0B-118C60592565}" type="slidenum">
              <a:rPr lang="zh-CN" altLang="en-US"/>
            </a:fld>
            <a:endParaRPr lang="zh-CN" altLang="en-US" sz="1200"/>
          </a:p>
        </p:txBody>
      </p:sp>
      <p:sp>
        <p:nvSpPr>
          <p:cNvPr id="13315"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 xmlns="http://www.w3.org/1999/xhtml"&gt;</a:t>
            </a:r>
            <a:endParaRPr lang="zh-CN" altLang="en-US" smtClean="0"/>
          </a:p>
          <a:p>
            <a:r>
              <a:rPr lang="zh-CN" altLang="en-US" smtClean="0"/>
              <a:t>&lt;head&gt;</a:t>
            </a:r>
            <a:endParaRPr lang="zh-CN" altLang="en-US" smtClean="0"/>
          </a:p>
          <a:p>
            <a:r>
              <a:rPr lang="zh-CN" altLang="en-US" smtClean="0"/>
              <a:t>    &lt;title&gt;CSS3 box-ordinal-group属性&lt;/title&gt;</a:t>
            </a:r>
            <a:endParaRPr lang="zh-CN" altLang="en-US" smtClean="0"/>
          </a:p>
          <a:p>
            <a:r>
              <a:rPr lang="zh-CN" altLang="en-US" smtClean="0"/>
              <a:t>    &lt;style type="text/css"&gt;</a:t>
            </a:r>
            <a:endParaRPr lang="zh-CN" altLang="en-US" smtClean="0"/>
          </a:p>
          <a:p>
            <a:r>
              <a:rPr lang="zh-CN" altLang="en-US" smtClean="0"/>
              <a:t>        body</a:t>
            </a:r>
            <a:endParaRPr lang="zh-CN" altLang="en-US" smtClean="0"/>
          </a:p>
          <a:p>
            <a:r>
              <a:rPr lang="zh-CN" altLang="en-US" smtClean="0"/>
              <a:t>        {</a:t>
            </a:r>
            <a:endParaRPr lang="zh-CN" altLang="en-US" smtClean="0"/>
          </a:p>
          <a:p>
            <a:r>
              <a:rPr lang="zh-CN" altLang="en-US" smtClean="0"/>
              <a:t>            display:-webkit-box;</a:t>
            </a:r>
            <a:endParaRPr lang="zh-CN" altLang="en-US" smtClean="0"/>
          </a:p>
          <a:p>
            <a:r>
              <a:rPr lang="zh-CN" altLang="en-US" smtClean="0"/>
              <a:t>            -webkit-box-orient:horizontal;   /*定义盒子元素内的元素从左到右流动显示*/</a:t>
            </a:r>
            <a:endParaRPr lang="zh-CN" altLang="en-US" smtClean="0"/>
          </a:p>
          <a:p>
            <a:r>
              <a:rPr lang="zh-CN" altLang="en-US" smtClean="0"/>
              <a:t>        }</a:t>
            </a:r>
            <a:endParaRPr lang="zh-CN" altLang="en-US" smtClean="0"/>
          </a:p>
          <a:p>
            <a:r>
              <a:rPr lang="zh-CN" altLang="en-US" smtClean="0"/>
              <a:t>        div{height:100px;line-height:100px;}</a:t>
            </a:r>
            <a:endParaRPr lang="zh-CN" altLang="en-US" smtClean="0"/>
          </a:p>
          <a:p>
            <a:r>
              <a:rPr lang="zh-CN" altLang="en-US" smtClean="0"/>
              <a:t>        #box1</a:t>
            </a:r>
            <a:endParaRPr lang="zh-CN" altLang="en-US" smtClean="0"/>
          </a:p>
          <a:p>
            <a:r>
              <a:rPr lang="zh-CN" altLang="en-US" smtClean="0"/>
              <a:t>        {</a:t>
            </a:r>
            <a:endParaRPr lang="zh-CN" altLang="en-US" smtClean="0"/>
          </a:p>
          <a:p>
            <a:r>
              <a:rPr lang="zh-CN" altLang="en-US" smtClean="0"/>
              <a:t>            background:red;</a:t>
            </a:r>
            <a:endParaRPr lang="zh-CN" altLang="en-US" smtClean="0"/>
          </a:p>
          <a:p>
            <a:r>
              <a:rPr lang="zh-CN" altLang="en-US" smtClean="0"/>
              <a:t>            -webkit-box-ordinal-group:2;</a:t>
            </a:r>
            <a:endParaRPr lang="zh-CN" altLang="en-US" smtClean="0"/>
          </a:p>
          <a:p>
            <a:r>
              <a:rPr lang="zh-CN" altLang="en-US" smtClean="0"/>
              <a:t>        }</a:t>
            </a:r>
            <a:endParaRPr lang="zh-CN" altLang="en-US" smtClean="0"/>
          </a:p>
          <a:p>
            <a:r>
              <a:rPr lang="zh-CN" altLang="en-US" smtClean="0"/>
              <a:t>        #box2</a:t>
            </a:r>
            <a:endParaRPr lang="zh-CN" altLang="en-US" smtClean="0"/>
          </a:p>
          <a:p>
            <a:r>
              <a:rPr lang="zh-CN" altLang="en-US" smtClean="0"/>
              <a:t>        {</a:t>
            </a:r>
            <a:endParaRPr lang="zh-CN" altLang="en-US" smtClean="0"/>
          </a:p>
          <a:p>
            <a:r>
              <a:rPr lang="zh-CN" altLang="en-US" smtClean="0"/>
              <a:t>            background:blue;</a:t>
            </a:r>
            <a:endParaRPr lang="zh-CN" altLang="en-US" smtClean="0"/>
          </a:p>
          <a:p>
            <a:r>
              <a:rPr lang="zh-CN" altLang="en-US" smtClean="0"/>
              <a:t>            -webkit-box-ordinal-group:3;</a:t>
            </a:r>
            <a:endParaRPr lang="zh-CN" altLang="en-US" smtClean="0"/>
          </a:p>
          <a:p>
            <a:r>
              <a:rPr lang="zh-CN" altLang="en-US" smtClean="0"/>
              <a:t>        }</a:t>
            </a:r>
            <a:endParaRPr lang="zh-CN" altLang="en-US" smtClean="0"/>
          </a:p>
          <a:p>
            <a:r>
              <a:rPr lang="zh-CN" altLang="en-US" smtClean="0"/>
              <a:t>        #box3</a:t>
            </a:r>
            <a:endParaRPr lang="zh-CN" altLang="en-US" smtClean="0"/>
          </a:p>
          <a:p>
            <a:r>
              <a:rPr lang="zh-CN" altLang="en-US" smtClean="0"/>
              <a:t>        {</a:t>
            </a:r>
            <a:endParaRPr lang="zh-CN" altLang="en-US" smtClean="0"/>
          </a:p>
          <a:p>
            <a:r>
              <a:rPr lang="zh-CN" altLang="en-US" smtClean="0"/>
              <a:t>            background:yellow;</a:t>
            </a:r>
            <a:endParaRPr lang="zh-CN" altLang="en-US" smtClean="0"/>
          </a:p>
          <a:p>
            <a:r>
              <a:rPr lang="zh-CN" altLang="en-US" smtClean="0"/>
              <a:t>            -webkit-box-ordinal-group:1;</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id="box1"&gt;盒子1&lt;/div&gt;</a:t>
            </a:r>
            <a:endParaRPr lang="zh-CN" altLang="en-US" smtClean="0"/>
          </a:p>
          <a:p>
            <a:r>
              <a:rPr lang="zh-CN" altLang="en-US" smtClean="0"/>
              <a:t>    &lt;div id="box2"&gt;盒子2&lt;/div&gt;</a:t>
            </a:r>
            <a:endParaRPr lang="zh-CN" altLang="en-US" smtClean="0"/>
          </a:p>
          <a:p>
            <a:r>
              <a:rPr lang="zh-CN" altLang="en-US" smtClean="0"/>
              <a:t>    &lt;div id="box3"&gt;盒子3&lt;/div&gt;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ChangeArrowheads="1"/>
          </p:cNvSpPr>
          <p:nvPr>
            <p:ph type="sldImg" idx="4294967295"/>
          </p:nvPr>
        </p:nvSpPr>
        <p:spPr/>
      </p:sp>
      <p:sp>
        <p:nvSpPr>
          <p:cNvPr id="15362" name="灯片编号占位符 2"/>
          <p:cNvSpPr>
            <a:spLocks noGrp="1" noChangeArrowheads="1"/>
          </p:cNvSpPr>
          <p:nvPr>
            <p:ph type="sldNum" sz="quarter" idx="5"/>
          </p:nvPr>
        </p:nvSpPr>
        <p:spPr bwMode="auto">
          <a:noFill/>
          <a:ln>
            <a:miter lim="800000"/>
          </a:ln>
        </p:spPr>
        <p:txBody>
          <a:bodyPr/>
          <a:lstStyle/>
          <a:p>
            <a:fld id="{A8F40ABB-AC08-4AD4-BA74-B534E8E09866}" type="slidenum">
              <a:rPr lang="zh-CN" altLang="en-US"/>
            </a:fld>
            <a:endParaRPr lang="zh-CN" altLang="en-US" sz="1200"/>
          </a:p>
        </p:txBody>
      </p:sp>
      <p:sp>
        <p:nvSpPr>
          <p:cNvPr id="15363"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endParaRPr lang="zh-CN" altLang="en-US"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ChangeArrowheads="1"/>
          </p:cNvSpPr>
          <p:nvPr>
            <p:ph type="sldImg" idx="4294967295"/>
          </p:nvPr>
        </p:nvSpPr>
        <p:spPr/>
      </p:sp>
      <p:sp>
        <p:nvSpPr>
          <p:cNvPr id="18434" name="灯片编号占位符 2"/>
          <p:cNvSpPr>
            <a:spLocks noGrp="1" noChangeArrowheads="1"/>
          </p:cNvSpPr>
          <p:nvPr>
            <p:ph type="sldNum" sz="quarter" idx="5"/>
          </p:nvPr>
        </p:nvSpPr>
        <p:spPr bwMode="auto">
          <a:noFill/>
          <a:ln>
            <a:miter lim="800000"/>
          </a:ln>
        </p:spPr>
        <p:txBody>
          <a:bodyPr/>
          <a:lstStyle/>
          <a:p>
            <a:fld id="{26FD341E-A47B-4B39-9B31-694F2CC0A2F8}" type="slidenum">
              <a:rPr lang="zh-CN" altLang="en-US"/>
            </a:fld>
            <a:endParaRPr lang="zh-CN" altLang="en-US" sz="1200"/>
          </a:p>
        </p:txBody>
      </p:sp>
      <p:sp>
        <p:nvSpPr>
          <p:cNvPr id="18435"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 xmlns="http://www.w3.org/1999/xhtml"&gt;</a:t>
            </a:r>
            <a:endParaRPr lang="zh-CN" altLang="en-US" smtClean="0"/>
          </a:p>
          <a:p>
            <a:r>
              <a:rPr lang="zh-CN" altLang="en-US" smtClean="0"/>
              <a:t>&lt;head&gt;</a:t>
            </a:r>
            <a:endParaRPr lang="zh-CN" altLang="en-US" smtClean="0"/>
          </a:p>
          <a:p>
            <a:r>
              <a:rPr lang="zh-CN" altLang="en-US" smtClean="0"/>
              <a:t>    &lt;title&gt;CSS3 box-flex属性&lt;/title&gt;</a:t>
            </a:r>
            <a:endParaRPr lang="zh-CN" altLang="en-US" smtClean="0"/>
          </a:p>
          <a:p>
            <a:r>
              <a:rPr lang="zh-CN" altLang="en-US" smtClean="0"/>
              <a:t>    &lt;style type="text/css"&gt;</a:t>
            </a:r>
            <a:endParaRPr lang="zh-CN" altLang="en-US" smtClean="0"/>
          </a:p>
          <a:p>
            <a:r>
              <a:rPr lang="zh-CN" altLang="en-US" smtClean="0"/>
              <a:t>        body</a:t>
            </a:r>
            <a:endParaRPr lang="zh-CN" altLang="en-US" smtClean="0"/>
          </a:p>
          <a:p>
            <a:r>
              <a:rPr lang="zh-CN" altLang="en-US" smtClean="0"/>
              <a:t>        {</a:t>
            </a:r>
            <a:endParaRPr lang="zh-CN" altLang="en-US" smtClean="0"/>
          </a:p>
          <a:p>
            <a:r>
              <a:rPr lang="zh-CN" altLang="en-US" smtClean="0"/>
              <a:t>            display:-webkit-box;</a:t>
            </a:r>
            <a:endParaRPr lang="zh-CN" altLang="en-US" smtClean="0"/>
          </a:p>
          <a:p>
            <a:r>
              <a:rPr lang="zh-CN" altLang="en-US" smtClean="0"/>
              <a:t>            -webkit-box-orient:horizontal;   /*定义盒子元素内的元素从左到右流动显示*/</a:t>
            </a:r>
            <a:endParaRPr lang="zh-CN" altLang="en-US" smtClean="0"/>
          </a:p>
          <a:p>
            <a:r>
              <a:rPr lang="zh-CN" altLang="en-US" smtClean="0"/>
              <a:t>            width:200px;</a:t>
            </a:r>
            <a:endParaRPr lang="zh-CN" altLang="en-US" smtClean="0"/>
          </a:p>
          <a:p>
            <a:r>
              <a:rPr lang="zh-CN" altLang="en-US" smtClean="0"/>
              <a:t>            height:150px;</a:t>
            </a:r>
            <a:endParaRPr lang="zh-CN" altLang="en-US" smtClean="0"/>
          </a:p>
          <a:p>
            <a:r>
              <a:rPr lang="zh-CN" altLang="en-US" smtClean="0"/>
              <a:t>        }</a:t>
            </a:r>
            <a:endParaRPr lang="zh-CN" altLang="en-US" smtClean="0"/>
          </a:p>
          <a:p>
            <a:r>
              <a:rPr lang="zh-CN" altLang="en-US" smtClean="0"/>
              <a:t>        #box1</a:t>
            </a:r>
            <a:endParaRPr lang="zh-CN" altLang="en-US" smtClean="0"/>
          </a:p>
          <a:p>
            <a:r>
              <a:rPr lang="zh-CN" altLang="en-US" smtClean="0"/>
              <a:t>        {</a:t>
            </a:r>
            <a:endParaRPr lang="zh-CN" altLang="en-US" smtClean="0"/>
          </a:p>
          <a:p>
            <a:r>
              <a:rPr lang="zh-CN" altLang="en-US" smtClean="0"/>
              <a:t>            background:red;</a:t>
            </a:r>
            <a:endParaRPr lang="zh-CN" altLang="en-US" smtClean="0"/>
          </a:p>
          <a:p>
            <a:r>
              <a:rPr lang="zh-CN" altLang="en-US" smtClean="0"/>
              <a:t>            -webkit-box-flex:1.0;</a:t>
            </a:r>
            <a:endParaRPr lang="zh-CN" altLang="en-US" smtClean="0"/>
          </a:p>
          <a:p>
            <a:r>
              <a:rPr lang="zh-CN" altLang="en-US" smtClean="0"/>
              <a:t>        }</a:t>
            </a:r>
            <a:endParaRPr lang="zh-CN" altLang="en-US" smtClean="0"/>
          </a:p>
          <a:p>
            <a:r>
              <a:rPr lang="zh-CN" altLang="en-US" smtClean="0"/>
              <a:t>        #box2</a:t>
            </a:r>
            <a:endParaRPr lang="zh-CN" altLang="en-US" smtClean="0"/>
          </a:p>
          <a:p>
            <a:r>
              <a:rPr lang="zh-CN" altLang="en-US" smtClean="0"/>
              <a:t>        {</a:t>
            </a:r>
            <a:endParaRPr lang="zh-CN" altLang="en-US" smtClean="0"/>
          </a:p>
          <a:p>
            <a:r>
              <a:rPr lang="zh-CN" altLang="en-US" smtClean="0"/>
              <a:t>            background:blue;</a:t>
            </a:r>
            <a:endParaRPr lang="zh-CN" altLang="en-US" smtClean="0"/>
          </a:p>
          <a:p>
            <a:r>
              <a:rPr lang="zh-CN" altLang="en-US" smtClean="0"/>
              <a:t>            -webkit-box-flex:2.0;</a:t>
            </a:r>
            <a:endParaRPr lang="zh-CN" altLang="en-US" smtClean="0"/>
          </a:p>
          <a:p>
            <a:r>
              <a:rPr lang="zh-CN" altLang="en-US" smtClean="0"/>
              <a:t>        }</a:t>
            </a:r>
            <a:endParaRPr lang="zh-CN" altLang="en-US" smtClean="0"/>
          </a:p>
          <a:p>
            <a:r>
              <a:rPr lang="zh-CN" altLang="en-US" smtClean="0"/>
              <a:t>        #box3</a:t>
            </a:r>
            <a:endParaRPr lang="zh-CN" altLang="en-US" smtClean="0"/>
          </a:p>
          <a:p>
            <a:r>
              <a:rPr lang="zh-CN" altLang="en-US" smtClean="0"/>
              <a:t>        {</a:t>
            </a:r>
            <a:endParaRPr lang="zh-CN" altLang="en-US" smtClean="0"/>
          </a:p>
          <a:p>
            <a:r>
              <a:rPr lang="zh-CN" altLang="en-US" smtClean="0"/>
              <a:t>            background:orange;</a:t>
            </a:r>
            <a:endParaRPr lang="zh-CN" altLang="en-US" smtClean="0"/>
          </a:p>
          <a:p>
            <a:r>
              <a:rPr lang="zh-CN" altLang="en-US" smtClean="0"/>
              <a:t>            -webkit-box-flex:1.0;</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id="box1"&gt;&lt;/div&gt;</a:t>
            </a:r>
            <a:endParaRPr lang="zh-CN" altLang="en-US" smtClean="0"/>
          </a:p>
          <a:p>
            <a:r>
              <a:rPr lang="zh-CN" altLang="en-US" smtClean="0"/>
              <a:t>    &lt;div id="box2"&gt;&lt;/div&gt;</a:t>
            </a:r>
            <a:endParaRPr lang="zh-CN" altLang="en-US" smtClean="0"/>
          </a:p>
          <a:p>
            <a:r>
              <a:rPr lang="zh-CN" altLang="en-US" smtClean="0"/>
              <a:t>    &lt;div id="box3"&gt;&lt;/div&gt;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ChangeArrowheads="1"/>
          </p:cNvSpPr>
          <p:nvPr>
            <p:ph type="sldImg" idx="4294967295"/>
          </p:nvPr>
        </p:nvSpPr>
        <p:spPr/>
      </p:sp>
      <p:sp>
        <p:nvSpPr>
          <p:cNvPr id="22530" name="灯片编号占位符 2"/>
          <p:cNvSpPr>
            <a:spLocks noGrp="1" noChangeArrowheads="1"/>
          </p:cNvSpPr>
          <p:nvPr>
            <p:ph type="sldNum" sz="quarter" idx="5"/>
          </p:nvPr>
        </p:nvSpPr>
        <p:spPr bwMode="auto">
          <a:noFill/>
          <a:ln>
            <a:miter lim="800000"/>
          </a:ln>
        </p:spPr>
        <p:txBody>
          <a:bodyPr/>
          <a:lstStyle/>
          <a:p>
            <a:fld id="{B4B171B8-8F47-451D-8531-D1F11B7B1B7F}" type="slidenum">
              <a:rPr lang="zh-CN" altLang="en-US"/>
            </a:fld>
            <a:endParaRPr lang="zh-CN" altLang="en-US" sz="1200"/>
          </a:p>
        </p:txBody>
      </p:sp>
      <p:sp>
        <p:nvSpPr>
          <p:cNvPr id="22531"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 xmlns="http://www.w3.org/1999/xhtml"&gt;</a:t>
            </a:r>
            <a:endParaRPr lang="zh-CN" altLang="en-US" smtClean="0"/>
          </a:p>
          <a:p>
            <a:r>
              <a:rPr lang="zh-CN" altLang="en-US" smtClean="0"/>
              <a:t>&lt;head&gt;</a:t>
            </a:r>
            <a:endParaRPr lang="zh-CN" altLang="en-US" smtClean="0"/>
          </a:p>
          <a:p>
            <a:r>
              <a:rPr lang="zh-CN" altLang="en-US" smtClean="0"/>
              <a:t>    &lt;title&gt;盒子内部对齐box-pack属性与box-align属性&lt;/title&gt;</a:t>
            </a:r>
            <a:endParaRPr lang="zh-CN" altLang="en-US" smtClean="0"/>
          </a:p>
          <a:p>
            <a:r>
              <a:rPr lang="zh-CN" altLang="en-US" smtClean="0"/>
              <a:t>    &lt;style type="text/css"&gt;</a:t>
            </a:r>
            <a:endParaRPr lang="zh-CN" altLang="en-US" smtClean="0"/>
          </a:p>
          <a:p>
            <a:r>
              <a:rPr lang="zh-CN" altLang="en-US" smtClean="0"/>
              <a:t>        div</a:t>
            </a:r>
            <a:endParaRPr lang="zh-CN" altLang="en-US" smtClean="0"/>
          </a:p>
          <a:p>
            <a:r>
              <a:rPr lang="zh-CN" altLang="en-US" smtClean="0"/>
              <a:t>        {</a:t>
            </a:r>
            <a:endParaRPr lang="zh-CN" altLang="en-US" smtClean="0"/>
          </a:p>
          <a:p>
            <a:r>
              <a:rPr lang="zh-CN" altLang="en-US" smtClean="0"/>
              <a:t>            width:200px;</a:t>
            </a:r>
            <a:endParaRPr lang="zh-CN" altLang="en-US" smtClean="0"/>
          </a:p>
          <a:p>
            <a:r>
              <a:rPr lang="zh-CN" altLang="en-US" smtClean="0"/>
              <a:t>            height:160px;</a:t>
            </a:r>
            <a:endParaRPr lang="zh-CN" altLang="en-US" smtClean="0"/>
          </a:p>
          <a:p>
            <a:r>
              <a:rPr lang="zh-CN" altLang="en-US" smtClean="0"/>
              <a:t>            display:-webkit-box;</a:t>
            </a:r>
            <a:endParaRPr lang="zh-CN" altLang="en-US" smtClean="0"/>
          </a:p>
          <a:p>
            <a:r>
              <a:rPr lang="zh-CN" altLang="en-US" smtClean="0"/>
              <a:t>            -webkit-box-pack:start;</a:t>
            </a:r>
            <a:endParaRPr lang="zh-CN" altLang="en-US" smtClean="0"/>
          </a:p>
          <a:p>
            <a:r>
              <a:rPr lang="zh-CN" altLang="en-US" smtClean="0"/>
              <a:t>            background-color:pink;</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&lt;div&gt;中关村软件园&lt;/div&gt;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ChangeArrowheads="1"/>
          </p:cNvSpPr>
          <p:nvPr>
            <p:ph type="sldImg" idx="4294967295"/>
          </p:nvPr>
        </p:nvSpPr>
        <p:spPr/>
      </p:sp>
      <p:sp>
        <p:nvSpPr>
          <p:cNvPr id="25602" name="灯片编号占位符 2"/>
          <p:cNvSpPr>
            <a:spLocks noGrp="1" noChangeArrowheads="1"/>
          </p:cNvSpPr>
          <p:nvPr>
            <p:ph type="sldNum" sz="quarter" idx="5"/>
          </p:nvPr>
        </p:nvSpPr>
        <p:spPr bwMode="auto">
          <a:noFill/>
          <a:ln>
            <a:miter lim="800000"/>
          </a:ln>
        </p:spPr>
        <p:txBody>
          <a:bodyPr/>
          <a:lstStyle/>
          <a:p>
            <a:fld id="{7160C4C1-D902-4CDB-9675-5643969353AB}" type="slidenum">
              <a:rPr lang="zh-CN" altLang="en-US"/>
            </a:fld>
            <a:endParaRPr lang="zh-CN" altLang="en-US" sz="1200"/>
          </a:p>
        </p:txBody>
      </p:sp>
      <p:sp>
        <p:nvSpPr>
          <p:cNvPr id="25603"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 xmlns="http://www.w3.org/1999/xhtml"&gt;</a:t>
            </a:r>
            <a:endParaRPr lang="zh-CN" altLang="en-US" smtClean="0"/>
          </a:p>
          <a:p>
            <a:r>
              <a:rPr lang="zh-CN" altLang="en-US" smtClean="0"/>
              <a:t>&lt;head&gt;</a:t>
            </a:r>
            <a:endParaRPr lang="zh-CN" altLang="en-US" smtClean="0"/>
          </a:p>
          <a:p>
            <a:r>
              <a:rPr lang="zh-CN" altLang="en-US" smtClean="0"/>
              <a:t>    &lt;title&gt;盒子内部对齐box-pack属性与box-align属性&lt;/title&gt;</a:t>
            </a:r>
            <a:endParaRPr lang="zh-CN" altLang="en-US" smtClean="0"/>
          </a:p>
          <a:p>
            <a:r>
              <a:rPr lang="zh-CN" altLang="en-US" smtClean="0"/>
              <a:t>    &lt;style type="text/css"&gt;</a:t>
            </a:r>
            <a:endParaRPr lang="zh-CN" altLang="en-US" smtClean="0"/>
          </a:p>
          <a:p>
            <a:r>
              <a:rPr lang="zh-CN" altLang="en-US" smtClean="0"/>
              <a:t>        div</a:t>
            </a:r>
            <a:endParaRPr lang="zh-CN" altLang="en-US" smtClean="0"/>
          </a:p>
          <a:p>
            <a:r>
              <a:rPr lang="zh-CN" altLang="en-US" smtClean="0"/>
              <a:t>        {</a:t>
            </a:r>
            <a:endParaRPr lang="zh-CN" altLang="en-US" smtClean="0"/>
          </a:p>
          <a:p>
            <a:r>
              <a:rPr lang="zh-CN" altLang="en-US" smtClean="0"/>
              <a:t>            width:200px;</a:t>
            </a:r>
            <a:endParaRPr lang="zh-CN" altLang="en-US" smtClean="0"/>
          </a:p>
          <a:p>
            <a:r>
              <a:rPr lang="zh-CN" altLang="en-US" smtClean="0"/>
              <a:t>            height:160px;</a:t>
            </a:r>
            <a:endParaRPr lang="zh-CN" altLang="en-US" smtClean="0"/>
          </a:p>
          <a:p>
            <a:r>
              <a:rPr lang="zh-CN" altLang="en-US" smtClean="0"/>
              <a:t>            display:-webkit-box;</a:t>
            </a:r>
            <a:endParaRPr lang="zh-CN" altLang="en-US" smtClean="0"/>
          </a:p>
          <a:p>
            <a:r>
              <a:rPr lang="zh-CN" altLang="en-US" smtClean="0"/>
              <a:t>            -webkit-box-align:end;</a:t>
            </a:r>
            <a:endParaRPr lang="zh-CN" altLang="en-US" smtClean="0"/>
          </a:p>
          <a:p>
            <a:r>
              <a:rPr lang="zh-CN" altLang="en-US" smtClean="0"/>
              <a:t>            background-color:pink;</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&lt;div&gt;中关村软件园&lt;/div&gt;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ChangeArrowheads="1"/>
          </p:cNvSpPr>
          <p:nvPr>
            <p:ph type="sldImg" idx="4294967295"/>
          </p:nvPr>
        </p:nvSpPr>
        <p:spPr/>
      </p:sp>
      <p:sp>
        <p:nvSpPr>
          <p:cNvPr id="27650" name="灯片编号占位符 2"/>
          <p:cNvSpPr>
            <a:spLocks noGrp="1" noChangeArrowheads="1"/>
          </p:cNvSpPr>
          <p:nvPr>
            <p:ph type="sldNum" sz="quarter" idx="5"/>
          </p:nvPr>
        </p:nvSpPr>
        <p:spPr bwMode="auto">
          <a:noFill/>
          <a:ln>
            <a:miter lim="800000"/>
          </a:ln>
        </p:spPr>
        <p:txBody>
          <a:bodyPr/>
          <a:lstStyle/>
          <a:p>
            <a:fld id="{139E057E-3C11-46F7-9074-3F295DA059F6}" type="slidenum">
              <a:rPr lang="zh-CN" altLang="en-US"/>
            </a:fld>
            <a:endParaRPr lang="zh-CN" altLang="en-US" sz="1200"/>
          </a:p>
        </p:txBody>
      </p:sp>
      <p:sp>
        <p:nvSpPr>
          <p:cNvPr id="27651"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 xmlns="http://www.w3.org/1999/xhtml"&gt;</a:t>
            </a:r>
            <a:endParaRPr lang="zh-CN" altLang="en-US" smtClean="0"/>
          </a:p>
          <a:p>
            <a:r>
              <a:rPr lang="zh-CN" altLang="en-US" smtClean="0"/>
              <a:t>&lt;head&gt;</a:t>
            </a:r>
            <a:endParaRPr lang="zh-CN" altLang="en-US" smtClean="0"/>
          </a:p>
          <a:p>
            <a:r>
              <a:rPr lang="zh-CN" altLang="en-US" smtClean="0"/>
              <a:t>    &lt;title&gt;盒子内部对齐box-pack属性与box-align属性&lt;/title&gt;</a:t>
            </a:r>
            <a:endParaRPr lang="zh-CN" altLang="en-US" smtClean="0"/>
          </a:p>
          <a:p>
            <a:r>
              <a:rPr lang="zh-CN" altLang="en-US" smtClean="0"/>
              <a:t>    &lt;style type="text/css"&gt;</a:t>
            </a:r>
            <a:endParaRPr lang="zh-CN" altLang="en-US" smtClean="0"/>
          </a:p>
          <a:p>
            <a:r>
              <a:rPr lang="zh-CN" altLang="en-US" smtClean="0"/>
              <a:t>        #control</a:t>
            </a:r>
            <a:endParaRPr lang="zh-CN" altLang="en-US" smtClean="0"/>
          </a:p>
          <a:p>
            <a:r>
              <a:rPr lang="zh-CN" altLang="en-US" smtClean="0"/>
              <a:t>        {</a:t>
            </a:r>
            <a:endParaRPr lang="zh-CN" altLang="en-US" smtClean="0"/>
          </a:p>
          <a:p>
            <a:r>
              <a:rPr lang="zh-CN" altLang="en-US" smtClean="0"/>
              <a:t>            margin-bottom:10px;</a:t>
            </a:r>
            <a:endParaRPr lang="zh-CN" altLang="en-US" smtClean="0"/>
          </a:p>
          <a:p>
            <a:r>
              <a:rPr lang="zh-CN" altLang="en-US" smtClean="0"/>
              <a:t>        }</a:t>
            </a:r>
            <a:endParaRPr lang="zh-CN" altLang="en-US" smtClean="0"/>
          </a:p>
          <a:p>
            <a:r>
              <a:rPr lang="zh-CN" altLang="en-US" smtClean="0"/>
              <a:t>        #view</a:t>
            </a:r>
            <a:endParaRPr lang="zh-CN" altLang="en-US" smtClean="0"/>
          </a:p>
          <a:p>
            <a:r>
              <a:rPr lang="zh-CN" altLang="en-US" smtClean="0"/>
              <a:t>        {</a:t>
            </a:r>
            <a:endParaRPr lang="zh-CN" altLang="en-US" smtClean="0"/>
          </a:p>
          <a:p>
            <a:r>
              <a:rPr lang="zh-CN" altLang="en-US" smtClean="0"/>
              <a:t>            width:160px;</a:t>
            </a:r>
            <a:endParaRPr lang="zh-CN" altLang="en-US" smtClean="0"/>
          </a:p>
          <a:p>
            <a:r>
              <a:rPr lang="zh-CN" altLang="en-US" smtClean="0"/>
              <a:t>            height:100px;</a:t>
            </a:r>
            <a:endParaRPr lang="zh-CN" altLang="en-US" smtClean="0"/>
          </a:p>
          <a:p>
            <a:r>
              <a:rPr lang="zh-CN" altLang="en-US" smtClean="0"/>
              <a:t>            display:-webkit-box;</a:t>
            </a:r>
            <a:endParaRPr lang="zh-CN" altLang="en-US" smtClean="0"/>
          </a:p>
          <a:p>
            <a:r>
              <a:rPr lang="zh-CN" altLang="en-US" smtClean="0"/>
              <a:t>            -webkit-box-orient:horizontal;</a:t>
            </a:r>
            <a:endParaRPr lang="zh-CN" altLang="en-US" smtClean="0"/>
          </a:p>
          <a:p>
            <a:r>
              <a:rPr lang="zh-CN" altLang="en-US" smtClean="0"/>
              <a:t>            -webkit-box-align:center;</a:t>
            </a:r>
            <a:endParaRPr lang="zh-CN" altLang="en-US" smtClean="0"/>
          </a:p>
          <a:p>
            <a:r>
              <a:rPr lang="zh-CN" altLang="en-US" smtClean="0"/>
              <a:t>            -webkit-box-pack:center;</a:t>
            </a:r>
            <a:endParaRPr lang="zh-CN" altLang="en-US" smtClean="0"/>
          </a:p>
          <a:p>
            <a:r>
              <a:rPr lang="zh-CN" altLang="en-US" smtClean="0"/>
              <a:t>            border:1px solid silver;</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    &lt;script src="jquery-1.11.3.min.js" type="text/javascript"&gt;&lt;/script&gt;</a:t>
            </a:r>
            <a:endParaRPr lang="zh-CN" altLang="en-US" smtClean="0"/>
          </a:p>
          <a:p>
            <a:r>
              <a:rPr lang="zh-CN" altLang="en-US" smtClean="0"/>
              <a:t>    &lt;script type="text/javascript"&gt;</a:t>
            </a:r>
            <a:endParaRPr lang="zh-CN" altLang="en-US" smtClean="0"/>
          </a:p>
          <a:p>
            <a:r>
              <a:rPr lang="zh-CN" altLang="en-US" smtClean="0"/>
              <a:t>        function a1(){</a:t>
            </a:r>
            <a:endParaRPr lang="zh-CN" altLang="en-US" smtClean="0"/>
          </a:p>
          <a:p>
            <a:r>
              <a:rPr lang="zh-CN" altLang="en-US" smtClean="0"/>
              <a:t>           var width=document.getElementById("range_width").value;</a:t>
            </a:r>
            <a:endParaRPr lang="zh-CN" altLang="en-US" smtClean="0"/>
          </a:p>
          <a:p>
            <a:r>
              <a:rPr lang="zh-CN" altLang="en-US" smtClean="0"/>
              <a:t>           console.log(width);</a:t>
            </a:r>
            <a:endParaRPr lang="zh-CN" altLang="en-US" smtClean="0"/>
          </a:p>
          <a:p>
            <a:r>
              <a:rPr lang="zh-CN" altLang="en-US" smtClean="0"/>
              <a:t>           document.getElementById("value_width").innerHTML=width+"px";</a:t>
            </a:r>
            <a:endParaRPr lang="zh-CN" altLang="en-US" smtClean="0"/>
          </a:p>
          <a:p>
            <a:r>
              <a:rPr lang="zh-CN" altLang="en-US" smtClean="0"/>
              <a:t>           document.getElementById("view").style.width=width+"px";</a:t>
            </a:r>
            <a:endParaRPr lang="zh-CN" altLang="en-US" smtClean="0"/>
          </a:p>
          <a:p>
            <a:endParaRPr lang="zh-CN" altLang="en-US" smtClean="0"/>
          </a:p>
          <a:p>
            <a:r>
              <a:rPr lang="zh-CN" altLang="en-US" smtClean="0"/>
              <a:t>        }</a:t>
            </a:r>
            <a:endParaRPr lang="zh-CN" altLang="en-US" smtClean="0"/>
          </a:p>
          <a:p>
            <a:r>
              <a:rPr lang="zh-CN" altLang="en-US" smtClean="0"/>
              <a:t>        function a2(){</a:t>
            </a:r>
            <a:endParaRPr lang="zh-CN" altLang="en-US" smtClean="0"/>
          </a:p>
          <a:p>
            <a:r>
              <a:rPr lang="zh-CN" altLang="en-US" smtClean="0"/>
              <a:t>           var height=document.getElementById("range_height").value;</a:t>
            </a:r>
            <a:endParaRPr lang="zh-CN" altLang="en-US" smtClean="0"/>
          </a:p>
          <a:p>
            <a:r>
              <a:rPr lang="zh-CN" altLang="en-US" smtClean="0"/>
              <a:t>           document.getElementById("value_height").innerHTML=height+"px";</a:t>
            </a:r>
            <a:endParaRPr lang="zh-CN" altLang="en-US" smtClean="0"/>
          </a:p>
          <a:p>
            <a:r>
              <a:rPr lang="zh-CN" altLang="en-US" smtClean="0"/>
              <a:t>           document.getElementById("view").style.height=height+"px";</a:t>
            </a:r>
            <a:endParaRPr lang="zh-CN" altLang="en-US" smtClean="0"/>
          </a:p>
          <a:p>
            <a:r>
              <a:rPr lang="zh-CN" altLang="en-US" smtClean="0"/>
              <a:t>        }</a:t>
            </a:r>
            <a:endParaRPr lang="zh-CN" altLang="en-US" smtClean="0"/>
          </a:p>
          <a:p>
            <a:r>
              <a:rPr lang="zh-CN" altLang="en-US" smtClean="0"/>
              <a:t>    &lt;/script&gt;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id="control"&gt;</a:t>
            </a:r>
            <a:endParaRPr lang="zh-CN" altLang="en-US" smtClean="0"/>
          </a:p>
          <a:p>
            <a:r>
              <a:rPr lang="zh-CN" altLang="en-US" smtClean="0"/>
              <a:t>        宽度：&lt;input id="range_width" type="range" min="160" max="320" value="160" onchange="a1();"/&gt;&lt;span id="value_width"&gt;160px&lt;/span&gt;&lt;br /&gt;</a:t>
            </a:r>
            <a:endParaRPr lang="zh-CN" altLang="en-US" smtClean="0"/>
          </a:p>
          <a:p>
            <a:r>
              <a:rPr lang="zh-CN" altLang="en-US" smtClean="0"/>
              <a:t>        高度：&lt;input id="range_height" type="range" min="100" max="240" value="100" onchange="a2();"/&gt;&lt;span id="value_height"&gt;100px&lt;/span&gt;</a:t>
            </a:r>
            <a:endParaRPr lang="zh-CN" altLang="en-US" smtClean="0"/>
          </a:p>
          <a:p>
            <a:r>
              <a:rPr lang="zh-CN" altLang="en-US" smtClean="0"/>
              <a:t>    &lt;/div&gt;</a:t>
            </a:r>
            <a:endParaRPr lang="zh-CN" altLang="en-US" smtClean="0"/>
          </a:p>
          <a:p>
            <a:r>
              <a:rPr lang="zh-CN" altLang="en-US" smtClean="0"/>
              <a:t>    &lt;div id="view"&gt;&lt;img src="3.png" alt=""/&gt;&lt;/div&gt;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ChangeArrowheads="1"/>
          </p:cNvSpPr>
          <p:nvPr>
            <p:ph type="sldImg" idx="4294967295"/>
          </p:nvPr>
        </p:nvSpPr>
        <p:spPr/>
      </p:sp>
      <p:sp>
        <p:nvSpPr>
          <p:cNvPr id="28674" name="灯片编号占位符 2"/>
          <p:cNvSpPr>
            <a:spLocks noGrp="1" noChangeArrowheads="1"/>
          </p:cNvSpPr>
          <p:nvPr>
            <p:ph type="sldNum" sz="quarter" idx="5"/>
          </p:nvPr>
        </p:nvSpPr>
        <p:spPr bwMode="auto">
          <a:noFill/>
          <a:ln>
            <a:miter lim="800000"/>
          </a:ln>
        </p:spPr>
        <p:txBody>
          <a:bodyPr/>
          <a:lstStyle/>
          <a:p>
            <a:fld id="{14DEE231-D62F-42F4-A034-169DADEF05EB}" type="slidenum">
              <a:rPr lang="zh-CN" altLang="en-US"/>
            </a:fld>
            <a:endParaRPr lang="zh-CN" altLang="en-US" sz="1200"/>
          </a:p>
        </p:txBody>
      </p:sp>
      <p:sp>
        <p:nvSpPr>
          <p:cNvPr id="28675"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 </a:t>
            </a:r>
            <a:endParaRPr lang="zh-CN" altLang="en-US" smtClean="0"/>
          </a:p>
          <a:p>
            <a:r>
              <a:rPr lang="zh-CN" altLang="en-US" smtClean="0"/>
              <a:t>    &lt;title&gt;CSS3 :root选择器&lt;/title&gt;</a:t>
            </a:r>
            <a:endParaRPr lang="zh-CN" altLang="en-US" smtClean="0"/>
          </a:p>
          <a:p>
            <a:r>
              <a:rPr lang="zh-CN" altLang="en-US" smtClean="0"/>
              <a:t>    &lt;style type="text/css"&gt;</a:t>
            </a:r>
            <a:endParaRPr lang="zh-CN" altLang="en-US" smtClean="0"/>
          </a:p>
          <a:p>
            <a:r>
              <a:rPr lang="zh-CN" altLang="en-US" smtClean="0"/>
              <a:t>        :root</a:t>
            </a:r>
            <a:endParaRPr lang="zh-CN" altLang="en-US" smtClean="0"/>
          </a:p>
          <a:p>
            <a:r>
              <a:rPr lang="zh-CN" altLang="en-US" smtClean="0"/>
              <a:t>        {</a:t>
            </a:r>
            <a:endParaRPr lang="zh-CN" altLang="en-US" smtClean="0"/>
          </a:p>
          <a:p>
            <a:r>
              <a:rPr lang="zh-CN" altLang="en-US" smtClean="0"/>
              <a:t>            background-color:silver;</a:t>
            </a:r>
            <a:endParaRPr lang="zh-CN" altLang="en-US" smtClean="0"/>
          </a:p>
          <a:p>
            <a:r>
              <a:rPr lang="zh-CN" altLang="en-US" smtClean="0"/>
              <a:t>        }</a:t>
            </a:r>
            <a:endParaRPr lang="zh-CN" altLang="en-US" smtClean="0"/>
          </a:p>
          <a:p>
            <a:r>
              <a:rPr lang="zh-CN" altLang="en-US" smtClean="0"/>
              <a:t>        body</a:t>
            </a:r>
            <a:endParaRPr lang="zh-CN" altLang="en-US" smtClean="0"/>
          </a:p>
          <a:p>
            <a:r>
              <a:rPr lang="zh-CN" altLang="en-US" smtClean="0"/>
              <a:t>        {</a:t>
            </a:r>
            <a:endParaRPr lang="zh-CN" altLang="en-US" smtClean="0"/>
          </a:p>
          <a:p>
            <a:r>
              <a:rPr lang="zh-CN" altLang="en-US" smtClean="0"/>
              <a:t>            background-color:red;</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&lt;h1&gt;绿叶学习网&lt;/h1&gt;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ChangeArrowheads="1"/>
          </p:cNvSpPr>
          <p:nvPr>
            <p:ph type="sldImg" idx="4294967295"/>
          </p:nvPr>
        </p:nvSpPr>
        <p:spPr/>
      </p:sp>
      <p:sp>
        <p:nvSpPr>
          <p:cNvPr id="13314" name="灯片编号占位符 2"/>
          <p:cNvSpPr>
            <a:spLocks noGrp="1" noChangeArrowheads="1"/>
          </p:cNvSpPr>
          <p:nvPr>
            <p:ph type="sldNum" sz="quarter" idx="5"/>
          </p:nvPr>
        </p:nvSpPr>
        <p:spPr bwMode="auto">
          <a:noFill/>
          <a:ln>
            <a:miter lim="800000"/>
          </a:ln>
        </p:spPr>
        <p:txBody>
          <a:bodyPr/>
          <a:lstStyle/>
          <a:p>
            <a:fld id="{71776697-F270-4A45-8B4C-823F019188EE}" type="slidenum">
              <a:rPr lang="zh-CN" altLang="en-US"/>
            </a:fld>
            <a:endParaRPr lang="zh-CN" altLang="en-US" sz="1200"/>
          </a:p>
        </p:txBody>
      </p:sp>
      <p:sp>
        <p:nvSpPr>
          <p:cNvPr id="13315"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    &lt;title&gt;CSS3 animation-duration属性&lt;/title&gt;</a:t>
            </a:r>
            <a:endParaRPr lang="zh-CN" altLang="en-US" smtClean="0"/>
          </a:p>
          <a:p>
            <a:r>
              <a:rPr lang="zh-CN" altLang="en-US" smtClean="0"/>
              <a:t>    &lt;style type="text/css"&gt;</a:t>
            </a:r>
            <a:endParaRPr lang="zh-CN" altLang="en-US" smtClean="0"/>
          </a:p>
          <a:p>
            <a:r>
              <a:rPr lang="zh-CN" altLang="en-US" smtClean="0"/>
              <a:t>        @-webkit-keyframes mytranslate</a:t>
            </a:r>
            <a:endParaRPr lang="zh-CN" altLang="en-US" smtClean="0"/>
          </a:p>
          <a:p>
            <a:r>
              <a:rPr lang="zh-CN" altLang="en-US" smtClean="0"/>
              <a:t>        {</a:t>
            </a:r>
            <a:endParaRPr lang="zh-CN" altLang="en-US" smtClean="0"/>
          </a:p>
          <a:p>
            <a:r>
              <a:rPr lang="zh-CN" altLang="en-US" smtClean="0"/>
              <a:t>            0%{}</a:t>
            </a:r>
            <a:endParaRPr lang="zh-CN" altLang="en-US" smtClean="0"/>
          </a:p>
          <a:p>
            <a:r>
              <a:rPr lang="zh-CN" altLang="en-US" smtClean="0"/>
              <a:t>            100%{transform:translateX(100px);}</a:t>
            </a:r>
            <a:endParaRPr lang="zh-CN" altLang="en-US" smtClean="0"/>
          </a:p>
          <a:p>
            <a:r>
              <a:rPr lang="zh-CN" altLang="en-US" smtClean="0"/>
              <a:t>        }</a:t>
            </a:r>
            <a:endParaRPr lang="zh-CN" altLang="en-US" smtClean="0"/>
          </a:p>
          <a:p>
            <a:r>
              <a:rPr lang="zh-CN" altLang="en-US" smtClean="0"/>
              <a:t>        div:not(#container)</a:t>
            </a:r>
            <a:endParaRPr lang="zh-CN" altLang="en-US" smtClean="0"/>
          </a:p>
          <a:p>
            <a:r>
              <a:rPr lang="zh-CN" altLang="en-US" smtClean="0"/>
              <a:t>        {</a:t>
            </a:r>
            <a:endParaRPr lang="zh-CN" altLang="en-US" smtClean="0"/>
          </a:p>
          <a:p>
            <a:r>
              <a:rPr lang="zh-CN" altLang="en-US" smtClean="0"/>
              <a:t>            width:40px;</a:t>
            </a:r>
            <a:endParaRPr lang="zh-CN" altLang="en-US" smtClean="0"/>
          </a:p>
          <a:p>
            <a:r>
              <a:rPr lang="zh-CN" altLang="en-US" smtClean="0"/>
              <a:t>            height:40px;</a:t>
            </a:r>
            <a:endParaRPr lang="zh-CN" altLang="en-US" smtClean="0"/>
          </a:p>
          <a:p>
            <a:r>
              <a:rPr lang="zh-CN" altLang="en-US" smtClean="0"/>
              <a:t>            border-radius:20px;</a:t>
            </a:r>
            <a:endParaRPr lang="zh-CN" altLang="en-US" smtClean="0"/>
          </a:p>
          <a:p>
            <a:r>
              <a:rPr lang="zh-CN" altLang="en-US" smtClean="0"/>
              <a:t>            background-color:red;</a:t>
            </a:r>
            <a:endParaRPr lang="zh-CN" altLang="en-US" smtClean="0"/>
          </a:p>
          <a:p>
            <a:r>
              <a:rPr lang="zh-CN" altLang="en-US" smtClean="0"/>
              <a:t>            animation-name:mytranslate;</a:t>
            </a:r>
            <a:endParaRPr lang="zh-CN" altLang="en-US" smtClean="0"/>
          </a:p>
          <a:p>
            <a:r>
              <a:rPr lang="zh-CN" altLang="en-US" smtClean="0"/>
              <a:t>            animation-timing-function:linear;</a:t>
            </a:r>
            <a:endParaRPr lang="zh-CN" altLang="en-US" smtClean="0"/>
          </a:p>
          <a:p>
            <a:r>
              <a:rPr lang="zh-CN" altLang="en-US" smtClean="0"/>
              <a:t>        }</a:t>
            </a:r>
            <a:endParaRPr lang="zh-CN" altLang="en-US" smtClean="0"/>
          </a:p>
          <a:p>
            <a:r>
              <a:rPr lang="zh-CN" altLang="en-US" smtClean="0"/>
              <a:t>        #container</a:t>
            </a:r>
            <a:endParaRPr lang="zh-CN" altLang="en-US" smtClean="0"/>
          </a:p>
          <a:p>
            <a:r>
              <a:rPr lang="zh-CN" altLang="en-US" smtClean="0"/>
              <a:t>        {</a:t>
            </a:r>
            <a:endParaRPr lang="zh-CN" altLang="en-US" smtClean="0"/>
          </a:p>
          <a:p>
            <a:r>
              <a:rPr lang="zh-CN" altLang="en-US" smtClean="0"/>
              <a:t>            display:inline-block;</a:t>
            </a:r>
            <a:endParaRPr lang="zh-CN" altLang="en-US" smtClean="0"/>
          </a:p>
          <a:p>
            <a:r>
              <a:rPr lang="zh-CN" altLang="en-US" smtClean="0"/>
              <a:t>            width:140px;</a:t>
            </a:r>
            <a:endParaRPr lang="zh-CN" altLang="en-US" smtClean="0"/>
          </a:p>
          <a:p>
            <a:r>
              <a:rPr lang="zh-CN" altLang="en-US" smtClean="0"/>
              <a:t>            border:1px solid silver;</a:t>
            </a:r>
            <a:endParaRPr lang="zh-CN" altLang="en-US" smtClean="0"/>
          </a:p>
          <a:p>
            <a:r>
              <a:rPr lang="zh-CN" altLang="en-US" smtClean="0"/>
              <a:t>        }</a:t>
            </a:r>
            <a:endParaRPr lang="zh-CN" altLang="en-US" smtClean="0"/>
          </a:p>
          <a:p>
            <a:r>
              <a:rPr lang="zh-CN" altLang="en-US" smtClean="0"/>
              <a:t>        #div1{animation-duration:2s;margin-bottom:10px;}</a:t>
            </a:r>
            <a:endParaRPr lang="zh-CN" altLang="en-US" smtClean="0"/>
          </a:p>
          <a:p>
            <a:r>
              <a:rPr lang="zh-CN" altLang="en-US" smtClean="0"/>
              <a:t>        #div2{animation-duration:4s;}</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id="container"&gt;</a:t>
            </a:r>
            <a:endParaRPr lang="zh-CN" altLang="en-US" smtClean="0"/>
          </a:p>
          <a:p>
            <a:r>
              <a:rPr lang="zh-CN" altLang="en-US" smtClean="0"/>
              <a:t>        &lt;div id="div1"&gt;&lt;/div&gt;</a:t>
            </a:r>
            <a:endParaRPr lang="zh-CN" altLang="en-US" smtClean="0"/>
          </a:p>
          <a:p>
            <a:r>
              <a:rPr lang="zh-CN" altLang="en-US" smtClean="0"/>
              <a:t>        &lt;div id="div2"&gt;&lt;/div&gt;</a:t>
            </a:r>
            <a:endParaRPr lang="zh-CN" altLang="en-US" smtClean="0"/>
          </a:p>
          <a:p>
            <a:r>
              <a:rPr lang="zh-CN" altLang="en-US" smtClean="0"/>
              <a:t>    &lt;/div&gt;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ChangeArrowheads="1"/>
          </p:cNvSpPr>
          <p:nvPr>
            <p:ph type="sldImg" idx="4294967295"/>
          </p:nvPr>
        </p:nvSpPr>
        <p:spPr/>
      </p:sp>
      <p:sp>
        <p:nvSpPr>
          <p:cNvPr id="16386" name="灯片编号占位符 2"/>
          <p:cNvSpPr>
            <a:spLocks noGrp="1" noChangeArrowheads="1"/>
          </p:cNvSpPr>
          <p:nvPr>
            <p:ph type="sldNum" sz="quarter" idx="5"/>
          </p:nvPr>
        </p:nvSpPr>
        <p:spPr bwMode="auto">
          <a:noFill/>
          <a:ln>
            <a:miter lim="800000"/>
          </a:ln>
        </p:spPr>
        <p:txBody>
          <a:bodyPr/>
          <a:lstStyle/>
          <a:p>
            <a:fld id="{634EF515-2A8E-4B28-81FF-DCFE16CD7D01}" type="slidenum">
              <a:rPr lang="zh-CN" altLang="en-US"/>
            </a:fld>
            <a:endParaRPr lang="zh-CN" altLang="en-US" sz="1200"/>
          </a:p>
        </p:txBody>
      </p:sp>
      <p:sp>
        <p:nvSpPr>
          <p:cNvPr id="16387"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 xmlns="http://www.w3.org/1999/xhtml"&gt;</a:t>
            </a:r>
            <a:endParaRPr lang="zh-CN" altLang="en-US" smtClean="0"/>
          </a:p>
          <a:p>
            <a:r>
              <a:rPr lang="zh-CN" altLang="en-US" smtClean="0"/>
              <a:t>&lt;head&gt;</a:t>
            </a:r>
            <a:endParaRPr lang="zh-CN" altLang="en-US" smtClean="0"/>
          </a:p>
          <a:p>
            <a:r>
              <a:rPr lang="zh-CN" altLang="en-US" smtClean="0"/>
              <a:t>    &lt;title&gt;CSS3 animation-timing-function属性&lt;/title&gt;</a:t>
            </a:r>
            <a:endParaRPr lang="zh-CN" altLang="en-US" smtClean="0"/>
          </a:p>
          <a:p>
            <a:r>
              <a:rPr lang="zh-CN" altLang="en-US" smtClean="0"/>
              <a:t>    &lt;style type="text/css"&gt;</a:t>
            </a:r>
            <a:endParaRPr lang="zh-CN" altLang="en-US" smtClean="0"/>
          </a:p>
          <a:p>
            <a:r>
              <a:rPr lang="zh-CN" altLang="en-US" smtClean="0"/>
              <a:t>        @keyframes mytransform</a:t>
            </a:r>
            <a:endParaRPr lang="zh-CN" altLang="en-US" smtClean="0"/>
          </a:p>
          <a:p>
            <a:r>
              <a:rPr lang="zh-CN" altLang="en-US" smtClean="0"/>
              <a:t>        {</a:t>
            </a:r>
            <a:endParaRPr lang="zh-CN" altLang="en-US" smtClean="0"/>
          </a:p>
          <a:p>
            <a:r>
              <a:rPr lang="zh-CN" altLang="en-US" smtClean="0"/>
              <a:t>            0%{ }</a:t>
            </a:r>
            <a:endParaRPr lang="zh-CN" altLang="en-US" smtClean="0"/>
          </a:p>
          <a:p>
            <a:r>
              <a:rPr lang="zh-CN" altLang="en-US" smtClean="0"/>
              <a:t>            100%{width:300px;}</a:t>
            </a:r>
            <a:endParaRPr lang="zh-CN" altLang="en-US" smtClean="0"/>
          </a:p>
          <a:p>
            <a:r>
              <a:rPr lang="zh-CN" altLang="en-US" smtClean="0"/>
              <a:t>        }</a:t>
            </a:r>
            <a:endParaRPr lang="zh-CN" altLang="en-US" smtClean="0"/>
          </a:p>
          <a:p>
            <a:r>
              <a:rPr lang="zh-CN" altLang="en-US" smtClean="0"/>
              <a:t>        div</a:t>
            </a:r>
            <a:endParaRPr lang="zh-CN" altLang="en-US" smtClean="0"/>
          </a:p>
          <a:p>
            <a:r>
              <a:rPr lang="zh-CN" altLang="en-US" smtClean="0"/>
              <a:t>        {</a:t>
            </a:r>
            <a:endParaRPr lang="zh-CN" altLang="en-US" smtClean="0"/>
          </a:p>
          <a:p>
            <a:r>
              <a:rPr lang="zh-CN" altLang="en-US" smtClean="0"/>
              <a:t>            width:100px;</a:t>
            </a:r>
            <a:endParaRPr lang="zh-CN" altLang="en-US" smtClean="0"/>
          </a:p>
          <a:p>
            <a:r>
              <a:rPr lang="zh-CN" altLang="en-US" smtClean="0"/>
              <a:t>            height:50px;</a:t>
            </a:r>
            <a:endParaRPr lang="zh-CN" altLang="en-US" smtClean="0"/>
          </a:p>
          <a:p>
            <a:r>
              <a:rPr lang="zh-CN" altLang="en-US" smtClean="0"/>
              <a:t>            text-align:center;</a:t>
            </a:r>
            <a:endParaRPr lang="zh-CN" altLang="en-US" smtClean="0"/>
          </a:p>
          <a:p>
            <a:r>
              <a:rPr lang="zh-CN" altLang="en-US" smtClean="0"/>
              <a:t>            line-height:50px;</a:t>
            </a:r>
            <a:endParaRPr lang="zh-CN" altLang="en-US" smtClean="0"/>
          </a:p>
          <a:p>
            <a:r>
              <a:rPr lang="zh-CN" altLang="en-US" smtClean="0"/>
              <a:t>            border-radius:0;</a:t>
            </a:r>
            <a:endParaRPr lang="zh-CN" altLang="en-US" smtClean="0"/>
          </a:p>
          <a:p>
            <a:r>
              <a:rPr lang="zh-CN" altLang="en-US" smtClean="0"/>
              <a:t>            background-color:#14C7F3;</a:t>
            </a:r>
            <a:endParaRPr lang="zh-CN" altLang="en-US" smtClean="0"/>
          </a:p>
          <a:p>
            <a:r>
              <a:rPr lang="zh-CN" altLang="en-US" smtClean="0"/>
              <a:t>            animation-name:mytransform;</a:t>
            </a:r>
            <a:endParaRPr lang="zh-CN" altLang="en-US" smtClean="0"/>
          </a:p>
          <a:p>
            <a:r>
              <a:rPr lang="zh-CN" altLang="en-US" smtClean="0"/>
              <a:t>            animation-duration:5s;</a:t>
            </a:r>
            <a:endParaRPr lang="zh-CN" altLang="en-US" smtClean="0"/>
          </a:p>
          <a:p>
            <a:r>
              <a:rPr lang="zh-CN" altLang="en-US" smtClean="0"/>
              <a:t>            animation-timing-function:linear;</a:t>
            </a:r>
            <a:endParaRPr lang="zh-CN" altLang="en-US" smtClean="0"/>
          </a:p>
          <a:p>
            <a:r>
              <a:rPr lang="zh-CN" altLang="en-US" smtClean="0"/>
              <a:t>        }</a:t>
            </a:r>
            <a:endParaRPr lang="zh-CN" altLang="en-US" smtClean="0"/>
          </a:p>
          <a:p>
            <a:r>
              <a:rPr lang="zh-CN" altLang="en-US" smtClean="0"/>
              <a:t>        div+div</a:t>
            </a:r>
            <a:endParaRPr lang="zh-CN" altLang="en-US" smtClean="0"/>
          </a:p>
          <a:p>
            <a:r>
              <a:rPr lang="zh-CN" altLang="en-US" smtClean="0"/>
              <a:t>        {</a:t>
            </a:r>
            <a:endParaRPr lang="zh-CN" altLang="en-US" smtClean="0"/>
          </a:p>
          <a:p>
            <a:r>
              <a:rPr lang="zh-CN" altLang="en-US" smtClean="0"/>
              <a:t>            margin-top:10px;</a:t>
            </a:r>
            <a:endParaRPr lang="zh-CN" altLang="en-US" smtClean="0"/>
          </a:p>
          <a:p>
            <a:r>
              <a:rPr lang="zh-CN" altLang="en-US" smtClean="0"/>
              <a:t>        }</a:t>
            </a:r>
            <a:endParaRPr lang="zh-CN" altLang="en-US" smtClean="0"/>
          </a:p>
          <a:p>
            <a:r>
              <a:rPr lang="zh-CN" altLang="en-US" smtClean="0"/>
              <a:t>        #div1{animation-timing-function:linear;}</a:t>
            </a:r>
            <a:endParaRPr lang="zh-CN" altLang="en-US" smtClean="0"/>
          </a:p>
          <a:p>
            <a:r>
              <a:rPr lang="zh-CN" altLang="en-US" smtClean="0"/>
              <a:t>        #div2{animation-timing-function:ease;}</a:t>
            </a:r>
            <a:endParaRPr lang="zh-CN" altLang="en-US" smtClean="0"/>
          </a:p>
          <a:p>
            <a:r>
              <a:rPr lang="zh-CN" altLang="en-US" smtClean="0"/>
              <a:t>        #div3{animation-timing-function:ease-in;}</a:t>
            </a:r>
            <a:endParaRPr lang="zh-CN" altLang="en-US" smtClean="0"/>
          </a:p>
          <a:p>
            <a:r>
              <a:rPr lang="zh-CN" altLang="en-US" smtClean="0"/>
              <a:t>        #div4{animation-timing-function:ease-out;}</a:t>
            </a:r>
            <a:endParaRPr lang="zh-CN" altLang="en-US" smtClean="0"/>
          </a:p>
          <a:p>
            <a:r>
              <a:rPr lang="zh-CN" altLang="en-US" smtClean="0"/>
              <a:t>        #div5{animation-timing-function:ease-in-out}</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id="div1"&gt;linear&lt;/div&gt;</a:t>
            </a:r>
            <a:endParaRPr lang="zh-CN" altLang="en-US" smtClean="0"/>
          </a:p>
          <a:p>
            <a:r>
              <a:rPr lang="zh-CN" altLang="en-US" smtClean="0"/>
              <a:t>    &lt;div id="div2"&gt;ease&lt;/div&gt;</a:t>
            </a:r>
            <a:endParaRPr lang="zh-CN" altLang="en-US" smtClean="0"/>
          </a:p>
          <a:p>
            <a:r>
              <a:rPr lang="zh-CN" altLang="en-US" smtClean="0"/>
              <a:t>    &lt;div id="div3"&gt;ease-in&lt;/div&gt;</a:t>
            </a:r>
            <a:endParaRPr lang="zh-CN" altLang="en-US" smtClean="0"/>
          </a:p>
          <a:p>
            <a:r>
              <a:rPr lang="zh-CN" altLang="en-US" smtClean="0"/>
              <a:t>    &lt;div id="div4"&gt;ease-out&lt;/div&gt;</a:t>
            </a:r>
            <a:endParaRPr lang="zh-CN" altLang="en-US" smtClean="0"/>
          </a:p>
          <a:p>
            <a:r>
              <a:rPr lang="zh-CN" altLang="en-US" smtClean="0"/>
              <a:t>    &lt;div id="div5"&gt;ease-in-out&lt;/div&gt;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ChangeArrowheads="1"/>
          </p:cNvSpPr>
          <p:nvPr>
            <p:ph type="sldImg" idx="4294967295"/>
          </p:nvPr>
        </p:nvSpPr>
        <p:spPr/>
      </p:sp>
      <p:sp>
        <p:nvSpPr>
          <p:cNvPr id="18434" name="灯片编号占位符 2"/>
          <p:cNvSpPr>
            <a:spLocks noGrp="1" noChangeArrowheads="1"/>
          </p:cNvSpPr>
          <p:nvPr>
            <p:ph type="sldNum" sz="quarter" idx="5"/>
          </p:nvPr>
        </p:nvSpPr>
        <p:spPr bwMode="auto">
          <a:noFill/>
          <a:ln>
            <a:miter lim="800000"/>
          </a:ln>
        </p:spPr>
        <p:txBody>
          <a:bodyPr/>
          <a:lstStyle/>
          <a:p>
            <a:fld id="{23EC172F-7693-4AEA-B0BD-DB32F7B7AF5B}" type="slidenum">
              <a:rPr lang="zh-CN" altLang="en-US"/>
            </a:fld>
            <a:endParaRPr lang="zh-CN" altLang="en-US" sz="1200"/>
          </a:p>
        </p:txBody>
      </p:sp>
      <p:sp>
        <p:nvSpPr>
          <p:cNvPr id="18435"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 xmlns="http://www.w3.org/1999/xhtml"&gt;</a:t>
            </a:r>
            <a:endParaRPr lang="zh-CN" altLang="en-US" smtClean="0"/>
          </a:p>
          <a:p>
            <a:r>
              <a:rPr lang="zh-CN" altLang="en-US" smtClean="0"/>
              <a:t>&lt;head&gt;</a:t>
            </a:r>
            <a:endParaRPr lang="zh-CN" altLang="en-US" smtClean="0"/>
          </a:p>
          <a:p>
            <a:r>
              <a:rPr lang="zh-CN" altLang="en-US" smtClean="0"/>
              <a:t>    &lt;title&gt;CSS3 animation-delay属性&lt;/title&gt;</a:t>
            </a:r>
            <a:endParaRPr lang="zh-CN" altLang="en-US" smtClean="0"/>
          </a:p>
          <a:p>
            <a:r>
              <a:rPr lang="zh-CN" altLang="en-US" smtClean="0"/>
              <a:t>    &lt;style type="text/css"&gt;</a:t>
            </a:r>
            <a:endParaRPr lang="zh-CN" altLang="en-US" smtClean="0"/>
          </a:p>
          <a:p>
            <a:r>
              <a:rPr lang="zh-CN" altLang="en-US" smtClean="0"/>
              <a:t>        @keyframes mytranslate</a:t>
            </a:r>
            <a:endParaRPr lang="zh-CN" altLang="en-US" smtClean="0"/>
          </a:p>
          <a:p>
            <a:r>
              <a:rPr lang="zh-CN" altLang="en-US" smtClean="0"/>
              <a:t>        {</a:t>
            </a:r>
            <a:endParaRPr lang="zh-CN" altLang="en-US" smtClean="0"/>
          </a:p>
          <a:p>
            <a:r>
              <a:rPr lang="zh-CN" altLang="en-US" smtClean="0"/>
              <a:t>            0%{}</a:t>
            </a:r>
            <a:endParaRPr lang="zh-CN" altLang="en-US" smtClean="0"/>
          </a:p>
          <a:p>
            <a:r>
              <a:rPr lang="zh-CN" altLang="en-US" smtClean="0"/>
              <a:t>            50%{transform:translateX(100px);}</a:t>
            </a:r>
            <a:endParaRPr lang="zh-CN" altLang="en-US" smtClean="0"/>
          </a:p>
          <a:p>
            <a:r>
              <a:rPr lang="zh-CN" altLang="en-US" smtClean="0"/>
              <a:t>            100%{transform:translateX(0px);}</a:t>
            </a:r>
            <a:endParaRPr lang="zh-CN" altLang="en-US" smtClean="0"/>
          </a:p>
          <a:p>
            <a:r>
              <a:rPr lang="zh-CN" altLang="en-US" smtClean="0"/>
              <a:t>        }</a:t>
            </a:r>
            <a:endParaRPr lang="zh-CN" altLang="en-US" smtClean="0"/>
          </a:p>
          <a:p>
            <a:r>
              <a:rPr lang="zh-CN" altLang="en-US" smtClean="0"/>
              <a:t>        #div1</a:t>
            </a:r>
            <a:endParaRPr lang="zh-CN" altLang="en-US" smtClean="0"/>
          </a:p>
          <a:p>
            <a:r>
              <a:rPr lang="zh-CN" altLang="en-US" smtClean="0"/>
              <a:t>        {</a:t>
            </a:r>
            <a:endParaRPr lang="zh-CN" altLang="en-US" smtClean="0"/>
          </a:p>
          <a:p>
            <a:r>
              <a:rPr lang="zh-CN" altLang="en-US" smtClean="0"/>
              <a:t>            width:40px;</a:t>
            </a:r>
            <a:endParaRPr lang="zh-CN" altLang="en-US" smtClean="0"/>
          </a:p>
          <a:p>
            <a:r>
              <a:rPr lang="zh-CN" altLang="en-US" smtClean="0"/>
              <a:t>            height:40px;</a:t>
            </a:r>
            <a:endParaRPr lang="zh-CN" altLang="en-US" smtClean="0"/>
          </a:p>
          <a:p>
            <a:r>
              <a:rPr lang="zh-CN" altLang="en-US" smtClean="0"/>
              <a:t>            border-radius:20px;</a:t>
            </a:r>
            <a:endParaRPr lang="zh-CN" altLang="en-US" smtClean="0"/>
          </a:p>
          <a:p>
            <a:r>
              <a:rPr lang="zh-CN" altLang="en-US" smtClean="0"/>
              <a:t>            background-color:red;</a:t>
            </a:r>
            <a:endParaRPr lang="zh-CN" altLang="en-US" smtClean="0"/>
          </a:p>
          <a:p>
            <a:r>
              <a:rPr lang="zh-CN" altLang="en-US" smtClean="0"/>
              <a:t>            animation-name:mytranslate;</a:t>
            </a:r>
            <a:endParaRPr lang="zh-CN" altLang="en-US" smtClean="0"/>
          </a:p>
          <a:p>
            <a:r>
              <a:rPr lang="zh-CN" altLang="en-US" smtClean="0"/>
              <a:t>            animation-timing-function:linear;</a:t>
            </a:r>
            <a:endParaRPr lang="zh-CN" altLang="en-US" smtClean="0"/>
          </a:p>
          <a:p>
            <a:r>
              <a:rPr lang="zh-CN" altLang="en-US" smtClean="0"/>
              <a:t>            animation-duration:2s;</a:t>
            </a:r>
            <a:endParaRPr lang="zh-CN" altLang="en-US" smtClean="0"/>
          </a:p>
          <a:p>
            <a:r>
              <a:rPr lang="zh-CN" altLang="en-US" smtClean="0"/>
              <a:t>            animation-delay:2s;/*设置动画在页面打开之后延迟2s开始播放*/</a:t>
            </a:r>
            <a:endParaRPr lang="zh-CN" altLang="en-US" smtClean="0"/>
          </a:p>
          <a:p>
            <a:r>
              <a:rPr lang="zh-CN" altLang="en-US" smtClean="0"/>
              <a:t>        }</a:t>
            </a:r>
            <a:endParaRPr lang="zh-CN" altLang="en-US" smtClean="0"/>
          </a:p>
          <a:p>
            <a:r>
              <a:rPr lang="zh-CN" altLang="en-US" smtClean="0"/>
              <a:t>        #container</a:t>
            </a:r>
            <a:endParaRPr lang="zh-CN" altLang="en-US" smtClean="0"/>
          </a:p>
          <a:p>
            <a:r>
              <a:rPr lang="zh-CN" altLang="en-US" smtClean="0"/>
              <a:t>        {</a:t>
            </a:r>
            <a:endParaRPr lang="zh-CN" altLang="en-US" smtClean="0"/>
          </a:p>
          <a:p>
            <a:r>
              <a:rPr lang="zh-CN" altLang="en-US" smtClean="0"/>
              <a:t>            display:inline-block;</a:t>
            </a:r>
            <a:endParaRPr lang="zh-CN" altLang="en-US" smtClean="0"/>
          </a:p>
          <a:p>
            <a:r>
              <a:rPr lang="zh-CN" altLang="en-US" smtClean="0"/>
              <a:t>            width:140px;</a:t>
            </a:r>
            <a:endParaRPr lang="zh-CN" altLang="en-US" smtClean="0"/>
          </a:p>
          <a:p>
            <a:r>
              <a:rPr lang="zh-CN" altLang="en-US" smtClean="0"/>
              <a:t>            border:1px solid silver;</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id="container"&gt;</a:t>
            </a:r>
            <a:endParaRPr lang="zh-CN" altLang="en-US" smtClean="0"/>
          </a:p>
          <a:p>
            <a:r>
              <a:rPr lang="zh-CN" altLang="en-US" smtClean="0"/>
              <a:t>        &lt;div id="div1"&gt;&lt;/div&gt;</a:t>
            </a:r>
            <a:endParaRPr lang="zh-CN" altLang="en-US" smtClean="0"/>
          </a:p>
          <a:p>
            <a:r>
              <a:rPr lang="zh-CN" altLang="en-US" smtClean="0"/>
              <a:t>    &lt;/div&gt;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ChangeArrowheads="1"/>
          </p:cNvSpPr>
          <p:nvPr>
            <p:ph type="sldImg" idx="4294967295"/>
          </p:nvPr>
        </p:nvSpPr>
        <p:spPr/>
      </p:sp>
      <p:sp>
        <p:nvSpPr>
          <p:cNvPr id="21506" name="灯片编号占位符 2"/>
          <p:cNvSpPr>
            <a:spLocks noGrp="1" noChangeArrowheads="1"/>
          </p:cNvSpPr>
          <p:nvPr>
            <p:ph type="sldNum" sz="quarter" idx="5"/>
          </p:nvPr>
        </p:nvSpPr>
        <p:spPr bwMode="auto">
          <a:noFill/>
          <a:ln>
            <a:miter lim="800000"/>
          </a:ln>
        </p:spPr>
        <p:txBody>
          <a:bodyPr/>
          <a:lstStyle/>
          <a:p>
            <a:fld id="{08664A2F-93D6-40B8-A2E7-2999237C73D0}" type="slidenum">
              <a:rPr lang="zh-CN" altLang="en-US"/>
            </a:fld>
            <a:endParaRPr lang="zh-CN" altLang="en-US" sz="1200"/>
          </a:p>
        </p:txBody>
      </p:sp>
      <p:sp>
        <p:nvSpPr>
          <p:cNvPr id="21507"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&lt;html&gt;</a:t>
            </a:r>
            <a:endParaRPr lang="zh-CN" altLang="en-US" smtClean="0"/>
          </a:p>
          <a:p>
            <a:r>
              <a:rPr lang="zh-CN" altLang="en-US" smtClean="0"/>
              <a:t>&lt;head&gt;</a:t>
            </a:r>
            <a:endParaRPr lang="zh-CN" altLang="en-US" smtClean="0"/>
          </a:p>
          <a:p>
            <a:r>
              <a:rPr lang="zh-CN" altLang="en-US" smtClean="0"/>
              <a:t>    &lt;title&gt;CSS3 animation-iteration-count属性&lt;/title&gt;</a:t>
            </a:r>
            <a:endParaRPr lang="zh-CN" altLang="en-US" smtClean="0"/>
          </a:p>
          <a:p>
            <a:r>
              <a:rPr lang="zh-CN" altLang="en-US" smtClean="0"/>
              <a:t>    &lt;style type="text/css"&gt;</a:t>
            </a:r>
            <a:endParaRPr lang="zh-CN" altLang="en-US" smtClean="0"/>
          </a:p>
          <a:p>
            <a:r>
              <a:rPr lang="zh-CN" altLang="en-US" smtClean="0"/>
              <a:t>        @keyframes mytranslate</a:t>
            </a:r>
            <a:endParaRPr lang="zh-CN" altLang="en-US" smtClean="0"/>
          </a:p>
          <a:p>
            <a:r>
              <a:rPr lang="zh-CN" altLang="en-US" smtClean="0"/>
              <a:t>        {</a:t>
            </a:r>
            <a:endParaRPr lang="zh-CN" altLang="en-US" smtClean="0"/>
          </a:p>
          <a:p>
            <a:r>
              <a:rPr lang="zh-CN" altLang="en-US" smtClean="0"/>
              <a:t>            0%{}</a:t>
            </a:r>
            <a:endParaRPr lang="zh-CN" altLang="en-US" smtClean="0"/>
          </a:p>
          <a:p>
            <a:r>
              <a:rPr lang="zh-CN" altLang="en-US" smtClean="0"/>
              <a:t>            50%{transform:translateX(100px);}</a:t>
            </a:r>
            <a:endParaRPr lang="zh-CN" altLang="en-US" smtClean="0"/>
          </a:p>
          <a:p>
            <a:r>
              <a:rPr lang="zh-CN" altLang="en-US" smtClean="0"/>
              <a:t>            100%{}</a:t>
            </a:r>
            <a:endParaRPr lang="zh-CN" altLang="en-US" smtClean="0"/>
          </a:p>
          <a:p>
            <a:r>
              <a:rPr lang="zh-CN" altLang="en-US" smtClean="0"/>
              <a:t>        }</a:t>
            </a:r>
            <a:endParaRPr lang="zh-CN" altLang="en-US" smtClean="0"/>
          </a:p>
          <a:p>
            <a:r>
              <a:rPr lang="zh-CN" altLang="en-US" smtClean="0"/>
              <a:t>        #div1</a:t>
            </a:r>
            <a:endParaRPr lang="zh-CN" altLang="en-US" smtClean="0"/>
          </a:p>
          <a:p>
            <a:r>
              <a:rPr lang="zh-CN" altLang="en-US" smtClean="0"/>
              <a:t>        {</a:t>
            </a:r>
            <a:endParaRPr lang="zh-CN" altLang="en-US" smtClean="0"/>
          </a:p>
          <a:p>
            <a:r>
              <a:rPr lang="zh-CN" altLang="en-US" smtClean="0"/>
              <a:t>            width:40px;</a:t>
            </a:r>
            <a:endParaRPr lang="zh-CN" altLang="en-US" smtClean="0"/>
          </a:p>
          <a:p>
            <a:r>
              <a:rPr lang="zh-CN" altLang="en-US" smtClean="0"/>
              <a:t>            height:40px;</a:t>
            </a:r>
            <a:endParaRPr lang="zh-CN" altLang="en-US" smtClean="0"/>
          </a:p>
          <a:p>
            <a:r>
              <a:rPr lang="zh-CN" altLang="en-US" smtClean="0"/>
              <a:t>            border-radius:20px;</a:t>
            </a:r>
            <a:endParaRPr lang="zh-CN" altLang="en-US" smtClean="0"/>
          </a:p>
          <a:p>
            <a:r>
              <a:rPr lang="zh-CN" altLang="en-US" smtClean="0"/>
              <a:t>            background-color:red;</a:t>
            </a:r>
            <a:endParaRPr lang="zh-CN" altLang="en-US" smtClean="0"/>
          </a:p>
          <a:p>
            <a:r>
              <a:rPr lang="zh-CN" altLang="en-US" smtClean="0"/>
              <a:t>            animation-name:mytranslate;</a:t>
            </a:r>
            <a:endParaRPr lang="zh-CN" altLang="en-US" smtClean="0"/>
          </a:p>
          <a:p>
            <a:r>
              <a:rPr lang="zh-CN" altLang="en-US" smtClean="0"/>
              <a:t>            animation-timing-function:linear;</a:t>
            </a:r>
            <a:endParaRPr lang="zh-CN" altLang="en-US" smtClean="0"/>
          </a:p>
          <a:p>
            <a:r>
              <a:rPr lang="zh-CN" altLang="en-US" smtClean="0"/>
              <a:t>            animation-duration:2s;</a:t>
            </a:r>
            <a:endParaRPr lang="zh-CN" altLang="en-US" smtClean="0"/>
          </a:p>
          <a:p>
            <a:r>
              <a:rPr lang="zh-CN" altLang="en-US" smtClean="0"/>
              <a:t>            animation-iteration-count:infinite;</a:t>
            </a:r>
            <a:endParaRPr lang="zh-CN" altLang="en-US" smtClean="0"/>
          </a:p>
          <a:p>
            <a:r>
              <a:rPr lang="zh-CN" altLang="en-US" smtClean="0"/>
              <a:t>        }</a:t>
            </a:r>
            <a:endParaRPr lang="zh-CN" altLang="en-US" smtClean="0"/>
          </a:p>
          <a:p>
            <a:r>
              <a:rPr lang="zh-CN" altLang="en-US" smtClean="0"/>
              <a:t>        #container</a:t>
            </a:r>
            <a:endParaRPr lang="zh-CN" altLang="en-US" smtClean="0"/>
          </a:p>
          <a:p>
            <a:r>
              <a:rPr lang="zh-CN" altLang="en-US" smtClean="0"/>
              <a:t>        {</a:t>
            </a:r>
            <a:endParaRPr lang="zh-CN" altLang="en-US" smtClean="0"/>
          </a:p>
          <a:p>
            <a:r>
              <a:rPr lang="zh-CN" altLang="en-US" smtClean="0"/>
              <a:t>            display:inline-block;</a:t>
            </a:r>
            <a:endParaRPr lang="zh-CN" altLang="en-US" smtClean="0"/>
          </a:p>
          <a:p>
            <a:r>
              <a:rPr lang="zh-CN" altLang="en-US" smtClean="0"/>
              <a:t>            width:140px;</a:t>
            </a:r>
            <a:endParaRPr lang="zh-CN" altLang="en-US" smtClean="0"/>
          </a:p>
          <a:p>
            <a:r>
              <a:rPr lang="zh-CN" altLang="en-US" smtClean="0"/>
              <a:t>            border:1px solid silver;</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id="container"&gt;</a:t>
            </a:r>
            <a:endParaRPr lang="zh-CN" altLang="en-US" smtClean="0"/>
          </a:p>
          <a:p>
            <a:r>
              <a:rPr lang="zh-CN" altLang="en-US" smtClean="0"/>
              <a:t>        &lt;div id="div1"&gt;&lt;/div&gt;</a:t>
            </a:r>
            <a:endParaRPr lang="zh-CN" altLang="en-US" smtClean="0"/>
          </a:p>
          <a:p>
            <a:r>
              <a:rPr lang="zh-CN" altLang="en-US" smtClean="0"/>
              <a:t>    &lt;/div&gt;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ChangeArrowheads="1"/>
          </p:cNvSpPr>
          <p:nvPr>
            <p:ph type="sldImg" idx="4294967295"/>
          </p:nvPr>
        </p:nvSpPr>
        <p:spPr/>
      </p:sp>
      <p:sp>
        <p:nvSpPr>
          <p:cNvPr id="24578" name="灯片编号占位符 2"/>
          <p:cNvSpPr>
            <a:spLocks noGrp="1" noChangeArrowheads="1"/>
          </p:cNvSpPr>
          <p:nvPr>
            <p:ph type="sldNum" sz="quarter" idx="5"/>
          </p:nvPr>
        </p:nvSpPr>
        <p:spPr bwMode="auto">
          <a:noFill/>
          <a:ln>
            <a:miter lim="800000"/>
          </a:ln>
        </p:spPr>
        <p:txBody>
          <a:bodyPr/>
          <a:lstStyle/>
          <a:p>
            <a:fld id="{F257C114-DD64-4E87-94E3-298289651D9D}" type="slidenum">
              <a:rPr lang="zh-CN" altLang="en-US"/>
            </a:fld>
            <a:endParaRPr lang="zh-CN" altLang="en-US" sz="1200"/>
          </a:p>
        </p:txBody>
      </p:sp>
      <p:sp>
        <p:nvSpPr>
          <p:cNvPr id="24579"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 xmlns="http://www.w3.org/1999/xhtml"&gt;</a:t>
            </a:r>
            <a:endParaRPr lang="zh-CN" altLang="en-US" smtClean="0"/>
          </a:p>
          <a:p>
            <a:r>
              <a:rPr lang="zh-CN" altLang="en-US" smtClean="0"/>
              <a:t>&lt;head&gt;</a:t>
            </a:r>
            <a:endParaRPr lang="zh-CN" altLang="en-US" smtClean="0"/>
          </a:p>
          <a:p>
            <a:r>
              <a:rPr lang="zh-CN" altLang="en-US" smtClean="0"/>
              <a:t>    &lt;title&gt;CSS3 animation-direction属性&lt;/title&gt;</a:t>
            </a:r>
            <a:endParaRPr lang="zh-CN" altLang="en-US" smtClean="0"/>
          </a:p>
          <a:p>
            <a:r>
              <a:rPr lang="zh-CN" altLang="en-US" smtClean="0"/>
              <a:t>    &lt;style type="text/css"&gt;</a:t>
            </a:r>
            <a:endParaRPr lang="zh-CN" altLang="en-US" smtClean="0"/>
          </a:p>
          <a:p>
            <a:r>
              <a:rPr lang="zh-CN" altLang="en-US" smtClean="0"/>
              <a:t>        @-webkit-keyframes mytranslate</a:t>
            </a:r>
            <a:endParaRPr lang="zh-CN" altLang="en-US" smtClean="0"/>
          </a:p>
          <a:p>
            <a:r>
              <a:rPr lang="zh-CN" altLang="en-US" smtClean="0"/>
              <a:t>        {</a:t>
            </a:r>
            <a:endParaRPr lang="zh-CN" altLang="en-US" smtClean="0"/>
          </a:p>
          <a:p>
            <a:r>
              <a:rPr lang="zh-CN" altLang="en-US" smtClean="0"/>
              <a:t>            0%{}</a:t>
            </a:r>
            <a:endParaRPr lang="zh-CN" altLang="en-US" smtClean="0"/>
          </a:p>
          <a:p>
            <a:r>
              <a:rPr lang="zh-CN" altLang="en-US" smtClean="0"/>
              <a:t>            100%{transform:translateX(100px);}</a:t>
            </a:r>
            <a:endParaRPr lang="zh-CN" altLang="en-US" smtClean="0"/>
          </a:p>
          <a:p>
            <a:r>
              <a:rPr lang="zh-CN" altLang="en-US" smtClean="0"/>
              <a:t>        }</a:t>
            </a:r>
            <a:endParaRPr lang="zh-CN" altLang="en-US" smtClean="0"/>
          </a:p>
          <a:p>
            <a:r>
              <a:rPr lang="zh-CN" altLang="en-US" smtClean="0"/>
              <a:t>        #div1</a:t>
            </a:r>
            <a:endParaRPr lang="zh-CN" altLang="en-US" smtClean="0"/>
          </a:p>
          <a:p>
            <a:r>
              <a:rPr lang="zh-CN" altLang="en-US" smtClean="0"/>
              <a:t>        {</a:t>
            </a:r>
            <a:endParaRPr lang="zh-CN" altLang="en-US" smtClean="0"/>
          </a:p>
          <a:p>
            <a:r>
              <a:rPr lang="zh-CN" altLang="en-US" smtClean="0"/>
              <a:t>            width:40px;</a:t>
            </a:r>
            <a:endParaRPr lang="zh-CN" altLang="en-US" smtClean="0"/>
          </a:p>
          <a:p>
            <a:r>
              <a:rPr lang="zh-CN" altLang="en-US" smtClean="0"/>
              <a:t>            height:40px;</a:t>
            </a:r>
            <a:endParaRPr lang="zh-CN" altLang="en-US" smtClean="0"/>
          </a:p>
          <a:p>
            <a:r>
              <a:rPr lang="zh-CN" altLang="en-US" smtClean="0"/>
              <a:t>            border-radius:20px;</a:t>
            </a:r>
            <a:endParaRPr lang="zh-CN" altLang="en-US" smtClean="0"/>
          </a:p>
          <a:p>
            <a:r>
              <a:rPr lang="zh-CN" altLang="en-US" smtClean="0"/>
              <a:t>            background-color:red;</a:t>
            </a:r>
            <a:endParaRPr lang="zh-CN" altLang="en-US" smtClean="0"/>
          </a:p>
          <a:p>
            <a:r>
              <a:rPr lang="zh-CN" altLang="en-US" smtClean="0"/>
              <a:t>            animation-name:mytranslate;</a:t>
            </a:r>
            <a:endParaRPr lang="zh-CN" altLang="en-US" smtClean="0"/>
          </a:p>
          <a:p>
            <a:r>
              <a:rPr lang="zh-CN" altLang="en-US" smtClean="0"/>
              <a:t>            animation-timing-function:linear;</a:t>
            </a:r>
            <a:endParaRPr lang="zh-CN" altLang="en-US" smtClean="0"/>
          </a:p>
          <a:p>
            <a:r>
              <a:rPr lang="zh-CN" altLang="en-US" smtClean="0"/>
              <a:t>            animation-duration:2s;</a:t>
            </a:r>
            <a:endParaRPr lang="zh-CN" altLang="en-US" smtClean="0"/>
          </a:p>
          <a:p>
            <a:r>
              <a:rPr lang="zh-CN" altLang="en-US" smtClean="0"/>
              <a:t>            animation-iteration-count: 5;</a:t>
            </a:r>
            <a:endParaRPr lang="zh-CN" altLang="en-US" smtClean="0"/>
          </a:p>
          <a:p>
            <a:r>
              <a:rPr lang="zh-CN" altLang="en-US" smtClean="0"/>
              <a:t>            animation-direction: alternate;</a:t>
            </a:r>
            <a:endParaRPr lang="zh-CN" altLang="en-US" smtClean="0"/>
          </a:p>
          <a:p>
            <a:r>
              <a:rPr lang="zh-CN" altLang="en-US" smtClean="0"/>
              <a:t>        }</a:t>
            </a:r>
            <a:endParaRPr lang="zh-CN" altLang="en-US" smtClean="0"/>
          </a:p>
          <a:p>
            <a:r>
              <a:rPr lang="zh-CN" altLang="en-US" smtClean="0"/>
              <a:t>        #container</a:t>
            </a:r>
            <a:endParaRPr lang="zh-CN" altLang="en-US" smtClean="0"/>
          </a:p>
          <a:p>
            <a:r>
              <a:rPr lang="zh-CN" altLang="en-US" smtClean="0"/>
              <a:t>        {</a:t>
            </a:r>
            <a:endParaRPr lang="zh-CN" altLang="en-US" smtClean="0"/>
          </a:p>
          <a:p>
            <a:r>
              <a:rPr lang="zh-CN" altLang="en-US" smtClean="0"/>
              <a:t>            display:inline-block;</a:t>
            </a:r>
            <a:endParaRPr lang="zh-CN" altLang="en-US" smtClean="0"/>
          </a:p>
          <a:p>
            <a:r>
              <a:rPr lang="zh-CN" altLang="en-US" smtClean="0"/>
              <a:t>            width:140px;</a:t>
            </a:r>
            <a:endParaRPr lang="zh-CN" altLang="en-US" smtClean="0"/>
          </a:p>
          <a:p>
            <a:r>
              <a:rPr lang="zh-CN" altLang="en-US" smtClean="0"/>
              <a:t>            border:1px solid silver;</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id="container"&gt;</a:t>
            </a:r>
            <a:endParaRPr lang="zh-CN" altLang="en-US" smtClean="0"/>
          </a:p>
          <a:p>
            <a:r>
              <a:rPr lang="zh-CN" altLang="en-US" smtClean="0"/>
              <a:t>        &lt;div id="div1"&gt;&lt;/div&gt;</a:t>
            </a:r>
            <a:endParaRPr lang="zh-CN" altLang="en-US" smtClean="0"/>
          </a:p>
          <a:p>
            <a:r>
              <a:rPr lang="zh-CN" altLang="en-US" smtClean="0"/>
              <a:t>    &lt;/div&gt;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ChangeArrowheads="1"/>
          </p:cNvSpPr>
          <p:nvPr>
            <p:ph type="sldImg" idx="4294967295"/>
          </p:nvPr>
        </p:nvSpPr>
        <p:spPr/>
      </p:sp>
      <p:sp>
        <p:nvSpPr>
          <p:cNvPr id="27650" name="灯片编号占位符 2"/>
          <p:cNvSpPr>
            <a:spLocks noGrp="1" noChangeArrowheads="1"/>
          </p:cNvSpPr>
          <p:nvPr>
            <p:ph type="sldNum" sz="quarter" idx="5"/>
          </p:nvPr>
        </p:nvSpPr>
        <p:spPr bwMode="auto">
          <a:noFill/>
          <a:ln>
            <a:miter lim="800000"/>
          </a:ln>
        </p:spPr>
        <p:txBody>
          <a:bodyPr/>
          <a:lstStyle/>
          <a:p>
            <a:fld id="{F49F31DF-763F-475C-B593-79EA9B6C4D77}" type="slidenum">
              <a:rPr lang="zh-CN" altLang="en-US"/>
            </a:fld>
            <a:endParaRPr lang="zh-CN" altLang="en-US" sz="1200"/>
          </a:p>
        </p:txBody>
      </p:sp>
      <p:sp>
        <p:nvSpPr>
          <p:cNvPr id="27651" name="文本占位符 3"/>
          <p:cNvSpPr>
            <a:spLocks noGrp="1" noChangeArrowheads="1"/>
          </p:cNvSpPr>
          <p:nvPr>
            <p:ph type="body" sz="quarter" idx="4294967295"/>
          </p:nvPr>
        </p:nvSpPr>
        <p:spPr bwMode="auto">
          <a:xfrm>
            <a:off x="685800" y="4400550"/>
            <a:ext cx="5486400" cy="3600450"/>
          </a:xfrm>
          <a:prstGeom prst="rect">
            <a:avLst/>
          </a:prstGeom>
          <a:solidFill>
            <a:srgbClr val="FFFFFF"/>
          </a:solidFill>
          <a:ln>
            <a:solidFill>
              <a:srgbClr val="000000"/>
            </a:solidFill>
            <a:round/>
          </a:ln>
        </p:spPr>
        <p:txBody>
          <a:bodyPr/>
          <a:lstStyle/>
          <a:p>
            <a:r>
              <a:rPr lang="zh-CN" altLang="en-US" smtClean="0"/>
              <a:t>&lt;!DOCTYPE html&gt;</a:t>
            </a:r>
            <a:endParaRPr lang="zh-CN" altLang="en-US" smtClean="0"/>
          </a:p>
          <a:p>
            <a:r>
              <a:rPr lang="zh-CN" altLang="en-US" smtClean="0"/>
              <a:t>&lt;html xmlns="http://www.w3.org/1999/xhtml"&gt;</a:t>
            </a:r>
            <a:endParaRPr lang="zh-CN" altLang="en-US" smtClean="0"/>
          </a:p>
          <a:p>
            <a:r>
              <a:rPr lang="zh-CN" altLang="en-US" smtClean="0"/>
              <a:t>&lt;head&gt;</a:t>
            </a:r>
            <a:endParaRPr lang="zh-CN" altLang="en-US" smtClean="0"/>
          </a:p>
          <a:p>
            <a:r>
              <a:rPr lang="zh-CN" altLang="en-US" smtClean="0"/>
              <a:t>    &lt;title&gt;CSS3 animation-play-state属性&lt;/title&gt;</a:t>
            </a:r>
            <a:endParaRPr lang="zh-CN" altLang="en-US" smtClean="0"/>
          </a:p>
          <a:p>
            <a:r>
              <a:rPr lang="zh-CN" altLang="en-US" smtClean="0"/>
              <a:t>    &lt;style type="text/css"&gt;</a:t>
            </a:r>
            <a:endParaRPr lang="zh-CN" altLang="en-US" smtClean="0"/>
          </a:p>
          <a:p>
            <a:r>
              <a:rPr lang="zh-CN" altLang="en-US" smtClean="0"/>
              <a:t>        @-webkit-keyframes mytranslate</a:t>
            </a:r>
            <a:endParaRPr lang="zh-CN" altLang="en-US" smtClean="0"/>
          </a:p>
          <a:p>
            <a:r>
              <a:rPr lang="zh-CN" altLang="en-US" smtClean="0"/>
              <a:t>        {</a:t>
            </a:r>
            <a:endParaRPr lang="zh-CN" altLang="en-US" smtClean="0"/>
          </a:p>
          <a:p>
            <a:r>
              <a:rPr lang="zh-CN" altLang="en-US" smtClean="0"/>
              <a:t>            0%{}</a:t>
            </a:r>
            <a:endParaRPr lang="zh-CN" altLang="en-US" smtClean="0"/>
          </a:p>
          <a:p>
            <a:r>
              <a:rPr lang="zh-CN" altLang="en-US" smtClean="0"/>
              <a:t>            50%{-webkit-transform:translateX(200px);}</a:t>
            </a:r>
            <a:endParaRPr lang="zh-CN" altLang="en-US" smtClean="0"/>
          </a:p>
          <a:p>
            <a:r>
              <a:rPr lang="zh-CN" altLang="en-US" smtClean="0"/>
              <a:t>            100%{}</a:t>
            </a:r>
            <a:endParaRPr lang="zh-CN" altLang="en-US" smtClean="0"/>
          </a:p>
          <a:p>
            <a:r>
              <a:rPr lang="zh-CN" altLang="en-US" smtClean="0"/>
              <a:t>        }</a:t>
            </a:r>
            <a:endParaRPr lang="zh-CN" altLang="en-US" smtClean="0"/>
          </a:p>
          <a:p>
            <a:r>
              <a:rPr lang="zh-CN" altLang="en-US" smtClean="0"/>
              <a:t>        #div1</a:t>
            </a:r>
            <a:endParaRPr lang="zh-CN" altLang="en-US" smtClean="0"/>
          </a:p>
          <a:p>
            <a:r>
              <a:rPr lang="zh-CN" altLang="en-US" smtClean="0"/>
              <a:t>        {</a:t>
            </a:r>
            <a:endParaRPr lang="zh-CN" altLang="en-US" smtClean="0"/>
          </a:p>
          <a:p>
            <a:r>
              <a:rPr lang="zh-CN" altLang="en-US" smtClean="0"/>
              <a:t>            width:40px;</a:t>
            </a:r>
            <a:endParaRPr lang="zh-CN" altLang="en-US" smtClean="0"/>
          </a:p>
          <a:p>
            <a:r>
              <a:rPr lang="zh-CN" altLang="en-US" smtClean="0"/>
              <a:t>            height:40px;</a:t>
            </a:r>
            <a:endParaRPr lang="zh-CN" altLang="en-US" smtClean="0"/>
          </a:p>
          <a:p>
            <a:r>
              <a:rPr lang="zh-CN" altLang="en-US" smtClean="0"/>
              <a:t>            border-radius:20px;</a:t>
            </a:r>
            <a:endParaRPr lang="zh-CN" altLang="en-US" smtClean="0"/>
          </a:p>
          <a:p>
            <a:r>
              <a:rPr lang="zh-CN" altLang="en-US" smtClean="0"/>
              <a:t>            background-color:red;</a:t>
            </a:r>
            <a:endParaRPr lang="zh-CN" altLang="en-US" smtClean="0"/>
          </a:p>
          <a:p>
            <a:r>
              <a:rPr lang="zh-CN" altLang="en-US" smtClean="0"/>
              <a:t>            -webkit-animation-name:mytranslate;</a:t>
            </a:r>
            <a:endParaRPr lang="zh-CN" altLang="en-US" smtClean="0"/>
          </a:p>
          <a:p>
            <a:r>
              <a:rPr lang="zh-CN" altLang="en-US" smtClean="0"/>
              <a:t>            -webkit-animation-timing-function:linear;</a:t>
            </a:r>
            <a:endParaRPr lang="zh-CN" altLang="en-US" smtClean="0"/>
          </a:p>
          <a:p>
            <a:r>
              <a:rPr lang="zh-CN" altLang="en-US" smtClean="0"/>
              <a:t>            -webkit-animation-duration:3s;</a:t>
            </a:r>
            <a:endParaRPr lang="zh-CN" altLang="en-US" smtClean="0"/>
          </a:p>
          <a:p>
            <a:r>
              <a:rPr lang="zh-CN" altLang="en-US" smtClean="0"/>
              <a:t>            -webkit-animation-iteration-count:infinite;</a:t>
            </a:r>
            <a:endParaRPr lang="zh-CN" altLang="en-US" smtClean="0"/>
          </a:p>
          <a:p>
            <a:r>
              <a:rPr lang="zh-CN" altLang="en-US" smtClean="0"/>
              <a:t>        }</a:t>
            </a:r>
            <a:endParaRPr lang="zh-CN" altLang="en-US" smtClean="0"/>
          </a:p>
          <a:p>
            <a:r>
              <a:rPr lang="zh-CN" altLang="en-US" smtClean="0"/>
              <a:t>        #container</a:t>
            </a:r>
            <a:endParaRPr lang="zh-CN" altLang="en-US" smtClean="0"/>
          </a:p>
          <a:p>
            <a:r>
              <a:rPr lang="zh-CN" altLang="en-US" smtClean="0"/>
              <a:t>        {</a:t>
            </a:r>
            <a:endParaRPr lang="zh-CN" altLang="en-US" smtClean="0"/>
          </a:p>
          <a:p>
            <a:r>
              <a:rPr lang="zh-CN" altLang="en-US" smtClean="0"/>
              <a:t>            display:inline-block;</a:t>
            </a:r>
            <a:endParaRPr lang="zh-CN" altLang="en-US" smtClean="0"/>
          </a:p>
          <a:p>
            <a:r>
              <a:rPr lang="zh-CN" altLang="en-US" smtClean="0"/>
              <a:t>            width:240px;</a:t>
            </a:r>
            <a:endParaRPr lang="zh-CN" altLang="en-US" smtClean="0"/>
          </a:p>
          <a:p>
            <a:r>
              <a:rPr lang="zh-CN" altLang="en-US" smtClean="0"/>
              <a:t>            border:1px solid silver;</a:t>
            </a:r>
            <a:endParaRPr lang="zh-CN" altLang="en-US" smtClean="0"/>
          </a:p>
          <a:p>
            <a:r>
              <a:rPr lang="zh-CN" altLang="en-US" smtClean="0"/>
              <a:t>        }</a:t>
            </a:r>
            <a:endParaRPr lang="zh-CN" altLang="en-US" smtClean="0"/>
          </a:p>
          <a:p>
            <a:r>
              <a:rPr lang="zh-CN" altLang="en-US" smtClean="0"/>
              <a:t>    &lt;/style&gt;</a:t>
            </a:r>
            <a:endParaRPr lang="zh-CN" altLang="en-US" smtClean="0"/>
          </a:p>
          <a:p>
            <a:r>
              <a:rPr lang="zh-CN" altLang="en-US" smtClean="0"/>
              <a:t>    &lt;script type="text/javascript"&gt;</a:t>
            </a:r>
            <a:endParaRPr lang="zh-CN" altLang="en-US" smtClean="0"/>
          </a:p>
          <a:p>
            <a:endParaRPr lang="zh-CN" altLang="en-US" smtClean="0"/>
          </a:p>
          <a:p>
            <a:r>
              <a:rPr lang="zh-CN" altLang="en-US" smtClean="0"/>
              <a:t>       function a1(){</a:t>
            </a:r>
            <a:endParaRPr lang="zh-CN" altLang="en-US" smtClean="0"/>
          </a:p>
          <a:p>
            <a:r>
              <a:rPr lang="zh-CN" altLang="en-US" smtClean="0"/>
              <a:t>             document.getElementById("div1").style.animationPlayState="paused";</a:t>
            </a:r>
            <a:endParaRPr lang="zh-CN" altLang="en-US" smtClean="0"/>
          </a:p>
          <a:p>
            <a:r>
              <a:rPr lang="zh-CN" altLang="en-US" smtClean="0"/>
              <a:t>        }</a:t>
            </a:r>
            <a:endParaRPr lang="zh-CN" altLang="en-US" smtClean="0"/>
          </a:p>
          <a:p>
            <a:r>
              <a:rPr lang="zh-CN" altLang="en-US" smtClean="0"/>
              <a:t>        function a2(){</a:t>
            </a:r>
            <a:endParaRPr lang="zh-CN" altLang="en-US" smtClean="0"/>
          </a:p>
          <a:p>
            <a:r>
              <a:rPr lang="zh-CN" altLang="en-US" smtClean="0"/>
              <a:t>             document.getElementById("div1").style.animationPlayState="running";</a:t>
            </a:r>
            <a:endParaRPr lang="zh-CN" altLang="en-US" smtClean="0"/>
          </a:p>
          <a:p>
            <a:r>
              <a:rPr lang="zh-CN" altLang="en-US" smtClean="0"/>
              <a:t>        }</a:t>
            </a:r>
            <a:endParaRPr lang="zh-CN" altLang="en-US" smtClean="0"/>
          </a:p>
          <a:p>
            <a:endParaRPr lang="zh-CN" altLang="en-US" smtClean="0"/>
          </a:p>
          <a:p>
            <a:r>
              <a:rPr lang="zh-CN" altLang="en-US" smtClean="0"/>
              <a:t>    &lt;/script&gt;</a:t>
            </a:r>
            <a:endParaRPr lang="zh-CN" altLang="en-US" smtClean="0"/>
          </a:p>
          <a:p>
            <a:r>
              <a:rPr lang="zh-CN" altLang="en-US" smtClean="0"/>
              <a:t>&lt;/head&gt;</a:t>
            </a:r>
            <a:endParaRPr lang="zh-CN" altLang="en-US" smtClean="0"/>
          </a:p>
          <a:p>
            <a:r>
              <a:rPr lang="zh-CN" altLang="en-US" smtClean="0"/>
              <a:t>&lt;body&gt;</a:t>
            </a:r>
            <a:endParaRPr lang="zh-CN" altLang="en-US" smtClean="0"/>
          </a:p>
          <a:p>
            <a:r>
              <a:rPr lang="zh-CN" altLang="en-US" smtClean="0"/>
              <a:t>    &lt;div id="container"&gt;</a:t>
            </a:r>
            <a:endParaRPr lang="zh-CN" altLang="en-US" smtClean="0"/>
          </a:p>
          <a:p>
            <a:r>
              <a:rPr lang="zh-CN" altLang="en-US" smtClean="0"/>
              <a:t>        &lt;div id="div1"&gt;&lt;/div&gt;</a:t>
            </a:r>
            <a:endParaRPr lang="zh-CN" altLang="en-US" smtClean="0"/>
          </a:p>
          <a:p>
            <a:r>
              <a:rPr lang="zh-CN" altLang="en-US" smtClean="0"/>
              <a:t>    &lt;/div&gt;</a:t>
            </a:r>
            <a:endParaRPr lang="zh-CN" altLang="en-US" smtClean="0"/>
          </a:p>
          <a:p>
            <a:r>
              <a:rPr lang="zh-CN" altLang="en-US" smtClean="0"/>
              <a:t>    &lt;div id="control_btn"&gt;</a:t>
            </a:r>
            <a:endParaRPr lang="zh-CN" altLang="en-US" smtClean="0"/>
          </a:p>
          <a:p>
            <a:r>
              <a:rPr lang="zh-CN" altLang="en-US" smtClean="0"/>
              <a:t>        &lt;input id="btn_pause" type="button" onclick="a1();" value="暂停"/&gt;</a:t>
            </a:r>
            <a:endParaRPr lang="zh-CN" altLang="en-US" smtClean="0"/>
          </a:p>
          <a:p>
            <a:r>
              <a:rPr lang="zh-CN" altLang="en-US" smtClean="0"/>
              <a:t>        &lt;input id="btn_run" type="button"  onclick="a2();"value="播放"/&gt;</a:t>
            </a:r>
            <a:endParaRPr lang="zh-CN" altLang="en-US" smtClean="0"/>
          </a:p>
          <a:p>
            <a:r>
              <a:rPr lang="zh-CN" altLang="en-US" smtClean="0"/>
              <a:t>    &lt;/div&gt;</a:t>
            </a:r>
            <a:endParaRPr lang="zh-CN" altLang="en-US" smtClean="0"/>
          </a:p>
          <a:p>
            <a:r>
              <a:rPr lang="zh-CN" altLang="en-US" smtClean="0"/>
              <a:t>&lt;/body&gt;</a:t>
            </a:r>
            <a:endParaRPr lang="zh-CN" altLang="en-US" smtClean="0"/>
          </a:p>
          <a:p>
            <a:r>
              <a:rPr lang="zh-CN" altLang="en-US" smtClean="0"/>
              <a:t>&lt;/html&gt;</a:t>
            </a:r>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01899" y="2130426"/>
            <a:ext cx="10221516"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03797" y="3886200"/>
            <a:ext cx="841771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18352" y="274639"/>
            <a:ext cx="2705695"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1266" y="274639"/>
            <a:ext cx="7916664"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49917" y="4406901"/>
            <a:ext cx="10221516"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49917" y="2906713"/>
            <a:ext cx="102215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1266" y="1600201"/>
            <a:ext cx="5311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12867" y="1600201"/>
            <a:ext cx="5311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1266" y="1535113"/>
            <a:ext cx="531326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1266" y="2174875"/>
            <a:ext cx="531326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08693" y="1535113"/>
            <a:ext cx="53153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08693" y="2174875"/>
            <a:ext cx="53153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1266" y="273050"/>
            <a:ext cx="395624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01563" y="273051"/>
            <a:ext cx="6722484"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1266" y="1435101"/>
            <a:ext cx="395624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57045" y="4800600"/>
            <a:ext cx="7215188"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57045" y="612775"/>
            <a:ext cx="721518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57045" y="5367338"/>
            <a:ext cx="721518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1266" y="274638"/>
            <a:ext cx="10822782"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1266" y="1600201"/>
            <a:ext cx="10822782"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1266" y="6356351"/>
            <a:ext cx="280590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08649" y="6356351"/>
            <a:ext cx="380801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8141" y="6356351"/>
            <a:ext cx="280590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image" Target="../media/image71.png"/></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image" Target="../media/image72.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3.png"/></Relationships>
</file>

<file path=ppt/slides/_rels/slide103.xml.rels><?xml version="1.0" encoding="UTF-8" standalone="yes"?>
<Relationships xmlns="http://schemas.openxmlformats.org/package/2006/relationships"><Relationship Id="rId4" Type="http://schemas.openxmlformats.org/officeDocument/2006/relationships/notesSlide" Target="../notesSlides/notesSlide63.xml"/><Relationship Id="rId3" Type="http://schemas.openxmlformats.org/officeDocument/2006/relationships/slideLayout" Target="../slideLayouts/slideLayout2.xml"/><Relationship Id="rId2" Type="http://schemas.openxmlformats.org/officeDocument/2006/relationships/image" Target="../media/image75.png"/><Relationship Id="rId1" Type="http://schemas.openxmlformats.org/officeDocument/2006/relationships/image" Target="../media/image74.png"/></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image" Target="../media/image76.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image" Target="../media/image77.pn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8.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image" Target="../media/image7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0.png"/></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image" Target="../media/image8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2.png"/></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image" Target="../media/image83.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image" Target="../media/image85.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6.png"/></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7.png"/></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8.png"/></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9.png"/></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image" Target="../media/image90.png"/></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image" Target="../media/image92.png"/></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3.png"/></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image" Target="../media/image94.png"/></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image" Target="../media/image95.png"/></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6.png"/></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image" Target="../media/image97.png"/></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image" Target="../media/image98.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image" Target="../media/image99.png"/></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1.png"/></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2.png"/></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image" Target="../media/image103.png"/></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image" Target="../media/image104.png"/></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image" Target="../media/image105.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4" Type="http://schemas.openxmlformats.org/officeDocument/2006/relationships/notesSlide" Target="../notesSlides/notesSlide86.xml"/><Relationship Id="rId3" Type="http://schemas.openxmlformats.org/officeDocument/2006/relationships/slideLayout" Target="../slideLayouts/slideLayout2.xml"/><Relationship Id="rId2" Type="http://schemas.openxmlformats.org/officeDocument/2006/relationships/image" Target="../media/image107.png"/><Relationship Id="rId1" Type="http://schemas.openxmlformats.org/officeDocument/2006/relationships/image" Target="../media/image106.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8.png"/></Relationships>
</file>

<file path=ppt/slides/_rels/slide149.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image" Target="../media/image10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0.png"/></Relationships>
</file>

<file path=ppt/slides/_rels/slide151.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image" Target="../media/image111.png"/></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image" Target="../media/image112.png"/></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image" Target="../media/image113.png"/></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4.png"/></Relationships>
</file>

<file path=ppt/slides/_rels/slide155.xml.rels><?xml version="1.0" encoding="UTF-8" standalone="yes"?>
<Relationships xmlns="http://schemas.openxmlformats.org/package/2006/relationships"><Relationship Id="rId4" Type="http://schemas.openxmlformats.org/officeDocument/2006/relationships/notesSlide" Target="../notesSlides/notesSlide91.xml"/><Relationship Id="rId3" Type="http://schemas.openxmlformats.org/officeDocument/2006/relationships/slideLayout" Target="../slideLayouts/slideLayout2.xml"/><Relationship Id="rId2" Type="http://schemas.openxmlformats.org/officeDocument/2006/relationships/image" Target="../media/image116.png"/><Relationship Id="rId1" Type="http://schemas.openxmlformats.org/officeDocument/2006/relationships/image" Target="../media/image115.png"/></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xml"/><Relationship Id="rId1" Type="http://schemas.openxmlformats.org/officeDocument/2006/relationships/image" Target="../media/image117.png"/></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8.png"/></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image" Target="../media/image120.png"/></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1.png"/></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xml"/><Relationship Id="rId1" Type="http://schemas.openxmlformats.org/officeDocument/2006/relationships/image" Target="../media/image122.png"/></Relationships>
</file>

<file path=ppt/slides/_rels/slide1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3.png"/></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4.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5.png"/></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6.png"/></Relationships>
</file>

<file path=ppt/slides/_rels/slide1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html5cn.org/" TargetMode="Externa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html5cn.org/portal.php?mod=list&amp;catid=16"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2.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2.xml"/><Relationship Id="rId2" Type="http://schemas.openxmlformats.org/officeDocument/2006/relationships/image" Target="../media/image53.png"/><Relationship Id="rId1" Type="http://schemas.openxmlformats.org/officeDocument/2006/relationships/image" Target="../media/image52.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2.xml"/><Relationship Id="rId2" Type="http://schemas.openxmlformats.org/officeDocument/2006/relationships/image" Target="../media/image65.png"/><Relationship Id="rId1" Type="http://schemas.openxmlformats.org/officeDocument/2006/relationships/image" Target="../media/image64.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6.pn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image" Target="../media/image67.png"/></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image" Target="../media/image68.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9.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image" Target="../media/image70.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CSS3</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noChangeArrowheads="1"/>
          </p:cNvSpPr>
          <p:nvPr>
            <p:ph type="title"/>
          </p:nvPr>
        </p:nvSpPr>
        <p:spPr/>
        <p:txBody>
          <a:bodyPr/>
          <a:lstStyle/>
          <a:p>
            <a:endParaRPr lang="zh-CN" altLang="en-US" smtClean="0"/>
          </a:p>
        </p:txBody>
      </p:sp>
      <p:sp>
        <p:nvSpPr>
          <p:cNvPr id="12290" name="内容占位符 2"/>
          <p:cNvSpPr>
            <a:spLocks noGrp="1" noChangeArrowheads="1"/>
          </p:cNvSpPr>
          <p:nvPr>
            <p:ph idx="1"/>
          </p:nvPr>
        </p:nvSpPr>
        <p:spPr/>
        <p:txBody>
          <a:bodyPr/>
          <a:lstStyle/>
          <a:p>
            <a:r>
              <a:rPr lang="en-US" altLang="zh-CN" dirty="0" smtClean="0">
                <a:sym typeface="Arial" pitchFamily="34" charset="0"/>
              </a:rPr>
              <a:t>CSS3</a:t>
            </a:r>
            <a:r>
              <a:rPr lang="zh-CN" altLang="zh-CN" dirty="0" smtClean="0">
                <a:sym typeface="Arial" pitchFamily="34" charset="0"/>
              </a:rPr>
              <a:t>新增</a:t>
            </a:r>
            <a:r>
              <a:rPr lang="zh-CN" altLang="en-US" dirty="0" smtClean="0">
                <a:sym typeface="Arial" pitchFamily="34" charset="0"/>
              </a:rPr>
              <a:t>属性选择器：</a:t>
            </a:r>
            <a:endParaRPr lang="zh-CN" altLang="en-US" dirty="0" smtClean="0"/>
          </a:p>
          <a:p>
            <a:endParaRPr lang="zh-CN" altLang="en-US" dirty="0" smtClean="0"/>
          </a:p>
        </p:txBody>
      </p:sp>
      <p:pic>
        <p:nvPicPr>
          <p:cNvPr id="12291" name="图片 3"/>
          <p:cNvPicPr>
            <a:picLocks noChangeAspect="1" noChangeArrowheads="1"/>
          </p:cNvPicPr>
          <p:nvPr/>
        </p:nvPicPr>
        <p:blipFill>
          <a:blip r:embed="rId1" cstate="print"/>
          <a:srcRect/>
          <a:stretch>
            <a:fillRect/>
          </a:stretch>
        </p:blipFill>
        <p:spPr bwMode="auto">
          <a:xfrm>
            <a:off x="1666007" y="2122489"/>
            <a:ext cx="9006458" cy="3692525"/>
          </a:xfrm>
          <a:prstGeom prst="rect">
            <a:avLst/>
          </a:prstGeom>
          <a:noFill/>
          <a:ln w="9525">
            <a:noFill/>
            <a:miter lim="800000"/>
            <a:headEnd/>
            <a:tailEnd/>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过渡属性transition-property</a:t>
            </a:r>
            <a:endParaRPr lang="zh-CN" altLang="en-US" dirty="0" smtClean="0">
              <a:latin typeface="微软雅黑" pitchFamily="34" charset="-122"/>
              <a:ea typeface="微软雅黑" pitchFamily="34" charset="-122"/>
            </a:endParaRPr>
          </a:p>
        </p:txBody>
      </p:sp>
      <p:sp>
        <p:nvSpPr>
          <p:cNvPr id="8194" name="内容占位符 2"/>
          <p:cNvSpPr>
            <a:spLocks noGrp="1" noChangeArrowheads="1"/>
          </p:cNvSpPr>
          <p:nvPr>
            <p:ph idx="1"/>
          </p:nvPr>
        </p:nvSpPr>
        <p:spPr/>
        <p:txBody>
          <a:bodyPr/>
          <a:lstStyle/>
          <a:p>
            <a:r>
              <a:rPr lang="zh-CN" altLang="en-US" smtClean="0"/>
              <a:t>在CSS3中，我们可以使用transition属性来将元素的某一个属性从“一个属性值”在指定的时间内平滑地过渡到“另外一个属性值”来实现过渡效果。</a:t>
            </a:r>
            <a:endParaRPr lang="zh-CN" altLang="en-US" smtClean="0"/>
          </a:p>
          <a:p>
            <a:r>
              <a:rPr lang="zh-CN" altLang="en-US" smtClean="0"/>
              <a:t>其中，我们可以使用transition-property属性来单独设定过渡动画所要操作的那个属性。</a:t>
            </a:r>
            <a:endParaRPr lang="zh-CN" altLang="en-US" smtClean="0"/>
          </a:p>
        </p:txBody>
      </p:sp>
      <p:pic>
        <p:nvPicPr>
          <p:cNvPr id="8195" name="图片 3"/>
          <p:cNvPicPr>
            <a:picLocks noChangeAspect="1" noChangeArrowheads="1"/>
          </p:cNvPicPr>
          <p:nvPr/>
        </p:nvPicPr>
        <p:blipFill>
          <a:blip r:embed="rId1" cstate="print"/>
          <a:srcRect/>
          <a:stretch>
            <a:fillRect/>
          </a:stretch>
        </p:blipFill>
        <p:spPr bwMode="auto">
          <a:xfrm>
            <a:off x="2556620" y="4652646"/>
            <a:ext cx="6302328" cy="842963"/>
          </a:xfrm>
          <a:prstGeom prst="rect">
            <a:avLst/>
          </a:prstGeom>
          <a:noFill/>
          <a:ln w="9525">
            <a:noFill/>
            <a:miter lim="800000"/>
            <a:headEnd/>
            <a:tailEnd/>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noChangeArrowheads="1"/>
          </p:cNvSpPr>
          <p:nvPr>
            <p:ph type="title"/>
          </p:nvPr>
        </p:nvSpPr>
        <p:spPr/>
        <p:txBody>
          <a:bodyPr/>
          <a:lstStyle/>
          <a:p>
            <a:r>
              <a:rPr lang="zh-CN" altLang="zh-CN" dirty="0" smtClean="0">
                <a:latin typeface="微软雅黑" pitchFamily="34" charset="-122"/>
                <a:ea typeface="微软雅黑" pitchFamily="34" charset="-122"/>
              </a:rPr>
              <a:t>过渡时间transition-duration属性</a:t>
            </a:r>
            <a:endParaRPr lang="zh-CN" altLang="zh-CN" dirty="0" smtClean="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noProof="1"/>
              <a:t>在CSS3中，我们可以使用transition-duration属性单独设置过渡持续的时间。</a:t>
            </a:r>
            <a:endParaRPr lang="zh-CN" altLang="en-US" noProof="1"/>
          </a:p>
          <a:p>
            <a:endParaRPr lang="zh-CN" altLang="en-US" noProof="1"/>
          </a:p>
          <a:p>
            <a:endParaRPr lang="zh-CN" altLang="en-US" noProof="1"/>
          </a:p>
          <a:p>
            <a:endParaRPr lang="zh-CN" altLang="en-US" noProof="1"/>
          </a:p>
          <a:p>
            <a:pPr marL="0" indent="0">
              <a:buFont typeface="Wingdings 2" pitchFamily="2" charset="2"/>
              <a:buNone/>
            </a:pPr>
            <a:r>
              <a:rPr lang="zh-CN" altLang="en-US" noProof="1"/>
              <a:t>transition-duration属性取值是一个时间，单位为s（秒），可以为小数如0.5s。</a:t>
            </a:r>
            <a:endParaRPr lang="zh-CN" altLang="en-US" noProof="1"/>
          </a:p>
        </p:txBody>
      </p:sp>
      <p:pic>
        <p:nvPicPr>
          <p:cNvPr id="10243" name="图片 3"/>
          <p:cNvPicPr>
            <a:picLocks noChangeAspect="1" noChangeArrowheads="1"/>
          </p:cNvPicPr>
          <p:nvPr/>
        </p:nvPicPr>
        <p:blipFill>
          <a:blip r:embed="rId1" cstate="print"/>
          <a:srcRect/>
          <a:stretch>
            <a:fillRect/>
          </a:stretch>
        </p:blipFill>
        <p:spPr bwMode="auto">
          <a:xfrm>
            <a:off x="2843968" y="3068955"/>
            <a:ext cx="5967249" cy="914400"/>
          </a:xfrm>
          <a:prstGeom prst="rect">
            <a:avLst/>
          </a:prstGeom>
          <a:noFill/>
          <a:ln w="9525">
            <a:noFill/>
            <a:miter lim="800000"/>
            <a:headEnd/>
            <a:tailEnd/>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过渡方式transition-timing-function</a:t>
            </a:r>
            <a:endParaRPr lang="zh-CN" altLang="en-US" dirty="0" smtClean="0">
              <a:latin typeface="微软雅黑" pitchFamily="34" charset="-122"/>
              <a:ea typeface="微软雅黑" pitchFamily="34" charset="-122"/>
            </a:endParaRPr>
          </a:p>
        </p:txBody>
      </p:sp>
      <p:sp>
        <p:nvSpPr>
          <p:cNvPr id="12290" name="内容占位符 2"/>
          <p:cNvSpPr>
            <a:spLocks noGrp="1" noChangeArrowheads="1"/>
          </p:cNvSpPr>
          <p:nvPr>
            <p:ph idx="1"/>
          </p:nvPr>
        </p:nvSpPr>
        <p:spPr/>
        <p:txBody>
          <a:bodyPr/>
          <a:lstStyle/>
          <a:p>
            <a:r>
              <a:rPr lang="zh-CN" altLang="en-US" smtClean="0"/>
              <a:t>在CSS3中，我们可以使用transition-timing-function属性来定义过渡方式。所谓的“过渡方式”主要用来指定动画在过渡时间内的速率。</a:t>
            </a:r>
            <a:endParaRPr lang="zh-CN" altLang="en-US" smtClean="0"/>
          </a:p>
        </p:txBody>
      </p:sp>
      <p:pic>
        <p:nvPicPr>
          <p:cNvPr id="12291" name="图片 3"/>
          <p:cNvPicPr>
            <a:picLocks noChangeAspect="1" noChangeArrowheads="1"/>
          </p:cNvPicPr>
          <p:nvPr/>
        </p:nvPicPr>
        <p:blipFill>
          <a:blip r:embed="rId1" cstate="print"/>
          <a:srcRect/>
          <a:stretch>
            <a:fillRect/>
          </a:stretch>
        </p:blipFill>
        <p:spPr bwMode="auto">
          <a:xfrm>
            <a:off x="2799643" y="3079750"/>
            <a:ext cx="6177066" cy="971550"/>
          </a:xfrm>
          <a:prstGeom prst="rect">
            <a:avLst/>
          </a:prstGeom>
          <a:noFill/>
          <a:ln w="9525">
            <a:noFill/>
            <a:miter lim="800000"/>
            <a:headEnd/>
            <a:tailEnd/>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noChangeArrowheads="1"/>
          </p:cNvSpPr>
          <p:nvPr>
            <p:ph type="title"/>
          </p:nvPr>
        </p:nvSpPr>
        <p:spPr/>
        <p:txBody>
          <a:bodyPr/>
          <a:lstStyle/>
          <a:p>
            <a:endParaRPr lang="zh-CN" altLang="en-US" smtClean="0"/>
          </a:p>
        </p:txBody>
      </p:sp>
      <p:sp>
        <p:nvSpPr>
          <p:cNvPr id="13314" name="内容占位符 2"/>
          <p:cNvSpPr>
            <a:spLocks noGrp="1" noChangeArrowheads="1"/>
          </p:cNvSpPr>
          <p:nvPr>
            <p:ph idx="1"/>
          </p:nvPr>
        </p:nvSpPr>
        <p:spPr/>
        <p:txBody>
          <a:bodyPr/>
          <a:lstStyle/>
          <a:p>
            <a:r>
              <a:rPr lang="zh-CN" altLang="en-US" smtClean="0"/>
              <a:t>transition-timing-function属性取值共有5种，具体如下：</a:t>
            </a:r>
            <a:endParaRPr lang="zh-CN" altLang="en-US" smtClean="0"/>
          </a:p>
        </p:txBody>
      </p:sp>
      <p:pic>
        <p:nvPicPr>
          <p:cNvPr id="13315" name="图片 3"/>
          <p:cNvPicPr>
            <a:picLocks noChangeAspect="1" noChangeArrowheads="1"/>
          </p:cNvPicPr>
          <p:nvPr/>
        </p:nvPicPr>
        <p:blipFill>
          <a:blip r:embed="rId1" cstate="print"/>
          <a:srcRect/>
          <a:stretch>
            <a:fillRect/>
          </a:stretch>
        </p:blipFill>
        <p:spPr bwMode="auto">
          <a:xfrm>
            <a:off x="1755258" y="2165351"/>
            <a:ext cx="4161886" cy="3694113"/>
          </a:xfrm>
          <a:prstGeom prst="rect">
            <a:avLst/>
          </a:prstGeom>
          <a:noFill/>
          <a:ln w="9525">
            <a:noFill/>
            <a:miter lim="800000"/>
            <a:headEnd/>
            <a:tailEnd/>
          </a:ln>
        </p:spPr>
      </p:pic>
      <p:pic>
        <p:nvPicPr>
          <p:cNvPr id="13316" name="图片 4"/>
          <p:cNvPicPr>
            <a:picLocks noChangeAspect="1" noChangeArrowheads="1"/>
          </p:cNvPicPr>
          <p:nvPr/>
        </p:nvPicPr>
        <p:blipFill>
          <a:blip r:embed="rId2" cstate="print"/>
          <a:srcRect/>
          <a:stretch>
            <a:fillRect/>
          </a:stretch>
        </p:blipFill>
        <p:spPr bwMode="auto">
          <a:xfrm>
            <a:off x="6562251" y="2257425"/>
            <a:ext cx="4152491" cy="2486025"/>
          </a:xfrm>
          <a:prstGeom prst="rect">
            <a:avLst/>
          </a:prstGeom>
          <a:noFill/>
          <a:ln w="9525">
            <a:noFill/>
            <a:miter lim="800000"/>
            <a:headEnd/>
            <a:tailEnd/>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noChangeArrowheads="1"/>
          </p:cNvSpPr>
          <p:nvPr>
            <p:ph type="title"/>
          </p:nvPr>
        </p:nvSpPr>
        <p:spPr/>
        <p:txBody>
          <a:bodyPr/>
          <a:lstStyle/>
          <a:p>
            <a:r>
              <a:rPr lang="zh-CN" altLang="en-US" dirty="0" smtClean="0">
                <a:ea typeface="微软雅黑" pitchFamily="34" charset="-122"/>
                <a:sym typeface="Arial" pitchFamily="34" charset="0"/>
              </a:rPr>
              <a:t>延迟时间transition-delay</a:t>
            </a:r>
            <a:endParaRPr lang="zh-CN" altLang="en-US" dirty="0" smtClean="0"/>
          </a:p>
        </p:txBody>
      </p:sp>
      <p:sp>
        <p:nvSpPr>
          <p:cNvPr id="15362" name="内容占位符 2"/>
          <p:cNvSpPr>
            <a:spLocks noGrp="1" noChangeArrowheads="1"/>
          </p:cNvSpPr>
          <p:nvPr>
            <p:ph idx="1"/>
          </p:nvPr>
        </p:nvSpPr>
        <p:spPr/>
        <p:txBody>
          <a:bodyPr>
            <a:normAutofit fontScale="92500" lnSpcReduction="10000"/>
          </a:bodyPr>
          <a:lstStyle/>
          <a:p>
            <a:r>
              <a:rPr lang="zh-CN" altLang="en-US" smtClean="0"/>
              <a:t>在CSS3中，我们可以使用transition-delay属性来设置动画开始的延迟时间。</a:t>
            </a:r>
            <a:endParaRPr lang="zh-CN" altLang="en-US" smtClean="0"/>
          </a:p>
          <a:p>
            <a:endParaRPr lang="zh-CN" altLang="en-US" smtClean="0"/>
          </a:p>
          <a:p>
            <a:endParaRPr lang="zh-CN" altLang="en-US" smtClean="0"/>
          </a:p>
          <a:p>
            <a:endParaRPr lang="zh-CN" altLang="en-US" smtClean="0"/>
          </a:p>
          <a:p>
            <a:pPr>
              <a:buFont typeface="Wingdings" pitchFamily="2" charset="2"/>
              <a:buChar char="Ø"/>
            </a:pPr>
            <a:r>
              <a:rPr lang="zh-CN" altLang="en-US" smtClean="0"/>
              <a:t>transition-delay属性取值是一个时间，单位为s（秒），可以为小数如0.5s。</a:t>
            </a:r>
            <a:endParaRPr lang="zh-CN" altLang="en-US" smtClean="0"/>
          </a:p>
          <a:p>
            <a:pPr>
              <a:buFont typeface="Wingdings" pitchFamily="2" charset="2"/>
              <a:buChar char="Ø"/>
            </a:pPr>
            <a:r>
              <a:rPr lang="zh-CN" altLang="en-US" smtClean="0"/>
              <a:t>transition-delay属性默认值为0，也就是说当我们没有设置transition-delay属性时，过渡动画就没有延迟时间。</a:t>
            </a:r>
            <a:endParaRPr lang="zh-CN" altLang="en-US" smtClean="0"/>
          </a:p>
        </p:txBody>
      </p:sp>
      <p:pic>
        <p:nvPicPr>
          <p:cNvPr id="15363" name="图片 3"/>
          <p:cNvPicPr>
            <a:picLocks noChangeAspect="1" noChangeArrowheads="1"/>
          </p:cNvPicPr>
          <p:nvPr/>
        </p:nvPicPr>
        <p:blipFill>
          <a:blip r:embed="rId1" cstate="print"/>
          <a:srcRect/>
          <a:stretch>
            <a:fillRect/>
          </a:stretch>
        </p:blipFill>
        <p:spPr bwMode="auto">
          <a:xfrm>
            <a:off x="2772571" y="2852421"/>
            <a:ext cx="6050236" cy="892175"/>
          </a:xfrm>
          <a:prstGeom prst="rect">
            <a:avLst/>
          </a:prstGeom>
          <a:noFill/>
          <a:ln w="9525">
            <a:noFill/>
            <a:miter lim="800000"/>
            <a:headEnd/>
            <a:tailEnd/>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深入了解transition属性</a:t>
            </a:r>
            <a:endParaRPr lang="zh-CN" altLang="en-US" dirty="0" smtClean="0">
              <a:latin typeface="微软雅黑" pitchFamily="34" charset="-122"/>
              <a:ea typeface="微软雅黑" pitchFamily="34" charset="-122"/>
            </a:endParaRPr>
          </a:p>
        </p:txBody>
      </p:sp>
      <p:sp>
        <p:nvSpPr>
          <p:cNvPr id="17410" name="内容占位符 2"/>
          <p:cNvSpPr>
            <a:spLocks noGrp="1" noChangeArrowheads="1"/>
          </p:cNvSpPr>
          <p:nvPr>
            <p:ph idx="1"/>
          </p:nvPr>
        </p:nvSpPr>
        <p:spPr/>
        <p:txBody>
          <a:bodyPr/>
          <a:lstStyle/>
          <a:p>
            <a:r>
              <a:rPr lang="zh-CN" altLang="en-US" smtClean="0"/>
              <a:t>实现CSS3过渡效果，我们都是仅仅针对一个CSS属性来操作。其实在CSS3中，我们可以使用transition属性同时对多个CSS属性进行实现平滑过渡效果。</a:t>
            </a:r>
            <a:endParaRPr lang="zh-CN" altLang="en-US" smtClean="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noChangeArrowheads="1"/>
          </p:cNvSpPr>
          <p:nvPr>
            <p:ph type="title"/>
          </p:nvPr>
        </p:nvSpPr>
        <p:spPr/>
        <p:txBody>
          <a:bodyPr/>
          <a:lstStyle/>
          <a:p>
            <a:endParaRPr lang="zh-CN" altLang="en-US" smtClean="0"/>
          </a:p>
        </p:txBody>
      </p:sp>
      <p:pic>
        <p:nvPicPr>
          <p:cNvPr id="19458" name="内容占位符 3"/>
          <p:cNvPicPr>
            <a:picLocks noGrp="1" noChangeAspect="1" noChangeArrowheads="1"/>
          </p:cNvPicPr>
          <p:nvPr>
            <p:ph idx="1"/>
          </p:nvPr>
        </p:nvPicPr>
        <p:blipFill>
          <a:blip r:embed="rId1" cstate="print"/>
          <a:srcRect/>
          <a:stretch>
            <a:fillRect/>
          </a:stretch>
        </p:blipFill>
        <p:spPr>
          <a:xfrm>
            <a:off x="2223430" y="1562101"/>
            <a:ext cx="7446926" cy="3865563"/>
          </a:xfr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位移translate()方法</a:t>
            </a:r>
            <a:endParaRPr lang="zh-CN" altLang="en-US" dirty="0" smtClean="0">
              <a:latin typeface="微软雅黑" pitchFamily="34" charset="-122"/>
              <a:ea typeface="微软雅黑" pitchFamily="34" charset="-122"/>
            </a:endParaRPr>
          </a:p>
        </p:txBody>
      </p:sp>
      <p:sp>
        <p:nvSpPr>
          <p:cNvPr id="7170" name="内容占位符 2"/>
          <p:cNvSpPr>
            <a:spLocks noGrp="1" noChangeArrowheads="1"/>
          </p:cNvSpPr>
          <p:nvPr>
            <p:ph idx="1"/>
          </p:nvPr>
        </p:nvSpPr>
        <p:spPr/>
        <p:txBody>
          <a:bodyPr/>
          <a:lstStyle/>
          <a:p>
            <a:r>
              <a:rPr lang="zh-CN" altLang="en-US" smtClean="0"/>
              <a:t>在CSS3中，我们可以使用translate()方法将元素沿着水平方向（X轴）和垂直方向（Y轴）移动。</a:t>
            </a:r>
            <a:endParaRPr lang="zh-CN" altLang="en-US" smtClean="0"/>
          </a:p>
        </p:txBody>
      </p:sp>
      <p:pic>
        <p:nvPicPr>
          <p:cNvPr id="7171" name="图片 1"/>
          <p:cNvPicPr>
            <a:picLocks noChangeAspect="1" noChangeArrowheads="1"/>
          </p:cNvPicPr>
          <p:nvPr/>
        </p:nvPicPr>
        <p:blipFill>
          <a:blip r:embed="rId1" cstate="print"/>
          <a:srcRect/>
          <a:stretch>
            <a:fillRect/>
          </a:stretch>
        </p:blipFill>
        <p:spPr bwMode="auto">
          <a:xfrm>
            <a:off x="2455168" y="2833688"/>
            <a:ext cx="5358154" cy="950912"/>
          </a:xfrm>
          <a:prstGeom prst="rect">
            <a:avLst/>
          </a:prstGeom>
          <a:noFill/>
          <a:ln w="9525">
            <a:noFill/>
            <a:miter lim="800000"/>
            <a:headEnd/>
            <a:tailEnd/>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noChangeArrowheads="1"/>
          </p:cNvSpPr>
          <p:nvPr>
            <p:ph type="title"/>
          </p:nvPr>
        </p:nvSpPr>
        <p:spPr/>
        <p:txBody>
          <a:bodyPr/>
          <a:lstStyle/>
          <a:p>
            <a:endParaRPr lang="zh-CN" altLang="en-US" smtClean="0"/>
          </a:p>
        </p:txBody>
      </p:sp>
      <p:sp>
        <p:nvSpPr>
          <p:cNvPr id="8194" name="内容占位符 2"/>
          <p:cNvSpPr>
            <a:spLocks noGrp="1" noChangeArrowheads="1"/>
          </p:cNvSpPr>
          <p:nvPr>
            <p:ph idx="1"/>
          </p:nvPr>
        </p:nvSpPr>
        <p:spPr/>
        <p:txBody>
          <a:bodyPr/>
          <a:lstStyle/>
          <a:p>
            <a:r>
              <a:rPr lang="zh-CN" altLang="en-US" smtClean="0"/>
              <a:t>对于位移translate()方法，我们分为3种情况：</a:t>
            </a:r>
            <a:endParaRPr lang="zh-CN" altLang="en-US" smtClean="0"/>
          </a:p>
          <a:p>
            <a:endParaRPr lang="zh-CN" altLang="en-US" smtClean="0"/>
          </a:p>
          <a:p>
            <a:pPr>
              <a:buFont typeface="Wingdings" pitchFamily="2" charset="2"/>
              <a:buChar char="Ø"/>
            </a:pPr>
            <a:r>
              <a:rPr lang="zh-CN" altLang="en-US" smtClean="0"/>
              <a:t>translateX(x)：元素仅在水平方向移动（X轴移动）；</a:t>
            </a:r>
            <a:endParaRPr lang="zh-CN" altLang="en-US" smtClean="0"/>
          </a:p>
          <a:p>
            <a:pPr>
              <a:buFont typeface="Wingdings" pitchFamily="2" charset="2"/>
              <a:buChar char="Ø"/>
            </a:pPr>
            <a:r>
              <a:rPr lang="zh-CN" altLang="en-US" smtClean="0"/>
              <a:t>translateY(y)：元素仅在垂直方向移动（Y轴移动）；</a:t>
            </a:r>
            <a:endParaRPr lang="zh-CN" altLang="en-US" smtClean="0"/>
          </a:p>
          <a:p>
            <a:pPr>
              <a:buFont typeface="Wingdings" pitchFamily="2" charset="2"/>
              <a:buChar char="Ø"/>
            </a:pPr>
            <a:r>
              <a:rPr lang="zh-CN" altLang="en-US" smtClean="0"/>
              <a:t>transklate(x,y)：元素在水平方向和垂直方向同时移动（X轴和Y轴同时移动）；</a:t>
            </a:r>
            <a:endParaRPr lang="zh-CN" altLang="en-US" smtClean="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缩放scale()方法</a:t>
            </a:r>
            <a:endParaRPr lang="zh-CN" altLang="en-US" dirty="0" smtClean="0">
              <a:latin typeface="微软雅黑" pitchFamily="34" charset="-122"/>
              <a:ea typeface="微软雅黑" pitchFamily="34" charset="-122"/>
            </a:endParaRPr>
          </a:p>
        </p:txBody>
      </p:sp>
      <p:sp>
        <p:nvSpPr>
          <p:cNvPr id="10242" name="内容占位符 2"/>
          <p:cNvSpPr>
            <a:spLocks noGrp="1" noChangeArrowheads="1"/>
          </p:cNvSpPr>
          <p:nvPr>
            <p:ph idx="1"/>
          </p:nvPr>
        </p:nvSpPr>
        <p:spPr/>
        <p:txBody>
          <a:bodyPr/>
          <a:lstStyle/>
          <a:p>
            <a:r>
              <a:rPr lang="zh-CN" altLang="en-US" smtClean="0"/>
              <a:t>缩放，指的是“缩小”和“放大”。在CSS3中，我们可以使用scale()方法来将元素根据中心原点进行缩放。</a:t>
            </a:r>
            <a:endParaRPr lang="zh-CN" altLang="en-US" smtClean="0"/>
          </a:p>
        </p:txBody>
      </p:sp>
      <p:pic>
        <p:nvPicPr>
          <p:cNvPr id="10243" name="图片 1"/>
          <p:cNvPicPr>
            <a:picLocks noChangeAspect="1" noChangeArrowheads="1"/>
          </p:cNvPicPr>
          <p:nvPr/>
        </p:nvPicPr>
        <p:blipFill>
          <a:blip r:embed="rId1" cstate="print"/>
          <a:srcRect/>
          <a:stretch>
            <a:fillRect/>
          </a:stretch>
        </p:blipFill>
        <p:spPr bwMode="auto">
          <a:xfrm>
            <a:off x="3036079" y="3032126"/>
            <a:ext cx="5450535" cy="97631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noChangeArrowheads="1"/>
          </p:cNvSpPr>
          <p:nvPr>
            <p:ph type="title"/>
          </p:nvPr>
        </p:nvSpPr>
        <p:spPr/>
        <p:txBody>
          <a:bodyPr/>
          <a:lstStyle/>
          <a:p>
            <a:r>
              <a:rPr lang="zh-CN" altLang="zh-CN" dirty="0" smtClean="0"/>
              <a:t>结构伪类选择器</a:t>
            </a:r>
            <a:endParaRPr lang="zh-CN" altLang="zh-CN" dirty="0" smtClean="0"/>
          </a:p>
        </p:txBody>
      </p:sp>
      <p:sp>
        <p:nvSpPr>
          <p:cNvPr id="14338" name="内容占位符 2"/>
          <p:cNvSpPr>
            <a:spLocks noGrp="1" noChangeArrowheads="1"/>
          </p:cNvSpPr>
          <p:nvPr>
            <p:ph idx="1"/>
          </p:nvPr>
        </p:nvSpPr>
        <p:spPr/>
        <p:txBody>
          <a:bodyPr>
            <a:normAutofit/>
          </a:bodyPr>
          <a:lstStyle/>
          <a:p>
            <a:r>
              <a:rPr lang="zh-CN" altLang="en-US" sz="2400" dirty="0" smtClean="0"/>
              <a:t>结构伪类选择器，是针对HTML层次“结构”的伪类选择器。</a:t>
            </a:r>
            <a:endParaRPr lang="zh-CN" altLang="en-US" sz="2400" dirty="0" smtClean="0"/>
          </a:p>
        </p:txBody>
      </p:sp>
      <p:pic>
        <p:nvPicPr>
          <p:cNvPr id="14339" name="图片 1"/>
          <p:cNvPicPr>
            <a:picLocks noChangeAspect="1" noChangeArrowheads="1"/>
          </p:cNvPicPr>
          <p:nvPr/>
        </p:nvPicPr>
        <p:blipFill>
          <a:blip r:embed="rId1" cstate="print"/>
          <a:srcRect/>
          <a:stretch>
            <a:fillRect/>
          </a:stretch>
        </p:blipFill>
        <p:spPr bwMode="auto">
          <a:xfrm>
            <a:off x="2340248" y="2192337"/>
            <a:ext cx="7688058" cy="4665663"/>
          </a:xfrm>
          <a:prstGeom prst="rect">
            <a:avLst/>
          </a:prstGeom>
          <a:noFill/>
          <a:ln w="9525">
            <a:noFill/>
            <a:miter lim="800000"/>
            <a:headEnd/>
            <a:tailEnd/>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noChangeArrowheads="1"/>
          </p:cNvSpPr>
          <p:nvPr>
            <p:ph type="title"/>
          </p:nvPr>
        </p:nvSpPr>
        <p:spPr/>
        <p:txBody>
          <a:bodyPr/>
          <a:lstStyle/>
          <a:p>
            <a:endParaRPr lang="zh-CN" altLang="en-US" smtClean="0"/>
          </a:p>
        </p:txBody>
      </p:sp>
      <p:sp>
        <p:nvSpPr>
          <p:cNvPr id="12290" name="内容占位符 2"/>
          <p:cNvSpPr>
            <a:spLocks noGrp="1" noChangeArrowheads="1"/>
          </p:cNvSpPr>
          <p:nvPr>
            <p:ph idx="1"/>
          </p:nvPr>
        </p:nvSpPr>
        <p:spPr/>
        <p:txBody>
          <a:bodyPr/>
          <a:lstStyle/>
          <a:p>
            <a:r>
              <a:rPr lang="zh-CN" altLang="en-US" smtClean="0"/>
              <a:t>跟translate()方法一样，缩放scale()方法也有3种情况：</a:t>
            </a:r>
            <a:endParaRPr lang="zh-CN" altLang="en-US" smtClean="0"/>
          </a:p>
          <a:p>
            <a:endParaRPr lang="zh-CN" altLang="en-US" smtClean="0"/>
          </a:p>
          <a:p>
            <a:pPr>
              <a:buFont typeface="Wingdings" pitchFamily="2" charset="2"/>
              <a:buChar char="Ø"/>
            </a:pPr>
            <a:r>
              <a:rPr lang="zh-CN" altLang="en-US" smtClean="0"/>
              <a:t>scaleX(x)：元素仅水平方向缩放（X轴缩放）；</a:t>
            </a:r>
            <a:endParaRPr lang="zh-CN" altLang="en-US" smtClean="0"/>
          </a:p>
          <a:p>
            <a:pPr>
              <a:buFont typeface="Wingdings" pitchFamily="2" charset="2"/>
              <a:buChar char="Ø"/>
            </a:pPr>
            <a:r>
              <a:rPr lang="zh-CN" altLang="en-US" smtClean="0"/>
              <a:t>scaleY(y)：元素仅垂直方向缩放（Y轴缩放）；</a:t>
            </a:r>
            <a:endParaRPr lang="zh-CN" altLang="en-US" smtClean="0"/>
          </a:p>
          <a:p>
            <a:pPr>
              <a:buFont typeface="Wingdings" pitchFamily="2" charset="2"/>
              <a:buChar char="Ø"/>
            </a:pPr>
            <a:r>
              <a:rPr lang="zh-CN" altLang="en-US" smtClean="0"/>
              <a:t>scale(x,y)：元素水平方向和垂直方向同时缩放（X轴和Y轴同时缩放）；</a:t>
            </a:r>
            <a:endParaRPr lang="zh-CN" altLang="en-US" smtClean="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旋转rotate()方法</a:t>
            </a:r>
            <a:endParaRPr lang="zh-CN" altLang="en-US" dirty="0" smtClean="0">
              <a:latin typeface="微软雅黑" pitchFamily="34" charset="-122"/>
              <a:ea typeface="微软雅黑" pitchFamily="34" charset="-122"/>
            </a:endParaRPr>
          </a:p>
        </p:txBody>
      </p:sp>
      <p:sp>
        <p:nvSpPr>
          <p:cNvPr id="14338" name="内容占位符 2"/>
          <p:cNvSpPr>
            <a:spLocks noGrp="1" noChangeArrowheads="1"/>
          </p:cNvSpPr>
          <p:nvPr>
            <p:ph idx="1"/>
          </p:nvPr>
        </p:nvSpPr>
        <p:spPr/>
        <p:txBody>
          <a:bodyPr/>
          <a:lstStyle/>
          <a:p>
            <a:r>
              <a:rPr lang="zh-CN" altLang="en-US" smtClean="0"/>
              <a:t>在CSS3中，我们可以使用rotate()方法来将元素相对中心原点进行旋转。这里的旋转是二维的，不涉及三维空间的操作。</a:t>
            </a:r>
            <a:endParaRPr lang="zh-CN" altLang="en-US" smtClean="0"/>
          </a:p>
        </p:txBody>
      </p:sp>
      <p:pic>
        <p:nvPicPr>
          <p:cNvPr id="14339" name="图片 3"/>
          <p:cNvPicPr>
            <a:picLocks noChangeAspect="1" noChangeArrowheads="1"/>
          </p:cNvPicPr>
          <p:nvPr/>
        </p:nvPicPr>
        <p:blipFill>
          <a:blip r:embed="rId1" cstate="print"/>
          <a:srcRect/>
          <a:stretch>
            <a:fillRect/>
          </a:stretch>
        </p:blipFill>
        <p:spPr bwMode="auto">
          <a:xfrm>
            <a:off x="2848184" y="2887663"/>
            <a:ext cx="5879563" cy="1100137"/>
          </a:xfrm>
          <a:prstGeom prst="rect">
            <a:avLst/>
          </a:prstGeom>
          <a:noFill/>
          <a:ln w="9525">
            <a:noFill/>
            <a:miter lim="800000"/>
            <a:headEnd/>
            <a:tailEnd/>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noChangeArrowheads="1"/>
          </p:cNvSpPr>
          <p:nvPr>
            <p:ph type="title"/>
          </p:nvPr>
        </p:nvSpPr>
        <p:spPr/>
        <p:txBody>
          <a:bodyPr/>
          <a:lstStyle/>
          <a:p>
            <a:endParaRPr lang="zh-CN" altLang="en-US" smtClean="0"/>
          </a:p>
        </p:txBody>
      </p:sp>
      <p:sp>
        <p:nvSpPr>
          <p:cNvPr id="15362" name="内容占位符 2"/>
          <p:cNvSpPr>
            <a:spLocks noGrp="1" noChangeArrowheads="1"/>
          </p:cNvSpPr>
          <p:nvPr>
            <p:ph idx="1"/>
          </p:nvPr>
        </p:nvSpPr>
        <p:spPr/>
        <p:txBody>
          <a:bodyPr/>
          <a:lstStyle/>
          <a:p>
            <a:r>
              <a:rPr lang="zh-CN" altLang="en-US" smtClean="0"/>
              <a:t>度数指的是元素相对中心原点进行旋转的度数，单位为deg。其中，deg是degree（度数）的缩写。</a:t>
            </a:r>
            <a:endParaRPr lang="zh-CN" altLang="en-US" smtClean="0"/>
          </a:p>
          <a:p>
            <a:r>
              <a:rPr lang="zh-CN" altLang="en-US" smtClean="0"/>
              <a:t>如果度数为正，则表示元素相对原点中心顺时针旋转；如果度数为负，则表示元素相对原点中心进行逆时针旋转。</a:t>
            </a:r>
            <a:endParaRPr lang="zh-CN" altLang="en-US" smtClean="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倾斜skew()方法</a:t>
            </a:r>
            <a:endParaRPr lang="zh-CN" altLang="en-US" dirty="0" smtClean="0">
              <a:latin typeface="微软雅黑" pitchFamily="34" charset="-122"/>
              <a:ea typeface="微软雅黑" pitchFamily="34" charset="-122"/>
            </a:endParaRPr>
          </a:p>
        </p:txBody>
      </p:sp>
      <p:sp>
        <p:nvSpPr>
          <p:cNvPr id="17410" name="内容占位符 2"/>
          <p:cNvSpPr>
            <a:spLocks noGrp="1" noChangeArrowheads="1"/>
          </p:cNvSpPr>
          <p:nvPr>
            <p:ph idx="1"/>
          </p:nvPr>
        </p:nvSpPr>
        <p:spPr/>
        <p:txBody>
          <a:bodyPr/>
          <a:lstStyle/>
          <a:p>
            <a:r>
              <a:rPr lang="zh-CN" altLang="en-US" smtClean="0"/>
              <a:t>在CSS3中，我们可以使用skew()方法将元素倾斜显示。</a:t>
            </a:r>
            <a:endParaRPr lang="zh-CN" altLang="en-US" smtClean="0"/>
          </a:p>
        </p:txBody>
      </p:sp>
      <p:pic>
        <p:nvPicPr>
          <p:cNvPr id="17411" name="图片 4"/>
          <p:cNvPicPr>
            <a:picLocks noChangeAspect="1" noChangeArrowheads="1"/>
          </p:cNvPicPr>
          <p:nvPr/>
        </p:nvPicPr>
        <p:blipFill>
          <a:blip r:embed="rId1" cstate="print"/>
          <a:srcRect/>
          <a:stretch>
            <a:fillRect/>
          </a:stretch>
        </p:blipFill>
        <p:spPr bwMode="auto">
          <a:xfrm>
            <a:off x="2603919" y="2676526"/>
            <a:ext cx="6726659" cy="1044575"/>
          </a:xfrm>
          <a:prstGeom prst="rect">
            <a:avLst/>
          </a:prstGeom>
          <a:noFill/>
          <a:ln w="9525">
            <a:noFill/>
            <a:miter lim="800000"/>
            <a:headEnd/>
            <a:tailEnd/>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noChangeArrowheads="1"/>
          </p:cNvSpPr>
          <p:nvPr>
            <p:ph type="title"/>
          </p:nvPr>
        </p:nvSpPr>
        <p:spPr/>
        <p:txBody>
          <a:bodyPr/>
          <a:lstStyle/>
          <a:p>
            <a:endParaRPr lang="zh-CN" altLang="en-US" smtClean="0"/>
          </a:p>
        </p:txBody>
      </p:sp>
      <p:sp>
        <p:nvSpPr>
          <p:cNvPr id="19458" name="内容占位符 2"/>
          <p:cNvSpPr>
            <a:spLocks noGrp="1" noChangeArrowheads="1"/>
          </p:cNvSpPr>
          <p:nvPr>
            <p:ph idx="1"/>
          </p:nvPr>
        </p:nvSpPr>
        <p:spPr/>
        <p:txBody>
          <a:bodyPr/>
          <a:lstStyle/>
          <a:p>
            <a:r>
              <a:rPr lang="zh-CN" altLang="en-US" smtClean="0"/>
              <a:t>skew()方法跟translate()方法、scale()方法一样，也有3种情况：</a:t>
            </a:r>
            <a:endParaRPr lang="zh-CN" altLang="en-US" smtClean="0"/>
          </a:p>
          <a:p>
            <a:endParaRPr lang="zh-CN" altLang="en-US" smtClean="0"/>
          </a:p>
          <a:p>
            <a:pPr>
              <a:buFont typeface="Wingdings" pitchFamily="2" charset="2"/>
              <a:buChar char="Ø"/>
            </a:pPr>
            <a:r>
              <a:rPr lang="zh-CN" altLang="en-US" smtClean="0"/>
              <a:t>skewX(x)：使元素在水平方向倾斜（X轴倾斜）；</a:t>
            </a:r>
            <a:endParaRPr lang="zh-CN" altLang="en-US" smtClean="0"/>
          </a:p>
          <a:p>
            <a:pPr>
              <a:buFont typeface="Wingdings" pitchFamily="2" charset="2"/>
              <a:buChar char="Ø"/>
            </a:pPr>
            <a:r>
              <a:rPr lang="zh-CN" altLang="en-US" smtClean="0"/>
              <a:t>skewY(y)：使元素在垂直方向倾斜（Y轴倾斜）；</a:t>
            </a:r>
            <a:endParaRPr lang="zh-CN" altLang="en-US" smtClean="0"/>
          </a:p>
          <a:p>
            <a:pPr>
              <a:buFont typeface="Wingdings" pitchFamily="2" charset="2"/>
              <a:buChar char="Ø"/>
            </a:pPr>
            <a:r>
              <a:rPr lang="zh-CN" altLang="en-US" smtClean="0"/>
              <a:t>skew(x,y)：使元素在水平方向和垂直方向同时倾斜（X轴和Y轴同时倾斜）；</a:t>
            </a:r>
            <a:endParaRPr lang="zh-CN" altLang="en-US" smtClean="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noChangeArrowheads="1"/>
          </p:cNvSpPr>
          <p:nvPr>
            <p:ph type="title"/>
          </p:nvPr>
        </p:nvSpPr>
        <p:spPr/>
        <p:txBody>
          <a:bodyPr/>
          <a:lstStyle/>
          <a:p>
            <a:r>
              <a:rPr lang="zh-CN" altLang="zh-CN" dirty="0" smtClean="0">
                <a:ea typeface="微软雅黑" pitchFamily="34" charset="-122"/>
                <a:sym typeface="Arial" pitchFamily="34" charset="0"/>
              </a:rPr>
              <a:t>中心原点transform-origin属性</a:t>
            </a:r>
            <a:endParaRPr lang="zh-CN" altLang="en-US" dirty="0" smtClean="0"/>
          </a:p>
        </p:txBody>
      </p:sp>
      <p:sp>
        <p:nvSpPr>
          <p:cNvPr id="20482" name="内容占位符 2"/>
          <p:cNvSpPr>
            <a:spLocks noGrp="1" noChangeArrowheads="1"/>
          </p:cNvSpPr>
          <p:nvPr>
            <p:ph idx="1"/>
          </p:nvPr>
        </p:nvSpPr>
        <p:spPr/>
        <p:txBody>
          <a:bodyPr/>
          <a:lstStyle/>
          <a:p>
            <a:r>
              <a:rPr lang="zh-CN" altLang="en-US" smtClean="0"/>
              <a:t>在CSS3中，我们可以通过transform-origin属性来改变元素变形时的中心原点位置。</a:t>
            </a:r>
            <a:endParaRPr lang="zh-CN" altLang="en-US" smtClean="0"/>
          </a:p>
          <a:p>
            <a:endParaRPr lang="zh-CN" altLang="en-US" smtClean="0"/>
          </a:p>
          <a:p>
            <a:endParaRPr lang="zh-CN" altLang="en-US" smtClean="0"/>
          </a:p>
          <a:p>
            <a:endParaRPr lang="zh-CN" altLang="en-US" smtClean="0"/>
          </a:p>
          <a:p>
            <a:pPr>
              <a:buFont typeface="Wingdings" pitchFamily="2" charset="2"/>
              <a:buChar char="Ø"/>
            </a:pPr>
            <a:r>
              <a:rPr lang="zh-CN" altLang="en-US" sz="2000" smtClean="0"/>
              <a:t>任何一个元素都有一个中心原点，默认情况下，元素的中心原点位于X轴和Y轴的50%处。</a:t>
            </a:r>
            <a:endParaRPr lang="zh-CN" altLang="en-US" sz="2000" smtClean="0"/>
          </a:p>
          <a:p>
            <a:pPr>
              <a:buFont typeface="Wingdings" pitchFamily="2" charset="2"/>
              <a:buChar char="Ø"/>
            </a:pPr>
            <a:r>
              <a:rPr lang="zh-CN" altLang="en-US" sz="2000" smtClean="0"/>
              <a:t>默认情况下，CSS3变形进行的位移、缩放、旋转、倾斜都是以元素的中心原点进行变形。</a:t>
            </a:r>
            <a:endParaRPr lang="zh-CN" altLang="en-US" sz="2000" smtClean="0"/>
          </a:p>
          <a:p>
            <a:pPr>
              <a:buFont typeface="Wingdings" pitchFamily="2" charset="2"/>
              <a:buChar char="Ø"/>
            </a:pPr>
            <a:r>
              <a:rPr lang="zh-CN" altLang="en-US" sz="2000" smtClean="0"/>
              <a:t>假如我们要使得元素进行位移、缩放、旋转、倾斜这些变形操作的中心原点不是原来元素的中心位置，那该怎么办呢？</a:t>
            </a:r>
            <a:endParaRPr lang="zh-CN" altLang="en-US" sz="2000" smtClean="0"/>
          </a:p>
        </p:txBody>
      </p:sp>
      <p:pic>
        <p:nvPicPr>
          <p:cNvPr id="20483" name="图片 8"/>
          <p:cNvPicPr>
            <a:picLocks noChangeAspect="1" noChangeArrowheads="1"/>
          </p:cNvPicPr>
          <p:nvPr/>
        </p:nvPicPr>
        <p:blipFill>
          <a:blip r:embed="rId1" cstate="print"/>
          <a:srcRect/>
          <a:stretch>
            <a:fillRect/>
          </a:stretch>
        </p:blipFill>
        <p:spPr bwMode="auto">
          <a:xfrm>
            <a:off x="2680643" y="2395539"/>
            <a:ext cx="5831024" cy="1119187"/>
          </a:xfrm>
          <a:prstGeom prst="rect">
            <a:avLst/>
          </a:prstGeom>
          <a:noFill/>
          <a:ln w="9525">
            <a:noFill/>
            <a:miter lim="800000"/>
            <a:headEnd/>
            <a:tailEnd/>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noChangeArrowheads="1"/>
          </p:cNvSpPr>
          <p:nvPr>
            <p:ph type="title"/>
          </p:nvPr>
        </p:nvSpPr>
        <p:spPr/>
        <p:txBody>
          <a:bodyPr/>
          <a:lstStyle/>
          <a:p>
            <a:endParaRPr lang="zh-CN" altLang="en-US" smtClean="0"/>
          </a:p>
        </p:txBody>
      </p:sp>
      <p:pic>
        <p:nvPicPr>
          <p:cNvPr id="23554" name="内容占位符 3"/>
          <p:cNvPicPr>
            <a:picLocks noGrp="1" noChangeAspect="1" noChangeArrowheads="1"/>
          </p:cNvPicPr>
          <p:nvPr>
            <p:ph idx="1"/>
          </p:nvPr>
        </p:nvPicPr>
        <p:blipFill>
          <a:blip r:embed="rId1" cstate="print"/>
          <a:srcRect/>
          <a:stretch>
            <a:fillRect/>
          </a:stretch>
        </p:blipFill>
        <p:spPr>
          <a:xfrm>
            <a:off x="2120088" y="1438276"/>
            <a:ext cx="8165626" cy="4918075"/>
          </a:xfr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1"/>
          <p:cNvSpPr>
            <a:spLocks noGrp="1" noChangeArrowheads="1"/>
          </p:cNvSpPr>
          <p:nvPr>
            <p:ph type="ctrTitle"/>
          </p:nvPr>
        </p:nvSpPr>
        <p:spPr>
          <a:xfrm>
            <a:off x="1213492" y="104775"/>
            <a:ext cx="10382793" cy="700088"/>
          </a:xfrm>
        </p:spPr>
        <p:txBody>
          <a:bodyPr>
            <a:noAutofit/>
          </a:bodyPr>
          <a:lstStyle/>
          <a:p>
            <a:r>
              <a:rPr lang="zh-CN" altLang="en-US" dirty="0" smtClean="0">
                <a:latin typeface="微软雅黑" pitchFamily="34" charset="-122"/>
                <a:ea typeface="微软雅黑" pitchFamily="34" charset="-122"/>
              </a:rPr>
              <a:t>动画</a:t>
            </a:r>
            <a:endParaRPr lang="zh-CN" altLang="en-US" dirty="0" smtClean="0">
              <a:latin typeface="微软雅黑" pitchFamily="34" charset="-122"/>
              <a:ea typeface="微软雅黑" pitchFamily="34" charset="-122"/>
            </a:endParaRPr>
          </a:p>
        </p:txBody>
      </p:sp>
      <p:sp>
        <p:nvSpPr>
          <p:cNvPr id="4098" name="内容占位符 2"/>
          <p:cNvSpPr>
            <a:spLocks noGrp="1" noChangeArrowheads="1"/>
          </p:cNvSpPr>
          <p:nvPr>
            <p:ph type="subTitle" idx="1"/>
          </p:nvPr>
        </p:nvSpPr>
        <p:spPr>
          <a:xfrm>
            <a:off x="1213493" y="1339850"/>
            <a:ext cx="4778809" cy="4997450"/>
          </a:xfrm>
        </p:spPr>
        <p:txBody>
          <a:bodyPr/>
          <a:lstStyle/>
          <a:p>
            <a:pPr algn="l"/>
            <a:endParaRPr lang="zh-CN" altLang="en-US" smtClean="0"/>
          </a:p>
          <a:p>
            <a:pPr algn="l"/>
            <a:endParaRPr lang="zh-CN" altLang="en-US" smtClean="0"/>
          </a:p>
          <a:p>
            <a:pPr algn="l"/>
            <a:endParaRPr lang="zh-CN" altLang="en-US" smtClean="0"/>
          </a:p>
        </p:txBody>
      </p:sp>
      <p:sp>
        <p:nvSpPr>
          <p:cNvPr id="4099" name="内容占位符 2"/>
          <p:cNvSpPr>
            <a:spLocks noGrp="1" noChangeArrowheads="1"/>
          </p:cNvSpPr>
          <p:nvPr/>
        </p:nvSpPr>
        <p:spPr bwMode="auto">
          <a:xfrm>
            <a:off x="1260128" y="1268760"/>
            <a:ext cx="4971402" cy="4997450"/>
          </a:xfrm>
          <a:prstGeom prst="rect">
            <a:avLst/>
          </a:prstGeom>
          <a:noFill/>
          <a:ln w="9525">
            <a:noFill/>
            <a:miter lim="800000"/>
          </a:ln>
        </p:spPr>
        <p:txBody>
          <a:bodyPr/>
          <a:lstStyle/>
          <a:p>
            <a:pPr marL="361950" indent="-361950" algn="just">
              <a:lnSpc>
                <a:spcPct val="110000"/>
              </a:lnSpc>
              <a:spcBef>
                <a:spcPts val="1015"/>
              </a:spcBef>
              <a:buClr>
                <a:schemeClr val="accent1"/>
              </a:buClr>
              <a:buSzPct val="80000"/>
            </a:pPr>
            <a:r>
              <a:rPr lang="en-US" altLang="zh-CN" sz="2400" dirty="0">
                <a:ea typeface="微软雅黑" pitchFamily="34" charset="-122"/>
                <a:sym typeface="Arial" pitchFamily="34" charset="0"/>
              </a:rPr>
              <a:t>CSS3</a:t>
            </a:r>
            <a:r>
              <a:rPr lang="zh-CN" altLang="zh-CN" sz="2400" dirty="0">
                <a:ea typeface="微软雅黑" pitchFamily="34" charset="-122"/>
                <a:sym typeface="Arial" pitchFamily="34" charset="0"/>
              </a:rPr>
              <a:t>动画</a:t>
            </a:r>
            <a:endParaRPr lang="zh-CN" altLang="zh-CN"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pPr>
            <a:r>
              <a:rPr lang="zh-CN" altLang="zh-CN" sz="2400" dirty="0">
                <a:ea typeface="微软雅黑" pitchFamily="34" charset="-122"/>
                <a:sym typeface="Arial" pitchFamily="34" charset="0"/>
              </a:rPr>
              <a:t>@keyframes简介</a:t>
            </a:r>
            <a:endParaRPr lang="zh-CN" altLang="zh-CN"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pPr>
            <a:r>
              <a:rPr lang="zh-CN" altLang="zh-CN" sz="2400" dirty="0">
                <a:ea typeface="微软雅黑" pitchFamily="34" charset="-122"/>
                <a:sym typeface="Arial" pitchFamily="34" charset="0"/>
              </a:rPr>
              <a:t>调用动画animation-name属性</a:t>
            </a:r>
            <a:endParaRPr lang="zh-CN" altLang="zh-CN"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pPr>
            <a:r>
              <a:rPr lang="zh-CN" altLang="zh-CN" sz="2400" dirty="0">
                <a:ea typeface="微软雅黑" pitchFamily="34" charset="-122"/>
                <a:sym typeface="Arial" pitchFamily="34" charset="0"/>
              </a:rPr>
              <a:t>持续时间animation-duration属性</a:t>
            </a:r>
            <a:endParaRPr lang="zh-CN" altLang="zh-CN"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pPr>
            <a:r>
              <a:rPr lang="zh-CN" altLang="zh-CN" sz="2400" dirty="0">
                <a:ea typeface="微软雅黑" pitchFamily="34" charset="-122"/>
                <a:sym typeface="Arial" pitchFamily="34" charset="0"/>
              </a:rPr>
              <a:t>播放方式animation-timing-function属性</a:t>
            </a:r>
            <a:endParaRPr lang="zh-CN" altLang="zh-CN"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pPr>
            <a:r>
              <a:rPr lang="zh-CN" altLang="zh-CN" sz="2400" dirty="0">
                <a:ea typeface="微软雅黑" pitchFamily="34" charset="-122"/>
                <a:sym typeface="Arial" pitchFamily="34" charset="0"/>
              </a:rPr>
              <a:t>延迟时间animation-delay属性</a:t>
            </a:r>
            <a:endParaRPr lang="zh-CN" altLang="zh-CN"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pPr>
            <a:r>
              <a:rPr lang="zh-CN" altLang="zh-CN" sz="2400" dirty="0">
                <a:ea typeface="微软雅黑" pitchFamily="34" charset="-122"/>
                <a:sym typeface="Arial" pitchFamily="34" charset="0"/>
              </a:rPr>
              <a:t>播放次数animation-iteration-count属性</a:t>
            </a:r>
            <a:endParaRPr lang="zh-CN" altLang="zh-CN"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pPr>
            <a:r>
              <a:rPr lang="zh-CN" altLang="zh-CN" sz="2400" dirty="0">
                <a:ea typeface="微软雅黑" pitchFamily="34" charset="-122"/>
                <a:sym typeface="Arial" pitchFamily="34" charset="0"/>
              </a:rPr>
              <a:t>播放方向animation-direction属性</a:t>
            </a:r>
            <a:endParaRPr lang="zh-CN" altLang="zh-CN"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Wingdings 2" pitchFamily="2" charset="2"/>
              <a:buChar char=""/>
            </a:pPr>
            <a:endParaRPr lang="zh-CN" altLang="en-US" sz="2400" dirty="0">
              <a:ea typeface="微软雅黑" pitchFamily="34" charset="-122"/>
              <a:sym typeface="Arial" pitchFamily="34" charset="0"/>
            </a:endParaRPr>
          </a:p>
        </p:txBody>
      </p:sp>
      <p:sp>
        <p:nvSpPr>
          <p:cNvPr id="4100" name="内容占位符 2"/>
          <p:cNvSpPr>
            <a:spLocks noGrp="1" noChangeArrowheads="1"/>
          </p:cNvSpPr>
          <p:nvPr/>
        </p:nvSpPr>
        <p:spPr bwMode="auto">
          <a:xfrm>
            <a:off x="6266316" y="1276350"/>
            <a:ext cx="4778809" cy="4997450"/>
          </a:xfrm>
          <a:prstGeom prst="rect">
            <a:avLst/>
          </a:prstGeom>
          <a:noFill/>
          <a:ln w="9525">
            <a:noFill/>
            <a:miter lim="800000"/>
          </a:ln>
        </p:spPr>
        <p:txBody>
          <a:bodyPr/>
          <a:lstStyle/>
          <a:p>
            <a:pPr marL="361950" indent="-361950" algn="just">
              <a:lnSpc>
                <a:spcPct val="110000"/>
              </a:lnSpc>
              <a:spcBef>
                <a:spcPts val="1015"/>
              </a:spcBef>
              <a:buClr>
                <a:schemeClr val="accent1"/>
              </a:buClr>
              <a:buSzPct val="80000"/>
              <a:buFont typeface="Wingdings 2" pitchFamily="2" charset="2"/>
              <a:buChar char=""/>
            </a:pPr>
            <a:endParaRPr lang="zh-CN" altLang="zh-CN" sz="2400" dirty="0">
              <a:ea typeface="微软雅黑" pitchFamily="34" charset="-122"/>
              <a:sym typeface="Calibri" pitchFamily="34" charset="0"/>
            </a:endParaRPr>
          </a:p>
        </p:txBody>
      </p:sp>
      <p:sp>
        <p:nvSpPr>
          <p:cNvPr id="4101" name="内容占位符 2"/>
          <p:cNvSpPr>
            <a:spLocks noGrp="1" noChangeArrowheads="1"/>
          </p:cNvSpPr>
          <p:nvPr/>
        </p:nvSpPr>
        <p:spPr bwMode="auto">
          <a:xfrm>
            <a:off x="6485527" y="1301750"/>
            <a:ext cx="4971403" cy="4997450"/>
          </a:xfrm>
          <a:prstGeom prst="rect">
            <a:avLst/>
          </a:prstGeom>
          <a:noFill/>
          <a:ln w="9525">
            <a:noFill/>
            <a:miter lim="800000"/>
          </a:ln>
        </p:spPr>
        <p:txBody>
          <a:bodyPr/>
          <a:lstStyle/>
          <a:p>
            <a:pPr marL="361950" indent="-361950" algn="just">
              <a:lnSpc>
                <a:spcPct val="110000"/>
              </a:lnSpc>
              <a:spcBef>
                <a:spcPts val="1015"/>
              </a:spcBef>
              <a:buClr>
                <a:schemeClr val="accent1"/>
              </a:buClr>
              <a:buSzPct val="80000"/>
            </a:pPr>
            <a:r>
              <a:rPr lang="en-US" altLang="zh-CN" sz="2400" dirty="0" err="1">
                <a:ea typeface="微软雅黑" pitchFamily="34" charset="-122"/>
                <a:sym typeface="Arial" pitchFamily="34" charset="0"/>
              </a:rPr>
              <a:t>动画播放状态</a:t>
            </a:r>
            <a:r>
              <a:rPr lang="en-US" altLang="zh-CN" sz="2400" dirty="0" err="1" smtClean="0">
                <a:ea typeface="微软雅黑" pitchFamily="34" charset="-122"/>
                <a:sym typeface="Arial" pitchFamily="34" charset="0"/>
              </a:rPr>
              <a:t>animation-play-state属性</a:t>
            </a:r>
            <a:endParaRPr lang="en-US" altLang="zh-CN"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pPr>
            <a:r>
              <a:rPr lang="en-US" altLang="zh-CN" sz="2400" dirty="0" err="1">
                <a:ea typeface="微软雅黑" pitchFamily="34" charset="-122"/>
                <a:sym typeface="Arial" pitchFamily="34" charset="0"/>
              </a:rPr>
              <a:t>时间外属性animation</a:t>
            </a:r>
            <a:r>
              <a:rPr lang="en-US" altLang="zh-CN" sz="2400" dirty="0">
                <a:ea typeface="微软雅黑" pitchFamily="34" charset="-122"/>
                <a:sym typeface="Arial" pitchFamily="34" charset="0"/>
              </a:rPr>
              <a:t>-fill-mode</a:t>
            </a:r>
            <a:endParaRPr lang="en-US" altLang="zh-CN" sz="2400" dirty="0">
              <a:ea typeface="微软雅黑" pitchFamily="34" charset="-122"/>
              <a:sym typeface="Arial" pitchFamily="34"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noChangeArrowheads="1"/>
          </p:cNvSpPr>
          <p:nvPr>
            <p:ph type="title"/>
          </p:nvPr>
        </p:nvSpPr>
        <p:spPr/>
        <p:txBody>
          <a:bodyPr/>
          <a:lstStyle/>
          <a:p>
            <a:r>
              <a:rPr lang="en-US" altLang="zh-CN" dirty="0" smtClean="0">
                <a:latin typeface="微软雅黑" pitchFamily="34" charset="-122"/>
                <a:ea typeface="微软雅黑" pitchFamily="34" charset="-122"/>
                <a:sym typeface="Arial" pitchFamily="34" charset="0"/>
              </a:rPr>
              <a:t>CSS3</a:t>
            </a:r>
            <a:r>
              <a:rPr lang="zh-CN" altLang="en-US" dirty="0" smtClean="0">
                <a:latin typeface="微软雅黑" pitchFamily="34" charset="-122"/>
                <a:ea typeface="微软雅黑" pitchFamily="34" charset="-122"/>
                <a:sym typeface="Arial" pitchFamily="34" charset="0"/>
              </a:rPr>
              <a:t>动画</a:t>
            </a:r>
            <a:endParaRPr lang="zh-CN" altLang="en-US" dirty="0" smtClean="0">
              <a:latin typeface="微软雅黑" pitchFamily="34" charset="-122"/>
              <a:ea typeface="微软雅黑" pitchFamily="34" charset="-122"/>
              <a:sym typeface="Arial" pitchFamily="34" charset="0"/>
            </a:endParaRPr>
          </a:p>
        </p:txBody>
      </p:sp>
      <p:sp>
        <p:nvSpPr>
          <p:cNvPr id="5122" name="内容占位符 2"/>
          <p:cNvSpPr>
            <a:spLocks noGrp="1" noChangeArrowheads="1"/>
          </p:cNvSpPr>
          <p:nvPr>
            <p:ph idx="1"/>
          </p:nvPr>
        </p:nvSpPr>
        <p:spPr/>
        <p:txBody>
          <a:bodyPr>
            <a:normAutofit/>
          </a:bodyPr>
          <a:lstStyle/>
          <a:p>
            <a:r>
              <a:rPr lang="zh-CN" altLang="en-US" sz="2400" dirty="0" smtClean="0"/>
              <a:t>前面我们已经对变形效果和过渡效果进行详细地讲解。这一章我们来讲解CSS3中“真正”的动画效果。</a:t>
            </a:r>
            <a:endParaRPr lang="zh-CN" altLang="en-US" sz="2400" dirty="0" smtClean="0"/>
          </a:p>
          <a:p>
            <a:r>
              <a:rPr lang="zh-CN" altLang="en-US" sz="2400" dirty="0" smtClean="0"/>
              <a:t>在CSS3中，动画效果使用animation属性来实现。</a:t>
            </a:r>
            <a:endParaRPr lang="zh-CN" altLang="en-US" sz="2400" dirty="0" smtClean="0"/>
          </a:p>
          <a:p>
            <a:r>
              <a:rPr lang="zh-CN" altLang="en-US" sz="2400" dirty="0" smtClean="0"/>
              <a:t>animation属性和transition属性功能是相同的，都是通过改变元素的“属性值”来实现动画效果。</a:t>
            </a:r>
            <a:endParaRPr lang="zh-CN" altLang="en-US" sz="2400" dirty="0" smtClean="0"/>
          </a:p>
          <a:p>
            <a:r>
              <a:rPr lang="zh-CN" altLang="en-US" sz="2400" dirty="0" smtClean="0"/>
              <a:t>但是这两者又有很大的区别：transition属性只能通过指定属性的开始值与结束值，然后在这两个属性值之间进行平滑过渡来实现动画效果，因此只能实现简单的动画效果。animation属性则通过定义多个关键帧以及定义每个关键帧中元素的属性值来实现复杂的动画效果。</a:t>
            </a:r>
            <a:endParaRPr lang="zh-CN" altLang="en-US" sz="2400" dirty="0" smtClean="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keyframes简介</a:t>
            </a:r>
            <a:endParaRPr lang="zh-CN" altLang="en-US" dirty="0" smtClean="0">
              <a:latin typeface="微软雅黑" pitchFamily="34" charset="-122"/>
              <a:ea typeface="微软雅黑" pitchFamily="34" charset="-122"/>
            </a:endParaRPr>
          </a:p>
        </p:txBody>
      </p:sp>
      <p:sp>
        <p:nvSpPr>
          <p:cNvPr id="7170" name="内容占位符 2"/>
          <p:cNvSpPr>
            <a:spLocks noGrp="1" noChangeArrowheads="1"/>
          </p:cNvSpPr>
          <p:nvPr>
            <p:ph idx="1"/>
          </p:nvPr>
        </p:nvSpPr>
        <p:spPr/>
        <p:txBody>
          <a:bodyPr/>
          <a:lstStyle/>
          <a:p>
            <a:r>
              <a:rPr lang="zh-CN" altLang="en-US" smtClean="0"/>
              <a:t>在CSS3中，在使用动画之前，我们必须使用@keyframes规则定义动画。</a:t>
            </a:r>
            <a:endParaRPr lang="zh-CN" altLang="en-US" smtClean="0"/>
          </a:p>
          <a:p>
            <a:endParaRPr lang="zh-CN" altLang="en-US" smtClean="0"/>
          </a:p>
          <a:p>
            <a:r>
              <a:rPr lang="zh-CN" altLang="en-US" smtClean="0"/>
              <a:t>CSS3动画需要2步：</a:t>
            </a:r>
            <a:endParaRPr lang="zh-CN" altLang="en-US" smtClean="0"/>
          </a:p>
          <a:p>
            <a:pPr>
              <a:buFont typeface="Wingdings" pitchFamily="2" charset="2"/>
              <a:buChar char="Ø"/>
            </a:pPr>
            <a:r>
              <a:rPr lang="zh-CN" altLang="en-US" smtClean="0"/>
              <a:t>定义动画；</a:t>
            </a:r>
            <a:endParaRPr lang="zh-CN" altLang="en-US" smtClean="0"/>
          </a:p>
          <a:p>
            <a:pPr>
              <a:buFont typeface="Wingdings" pitchFamily="2" charset="2"/>
              <a:buChar char="Ø"/>
            </a:pPr>
            <a:endParaRPr lang="zh-CN" altLang="en-US" smtClean="0"/>
          </a:p>
        </p:txBody>
      </p:sp>
      <p:pic>
        <p:nvPicPr>
          <p:cNvPr id="7171" name="图片 3"/>
          <p:cNvPicPr>
            <a:picLocks noChangeAspect="1" noChangeArrowheads="1"/>
          </p:cNvPicPr>
          <p:nvPr/>
        </p:nvPicPr>
        <p:blipFill>
          <a:blip r:embed="rId1" cstate="print"/>
          <a:srcRect/>
          <a:stretch>
            <a:fillRect/>
          </a:stretch>
        </p:blipFill>
        <p:spPr bwMode="auto">
          <a:xfrm>
            <a:off x="6166105" y="2473325"/>
            <a:ext cx="4020964" cy="338613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noChangeArrowheads="1"/>
          </p:cNvSpPr>
          <p:nvPr>
            <p:ph type="title"/>
          </p:nvPr>
        </p:nvSpPr>
        <p:spPr/>
        <p:txBody>
          <a:bodyPr/>
          <a:lstStyle/>
          <a:p>
            <a:endParaRPr lang="zh-CN" altLang="en-US" smtClean="0"/>
          </a:p>
        </p:txBody>
      </p:sp>
      <p:sp>
        <p:nvSpPr>
          <p:cNvPr id="15362" name="内容占位符 2"/>
          <p:cNvSpPr>
            <a:spLocks noGrp="1" noChangeArrowheads="1"/>
          </p:cNvSpPr>
          <p:nvPr>
            <p:ph idx="1"/>
          </p:nvPr>
        </p:nvSpPr>
        <p:spPr/>
        <p:txBody>
          <a:bodyPr>
            <a:normAutofit/>
          </a:bodyPr>
          <a:lstStyle/>
          <a:p>
            <a:r>
              <a:rPr lang="zh-CN" altLang="en-US" sz="2400" dirty="0" smtClean="0"/>
              <a:t>结构伪类选择器（第1类）</a:t>
            </a:r>
            <a:endParaRPr lang="zh-CN" altLang="en-US" sz="2400" dirty="0" smtClean="0"/>
          </a:p>
          <a:p>
            <a:endParaRPr lang="zh-CN" altLang="en-US" sz="2400" dirty="0" smtClean="0"/>
          </a:p>
          <a:p>
            <a:pPr>
              <a:buFont typeface="Wingdings" pitchFamily="2" charset="2"/>
              <a:buChar char="Ø"/>
            </a:pPr>
            <a:r>
              <a:rPr lang="zh-CN" altLang="en-US" sz="2400" dirty="0" smtClean="0"/>
              <a:t>E:first-child	选择父元素的第一个子元素</a:t>
            </a:r>
            <a:endParaRPr lang="zh-CN" altLang="en-US" sz="2400" dirty="0" smtClean="0"/>
          </a:p>
          <a:p>
            <a:pPr>
              <a:buFont typeface="Wingdings" pitchFamily="2" charset="2"/>
              <a:buChar char="Ø"/>
            </a:pPr>
            <a:r>
              <a:rPr lang="zh-CN" altLang="en-US" sz="2400" dirty="0" smtClean="0"/>
              <a:t>E:last-child	选择父元素的最后一个子元素</a:t>
            </a:r>
            <a:endParaRPr lang="zh-CN" altLang="en-US" sz="2400" dirty="0" smtClean="0"/>
          </a:p>
          <a:p>
            <a:pPr>
              <a:buFont typeface="Wingdings" pitchFamily="2" charset="2"/>
              <a:buChar char="Ø"/>
            </a:pPr>
            <a:r>
              <a:rPr lang="zh-CN" altLang="en-US" sz="2400" dirty="0" smtClean="0"/>
              <a:t>E:nth-child(n)	选择父元素下的第n个元素或奇偶元素，n的值为“数字 | odd | even”</a:t>
            </a:r>
            <a:endParaRPr lang="zh-CN" altLang="en-US" sz="2400" dirty="0" smtClean="0"/>
          </a:p>
          <a:p>
            <a:pPr>
              <a:buFont typeface="Wingdings" pitchFamily="2" charset="2"/>
              <a:buChar char="Ø"/>
            </a:pPr>
            <a:r>
              <a:rPr lang="zh-CN" altLang="en-US" sz="2400" dirty="0" smtClean="0"/>
              <a:t>E:only-child	选择父元素中唯一的子元素（该父元素只有一个子元素）</a:t>
            </a:r>
            <a:endParaRPr lang="zh-CN" altLang="en-US" sz="2400" dirty="0" smtClean="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2"/>
          <p:cNvSpPr>
            <a:spLocks noGrp="1" noChangeArrowheads="1"/>
          </p:cNvSpPr>
          <p:nvPr>
            <p:ph idx="1"/>
          </p:nvPr>
        </p:nvSpPr>
        <p:spPr/>
        <p:txBody>
          <a:bodyPr/>
          <a:lstStyle/>
          <a:p>
            <a:pPr>
              <a:buFont typeface="Wingdings" pitchFamily="2" charset="2"/>
              <a:buChar char="Ø"/>
            </a:pPr>
            <a:r>
              <a:rPr lang="zh-CN" altLang="en-US" smtClean="0">
                <a:sym typeface="Arial" pitchFamily="34" charset="0"/>
              </a:rPr>
              <a:t>调用动画；</a:t>
            </a:r>
            <a:endParaRPr lang="zh-CN" altLang="en-US" smtClean="0">
              <a:sym typeface="Arial" pitchFamily="34" charset="0"/>
            </a:endParaRPr>
          </a:p>
          <a:p>
            <a:pPr>
              <a:buFont typeface="Wingdings" pitchFamily="2" charset="2"/>
              <a:buChar char="Ø"/>
            </a:pPr>
            <a:endParaRPr lang="zh-CN" altLang="en-US" smtClean="0">
              <a:sym typeface="Arial" pitchFamily="34" charset="0"/>
            </a:endParaRPr>
          </a:p>
          <a:p>
            <a:pPr>
              <a:buFont typeface="Wingdings" pitchFamily="2" charset="2"/>
              <a:buChar char="l"/>
            </a:pPr>
            <a:r>
              <a:rPr lang="zh-CN" altLang="en-US" smtClean="0">
                <a:sym typeface="Arial" pitchFamily="34" charset="0"/>
              </a:rPr>
              <a:t>animation-name属性调用动画名</a:t>
            </a:r>
            <a:endParaRPr lang="zh-CN" altLang="en-US" smtClean="0">
              <a:sym typeface="Arial" pitchFamily="34" charset="0"/>
            </a:endParaRPr>
          </a:p>
          <a:p>
            <a:pPr>
              <a:buFont typeface="Wingdings" pitchFamily="2" charset="2"/>
              <a:buChar char="l"/>
            </a:pPr>
            <a:r>
              <a:rPr lang="zh-CN" altLang="en-US" smtClean="0">
                <a:sym typeface="Arial" pitchFamily="34" charset="0"/>
              </a:rPr>
              <a:t>animation-duration属性定义动画持续总时间</a:t>
            </a:r>
            <a:endParaRPr lang="zh-CN" altLang="en-US" smtClean="0">
              <a:sym typeface="Arial" pitchFamily="34" charset="0"/>
            </a:endParaRPr>
          </a:p>
          <a:p>
            <a:pPr>
              <a:buFont typeface="Wingdings" pitchFamily="2" charset="2"/>
              <a:buChar char="l"/>
            </a:pPr>
            <a:r>
              <a:rPr lang="zh-CN" altLang="en-US" smtClean="0">
                <a:sym typeface="Arial" pitchFamily="34" charset="0"/>
              </a:rPr>
              <a:t>animation-timing-function属性定义动画函数</a:t>
            </a:r>
            <a:endParaRPr lang="zh-CN" altLang="en-US" smtClean="0">
              <a:sym typeface="Arial" pitchFamily="34" charset="0"/>
            </a:endParaRPr>
          </a:p>
          <a:p>
            <a:pPr>
              <a:buFont typeface="Wingdings" pitchFamily="2" charset="2"/>
              <a:buChar char="l"/>
            </a:pPr>
            <a:endParaRPr lang="zh-CN" altLang="en-US" smtClean="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noChangeArrowheads="1"/>
          </p:cNvSpPr>
          <p:nvPr>
            <p:ph type="title"/>
          </p:nvPr>
        </p:nvSpPr>
        <p:spPr/>
        <p:txBody>
          <a:bodyPr/>
          <a:lstStyle/>
          <a:p>
            <a:r>
              <a:rPr lang="zh-CN" altLang="zh-CN" dirty="0" smtClean="0">
                <a:latin typeface="微软雅黑" pitchFamily="34" charset="-122"/>
                <a:ea typeface="微软雅黑" pitchFamily="34" charset="-122"/>
              </a:rPr>
              <a:t>调用动画animation-name属性</a:t>
            </a:r>
            <a:endParaRPr lang="zh-CN" altLang="zh-CN" dirty="0" smtClean="0">
              <a:latin typeface="微软雅黑" pitchFamily="34" charset="-122"/>
              <a:ea typeface="微软雅黑" pitchFamily="34" charset="-122"/>
            </a:endParaRPr>
          </a:p>
        </p:txBody>
      </p:sp>
      <p:sp>
        <p:nvSpPr>
          <p:cNvPr id="9218" name="内容占位符 2"/>
          <p:cNvSpPr>
            <a:spLocks noGrp="1"/>
          </p:cNvSpPr>
          <p:nvPr>
            <p:ph idx="1"/>
          </p:nvPr>
        </p:nvSpPr>
        <p:spPr/>
        <p:txBody>
          <a:bodyPr>
            <a:normAutofit fontScale="92500" lnSpcReduction="20000"/>
          </a:bodyPr>
          <a:lstStyle/>
          <a:p>
            <a:r>
              <a:rPr lang="zh-CN" altLang="en-US" noProof="1"/>
              <a:t>在CSS3中，使用@keyframes规则定义的动画并不会自动执行，我们还需要使用animation-name属性来调用动画，之后动画才会生效。</a:t>
            </a:r>
            <a:endParaRPr lang="zh-CN" altLang="en-US" noProof="1"/>
          </a:p>
          <a:p>
            <a:endParaRPr lang="zh-CN" altLang="en-US" noProof="1"/>
          </a:p>
          <a:p>
            <a:endParaRPr lang="zh-CN" altLang="en-US" noProof="1"/>
          </a:p>
          <a:p>
            <a:endParaRPr lang="zh-CN" altLang="en-US" noProof="1"/>
          </a:p>
          <a:p>
            <a:endParaRPr lang="zh-CN" altLang="en-US" noProof="1"/>
          </a:p>
          <a:p>
            <a:pPr marL="0" indent="0">
              <a:buFont typeface="Wingdings 2" pitchFamily="2" charset="2"/>
              <a:buNone/>
            </a:pPr>
            <a:r>
              <a:rPr lang="zh-CN" altLang="en-US" noProof="1"/>
              <a:t>注意，animation-name 调用的动画名需要和@keyframes规则定义的动画名称完全一致（区分大小写），如果不一致将不具有任何动画效果。</a:t>
            </a:r>
            <a:endParaRPr lang="zh-CN" altLang="en-US" noProof="1"/>
          </a:p>
        </p:txBody>
      </p:sp>
      <p:pic>
        <p:nvPicPr>
          <p:cNvPr id="10243" name="图片 1"/>
          <p:cNvPicPr>
            <a:picLocks noChangeAspect="1" noChangeArrowheads="1"/>
          </p:cNvPicPr>
          <p:nvPr/>
        </p:nvPicPr>
        <p:blipFill>
          <a:blip r:embed="rId1" cstate="print"/>
          <a:srcRect/>
          <a:stretch>
            <a:fillRect/>
          </a:stretch>
        </p:blipFill>
        <p:spPr bwMode="auto">
          <a:xfrm>
            <a:off x="2583563" y="2708276"/>
            <a:ext cx="7348281" cy="1185863"/>
          </a:xfrm>
          <a:prstGeom prst="rect">
            <a:avLst/>
          </a:prstGeom>
          <a:noFill/>
          <a:ln w="9525">
            <a:noFill/>
            <a:miter lim="800000"/>
            <a:headEnd/>
            <a:tailEnd/>
          </a:ln>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1"/>
          <p:cNvSpPr>
            <a:spLocks noGrp="1" noChangeArrowheads="1"/>
          </p:cNvSpPr>
          <p:nvPr>
            <p:ph type="ctrTitle"/>
          </p:nvPr>
        </p:nvSpPr>
        <p:spPr>
          <a:xfrm>
            <a:off x="1213492" y="104775"/>
            <a:ext cx="10382793" cy="700088"/>
          </a:xfrm>
        </p:spPr>
        <p:txBody>
          <a:bodyPr>
            <a:noAutofit/>
          </a:bodyPr>
          <a:lstStyle/>
          <a:p>
            <a:r>
              <a:rPr lang="zh-CN" altLang="en-US" dirty="0" smtClean="0">
                <a:latin typeface="微软雅黑" pitchFamily="34" charset="-122"/>
                <a:ea typeface="微软雅黑" pitchFamily="34" charset="-122"/>
              </a:rPr>
              <a:t>多列布局</a:t>
            </a:r>
            <a:endParaRPr lang="zh-CN" altLang="en-US" dirty="0" smtClean="0">
              <a:latin typeface="微软雅黑" pitchFamily="34" charset="-122"/>
              <a:ea typeface="微软雅黑" pitchFamily="34" charset="-122"/>
            </a:endParaRPr>
          </a:p>
        </p:txBody>
      </p:sp>
      <p:sp>
        <p:nvSpPr>
          <p:cNvPr id="4098" name="内容占位符 2"/>
          <p:cNvSpPr>
            <a:spLocks noGrp="1" noChangeArrowheads="1"/>
          </p:cNvSpPr>
          <p:nvPr>
            <p:ph type="subTitle" idx="1"/>
          </p:nvPr>
        </p:nvSpPr>
        <p:spPr>
          <a:xfrm>
            <a:off x="1213493" y="1339850"/>
            <a:ext cx="4778809" cy="4997450"/>
          </a:xfrm>
        </p:spPr>
        <p:txBody>
          <a:bodyPr/>
          <a:lstStyle/>
          <a:p>
            <a:pPr algn="l"/>
            <a:endParaRPr lang="zh-CN" altLang="en-US" smtClean="0"/>
          </a:p>
          <a:p>
            <a:pPr algn="l"/>
            <a:endParaRPr lang="zh-CN" altLang="en-US" smtClean="0"/>
          </a:p>
          <a:p>
            <a:pPr algn="l"/>
            <a:endParaRPr lang="zh-CN" altLang="en-US" smtClean="0"/>
          </a:p>
        </p:txBody>
      </p:sp>
      <p:sp>
        <p:nvSpPr>
          <p:cNvPr id="4099" name="内容占位符 2"/>
          <p:cNvSpPr>
            <a:spLocks noGrp="1" noChangeArrowheads="1"/>
          </p:cNvSpPr>
          <p:nvPr/>
        </p:nvSpPr>
        <p:spPr bwMode="auto">
          <a:xfrm>
            <a:off x="1232282" y="1370013"/>
            <a:ext cx="4971402" cy="4997450"/>
          </a:xfrm>
          <a:prstGeom prst="rect">
            <a:avLst/>
          </a:prstGeom>
          <a:noFill/>
          <a:ln w="9525">
            <a:noFill/>
            <a:miter lim="800000"/>
          </a:ln>
        </p:spPr>
        <p:txBody>
          <a:bodyPr/>
          <a:lstStyle/>
          <a:p>
            <a:pPr marL="361950" indent="-361950" algn="just">
              <a:lnSpc>
                <a:spcPct val="110000"/>
              </a:lnSpc>
              <a:spcBef>
                <a:spcPts val="1015"/>
              </a:spcBef>
              <a:buClr>
                <a:schemeClr val="accent1"/>
              </a:buClr>
              <a:buSzPct val="80000"/>
              <a:buFont typeface="Arial" pitchFamily="34" charset="0"/>
              <a:buChar char="•"/>
            </a:pPr>
            <a:r>
              <a:rPr lang="zh-CN" altLang="zh-CN" sz="2400" dirty="0">
                <a:ea typeface="微软雅黑" pitchFamily="34" charset="-122"/>
                <a:sym typeface="Arial" pitchFamily="34" charset="0"/>
              </a:rPr>
              <a:t>CSS3多列布局简介</a:t>
            </a:r>
            <a:endParaRPr lang="zh-CN" altLang="zh-CN"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Arial" pitchFamily="34" charset="0"/>
              <a:buChar char="•"/>
            </a:pPr>
            <a:r>
              <a:rPr lang="zh-CN" altLang="zh-CN" sz="2400" dirty="0">
                <a:ea typeface="微软雅黑" pitchFamily="34" charset="-122"/>
                <a:sym typeface="Arial" pitchFamily="34" charset="0"/>
              </a:rPr>
              <a:t>定义列数column-count属性</a:t>
            </a:r>
            <a:endParaRPr lang="zh-CN" altLang="zh-CN"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Arial" pitchFamily="34" charset="0"/>
              <a:buChar char="•"/>
            </a:pPr>
            <a:r>
              <a:rPr lang="zh-CN" altLang="zh-CN" sz="2400" dirty="0">
                <a:ea typeface="微软雅黑" pitchFamily="34" charset="-122"/>
                <a:sym typeface="Arial" pitchFamily="34" charset="0"/>
              </a:rPr>
              <a:t>定义列宽column-width属性</a:t>
            </a:r>
            <a:endParaRPr lang="zh-CN" altLang="zh-CN"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Arial" pitchFamily="34" charset="0"/>
              <a:buChar char="•"/>
            </a:pPr>
            <a:r>
              <a:rPr lang="zh-CN" altLang="zh-CN" sz="2400" dirty="0">
                <a:ea typeface="微软雅黑" pitchFamily="34" charset="-122"/>
                <a:sym typeface="Arial" pitchFamily="34" charset="0"/>
              </a:rPr>
              <a:t>列间距column-gap属性</a:t>
            </a:r>
            <a:endParaRPr lang="zh-CN" altLang="zh-CN"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Arial" pitchFamily="34" charset="0"/>
              <a:buChar char="•"/>
            </a:pPr>
            <a:r>
              <a:rPr lang="zh-CN" altLang="zh-CN" sz="2400" dirty="0">
                <a:ea typeface="微软雅黑" pitchFamily="34" charset="-122"/>
                <a:sym typeface="Arial" pitchFamily="34" charset="0"/>
              </a:rPr>
              <a:t>列边框column-rule属性</a:t>
            </a:r>
            <a:endParaRPr lang="zh-CN" altLang="zh-CN"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Arial" pitchFamily="34" charset="0"/>
              <a:buChar char="•"/>
            </a:pPr>
            <a:r>
              <a:rPr lang="zh-CN" altLang="zh-CN" sz="2400" dirty="0">
                <a:ea typeface="微软雅黑" pitchFamily="34" charset="-122"/>
                <a:sym typeface="Arial" pitchFamily="34" charset="0"/>
              </a:rPr>
              <a:t>跨列column-span属性</a:t>
            </a:r>
            <a:endParaRPr lang="zh-CN" altLang="zh-CN"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Wingdings 2" pitchFamily="2" charset="2"/>
              <a:buChar char=""/>
            </a:pPr>
            <a:endParaRPr lang="zh-CN" altLang="zh-CN" sz="2400" dirty="0">
              <a:solidFill>
                <a:schemeClr val="accent1"/>
              </a:solidFill>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Wingdings 2" pitchFamily="2" charset="2"/>
              <a:buChar char=""/>
            </a:pPr>
            <a:endParaRPr lang="zh-CN" altLang="en-US" sz="2400" dirty="0">
              <a:solidFill>
                <a:schemeClr val="accent1"/>
              </a:solidFill>
              <a:ea typeface="微软雅黑" pitchFamily="34" charset="-122"/>
              <a:sym typeface="Arial" pitchFamily="34" charset="0"/>
            </a:endParaRPr>
          </a:p>
        </p:txBody>
      </p:sp>
      <p:sp>
        <p:nvSpPr>
          <p:cNvPr id="4100" name="内容占位符 2"/>
          <p:cNvSpPr>
            <a:spLocks noGrp="1" noChangeArrowheads="1"/>
          </p:cNvSpPr>
          <p:nvPr/>
        </p:nvSpPr>
        <p:spPr bwMode="auto">
          <a:xfrm>
            <a:off x="6266316" y="1276350"/>
            <a:ext cx="4778809" cy="4997450"/>
          </a:xfrm>
          <a:prstGeom prst="rect">
            <a:avLst/>
          </a:prstGeom>
          <a:noFill/>
          <a:ln w="9525">
            <a:noFill/>
            <a:miter lim="800000"/>
          </a:ln>
        </p:spPr>
        <p:txBody>
          <a:bodyPr/>
          <a:lstStyle/>
          <a:p>
            <a:pPr marL="361950" indent="-361950" algn="just">
              <a:lnSpc>
                <a:spcPct val="110000"/>
              </a:lnSpc>
              <a:spcBef>
                <a:spcPts val="1015"/>
              </a:spcBef>
              <a:buClr>
                <a:schemeClr val="accent1"/>
              </a:buClr>
              <a:buSzPct val="80000"/>
              <a:buFont typeface="Wingdings 2" pitchFamily="2" charset="2"/>
              <a:buChar char=""/>
            </a:pPr>
            <a:endParaRPr lang="zh-CN" altLang="zh-CN" sz="2400">
              <a:solidFill>
                <a:schemeClr val="accent1"/>
              </a:solidFill>
              <a:ea typeface="微软雅黑" pitchFamily="34" charset="-122"/>
              <a:sym typeface="Calibri" pitchFamily="34"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noChangeArrowheads="1"/>
          </p:cNvSpPr>
          <p:nvPr>
            <p:ph type="title"/>
          </p:nvPr>
        </p:nvSpPr>
        <p:spPr/>
        <p:txBody>
          <a:bodyPr/>
          <a:lstStyle/>
          <a:p>
            <a:r>
              <a:rPr lang="zh-CN" altLang="en-US" dirty="0" smtClean="0"/>
              <a:t>CSS3多列布局简介</a:t>
            </a:r>
            <a:endParaRPr lang="zh-CN" altLang="en-US" dirty="0" smtClean="0"/>
          </a:p>
        </p:txBody>
      </p:sp>
      <p:sp>
        <p:nvSpPr>
          <p:cNvPr id="5122" name="内容占位符 2"/>
          <p:cNvSpPr>
            <a:spLocks noGrp="1" noChangeArrowheads="1"/>
          </p:cNvSpPr>
          <p:nvPr>
            <p:ph idx="1"/>
          </p:nvPr>
        </p:nvSpPr>
        <p:spPr/>
        <p:txBody>
          <a:bodyPr/>
          <a:lstStyle/>
          <a:p>
            <a:r>
              <a:rPr lang="zh-CN" altLang="en-US" smtClean="0"/>
              <a:t>在CSS3推出之前，如果想要设计类似报纸那样的多列布局，一般有2种方式可以实现：（1）浮动布局；（2）定位布局。但是这两种方式都有自身的弊端所在。其中，浮动布局比较灵活，但容易发生错位。而定位布局可以精准定位，却无法满足模块的适应能力。</a:t>
            </a:r>
            <a:endParaRPr lang="zh-CN" altLang="en-US" smtClean="0"/>
          </a:p>
          <a:p>
            <a:r>
              <a:rPr lang="zh-CN" altLang="en-US" smtClean="0"/>
              <a:t>为了解决多列布局的难题，CSS3中新增了多列布局的布局方式。使用CSS3多列布局，可以让我们轻松地实现类似报纸、杂志那样的多列的布局，而且自适应能力非常好。</a:t>
            </a:r>
            <a:endParaRPr lang="zh-CN" altLang="en-US" smtClean="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内容占位符 3"/>
          <p:cNvPicPr>
            <a:picLocks noGrp="1" noChangeAspect="1" noChangeArrowheads="1"/>
          </p:cNvPicPr>
          <p:nvPr>
            <p:ph idx="1"/>
          </p:nvPr>
        </p:nvPicPr>
        <p:blipFill>
          <a:blip r:embed="rId1" cstate="print"/>
          <a:srcRect/>
          <a:stretch>
            <a:fillRect/>
          </a:stretch>
        </p:blipFill>
        <p:spPr>
          <a:xfrm>
            <a:off x="1620168" y="388940"/>
            <a:ext cx="7253412" cy="5992388"/>
          </a:xfrm>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2"/>
          <p:cNvSpPr>
            <a:spLocks noGrp="1" noChangeArrowheads="1"/>
          </p:cNvSpPr>
          <p:nvPr>
            <p:ph idx="1"/>
          </p:nvPr>
        </p:nvSpPr>
        <p:spPr/>
        <p:txBody>
          <a:bodyPr/>
          <a:lstStyle/>
          <a:p>
            <a:r>
              <a:rPr lang="zh-CN" altLang="en-US" smtClean="0"/>
              <a:t>CSS3多列布局属性</a:t>
            </a:r>
            <a:endParaRPr lang="zh-CN" altLang="en-US" smtClean="0"/>
          </a:p>
        </p:txBody>
      </p:sp>
      <p:pic>
        <p:nvPicPr>
          <p:cNvPr id="7171" name="图片 3"/>
          <p:cNvPicPr>
            <a:picLocks noChangeAspect="1" noChangeArrowheads="1"/>
          </p:cNvPicPr>
          <p:nvPr/>
        </p:nvPicPr>
        <p:blipFill>
          <a:blip r:embed="rId1" cstate="print"/>
          <a:srcRect/>
          <a:stretch>
            <a:fillRect/>
          </a:stretch>
        </p:blipFill>
        <p:spPr bwMode="auto">
          <a:xfrm>
            <a:off x="1864864" y="2328863"/>
            <a:ext cx="9216275" cy="2449512"/>
          </a:xfrm>
          <a:prstGeom prst="rect">
            <a:avLst/>
          </a:prstGeom>
          <a:noFill/>
          <a:ln w="9525">
            <a:noFill/>
            <a:miter lim="800000"/>
            <a:headEnd/>
            <a:tailEnd/>
          </a:ln>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定义列数column-count属性</a:t>
            </a:r>
            <a:endParaRPr lang="zh-CN" altLang="en-US" dirty="0" smtClean="0">
              <a:latin typeface="微软雅黑" pitchFamily="34" charset="-122"/>
              <a:ea typeface="微软雅黑" pitchFamily="34" charset="-122"/>
            </a:endParaRPr>
          </a:p>
        </p:txBody>
      </p:sp>
      <p:sp>
        <p:nvSpPr>
          <p:cNvPr id="8194" name="内容占位符 2"/>
          <p:cNvSpPr>
            <a:spLocks noGrp="1" noChangeArrowheads="1"/>
          </p:cNvSpPr>
          <p:nvPr>
            <p:ph idx="1"/>
          </p:nvPr>
        </p:nvSpPr>
        <p:spPr/>
        <p:txBody>
          <a:bodyPr/>
          <a:lstStyle/>
          <a:p>
            <a:r>
              <a:rPr lang="zh-CN" altLang="en-US" smtClean="0"/>
              <a:t>在CSS3的多列布局中，我们可以使用column-count属性指定多列布局的列数，而不需要通过列宽度等来调整列数。</a:t>
            </a:r>
            <a:endParaRPr lang="zh-CN" altLang="en-US" smtClean="0"/>
          </a:p>
        </p:txBody>
      </p:sp>
      <p:pic>
        <p:nvPicPr>
          <p:cNvPr id="8195" name="图片 3"/>
          <p:cNvPicPr>
            <a:picLocks noChangeAspect="1" noChangeArrowheads="1"/>
          </p:cNvPicPr>
          <p:nvPr/>
        </p:nvPicPr>
        <p:blipFill>
          <a:blip r:embed="rId1" cstate="print"/>
          <a:srcRect/>
          <a:stretch>
            <a:fillRect/>
          </a:stretch>
        </p:blipFill>
        <p:spPr bwMode="auto">
          <a:xfrm>
            <a:off x="2649327" y="2784475"/>
            <a:ext cx="5586760" cy="819150"/>
          </a:xfrm>
          <a:prstGeom prst="rect">
            <a:avLst/>
          </a:prstGeom>
          <a:noFill/>
          <a:ln w="9525">
            <a:noFill/>
            <a:miter lim="800000"/>
            <a:headEnd/>
            <a:tailEnd/>
          </a:ln>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noChangeArrowheads="1"/>
          </p:cNvSpPr>
          <p:nvPr>
            <p:ph idx="1"/>
          </p:nvPr>
        </p:nvSpPr>
        <p:spPr/>
        <p:txBody>
          <a:bodyPr/>
          <a:lstStyle/>
          <a:p>
            <a:r>
              <a:rPr lang="zh-CN" altLang="en-US" smtClean="0"/>
              <a:t>column-count有2个属性值，一个是auto，另外一个是正整数（如1、2、3）</a:t>
            </a:r>
            <a:endParaRPr lang="zh-CN" altLang="en-US" smtClean="0"/>
          </a:p>
        </p:txBody>
      </p:sp>
      <p:pic>
        <p:nvPicPr>
          <p:cNvPr id="9219" name="图片 3"/>
          <p:cNvPicPr>
            <a:picLocks noChangeAspect="1" noChangeArrowheads="1"/>
          </p:cNvPicPr>
          <p:nvPr/>
        </p:nvPicPr>
        <p:blipFill>
          <a:blip r:embed="rId1" cstate="print"/>
          <a:srcRect/>
          <a:stretch>
            <a:fillRect/>
          </a:stretch>
        </p:blipFill>
        <p:spPr bwMode="auto">
          <a:xfrm>
            <a:off x="1609639" y="2487613"/>
            <a:ext cx="9498118" cy="1700212"/>
          </a:xfrm>
          <a:prstGeom prst="rect">
            <a:avLst/>
          </a:prstGeom>
          <a:noFill/>
          <a:ln w="9525">
            <a:noFill/>
            <a:miter lim="800000"/>
            <a:headEnd/>
            <a:tailEnd/>
          </a:ln>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内容占位符 3"/>
          <p:cNvPicPr>
            <a:picLocks noGrp="1" noChangeAspect="1" noChangeArrowheads="1"/>
          </p:cNvPicPr>
          <p:nvPr>
            <p:ph idx="1"/>
          </p:nvPr>
        </p:nvPicPr>
        <p:blipFill>
          <a:blip r:embed="rId1" cstate="print"/>
          <a:srcRect/>
          <a:stretch>
            <a:fillRect/>
          </a:stretch>
        </p:blipFill>
        <p:spPr>
          <a:xfrm>
            <a:off x="2508405" y="1563688"/>
            <a:ext cx="5732380" cy="4654550"/>
          </a:xfrm>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定义列宽column-width属性</a:t>
            </a:r>
            <a:endParaRPr lang="zh-CN" altLang="en-US" dirty="0" smtClean="0">
              <a:latin typeface="微软雅黑" pitchFamily="34" charset="-122"/>
              <a:ea typeface="微软雅黑" pitchFamily="34" charset="-122"/>
            </a:endParaRPr>
          </a:p>
        </p:txBody>
      </p:sp>
      <p:sp>
        <p:nvSpPr>
          <p:cNvPr id="12290" name="内容占位符 2"/>
          <p:cNvSpPr>
            <a:spLocks noGrp="1" noChangeArrowheads="1"/>
          </p:cNvSpPr>
          <p:nvPr>
            <p:ph idx="1"/>
          </p:nvPr>
        </p:nvSpPr>
        <p:spPr/>
        <p:txBody>
          <a:bodyPr/>
          <a:lstStyle/>
          <a:p>
            <a:r>
              <a:rPr lang="zh-CN" altLang="en-US" smtClean="0"/>
              <a:t>在CSS3的多列布局中，我们可以使用column-width属性定义多列布局中每一列的宽度。</a:t>
            </a:r>
            <a:endParaRPr lang="zh-CN" altLang="en-US" smtClean="0"/>
          </a:p>
        </p:txBody>
      </p:sp>
      <p:pic>
        <p:nvPicPr>
          <p:cNvPr id="12291" name="图片 3"/>
          <p:cNvPicPr>
            <a:picLocks noChangeAspect="1" noChangeArrowheads="1"/>
          </p:cNvPicPr>
          <p:nvPr/>
        </p:nvPicPr>
        <p:blipFill>
          <a:blip r:embed="rId1" cstate="print"/>
          <a:srcRect/>
          <a:stretch>
            <a:fillRect/>
          </a:stretch>
        </p:blipFill>
        <p:spPr bwMode="auto">
          <a:xfrm>
            <a:off x="2373747" y="2960688"/>
            <a:ext cx="6812779" cy="103346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noChangeArrowheads="1"/>
          </p:cNvSpPr>
          <p:nvPr>
            <p:ph type="title"/>
          </p:nvPr>
        </p:nvSpPr>
        <p:spPr/>
        <p:txBody>
          <a:bodyPr/>
          <a:lstStyle/>
          <a:p>
            <a:endParaRPr lang="zh-CN" altLang="en-US" smtClean="0"/>
          </a:p>
        </p:txBody>
      </p:sp>
      <p:pic>
        <p:nvPicPr>
          <p:cNvPr id="17410" name="内容占位符 1"/>
          <p:cNvPicPr>
            <a:picLocks noGrp="1" noChangeAspect="1" noChangeArrowheads="1"/>
          </p:cNvPicPr>
          <p:nvPr>
            <p:ph idx="1"/>
          </p:nvPr>
        </p:nvPicPr>
        <p:blipFill>
          <a:blip r:embed="rId1" cstate="print"/>
          <a:srcRect/>
          <a:stretch>
            <a:fillRect/>
          </a:stretch>
        </p:blipFill>
        <p:spPr>
          <a:xfrm>
            <a:off x="1107019" y="2190750"/>
            <a:ext cx="5207837" cy="2641600"/>
          </a:xfrm>
        </p:spPr>
      </p:pic>
      <p:pic>
        <p:nvPicPr>
          <p:cNvPr id="17411" name="图片 2"/>
          <p:cNvPicPr>
            <a:picLocks noChangeAspect="1" noChangeArrowheads="1"/>
          </p:cNvPicPr>
          <p:nvPr/>
        </p:nvPicPr>
        <p:blipFill>
          <a:blip r:embed="rId2" cstate="print"/>
          <a:srcRect/>
          <a:stretch>
            <a:fillRect/>
          </a:stretch>
        </p:blipFill>
        <p:spPr bwMode="auto">
          <a:xfrm>
            <a:off x="7700585" y="1414464"/>
            <a:ext cx="4118043" cy="4695825"/>
          </a:xfrm>
          <a:prstGeom prst="rect">
            <a:avLst/>
          </a:prstGeom>
          <a:noFill/>
          <a:ln w="9525">
            <a:noFill/>
            <a:miter lim="800000"/>
            <a:headEnd/>
            <a:tailEnd/>
          </a:ln>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2"/>
          <p:cNvSpPr>
            <a:spLocks noGrp="1" noChangeArrowheads="1"/>
          </p:cNvSpPr>
          <p:nvPr>
            <p:ph idx="1"/>
          </p:nvPr>
        </p:nvSpPr>
        <p:spPr/>
        <p:txBody>
          <a:bodyPr/>
          <a:lstStyle/>
          <a:p>
            <a:r>
              <a:rPr lang="zh-CN" altLang="en-US" smtClean="0"/>
              <a:t>column-width有2个属性值：1个是auto，另外1个是长度值。</a:t>
            </a:r>
            <a:endParaRPr lang="zh-CN" altLang="en-US" smtClean="0"/>
          </a:p>
        </p:txBody>
      </p:sp>
      <p:pic>
        <p:nvPicPr>
          <p:cNvPr id="13315" name="图片 4"/>
          <p:cNvPicPr>
            <a:picLocks noChangeAspect="1" noChangeArrowheads="1"/>
          </p:cNvPicPr>
          <p:nvPr/>
        </p:nvPicPr>
        <p:blipFill>
          <a:blip r:embed="rId1" cstate="print"/>
          <a:srcRect/>
          <a:stretch>
            <a:fillRect/>
          </a:stretch>
        </p:blipFill>
        <p:spPr bwMode="auto">
          <a:xfrm>
            <a:off x="1506296" y="2501901"/>
            <a:ext cx="9567013" cy="1833563"/>
          </a:xfrm>
          <a:prstGeom prst="rect">
            <a:avLst/>
          </a:prstGeom>
          <a:noFill/>
          <a:ln w="9525">
            <a:noFill/>
            <a:miter lim="800000"/>
            <a:headEnd/>
            <a:tailEnd/>
          </a:ln>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列间距column-gap属性</a:t>
            </a:r>
            <a:endParaRPr lang="zh-CN" altLang="en-US" dirty="0" smtClean="0">
              <a:latin typeface="微软雅黑" pitchFamily="34" charset="-122"/>
              <a:ea typeface="微软雅黑" pitchFamily="34" charset="-122"/>
            </a:endParaRPr>
          </a:p>
        </p:txBody>
      </p:sp>
      <p:sp>
        <p:nvSpPr>
          <p:cNvPr id="15362" name="内容占位符 2"/>
          <p:cNvSpPr>
            <a:spLocks noGrp="1" noChangeArrowheads="1"/>
          </p:cNvSpPr>
          <p:nvPr>
            <p:ph idx="1"/>
          </p:nvPr>
        </p:nvSpPr>
        <p:spPr/>
        <p:txBody>
          <a:bodyPr/>
          <a:lstStyle/>
          <a:p>
            <a:r>
              <a:rPr lang="zh-CN" altLang="en-US" smtClean="0"/>
              <a:t>在CSS3多列布局中，我们可以使用column-gap属性定义列与列之间的间距（列间距）。</a:t>
            </a:r>
            <a:endParaRPr lang="zh-CN" altLang="en-US" smtClean="0"/>
          </a:p>
        </p:txBody>
      </p:sp>
      <p:pic>
        <p:nvPicPr>
          <p:cNvPr id="15363" name="图片 3"/>
          <p:cNvPicPr>
            <a:picLocks noChangeAspect="1" noChangeArrowheads="1"/>
          </p:cNvPicPr>
          <p:nvPr/>
        </p:nvPicPr>
        <p:blipFill>
          <a:blip r:embed="rId1" cstate="print"/>
          <a:srcRect/>
          <a:stretch>
            <a:fillRect/>
          </a:stretch>
        </p:blipFill>
        <p:spPr bwMode="auto">
          <a:xfrm>
            <a:off x="2171759" y="2947989"/>
            <a:ext cx="6668725" cy="1127125"/>
          </a:xfrm>
          <a:prstGeom prst="rect">
            <a:avLst/>
          </a:prstGeom>
          <a:noFill/>
          <a:ln w="9525">
            <a:noFill/>
            <a:miter lim="800000"/>
            <a:headEnd/>
            <a:tailEnd/>
          </a:ln>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p:cNvSpPr>
            <a:spLocks noGrp="1" noChangeArrowheads="1"/>
          </p:cNvSpPr>
          <p:nvPr>
            <p:ph idx="1"/>
          </p:nvPr>
        </p:nvSpPr>
        <p:spPr/>
        <p:txBody>
          <a:bodyPr/>
          <a:lstStyle/>
          <a:p>
            <a:r>
              <a:rPr lang="zh-CN" altLang="en-US" smtClean="0"/>
              <a:t>column-gap有2个属性值：一个是normal，另外一个是长度值。</a:t>
            </a:r>
            <a:endParaRPr lang="zh-CN" altLang="en-US" smtClean="0"/>
          </a:p>
        </p:txBody>
      </p:sp>
      <p:pic>
        <p:nvPicPr>
          <p:cNvPr id="16387" name="图片 3"/>
          <p:cNvPicPr>
            <a:picLocks noChangeAspect="1" noChangeArrowheads="1"/>
          </p:cNvPicPr>
          <p:nvPr/>
        </p:nvPicPr>
        <p:blipFill>
          <a:blip r:embed="rId1" cstate="print"/>
          <a:srcRect/>
          <a:stretch>
            <a:fillRect/>
          </a:stretch>
        </p:blipFill>
        <p:spPr bwMode="auto">
          <a:xfrm>
            <a:off x="1576757" y="2611438"/>
            <a:ext cx="9336841" cy="2025650"/>
          </a:xfrm>
          <a:prstGeom prst="rect">
            <a:avLst/>
          </a:prstGeom>
          <a:noFill/>
          <a:ln w="9525">
            <a:noFill/>
            <a:miter lim="800000"/>
            <a:headEnd/>
            <a:tailEnd/>
          </a:ln>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noChangeArrowheads="1"/>
          </p:cNvSpPr>
          <p:nvPr>
            <p:ph type="title"/>
          </p:nvPr>
        </p:nvSpPr>
        <p:spPr/>
        <p:txBody>
          <a:bodyPr/>
          <a:lstStyle/>
          <a:p>
            <a:r>
              <a:rPr lang="zh-CN" altLang="zh-CN" dirty="0" smtClean="0">
                <a:ea typeface="微软雅黑" pitchFamily="34" charset="-122"/>
                <a:sym typeface="Arial" pitchFamily="34" charset="0"/>
              </a:rPr>
              <a:t>列边框column-rule属性</a:t>
            </a:r>
            <a:endParaRPr lang="zh-CN" altLang="en-US" dirty="0" smtClean="0"/>
          </a:p>
        </p:txBody>
      </p:sp>
      <p:sp>
        <p:nvSpPr>
          <p:cNvPr id="18434" name="内容占位符 2"/>
          <p:cNvSpPr>
            <a:spLocks noGrp="1" noChangeArrowheads="1"/>
          </p:cNvSpPr>
          <p:nvPr>
            <p:ph idx="1"/>
          </p:nvPr>
        </p:nvSpPr>
        <p:spPr/>
        <p:txBody>
          <a:bodyPr/>
          <a:lstStyle/>
          <a:p>
            <a:r>
              <a:rPr lang="zh-CN" altLang="en-US" smtClean="0"/>
              <a:t>在CSS3的多列布局中，我们可以使用column-rule属性来定义列与列之间的边框样式，其中边框样式包括：宽度、颜色和样式。</a:t>
            </a:r>
            <a:endParaRPr lang="zh-CN" altLang="en-US" smtClean="0"/>
          </a:p>
        </p:txBody>
      </p:sp>
      <p:pic>
        <p:nvPicPr>
          <p:cNvPr id="18435" name="图片 3"/>
          <p:cNvPicPr>
            <a:picLocks noChangeAspect="1" noChangeArrowheads="1"/>
          </p:cNvPicPr>
          <p:nvPr/>
        </p:nvPicPr>
        <p:blipFill>
          <a:blip r:embed="rId1" cstate="print"/>
          <a:srcRect/>
          <a:stretch>
            <a:fillRect/>
          </a:stretch>
        </p:blipFill>
        <p:spPr bwMode="auto">
          <a:xfrm>
            <a:off x="2481788" y="3076576"/>
            <a:ext cx="7237109" cy="1216025"/>
          </a:xfrm>
          <a:prstGeom prst="rect">
            <a:avLst/>
          </a:prstGeom>
          <a:noFill/>
          <a:ln w="9525">
            <a:noFill/>
            <a:miter lim="800000"/>
            <a:headEnd/>
            <a:tailEnd/>
          </a:ln>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跨列column-span属性</a:t>
            </a:r>
            <a:endParaRPr lang="zh-CN" altLang="en-US" dirty="0" smtClean="0">
              <a:latin typeface="微软雅黑" pitchFamily="34" charset="-122"/>
              <a:ea typeface="微软雅黑" pitchFamily="34" charset="-122"/>
            </a:endParaRPr>
          </a:p>
        </p:txBody>
      </p:sp>
      <p:sp>
        <p:nvSpPr>
          <p:cNvPr id="20482" name="内容占位符 2"/>
          <p:cNvSpPr>
            <a:spLocks noGrp="1" noChangeArrowheads="1"/>
          </p:cNvSpPr>
          <p:nvPr>
            <p:ph idx="1"/>
          </p:nvPr>
        </p:nvSpPr>
        <p:spPr/>
        <p:txBody>
          <a:bodyPr/>
          <a:lstStyle/>
          <a:p>
            <a:r>
              <a:rPr lang="zh-CN" altLang="en-US" smtClean="0"/>
              <a:t>在CSS3多列布局时，有时候我们要实现跨列效果，就要用到column-span属性了。</a:t>
            </a:r>
            <a:endParaRPr lang="zh-CN" altLang="en-US" smtClean="0"/>
          </a:p>
        </p:txBody>
      </p:sp>
      <p:pic>
        <p:nvPicPr>
          <p:cNvPr id="20483" name="图片 3"/>
          <p:cNvPicPr>
            <a:picLocks noChangeAspect="1" noChangeArrowheads="1"/>
          </p:cNvPicPr>
          <p:nvPr/>
        </p:nvPicPr>
        <p:blipFill>
          <a:blip r:embed="rId1" cstate="print"/>
          <a:srcRect/>
          <a:stretch>
            <a:fillRect/>
          </a:stretch>
        </p:blipFill>
        <p:spPr bwMode="auto">
          <a:xfrm>
            <a:off x="2389405" y="2844800"/>
            <a:ext cx="6638975" cy="1106488"/>
          </a:xfrm>
          <a:prstGeom prst="rect">
            <a:avLst/>
          </a:prstGeom>
          <a:noFill/>
          <a:ln w="9525">
            <a:noFill/>
            <a:miter lim="800000"/>
            <a:headEnd/>
            <a:tailEnd/>
          </a:ln>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p:cNvSpPr>
            <a:spLocks noGrp="1" noChangeArrowheads="1"/>
          </p:cNvSpPr>
          <p:nvPr>
            <p:ph idx="1"/>
          </p:nvPr>
        </p:nvSpPr>
        <p:spPr/>
        <p:txBody>
          <a:bodyPr/>
          <a:lstStyle/>
          <a:p>
            <a:r>
              <a:rPr lang="zh-CN" altLang="en-US" smtClean="0"/>
              <a:t>column-span属性取值如下：</a:t>
            </a:r>
            <a:endParaRPr lang="zh-CN" altLang="en-US" smtClean="0"/>
          </a:p>
        </p:txBody>
      </p:sp>
      <p:pic>
        <p:nvPicPr>
          <p:cNvPr id="21507" name="图片 3"/>
          <p:cNvPicPr>
            <a:picLocks noChangeAspect="1" noChangeArrowheads="1"/>
          </p:cNvPicPr>
          <p:nvPr/>
        </p:nvPicPr>
        <p:blipFill>
          <a:blip r:embed="rId1" cstate="print"/>
          <a:srcRect/>
          <a:stretch>
            <a:fillRect/>
          </a:stretch>
        </p:blipFill>
        <p:spPr bwMode="auto">
          <a:xfrm>
            <a:off x="1373203" y="2466976"/>
            <a:ext cx="9801883" cy="1738313"/>
          </a:xfrm>
          <a:prstGeom prst="rect">
            <a:avLst/>
          </a:prstGeom>
          <a:noFill/>
          <a:ln w="9525">
            <a:noFill/>
            <a:miter lim="800000"/>
            <a:headEnd/>
            <a:tailEnd/>
          </a:ln>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noChangeArrowheads="1"/>
          </p:cNvSpPr>
          <p:nvPr>
            <p:ph type="title"/>
          </p:nvPr>
        </p:nvSpPr>
        <p:spPr/>
        <p:txBody>
          <a:bodyPr>
            <a:normAutofit/>
          </a:bodyPr>
          <a:lstStyle/>
          <a:p>
            <a:r>
              <a:rPr lang="zh-CN" altLang="en-US" dirty="0" smtClean="0">
                <a:latin typeface="微软雅黑" pitchFamily="34" charset="-122"/>
                <a:ea typeface="微软雅黑" pitchFamily="34" charset="-122"/>
              </a:rPr>
              <a:t>瀑布流布局</a:t>
            </a:r>
            <a:endParaRPr lang="zh-CN" altLang="en-US" dirty="0" smtClean="0">
              <a:latin typeface="微软雅黑" pitchFamily="34" charset="-122"/>
              <a:ea typeface="微软雅黑" pitchFamily="34" charset="-122"/>
            </a:endParaRPr>
          </a:p>
        </p:txBody>
      </p:sp>
      <p:pic>
        <p:nvPicPr>
          <p:cNvPr id="23554" name="内容占位符 3"/>
          <p:cNvPicPr>
            <a:picLocks noGrp="1" noChangeAspect="1" noChangeArrowheads="1"/>
          </p:cNvPicPr>
          <p:nvPr>
            <p:ph idx="1"/>
          </p:nvPr>
        </p:nvPicPr>
        <p:blipFill>
          <a:blip r:embed="rId1" cstate="print"/>
          <a:srcRect/>
          <a:stretch>
            <a:fillRect/>
          </a:stretch>
        </p:blipFill>
        <p:spPr>
          <a:xfrm>
            <a:off x="1213492" y="1582738"/>
            <a:ext cx="10382793" cy="4510087"/>
          </a:xfrm>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1"/>
          <p:cNvSpPr>
            <a:spLocks noGrp="1" noChangeArrowheads="1"/>
          </p:cNvSpPr>
          <p:nvPr>
            <p:ph type="ctrTitle"/>
          </p:nvPr>
        </p:nvSpPr>
        <p:spPr>
          <a:xfrm>
            <a:off x="1213492" y="104775"/>
            <a:ext cx="10382793" cy="700088"/>
          </a:xfrm>
        </p:spPr>
        <p:txBody>
          <a:bodyPr>
            <a:noAutofit/>
          </a:bodyPr>
          <a:lstStyle/>
          <a:p>
            <a:r>
              <a:rPr lang="zh-CN" altLang="en-US" dirty="0" smtClean="0">
                <a:latin typeface="微软雅黑" pitchFamily="34" charset="-122"/>
                <a:ea typeface="微软雅黑" pitchFamily="34" charset="-122"/>
              </a:rPr>
              <a:t>弹性盒子</a:t>
            </a:r>
            <a:endParaRPr lang="zh-CN" altLang="en-US" dirty="0" smtClean="0">
              <a:latin typeface="微软雅黑" pitchFamily="34" charset="-122"/>
              <a:ea typeface="微软雅黑" pitchFamily="34" charset="-122"/>
            </a:endParaRPr>
          </a:p>
        </p:txBody>
      </p:sp>
      <p:sp>
        <p:nvSpPr>
          <p:cNvPr id="4098" name="内容占位符 2"/>
          <p:cNvSpPr>
            <a:spLocks noGrp="1" noChangeArrowheads="1"/>
          </p:cNvSpPr>
          <p:nvPr>
            <p:ph type="subTitle" idx="1"/>
          </p:nvPr>
        </p:nvSpPr>
        <p:spPr>
          <a:xfrm>
            <a:off x="1213493" y="1339850"/>
            <a:ext cx="4778809" cy="4997450"/>
          </a:xfrm>
        </p:spPr>
        <p:txBody>
          <a:bodyPr/>
          <a:lstStyle/>
          <a:p>
            <a:pPr algn="l"/>
            <a:endParaRPr lang="zh-CN" altLang="en-US" smtClean="0"/>
          </a:p>
          <a:p>
            <a:pPr algn="l"/>
            <a:endParaRPr lang="zh-CN" altLang="en-US" smtClean="0"/>
          </a:p>
          <a:p>
            <a:pPr algn="l"/>
            <a:endParaRPr lang="zh-CN" altLang="en-US" smtClean="0"/>
          </a:p>
        </p:txBody>
      </p:sp>
      <p:sp>
        <p:nvSpPr>
          <p:cNvPr id="4099" name="内容占位符 2"/>
          <p:cNvSpPr>
            <a:spLocks noGrp="1" noChangeArrowheads="1"/>
          </p:cNvSpPr>
          <p:nvPr/>
        </p:nvSpPr>
        <p:spPr bwMode="auto">
          <a:xfrm>
            <a:off x="1232282" y="1370013"/>
            <a:ext cx="4971402" cy="4997450"/>
          </a:xfrm>
          <a:prstGeom prst="rect">
            <a:avLst/>
          </a:prstGeom>
          <a:noFill/>
          <a:ln w="9525">
            <a:noFill/>
            <a:miter lim="800000"/>
          </a:ln>
        </p:spPr>
        <p:txBody>
          <a:bodyPr/>
          <a:lstStyle/>
          <a:p>
            <a:pPr marL="361950" indent="-361950" algn="just">
              <a:lnSpc>
                <a:spcPct val="110000"/>
              </a:lnSpc>
              <a:spcBef>
                <a:spcPts val="1015"/>
              </a:spcBef>
              <a:buClr>
                <a:schemeClr val="accent1"/>
              </a:buClr>
              <a:buSzPct val="80000"/>
              <a:buFont typeface="Arial" pitchFamily="34" charset="0"/>
              <a:buChar char="•"/>
            </a:pPr>
            <a:r>
              <a:rPr lang="zh-CN" altLang="zh-CN" sz="2400" dirty="0">
                <a:ea typeface="微软雅黑" pitchFamily="34" charset="-122"/>
                <a:sym typeface="Arial" pitchFamily="34" charset="0"/>
              </a:rPr>
              <a:t>弹性盒子模型简介</a:t>
            </a:r>
            <a:endParaRPr lang="zh-CN" altLang="zh-CN"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Arial" pitchFamily="34" charset="0"/>
              <a:buChar char="•"/>
            </a:pPr>
            <a:r>
              <a:rPr lang="zh-CN" altLang="zh-CN" sz="2400" dirty="0">
                <a:ea typeface="微软雅黑" pitchFamily="34" charset="-122"/>
                <a:sym typeface="Arial" pitchFamily="34" charset="0"/>
              </a:rPr>
              <a:t>盒子的布局方向box-orient属性</a:t>
            </a:r>
            <a:endParaRPr lang="zh-CN" altLang="zh-CN"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Arial" pitchFamily="34" charset="0"/>
              <a:buChar char="•"/>
            </a:pPr>
            <a:r>
              <a:rPr lang="zh-CN" altLang="zh-CN" sz="2400" dirty="0">
                <a:ea typeface="微软雅黑" pitchFamily="34" charset="-122"/>
                <a:sym typeface="Arial" pitchFamily="34" charset="0"/>
              </a:rPr>
              <a:t>盒子的布局顺序box-direction属性</a:t>
            </a:r>
            <a:endParaRPr lang="zh-CN" altLang="zh-CN"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Arial" pitchFamily="34" charset="0"/>
              <a:buChar char="•"/>
            </a:pPr>
            <a:r>
              <a:rPr lang="zh-CN" altLang="zh-CN" sz="2400" dirty="0">
                <a:ea typeface="微软雅黑" pitchFamily="34" charset="-122"/>
                <a:sym typeface="Arial" pitchFamily="34" charset="0"/>
              </a:rPr>
              <a:t>盒子的布局位置box-ordinal-group属性</a:t>
            </a:r>
            <a:endParaRPr lang="zh-CN" altLang="zh-CN"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Arial" pitchFamily="34" charset="0"/>
              <a:buChar char="•"/>
            </a:pPr>
            <a:r>
              <a:rPr lang="zh-CN" altLang="zh-CN" sz="2400" dirty="0">
                <a:ea typeface="微软雅黑" pitchFamily="34" charset="-122"/>
                <a:sym typeface="Arial" pitchFamily="34" charset="0"/>
              </a:rPr>
              <a:t>盒子的弹性空间box-flex属性</a:t>
            </a:r>
            <a:endParaRPr lang="zh-CN" altLang="zh-CN"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Arial" pitchFamily="34" charset="0"/>
              <a:buChar char="•"/>
            </a:pPr>
            <a:r>
              <a:rPr lang="zh-CN" altLang="zh-CN" sz="2400" dirty="0">
                <a:ea typeface="微软雅黑" pitchFamily="34" charset="-122"/>
                <a:sym typeface="Arial" pitchFamily="34" charset="0"/>
              </a:rPr>
              <a:t>盒子内部对齐box-pack属性与box-align属性</a:t>
            </a:r>
            <a:endParaRPr lang="zh-CN" altLang="zh-CN"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Wingdings 2" pitchFamily="2" charset="2"/>
              <a:buChar char=""/>
            </a:pPr>
            <a:endParaRPr lang="zh-CN" altLang="zh-CN" sz="2400" dirty="0">
              <a:solidFill>
                <a:schemeClr val="accent1"/>
              </a:solidFill>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Wingdings 2" pitchFamily="2" charset="2"/>
              <a:buChar char=""/>
            </a:pPr>
            <a:endParaRPr lang="zh-CN" altLang="en-US" sz="2400" dirty="0">
              <a:solidFill>
                <a:schemeClr val="accent1"/>
              </a:solidFill>
              <a:ea typeface="微软雅黑" pitchFamily="34" charset="-122"/>
              <a:sym typeface="Arial" pitchFamily="34" charset="0"/>
            </a:endParaRPr>
          </a:p>
        </p:txBody>
      </p:sp>
      <p:sp>
        <p:nvSpPr>
          <p:cNvPr id="4100" name="内容占位符 2"/>
          <p:cNvSpPr>
            <a:spLocks noGrp="1" noChangeArrowheads="1"/>
          </p:cNvSpPr>
          <p:nvPr/>
        </p:nvSpPr>
        <p:spPr bwMode="auto">
          <a:xfrm>
            <a:off x="6266316" y="1276350"/>
            <a:ext cx="4778809" cy="4997450"/>
          </a:xfrm>
          <a:prstGeom prst="rect">
            <a:avLst/>
          </a:prstGeom>
          <a:noFill/>
          <a:ln w="9525">
            <a:noFill/>
            <a:miter lim="800000"/>
          </a:ln>
        </p:spPr>
        <p:txBody>
          <a:bodyPr/>
          <a:lstStyle/>
          <a:p>
            <a:pPr marL="361950" indent="-361950" algn="just">
              <a:lnSpc>
                <a:spcPct val="110000"/>
              </a:lnSpc>
              <a:spcBef>
                <a:spcPts val="1015"/>
              </a:spcBef>
              <a:buClr>
                <a:schemeClr val="accent1"/>
              </a:buClr>
              <a:buSzPct val="80000"/>
              <a:buFont typeface="Wingdings 2" pitchFamily="2" charset="2"/>
              <a:buChar char=""/>
            </a:pPr>
            <a:endParaRPr lang="zh-CN" altLang="zh-CN" sz="2400">
              <a:solidFill>
                <a:schemeClr val="accent1"/>
              </a:solidFill>
              <a:ea typeface="微软雅黑" pitchFamily="34" charset="-122"/>
              <a:sym typeface="Calibri" pitchFamily="34"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noChangeArrowheads="1"/>
          </p:cNvSpPr>
          <p:nvPr>
            <p:ph type="title"/>
          </p:nvPr>
        </p:nvSpPr>
        <p:spPr/>
        <p:txBody>
          <a:bodyPr/>
          <a:lstStyle/>
          <a:p>
            <a:r>
              <a:rPr lang="zh-CN" altLang="zh-CN" dirty="0" smtClean="0">
                <a:ea typeface="微软雅黑" pitchFamily="34" charset="-122"/>
                <a:sym typeface="Arial" pitchFamily="34" charset="0"/>
              </a:rPr>
              <a:t>弹性盒子模型简介</a:t>
            </a:r>
            <a:endParaRPr lang="zh-CN" altLang="en-US" dirty="0" smtClean="0"/>
          </a:p>
        </p:txBody>
      </p:sp>
      <p:sp>
        <p:nvSpPr>
          <p:cNvPr id="5122" name="内容占位符 2"/>
          <p:cNvSpPr>
            <a:spLocks noGrp="1" noChangeArrowheads="1"/>
          </p:cNvSpPr>
          <p:nvPr>
            <p:ph idx="1"/>
          </p:nvPr>
        </p:nvSpPr>
        <p:spPr/>
        <p:txBody>
          <a:bodyPr/>
          <a:lstStyle/>
          <a:p>
            <a:r>
              <a:rPr lang="zh-CN" altLang="en-US" smtClean="0"/>
              <a:t>为了解决传统布局的“死板”以及不足，CSS3新增了新型的弹性盒子模型。通过弹性盒子模型，我们可以轻松地创建自适应浏览器窗口的流动布局以及自适应字体大小的弹性布局，使得响应式布局实现更加容易。</a:t>
            </a:r>
            <a:endParaRPr lang="zh-CN" altLang="en-US" smtClean="0"/>
          </a:p>
        </p:txBody>
      </p:sp>
      <p:pic>
        <p:nvPicPr>
          <p:cNvPr id="5123" name="图片 3"/>
          <p:cNvPicPr>
            <a:picLocks noChangeAspect="1" noChangeArrowheads="1"/>
          </p:cNvPicPr>
          <p:nvPr/>
        </p:nvPicPr>
        <p:blipFill>
          <a:blip r:embed="rId1" cstate="print"/>
          <a:srcRect/>
          <a:stretch>
            <a:fillRect/>
          </a:stretch>
        </p:blipFill>
        <p:spPr bwMode="auto">
          <a:xfrm>
            <a:off x="2201510" y="2828925"/>
            <a:ext cx="8295587" cy="3276600"/>
          </a:xfrm>
          <a:prstGeom prst="rect">
            <a:avLst/>
          </a:prstGeom>
          <a:noFill/>
          <a:ln w="9525">
            <a:noFill/>
            <a:miter lim="800000"/>
            <a:headEnd/>
            <a:tailEnd/>
          </a:ln>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盒子的布局方向box-orient属性</a:t>
            </a:r>
            <a:endParaRPr lang="zh-CN" altLang="en-US" dirty="0" smtClean="0">
              <a:latin typeface="微软雅黑" pitchFamily="34" charset="-122"/>
              <a:ea typeface="微软雅黑" pitchFamily="34" charset="-122"/>
            </a:endParaRPr>
          </a:p>
        </p:txBody>
      </p:sp>
      <p:sp>
        <p:nvSpPr>
          <p:cNvPr id="7170" name="内容占位符 2"/>
          <p:cNvSpPr>
            <a:spLocks noGrp="1" noChangeArrowheads="1"/>
          </p:cNvSpPr>
          <p:nvPr>
            <p:ph idx="1"/>
          </p:nvPr>
        </p:nvSpPr>
        <p:spPr/>
        <p:txBody>
          <a:bodyPr/>
          <a:lstStyle/>
          <a:p>
            <a:r>
              <a:rPr lang="zh-CN" altLang="en-US" smtClean="0"/>
              <a:t>在CSS3弹性盒子模型中，我们可以使用box-orient属性定义弹性盒子内部中“子元素”的排列方向。也就是盒子内部的子元素是横着排，还是竖着走。</a:t>
            </a:r>
            <a:endParaRPr lang="zh-CN" altLang="en-US" smtClean="0"/>
          </a:p>
        </p:txBody>
      </p:sp>
      <p:pic>
        <p:nvPicPr>
          <p:cNvPr id="7171" name="图片 3"/>
          <p:cNvPicPr>
            <a:picLocks noChangeAspect="1" noChangeArrowheads="1"/>
          </p:cNvPicPr>
          <p:nvPr/>
        </p:nvPicPr>
        <p:blipFill>
          <a:blip r:embed="rId1" cstate="print"/>
          <a:srcRect/>
          <a:stretch>
            <a:fillRect/>
          </a:stretch>
        </p:blipFill>
        <p:spPr bwMode="auto">
          <a:xfrm>
            <a:off x="2517800" y="2947988"/>
            <a:ext cx="8184416" cy="122396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noChangeArrowheads="1"/>
          </p:cNvSpPr>
          <p:nvPr>
            <p:ph type="title"/>
          </p:nvPr>
        </p:nvSpPr>
        <p:spPr/>
        <p:txBody>
          <a:bodyPr/>
          <a:lstStyle/>
          <a:p>
            <a:endParaRPr lang="zh-CN" altLang="en-US" smtClean="0"/>
          </a:p>
        </p:txBody>
      </p:sp>
      <p:sp>
        <p:nvSpPr>
          <p:cNvPr id="19458" name="内容占位符 2"/>
          <p:cNvSpPr>
            <a:spLocks noGrp="1" noChangeArrowheads="1"/>
          </p:cNvSpPr>
          <p:nvPr>
            <p:ph idx="1"/>
          </p:nvPr>
        </p:nvSpPr>
        <p:spPr/>
        <p:txBody>
          <a:bodyPr/>
          <a:lstStyle/>
          <a:p>
            <a:r>
              <a:rPr lang="zh-CN" altLang="en-US" dirty="0" smtClean="0"/>
              <a:t>结构伪类选择器（第2类）</a:t>
            </a:r>
            <a:endParaRPr lang="zh-CN" altLang="en-US" dirty="0" smtClean="0"/>
          </a:p>
          <a:p>
            <a:endParaRPr lang="zh-CN" altLang="en-US" dirty="0" smtClean="0"/>
          </a:p>
          <a:p>
            <a:pPr>
              <a:buFont typeface="Wingdings" pitchFamily="2" charset="2"/>
              <a:buChar char="Ø"/>
            </a:pPr>
            <a:r>
              <a:rPr lang="zh-CN" altLang="en-US" dirty="0" smtClean="0"/>
              <a:t>:</a:t>
            </a:r>
            <a:r>
              <a:rPr lang="zh-CN" altLang="en-US" sz="2400" dirty="0" smtClean="0"/>
              <a:t>first-of-type	选择同元素类型的第1个同级兄弟元素</a:t>
            </a:r>
            <a:endParaRPr lang="zh-CN" altLang="en-US" sz="2400" dirty="0" smtClean="0"/>
          </a:p>
          <a:p>
            <a:pPr>
              <a:buFont typeface="Wingdings" pitchFamily="2" charset="2"/>
              <a:buChar char="Ø"/>
            </a:pPr>
            <a:r>
              <a:rPr lang="zh-CN" altLang="en-US" sz="2400" dirty="0" smtClean="0"/>
              <a:t>:last-of-type	选择同元素类型的最后1个同级兄弟元素</a:t>
            </a:r>
            <a:endParaRPr lang="zh-CN" altLang="en-US" sz="2400" dirty="0" smtClean="0"/>
          </a:p>
          <a:p>
            <a:pPr>
              <a:buFont typeface="Wingdings" pitchFamily="2" charset="2"/>
              <a:buChar char="Ø"/>
            </a:pPr>
            <a:r>
              <a:rPr lang="zh-CN" altLang="en-US" sz="2400" dirty="0" smtClean="0"/>
              <a:t>:nth-of-type（n）	匹配同元素类型的第n个同级兄弟元素，n的值为“数字 | odd | even”</a:t>
            </a:r>
            <a:endParaRPr lang="zh-CN" altLang="en-US" sz="2400" dirty="0" smtClean="0"/>
          </a:p>
          <a:p>
            <a:pPr>
              <a:buFont typeface="Wingdings" pitchFamily="2" charset="2"/>
              <a:buChar char="Ø"/>
            </a:pPr>
            <a:r>
              <a:rPr lang="zh-CN" altLang="en-US" sz="2400" dirty="0" smtClean="0"/>
              <a:t>:only-of-type	匹配父元素中特定类型的唯一子元素（该父元素可以有多个子元素）</a:t>
            </a:r>
            <a:endParaRPr lang="zh-CN" altLang="en-US" sz="2400" dirty="0" smtClean="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2"/>
          <p:cNvSpPr>
            <a:spLocks noGrp="1" noChangeArrowheads="1"/>
          </p:cNvSpPr>
          <p:nvPr>
            <p:ph idx="1"/>
          </p:nvPr>
        </p:nvSpPr>
        <p:spPr/>
        <p:txBody>
          <a:bodyPr/>
          <a:lstStyle/>
          <a:p>
            <a:r>
              <a:rPr lang="zh-CN" altLang="en-US" smtClean="0"/>
              <a:t>box-orient属性取值如下：</a:t>
            </a:r>
            <a:endParaRPr lang="zh-CN" altLang="en-US" smtClean="0"/>
          </a:p>
        </p:txBody>
      </p:sp>
      <p:pic>
        <p:nvPicPr>
          <p:cNvPr id="8195" name="图片 3"/>
          <p:cNvPicPr>
            <a:picLocks noChangeAspect="1" noChangeArrowheads="1"/>
          </p:cNvPicPr>
          <p:nvPr/>
        </p:nvPicPr>
        <p:blipFill>
          <a:blip r:embed="rId1" cstate="print"/>
          <a:srcRect/>
          <a:stretch>
            <a:fillRect/>
          </a:stretch>
        </p:blipFill>
        <p:spPr bwMode="auto">
          <a:xfrm>
            <a:off x="1747429" y="2151063"/>
            <a:ext cx="8737141" cy="2266950"/>
          </a:xfrm>
          <a:prstGeom prst="rect">
            <a:avLst/>
          </a:prstGeom>
          <a:noFill/>
          <a:ln w="9525">
            <a:noFill/>
            <a:miter lim="800000"/>
            <a:headEnd/>
            <a:tailEnd/>
          </a:ln>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盒子的布局顺序box-direction属性</a:t>
            </a:r>
            <a:endParaRPr lang="zh-CN" altLang="en-US" dirty="0" smtClean="0">
              <a:latin typeface="微软雅黑" pitchFamily="34" charset="-122"/>
              <a:ea typeface="微软雅黑" pitchFamily="34" charset="-122"/>
            </a:endParaRPr>
          </a:p>
        </p:txBody>
      </p:sp>
      <p:sp>
        <p:nvSpPr>
          <p:cNvPr id="9218" name="内容占位符 2"/>
          <p:cNvSpPr>
            <a:spLocks noGrp="1" noChangeArrowheads="1"/>
          </p:cNvSpPr>
          <p:nvPr>
            <p:ph idx="1"/>
          </p:nvPr>
        </p:nvSpPr>
        <p:spPr/>
        <p:txBody>
          <a:bodyPr/>
          <a:lstStyle/>
          <a:p>
            <a:r>
              <a:rPr lang="zh-CN" altLang="en-US" smtClean="0"/>
              <a:t>在CSS3弹性盒子模型中，我们可以使用box-direction属性来设置弹性盒子内部中“子元素”的排列顺序。</a:t>
            </a:r>
            <a:endParaRPr lang="zh-CN" altLang="en-US" smtClean="0"/>
          </a:p>
        </p:txBody>
      </p:sp>
      <p:pic>
        <p:nvPicPr>
          <p:cNvPr id="9219" name="图片 3"/>
          <p:cNvPicPr>
            <a:picLocks noChangeAspect="1" noChangeArrowheads="1"/>
          </p:cNvPicPr>
          <p:nvPr/>
        </p:nvPicPr>
        <p:blipFill>
          <a:blip r:embed="rId1" cstate="print"/>
          <a:srcRect/>
          <a:stretch>
            <a:fillRect/>
          </a:stretch>
        </p:blipFill>
        <p:spPr bwMode="auto">
          <a:xfrm>
            <a:off x="2746406" y="2946401"/>
            <a:ext cx="6133223" cy="993775"/>
          </a:xfrm>
          <a:prstGeom prst="rect">
            <a:avLst/>
          </a:prstGeom>
          <a:noFill/>
          <a:ln w="9525">
            <a:noFill/>
            <a:miter lim="800000"/>
            <a:headEnd/>
            <a:tailEnd/>
          </a:ln>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noChangeArrowheads="1"/>
          </p:cNvSpPr>
          <p:nvPr>
            <p:ph idx="1"/>
          </p:nvPr>
        </p:nvSpPr>
        <p:spPr/>
        <p:txBody>
          <a:bodyPr/>
          <a:lstStyle/>
          <a:p>
            <a:r>
              <a:rPr lang="zh-CN" altLang="en-US" smtClean="0"/>
              <a:t>box-direction属性取值如下：</a:t>
            </a:r>
            <a:endParaRPr lang="zh-CN" altLang="en-US" smtClean="0"/>
          </a:p>
        </p:txBody>
      </p:sp>
      <p:pic>
        <p:nvPicPr>
          <p:cNvPr id="10243" name="图片 3"/>
          <p:cNvPicPr>
            <a:picLocks noChangeAspect="1" noChangeArrowheads="1"/>
          </p:cNvPicPr>
          <p:nvPr/>
        </p:nvPicPr>
        <p:blipFill>
          <a:blip r:embed="rId1" cstate="print"/>
          <a:srcRect/>
          <a:stretch>
            <a:fillRect/>
          </a:stretch>
        </p:blipFill>
        <p:spPr bwMode="auto">
          <a:xfrm>
            <a:off x="1700454" y="2092326"/>
            <a:ext cx="8638497" cy="1484313"/>
          </a:xfrm>
          <a:prstGeom prst="rect">
            <a:avLst/>
          </a:prstGeom>
          <a:noFill/>
          <a:ln w="9525">
            <a:noFill/>
            <a:miter lim="800000"/>
            <a:headEnd/>
            <a:tailEnd/>
          </a:ln>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盒子的布局位置box-ordinal-group属性</a:t>
            </a:r>
            <a:endParaRPr lang="zh-CN" altLang="en-US" dirty="0" smtClean="0">
              <a:latin typeface="微软雅黑" pitchFamily="34" charset="-122"/>
              <a:ea typeface="微软雅黑" pitchFamily="34" charset="-122"/>
            </a:endParaRPr>
          </a:p>
        </p:txBody>
      </p:sp>
      <p:sp>
        <p:nvSpPr>
          <p:cNvPr id="12290" name="内容占位符 2"/>
          <p:cNvSpPr>
            <a:spLocks noGrp="1" noChangeArrowheads="1"/>
          </p:cNvSpPr>
          <p:nvPr>
            <p:ph idx="1"/>
          </p:nvPr>
        </p:nvSpPr>
        <p:spPr/>
        <p:txBody>
          <a:bodyPr/>
          <a:lstStyle/>
          <a:p>
            <a:r>
              <a:rPr lang="zh-CN" altLang="en-US" smtClean="0"/>
              <a:t>我们还可以使用box-ordinal-group属性来设置每个“子元素”在弹性盒子中的“准确”显示位置。</a:t>
            </a:r>
            <a:endParaRPr lang="zh-CN" altLang="en-US" smtClean="0"/>
          </a:p>
        </p:txBody>
      </p:sp>
      <p:pic>
        <p:nvPicPr>
          <p:cNvPr id="12291" name="图片 3"/>
          <p:cNvPicPr>
            <a:picLocks noChangeAspect="1" noChangeArrowheads="1"/>
          </p:cNvPicPr>
          <p:nvPr/>
        </p:nvPicPr>
        <p:blipFill>
          <a:blip r:embed="rId1" cstate="print"/>
          <a:srcRect/>
          <a:stretch>
            <a:fillRect/>
          </a:stretch>
        </p:blipFill>
        <p:spPr bwMode="auto">
          <a:xfrm>
            <a:off x="2090339" y="2820988"/>
            <a:ext cx="8207902" cy="1420812"/>
          </a:xfrm>
          <a:prstGeom prst="rect">
            <a:avLst/>
          </a:prstGeom>
          <a:noFill/>
          <a:ln w="9525">
            <a:noFill/>
            <a:miter lim="800000"/>
            <a:headEnd/>
            <a:tailEnd/>
          </a:ln>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盒子的弹性空间box-flex属性</a:t>
            </a:r>
            <a:endParaRPr lang="zh-CN" altLang="en-US" dirty="0" smtClean="0">
              <a:latin typeface="微软雅黑" pitchFamily="34" charset="-122"/>
              <a:ea typeface="微软雅黑" pitchFamily="34" charset="-122"/>
            </a:endParaRPr>
          </a:p>
        </p:txBody>
      </p:sp>
      <p:sp>
        <p:nvSpPr>
          <p:cNvPr id="14338" name="内容占位符 2"/>
          <p:cNvSpPr>
            <a:spLocks noGrp="1" noChangeArrowheads="1"/>
          </p:cNvSpPr>
          <p:nvPr>
            <p:ph idx="1"/>
          </p:nvPr>
        </p:nvSpPr>
        <p:spPr/>
        <p:txBody>
          <a:bodyPr/>
          <a:lstStyle/>
          <a:p>
            <a:r>
              <a:rPr lang="zh-CN" altLang="en-US" smtClean="0"/>
              <a:t>在CSS3弹性盒子模型中，我们可以使用box-flex属性来定义弹性盒子内部的子元素是否具有弹性空间。如果子元素具有弹性空间，当弹性盒子（父元素）的尺寸放大或缩小的时候，具有弹性空间的子元素的尺寸也会放大或缩小。每当弹性盒子有额外的空间时，具有弹性空间的子元素也会扩大自身大小来填补这一空间。</a:t>
            </a:r>
            <a:endParaRPr lang="zh-CN" altLang="en-US" smtClean="0"/>
          </a:p>
        </p:txBody>
      </p:sp>
      <p:pic>
        <p:nvPicPr>
          <p:cNvPr id="14339" name="图片 3"/>
          <p:cNvPicPr>
            <a:picLocks noChangeAspect="1" noChangeArrowheads="1"/>
          </p:cNvPicPr>
          <p:nvPr/>
        </p:nvPicPr>
        <p:blipFill>
          <a:blip r:embed="rId1" cstate="print"/>
          <a:srcRect/>
          <a:stretch>
            <a:fillRect/>
          </a:stretch>
        </p:blipFill>
        <p:spPr bwMode="auto">
          <a:xfrm>
            <a:off x="2882632" y="4140200"/>
            <a:ext cx="6133222" cy="1004888"/>
          </a:xfrm>
          <a:prstGeom prst="rect">
            <a:avLst/>
          </a:prstGeom>
          <a:noFill/>
          <a:ln w="9525">
            <a:noFill/>
            <a:miter lim="800000"/>
            <a:headEnd/>
            <a:tailEnd/>
          </a:ln>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p:cNvSpPr>
            <a:spLocks noGrp="1" noChangeArrowheads="1"/>
          </p:cNvSpPr>
          <p:nvPr>
            <p:ph idx="1"/>
          </p:nvPr>
        </p:nvSpPr>
        <p:spPr/>
        <p:txBody>
          <a:bodyPr/>
          <a:lstStyle/>
          <a:p>
            <a:r>
              <a:rPr lang="zh-CN" altLang="en-US" smtClean="0"/>
              <a:t>box-flex属性取值是一个整数或者小数，不可为负数，默认值为0。</a:t>
            </a:r>
            <a:endParaRPr lang="zh-CN" altLang="en-US" smtClean="0"/>
          </a:p>
          <a:p>
            <a:r>
              <a:rPr lang="zh-CN" altLang="en-US" smtClean="0"/>
              <a:t>当盒子中包含多个定义了box-flex属性的子元素时，浏览器将会把这些子元素的box-flex属性值相加，然后根据它们各自的值占总值的比列来分配盒子剩余的空间。</a:t>
            </a:r>
            <a:endParaRPr lang="zh-CN" altLang="en-US" smtClean="0"/>
          </a:p>
          <a:p>
            <a:r>
              <a:rPr lang="zh-CN" altLang="en-US" smtClean="0"/>
              <a:t>注意，box-flex属性只有在弹性盒子确定了宽度或高度才有效。也就是说必须要先为父元素定义width或者height属性值。</a:t>
            </a:r>
            <a:endParaRPr lang="zh-CN" altLang="en-US" smtClean="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内容占位符 3"/>
          <p:cNvPicPr>
            <a:picLocks noGrp="1" noChangeAspect="1" noChangeArrowheads="1"/>
          </p:cNvPicPr>
          <p:nvPr>
            <p:ph idx="1"/>
          </p:nvPr>
        </p:nvPicPr>
        <p:blipFill>
          <a:blip r:embed="rId1" cstate="print"/>
          <a:srcRect/>
          <a:stretch>
            <a:fillRect/>
          </a:stretch>
        </p:blipFill>
        <p:spPr>
          <a:xfrm>
            <a:off x="1997956" y="1931988"/>
            <a:ext cx="3259987" cy="2982912"/>
          </a:xfrm>
        </p:spPr>
      </p:pic>
      <p:pic>
        <p:nvPicPr>
          <p:cNvPr id="17411" name="图片 4"/>
          <p:cNvPicPr>
            <a:picLocks noChangeAspect="1" noChangeArrowheads="1"/>
          </p:cNvPicPr>
          <p:nvPr/>
        </p:nvPicPr>
        <p:blipFill>
          <a:blip r:embed="rId2" cstate="print"/>
          <a:srcRect/>
          <a:stretch>
            <a:fillRect/>
          </a:stretch>
        </p:blipFill>
        <p:spPr bwMode="auto">
          <a:xfrm>
            <a:off x="6523106" y="1879600"/>
            <a:ext cx="4540808" cy="2986088"/>
          </a:xfrm>
          <a:prstGeom prst="rect">
            <a:avLst/>
          </a:prstGeom>
          <a:noFill/>
          <a:ln w="9525">
            <a:noFill/>
            <a:miter lim="800000"/>
            <a:headEnd/>
            <a:tailEnd/>
          </a:ln>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noChangeArrowheads="1"/>
          </p:cNvSpPr>
          <p:nvPr>
            <p:ph type="title"/>
          </p:nvPr>
        </p:nvSpPr>
        <p:spPr>
          <a:xfrm>
            <a:off x="324024" y="332656"/>
            <a:ext cx="11424047" cy="1143000"/>
          </a:xfrm>
        </p:spPr>
        <p:txBody>
          <a:bodyPr>
            <a:noAutofit/>
          </a:bodyPr>
          <a:lstStyle/>
          <a:p>
            <a:r>
              <a:rPr lang="zh-CN" altLang="en-US" dirty="0" smtClean="0">
                <a:latin typeface="微软雅黑" pitchFamily="34" charset="-122"/>
                <a:ea typeface="微软雅黑" pitchFamily="34" charset="-122"/>
              </a:rPr>
              <a:t>盒子内部对齐box-pack属性与box-align属性</a:t>
            </a:r>
            <a:endParaRPr lang="zh-CN" altLang="en-US" dirty="0" smtClean="0">
              <a:latin typeface="微软雅黑" pitchFamily="34" charset="-122"/>
              <a:ea typeface="微软雅黑" pitchFamily="34" charset="-122"/>
            </a:endParaRPr>
          </a:p>
        </p:txBody>
      </p:sp>
      <p:sp>
        <p:nvSpPr>
          <p:cNvPr id="19458" name="内容占位符 2"/>
          <p:cNvSpPr>
            <a:spLocks noGrp="1" noChangeArrowheads="1"/>
          </p:cNvSpPr>
          <p:nvPr>
            <p:ph idx="1"/>
          </p:nvPr>
        </p:nvSpPr>
        <p:spPr/>
        <p:txBody>
          <a:bodyPr/>
          <a:lstStyle/>
          <a:p>
            <a:r>
              <a:rPr lang="zh-CN" altLang="en-US" smtClean="0"/>
              <a:t>CSS3新增的box-pack属性和box-align属性，分别用于定义盒元素内部“子元素”的水平方向和垂直方向上的富余空间管理方式。这些对齐方式，对盒元素内部的文字、图形以及子元素都是有效的。</a:t>
            </a:r>
            <a:endParaRPr lang="zh-CN" altLang="en-US" smtClean="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noProof="1"/>
              <a:t>水平对齐box-pack属性</a:t>
            </a:r>
            <a:endParaRPr lang="zh-CN" altLang="en-US" noProof="1"/>
          </a:p>
          <a:p>
            <a:pPr marL="0" indent="0">
              <a:buFont typeface="Wingdings 2" pitchFamily="2" charset="2"/>
              <a:buNone/>
            </a:pPr>
            <a:endParaRPr lang="zh-CN" altLang="en-US" noProof="1"/>
          </a:p>
          <a:p>
            <a:pPr marL="0" indent="0">
              <a:buFont typeface="Wingdings 2" pitchFamily="2" charset="2"/>
              <a:buNone/>
            </a:pPr>
            <a:r>
              <a:rPr lang="zh-CN" altLang="en-US" noProof="1"/>
              <a:t>box-pack属性可以在水平方向上对盒子的富余空间进行管理。</a:t>
            </a:r>
            <a:endParaRPr lang="zh-CN" altLang="en-US" noProof="1"/>
          </a:p>
        </p:txBody>
      </p:sp>
      <p:pic>
        <p:nvPicPr>
          <p:cNvPr id="20483" name="图片 3"/>
          <p:cNvPicPr>
            <a:picLocks noChangeAspect="1" noChangeArrowheads="1"/>
          </p:cNvPicPr>
          <p:nvPr/>
        </p:nvPicPr>
        <p:blipFill>
          <a:blip r:embed="rId1" cstate="print"/>
          <a:srcRect/>
          <a:stretch>
            <a:fillRect/>
          </a:stretch>
        </p:blipFill>
        <p:spPr bwMode="auto">
          <a:xfrm>
            <a:off x="1593980" y="3378200"/>
            <a:ext cx="7453189" cy="941388"/>
          </a:xfrm>
          <a:prstGeom prst="rect">
            <a:avLst/>
          </a:prstGeom>
          <a:noFill/>
          <a:ln w="9525">
            <a:noFill/>
            <a:miter lim="800000"/>
            <a:headEnd/>
            <a:tailEnd/>
          </a:ln>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p:cNvSpPr>
            <a:spLocks noGrp="1" noChangeArrowheads="1"/>
          </p:cNvSpPr>
          <p:nvPr>
            <p:ph idx="1"/>
          </p:nvPr>
        </p:nvSpPr>
        <p:spPr/>
        <p:txBody>
          <a:bodyPr/>
          <a:lstStyle/>
          <a:p>
            <a:r>
              <a:rPr lang="zh-CN" altLang="en-US" smtClean="0"/>
              <a:t>box-pack属性取值如下：</a:t>
            </a:r>
            <a:endParaRPr lang="zh-CN" altLang="en-US" smtClean="0"/>
          </a:p>
        </p:txBody>
      </p:sp>
      <p:pic>
        <p:nvPicPr>
          <p:cNvPr id="21507" name="图片 3"/>
          <p:cNvPicPr>
            <a:picLocks noChangeAspect="1" noChangeArrowheads="1"/>
          </p:cNvPicPr>
          <p:nvPr/>
        </p:nvPicPr>
        <p:blipFill>
          <a:blip r:embed="rId1" cstate="print"/>
          <a:srcRect/>
          <a:stretch>
            <a:fillRect/>
          </a:stretch>
        </p:blipFill>
        <p:spPr bwMode="auto">
          <a:xfrm>
            <a:off x="1766218" y="2416175"/>
            <a:ext cx="9173999" cy="29019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noChangeArrowheads="1"/>
          </p:cNvSpPr>
          <p:nvPr>
            <p:ph type="title"/>
          </p:nvPr>
        </p:nvSpPr>
        <p:spPr/>
        <p:txBody>
          <a:bodyPr/>
          <a:lstStyle/>
          <a:p>
            <a:endParaRPr lang="zh-CN" altLang="en-US" smtClean="0"/>
          </a:p>
        </p:txBody>
      </p:sp>
      <p:pic>
        <p:nvPicPr>
          <p:cNvPr id="20482" name="内容占位符 3"/>
          <p:cNvPicPr>
            <a:picLocks noGrp="1" noChangeAspect="1" noChangeArrowheads="1"/>
          </p:cNvPicPr>
          <p:nvPr>
            <p:ph idx="1"/>
          </p:nvPr>
        </p:nvPicPr>
        <p:blipFill>
          <a:blip r:embed="rId1" cstate="print"/>
          <a:srcRect/>
          <a:stretch>
            <a:fillRect/>
          </a:stretch>
        </p:blipFill>
        <p:spPr>
          <a:xfrm>
            <a:off x="2339300" y="1908176"/>
            <a:ext cx="4794467" cy="2892425"/>
          </a:xfrm>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noProof="1"/>
              <a:t>垂直对象box-align属性</a:t>
            </a:r>
            <a:endParaRPr lang="zh-CN" altLang="en-US" noProof="1"/>
          </a:p>
          <a:p>
            <a:pPr marL="0" indent="0">
              <a:buFont typeface="Wingdings 2" pitchFamily="2" charset="2"/>
              <a:buNone/>
            </a:pPr>
            <a:endParaRPr lang="zh-CN" altLang="en-US" noProof="1"/>
          </a:p>
          <a:p>
            <a:pPr marL="0" indent="0">
              <a:buFont typeface="Wingdings 2" pitchFamily="2" charset="2"/>
              <a:buNone/>
            </a:pPr>
            <a:r>
              <a:rPr lang="zh-CN" altLang="en-US" noProof="1"/>
              <a:t>box-align属性可以在垂直方向上对盒子的富余空间进行管理。</a:t>
            </a:r>
            <a:endParaRPr lang="zh-CN" altLang="en-US" noProof="1"/>
          </a:p>
        </p:txBody>
      </p:sp>
      <p:pic>
        <p:nvPicPr>
          <p:cNvPr id="23555" name="图片 3"/>
          <p:cNvPicPr>
            <a:picLocks noChangeAspect="1" noChangeArrowheads="1"/>
          </p:cNvPicPr>
          <p:nvPr/>
        </p:nvPicPr>
        <p:blipFill>
          <a:blip r:embed="rId1" cstate="print"/>
          <a:srcRect/>
          <a:stretch>
            <a:fillRect/>
          </a:stretch>
        </p:blipFill>
        <p:spPr bwMode="auto">
          <a:xfrm>
            <a:off x="2611748" y="3641725"/>
            <a:ext cx="6463606" cy="971550"/>
          </a:xfrm>
          <a:prstGeom prst="rect">
            <a:avLst/>
          </a:prstGeom>
          <a:noFill/>
          <a:ln w="9525">
            <a:noFill/>
            <a:miter lim="800000"/>
            <a:headEnd/>
            <a:tailEnd/>
          </a:ln>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2"/>
          <p:cNvSpPr>
            <a:spLocks noGrp="1" noChangeArrowheads="1"/>
          </p:cNvSpPr>
          <p:nvPr>
            <p:ph idx="1"/>
          </p:nvPr>
        </p:nvSpPr>
        <p:spPr/>
        <p:txBody>
          <a:bodyPr/>
          <a:lstStyle/>
          <a:p>
            <a:r>
              <a:rPr lang="zh-CN" altLang="en-US" smtClean="0"/>
              <a:t>box-align属性取值如下：</a:t>
            </a:r>
            <a:endParaRPr lang="zh-CN" altLang="en-US" smtClean="0"/>
          </a:p>
        </p:txBody>
      </p:sp>
      <p:pic>
        <p:nvPicPr>
          <p:cNvPr id="24579" name="图片 3"/>
          <p:cNvPicPr>
            <a:picLocks noChangeAspect="1" noChangeArrowheads="1"/>
          </p:cNvPicPr>
          <p:nvPr/>
        </p:nvPicPr>
        <p:blipFill>
          <a:blip r:embed="rId1" cstate="print"/>
          <a:srcRect/>
          <a:stretch>
            <a:fillRect/>
          </a:stretch>
        </p:blipFill>
        <p:spPr bwMode="auto">
          <a:xfrm>
            <a:off x="1977601" y="2144713"/>
            <a:ext cx="8718352" cy="3370262"/>
          </a:xfrm>
          <a:prstGeom prst="rect">
            <a:avLst/>
          </a:prstGeom>
          <a:noFill/>
          <a:ln w="9525">
            <a:noFill/>
            <a:miter lim="800000"/>
            <a:headEnd/>
            <a:tailEnd/>
          </a:ln>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内容占位符 3"/>
          <p:cNvPicPr>
            <a:picLocks noGrp="1" noChangeAspect="1" noChangeArrowheads="1"/>
          </p:cNvPicPr>
          <p:nvPr>
            <p:ph idx="1"/>
          </p:nvPr>
        </p:nvPicPr>
        <p:blipFill>
          <a:blip r:embed="rId1" cstate="print"/>
          <a:srcRect/>
          <a:stretch>
            <a:fillRect/>
          </a:stretch>
        </p:blipFill>
        <p:spPr>
          <a:xfrm>
            <a:off x="2458300" y="1682750"/>
            <a:ext cx="6313289" cy="4076700"/>
          </a:xfrm>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持续时间animation-duration属性</a:t>
            </a:r>
            <a:endParaRPr lang="zh-CN" altLang="en-US" dirty="0" smtClean="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noProof="1"/>
              <a:t>在CSS3中，我们可以使用animation-duration属性来设置动画的持续时间，也就是完成从0%到100%所使用的总时间。</a:t>
            </a:r>
            <a:endParaRPr lang="zh-CN" altLang="en-US" noProof="1"/>
          </a:p>
          <a:p>
            <a:endParaRPr lang="zh-CN" altLang="en-US" noProof="1"/>
          </a:p>
          <a:p>
            <a:endParaRPr lang="zh-CN" altLang="en-US" noProof="1"/>
          </a:p>
          <a:p>
            <a:endParaRPr lang="zh-CN" altLang="en-US" noProof="1"/>
          </a:p>
          <a:p>
            <a:pPr marL="0" indent="0">
              <a:buFont typeface="Wingdings 2" pitchFamily="2" charset="2"/>
              <a:buNone/>
            </a:pPr>
            <a:r>
              <a:rPr lang="zh-CN" altLang="en-US" noProof="1"/>
              <a:t>animation-duration属性取值是一个时间，单位为s（秒），可以为小数如0.5s。</a:t>
            </a:r>
            <a:endParaRPr lang="zh-CN" altLang="en-US" noProof="1"/>
          </a:p>
        </p:txBody>
      </p:sp>
      <p:pic>
        <p:nvPicPr>
          <p:cNvPr id="12291" name="图片 3"/>
          <p:cNvPicPr>
            <a:picLocks noChangeAspect="1" noChangeArrowheads="1"/>
          </p:cNvPicPr>
          <p:nvPr/>
        </p:nvPicPr>
        <p:blipFill>
          <a:blip r:embed="rId1" cstate="print"/>
          <a:srcRect/>
          <a:stretch>
            <a:fillRect/>
          </a:stretch>
        </p:blipFill>
        <p:spPr bwMode="auto">
          <a:xfrm>
            <a:off x="3056434" y="2487614"/>
            <a:ext cx="5743340" cy="1068387"/>
          </a:xfrm>
          <a:prstGeom prst="rect">
            <a:avLst/>
          </a:prstGeom>
          <a:noFill/>
          <a:ln w="9525">
            <a:noFill/>
            <a:miter lim="800000"/>
            <a:headEnd/>
            <a:tailEnd/>
          </a:ln>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noChangeArrowheads="1"/>
          </p:cNvSpPr>
          <p:nvPr>
            <p:ph type="title"/>
          </p:nvPr>
        </p:nvSpPr>
        <p:spPr/>
        <p:txBody>
          <a:bodyPr>
            <a:normAutofit/>
          </a:bodyPr>
          <a:lstStyle/>
          <a:p>
            <a:r>
              <a:rPr lang="zh-CN" altLang="en-US" dirty="0" smtClean="0">
                <a:latin typeface="微软雅黑" pitchFamily="34" charset="-122"/>
                <a:ea typeface="微软雅黑" pitchFamily="34" charset="-122"/>
              </a:rPr>
              <a:t>播放方式animation-timing-function属性</a:t>
            </a:r>
            <a:endParaRPr lang="zh-CN" altLang="en-US" dirty="0" smtClean="0">
              <a:latin typeface="微软雅黑" pitchFamily="34" charset="-122"/>
              <a:ea typeface="微软雅黑" pitchFamily="34" charset="-122"/>
            </a:endParaRPr>
          </a:p>
        </p:txBody>
      </p:sp>
      <p:sp>
        <p:nvSpPr>
          <p:cNvPr id="14338" name="内容占位符 2"/>
          <p:cNvSpPr>
            <a:spLocks noGrp="1" noChangeArrowheads="1"/>
          </p:cNvSpPr>
          <p:nvPr>
            <p:ph idx="1"/>
          </p:nvPr>
        </p:nvSpPr>
        <p:spPr/>
        <p:txBody>
          <a:bodyPr/>
          <a:lstStyle/>
          <a:p>
            <a:r>
              <a:rPr lang="zh-CN" altLang="en-US" smtClean="0"/>
              <a:t>在CSS3中，我们可以使用animation-timing-function属性来设置动画的播放方式，所谓的“播放方式”主要用来指定动画在播放时间内的速率。</a:t>
            </a:r>
            <a:endParaRPr lang="zh-CN" altLang="en-US" smtClean="0"/>
          </a:p>
        </p:txBody>
      </p:sp>
      <p:pic>
        <p:nvPicPr>
          <p:cNvPr id="14339" name="图片 3"/>
          <p:cNvPicPr>
            <a:picLocks noChangeAspect="1" noChangeArrowheads="1"/>
          </p:cNvPicPr>
          <p:nvPr/>
        </p:nvPicPr>
        <p:blipFill>
          <a:blip r:embed="rId1" cstate="print"/>
          <a:srcRect/>
          <a:stretch>
            <a:fillRect/>
          </a:stretch>
        </p:blipFill>
        <p:spPr bwMode="auto">
          <a:xfrm>
            <a:off x="2755801" y="3006725"/>
            <a:ext cx="6277277" cy="877888"/>
          </a:xfrm>
          <a:prstGeom prst="rect">
            <a:avLst/>
          </a:prstGeom>
          <a:noFill/>
          <a:ln w="9525">
            <a:noFill/>
            <a:miter lim="800000"/>
            <a:headEnd/>
            <a:tailEnd/>
          </a:ln>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noChangeArrowheads="1"/>
          </p:cNvSpPr>
          <p:nvPr>
            <p:ph idx="1"/>
          </p:nvPr>
        </p:nvSpPr>
        <p:spPr/>
        <p:txBody>
          <a:bodyPr/>
          <a:lstStyle/>
          <a:p>
            <a:r>
              <a:rPr lang="zh-CN" altLang="en-US" smtClean="0"/>
              <a:t>animation-timing-function 属性取值跟transition-timing-function属性取值一样，共有5种，具体如下：</a:t>
            </a:r>
            <a:endParaRPr lang="zh-CN" altLang="en-US" smtClean="0"/>
          </a:p>
        </p:txBody>
      </p:sp>
      <p:pic>
        <p:nvPicPr>
          <p:cNvPr id="15363" name="图片 3"/>
          <p:cNvPicPr>
            <a:picLocks noChangeAspect="1" noChangeArrowheads="1"/>
          </p:cNvPicPr>
          <p:nvPr/>
        </p:nvPicPr>
        <p:blipFill>
          <a:blip r:embed="rId1" cstate="print"/>
          <a:srcRect/>
          <a:stretch>
            <a:fillRect/>
          </a:stretch>
        </p:blipFill>
        <p:spPr bwMode="auto">
          <a:xfrm>
            <a:off x="2084075" y="2460625"/>
            <a:ext cx="4150925" cy="3684588"/>
          </a:xfrm>
          <a:prstGeom prst="rect">
            <a:avLst/>
          </a:prstGeom>
          <a:noFill/>
          <a:ln w="9525">
            <a:noFill/>
            <a:miter lim="800000"/>
            <a:headEnd/>
            <a:tailEnd/>
          </a:ln>
        </p:spPr>
      </p:pic>
      <p:pic>
        <p:nvPicPr>
          <p:cNvPr id="15364" name="图片 5"/>
          <p:cNvPicPr>
            <a:picLocks noChangeAspect="1" noChangeArrowheads="1"/>
          </p:cNvPicPr>
          <p:nvPr/>
        </p:nvPicPr>
        <p:blipFill>
          <a:blip r:embed="rId2" cstate="print"/>
          <a:srcRect/>
          <a:stretch>
            <a:fillRect/>
          </a:stretch>
        </p:blipFill>
        <p:spPr bwMode="auto">
          <a:xfrm>
            <a:off x="6861318" y="2684463"/>
            <a:ext cx="4161886" cy="2495550"/>
          </a:xfrm>
          <a:prstGeom prst="rect">
            <a:avLst/>
          </a:prstGeom>
          <a:noFill/>
          <a:ln w="9525">
            <a:noFill/>
            <a:miter lim="800000"/>
            <a:headEnd/>
            <a:tailEnd/>
          </a:ln>
        </p:spPr>
      </p:pic>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延迟时间animation-delay属性</a:t>
            </a:r>
            <a:endParaRPr lang="zh-CN" altLang="en-US" dirty="0" smtClean="0">
              <a:latin typeface="微软雅黑" pitchFamily="34" charset="-122"/>
              <a:ea typeface="微软雅黑" pitchFamily="34" charset="-122"/>
            </a:endParaRPr>
          </a:p>
        </p:txBody>
      </p:sp>
      <p:sp>
        <p:nvSpPr>
          <p:cNvPr id="17410" name="内容占位符 2"/>
          <p:cNvSpPr>
            <a:spLocks noGrp="1" noChangeArrowheads="1"/>
          </p:cNvSpPr>
          <p:nvPr>
            <p:ph idx="1"/>
          </p:nvPr>
        </p:nvSpPr>
        <p:spPr/>
        <p:txBody>
          <a:bodyPr>
            <a:normAutofit fontScale="92500" lnSpcReduction="10000"/>
          </a:bodyPr>
          <a:lstStyle/>
          <a:p>
            <a:r>
              <a:rPr lang="zh-CN" altLang="en-US" smtClean="0"/>
              <a:t>在CSS3中，我们可以使用animation-delay属性来定义动画播放的延迟时间。</a:t>
            </a:r>
            <a:endParaRPr lang="zh-CN" altLang="en-US" smtClean="0"/>
          </a:p>
          <a:p>
            <a:endParaRPr lang="zh-CN" altLang="en-US" smtClean="0"/>
          </a:p>
          <a:p>
            <a:endParaRPr lang="zh-CN" altLang="en-US" smtClean="0"/>
          </a:p>
          <a:p>
            <a:endParaRPr lang="zh-CN" altLang="en-US" smtClean="0"/>
          </a:p>
          <a:p>
            <a:pPr>
              <a:buFont typeface="Wingdings" pitchFamily="2" charset="2"/>
              <a:buChar char="Ø"/>
            </a:pPr>
            <a:r>
              <a:rPr lang="zh-CN" altLang="en-US" smtClean="0"/>
              <a:t>animation-delay属性取值是一个时间，单位为s（秒），可以为小数如0.5s。</a:t>
            </a:r>
            <a:endParaRPr lang="zh-CN" altLang="en-US" smtClean="0"/>
          </a:p>
          <a:p>
            <a:pPr>
              <a:buFont typeface="Wingdings" pitchFamily="2" charset="2"/>
              <a:buChar char="Ø"/>
            </a:pPr>
            <a:r>
              <a:rPr lang="zh-CN" altLang="en-US" smtClean="0"/>
              <a:t>animation-delay属性默认值为0，也就是说当我们没有设置animation-delay属性时，CSS3动画就没有延迟时间。</a:t>
            </a:r>
            <a:endParaRPr lang="zh-CN" altLang="en-US" smtClean="0"/>
          </a:p>
        </p:txBody>
      </p:sp>
      <p:pic>
        <p:nvPicPr>
          <p:cNvPr id="17411" name="图片 3"/>
          <p:cNvPicPr>
            <a:picLocks noChangeAspect="1" noChangeArrowheads="1"/>
          </p:cNvPicPr>
          <p:nvPr/>
        </p:nvPicPr>
        <p:blipFill>
          <a:blip r:embed="rId1" cstate="print"/>
          <a:srcRect/>
          <a:stretch>
            <a:fillRect/>
          </a:stretch>
        </p:blipFill>
        <p:spPr bwMode="auto">
          <a:xfrm>
            <a:off x="2774591" y="2071689"/>
            <a:ext cx="6128525" cy="1063625"/>
          </a:xfrm>
          <a:prstGeom prst="rect">
            <a:avLst/>
          </a:prstGeom>
          <a:noFill/>
          <a:ln w="9525">
            <a:noFill/>
            <a:miter lim="800000"/>
            <a:headEnd/>
            <a:tailEnd/>
          </a:ln>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播放次数animation-iteration-count属性</a:t>
            </a:r>
            <a:endParaRPr lang="zh-CN" altLang="en-US" dirty="0" smtClean="0">
              <a:latin typeface="微软雅黑" pitchFamily="34" charset="-122"/>
              <a:ea typeface="微软雅黑" pitchFamily="34" charset="-122"/>
            </a:endParaRPr>
          </a:p>
        </p:txBody>
      </p:sp>
      <p:sp>
        <p:nvSpPr>
          <p:cNvPr id="19458" name="内容占位符 2"/>
          <p:cNvSpPr>
            <a:spLocks noGrp="1" noChangeArrowheads="1"/>
          </p:cNvSpPr>
          <p:nvPr>
            <p:ph idx="1"/>
          </p:nvPr>
        </p:nvSpPr>
        <p:spPr/>
        <p:txBody>
          <a:bodyPr/>
          <a:lstStyle/>
          <a:p>
            <a:r>
              <a:rPr lang="zh-CN" altLang="en-US" dirty="0" smtClean="0"/>
              <a:t>在CSS3中，我们可以使用animation-iteration-count属性来定义动画的播放次数。</a:t>
            </a:r>
            <a:endParaRPr lang="zh-CN" altLang="en-US" dirty="0" smtClean="0"/>
          </a:p>
        </p:txBody>
      </p:sp>
      <p:pic>
        <p:nvPicPr>
          <p:cNvPr id="19459" name="图片 3"/>
          <p:cNvPicPr>
            <a:picLocks noChangeAspect="1" noChangeArrowheads="1"/>
          </p:cNvPicPr>
          <p:nvPr/>
        </p:nvPicPr>
        <p:blipFill>
          <a:blip r:embed="rId1" cstate="print"/>
          <a:srcRect/>
          <a:stretch>
            <a:fillRect/>
          </a:stretch>
        </p:blipFill>
        <p:spPr bwMode="auto">
          <a:xfrm>
            <a:off x="2423852" y="2755901"/>
            <a:ext cx="7327925" cy="1012825"/>
          </a:xfrm>
          <a:prstGeom prst="rect">
            <a:avLst/>
          </a:prstGeom>
          <a:noFill/>
          <a:ln w="9525">
            <a:noFill/>
            <a:miter lim="800000"/>
            <a:headEnd/>
            <a:tailEnd/>
          </a:ln>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zh-CN" altLang="en-US" noProof="1"/>
              <a:t>animation-iteration-count属性取值有2种：</a:t>
            </a:r>
            <a:endParaRPr lang="zh-CN" altLang="en-US" noProof="1"/>
          </a:p>
          <a:p>
            <a:pPr>
              <a:buFont typeface="Wingdings" charset="0"/>
              <a:buChar char="Ø"/>
            </a:pPr>
            <a:r>
              <a:rPr lang="zh-CN" altLang="en-US" noProof="1"/>
              <a:t>正整数；</a:t>
            </a:r>
            <a:endParaRPr lang="zh-CN" altLang="en-US" noProof="1"/>
          </a:p>
          <a:p>
            <a:pPr>
              <a:buFont typeface="Wingdings" charset="0"/>
              <a:buChar char="Ø"/>
            </a:pPr>
            <a:r>
              <a:rPr lang="zh-CN" altLang="en-US" noProof="1"/>
              <a:t>infinite；</a:t>
            </a:r>
            <a:endParaRPr lang="zh-CN" altLang="en-US" noProof="1"/>
          </a:p>
          <a:p>
            <a:pPr>
              <a:buFont typeface="Wingdings" charset="0"/>
              <a:buChar char="Ø"/>
            </a:pPr>
            <a:endParaRPr lang="zh-CN" altLang="en-US" noProof="1"/>
          </a:p>
          <a:p>
            <a:pPr marL="0" indent="0">
              <a:buFont typeface="Wingdings" charset="0"/>
              <a:buNone/>
            </a:pPr>
            <a:r>
              <a:rPr lang="zh-CN" altLang="en-US" noProof="1"/>
              <a:t>animation-iteration-count属性默认值为1。也就是默认情况下，动画从开始到结束只播放一次。“animation-iteration-count:n”表示动画播放n次，n为正整数；</a:t>
            </a:r>
            <a:endParaRPr lang="zh-CN" altLang="en-US" noProof="1"/>
          </a:p>
          <a:p>
            <a:pPr marL="0" indent="0">
              <a:buFont typeface="Wingdings 2" pitchFamily="2" charset="2"/>
              <a:buNone/>
            </a:pPr>
            <a:r>
              <a:rPr lang="zh-CN" altLang="en-US" noProof="1"/>
              <a:t>当animation-iteration-count属性取值为infinite时，动画会无限次地循环播放。</a:t>
            </a:r>
            <a:endParaRPr lang="zh-CN" altLang="en-US" noProof="1"/>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播放方向animation-direction属性</a:t>
            </a:r>
            <a:endParaRPr lang="zh-CN" altLang="en-US" dirty="0" smtClean="0">
              <a:latin typeface="微软雅黑" pitchFamily="34" charset="-122"/>
              <a:ea typeface="微软雅黑" pitchFamily="34" charset="-122"/>
            </a:endParaRPr>
          </a:p>
        </p:txBody>
      </p:sp>
      <p:sp>
        <p:nvSpPr>
          <p:cNvPr id="22530" name="内容占位符 2"/>
          <p:cNvSpPr>
            <a:spLocks noGrp="1" noChangeArrowheads="1"/>
          </p:cNvSpPr>
          <p:nvPr>
            <p:ph idx="1"/>
          </p:nvPr>
        </p:nvSpPr>
        <p:spPr/>
        <p:txBody>
          <a:bodyPr/>
          <a:lstStyle/>
          <a:p>
            <a:r>
              <a:rPr lang="zh-CN" altLang="en-US" smtClean="0"/>
              <a:t>在CSS3中，我们可以使用animation-direction属性定义动画的播放方向。</a:t>
            </a:r>
            <a:endParaRPr lang="zh-CN" altLang="en-US" smtClean="0"/>
          </a:p>
        </p:txBody>
      </p:sp>
      <p:pic>
        <p:nvPicPr>
          <p:cNvPr id="22531" name="图片 3"/>
          <p:cNvPicPr>
            <a:picLocks noChangeAspect="1" noChangeArrowheads="1"/>
          </p:cNvPicPr>
          <p:nvPr/>
        </p:nvPicPr>
        <p:blipFill>
          <a:blip r:embed="rId1" cstate="print"/>
          <a:srcRect/>
          <a:stretch>
            <a:fillRect/>
          </a:stretch>
        </p:blipFill>
        <p:spPr bwMode="auto">
          <a:xfrm>
            <a:off x="2677511" y="2646363"/>
            <a:ext cx="6474567" cy="10858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noChangeArrowheads="1"/>
          </p:cNvSpPr>
          <p:nvPr>
            <p:ph type="title"/>
          </p:nvPr>
        </p:nvSpPr>
        <p:spPr/>
        <p:txBody>
          <a:bodyPr/>
          <a:lstStyle/>
          <a:p>
            <a:endParaRPr lang="zh-CN" altLang="en-US" smtClean="0"/>
          </a:p>
        </p:txBody>
      </p:sp>
      <p:sp>
        <p:nvSpPr>
          <p:cNvPr id="21506" name="内容占位符 2"/>
          <p:cNvSpPr>
            <a:spLocks noGrp="1" noChangeArrowheads="1"/>
          </p:cNvSpPr>
          <p:nvPr>
            <p:ph idx="1"/>
          </p:nvPr>
        </p:nvSpPr>
        <p:spPr/>
        <p:txBody>
          <a:bodyPr/>
          <a:lstStyle/>
          <a:p>
            <a:r>
              <a:rPr lang="zh-CN" altLang="en-US" dirty="0" smtClean="0"/>
              <a:t>:first-child</a:t>
            </a:r>
            <a:endParaRPr lang="zh-CN" altLang="en-US" dirty="0" smtClean="0"/>
          </a:p>
          <a:p>
            <a:endParaRPr lang="zh-CN" altLang="en-US" dirty="0" smtClean="0"/>
          </a:p>
          <a:p>
            <a:pPr>
              <a:buFont typeface="Wingdings" pitchFamily="2" charset="2"/>
              <a:buChar char="Ø"/>
            </a:pPr>
            <a:r>
              <a:rPr lang="zh-CN" altLang="en-US" sz="2400" dirty="0" smtClean="0"/>
              <a:t>h1:first-child：选择的是h1元素，因为h1元素是div的第1个子元素。</a:t>
            </a:r>
            <a:endParaRPr lang="zh-CN" altLang="en-US" sz="2400" dirty="0" smtClean="0"/>
          </a:p>
          <a:p>
            <a:pPr>
              <a:buFont typeface="Wingdings" pitchFamily="2" charset="2"/>
              <a:buChar char="Ø"/>
            </a:pPr>
            <a:r>
              <a:rPr lang="zh-CN" altLang="en-US" sz="2400" dirty="0" smtClean="0"/>
              <a:t>p:first-child：选择不到任何元素，因为p并不是div的第1个子元素，而是div的第2个子元素。</a:t>
            </a:r>
            <a:endParaRPr lang="zh-CN" altLang="en-US" sz="2400" dirty="0" smtClean="0"/>
          </a:p>
          <a:p>
            <a:pPr>
              <a:buFont typeface="Wingdings" pitchFamily="2" charset="2"/>
              <a:buChar char="Ø"/>
            </a:pPr>
            <a:r>
              <a:rPr lang="zh-CN" altLang="en-US" sz="2400" dirty="0" smtClean="0"/>
              <a:t>span:first-child:选择不到任何元素，因为span并不是div的第1个子元素，而是div的第3个子元素；</a:t>
            </a:r>
            <a:endParaRPr lang="zh-CN" altLang="en-US" sz="2400" dirty="0" smtClean="0"/>
          </a:p>
          <a:p>
            <a:endParaRPr lang="zh-CN" altLang="en-US" sz="2400" dirty="0" smtClean="0"/>
          </a:p>
          <a:p>
            <a:endParaRPr lang="zh-CN" altLang="en-US" dirty="0" smtClean="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p:cNvSpPr>
            <a:spLocks noGrp="1" noChangeArrowheads="1"/>
          </p:cNvSpPr>
          <p:nvPr>
            <p:ph idx="1"/>
          </p:nvPr>
        </p:nvSpPr>
        <p:spPr/>
        <p:txBody>
          <a:bodyPr/>
          <a:lstStyle/>
          <a:p>
            <a:r>
              <a:rPr lang="zh-CN" altLang="en-US" smtClean="0"/>
              <a:t>animation-direction属性取值如下：</a:t>
            </a:r>
            <a:endParaRPr lang="zh-CN" altLang="en-US" smtClean="0"/>
          </a:p>
        </p:txBody>
      </p:sp>
      <p:pic>
        <p:nvPicPr>
          <p:cNvPr id="23555" name="图片 3"/>
          <p:cNvPicPr>
            <a:picLocks noChangeAspect="1" noChangeArrowheads="1"/>
          </p:cNvPicPr>
          <p:nvPr/>
        </p:nvPicPr>
        <p:blipFill>
          <a:blip r:embed="rId1" cstate="print"/>
          <a:srcRect/>
          <a:stretch>
            <a:fillRect/>
          </a:stretch>
        </p:blipFill>
        <p:spPr bwMode="auto">
          <a:xfrm>
            <a:off x="1418612" y="2471738"/>
            <a:ext cx="9974120" cy="2627312"/>
          </a:xfrm>
          <a:prstGeom prst="rect">
            <a:avLst/>
          </a:prstGeom>
          <a:noFill/>
          <a:ln w="9525">
            <a:noFill/>
            <a:miter lim="800000"/>
            <a:headEnd/>
            <a:tailEnd/>
          </a:ln>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动画播放状态animation-play-state属性</a:t>
            </a:r>
            <a:endParaRPr lang="zh-CN" altLang="en-US" dirty="0" smtClean="0">
              <a:latin typeface="微软雅黑" pitchFamily="34" charset="-122"/>
              <a:ea typeface="微软雅黑" pitchFamily="34" charset="-122"/>
            </a:endParaRPr>
          </a:p>
        </p:txBody>
      </p:sp>
      <p:sp>
        <p:nvSpPr>
          <p:cNvPr id="25602" name="内容占位符 2"/>
          <p:cNvSpPr>
            <a:spLocks noGrp="1" noChangeArrowheads="1"/>
          </p:cNvSpPr>
          <p:nvPr>
            <p:ph idx="1"/>
          </p:nvPr>
        </p:nvSpPr>
        <p:spPr/>
        <p:txBody>
          <a:bodyPr/>
          <a:lstStyle/>
          <a:p>
            <a:r>
              <a:rPr lang="zh-CN" altLang="en-US" dirty="0" smtClean="0"/>
              <a:t>在CSS3中，我们可以使用animation-play-state属性来定义动画的播放状态。</a:t>
            </a:r>
            <a:endParaRPr lang="zh-CN" altLang="en-US" dirty="0" smtClean="0"/>
          </a:p>
        </p:txBody>
      </p:sp>
      <p:pic>
        <p:nvPicPr>
          <p:cNvPr id="25603" name="图片 3"/>
          <p:cNvPicPr>
            <a:picLocks noChangeAspect="1" noChangeArrowheads="1"/>
          </p:cNvPicPr>
          <p:nvPr/>
        </p:nvPicPr>
        <p:blipFill>
          <a:blip r:embed="rId1" cstate="print"/>
          <a:srcRect/>
          <a:stretch>
            <a:fillRect/>
          </a:stretch>
        </p:blipFill>
        <p:spPr bwMode="auto">
          <a:xfrm>
            <a:off x="2492748" y="2595563"/>
            <a:ext cx="6460474" cy="1154112"/>
          </a:xfrm>
          <a:prstGeom prst="rect">
            <a:avLst/>
          </a:prstGeom>
          <a:noFill/>
          <a:ln w="9525">
            <a:noFill/>
            <a:miter lim="800000"/>
            <a:headEnd/>
            <a:tailEnd/>
          </a:ln>
        </p:spPr>
      </p:pic>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p:cNvSpPr>
            <a:spLocks noGrp="1" noChangeArrowheads="1"/>
          </p:cNvSpPr>
          <p:nvPr>
            <p:ph idx="1"/>
          </p:nvPr>
        </p:nvSpPr>
        <p:spPr/>
        <p:txBody>
          <a:bodyPr/>
          <a:lstStyle/>
          <a:p>
            <a:r>
              <a:rPr lang="zh-CN" altLang="en-US" dirty="0" smtClean="0"/>
              <a:t>animation-play-state属性取值只有2个：running和paused。</a:t>
            </a:r>
            <a:endParaRPr lang="zh-CN" altLang="en-US" dirty="0" smtClean="0"/>
          </a:p>
        </p:txBody>
      </p:sp>
      <p:pic>
        <p:nvPicPr>
          <p:cNvPr id="26627" name="图片 3"/>
          <p:cNvPicPr>
            <a:picLocks noChangeAspect="1" noChangeArrowheads="1"/>
          </p:cNvPicPr>
          <p:nvPr/>
        </p:nvPicPr>
        <p:blipFill>
          <a:blip r:embed="rId1" cstate="print"/>
          <a:srcRect/>
          <a:stretch>
            <a:fillRect/>
          </a:stretch>
        </p:blipFill>
        <p:spPr bwMode="auto">
          <a:xfrm>
            <a:off x="1293348" y="2538414"/>
            <a:ext cx="10201161" cy="1849437"/>
          </a:xfrm>
          <a:prstGeom prst="rect">
            <a:avLst/>
          </a:prstGeom>
          <a:noFill/>
          <a:ln w="9525">
            <a:noFill/>
            <a:miter lim="800000"/>
            <a:headEnd/>
            <a:tailEnd/>
          </a:ln>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时间外属性animation-fill-mode</a:t>
            </a:r>
            <a:endParaRPr lang="zh-CN" altLang="en-US" dirty="0" smtClean="0">
              <a:latin typeface="微软雅黑" pitchFamily="34" charset="-122"/>
              <a:ea typeface="微软雅黑" pitchFamily="34" charset="-122"/>
            </a:endParaRPr>
          </a:p>
        </p:txBody>
      </p:sp>
      <p:sp>
        <p:nvSpPr>
          <p:cNvPr id="28674" name="内容占位符 2"/>
          <p:cNvSpPr>
            <a:spLocks noGrp="1" noChangeArrowheads="1"/>
          </p:cNvSpPr>
          <p:nvPr>
            <p:ph idx="1"/>
          </p:nvPr>
        </p:nvSpPr>
        <p:spPr/>
        <p:txBody>
          <a:bodyPr/>
          <a:lstStyle/>
          <a:p>
            <a:r>
              <a:rPr lang="zh-CN" altLang="en-US" dirty="0" smtClean="0"/>
              <a:t>在CSS3中，我们可以使用animation-fill-mode属性定义在动画开始之前和动画结束之后发生的事情。</a:t>
            </a:r>
            <a:endParaRPr lang="zh-CN" altLang="en-US" dirty="0" smtClean="0"/>
          </a:p>
        </p:txBody>
      </p:sp>
      <p:pic>
        <p:nvPicPr>
          <p:cNvPr id="28675" name="图片 3"/>
          <p:cNvPicPr>
            <a:picLocks noChangeAspect="1" noChangeArrowheads="1"/>
          </p:cNvPicPr>
          <p:nvPr/>
        </p:nvPicPr>
        <p:blipFill>
          <a:blip r:embed="rId1" cstate="print"/>
          <a:srcRect/>
          <a:stretch>
            <a:fillRect/>
          </a:stretch>
        </p:blipFill>
        <p:spPr bwMode="auto">
          <a:xfrm>
            <a:off x="1976035" y="3100388"/>
            <a:ext cx="7287214" cy="1008062"/>
          </a:xfrm>
          <a:prstGeom prst="rect">
            <a:avLst/>
          </a:prstGeom>
          <a:noFill/>
          <a:ln w="9525">
            <a:noFill/>
            <a:miter lim="800000"/>
            <a:headEnd/>
            <a:tailEnd/>
          </a:ln>
        </p:spPr>
      </p:pic>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1"/>
          </p:nvPr>
        </p:nvSpPr>
        <p:spPr/>
        <p:txBody>
          <a:bodyPr/>
          <a:lstStyle/>
          <a:p>
            <a:r>
              <a:rPr lang="zh-CN" altLang="en-US" smtClean="0"/>
              <a:t>animation-fill-mode属性取值如下：</a:t>
            </a:r>
            <a:endParaRPr lang="zh-CN" altLang="en-US" smtClean="0"/>
          </a:p>
        </p:txBody>
      </p:sp>
      <p:pic>
        <p:nvPicPr>
          <p:cNvPr id="29699" name="图片 3"/>
          <p:cNvPicPr>
            <a:picLocks noChangeAspect="1" noChangeArrowheads="1"/>
          </p:cNvPicPr>
          <p:nvPr/>
        </p:nvPicPr>
        <p:blipFill>
          <a:blip r:embed="rId1" cstate="print"/>
          <a:srcRect/>
          <a:stretch>
            <a:fillRect/>
          </a:stretch>
        </p:blipFill>
        <p:spPr bwMode="auto">
          <a:xfrm>
            <a:off x="1507862" y="2438401"/>
            <a:ext cx="9372855" cy="3160713"/>
          </a:xfrm>
          <a:prstGeom prst="rect">
            <a:avLst/>
          </a:prstGeom>
          <a:noFill/>
          <a:ln w="9525">
            <a:noFill/>
            <a:miter lim="800000"/>
            <a:headEnd/>
            <a:tailEnd/>
          </a:ln>
        </p:spPr>
      </p:pic>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媒体查询</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en-US" altLang="zh-CN" sz="2400" dirty="0" smtClean="0"/>
              <a:t>CSS3 </a:t>
            </a:r>
            <a:r>
              <a:rPr lang="zh-CN" altLang="en-US" sz="2400" dirty="0" smtClean="0"/>
              <a:t>的多媒体查询继承了 </a:t>
            </a:r>
            <a:r>
              <a:rPr lang="en-US" altLang="zh-CN" sz="2400" dirty="0" smtClean="0"/>
              <a:t>CSS2 </a:t>
            </a:r>
            <a:r>
              <a:rPr lang="zh-CN" altLang="en-US" sz="2400" dirty="0" smtClean="0"/>
              <a:t>多媒体类型的所有思想： 取代了查找设备的类型，</a:t>
            </a:r>
            <a:r>
              <a:rPr lang="en-US" altLang="zh-CN" sz="2400" dirty="0" smtClean="0"/>
              <a:t>CSS3 </a:t>
            </a:r>
            <a:r>
              <a:rPr lang="zh-CN" altLang="en-US" sz="2400" dirty="0" smtClean="0"/>
              <a:t>根据设置自适应显示。</a:t>
            </a:r>
            <a:endParaRPr lang="zh-CN" altLang="en-US" sz="2400" dirty="0" smtClean="0"/>
          </a:p>
          <a:p>
            <a:r>
              <a:rPr lang="zh-CN" altLang="en-US" sz="2400" dirty="0" smtClean="0"/>
              <a:t>媒体查询可用于检测很多事情，例如：</a:t>
            </a:r>
            <a:endParaRPr lang="zh-CN" altLang="en-US" sz="2400" dirty="0" smtClean="0"/>
          </a:p>
          <a:p>
            <a:pPr>
              <a:buNone/>
            </a:pPr>
            <a:r>
              <a:rPr lang="en-US" altLang="zh-CN" sz="2400" dirty="0" smtClean="0"/>
              <a:t>viewport(</a:t>
            </a:r>
            <a:r>
              <a:rPr lang="zh-CN" altLang="en-US" sz="2400" dirty="0" smtClean="0"/>
              <a:t>视窗</a:t>
            </a:r>
            <a:r>
              <a:rPr lang="en-US" altLang="zh-CN" sz="2400" dirty="0" smtClean="0"/>
              <a:t>) </a:t>
            </a:r>
            <a:r>
              <a:rPr lang="zh-CN" altLang="en-US" sz="2400" dirty="0" smtClean="0"/>
              <a:t>的宽度与高度</a:t>
            </a:r>
            <a:endParaRPr lang="zh-CN" altLang="en-US" sz="2400" dirty="0" smtClean="0"/>
          </a:p>
          <a:p>
            <a:pPr>
              <a:buNone/>
            </a:pPr>
            <a:r>
              <a:rPr lang="zh-CN" altLang="en-US" sz="2400" dirty="0" smtClean="0"/>
              <a:t>设备的宽度与高度</a:t>
            </a:r>
            <a:endParaRPr lang="zh-CN" altLang="en-US" sz="2400" dirty="0" smtClean="0"/>
          </a:p>
          <a:p>
            <a:pPr>
              <a:buNone/>
            </a:pPr>
            <a:r>
              <a:rPr lang="zh-CN" altLang="en-US" sz="2400" dirty="0" smtClean="0"/>
              <a:t>朝向 </a:t>
            </a:r>
            <a:r>
              <a:rPr lang="en-US" altLang="zh-CN" sz="2400" dirty="0" smtClean="0"/>
              <a:t>(</a:t>
            </a:r>
            <a:r>
              <a:rPr lang="zh-CN" altLang="en-US" sz="2400" dirty="0" smtClean="0"/>
              <a:t>智能手机横屏，竖屏</a:t>
            </a:r>
            <a:r>
              <a:rPr lang="en-US" altLang="zh-CN" sz="2400" dirty="0" smtClean="0"/>
              <a:t>) </a:t>
            </a:r>
            <a:r>
              <a:rPr lang="zh-CN" altLang="en-US" sz="2400" dirty="0" smtClean="0"/>
              <a:t>。</a:t>
            </a:r>
            <a:endParaRPr lang="zh-CN" altLang="en-US" sz="2400" dirty="0" smtClean="0"/>
          </a:p>
          <a:p>
            <a:pPr>
              <a:buNone/>
            </a:pPr>
            <a:r>
              <a:rPr lang="zh-CN" altLang="en-US" sz="2400" dirty="0" smtClean="0"/>
              <a:t>分辨率</a:t>
            </a:r>
            <a:endParaRPr lang="zh-CN" altLang="en-US" sz="2400" dirty="0" smtClean="0"/>
          </a:p>
          <a:p>
            <a:pPr>
              <a:buNone/>
            </a:pPr>
            <a:r>
              <a:rPr lang="zh-CN" altLang="en-US" sz="2400" dirty="0" smtClean="0"/>
              <a:t>目前很多针对苹果手机，</a:t>
            </a:r>
            <a:r>
              <a:rPr lang="en-US" altLang="zh-CN" sz="2400" dirty="0" smtClean="0"/>
              <a:t>Android </a:t>
            </a:r>
            <a:r>
              <a:rPr lang="zh-CN" altLang="en-US" sz="2400" dirty="0" smtClean="0"/>
              <a:t>手机，平板等设备都会使用到多媒体查询。</a:t>
            </a:r>
            <a:endParaRPr lang="zh-CN" altLang="en-US" sz="2400" dirty="0" smtClean="0"/>
          </a:p>
          <a:p>
            <a:pPr>
              <a:buNone/>
            </a:pPr>
            <a:endParaRPr lang="zh-CN" alt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1266" y="692697"/>
            <a:ext cx="10822782" cy="2376263"/>
          </a:xfrm>
        </p:spPr>
        <p:txBody>
          <a:bodyPr/>
          <a:lstStyle/>
          <a:p>
            <a:pPr>
              <a:buNone/>
            </a:pPr>
            <a:r>
              <a:rPr lang="zh-CN" altLang="en-US" sz="4400" dirty="0" smtClean="0">
                <a:latin typeface="微软雅黑" pitchFamily="34" charset="-122"/>
                <a:ea typeface="微软雅黑" pitchFamily="34" charset="-122"/>
              </a:rPr>
              <a:t>浏览器支持</a:t>
            </a:r>
            <a:endParaRPr lang="en-US" altLang="zh-CN" sz="4400" dirty="0" smtClean="0">
              <a:latin typeface="微软雅黑" pitchFamily="34" charset="-122"/>
              <a:ea typeface="微软雅黑" pitchFamily="34" charset="-122"/>
            </a:endParaRPr>
          </a:p>
          <a:p>
            <a:pPr>
              <a:buNone/>
            </a:pPr>
            <a:endParaRPr lang="zh-CN" altLang="en-US" b="1" dirty="0" smtClean="0"/>
          </a:p>
          <a:p>
            <a:pPr>
              <a:buNone/>
            </a:pPr>
            <a:endParaRPr lang="zh-CN" altLang="en-US" dirty="0"/>
          </a:p>
        </p:txBody>
      </p:sp>
      <p:pic>
        <p:nvPicPr>
          <p:cNvPr id="1026" name="Picture 2"/>
          <p:cNvPicPr>
            <a:picLocks noChangeAspect="1" noChangeArrowheads="1"/>
          </p:cNvPicPr>
          <p:nvPr/>
        </p:nvPicPr>
        <p:blipFill>
          <a:blip r:embed="rId1" cstate="print"/>
          <a:srcRect/>
          <a:stretch>
            <a:fillRect/>
          </a:stretch>
        </p:blipFill>
        <p:spPr bwMode="auto">
          <a:xfrm>
            <a:off x="468040" y="2420888"/>
            <a:ext cx="11089232" cy="1403127"/>
          </a:xfrm>
          <a:prstGeom prst="rect">
            <a:avLst/>
          </a:prstGeom>
          <a:noFill/>
          <a:ln w="9525">
            <a:noFill/>
            <a:miter lim="800000"/>
            <a:headEnd/>
            <a:tailEnd/>
          </a:ln>
        </p:spPr>
      </p:pic>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056" y="620688"/>
            <a:ext cx="10822782" cy="634082"/>
          </a:xfrm>
        </p:spPr>
        <p:txBody>
          <a:bodyPr>
            <a:noAutofit/>
          </a:bodyPr>
          <a:lstStyle/>
          <a:p>
            <a:r>
              <a:rPr lang="zh-CN" altLang="en-US" dirty="0" smtClean="0">
                <a:latin typeface="微软雅黑" pitchFamily="34" charset="-122"/>
                <a:ea typeface="微软雅黑" pitchFamily="34" charset="-122"/>
              </a:rPr>
              <a:t>多媒体查询语法</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70000" lnSpcReduction="20000"/>
          </a:bodyPr>
          <a:lstStyle/>
          <a:p>
            <a:r>
              <a:rPr lang="zh-CN" altLang="en-US" dirty="0" smtClean="0"/>
              <a:t>多媒体查询由多种媒体组成，可以包含一个或多个表达式，表达式根据条件是否成立返回 </a:t>
            </a:r>
            <a:r>
              <a:rPr lang="en-US" altLang="zh-CN" dirty="0" smtClean="0"/>
              <a:t>true </a:t>
            </a:r>
            <a:r>
              <a:rPr lang="zh-CN" altLang="en-US" dirty="0" smtClean="0"/>
              <a:t>或 </a:t>
            </a:r>
            <a:r>
              <a:rPr lang="en-US" altLang="zh-CN" dirty="0" smtClean="0"/>
              <a:t>false</a:t>
            </a:r>
            <a:r>
              <a:rPr lang="zh-CN" altLang="en-US" dirty="0" smtClean="0"/>
              <a:t>。</a:t>
            </a:r>
            <a:endParaRPr lang="zh-CN" altLang="en-US" dirty="0" smtClean="0"/>
          </a:p>
          <a:p>
            <a:r>
              <a:rPr lang="en-US" altLang="zh-CN" dirty="0" smtClean="0"/>
              <a:t>@media </a:t>
            </a:r>
            <a:r>
              <a:rPr lang="en-US" altLang="zh-CN" dirty="0" err="1" smtClean="0"/>
              <a:t>not|only</a:t>
            </a:r>
            <a:r>
              <a:rPr lang="en-US" altLang="zh-CN" dirty="0" smtClean="0"/>
              <a:t> </a:t>
            </a:r>
            <a:r>
              <a:rPr lang="en-US" altLang="zh-CN" dirty="0" err="1" smtClean="0"/>
              <a:t>mediatype</a:t>
            </a:r>
            <a:r>
              <a:rPr lang="en-US" altLang="zh-CN" dirty="0" smtClean="0"/>
              <a:t> and (expressions) { CSS-Code; }</a:t>
            </a:r>
            <a:r>
              <a:rPr lang="zh-CN" altLang="en-US" dirty="0" smtClean="0"/>
              <a:t>如果指定的多媒体类型匹配设备类型则查询结果返回 </a:t>
            </a:r>
            <a:r>
              <a:rPr lang="en-US" altLang="zh-CN" dirty="0" smtClean="0"/>
              <a:t>true</a:t>
            </a:r>
            <a:r>
              <a:rPr lang="zh-CN" altLang="en-US" dirty="0" smtClean="0"/>
              <a:t>，文档会在匹配的设备上显示指定样式效果。</a:t>
            </a:r>
            <a:endParaRPr lang="zh-CN" altLang="en-US" dirty="0" smtClean="0"/>
          </a:p>
          <a:p>
            <a:r>
              <a:rPr lang="zh-CN" altLang="en-US" dirty="0" smtClean="0"/>
              <a:t>除非你使用了 </a:t>
            </a:r>
            <a:r>
              <a:rPr lang="en-US" altLang="zh-CN" dirty="0" smtClean="0"/>
              <a:t>not </a:t>
            </a:r>
            <a:r>
              <a:rPr lang="zh-CN" altLang="en-US" dirty="0" smtClean="0"/>
              <a:t>或 </a:t>
            </a:r>
            <a:r>
              <a:rPr lang="en-US" altLang="zh-CN" dirty="0" smtClean="0"/>
              <a:t>only </a:t>
            </a:r>
            <a:r>
              <a:rPr lang="zh-CN" altLang="en-US" dirty="0" smtClean="0"/>
              <a:t>操作符，否则所有的样式会适应在所有设备上显示效果。</a:t>
            </a:r>
            <a:endParaRPr lang="zh-CN" altLang="en-US" dirty="0" smtClean="0"/>
          </a:p>
          <a:p>
            <a:r>
              <a:rPr lang="en-US" altLang="zh-CN" b="1" dirty="0" smtClean="0"/>
              <a:t>not:</a:t>
            </a:r>
            <a:r>
              <a:rPr lang="en-US" altLang="zh-CN" dirty="0" smtClean="0"/>
              <a:t> not</a:t>
            </a:r>
            <a:r>
              <a:rPr lang="zh-CN" altLang="en-US" dirty="0" smtClean="0"/>
              <a:t>是用来排除掉某些特定的设备的，比如 </a:t>
            </a:r>
            <a:r>
              <a:rPr lang="en-US" altLang="zh-CN" dirty="0" smtClean="0"/>
              <a:t>@media not print</a:t>
            </a:r>
            <a:r>
              <a:rPr lang="zh-CN" altLang="en-US" dirty="0" smtClean="0"/>
              <a:t>（非打印设备）。</a:t>
            </a:r>
            <a:endParaRPr lang="zh-CN" altLang="en-US" dirty="0" smtClean="0"/>
          </a:p>
          <a:p>
            <a:r>
              <a:rPr lang="en-US" altLang="zh-CN" b="1" dirty="0" smtClean="0"/>
              <a:t>only:</a:t>
            </a:r>
            <a:r>
              <a:rPr lang="en-US" altLang="zh-CN" dirty="0" smtClean="0"/>
              <a:t> </a:t>
            </a:r>
            <a:r>
              <a:rPr lang="zh-CN" altLang="en-US" dirty="0" smtClean="0"/>
              <a:t>用来定某种特别的媒体类型。对于支持</a:t>
            </a:r>
            <a:r>
              <a:rPr lang="en-US" altLang="zh-CN" dirty="0" smtClean="0"/>
              <a:t>Media Queries</a:t>
            </a:r>
            <a:r>
              <a:rPr lang="zh-CN" altLang="en-US" dirty="0" smtClean="0"/>
              <a:t>的移动设备来说，如果存在</a:t>
            </a:r>
            <a:r>
              <a:rPr lang="en-US" altLang="zh-CN" dirty="0" smtClean="0"/>
              <a:t>only</a:t>
            </a:r>
            <a:r>
              <a:rPr lang="zh-CN" altLang="en-US" dirty="0" smtClean="0"/>
              <a:t>关键字，移动设备的</a:t>
            </a:r>
            <a:r>
              <a:rPr lang="en-US" altLang="zh-CN" dirty="0" smtClean="0"/>
              <a:t>Web</a:t>
            </a:r>
            <a:r>
              <a:rPr lang="zh-CN" altLang="en-US" dirty="0" smtClean="0"/>
              <a:t>浏览器会忽略</a:t>
            </a:r>
            <a:r>
              <a:rPr lang="en-US" altLang="zh-CN" dirty="0" smtClean="0"/>
              <a:t>only</a:t>
            </a:r>
            <a:r>
              <a:rPr lang="zh-CN" altLang="en-US" dirty="0" smtClean="0"/>
              <a:t>关键字并直接根据后面的表达式应用样式文件。对于不支持</a:t>
            </a:r>
            <a:r>
              <a:rPr lang="en-US" altLang="zh-CN" dirty="0" smtClean="0"/>
              <a:t>Media Queries</a:t>
            </a:r>
            <a:r>
              <a:rPr lang="zh-CN" altLang="en-US" dirty="0" smtClean="0"/>
              <a:t>的设备但能够读取</a:t>
            </a:r>
            <a:r>
              <a:rPr lang="en-US" altLang="zh-CN" dirty="0" smtClean="0"/>
              <a:t>Media Type</a:t>
            </a:r>
            <a:r>
              <a:rPr lang="zh-CN" altLang="en-US" dirty="0" smtClean="0"/>
              <a:t>类型的</a:t>
            </a:r>
            <a:r>
              <a:rPr lang="en-US" altLang="zh-CN" dirty="0" smtClean="0"/>
              <a:t>Web</a:t>
            </a:r>
            <a:r>
              <a:rPr lang="zh-CN" altLang="en-US" dirty="0" smtClean="0"/>
              <a:t>浏览器，遇到</a:t>
            </a:r>
            <a:r>
              <a:rPr lang="en-US" altLang="zh-CN" dirty="0" smtClean="0"/>
              <a:t>only</a:t>
            </a:r>
            <a:r>
              <a:rPr lang="zh-CN" altLang="en-US" dirty="0" smtClean="0"/>
              <a:t>关键字时会忽略这个样式文件。</a:t>
            </a:r>
            <a:endParaRPr lang="zh-CN" altLang="en-US" dirty="0" smtClean="0"/>
          </a:p>
          <a:p>
            <a:r>
              <a:rPr lang="en-US" altLang="zh-CN" b="1" dirty="0" smtClean="0"/>
              <a:t>all:</a:t>
            </a:r>
            <a:r>
              <a:rPr lang="en-US" altLang="zh-CN" dirty="0" smtClean="0"/>
              <a:t> </a:t>
            </a:r>
            <a:r>
              <a:rPr lang="zh-CN" altLang="en-US" dirty="0" smtClean="0"/>
              <a:t>所有设备，这个应该经常看到。</a:t>
            </a:r>
            <a:endParaRPr lang="zh-CN" altLang="en-US" dirty="0" smtClean="0"/>
          </a:p>
          <a:p>
            <a:pPr>
              <a:buNone/>
            </a:pPr>
            <a:endParaRPr lang="zh-CN" altLang="en-US" dirty="0"/>
          </a:p>
        </p:txBody>
      </p:sp>
      <p:pic>
        <p:nvPicPr>
          <p:cNvPr id="2050" name="Picture 2"/>
          <p:cNvPicPr>
            <a:picLocks noChangeAspect="1" noChangeArrowheads="1"/>
          </p:cNvPicPr>
          <p:nvPr/>
        </p:nvPicPr>
        <p:blipFill>
          <a:blip r:embed="rId1" cstate="print"/>
          <a:srcRect/>
          <a:stretch>
            <a:fillRect/>
          </a:stretch>
        </p:blipFill>
        <p:spPr bwMode="auto">
          <a:xfrm>
            <a:off x="1116112" y="5157192"/>
            <a:ext cx="9865096" cy="1000517"/>
          </a:xfrm>
          <a:prstGeom prst="rect">
            <a:avLst/>
          </a:prstGeom>
          <a:noFill/>
          <a:ln w="9525">
            <a:noFill/>
            <a:miter lim="800000"/>
            <a:headEnd/>
            <a:tailEnd/>
          </a:ln>
        </p:spPr>
      </p:pic>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微软雅黑" pitchFamily="34" charset="-122"/>
                <a:ea typeface="微软雅黑" pitchFamily="34" charset="-122"/>
              </a:rPr>
              <a:t>多媒体类型及示例</a:t>
            </a:r>
            <a:endParaRPr lang="zh-CN" altLang="en-US" dirty="0">
              <a:latin typeface="微软雅黑" pitchFamily="34" charset="-122"/>
              <a:ea typeface="微软雅黑" pitchFamily="34" charset="-122"/>
            </a:endParaRPr>
          </a:p>
        </p:txBody>
      </p:sp>
      <p:pic>
        <p:nvPicPr>
          <p:cNvPr id="3076" name="Picture 4"/>
          <p:cNvPicPr>
            <a:picLocks noChangeAspect="1" noChangeArrowheads="1"/>
          </p:cNvPicPr>
          <p:nvPr/>
        </p:nvPicPr>
        <p:blipFill>
          <a:blip r:embed="rId1" cstate="print"/>
          <a:srcRect/>
          <a:stretch>
            <a:fillRect/>
          </a:stretch>
        </p:blipFill>
        <p:spPr bwMode="auto">
          <a:xfrm>
            <a:off x="1548160" y="1412776"/>
            <a:ext cx="8424936" cy="2243225"/>
          </a:xfrm>
          <a:prstGeom prst="rect">
            <a:avLst/>
          </a:prstGeom>
          <a:noFill/>
          <a:ln w="9525">
            <a:noFill/>
            <a:miter lim="800000"/>
            <a:headEnd/>
            <a:tailEnd/>
          </a:ln>
        </p:spPr>
      </p:pic>
      <p:sp>
        <p:nvSpPr>
          <p:cNvPr id="8" name="TextBox 7"/>
          <p:cNvSpPr txBox="1"/>
          <p:nvPr/>
        </p:nvSpPr>
        <p:spPr>
          <a:xfrm>
            <a:off x="972096" y="3861048"/>
            <a:ext cx="9937104" cy="2308324"/>
          </a:xfrm>
          <a:prstGeom prst="rect">
            <a:avLst/>
          </a:prstGeom>
          <a:noFill/>
        </p:spPr>
        <p:txBody>
          <a:bodyPr wrap="square" rtlCol="0">
            <a:spAutoFit/>
          </a:bodyPr>
          <a:lstStyle/>
          <a:p>
            <a:r>
              <a:rPr lang="zh-CN" altLang="en-US" sz="2400" dirty="0" smtClean="0"/>
              <a:t>示例：</a:t>
            </a:r>
            <a:endParaRPr lang="en-US" altLang="zh-CN" sz="2400" dirty="0" smtClean="0"/>
          </a:p>
          <a:p>
            <a:r>
              <a:rPr lang="en-US" altLang="zh-CN" sz="2400" dirty="0" smtClean="0"/>
              <a:t>@media screen and (min-width: 480px) {</a:t>
            </a:r>
            <a:br>
              <a:rPr lang="en-US" altLang="zh-CN" sz="2400" dirty="0" smtClean="0"/>
            </a:br>
            <a:r>
              <a:rPr lang="en-US" altLang="zh-CN" sz="2400" dirty="0" smtClean="0"/>
              <a:t>    body {</a:t>
            </a:r>
            <a:br>
              <a:rPr lang="en-US" altLang="zh-CN" sz="2400" dirty="0" smtClean="0"/>
            </a:br>
            <a:r>
              <a:rPr lang="en-US" altLang="zh-CN" sz="2400" dirty="0" smtClean="0"/>
              <a:t>        background-color: </a:t>
            </a:r>
            <a:r>
              <a:rPr lang="en-US" altLang="zh-CN" sz="2400" dirty="0" err="1" smtClean="0"/>
              <a:t>lightgreen</a:t>
            </a:r>
            <a:r>
              <a:rPr lang="en-US" altLang="zh-CN" sz="2400" dirty="0" smtClean="0"/>
              <a:t>;</a:t>
            </a:r>
            <a:br>
              <a:rPr lang="en-US" altLang="zh-CN" sz="2400" dirty="0" smtClean="0"/>
            </a:br>
            <a:r>
              <a:rPr lang="en-US" altLang="zh-CN" sz="2400" dirty="0" smtClean="0"/>
              <a:t>    }</a:t>
            </a:r>
            <a:br>
              <a:rPr lang="en-US" altLang="zh-CN" sz="2400" dirty="0" smtClean="0"/>
            </a:br>
            <a:r>
              <a:rPr lang="en-US" altLang="zh-CN" sz="2400" dirty="0" smtClean="0"/>
              <a:t>}</a:t>
            </a:r>
            <a:endParaRPr lang="zh-CN"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noChangeArrowheads="1"/>
          </p:cNvSpPr>
          <p:nvPr>
            <p:ph type="title"/>
          </p:nvPr>
        </p:nvSpPr>
        <p:spPr/>
        <p:txBody>
          <a:bodyPr/>
          <a:lstStyle/>
          <a:p>
            <a:endParaRPr lang="zh-CN" altLang="en-US" smtClean="0"/>
          </a:p>
        </p:txBody>
      </p:sp>
      <p:sp>
        <p:nvSpPr>
          <p:cNvPr id="23554" name="内容占位符 2"/>
          <p:cNvSpPr>
            <a:spLocks noGrp="1" noChangeArrowheads="1"/>
          </p:cNvSpPr>
          <p:nvPr>
            <p:ph idx="1"/>
          </p:nvPr>
        </p:nvSpPr>
        <p:spPr/>
        <p:txBody>
          <a:bodyPr>
            <a:normAutofit/>
          </a:bodyPr>
          <a:lstStyle/>
          <a:p>
            <a:r>
              <a:rPr lang="zh-CN" altLang="en-US" dirty="0" smtClean="0"/>
              <a:t>:first-of-type</a:t>
            </a:r>
            <a:endParaRPr lang="zh-CN" altLang="en-US" dirty="0" smtClean="0"/>
          </a:p>
          <a:p>
            <a:endParaRPr lang="zh-CN" altLang="en-US" dirty="0" smtClean="0"/>
          </a:p>
          <a:p>
            <a:pPr>
              <a:buFont typeface="Wingdings" pitchFamily="2" charset="2"/>
              <a:buChar char="Ø"/>
            </a:pPr>
            <a:r>
              <a:rPr lang="zh-CN" altLang="en-US" sz="2400" dirty="0" smtClean="0"/>
              <a:t>h1: first-of-type:选择的是h1元素，因为h1元素是div中所有h1元素中的第1个h1元素，事实上也只有一个为h1的子元素；</a:t>
            </a:r>
            <a:endParaRPr lang="zh-CN" altLang="en-US" sz="2400" dirty="0" smtClean="0"/>
          </a:p>
          <a:p>
            <a:pPr>
              <a:buFont typeface="Wingdings" pitchFamily="2" charset="2"/>
              <a:buChar char="Ø"/>
            </a:pPr>
            <a:r>
              <a:rPr lang="zh-CN" altLang="en-US" sz="2400" dirty="0" smtClean="0"/>
              <a:t>p: first-of-type:选择的是p元素，因为p元素是div中所有p元素中的第1个p元素，事实上也只有一个为p的子元素；</a:t>
            </a:r>
            <a:endParaRPr lang="zh-CN" altLang="en-US" sz="2400" dirty="0" smtClean="0"/>
          </a:p>
          <a:p>
            <a:pPr>
              <a:buFont typeface="Wingdings" pitchFamily="2" charset="2"/>
              <a:buChar char="Ø"/>
            </a:pPr>
            <a:r>
              <a:rPr lang="zh-CN" altLang="en-US" sz="2400" dirty="0" smtClean="0"/>
              <a:t>span: first-of-type:选择的是id="first"的span元素，因为在div元素中有2个span元素，我们选择的是两个之中的第1个。</a:t>
            </a:r>
            <a:endParaRPr lang="zh-CN" altLang="en-US" sz="24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noChangeArrowheads="1"/>
          </p:cNvSpPr>
          <p:nvPr>
            <p:ph type="title"/>
          </p:nvPr>
        </p:nvSpPr>
        <p:spPr/>
        <p:txBody>
          <a:bodyPr/>
          <a:lstStyle/>
          <a:p>
            <a:endParaRPr lang="zh-CN" altLang="en-US" smtClean="0"/>
          </a:p>
        </p:txBody>
      </p:sp>
      <p:sp>
        <p:nvSpPr>
          <p:cNvPr id="25602" name="内容占位符 2"/>
          <p:cNvSpPr>
            <a:spLocks noGrp="1" noChangeArrowheads="1"/>
          </p:cNvSpPr>
          <p:nvPr>
            <p:ph idx="1"/>
          </p:nvPr>
        </p:nvSpPr>
        <p:spPr/>
        <p:txBody>
          <a:bodyPr/>
          <a:lstStyle/>
          <a:p>
            <a:r>
              <a:rPr lang="zh-CN" altLang="en-US" dirty="0" smtClean="0">
                <a:sym typeface="Arial" pitchFamily="34" charset="0"/>
              </a:rPr>
              <a:t>CSS3结构伪类选择器（第3类）</a:t>
            </a:r>
            <a:endParaRPr lang="zh-CN" altLang="en-US" dirty="0" smtClean="0"/>
          </a:p>
          <a:p>
            <a:endParaRPr lang="zh-CN" altLang="en-US" dirty="0" smtClean="0"/>
          </a:p>
          <a:p>
            <a:pPr>
              <a:buFont typeface="Wingdings" pitchFamily="2" charset="2"/>
              <a:buChar char="Ø"/>
            </a:pPr>
            <a:r>
              <a:rPr lang="zh-CN" altLang="en-US" sz="2400" dirty="0" smtClean="0"/>
              <a:t>:root	选择文档的根元素。在HTML中，根元素永远是HTML</a:t>
            </a:r>
            <a:endParaRPr lang="zh-CN" altLang="en-US" sz="2400" dirty="0" smtClean="0"/>
          </a:p>
          <a:p>
            <a:pPr>
              <a:buFont typeface="Wingdings" pitchFamily="2" charset="2"/>
              <a:buChar char="Ø"/>
            </a:pPr>
            <a:r>
              <a:rPr lang="zh-CN" altLang="en-US" sz="2400" dirty="0" smtClean="0"/>
              <a:t>:not()	选择某个元素之外的所有元素</a:t>
            </a:r>
            <a:endParaRPr lang="zh-CN" altLang="en-US" sz="2400" dirty="0" smtClean="0"/>
          </a:p>
          <a:p>
            <a:pPr>
              <a:buFont typeface="Wingdings" pitchFamily="2" charset="2"/>
              <a:buChar char="Ø"/>
            </a:pPr>
            <a:r>
              <a:rPr lang="zh-CN" altLang="en-US" sz="2400" dirty="0" smtClean="0"/>
              <a:t>:empty	选择一个不包含任何子元素或内容的元素</a:t>
            </a:r>
            <a:endParaRPr lang="zh-CN" altLang="en-US" sz="2400" dirty="0" smtClean="0"/>
          </a:p>
          <a:p>
            <a:pPr>
              <a:buFont typeface="Wingdings" pitchFamily="2" charset="2"/>
              <a:buChar char="Ø"/>
            </a:pPr>
            <a:r>
              <a:rPr lang="zh-CN" altLang="en-US" sz="2400" dirty="0" smtClean="0"/>
              <a:t>:target	选取页面中的某个target元素</a:t>
            </a:r>
            <a:endParaRPr lang="zh-CN" altLang="en-US" sz="24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noChangeArrowheads="1"/>
          </p:cNvSpPr>
          <p:nvPr>
            <p:ph type="title"/>
          </p:nvPr>
        </p:nvSpPr>
        <p:spPr/>
        <p:txBody>
          <a:bodyPr/>
          <a:lstStyle/>
          <a:p>
            <a:endParaRPr lang="zh-CN" altLang="en-US" smtClean="0"/>
          </a:p>
        </p:txBody>
      </p:sp>
      <p:sp>
        <p:nvSpPr>
          <p:cNvPr id="3" name="内容占位符 2"/>
          <p:cNvSpPr>
            <a:spLocks noGrp="1"/>
          </p:cNvSpPr>
          <p:nvPr>
            <p:ph idx="1"/>
          </p:nvPr>
        </p:nvSpPr>
        <p:spPr/>
        <p:txBody>
          <a:bodyPr/>
          <a:lstStyle/>
          <a:p>
            <a:r>
              <a:rPr lang="zh-CN" altLang="en-US" noProof="1"/>
              <a:t>:root选择器简介</a:t>
            </a:r>
            <a:endParaRPr lang="zh-CN" altLang="en-US" noProof="1"/>
          </a:p>
          <a:p>
            <a:endParaRPr lang="zh-CN" altLang="en-US" noProof="1"/>
          </a:p>
          <a:p>
            <a:pPr marL="0" indent="0">
              <a:buFont typeface="Wingdings 2" pitchFamily="2" charset="2"/>
              <a:buNone/>
            </a:pPr>
            <a:r>
              <a:rPr lang="zh-CN" altLang="en-US" sz="2400" noProof="1"/>
              <a:t>在CSS3中，:root选择器用于选择文档的根元素。根元素指的是位于文档树中最顶层结构的元素。</a:t>
            </a:r>
            <a:endParaRPr lang="zh-CN" altLang="en-US" sz="2400" noProof="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CSS3</a:t>
            </a:r>
            <a:endParaRPr lang="zh-CN" altLang="en-US" dirty="0"/>
          </a:p>
        </p:txBody>
      </p:sp>
      <p:sp>
        <p:nvSpPr>
          <p:cNvPr id="3" name="内容占位符 2"/>
          <p:cNvSpPr>
            <a:spLocks noGrp="1"/>
          </p:cNvSpPr>
          <p:nvPr>
            <p:ph idx="1"/>
          </p:nvPr>
        </p:nvSpPr>
        <p:spPr/>
        <p:txBody>
          <a:bodyPr/>
          <a:lstStyle/>
          <a:p>
            <a:pPr>
              <a:buNone/>
            </a:pPr>
            <a:r>
              <a:rPr lang="en-US" altLang="zh-CN" dirty="0" smtClean="0">
                <a:latin typeface="微软雅黑" pitchFamily="34" charset="-122"/>
                <a:ea typeface="微软雅黑" pitchFamily="34" charset="-122"/>
              </a:rPr>
              <a:t>CSS3</a:t>
            </a:r>
            <a:r>
              <a:rPr lang="zh-CN" altLang="en-US" dirty="0" smtClean="0">
                <a:latin typeface="微软雅黑" pitchFamily="34" charset="-122"/>
                <a:ea typeface="微软雅黑" pitchFamily="34" charset="-122"/>
              </a:rPr>
              <a:t>介绍：</a:t>
            </a:r>
            <a:endParaRPr lang="en-US" altLang="zh-CN" dirty="0" smtClean="0">
              <a:latin typeface="微软雅黑" pitchFamily="34" charset="-122"/>
              <a:ea typeface="微软雅黑" pitchFamily="34" charset="-122"/>
            </a:endParaRPr>
          </a:p>
          <a:p>
            <a:pPr marL="361950" indent="-361950" algn="just">
              <a:lnSpc>
                <a:spcPct val="110000"/>
              </a:lnSpc>
              <a:spcBef>
                <a:spcPts val="1015"/>
              </a:spcBef>
              <a:buClr>
                <a:schemeClr val="accent1"/>
              </a:buClr>
              <a:buSzPct val="80000"/>
              <a:buNone/>
            </a:pPr>
            <a:r>
              <a:rPr lang="en-US" altLang="zh-CN" dirty="0" smtClean="0">
                <a:ea typeface="微软雅黑" pitchFamily="34" charset="-122"/>
                <a:sym typeface="Arial" pitchFamily="34" charset="0"/>
              </a:rPr>
              <a:t>CSS3</a:t>
            </a:r>
            <a:r>
              <a:rPr lang="zh-CN" altLang="en-US" dirty="0" smtClean="0">
                <a:ea typeface="微软雅黑" pitchFamily="34" charset="-122"/>
                <a:sym typeface="Arial" pitchFamily="34" charset="0"/>
              </a:rPr>
              <a:t>新增功能</a:t>
            </a:r>
            <a:endParaRPr lang="zh-CN" altLang="en-US" dirty="0" smtClean="0">
              <a:ea typeface="微软雅黑" pitchFamily="34" charset="-122"/>
              <a:sym typeface="Arial" pitchFamily="34" charset="0"/>
            </a:endParaRPr>
          </a:p>
          <a:p>
            <a:pPr marL="361950" indent="-361950" algn="just">
              <a:lnSpc>
                <a:spcPct val="110000"/>
              </a:lnSpc>
              <a:spcBef>
                <a:spcPts val="1015"/>
              </a:spcBef>
              <a:buClr>
                <a:schemeClr val="accent1"/>
              </a:buClr>
              <a:buSzPct val="80000"/>
              <a:buNone/>
            </a:pPr>
            <a:r>
              <a:rPr lang="zh-CN" altLang="en-US" dirty="0" smtClean="0">
                <a:ea typeface="微软雅黑" pitchFamily="34" charset="-122"/>
                <a:sym typeface="Arial" pitchFamily="34" charset="0"/>
              </a:rPr>
              <a:t>浏览器私有前缀</a:t>
            </a:r>
            <a:endParaRPr lang="zh-CN" altLang="en-US" dirty="0" smtClean="0">
              <a:ea typeface="微软雅黑" pitchFamily="34" charset="-122"/>
              <a:sym typeface="Arial" pitchFamily="34" charset="0"/>
            </a:endParaRPr>
          </a:p>
          <a:p>
            <a:pPr>
              <a:buNone/>
            </a:pP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noChangeArrowheads="1"/>
          </p:cNvSpPr>
          <p:nvPr>
            <p:ph type="title"/>
          </p:nvPr>
        </p:nvSpPr>
        <p:spPr/>
        <p:txBody>
          <a:bodyPr/>
          <a:lstStyle/>
          <a:p>
            <a:endParaRPr lang="zh-CN" altLang="en-US" smtClean="0"/>
          </a:p>
        </p:txBody>
      </p:sp>
      <p:sp>
        <p:nvSpPr>
          <p:cNvPr id="3" name="内容占位符 2"/>
          <p:cNvSpPr>
            <a:spLocks noGrp="1"/>
          </p:cNvSpPr>
          <p:nvPr>
            <p:ph idx="1"/>
          </p:nvPr>
        </p:nvSpPr>
        <p:spPr/>
        <p:txBody>
          <a:bodyPr/>
          <a:lstStyle/>
          <a:p>
            <a:r>
              <a:rPr lang="zh-CN" altLang="en-US" noProof="1"/>
              <a:t>:not()选择器</a:t>
            </a:r>
            <a:endParaRPr lang="zh-CN" altLang="en-US" noProof="1"/>
          </a:p>
          <a:p>
            <a:endParaRPr lang="zh-CN" altLang="en-US" noProof="1"/>
          </a:p>
          <a:p>
            <a:pPr marL="0" indent="0">
              <a:buFont typeface="Wingdings 2" pitchFamily="2" charset="2"/>
              <a:buNone/>
            </a:pPr>
            <a:r>
              <a:rPr lang="zh-CN" altLang="en-US" sz="2400" noProof="1"/>
              <a:t>在CSS3中，:not()选择器中主要用于选取某个元素之外的所有元素。这是very very实用的一个选择器，大家要重点记忆一下。</a:t>
            </a:r>
            <a:endParaRPr lang="zh-CN" altLang="en-US" sz="2400" noProof="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noChangeArrowheads="1"/>
          </p:cNvSpPr>
          <p:nvPr>
            <p:ph type="title"/>
          </p:nvPr>
        </p:nvSpPr>
        <p:spPr/>
        <p:txBody>
          <a:bodyPr/>
          <a:lstStyle/>
          <a:p>
            <a:endParaRPr lang="zh-CN" altLang="en-US" smtClean="0"/>
          </a:p>
        </p:txBody>
      </p:sp>
      <p:sp>
        <p:nvSpPr>
          <p:cNvPr id="3" name="内容占位符 2"/>
          <p:cNvSpPr>
            <a:spLocks noGrp="1"/>
          </p:cNvSpPr>
          <p:nvPr>
            <p:ph idx="1"/>
          </p:nvPr>
        </p:nvSpPr>
        <p:spPr/>
        <p:txBody>
          <a:bodyPr/>
          <a:lstStyle/>
          <a:p>
            <a:r>
              <a:rPr lang="zh-CN" altLang="en-US" noProof="1"/>
              <a:t>:empty选择器</a:t>
            </a:r>
            <a:endParaRPr lang="zh-CN" altLang="en-US" noProof="1"/>
          </a:p>
          <a:p>
            <a:endParaRPr lang="zh-CN" altLang="en-US" noProof="1"/>
          </a:p>
          <a:p>
            <a:pPr marL="0" indent="0">
              <a:buFont typeface="Wingdings 2" pitchFamily="2" charset="2"/>
              <a:buNone/>
            </a:pPr>
            <a:r>
              <a:rPr lang="zh-CN" altLang="en-US" sz="2400" noProof="1"/>
              <a:t>在CSS3中，:empty选择器用于选择一个不包含任何子元素或内容的元素。也就是选择一个内容为空白的元素。</a:t>
            </a:r>
            <a:endParaRPr lang="zh-CN" altLang="en-US" sz="2400" noProof="1"/>
          </a:p>
          <a:p>
            <a:endParaRPr lang="zh-CN" altLang="en-US" noProof="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noChangeArrowheads="1"/>
          </p:cNvSpPr>
          <p:nvPr>
            <p:ph type="title"/>
          </p:nvPr>
        </p:nvSpPr>
        <p:spPr/>
        <p:txBody>
          <a:bodyPr/>
          <a:lstStyle/>
          <a:p>
            <a:endParaRPr lang="zh-CN" altLang="en-US" smtClean="0"/>
          </a:p>
        </p:txBody>
      </p:sp>
      <p:sp>
        <p:nvSpPr>
          <p:cNvPr id="3" name="内容占位符 2"/>
          <p:cNvSpPr>
            <a:spLocks noGrp="1"/>
          </p:cNvSpPr>
          <p:nvPr>
            <p:ph idx="1"/>
          </p:nvPr>
        </p:nvSpPr>
        <p:spPr/>
        <p:txBody>
          <a:bodyPr/>
          <a:lstStyle/>
          <a:p>
            <a:r>
              <a:rPr lang="zh-CN" altLang="en-US" noProof="1"/>
              <a:t>:target选择器</a:t>
            </a:r>
            <a:endParaRPr lang="zh-CN" altLang="en-US" noProof="1"/>
          </a:p>
          <a:p>
            <a:endParaRPr lang="zh-CN" altLang="en-US" noProof="1"/>
          </a:p>
          <a:p>
            <a:pPr marL="0" indent="0">
              <a:buFont typeface="Wingdings 2" pitchFamily="2" charset="2"/>
              <a:buNone/>
            </a:pPr>
            <a:r>
              <a:rPr lang="zh-CN" altLang="en-US" sz="2400" noProof="1"/>
              <a:t>:target选择器用于选取页面中的某个target元素。那什么是target元素呢？target元素，说白了就是该元素的id被当做页面的超链接来使用。</a:t>
            </a:r>
            <a:endParaRPr lang="zh-CN" altLang="en-US" sz="2400" noProof="1"/>
          </a:p>
          <a:p>
            <a:endParaRPr lang="zh-CN" altLang="en-US" noProof="1"/>
          </a:p>
          <a:p>
            <a:endParaRPr lang="zh-CN" altLang="en-US" noProof="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noChangeArrowheads="1"/>
          </p:cNvSpPr>
          <p:nvPr>
            <p:ph type="title"/>
          </p:nvPr>
        </p:nvSpPr>
        <p:spPr/>
        <p:txBody>
          <a:bodyPr/>
          <a:lstStyle/>
          <a:p>
            <a:r>
              <a:rPr lang="zh-CN" altLang="en-US" dirty="0" smtClean="0"/>
              <a:t>UI元素状态伪类选择器</a:t>
            </a:r>
            <a:endParaRPr lang="zh-CN" altLang="en-US" dirty="0" smtClean="0"/>
          </a:p>
        </p:txBody>
      </p:sp>
      <p:sp>
        <p:nvSpPr>
          <p:cNvPr id="35842" name="内容占位符 2"/>
          <p:cNvSpPr>
            <a:spLocks noGrp="1" noChangeArrowheads="1"/>
          </p:cNvSpPr>
          <p:nvPr>
            <p:ph idx="1"/>
          </p:nvPr>
        </p:nvSpPr>
        <p:spPr/>
        <p:txBody>
          <a:bodyPr>
            <a:normAutofit/>
          </a:bodyPr>
          <a:lstStyle/>
          <a:p>
            <a:r>
              <a:rPr lang="zh-CN" altLang="en-US" sz="2400" dirty="0" smtClean="0"/>
              <a:t>UI元素状态伪类选择器指的是“UI元素状态”这方面的伪类选择器，很简单。</a:t>
            </a:r>
            <a:endParaRPr lang="zh-CN" altLang="en-US" sz="2400" dirty="0" smtClean="0"/>
          </a:p>
          <a:p>
            <a:r>
              <a:rPr lang="zh-CN" altLang="en-US" sz="2400" dirty="0" smtClean="0"/>
              <a:t>UI元素状态包括：可用、不可用、选中、未选中、获取焦点、失去焦点等。</a:t>
            </a:r>
            <a:endParaRPr lang="zh-CN" altLang="en-US" sz="2400" dirty="0" smtClean="0"/>
          </a:p>
          <a:p>
            <a:r>
              <a:rPr lang="zh-CN" altLang="en-US" sz="2400" dirty="0" smtClean="0"/>
              <a:t>这些选择器的共同特征是：指定的样式只有当元素处于某种状态下时才起作用，在默认状态下不起作用。UI元素状态伪类选择器大多数都是针对表单元素来使用的。</a:t>
            </a:r>
            <a:endParaRPr lang="zh-CN" altLang="en-US" sz="2400"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noChangeArrowheads="1"/>
          </p:cNvSpPr>
          <p:nvPr>
            <p:ph type="title"/>
          </p:nvPr>
        </p:nvSpPr>
        <p:spPr/>
        <p:txBody>
          <a:bodyPr/>
          <a:lstStyle/>
          <a:p>
            <a:endParaRPr lang="zh-CN" altLang="en-US" smtClean="0"/>
          </a:p>
        </p:txBody>
      </p:sp>
      <p:pic>
        <p:nvPicPr>
          <p:cNvPr id="36866" name="内容占位符 3"/>
          <p:cNvPicPr>
            <a:picLocks noGrp="1" noChangeAspect="1" noChangeArrowheads="1"/>
          </p:cNvPicPr>
          <p:nvPr>
            <p:ph idx="1"/>
          </p:nvPr>
        </p:nvPicPr>
        <p:blipFill>
          <a:blip r:embed="rId1" cstate="print"/>
          <a:srcRect/>
          <a:stretch>
            <a:fillRect/>
          </a:stretch>
        </p:blipFill>
        <p:spPr>
          <a:xfrm>
            <a:off x="1316835" y="1371600"/>
            <a:ext cx="9380683" cy="443230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noProof="1"/>
              <a:t>:focus选择器</a:t>
            </a:r>
            <a:endParaRPr lang="zh-CN" altLang="en-US" noProof="1"/>
          </a:p>
          <a:p>
            <a:endParaRPr lang="zh-CN" altLang="en-US" noProof="1"/>
          </a:p>
          <a:p>
            <a:pPr marL="0" indent="0">
              <a:buFont typeface="Wingdings 2" pitchFamily="2" charset="2"/>
              <a:buNone/>
            </a:pPr>
            <a:r>
              <a:rPr lang="zh-CN" altLang="en-US" noProof="1"/>
              <a:t>:</a:t>
            </a:r>
            <a:r>
              <a:rPr lang="zh-CN" altLang="en-US" sz="2400" noProof="1"/>
              <a:t>focus选择器被用来指定“表单元素”获得光标焦点时使用的样式，主要在单行文本框text、多行文本框textarea等表单元素获得焦点并输入文本时使用。</a:t>
            </a:r>
            <a:endParaRPr lang="zh-CN" altLang="en-US" sz="2400" noProof="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noChangeArrowheads="1"/>
          </p:cNvSpPr>
          <p:nvPr>
            <p:ph type="title"/>
          </p:nvPr>
        </p:nvSpPr>
        <p:spPr/>
        <p:txBody>
          <a:bodyPr/>
          <a:lstStyle/>
          <a:p>
            <a:endParaRPr lang="zh-CN" altLang="en-US" smtClean="0"/>
          </a:p>
        </p:txBody>
      </p:sp>
      <p:sp>
        <p:nvSpPr>
          <p:cNvPr id="3" name="内容占位符 2"/>
          <p:cNvSpPr>
            <a:spLocks noGrp="1"/>
          </p:cNvSpPr>
          <p:nvPr>
            <p:ph idx="1"/>
          </p:nvPr>
        </p:nvSpPr>
        <p:spPr/>
        <p:txBody>
          <a:bodyPr/>
          <a:lstStyle/>
          <a:p>
            <a:r>
              <a:rPr lang="zh-CN" altLang="en-US" noProof="1"/>
              <a:t>:checked选择器</a:t>
            </a:r>
            <a:endParaRPr lang="zh-CN" altLang="en-US" noProof="1"/>
          </a:p>
          <a:p>
            <a:endParaRPr lang="zh-CN" altLang="en-US" noProof="1"/>
          </a:p>
          <a:p>
            <a:pPr marL="0" indent="0">
              <a:buFont typeface="Wingdings 2" pitchFamily="2" charset="2"/>
              <a:buNone/>
            </a:pPr>
            <a:r>
              <a:rPr lang="zh-CN" altLang="en-US" sz="2400" noProof="1"/>
              <a:t>在表单元素中，单选按钮radio和复选框checkbox都具有“选中”和“未选中”状态。在CSS3中，我们可以通过使用:checked选择器来定义选中时的CSS样式。</a:t>
            </a:r>
            <a:endParaRPr lang="zh-CN" altLang="en-US" sz="2400" noProof="1"/>
          </a:p>
          <a:p>
            <a:pPr marL="0" indent="0">
              <a:buFont typeface="Wingdings 2" pitchFamily="2" charset="2"/>
              <a:buNone/>
            </a:pPr>
            <a:r>
              <a:rPr lang="zh-CN" altLang="en-US" sz="2400" noProof="1"/>
              <a:t>暂时只有Opera浏览器支持:checked选择器。</a:t>
            </a:r>
            <a:endParaRPr lang="zh-CN" altLang="en-US" sz="2400" noProof="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noProof="1" smtClean="0"/>
              <a:t>:</a:t>
            </a:r>
            <a:r>
              <a:rPr lang="zh-CN" altLang="en-US" noProof="1"/>
              <a:t>selection选择器</a:t>
            </a:r>
            <a:endParaRPr lang="zh-CN" altLang="en-US" noProof="1"/>
          </a:p>
          <a:p>
            <a:endParaRPr lang="zh-CN" altLang="en-US" noProof="1"/>
          </a:p>
          <a:p>
            <a:pPr marL="0" indent="0">
              <a:buFont typeface="Wingdings 2" pitchFamily="2" charset="2"/>
              <a:buNone/>
            </a:pPr>
            <a:r>
              <a:rPr lang="zh-CN" altLang="en-US" sz="2400" noProof="1"/>
              <a:t>默认情况下，浏览器中用鼠标选择的网页文本都是“深蓝的背景，白色的字体”显示的。但是有些时候我们并不想要“深蓝的背景，白色的字体”这种显示效果。</a:t>
            </a:r>
            <a:endParaRPr lang="zh-CN" altLang="en-US" sz="2400" noProof="1"/>
          </a:p>
        </p:txBody>
      </p:sp>
      <p:pic>
        <p:nvPicPr>
          <p:cNvPr id="41987" name="图片 3"/>
          <p:cNvPicPr>
            <a:picLocks noChangeAspect="1" noChangeArrowheads="1"/>
          </p:cNvPicPr>
          <p:nvPr/>
        </p:nvPicPr>
        <p:blipFill>
          <a:blip r:embed="rId1" cstate="print"/>
          <a:srcRect/>
          <a:stretch>
            <a:fillRect/>
          </a:stretch>
        </p:blipFill>
        <p:spPr bwMode="auto">
          <a:xfrm>
            <a:off x="1980208" y="4725144"/>
            <a:ext cx="8359784" cy="8001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noChangeArrowheads="1"/>
          </p:cNvSpPr>
          <p:nvPr>
            <p:ph type="title"/>
          </p:nvPr>
        </p:nvSpPr>
        <p:spPr/>
        <p:txBody>
          <a:bodyPr/>
          <a:lstStyle/>
          <a:p>
            <a:endParaRPr lang="zh-CN" altLang="en-US" smtClean="0"/>
          </a:p>
        </p:txBody>
      </p:sp>
      <p:sp>
        <p:nvSpPr>
          <p:cNvPr id="3" name="内容占位符 2"/>
          <p:cNvSpPr>
            <a:spLocks noGrp="1"/>
          </p:cNvSpPr>
          <p:nvPr>
            <p:ph idx="1"/>
          </p:nvPr>
        </p:nvSpPr>
        <p:spPr/>
        <p:txBody>
          <a:bodyPr/>
          <a:lstStyle/>
          <a:p>
            <a:r>
              <a:rPr lang="zh-CN" altLang="en-US" noProof="1"/>
              <a:t>:enabled与:disabled选择器</a:t>
            </a:r>
            <a:endParaRPr lang="zh-CN" altLang="en-US" noProof="1"/>
          </a:p>
          <a:p>
            <a:endParaRPr lang="zh-CN" altLang="en-US" noProof="1"/>
          </a:p>
          <a:p>
            <a:pPr marL="342900" indent="-342900">
              <a:buFont typeface="Wingdings" charset="0"/>
              <a:buChar char="Ø"/>
            </a:pPr>
            <a:r>
              <a:rPr lang="zh-CN" altLang="en-US" sz="2400" noProof="1"/>
              <a:t>在Web表单中，有些表单元素（如输入框、密码框、复选框等）有“可用”和“不可用”这2种状态。默认情况下，这些表单元素都处在可用状态。</a:t>
            </a:r>
            <a:endParaRPr lang="zh-CN" altLang="en-US" sz="2400" noProof="1"/>
          </a:p>
          <a:p>
            <a:pPr marL="342900" indent="-342900">
              <a:buFont typeface="Wingdings" charset="0"/>
              <a:buChar char="Ø"/>
            </a:pPr>
            <a:r>
              <a:rPr lang="zh-CN" altLang="en-US" sz="2400" noProof="1"/>
              <a:t>在CSS3中，我们可以使用:enabled选择器和:disabled选择器来分别设置表单元素的可用与不可用这两种状态的CSS样式。</a:t>
            </a:r>
            <a:endParaRPr lang="zh-CN" altLang="en-US" sz="2400" noProof="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noChangeArrowheads="1"/>
          </p:cNvSpPr>
          <p:nvPr>
            <p:ph type="title"/>
          </p:nvPr>
        </p:nvSpPr>
        <p:spPr/>
        <p:txBody>
          <a:bodyPr/>
          <a:lstStyle/>
          <a:p>
            <a:endParaRPr lang="zh-CN" altLang="en-US" smtClean="0"/>
          </a:p>
        </p:txBody>
      </p:sp>
      <p:sp>
        <p:nvSpPr>
          <p:cNvPr id="46082" name="内容占位符 2"/>
          <p:cNvSpPr>
            <a:spLocks noGrp="1" noChangeArrowheads="1"/>
          </p:cNvSpPr>
          <p:nvPr>
            <p:ph idx="1"/>
          </p:nvPr>
        </p:nvSpPr>
        <p:spPr/>
        <p:txBody>
          <a:bodyPr/>
          <a:lstStyle/>
          <a:p>
            <a:r>
              <a:rPr lang="zh-CN" altLang="en-US" dirty="0" smtClean="0"/>
              <a:t>:read-write与:read-only选择器</a:t>
            </a:r>
            <a:endParaRPr lang="zh-CN" altLang="en-US" dirty="0" smtClean="0"/>
          </a:p>
          <a:p>
            <a:endParaRPr lang="zh-CN" altLang="en-US" dirty="0" smtClean="0"/>
          </a:p>
          <a:p>
            <a:pPr>
              <a:buFont typeface="Wingdings" pitchFamily="2" charset="2"/>
              <a:buChar char="Ø"/>
            </a:pPr>
            <a:r>
              <a:rPr lang="zh-CN" altLang="en-US" sz="2400" dirty="0" smtClean="0"/>
              <a:t>在Web表单中，有些表单元素（如输入框、文本域等）有“可读写”和“只读”这2种状态。默认情况下，这些表单元素都处在“可读写”状态。</a:t>
            </a:r>
            <a:endParaRPr lang="zh-CN" altLang="en-US" sz="2400" dirty="0" smtClean="0"/>
          </a:p>
          <a:p>
            <a:pPr>
              <a:buFont typeface="Wingdings" pitchFamily="2" charset="2"/>
              <a:buChar char="Ø"/>
            </a:pPr>
            <a:r>
              <a:rPr lang="zh-CN" altLang="en-US" sz="2400" dirty="0" smtClean="0"/>
              <a:t>在CSS3中，我们可以使用:read-write选择器和:read-only选择器来分别设置表单元素的“可读写”与“只读”这两种状态的CSS样式。</a:t>
            </a:r>
            <a:endParaRPr lang="zh-CN" altLang="en-US" sz="24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CSS3</a:t>
            </a:r>
            <a:r>
              <a:rPr lang="zh-CN" altLang="en-US" dirty="0" smtClean="0"/>
              <a:t>介绍</a:t>
            </a:r>
            <a:endParaRPr lang="zh-CN" altLang="en-US" dirty="0"/>
          </a:p>
        </p:txBody>
      </p:sp>
      <p:sp>
        <p:nvSpPr>
          <p:cNvPr id="3" name="内容占位符 2"/>
          <p:cNvSpPr>
            <a:spLocks noGrp="1"/>
          </p:cNvSpPr>
          <p:nvPr>
            <p:ph idx="1"/>
          </p:nvPr>
        </p:nvSpPr>
        <p:spPr>
          <a:xfrm>
            <a:off x="601266" y="1600201"/>
            <a:ext cx="10822782" cy="3989039"/>
          </a:xfrm>
        </p:spPr>
        <p:txBody>
          <a:bodyPr>
            <a:normAutofit fontScale="92500" lnSpcReduction="20000"/>
          </a:bodyPr>
          <a:lstStyle/>
          <a:p>
            <a:r>
              <a:rPr lang="zh-CN" altLang="en-US" sz="2600" dirty="0" smtClean="0"/>
              <a:t>其实CSS3是CSS的升级版本。</a:t>
            </a:r>
            <a:endParaRPr lang="zh-CN" altLang="en-US" sz="2600" dirty="0" smtClean="0"/>
          </a:p>
          <a:p>
            <a:r>
              <a:rPr lang="zh-CN" altLang="en-US" sz="2600" dirty="0" smtClean="0"/>
              <a:t>CSS是从CSS1.0、CSS2.0、CSS2.1和CSS3.0这几个版本一直升级而来，其中CSS2.1是CSS2.0的修订版，CSS3.0是CSS的最新版本。</a:t>
            </a:r>
            <a:endParaRPr lang="zh-CN" altLang="en-US" sz="2600" dirty="0" smtClean="0"/>
          </a:p>
          <a:p>
            <a:r>
              <a:rPr lang="zh-CN" altLang="en-US" sz="2600" dirty="0" smtClean="0"/>
              <a:t>我们平常所说的CSS其实指的是CSS2.1，而CSS3特指相对CSS2.1“新增加的属性”。</a:t>
            </a:r>
            <a:endParaRPr lang="zh-CN" altLang="en-US" sz="2600" dirty="0" smtClean="0"/>
          </a:p>
          <a:p>
            <a:r>
              <a:rPr lang="zh-CN" altLang="en-US" sz="2600" dirty="0" smtClean="0"/>
              <a:t>CSS3.0相对于CSS2.1来说，新增了很多属性和方法，最典型的就是圆角、变形与动画等。</a:t>
            </a:r>
            <a:endParaRPr lang="zh-CN" altLang="en-US" sz="2600" dirty="0" smtClean="0"/>
          </a:p>
          <a:p>
            <a:r>
              <a:rPr lang="zh-CN" altLang="en-US" sz="2600" dirty="0" smtClean="0"/>
              <a:t>在CSS2.1中，为标签设置圆角是一件很头疼的事情，实现动画效果也是通过jQuery等实现。</a:t>
            </a:r>
            <a:endParaRPr lang="zh-CN" altLang="en-US" sz="2600" dirty="0" smtClean="0"/>
          </a:p>
          <a:p>
            <a:r>
              <a:rPr lang="zh-CN" altLang="en-US" sz="2600" dirty="0" smtClean="0"/>
              <a:t>CSS3最大的好处是：以前需要使用图片或者JavaScript来实现的效果，现在只需要几句CSS代码就能搞定。</a:t>
            </a:r>
            <a:endParaRPr lang="zh-CN" altLang="en-US" sz="2600" dirty="0" smtClean="0"/>
          </a:p>
          <a:p>
            <a:pPr>
              <a:buNone/>
            </a:pP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noChangeArrowheads="1"/>
          </p:cNvSpPr>
          <p:nvPr>
            <p:ph type="title"/>
          </p:nvPr>
        </p:nvSpPr>
        <p:spPr/>
        <p:txBody>
          <a:bodyPr/>
          <a:lstStyle/>
          <a:p>
            <a:endParaRPr lang="zh-CN" altLang="en-US" dirty="0" smtClean="0"/>
          </a:p>
        </p:txBody>
      </p:sp>
      <p:sp>
        <p:nvSpPr>
          <p:cNvPr id="3" name="内容占位符 2"/>
          <p:cNvSpPr>
            <a:spLocks noGrp="1"/>
          </p:cNvSpPr>
          <p:nvPr>
            <p:ph idx="1"/>
          </p:nvPr>
        </p:nvSpPr>
        <p:spPr/>
        <p:txBody>
          <a:bodyPr/>
          <a:lstStyle/>
          <a:p>
            <a:r>
              <a:rPr lang="zh-CN" altLang="en-US" noProof="1" smtClean="0"/>
              <a:t>:</a:t>
            </a:r>
            <a:r>
              <a:rPr lang="zh-CN" altLang="en-US" noProof="1"/>
              <a:t>before和</a:t>
            </a:r>
            <a:r>
              <a:rPr lang="zh-CN" altLang="en-US" noProof="1" smtClean="0"/>
              <a:t>:after</a:t>
            </a:r>
            <a:r>
              <a:rPr lang="zh-CN" altLang="en-US" noProof="1"/>
              <a:t>选择器</a:t>
            </a:r>
            <a:endParaRPr lang="zh-CN" altLang="en-US" noProof="1"/>
          </a:p>
          <a:p>
            <a:endParaRPr lang="zh-CN" altLang="en-US" noProof="1"/>
          </a:p>
          <a:p>
            <a:pPr marL="0" indent="0">
              <a:buFont typeface="Wingdings 2" pitchFamily="2" charset="2"/>
              <a:buNone/>
            </a:pPr>
            <a:r>
              <a:rPr lang="zh-CN" altLang="en-US" sz="2400" noProof="1"/>
              <a:t>在CSS3中，我们可以使用</a:t>
            </a:r>
            <a:r>
              <a:rPr lang="zh-CN" altLang="en-US" sz="2400" noProof="1" smtClean="0"/>
              <a:t>:before</a:t>
            </a:r>
            <a:r>
              <a:rPr lang="zh-CN" altLang="en-US" sz="2400" noProof="1"/>
              <a:t>和</a:t>
            </a:r>
            <a:r>
              <a:rPr lang="zh-CN" altLang="en-US" sz="2400" noProof="1" smtClean="0"/>
              <a:t>:after</a:t>
            </a:r>
            <a:r>
              <a:rPr lang="zh-CN" altLang="en-US" sz="2400" noProof="1"/>
              <a:t>这两个选择器在元素前面或后面添加内容。这两个选择器常和"content属性"配合使用，使用的场景最多的就是清除浮动和创建小图标。</a:t>
            </a:r>
            <a:endParaRPr lang="zh-CN" altLang="en-US" sz="2400" noProof="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Px,rem</a:t>
            </a:r>
            <a:r>
              <a:rPr lang="zh-CN" altLang="en-US" dirty="0" smtClean="0"/>
              <a:t>与</a:t>
            </a:r>
            <a:r>
              <a:rPr lang="en-US" altLang="zh-CN" dirty="0" err="1" smtClean="0"/>
              <a:t>em</a:t>
            </a:r>
            <a:endParaRPr lang="zh-CN" altLang="en-US" dirty="0"/>
          </a:p>
        </p:txBody>
      </p:sp>
      <p:sp>
        <p:nvSpPr>
          <p:cNvPr id="3" name="内容占位符 2"/>
          <p:cNvSpPr>
            <a:spLocks noGrp="1"/>
          </p:cNvSpPr>
          <p:nvPr>
            <p:ph idx="1"/>
          </p:nvPr>
        </p:nvSpPr>
        <p:spPr/>
        <p:txBody>
          <a:bodyPr/>
          <a:lstStyle/>
          <a:p>
            <a:pPr marL="0">
              <a:buNone/>
            </a:pPr>
            <a:r>
              <a:rPr lang="zh-CN" altLang="en-US" sz="2400" dirty="0" smtClean="0"/>
              <a:t>国内的设计师大都喜欢用</a:t>
            </a:r>
            <a:r>
              <a:rPr lang="en-US" altLang="zh-CN" sz="2400" dirty="0" err="1" smtClean="0"/>
              <a:t>px</a:t>
            </a:r>
            <a:r>
              <a:rPr lang="zh-CN" altLang="en-US" sz="2400" dirty="0" smtClean="0"/>
              <a:t>，而国外的</a:t>
            </a:r>
            <a:r>
              <a:rPr lang="zh-CN" altLang="en-US" sz="2400" u="sng" dirty="0" smtClean="0">
                <a:hlinkClick r:id="rId1"/>
              </a:rPr>
              <a:t>网站</a:t>
            </a:r>
            <a:r>
              <a:rPr lang="zh-CN" altLang="en-US" sz="2400" dirty="0" smtClean="0"/>
              <a:t>大都喜欢用</a:t>
            </a:r>
            <a:r>
              <a:rPr lang="en-US" altLang="zh-CN" sz="2400" dirty="0" err="1" smtClean="0"/>
              <a:t>em</a:t>
            </a:r>
            <a:r>
              <a:rPr lang="zh-CN" altLang="en-US" sz="2400" dirty="0" smtClean="0"/>
              <a:t>和</a:t>
            </a:r>
            <a:r>
              <a:rPr lang="en-US" altLang="zh-CN" sz="2400" dirty="0" err="1" smtClean="0"/>
              <a:t>rem</a:t>
            </a:r>
            <a:r>
              <a:rPr lang="zh-CN" altLang="en-US" sz="2400" dirty="0" smtClean="0"/>
              <a:t>，那么三者有什么区别，又各自有什么优劣呢</a:t>
            </a:r>
            <a:endParaRPr lang="en-US" altLang="zh-CN" sz="2400" dirty="0" smtClean="0"/>
          </a:p>
          <a:p>
            <a:r>
              <a:rPr lang="en-US" altLang="zh-CN" sz="2400" dirty="0" smtClean="0"/>
              <a:t>PX</a:t>
            </a:r>
            <a:r>
              <a:rPr lang="zh-CN" altLang="en-US" sz="2400" dirty="0" smtClean="0"/>
              <a:t>特点</a:t>
            </a:r>
            <a:endParaRPr lang="zh-CN" altLang="en-US" sz="2400" dirty="0" smtClean="0"/>
          </a:p>
          <a:p>
            <a:r>
              <a:rPr lang="en-US" altLang="zh-CN" sz="2400" dirty="0" smtClean="0"/>
              <a:t>1. IE</a:t>
            </a:r>
            <a:r>
              <a:rPr lang="zh-CN" altLang="en-US" sz="2400" dirty="0" smtClean="0"/>
              <a:t>无法调整那些使用</a:t>
            </a:r>
            <a:r>
              <a:rPr lang="en-US" altLang="zh-CN" sz="2400" dirty="0" err="1" smtClean="0"/>
              <a:t>px</a:t>
            </a:r>
            <a:r>
              <a:rPr lang="zh-CN" altLang="en-US" sz="2400" dirty="0" smtClean="0"/>
              <a:t>作为单位的字体大小；</a:t>
            </a:r>
            <a:endParaRPr lang="zh-CN" altLang="en-US" sz="2400" dirty="0" smtClean="0"/>
          </a:p>
          <a:p>
            <a:r>
              <a:rPr lang="en-US" altLang="zh-CN" sz="2400" dirty="0" smtClean="0"/>
              <a:t>2. </a:t>
            </a:r>
            <a:r>
              <a:rPr lang="zh-CN" altLang="en-US" sz="2400" dirty="0" smtClean="0"/>
              <a:t>国外的大部分网站能够调整的原因在于其使用了</a:t>
            </a:r>
            <a:r>
              <a:rPr lang="en-US" altLang="zh-CN" sz="2400" dirty="0" err="1" smtClean="0"/>
              <a:t>em</a:t>
            </a:r>
            <a:r>
              <a:rPr lang="zh-CN" altLang="en-US" sz="2400" dirty="0" smtClean="0"/>
              <a:t>或</a:t>
            </a:r>
            <a:r>
              <a:rPr lang="en-US" altLang="zh-CN" sz="2400" dirty="0" err="1" smtClean="0"/>
              <a:t>rem</a:t>
            </a:r>
            <a:r>
              <a:rPr lang="zh-CN" altLang="en-US" sz="2400" dirty="0" smtClean="0"/>
              <a:t>作为字体单位；</a:t>
            </a:r>
            <a:endParaRPr lang="zh-CN" altLang="en-US" sz="2400" dirty="0" smtClean="0"/>
          </a:p>
          <a:p>
            <a:r>
              <a:rPr lang="en-US" altLang="zh-CN" sz="2400" dirty="0" smtClean="0"/>
              <a:t>3. Firefox</a:t>
            </a:r>
            <a:r>
              <a:rPr lang="zh-CN" altLang="en-US" sz="2400" dirty="0" smtClean="0"/>
              <a:t>能够调整</a:t>
            </a:r>
            <a:r>
              <a:rPr lang="en-US" altLang="zh-CN" sz="2400" dirty="0" err="1" smtClean="0"/>
              <a:t>px</a:t>
            </a:r>
            <a:r>
              <a:rPr lang="zh-CN" altLang="en-US" sz="2400" dirty="0" smtClean="0"/>
              <a:t>和</a:t>
            </a:r>
            <a:r>
              <a:rPr lang="en-US" altLang="zh-CN" sz="2400" dirty="0" err="1" smtClean="0"/>
              <a:t>em</a:t>
            </a:r>
            <a:r>
              <a:rPr lang="zh-CN" altLang="en-US" sz="2400" dirty="0" smtClean="0"/>
              <a:t>，</a:t>
            </a:r>
            <a:r>
              <a:rPr lang="en-US" altLang="zh-CN" sz="2400" dirty="0" err="1" smtClean="0"/>
              <a:t>rem</a:t>
            </a:r>
            <a:r>
              <a:rPr lang="zh-CN" altLang="en-US" sz="2400" dirty="0" smtClean="0"/>
              <a:t>，但是</a:t>
            </a:r>
            <a:r>
              <a:rPr lang="en-US" altLang="zh-CN" sz="2400" dirty="0" smtClean="0"/>
              <a:t>96%</a:t>
            </a:r>
            <a:r>
              <a:rPr lang="zh-CN" altLang="en-US" sz="2400" dirty="0" smtClean="0"/>
              <a:t>以上的中国网民使用</a:t>
            </a:r>
            <a:r>
              <a:rPr lang="en-US" altLang="zh-CN" sz="2400" dirty="0" smtClean="0"/>
              <a:t>IE</a:t>
            </a:r>
            <a:r>
              <a:rPr lang="zh-CN" altLang="en-US" sz="2400" dirty="0" smtClean="0"/>
              <a:t>浏览器</a:t>
            </a:r>
            <a:r>
              <a:rPr lang="en-US" altLang="zh-CN" sz="2400" dirty="0" smtClean="0"/>
              <a:t>(</a:t>
            </a:r>
            <a:r>
              <a:rPr lang="zh-CN" altLang="en-US" sz="2400" dirty="0" smtClean="0"/>
              <a:t>或内核</a:t>
            </a:r>
            <a:r>
              <a:rPr lang="en-US" altLang="zh-CN" sz="2400" dirty="0" smtClean="0"/>
              <a:t>)</a:t>
            </a:r>
            <a:endParaRPr lang="en-US" altLang="zh-CN" sz="2400" dirty="0" smtClean="0"/>
          </a:p>
          <a:p>
            <a:pPr>
              <a:buNone/>
            </a:pP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1266" y="260649"/>
            <a:ext cx="4907334" cy="5865516"/>
          </a:xfrm>
        </p:spPr>
        <p:txBody>
          <a:bodyPr/>
          <a:lstStyle/>
          <a:p>
            <a:pPr>
              <a:buNone/>
            </a:pPr>
            <a:r>
              <a:rPr lang="en-US" altLang="zh-CN" sz="2400" dirty="0" smtClean="0"/>
              <a:t>    </a:t>
            </a:r>
            <a:endParaRPr lang="en-US" altLang="zh-CN" sz="2400" dirty="0" smtClean="0"/>
          </a:p>
          <a:p>
            <a:pPr>
              <a:buNone/>
            </a:pPr>
            <a:endParaRPr lang="en-US" altLang="zh-CN" sz="2400" dirty="0" smtClean="0"/>
          </a:p>
          <a:p>
            <a:pPr>
              <a:buNone/>
            </a:pPr>
            <a:r>
              <a:rPr lang="en-US" altLang="zh-CN" sz="2400" dirty="0" smtClean="0"/>
              <a:t>  </a:t>
            </a:r>
            <a:r>
              <a:rPr lang="en-US" altLang="zh-CN" sz="2400" dirty="0" err="1" smtClean="0"/>
              <a:t>em</a:t>
            </a:r>
            <a:r>
              <a:rPr lang="zh-CN" altLang="en-US" sz="2400" dirty="0" smtClean="0"/>
              <a:t>是相对长度单位。相对于当前对象内文本的字体尺寸。如当前对行内文本的字体尺寸未被人为设置，则相对于浏览器的默认字体尺寸。</a:t>
            </a:r>
            <a:endParaRPr lang="en-US" altLang="zh-CN" sz="2400" dirty="0" smtClean="0"/>
          </a:p>
          <a:p>
            <a:pPr>
              <a:buNone/>
            </a:pPr>
            <a:endParaRPr lang="en-US" altLang="zh-CN" sz="2400" dirty="0" smtClean="0"/>
          </a:p>
          <a:p>
            <a:r>
              <a:rPr lang="en-US" altLang="zh-CN" sz="2400" dirty="0" smtClean="0"/>
              <a:t>EM</a:t>
            </a:r>
            <a:r>
              <a:rPr lang="zh-CN" altLang="en-US" sz="2400" dirty="0" smtClean="0"/>
              <a:t>特点 </a:t>
            </a:r>
            <a:endParaRPr lang="zh-CN" altLang="en-US" sz="2400" dirty="0" smtClean="0"/>
          </a:p>
          <a:p>
            <a:r>
              <a:rPr lang="en-US" altLang="zh-CN" sz="2400" dirty="0" smtClean="0"/>
              <a:t>1. </a:t>
            </a:r>
            <a:r>
              <a:rPr lang="en-US" altLang="zh-CN" sz="2400" dirty="0" err="1" smtClean="0"/>
              <a:t>em</a:t>
            </a:r>
            <a:r>
              <a:rPr lang="zh-CN" altLang="en-US" sz="2400" dirty="0" smtClean="0"/>
              <a:t>的值并不是固定的；</a:t>
            </a:r>
            <a:endParaRPr lang="zh-CN" altLang="en-US" sz="2400" dirty="0" smtClean="0"/>
          </a:p>
          <a:p>
            <a:r>
              <a:rPr lang="en-US" altLang="zh-CN" sz="2400" dirty="0" smtClean="0"/>
              <a:t>2. </a:t>
            </a:r>
            <a:r>
              <a:rPr lang="en-US" altLang="zh-CN" sz="2400" dirty="0" err="1" smtClean="0"/>
              <a:t>em</a:t>
            </a:r>
            <a:r>
              <a:rPr lang="zh-CN" altLang="en-US" sz="2400" dirty="0" smtClean="0"/>
              <a:t>会继承父级元素的字体大小。</a:t>
            </a:r>
            <a:endParaRPr lang="zh-CN" altLang="en-US" sz="2400" dirty="0" smtClean="0"/>
          </a:p>
          <a:p>
            <a:pPr>
              <a:buNone/>
            </a:pPr>
            <a:endParaRPr lang="en-US" altLang="zh-CN" dirty="0" smtClean="0"/>
          </a:p>
          <a:p>
            <a:pPr>
              <a:buNone/>
            </a:pPr>
            <a:endParaRPr lang="zh-CN" altLang="en-US" dirty="0"/>
          </a:p>
        </p:txBody>
      </p:sp>
      <p:sp>
        <p:nvSpPr>
          <p:cNvPr id="4" name="TextBox 3"/>
          <p:cNvSpPr txBox="1"/>
          <p:nvPr/>
        </p:nvSpPr>
        <p:spPr>
          <a:xfrm>
            <a:off x="5724624" y="548680"/>
            <a:ext cx="5688632" cy="5262979"/>
          </a:xfrm>
          <a:prstGeom prst="rect">
            <a:avLst/>
          </a:prstGeom>
          <a:noFill/>
        </p:spPr>
        <p:txBody>
          <a:bodyPr wrap="square" rtlCol="0">
            <a:spAutoFit/>
          </a:bodyPr>
          <a:lstStyle/>
          <a:p>
            <a:r>
              <a:rPr lang="en-US" altLang="zh-CN" sz="2000" dirty="0" err="1" smtClean="0">
                <a:latin typeface="微软雅黑" pitchFamily="34" charset="-122"/>
                <a:ea typeface="微软雅黑" pitchFamily="34" charset="-122"/>
              </a:rPr>
              <a:t>rem</a:t>
            </a:r>
            <a:r>
              <a:rPr lang="zh-CN" altLang="en-US" sz="2000" dirty="0" smtClean="0">
                <a:latin typeface="微软雅黑" pitchFamily="34" charset="-122"/>
                <a:ea typeface="微软雅黑" pitchFamily="34" charset="-122"/>
              </a:rPr>
              <a:t>特点 </a:t>
            </a:r>
            <a:endParaRPr lang="zh-CN" altLang="en-US"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rem</a:t>
            </a:r>
            <a:r>
              <a:rPr lang="zh-CN" altLang="en-US" sz="2000" dirty="0" smtClean="0">
                <a:latin typeface="微软雅黑" pitchFamily="34" charset="-122"/>
                <a:ea typeface="微软雅黑" pitchFamily="34" charset="-122"/>
              </a:rPr>
              <a:t>是</a:t>
            </a:r>
            <a:r>
              <a:rPr lang="en-US" altLang="zh-CN" sz="2000" u="sng" dirty="0" smtClean="0">
                <a:latin typeface="微软雅黑" pitchFamily="34" charset="-122"/>
                <a:ea typeface="微软雅黑" pitchFamily="34" charset="-122"/>
                <a:hlinkClick r:id="rId1"/>
              </a:rPr>
              <a:t>CSS3</a:t>
            </a:r>
            <a:r>
              <a:rPr lang="zh-CN" altLang="en-US" sz="2000" dirty="0" smtClean="0">
                <a:latin typeface="微软雅黑" pitchFamily="34" charset="-122"/>
                <a:ea typeface="微软雅黑" pitchFamily="34" charset="-122"/>
              </a:rPr>
              <a:t>新增的一个相对单位（</a:t>
            </a:r>
            <a:r>
              <a:rPr lang="en-US" altLang="zh-CN" sz="2000" dirty="0" smtClean="0">
                <a:latin typeface="微软雅黑" pitchFamily="34" charset="-122"/>
                <a:ea typeface="微软雅黑" pitchFamily="34" charset="-122"/>
              </a:rPr>
              <a:t>root </a:t>
            </a:r>
            <a:r>
              <a:rPr lang="en-US" altLang="zh-CN" sz="2000" dirty="0" err="1" smtClean="0">
                <a:latin typeface="微软雅黑" pitchFamily="34" charset="-122"/>
                <a:ea typeface="微软雅黑" pitchFamily="34" charset="-122"/>
              </a:rPr>
              <a:t>em</a:t>
            </a:r>
            <a:r>
              <a:rPr lang="zh-CN" altLang="en-US" sz="2000" dirty="0" smtClean="0">
                <a:latin typeface="微软雅黑" pitchFamily="34" charset="-122"/>
                <a:ea typeface="微软雅黑" pitchFamily="34" charset="-122"/>
              </a:rPr>
              <a:t>，根</a:t>
            </a:r>
            <a:r>
              <a:rPr lang="en-US" altLang="zh-CN" sz="2000" dirty="0" err="1" smtClean="0">
                <a:latin typeface="微软雅黑" pitchFamily="34" charset="-122"/>
                <a:ea typeface="微软雅黑" pitchFamily="34" charset="-122"/>
              </a:rPr>
              <a:t>em</a:t>
            </a:r>
            <a:r>
              <a:rPr lang="zh-CN" altLang="en-US" sz="2000" dirty="0" smtClean="0">
                <a:latin typeface="微软雅黑" pitchFamily="34" charset="-122"/>
                <a:ea typeface="微软雅黑" pitchFamily="34" charset="-122"/>
              </a:rPr>
              <a:t>），这个单位引起了广泛关注。这个单位与</a:t>
            </a:r>
            <a:r>
              <a:rPr lang="en-US" altLang="zh-CN" sz="2000" dirty="0" err="1" smtClean="0">
                <a:latin typeface="微软雅黑" pitchFamily="34" charset="-122"/>
                <a:ea typeface="微软雅黑" pitchFamily="34" charset="-122"/>
              </a:rPr>
              <a:t>em</a:t>
            </a:r>
            <a:r>
              <a:rPr lang="zh-CN" altLang="en-US" sz="2000" dirty="0" smtClean="0">
                <a:latin typeface="微软雅黑" pitchFamily="34" charset="-122"/>
                <a:ea typeface="微软雅黑" pitchFamily="34" charset="-122"/>
              </a:rPr>
              <a:t>有什么区别呢？区别在于使用</a:t>
            </a:r>
            <a:r>
              <a:rPr lang="en-US" altLang="zh-CN" sz="2000" dirty="0" err="1" smtClean="0">
                <a:latin typeface="微软雅黑" pitchFamily="34" charset="-122"/>
                <a:ea typeface="微软雅黑" pitchFamily="34" charset="-122"/>
              </a:rPr>
              <a:t>rem</a:t>
            </a:r>
            <a:r>
              <a:rPr lang="zh-CN" altLang="en-US" sz="2000" dirty="0" smtClean="0">
                <a:latin typeface="微软雅黑" pitchFamily="34" charset="-122"/>
                <a:ea typeface="微软雅黑" pitchFamily="34" charset="-122"/>
              </a:rPr>
              <a:t>为元素设定字体大小时，仍然是相对大小，但相对的只是</a:t>
            </a:r>
            <a:r>
              <a:rPr lang="en-US" altLang="zh-CN" sz="2000" dirty="0" smtClean="0">
                <a:latin typeface="微软雅黑" pitchFamily="34" charset="-122"/>
                <a:ea typeface="微软雅黑" pitchFamily="34" charset="-122"/>
              </a:rPr>
              <a:t>HTML</a:t>
            </a:r>
            <a:r>
              <a:rPr lang="zh-CN" altLang="en-US" sz="2000" dirty="0" smtClean="0">
                <a:latin typeface="微软雅黑" pitchFamily="34" charset="-122"/>
                <a:ea typeface="微软雅黑" pitchFamily="34" charset="-122"/>
              </a:rPr>
              <a:t>根元素。这个单位可谓集相对大小和绝对大小的优点于一身，通过它既可以做到只修改根元素就成比例地调整所有字体大小，又可以避免字体大小逐层复合的连锁反应。目前，除了</a:t>
            </a:r>
            <a:r>
              <a:rPr lang="en-US" altLang="zh-CN" sz="2000" dirty="0" smtClean="0">
                <a:latin typeface="微软雅黑" pitchFamily="34" charset="-122"/>
                <a:ea typeface="微软雅黑" pitchFamily="34" charset="-122"/>
              </a:rPr>
              <a:t>IE8</a:t>
            </a:r>
            <a:r>
              <a:rPr lang="zh-CN" altLang="en-US" sz="2000" dirty="0" smtClean="0">
                <a:latin typeface="微软雅黑" pitchFamily="34" charset="-122"/>
                <a:ea typeface="微软雅黑" pitchFamily="34" charset="-122"/>
              </a:rPr>
              <a:t>及更早版本外，所有浏览器均已支持</a:t>
            </a:r>
            <a:r>
              <a:rPr lang="en-US" altLang="zh-CN" sz="2000" dirty="0" err="1" smtClean="0">
                <a:latin typeface="微软雅黑" pitchFamily="34" charset="-122"/>
                <a:ea typeface="微软雅黑" pitchFamily="34" charset="-122"/>
              </a:rPr>
              <a:t>rem</a:t>
            </a:r>
            <a:r>
              <a:rPr lang="zh-CN" altLang="en-US" sz="2000" dirty="0" smtClean="0">
                <a:latin typeface="微软雅黑" pitchFamily="34" charset="-122"/>
                <a:ea typeface="微软雅黑" pitchFamily="34" charset="-122"/>
              </a:rPr>
              <a:t>。对于不支持它的浏览器，应对方法也很简单，就是多写一个绝对单位的声明。这些浏览器会忽略用</a:t>
            </a:r>
            <a:r>
              <a:rPr lang="en-US" altLang="zh-CN" sz="2000" dirty="0" err="1" smtClean="0">
                <a:latin typeface="微软雅黑" pitchFamily="34" charset="-122"/>
                <a:ea typeface="微软雅黑" pitchFamily="34" charset="-122"/>
              </a:rPr>
              <a:t>rem</a:t>
            </a:r>
            <a:r>
              <a:rPr lang="zh-CN" altLang="en-US" sz="2000" dirty="0" smtClean="0">
                <a:latin typeface="微软雅黑" pitchFamily="34" charset="-122"/>
                <a:ea typeface="微软雅黑" pitchFamily="34" charset="-122"/>
              </a:rPr>
              <a:t>设定的字体大小。下面就是</a:t>
            </a:r>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一个例子：</a:t>
            </a:r>
            <a:endParaRPr lang="zh-CN" altLang="en-US" sz="2000" dirty="0" smtClean="0">
              <a:latin typeface="微软雅黑" pitchFamily="34" charset="-122"/>
              <a:ea typeface="微软雅黑" pitchFamily="34" charset="-122"/>
            </a:endParaRPr>
          </a:p>
          <a:p>
            <a:r>
              <a:rPr lang="en-US" altLang="zh-CN" sz="2000" dirty="0" smtClean="0">
                <a:latin typeface="微软雅黑" pitchFamily="34" charset="-122"/>
                <a:ea typeface="微软雅黑" pitchFamily="34" charset="-122"/>
              </a:rPr>
              <a:t>p {font-size:14px; font-size:.875rem;}</a:t>
            </a:r>
            <a:endParaRPr lang="en-US" altLang="zh-CN" sz="2000" dirty="0" smtClean="0">
              <a:latin typeface="微软雅黑" pitchFamily="34" charset="-122"/>
              <a:ea typeface="微软雅黑" pitchFamily="34" charset="-122"/>
            </a:endParaRPr>
          </a:p>
          <a:p>
            <a:endParaRPr lang="zh-CN" altLang="en-US" dirty="0" smtClean="0"/>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1"/>
          <p:cNvSpPr>
            <a:spLocks noGrp="1" noChangeArrowheads="1"/>
          </p:cNvSpPr>
          <p:nvPr>
            <p:ph type="ctrTitle"/>
          </p:nvPr>
        </p:nvSpPr>
        <p:spPr>
          <a:xfrm>
            <a:off x="1213492" y="104775"/>
            <a:ext cx="10382793" cy="700088"/>
          </a:xfrm>
        </p:spPr>
        <p:txBody>
          <a:bodyPr/>
          <a:lstStyle/>
          <a:p>
            <a:r>
              <a:rPr lang="zh-CN" altLang="en-US" sz="3200" smtClean="0"/>
              <a:t>目录</a:t>
            </a:r>
            <a:endParaRPr lang="zh-CN" altLang="en-US" sz="3200" smtClean="0"/>
          </a:p>
        </p:txBody>
      </p:sp>
      <p:sp>
        <p:nvSpPr>
          <p:cNvPr id="4098" name="内容占位符 2"/>
          <p:cNvSpPr>
            <a:spLocks noGrp="1" noChangeArrowheads="1"/>
          </p:cNvSpPr>
          <p:nvPr>
            <p:ph type="subTitle" idx="1"/>
          </p:nvPr>
        </p:nvSpPr>
        <p:spPr>
          <a:xfrm>
            <a:off x="1213493" y="1339850"/>
            <a:ext cx="4778809" cy="4997450"/>
          </a:xfrm>
        </p:spPr>
        <p:txBody>
          <a:bodyPr/>
          <a:lstStyle/>
          <a:p>
            <a:pPr algn="l"/>
            <a:endParaRPr lang="zh-CN" altLang="en-US" smtClean="0"/>
          </a:p>
          <a:p>
            <a:pPr algn="l"/>
            <a:endParaRPr lang="zh-CN" altLang="en-US" smtClean="0"/>
          </a:p>
          <a:p>
            <a:pPr algn="l"/>
            <a:endParaRPr lang="zh-CN" altLang="en-US" smtClean="0"/>
          </a:p>
        </p:txBody>
      </p:sp>
      <p:sp>
        <p:nvSpPr>
          <p:cNvPr id="4099" name="内容占位符 2"/>
          <p:cNvSpPr>
            <a:spLocks noGrp="1" noChangeArrowheads="1"/>
          </p:cNvSpPr>
          <p:nvPr/>
        </p:nvSpPr>
        <p:spPr bwMode="auto">
          <a:xfrm>
            <a:off x="1219756" y="1370013"/>
            <a:ext cx="4778809" cy="4997450"/>
          </a:xfrm>
          <a:prstGeom prst="rect">
            <a:avLst/>
          </a:prstGeom>
          <a:noFill/>
          <a:ln w="9525">
            <a:noFill/>
            <a:miter lim="800000"/>
          </a:ln>
        </p:spPr>
        <p:txBody>
          <a:bodyPr/>
          <a:lstStyle/>
          <a:p>
            <a:pPr marL="361950" indent="-361950" algn="just">
              <a:lnSpc>
                <a:spcPct val="110000"/>
              </a:lnSpc>
              <a:spcBef>
                <a:spcPts val="1015"/>
              </a:spcBef>
              <a:buSzPct val="80000"/>
              <a:buFont typeface="Wingdings" pitchFamily="2" charset="2"/>
              <a:buChar char="n"/>
            </a:pPr>
            <a:r>
              <a:rPr lang="en-US" altLang="zh-CN" sz="2400" dirty="0">
                <a:ea typeface="微软雅黑" pitchFamily="34" charset="-122"/>
                <a:sym typeface="Arial" pitchFamily="34" charset="0"/>
              </a:rPr>
              <a:t>CSS3</a:t>
            </a:r>
            <a:r>
              <a:rPr lang="zh-CN" altLang="en-US" sz="2400" dirty="0">
                <a:ea typeface="微软雅黑" pitchFamily="34" charset="-122"/>
                <a:sym typeface="Arial" pitchFamily="34" charset="0"/>
              </a:rPr>
              <a:t>文本属性</a:t>
            </a:r>
            <a:endParaRPr lang="zh-CN" altLang="en-US" sz="2400" dirty="0">
              <a:ea typeface="微软雅黑" pitchFamily="34" charset="-122"/>
              <a:sym typeface="Arial" pitchFamily="34" charset="0"/>
            </a:endParaRPr>
          </a:p>
          <a:p>
            <a:pPr marL="361950" indent="-361950" algn="just">
              <a:lnSpc>
                <a:spcPct val="110000"/>
              </a:lnSpc>
              <a:spcBef>
                <a:spcPts val="1015"/>
              </a:spcBef>
              <a:buSzPct val="80000"/>
              <a:buFont typeface="Wingdings" pitchFamily="2" charset="2"/>
              <a:buChar char="n"/>
            </a:pPr>
            <a:r>
              <a:rPr lang="zh-CN" altLang="en-US" sz="2400" dirty="0">
                <a:ea typeface="微软雅黑" pitchFamily="34" charset="-122"/>
                <a:sym typeface="Arial" pitchFamily="34" charset="0"/>
              </a:rPr>
              <a:t>文字阴影text-shadow属性</a:t>
            </a:r>
            <a:endParaRPr lang="zh-CN" altLang="en-US" sz="2400" dirty="0">
              <a:ea typeface="微软雅黑" pitchFamily="34" charset="-122"/>
              <a:sym typeface="Arial" pitchFamily="34" charset="0"/>
            </a:endParaRPr>
          </a:p>
          <a:p>
            <a:pPr marL="361950" indent="-361950" algn="just">
              <a:lnSpc>
                <a:spcPct val="110000"/>
              </a:lnSpc>
              <a:spcBef>
                <a:spcPts val="1015"/>
              </a:spcBef>
              <a:buSzPct val="80000"/>
              <a:buFont typeface="Wingdings" pitchFamily="2" charset="2"/>
              <a:buChar char="n"/>
            </a:pPr>
            <a:r>
              <a:rPr lang="zh-CN" altLang="en-US" sz="2400" dirty="0">
                <a:ea typeface="微软雅黑" pitchFamily="34" charset="-122"/>
                <a:sym typeface="Arial" pitchFamily="34" charset="0"/>
              </a:rPr>
              <a:t>文字描边text-stroke属性</a:t>
            </a:r>
            <a:endParaRPr lang="zh-CN" altLang="en-US" sz="2400" dirty="0">
              <a:ea typeface="微软雅黑" pitchFamily="34" charset="-122"/>
              <a:sym typeface="Arial" pitchFamily="34" charset="0"/>
            </a:endParaRPr>
          </a:p>
          <a:p>
            <a:pPr marL="361950" indent="-361950" algn="just">
              <a:lnSpc>
                <a:spcPct val="110000"/>
              </a:lnSpc>
              <a:spcBef>
                <a:spcPts val="1015"/>
              </a:spcBef>
              <a:buSzPct val="80000"/>
              <a:buFont typeface="Wingdings" pitchFamily="2" charset="2"/>
              <a:buChar char="n"/>
            </a:pPr>
            <a:r>
              <a:rPr lang="zh-CN" altLang="en-US" sz="2400" dirty="0">
                <a:ea typeface="微软雅黑" pitchFamily="34" charset="-122"/>
                <a:sym typeface="Arial" pitchFamily="34" charset="0"/>
              </a:rPr>
              <a:t>文本溢出text-overflow属性</a:t>
            </a:r>
            <a:endParaRPr lang="zh-CN" altLang="en-US" sz="2400" dirty="0">
              <a:ea typeface="微软雅黑" pitchFamily="34" charset="-122"/>
              <a:sym typeface="Arial" pitchFamily="34" charset="0"/>
            </a:endParaRPr>
          </a:p>
          <a:p>
            <a:pPr marL="361950" indent="-361950" algn="just">
              <a:lnSpc>
                <a:spcPct val="110000"/>
              </a:lnSpc>
              <a:spcBef>
                <a:spcPts val="1015"/>
              </a:spcBef>
              <a:buSzPct val="80000"/>
              <a:buFont typeface="Wingdings" pitchFamily="2" charset="2"/>
              <a:buChar char="n"/>
            </a:pPr>
            <a:r>
              <a:rPr lang="zh-CN" altLang="en-US" sz="2400" dirty="0">
                <a:ea typeface="微软雅黑" pitchFamily="34" charset="-122"/>
                <a:sym typeface="Arial" pitchFamily="34" charset="0"/>
              </a:rPr>
              <a:t>强制换行word-wrap属性</a:t>
            </a:r>
            <a:endParaRPr lang="zh-CN" altLang="en-US" sz="2400" dirty="0">
              <a:ea typeface="微软雅黑" pitchFamily="34" charset="-122"/>
              <a:sym typeface="Arial" pitchFamily="34" charset="0"/>
            </a:endParaRPr>
          </a:p>
          <a:p>
            <a:pPr marL="361950" indent="-361950" algn="just">
              <a:lnSpc>
                <a:spcPct val="110000"/>
              </a:lnSpc>
              <a:spcBef>
                <a:spcPts val="1015"/>
              </a:spcBef>
              <a:buSzPct val="80000"/>
              <a:buFont typeface="Wingdings" pitchFamily="2" charset="2"/>
              <a:buChar char="n"/>
            </a:pPr>
            <a:r>
              <a:rPr lang="zh-CN" altLang="en-US" sz="2400" dirty="0">
                <a:ea typeface="微软雅黑" pitchFamily="34" charset="-122"/>
                <a:sym typeface="Arial" pitchFamily="34" charset="0"/>
              </a:rPr>
              <a:t>嵌入字体@font-face</a:t>
            </a:r>
            <a:endParaRPr lang="zh-CN" altLang="en-US" sz="2400" dirty="0">
              <a:ea typeface="微软雅黑" pitchFamily="34" charset="-122"/>
              <a:sym typeface="Arial" pitchFamily="34" charset="0"/>
            </a:endParaRPr>
          </a:p>
          <a:p>
            <a:pPr marL="361950" indent="-361950" algn="just">
              <a:lnSpc>
                <a:spcPct val="110000"/>
              </a:lnSpc>
              <a:spcBef>
                <a:spcPts val="1015"/>
              </a:spcBef>
              <a:buSzPct val="80000"/>
              <a:buFont typeface="Wingdings" pitchFamily="2" charset="2"/>
              <a:buChar char="n"/>
            </a:pPr>
            <a:r>
              <a:rPr lang="zh-CN" altLang="en-US" sz="2400" dirty="0">
                <a:ea typeface="微软雅黑" pitchFamily="34" charset="-122"/>
                <a:sym typeface="Arial" pitchFamily="34" charset="0"/>
              </a:rPr>
              <a:t>字体尺寸font-size-adjust属性</a:t>
            </a:r>
            <a:endParaRPr lang="zh-CN" altLang="en-US" sz="2400" dirty="0">
              <a:ea typeface="微软雅黑" pitchFamily="34" charset="-122"/>
              <a:sym typeface="Arial" pitchFamily="34" charset="0"/>
            </a:endParaRPr>
          </a:p>
          <a:p>
            <a:pPr marL="361950" indent="-361950">
              <a:lnSpc>
                <a:spcPct val="110000"/>
              </a:lnSpc>
              <a:spcBef>
                <a:spcPts val="1015"/>
              </a:spcBef>
              <a:buSzPct val="80000"/>
              <a:buFont typeface="Wingdings" pitchFamily="2" charset="2"/>
              <a:buChar char="n"/>
            </a:pPr>
            <a:endParaRPr lang="zh-CN" altLang="en-US" sz="2400" dirty="0">
              <a:ea typeface="微软雅黑" pitchFamily="34" charset="-122"/>
              <a:sym typeface="Calibri" pitchFamily="34" charset="0"/>
            </a:endParaRPr>
          </a:p>
        </p:txBody>
      </p:sp>
      <p:sp>
        <p:nvSpPr>
          <p:cNvPr id="4100" name="内容占位符 2"/>
          <p:cNvSpPr>
            <a:spLocks noGrp="1" noChangeArrowheads="1"/>
          </p:cNvSpPr>
          <p:nvPr/>
        </p:nvSpPr>
        <p:spPr bwMode="auto">
          <a:xfrm>
            <a:off x="6266316" y="1276350"/>
            <a:ext cx="4778809" cy="4997450"/>
          </a:xfrm>
          <a:prstGeom prst="rect">
            <a:avLst/>
          </a:prstGeom>
          <a:noFill/>
          <a:ln w="9525">
            <a:noFill/>
            <a:miter lim="800000"/>
          </a:ln>
        </p:spPr>
        <p:txBody>
          <a:bodyPr/>
          <a:lstStyle/>
          <a:p>
            <a:pPr marL="361950" indent="-361950" algn="just">
              <a:lnSpc>
                <a:spcPct val="110000"/>
              </a:lnSpc>
              <a:spcBef>
                <a:spcPts val="1015"/>
              </a:spcBef>
              <a:buClr>
                <a:schemeClr val="accent1"/>
              </a:buClr>
              <a:buSzPct val="80000"/>
              <a:buFont typeface="Wingdings 2" pitchFamily="2" charset="2"/>
              <a:buChar char=""/>
            </a:pPr>
            <a:endParaRPr lang="zh-CN" altLang="zh-CN" sz="2400">
              <a:solidFill>
                <a:schemeClr val="accent1"/>
              </a:solidFill>
              <a:ea typeface="微软雅黑" pitchFamily="34" charset="-122"/>
              <a:sym typeface="Calibri"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CSS3</a:t>
            </a:r>
            <a:r>
              <a:rPr lang="zh-CN" altLang="en-US" dirty="0" smtClean="0">
                <a:latin typeface="微软雅黑" pitchFamily="34" charset="-122"/>
                <a:ea typeface="微软雅黑" pitchFamily="34" charset="-122"/>
              </a:rPr>
              <a:t>文本属性</a:t>
            </a:r>
            <a:endParaRPr lang="zh-CN" altLang="en-US" dirty="0" smtClean="0">
              <a:latin typeface="微软雅黑" pitchFamily="34" charset="-122"/>
              <a:ea typeface="微软雅黑" pitchFamily="34" charset="-122"/>
            </a:endParaRPr>
          </a:p>
        </p:txBody>
      </p:sp>
      <p:sp>
        <p:nvSpPr>
          <p:cNvPr id="5122" name="内容占位符 2"/>
          <p:cNvSpPr>
            <a:spLocks noGrp="1" noChangeArrowheads="1"/>
          </p:cNvSpPr>
          <p:nvPr>
            <p:ph idx="1"/>
          </p:nvPr>
        </p:nvSpPr>
        <p:spPr/>
        <p:txBody>
          <a:bodyPr>
            <a:normAutofit/>
          </a:bodyPr>
          <a:lstStyle/>
          <a:p>
            <a:r>
              <a:rPr lang="zh-CN" altLang="en-US" sz="2400" dirty="0" smtClean="0"/>
              <a:t>在CSS3中，增加了丰富的文本修饰效果，使得网页更加美观舒服。下面列出了常用的CSS3文本属性：</a:t>
            </a:r>
            <a:endParaRPr lang="zh-CN" altLang="en-US" sz="2400" dirty="0" smtClean="0"/>
          </a:p>
        </p:txBody>
      </p:sp>
      <p:pic>
        <p:nvPicPr>
          <p:cNvPr id="5123" name="图片 3"/>
          <p:cNvPicPr>
            <a:picLocks noChangeAspect="1" noChangeArrowheads="1"/>
          </p:cNvPicPr>
          <p:nvPr/>
        </p:nvPicPr>
        <p:blipFill>
          <a:blip r:embed="rId1" cstate="print"/>
          <a:srcRect/>
          <a:stretch>
            <a:fillRect/>
          </a:stretch>
        </p:blipFill>
        <p:spPr bwMode="auto">
          <a:xfrm>
            <a:off x="2051193" y="2540001"/>
            <a:ext cx="8596220" cy="301942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文字阴影text-shadow属性</a:t>
            </a:r>
            <a:endParaRPr lang="zh-CN" altLang="en-US" dirty="0" smtClean="0">
              <a:latin typeface="微软雅黑" pitchFamily="34" charset="-122"/>
              <a:ea typeface="微软雅黑" pitchFamily="34" charset="-122"/>
            </a:endParaRPr>
          </a:p>
        </p:txBody>
      </p:sp>
      <p:sp>
        <p:nvSpPr>
          <p:cNvPr id="6146" name="内容占位符 2"/>
          <p:cNvSpPr>
            <a:spLocks noGrp="1" noChangeArrowheads="1"/>
          </p:cNvSpPr>
          <p:nvPr>
            <p:ph idx="1"/>
          </p:nvPr>
        </p:nvSpPr>
        <p:spPr/>
        <p:txBody>
          <a:bodyPr>
            <a:normAutofit lnSpcReduction="10000"/>
          </a:bodyPr>
          <a:lstStyle/>
          <a:p>
            <a:r>
              <a:rPr lang="zh-CN" altLang="en-US" sz="2400" dirty="0" smtClean="0"/>
              <a:t>在CSS2中，如果想要实现文字的阴影效果，我们一般都是使用Photoshop等来实现。但是在CSS3中，这种效果用一个text-shadow属性就能实现了。几句代码即可搞定，简单好用。</a:t>
            </a:r>
            <a:endParaRPr lang="zh-CN" altLang="en-US" sz="2400" dirty="0" smtClean="0"/>
          </a:p>
          <a:p>
            <a:endParaRPr lang="zh-CN" altLang="en-US" dirty="0" smtClean="0"/>
          </a:p>
          <a:p>
            <a:endParaRPr lang="zh-CN" altLang="en-US" dirty="0" smtClean="0"/>
          </a:p>
          <a:p>
            <a:pPr>
              <a:buFont typeface="Wingdings" pitchFamily="2" charset="2"/>
              <a:buChar char="Ø"/>
            </a:pPr>
            <a:r>
              <a:rPr lang="zh-CN" altLang="en-US" sz="1800" dirty="0" smtClean="0"/>
              <a:t>x-offset：（水平阴影）表示阴影的水平偏移距离，单位可以是px、em或者百分比等。如果值为正，则阴影向右偏移；如果值为负，则阴影向左偏移；</a:t>
            </a:r>
            <a:endParaRPr lang="zh-CN" altLang="en-US" sz="1800" dirty="0" smtClean="0"/>
          </a:p>
          <a:p>
            <a:pPr>
              <a:buFont typeface="Wingdings" pitchFamily="2" charset="2"/>
              <a:buChar char="Ø"/>
            </a:pPr>
            <a:r>
              <a:rPr lang="zh-CN" altLang="en-US" sz="1800" dirty="0" smtClean="0"/>
              <a:t>y-offset：（垂直阴影）表示阴影的垂直偏移距离，单位可以是px、em或者百分比等。如果值为正，则阴影向下偏移；如果值为负，则阴影向上偏移；</a:t>
            </a:r>
            <a:endParaRPr lang="zh-CN" altLang="en-US" sz="1800" dirty="0" smtClean="0"/>
          </a:p>
          <a:p>
            <a:pPr>
              <a:buFont typeface="Wingdings" pitchFamily="2" charset="2"/>
              <a:buChar char="Ø"/>
            </a:pPr>
            <a:r>
              <a:rPr lang="zh-CN" altLang="en-US" sz="1800" dirty="0" smtClean="0"/>
              <a:t>blur：（模糊距离）表示阴影的模糊程度，单位可以是px、em或者百分比等。blur值不能为负。如果值越大，则阴影越模糊；如果值越小，则阴影越清晰。当然，如果不需要阴影模糊效果，可以吧blur值设置为0；</a:t>
            </a:r>
            <a:endParaRPr lang="zh-CN" altLang="en-US" sz="1800" dirty="0" smtClean="0"/>
          </a:p>
          <a:p>
            <a:pPr>
              <a:buFont typeface="Wingdings" pitchFamily="2" charset="2"/>
              <a:buChar char="Ø"/>
            </a:pPr>
            <a:r>
              <a:rPr lang="zh-CN" altLang="en-US" sz="1800" dirty="0" smtClean="0"/>
              <a:t>color：（阴影的颜色）表示阴影的颜色。</a:t>
            </a:r>
            <a:endParaRPr lang="zh-CN" altLang="en-US" sz="1800" dirty="0" smtClean="0"/>
          </a:p>
        </p:txBody>
      </p:sp>
      <p:pic>
        <p:nvPicPr>
          <p:cNvPr id="6147" name="图片 3"/>
          <p:cNvPicPr>
            <a:picLocks noChangeAspect="1" noChangeArrowheads="1"/>
          </p:cNvPicPr>
          <p:nvPr/>
        </p:nvPicPr>
        <p:blipFill>
          <a:blip r:embed="rId1" cstate="print"/>
          <a:srcRect/>
          <a:stretch>
            <a:fillRect/>
          </a:stretch>
        </p:blipFill>
        <p:spPr bwMode="auto">
          <a:xfrm>
            <a:off x="3420368" y="2924944"/>
            <a:ext cx="5807538" cy="57785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p:cNvSpPr>
            <a:spLocks noGrp="1" noChangeArrowheads="1"/>
          </p:cNvSpPr>
          <p:nvPr>
            <p:ph type="title"/>
          </p:nvPr>
        </p:nvSpPr>
        <p:spPr/>
        <p:txBody>
          <a:bodyPr/>
          <a:lstStyle/>
          <a:p>
            <a:endParaRPr lang="zh-CN" altLang="en-US" smtClean="0"/>
          </a:p>
        </p:txBody>
      </p:sp>
      <p:sp>
        <p:nvSpPr>
          <p:cNvPr id="7170" name="内容占位符 2"/>
          <p:cNvSpPr>
            <a:spLocks noGrp="1" noChangeArrowheads="1"/>
          </p:cNvSpPr>
          <p:nvPr>
            <p:ph idx="1"/>
          </p:nvPr>
        </p:nvSpPr>
        <p:spPr/>
        <p:txBody>
          <a:bodyPr/>
          <a:lstStyle/>
          <a:p>
            <a:r>
              <a:rPr lang="zh-CN" altLang="en-US" smtClean="0"/>
              <a:t>一般文字阴影效果</a:t>
            </a:r>
            <a:endParaRPr lang="zh-CN" altLang="en-US" smtClean="0"/>
          </a:p>
          <a:p>
            <a:endParaRPr lang="zh-CN" altLang="en-US" smtClean="0"/>
          </a:p>
          <a:p>
            <a:endParaRPr lang="zh-CN" altLang="en-US" smtClean="0"/>
          </a:p>
        </p:txBody>
      </p:sp>
      <p:pic>
        <p:nvPicPr>
          <p:cNvPr id="7171" name="图片 3"/>
          <p:cNvPicPr>
            <a:picLocks noChangeAspect="1" noChangeArrowheads="1"/>
          </p:cNvPicPr>
          <p:nvPr/>
        </p:nvPicPr>
        <p:blipFill>
          <a:blip r:embed="rId1" cstate="print"/>
          <a:srcRect/>
          <a:stretch>
            <a:fillRect/>
          </a:stretch>
        </p:blipFill>
        <p:spPr bwMode="auto">
          <a:xfrm>
            <a:off x="2545985" y="2574926"/>
            <a:ext cx="5215667" cy="1362075"/>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p:cNvSpPr>
            <a:spLocks noGrp="1" noChangeArrowheads="1"/>
          </p:cNvSpPr>
          <p:nvPr>
            <p:ph type="title"/>
          </p:nvPr>
        </p:nvSpPr>
        <p:spPr/>
        <p:txBody>
          <a:bodyPr/>
          <a:lstStyle/>
          <a:p>
            <a:endParaRPr lang="zh-CN" altLang="en-US" smtClean="0"/>
          </a:p>
        </p:txBody>
      </p:sp>
      <p:sp>
        <p:nvSpPr>
          <p:cNvPr id="9218" name="内容占位符 2"/>
          <p:cNvSpPr>
            <a:spLocks noGrp="1" noChangeArrowheads="1"/>
          </p:cNvSpPr>
          <p:nvPr>
            <p:ph idx="1"/>
          </p:nvPr>
        </p:nvSpPr>
        <p:spPr/>
        <p:txBody>
          <a:bodyPr/>
          <a:lstStyle/>
          <a:p>
            <a:r>
              <a:rPr lang="zh-CN" altLang="en-US" smtClean="0"/>
              <a:t>文字凸起效果与凸起效果</a:t>
            </a:r>
            <a:endParaRPr lang="zh-CN" altLang="en-US" smtClean="0"/>
          </a:p>
        </p:txBody>
      </p:sp>
      <p:pic>
        <p:nvPicPr>
          <p:cNvPr id="9219" name="图片 3"/>
          <p:cNvPicPr>
            <a:picLocks noChangeAspect="1" noChangeArrowheads="1"/>
          </p:cNvPicPr>
          <p:nvPr/>
        </p:nvPicPr>
        <p:blipFill>
          <a:blip r:embed="rId1" cstate="print"/>
          <a:srcRect/>
          <a:stretch>
            <a:fillRect/>
          </a:stretch>
        </p:blipFill>
        <p:spPr bwMode="auto">
          <a:xfrm>
            <a:off x="2353392" y="2876550"/>
            <a:ext cx="8087336" cy="1341438"/>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noChangeArrowheads="1"/>
          </p:cNvSpPr>
          <p:nvPr>
            <p:ph type="title"/>
          </p:nvPr>
        </p:nvSpPr>
        <p:spPr/>
        <p:txBody>
          <a:bodyPr/>
          <a:lstStyle/>
          <a:p>
            <a:endParaRPr lang="zh-CN" altLang="en-US" smtClean="0"/>
          </a:p>
        </p:txBody>
      </p:sp>
      <p:pic>
        <p:nvPicPr>
          <p:cNvPr id="11266" name="内容占位符 3"/>
          <p:cNvPicPr>
            <a:picLocks noGrp="1" noChangeAspect="1" noChangeArrowheads="1"/>
          </p:cNvPicPr>
          <p:nvPr>
            <p:ph idx="1"/>
          </p:nvPr>
        </p:nvPicPr>
        <p:blipFill>
          <a:blip r:embed="rId1" cstate="print"/>
          <a:srcRect/>
          <a:stretch>
            <a:fillRect/>
          </a:stretch>
        </p:blipFill>
        <p:spPr>
          <a:xfrm>
            <a:off x="2358089" y="2487614"/>
            <a:ext cx="7789835" cy="1563687"/>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noChangeArrowheads="1"/>
          </p:cNvSpPr>
          <p:nvPr>
            <p:ph type="title"/>
          </p:nvPr>
        </p:nvSpPr>
        <p:spPr/>
        <p:txBody>
          <a:bodyPr/>
          <a:lstStyle/>
          <a:p>
            <a:endParaRPr lang="zh-CN" altLang="en-US" smtClean="0"/>
          </a:p>
        </p:txBody>
      </p:sp>
      <p:pic>
        <p:nvPicPr>
          <p:cNvPr id="13314" name="内容占位符 3"/>
          <p:cNvPicPr>
            <a:picLocks noGrp="1" noChangeAspect="1" noChangeArrowheads="1"/>
          </p:cNvPicPr>
          <p:nvPr>
            <p:ph idx="1"/>
          </p:nvPr>
        </p:nvPicPr>
        <p:blipFill>
          <a:blip r:embed="rId1" cstate="print"/>
          <a:srcRect/>
          <a:stretch>
            <a:fillRect/>
          </a:stretch>
        </p:blipFill>
        <p:spPr>
          <a:xfrm>
            <a:off x="2087206" y="2449514"/>
            <a:ext cx="7426570" cy="1449387"/>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p:cNvSpPr>
            <a:spLocks noGrp="1" noChangeArrowheads="1"/>
          </p:cNvSpPr>
          <p:nvPr>
            <p:ph type="title"/>
          </p:nvPr>
        </p:nvSpPr>
        <p:spPr/>
        <p:txBody>
          <a:bodyPr/>
          <a:lstStyle/>
          <a:p>
            <a:r>
              <a:rPr lang="en-US" altLang="zh-CN" dirty="0" smtClean="0">
                <a:ea typeface="微软雅黑" pitchFamily="34" charset="-122"/>
                <a:sym typeface="Arial" pitchFamily="34" charset="0"/>
              </a:rPr>
              <a:t>CSS3</a:t>
            </a:r>
            <a:r>
              <a:rPr lang="zh-CN" altLang="en-US" dirty="0" smtClean="0">
                <a:ea typeface="微软雅黑" pitchFamily="34" charset="-122"/>
                <a:sym typeface="Arial" pitchFamily="34" charset="0"/>
              </a:rPr>
              <a:t>新增功能</a:t>
            </a:r>
            <a:endParaRPr lang="zh-CN" altLang="en-US" dirty="0" smtClean="0"/>
          </a:p>
        </p:txBody>
      </p:sp>
      <p:sp>
        <p:nvSpPr>
          <p:cNvPr id="7170" name="内容占位符 2"/>
          <p:cNvSpPr>
            <a:spLocks noGrp="1" noChangeArrowheads="1"/>
          </p:cNvSpPr>
          <p:nvPr>
            <p:ph idx="1"/>
          </p:nvPr>
        </p:nvSpPr>
        <p:spPr>
          <a:xfrm>
            <a:off x="1188439" y="1327150"/>
            <a:ext cx="10382793" cy="4997450"/>
          </a:xfrm>
        </p:spPr>
        <p:txBody>
          <a:bodyPr/>
          <a:lstStyle/>
          <a:p>
            <a:r>
              <a:rPr lang="zh-CN" altLang="en-US" sz="2000" dirty="0" smtClean="0"/>
              <a:t>选择器；</a:t>
            </a:r>
            <a:endParaRPr lang="zh-CN" altLang="en-US" sz="2000" dirty="0" smtClean="0"/>
          </a:p>
          <a:p>
            <a:r>
              <a:rPr lang="zh-CN" altLang="en-US" sz="2000" dirty="0" smtClean="0"/>
              <a:t>文本效果：如文字阴影text-shadow属性、嵌入字体@font-face等；</a:t>
            </a:r>
            <a:endParaRPr lang="zh-CN" altLang="en-US" sz="2000" dirty="0" smtClean="0"/>
          </a:p>
          <a:p>
            <a:r>
              <a:rPr lang="zh-CN" altLang="en-US" sz="2000" dirty="0" smtClean="0"/>
              <a:t>颜色效果：如RGBA颜色、不透明度opacity等；</a:t>
            </a:r>
            <a:endParaRPr lang="zh-CN" altLang="en-US" sz="2000" dirty="0" smtClean="0"/>
          </a:p>
          <a:p>
            <a:r>
              <a:rPr lang="zh-CN" altLang="en-US" sz="2000" dirty="0" smtClean="0"/>
              <a:t>边框效果：如边框圆角border-radius、边框阴影box-shadow等；</a:t>
            </a:r>
            <a:endParaRPr lang="zh-CN" altLang="en-US" sz="2000" dirty="0" smtClean="0"/>
          </a:p>
          <a:p>
            <a:r>
              <a:rPr lang="zh-CN" altLang="en-US" sz="2000" dirty="0" smtClean="0"/>
              <a:t>背景效果：如背景大小background-size、背景切片background-clip等；</a:t>
            </a:r>
            <a:endParaRPr lang="zh-CN" altLang="en-US" sz="2000" dirty="0" smtClean="0"/>
          </a:p>
          <a:p>
            <a:r>
              <a:rPr lang="zh-CN" altLang="en-US" sz="2000" dirty="0" smtClean="0"/>
              <a:t>CSS3变形：如位移translate()、缩放scale()等；</a:t>
            </a:r>
            <a:endParaRPr lang="zh-CN" altLang="en-US" sz="2000" dirty="0" smtClean="0"/>
          </a:p>
          <a:p>
            <a:r>
              <a:rPr lang="zh-CN" altLang="en-US" sz="2000" dirty="0" smtClean="0"/>
              <a:t>CSS3过渡：如过渡属性transition-property、过渡时间transition-duration；</a:t>
            </a:r>
            <a:endParaRPr lang="zh-CN" altLang="en-US" sz="2000" dirty="0" smtClean="0"/>
          </a:p>
          <a:p>
            <a:r>
              <a:rPr lang="zh-CN" altLang="en-US" sz="2000" dirty="0" smtClean="0"/>
              <a:t>CSS3动画：</a:t>
            </a:r>
            <a:endParaRPr lang="zh-CN" altLang="en-US" sz="2000" dirty="0" smtClean="0"/>
          </a:p>
          <a:p>
            <a:r>
              <a:rPr lang="zh-CN" altLang="en-US" sz="2000" dirty="0" smtClean="0"/>
              <a:t>多列布局；</a:t>
            </a:r>
            <a:endParaRPr lang="zh-CN" altLang="en-US" sz="2000" dirty="0" smtClean="0"/>
          </a:p>
          <a:p>
            <a:r>
              <a:rPr lang="zh-CN" altLang="en-US" sz="2000" dirty="0" smtClean="0"/>
              <a:t>弹性盒子模型；</a:t>
            </a:r>
            <a:endParaRPr lang="zh-CN" altLang="en-US" sz="2000" dirty="0" smtClean="0"/>
          </a:p>
          <a:p>
            <a:r>
              <a:rPr lang="zh-CN" altLang="en-US" sz="2000" dirty="0" smtClean="0"/>
              <a:t>用户界面：如调整元素尺寸resize属性、外轮廓线outline属性；</a:t>
            </a:r>
            <a:endParaRPr lang="en-US" altLang="zh-CN" sz="2000" dirty="0" smtClean="0"/>
          </a:p>
          <a:p>
            <a:r>
              <a:rPr lang="zh-CN" altLang="en-US" sz="2000" dirty="0" smtClean="0"/>
              <a:t>媒体查询</a:t>
            </a:r>
            <a:endParaRPr lang="zh-CN" altLang="en-US" sz="2000"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noChangeArrowheads="1"/>
          </p:cNvSpPr>
          <p:nvPr>
            <p:ph type="title"/>
          </p:nvPr>
        </p:nvSpPr>
        <p:spPr>
          <a:xfrm>
            <a:off x="612056" y="0"/>
            <a:ext cx="10822782" cy="1143000"/>
          </a:xfrm>
        </p:spPr>
        <p:txBody>
          <a:bodyPr/>
          <a:lstStyle/>
          <a:p>
            <a:r>
              <a:rPr lang="zh-CN" altLang="zh-CN" dirty="0" smtClean="0">
                <a:latin typeface="微软雅黑" pitchFamily="34" charset="-122"/>
                <a:ea typeface="微软雅黑" pitchFamily="34" charset="-122"/>
              </a:rPr>
              <a:t>文字描边text-stroke属性</a:t>
            </a:r>
            <a:endParaRPr lang="zh-CN" altLang="zh-CN" dirty="0" smtClean="0">
              <a:latin typeface="微软雅黑" pitchFamily="34" charset="-122"/>
              <a:ea typeface="微软雅黑" pitchFamily="34" charset="-122"/>
            </a:endParaRPr>
          </a:p>
        </p:txBody>
      </p:sp>
      <p:sp>
        <p:nvSpPr>
          <p:cNvPr id="15362" name="内容占位符 2"/>
          <p:cNvSpPr>
            <a:spLocks noGrp="1"/>
          </p:cNvSpPr>
          <p:nvPr>
            <p:ph idx="1"/>
          </p:nvPr>
        </p:nvSpPr>
        <p:spPr>
          <a:xfrm>
            <a:off x="1232282" y="1358900"/>
            <a:ext cx="10382793" cy="4997450"/>
          </a:xfrm>
        </p:spPr>
        <p:txBody>
          <a:bodyPr>
            <a:normAutofit/>
          </a:bodyPr>
          <a:lstStyle/>
          <a:p>
            <a:r>
              <a:rPr lang="zh-CN" altLang="en-US" sz="2400" noProof="1"/>
              <a:t>在CSS3中，我们可以使用text-stroke属性为文字添加描边效果。这个描边效果，说白了就是给文字添加边框。注意喔，由于CSS3的出现，“文字”也能添加边框了呢。</a:t>
            </a:r>
            <a:endParaRPr lang="zh-CN" altLang="en-US" sz="2400" noProof="1"/>
          </a:p>
          <a:p>
            <a:endParaRPr lang="zh-CN" altLang="en-US" sz="2400" noProof="1"/>
          </a:p>
          <a:p>
            <a:endParaRPr lang="zh-CN" altLang="en-US" sz="2400" noProof="1"/>
          </a:p>
          <a:p>
            <a:pPr marL="0" indent="0">
              <a:buFont typeface="Wingdings 2" pitchFamily="2" charset="2"/>
              <a:buNone/>
            </a:pPr>
            <a:r>
              <a:rPr lang="zh-CN" altLang="en-US" sz="2400" noProof="1"/>
              <a:t>text-stroke是一个复合属性，由text-stroke-width和text-stroke-color两个子属性组成。</a:t>
            </a:r>
            <a:endParaRPr lang="zh-CN" altLang="en-US" sz="2400" noProof="1"/>
          </a:p>
          <a:p>
            <a:pPr marL="342900" indent="-342900">
              <a:buFont typeface="Wingdings" charset="0"/>
              <a:buChar char="Ø"/>
            </a:pPr>
            <a:r>
              <a:rPr lang="zh-CN" altLang="en-US" sz="2400" noProof="1"/>
              <a:t>text-stroke-width属性：设置描边的宽度，可以为一般的长度值。</a:t>
            </a:r>
            <a:endParaRPr lang="zh-CN" altLang="en-US" sz="2400" noProof="1"/>
          </a:p>
          <a:p>
            <a:pPr marL="342900" indent="-342900">
              <a:buFont typeface="Wingdings" charset="0"/>
              <a:buChar char="Ø"/>
            </a:pPr>
            <a:r>
              <a:rPr lang="zh-CN" altLang="en-US" sz="2400" noProof="1"/>
              <a:t>text-stroke-color属性：设置描边的颜色。我们可以使用“在线调色板”来取色。</a:t>
            </a:r>
            <a:endParaRPr lang="zh-CN" altLang="en-US" sz="2400" noProof="1"/>
          </a:p>
        </p:txBody>
      </p:sp>
      <p:pic>
        <p:nvPicPr>
          <p:cNvPr id="15363" name="图片 1"/>
          <p:cNvPicPr>
            <a:picLocks noChangeAspect="1" noChangeArrowheads="1"/>
          </p:cNvPicPr>
          <p:nvPr/>
        </p:nvPicPr>
        <p:blipFill>
          <a:blip r:embed="rId1" cstate="print"/>
          <a:srcRect/>
          <a:stretch>
            <a:fillRect/>
          </a:stretch>
        </p:blipFill>
        <p:spPr bwMode="auto">
          <a:xfrm>
            <a:off x="4212456" y="2276872"/>
            <a:ext cx="5956288" cy="731837"/>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noChangeArrowheads="1"/>
          </p:cNvSpPr>
          <p:nvPr>
            <p:ph type="title"/>
          </p:nvPr>
        </p:nvSpPr>
        <p:spPr/>
        <p:txBody>
          <a:bodyPr/>
          <a:lstStyle/>
          <a:p>
            <a:r>
              <a:rPr lang="zh-CN" altLang="en-US" smtClean="0"/>
              <a:t>（</a:t>
            </a:r>
            <a:r>
              <a:rPr lang="en-US" altLang="zh-CN" smtClean="0"/>
              <a:t>4</a:t>
            </a:r>
            <a:r>
              <a:rPr lang="zh-CN" altLang="en-US" smtClean="0"/>
              <a:t>）文本溢出text-overflow属性</a:t>
            </a:r>
            <a:endParaRPr lang="zh-CN" altLang="en-US" smtClean="0"/>
          </a:p>
        </p:txBody>
      </p:sp>
      <p:sp>
        <p:nvSpPr>
          <p:cNvPr id="17410" name="内容占位符 2"/>
          <p:cNvSpPr>
            <a:spLocks noGrp="1" noChangeArrowheads="1"/>
          </p:cNvSpPr>
          <p:nvPr>
            <p:ph idx="1"/>
          </p:nvPr>
        </p:nvSpPr>
        <p:spPr/>
        <p:txBody>
          <a:bodyPr/>
          <a:lstStyle/>
          <a:p>
            <a:r>
              <a:rPr lang="zh-CN" altLang="en-US" smtClean="0"/>
              <a:t>在CSS3中，文本溢出text-overflow用于设置是否使用一个省略标记（…）标示对象内文本的溢出。</a:t>
            </a:r>
            <a:endParaRPr lang="zh-CN" altLang="en-US" smtClean="0"/>
          </a:p>
        </p:txBody>
      </p:sp>
      <p:pic>
        <p:nvPicPr>
          <p:cNvPr id="17411" name="图片 1"/>
          <p:cNvPicPr>
            <a:picLocks noChangeAspect="1" noChangeArrowheads="1"/>
          </p:cNvPicPr>
          <p:nvPr/>
        </p:nvPicPr>
        <p:blipFill>
          <a:blip r:embed="rId1" cstate="print"/>
          <a:srcRect/>
          <a:stretch>
            <a:fillRect/>
          </a:stretch>
        </p:blipFill>
        <p:spPr bwMode="auto">
          <a:xfrm>
            <a:off x="2475524" y="2855913"/>
            <a:ext cx="5946893" cy="8890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noChangeArrowheads="1"/>
          </p:cNvSpPr>
          <p:nvPr>
            <p:ph type="title"/>
          </p:nvPr>
        </p:nvSpPr>
        <p:spPr/>
        <p:txBody>
          <a:bodyPr/>
          <a:lstStyle/>
          <a:p>
            <a:endParaRPr lang="zh-CN" altLang="en-US" smtClean="0"/>
          </a:p>
        </p:txBody>
      </p:sp>
      <p:sp>
        <p:nvSpPr>
          <p:cNvPr id="18434" name="内容占位符 2"/>
          <p:cNvSpPr>
            <a:spLocks noGrp="1" noChangeArrowheads="1"/>
          </p:cNvSpPr>
          <p:nvPr>
            <p:ph idx="1"/>
          </p:nvPr>
        </p:nvSpPr>
        <p:spPr/>
        <p:txBody>
          <a:bodyPr/>
          <a:lstStyle/>
          <a:p>
            <a:r>
              <a:rPr lang="zh-CN" altLang="en-US" smtClean="0"/>
              <a:t>text-overflow属性取值只有2个：</a:t>
            </a:r>
            <a:endParaRPr lang="zh-CN" altLang="en-US" smtClean="0"/>
          </a:p>
        </p:txBody>
      </p:sp>
      <p:pic>
        <p:nvPicPr>
          <p:cNvPr id="18435" name="图片 3"/>
          <p:cNvPicPr>
            <a:picLocks noChangeAspect="1" noChangeArrowheads="1"/>
          </p:cNvPicPr>
          <p:nvPr/>
        </p:nvPicPr>
        <p:blipFill>
          <a:blip r:embed="rId1" cstate="print"/>
          <a:srcRect/>
          <a:stretch>
            <a:fillRect/>
          </a:stretch>
        </p:blipFill>
        <p:spPr bwMode="auto">
          <a:xfrm>
            <a:off x="1619034" y="2454276"/>
            <a:ext cx="8464693" cy="1654175"/>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noChangeArrowheads="1"/>
          </p:cNvSpPr>
          <p:nvPr>
            <p:ph type="title"/>
          </p:nvPr>
        </p:nvSpPr>
        <p:spPr/>
        <p:txBody>
          <a:bodyPr/>
          <a:lstStyle/>
          <a:p>
            <a:endParaRPr lang="zh-CN" altLang="en-US" smtClean="0"/>
          </a:p>
        </p:txBody>
      </p:sp>
      <p:sp>
        <p:nvSpPr>
          <p:cNvPr id="20482" name="内容占位符 2"/>
          <p:cNvSpPr>
            <a:spLocks noGrp="1" noChangeArrowheads="1"/>
          </p:cNvSpPr>
          <p:nvPr>
            <p:ph idx="1"/>
          </p:nvPr>
        </p:nvSpPr>
        <p:spPr/>
        <p:txBody>
          <a:bodyPr/>
          <a:lstStyle/>
          <a:p>
            <a:r>
              <a:rPr lang="zh-CN" altLang="en-US" smtClean="0"/>
              <a:t>单独使用text-overflow属性是无法得到效果。因为text-overflow属性只是说明文字溢出时用什么方式显示，要实现溢出时产生省略号效果，还须定义2个内容：</a:t>
            </a:r>
            <a:endParaRPr lang="zh-CN" altLang="en-US" smtClean="0"/>
          </a:p>
          <a:p>
            <a:pPr>
              <a:buFont typeface="Wingdings" pitchFamily="2" charset="2"/>
              <a:buChar char="Ø"/>
            </a:pPr>
            <a:r>
              <a:rPr lang="zh-CN" altLang="en-US" smtClean="0"/>
              <a:t>white-space:nowrap;（强制文本在一行内显示）；</a:t>
            </a:r>
            <a:endParaRPr lang="zh-CN" altLang="en-US" smtClean="0"/>
          </a:p>
          <a:p>
            <a:pPr>
              <a:buFont typeface="Wingdings" pitchFamily="2" charset="2"/>
              <a:buChar char="Ø"/>
            </a:pPr>
            <a:r>
              <a:rPr lang="zh-CN" altLang="en-US" smtClean="0"/>
              <a:t>overflow:hidden;（溢出内容为隐藏）；</a:t>
            </a:r>
            <a:endParaRPr lang="zh-CN" altLang="en-US"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noChangeArrowheads="1"/>
          </p:cNvSpPr>
          <p:nvPr>
            <p:ph type="title"/>
          </p:nvPr>
        </p:nvSpPr>
        <p:spPr/>
        <p:txBody>
          <a:bodyPr/>
          <a:lstStyle/>
          <a:p>
            <a:r>
              <a:rPr lang="zh-CN" altLang="en-US" dirty="0" smtClean="0">
                <a:ea typeface="微软雅黑" pitchFamily="34" charset="-122"/>
                <a:sym typeface="Arial" pitchFamily="34" charset="0"/>
              </a:rPr>
              <a:t>强制换行word-wrap属性</a:t>
            </a:r>
            <a:endParaRPr lang="zh-CN" altLang="en-US" dirty="0" smtClean="0"/>
          </a:p>
        </p:txBody>
      </p:sp>
      <p:sp>
        <p:nvSpPr>
          <p:cNvPr id="22530" name="内容占位符 2"/>
          <p:cNvSpPr>
            <a:spLocks noGrp="1" noChangeArrowheads="1"/>
          </p:cNvSpPr>
          <p:nvPr>
            <p:ph idx="1"/>
          </p:nvPr>
        </p:nvSpPr>
        <p:spPr/>
        <p:txBody>
          <a:bodyPr/>
          <a:lstStyle/>
          <a:p>
            <a:r>
              <a:rPr lang="zh-CN" altLang="en-US" smtClean="0"/>
              <a:t>在CSS3中，我们可以使用word-wrap属性来设置“长单词”或“URL地址”是否换行到下一行。</a:t>
            </a:r>
            <a:endParaRPr lang="zh-CN" altLang="en-US" smtClean="0"/>
          </a:p>
        </p:txBody>
      </p:sp>
      <p:pic>
        <p:nvPicPr>
          <p:cNvPr id="22531" name="图片 3"/>
          <p:cNvPicPr>
            <a:picLocks noChangeAspect="1" noChangeArrowheads="1"/>
          </p:cNvPicPr>
          <p:nvPr/>
        </p:nvPicPr>
        <p:blipFill>
          <a:blip r:embed="rId1" cstate="print"/>
          <a:srcRect/>
          <a:stretch>
            <a:fillRect/>
          </a:stretch>
        </p:blipFill>
        <p:spPr bwMode="auto">
          <a:xfrm>
            <a:off x="2729183" y="2892425"/>
            <a:ext cx="5802840" cy="896938"/>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noChangeArrowheads="1"/>
          </p:cNvSpPr>
          <p:nvPr>
            <p:ph type="title"/>
          </p:nvPr>
        </p:nvSpPr>
        <p:spPr/>
        <p:txBody>
          <a:bodyPr/>
          <a:lstStyle/>
          <a:p>
            <a:endParaRPr lang="zh-CN" altLang="en-US" smtClean="0"/>
          </a:p>
        </p:txBody>
      </p:sp>
      <p:sp>
        <p:nvSpPr>
          <p:cNvPr id="23554" name="内容占位符 2"/>
          <p:cNvSpPr>
            <a:spLocks noGrp="1" noChangeArrowheads="1"/>
          </p:cNvSpPr>
          <p:nvPr>
            <p:ph idx="1"/>
          </p:nvPr>
        </p:nvSpPr>
        <p:spPr/>
        <p:txBody>
          <a:bodyPr/>
          <a:lstStyle/>
          <a:p>
            <a:r>
              <a:rPr lang="zh-CN" altLang="en-US" smtClean="0"/>
              <a:t>word-wrap属性只有2个取值：normal和break-word。</a:t>
            </a:r>
            <a:endParaRPr lang="zh-CN" altLang="en-US" smtClean="0"/>
          </a:p>
        </p:txBody>
      </p:sp>
      <p:pic>
        <p:nvPicPr>
          <p:cNvPr id="23555" name="图片 3"/>
          <p:cNvPicPr>
            <a:picLocks noChangeAspect="1" noChangeArrowheads="1"/>
          </p:cNvPicPr>
          <p:nvPr/>
        </p:nvPicPr>
        <p:blipFill>
          <a:blip r:embed="rId1" cstate="print"/>
          <a:srcRect/>
          <a:stretch>
            <a:fillRect/>
          </a:stretch>
        </p:blipFill>
        <p:spPr bwMode="auto">
          <a:xfrm>
            <a:off x="1345020" y="2381251"/>
            <a:ext cx="8776286" cy="1781175"/>
          </a:xfrm>
          <a:prstGeom prst="rect">
            <a:avLst/>
          </a:prstGeom>
          <a:noFill/>
          <a:ln w="9525">
            <a:noFill/>
            <a:miter lim="800000"/>
            <a:headEnd/>
            <a:tailEnd/>
          </a:ln>
        </p:spPr>
      </p:pic>
      <p:pic>
        <p:nvPicPr>
          <p:cNvPr id="23556" name="图片 4"/>
          <p:cNvPicPr>
            <a:picLocks noChangeAspect="1" noChangeArrowheads="1"/>
          </p:cNvPicPr>
          <p:nvPr/>
        </p:nvPicPr>
        <p:blipFill>
          <a:blip r:embed="rId2" cstate="print"/>
          <a:srcRect/>
          <a:stretch>
            <a:fillRect/>
          </a:stretch>
        </p:blipFill>
        <p:spPr bwMode="auto">
          <a:xfrm>
            <a:off x="1332493" y="4365625"/>
            <a:ext cx="3972424" cy="1722438"/>
          </a:xfrm>
          <a:prstGeom prst="rect">
            <a:avLst/>
          </a:prstGeom>
          <a:noFill/>
          <a:ln w="9525">
            <a:noFill/>
            <a:miter lim="800000"/>
            <a:headEnd/>
            <a:tailEnd/>
          </a:ln>
        </p:spPr>
      </p:pic>
      <p:pic>
        <p:nvPicPr>
          <p:cNvPr id="23557" name="图片 5"/>
          <p:cNvPicPr>
            <a:picLocks noChangeAspect="1" noChangeArrowheads="1"/>
          </p:cNvPicPr>
          <p:nvPr/>
        </p:nvPicPr>
        <p:blipFill>
          <a:blip r:embed="rId3" cstate="print"/>
          <a:srcRect/>
          <a:stretch>
            <a:fillRect/>
          </a:stretch>
        </p:blipFill>
        <p:spPr bwMode="auto">
          <a:xfrm>
            <a:off x="6263184" y="4287838"/>
            <a:ext cx="4211991" cy="1890712"/>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嵌入字体@font-face</a:t>
            </a:r>
            <a:endParaRPr lang="zh-CN" altLang="en-US" dirty="0" smtClean="0">
              <a:latin typeface="微软雅黑" pitchFamily="34" charset="-122"/>
              <a:ea typeface="微软雅黑" pitchFamily="34" charset="-122"/>
            </a:endParaRPr>
          </a:p>
        </p:txBody>
      </p:sp>
      <p:sp>
        <p:nvSpPr>
          <p:cNvPr id="25602" name="内容占位符 2"/>
          <p:cNvSpPr>
            <a:spLocks noGrp="1" noChangeArrowheads="1"/>
          </p:cNvSpPr>
          <p:nvPr>
            <p:ph idx="1"/>
          </p:nvPr>
        </p:nvSpPr>
        <p:spPr/>
        <p:txBody>
          <a:bodyPr/>
          <a:lstStyle/>
          <a:p>
            <a:r>
              <a:rPr lang="zh-CN" altLang="en-US" smtClean="0"/>
              <a:t>所谓的嵌入字体，就是加载服务器端的字体文件，让浏览器端可以显示用户电脑里没有安装的字体。</a:t>
            </a:r>
            <a:endParaRPr lang="zh-CN" altLang="en-US" smtClean="0"/>
          </a:p>
        </p:txBody>
      </p:sp>
      <p:pic>
        <p:nvPicPr>
          <p:cNvPr id="25603" name="图片 3"/>
          <p:cNvPicPr>
            <a:picLocks noChangeAspect="1" noChangeArrowheads="1"/>
          </p:cNvPicPr>
          <p:nvPr/>
        </p:nvPicPr>
        <p:blipFill>
          <a:blip r:embed="rId1" cstate="print"/>
          <a:srcRect/>
          <a:stretch>
            <a:fillRect/>
          </a:stretch>
        </p:blipFill>
        <p:spPr bwMode="auto">
          <a:xfrm>
            <a:off x="2628280" y="3140968"/>
            <a:ext cx="4904073" cy="1554163"/>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字体尺寸font-size-adjust属性</a:t>
            </a:r>
            <a:endParaRPr lang="zh-CN" altLang="en-US" dirty="0" smtClean="0">
              <a:latin typeface="微软雅黑" pitchFamily="34" charset="-122"/>
              <a:ea typeface="微软雅黑" pitchFamily="34" charset="-122"/>
            </a:endParaRPr>
          </a:p>
        </p:txBody>
      </p:sp>
      <p:pic>
        <p:nvPicPr>
          <p:cNvPr id="27650" name="内容占位符 3"/>
          <p:cNvPicPr>
            <a:picLocks noGrp="1" noChangeAspect="1" noChangeArrowheads="1"/>
          </p:cNvPicPr>
          <p:nvPr>
            <p:ph idx="1"/>
          </p:nvPr>
        </p:nvPicPr>
        <p:blipFill>
          <a:blip r:embed="rId1" cstate="print"/>
          <a:srcRect/>
          <a:stretch>
            <a:fillRect/>
          </a:stretch>
        </p:blipFill>
        <p:spPr>
          <a:xfrm>
            <a:off x="2448905" y="1712913"/>
            <a:ext cx="6379053" cy="3930650"/>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noChangeArrowheads="1"/>
          </p:cNvSpPr>
          <p:nvPr>
            <p:ph type="title"/>
          </p:nvPr>
        </p:nvSpPr>
        <p:spPr/>
        <p:txBody>
          <a:bodyPr/>
          <a:lstStyle/>
          <a:p>
            <a:endParaRPr lang="zh-CN" altLang="en-US" smtClean="0"/>
          </a:p>
        </p:txBody>
      </p:sp>
      <p:sp>
        <p:nvSpPr>
          <p:cNvPr id="29698" name="内容占位符 2"/>
          <p:cNvSpPr>
            <a:spLocks noGrp="1" noChangeArrowheads="1"/>
          </p:cNvSpPr>
          <p:nvPr>
            <p:ph idx="1"/>
          </p:nvPr>
        </p:nvSpPr>
        <p:spPr/>
        <p:txBody>
          <a:bodyPr/>
          <a:lstStyle/>
          <a:p>
            <a:pPr>
              <a:lnSpc>
                <a:spcPct val="150000"/>
              </a:lnSpc>
            </a:pPr>
            <a:r>
              <a:rPr lang="zh-CN" altLang="en-US" sz="2400" dirty="0" smtClean="0">
                <a:sym typeface="Arial" pitchFamily="34" charset="0"/>
              </a:rPr>
              <a:t>在CSS3中，我们可以使用font-size-adjust属性来在字体类型（font-family）改变的情况下而保持字体大小（实际大小）不变。</a:t>
            </a:r>
            <a:endParaRPr lang="zh-CN" altLang="en-US" sz="2400" dirty="0" smtClean="0"/>
          </a:p>
          <a:p>
            <a:endParaRPr lang="zh-CN" altLang="en-US" dirty="0" smtClean="0"/>
          </a:p>
        </p:txBody>
      </p:sp>
      <p:pic>
        <p:nvPicPr>
          <p:cNvPr id="29699" name="图片 3"/>
          <p:cNvPicPr>
            <a:picLocks noChangeAspect="1" noChangeArrowheads="1"/>
          </p:cNvPicPr>
          <p:nvPr/>
        </p:nvPicPr>
        <p:blipFill>
          <a:blip r:embed="rId1" cstate="print"/>
          <a:srcRect/>
          <a:stretch>
            <a:fillRect/>
          </a:stretch>
        </p:blipFill>
        <p:spPr bwMode="auto">
          <a:xfrm>
            <a:off x="3142553" y="3248026"/>
            <a:ext cx="5580497" cy="976313"/>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noChangeArrowheads="1"/>
          </p:cNvSpPr>
          <p:nvPr>
            <p:ph type="title"/>
          </p:nvPr>
        </p:nvSpPr>
        <p:spPr/>
        <p:txBody>
          <a:bodyPr/>
          <a:lstStyle/>
          <a:p>
            <a:endParaRPr lang="zh-CN" altLang="en-US" smtClean="0"/>
          </a:p>
        </p:txBody>
      </p:sp>
      <p:sp>
        <p:nvSpPr>
          <p:cNvPr id="30722" name="内容占位符 4"/>
          <p:cNvSpPr>
            <a:spLocks noGrp="1" noChangeArrowheads="1"/>
          </p:cNvSpPr>
          <p:nvPr>
            <p:ph idx="1"/>
          </p:nvPr>
        </p:nvSpPr>
        <p:spPr/>
        <p:txBody>
          <a:bodyPr>
            <a:normAutofit/>
          </a:bodyPr>
          <a:lstStyle/>
          <a:p>
            <a:r>
              <a:rPr lang="zh-CN" altLang="en-US" sz="2800" dirty="0" smtClean="0"/>
              <a:t>font-size-adjust属性取值为一个“aspect值”。下面给大家讲解一下什么叫aspect值？</a:t>
            </a:r>
            <a:endParaRPr lang="zh-CN" altLang="en-US" sz="2800" dirty="0" smtClean="0"/>
          </a:p>
          <a:p>
            <a:r>
              <a:rPr lang="zh-CN" altLang="en-US" sz="2800" dirty="0" smtClean="0"/>
              <a:t>字体的小写字母“x”的高度（即x-height）与该字体“font-size”高度之间的比率被称为一个字体的aspect值。</a:t>
            </a:r>
            <a:endParaRPr lang="zh-CN" altLang="en-US" sz="2800" dirty="0" smtClean="0"/>
          </a:p>
        </p:txBody>
      </p:sp>
      <p:pic>
        <p:nvPicPr>
          <p:cNvPr id="30723" name="图片 5"/>
          <p:cNvPicPr>
            <a:picLocks noChangeAspect="1" noChangeArrowheads="1"/>
          </p:cNvPicPr>
          <p:nvPr/>
        </p:nvPicPr>
        <p:blipFill>
          <a:blip r:embed="rId1" cstate="print"/>
          <a:srcRect/>
          <a:stretch>
            <a:fillRect/>
          </a:stretch>
        </p:blipFill>
        <p:spPr bwMode="auto">
          <a:xfrm>
            <a:off x="2434814" y="3695700"/>
            <a:ext cx="5882695" cy="116998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noChangeArrowheads="1"/>
          </p:cNvSpPr>
          <p:nvPr>
            <p:ph type="title"/>
          </p:nvPr>
        </p:nvSpPr>
        <p:spPr/>
        <p:txBody>
          <a:bodyPr/>
          <a:lstStyle/>
          <a:p>
            <a:r>
              <a:rPr lang="zh-CN" altLang="en-US" dirty="0" smtClean="0">
                <a:sym typeface="Arial" pitchFamily="34" charset="0"/>
              </a:rPr>
              <a:t>浏览器私有前缀</a:t>
            </a:r>
            <a:endParaRPr lang="zh-CN" altLang="en-US" dirty="0" smtClean="0"/>
          </a:p>
        </p:txBody>
      </p:sp>
      <p:sp>
        <p:nvSpPr>
          <p:cNvPr id="8194" name="内容占位符 2"/>
          <p:cNvSpPr>
            <a:spLocks noGrp="1" noChangeArrowheads="1"/>
          </p:cNvSpPr>
          <p:nvPr>
            <p:ph idx="1"/>
          </p:nvPr>
        </p:nvSpPr>
        <p:spPr/>
        <p:txBody>
          <a:bodyPr/>
          <a:lstStyle/>
          <a:p>
            <a:r>
              <a:rPr lang="zh-CN" altLang="en-US" sz="2400" dirty="0" smtClean="0">
                <a:sym typeface="Arial" pitchFamily="34" charset="0"/>
              </a:rPr>
              <a:t>目前的几种现代浏览器的内核，主要有 Mozilla（Firefox，Flock等）、WebKit（Safari、Chrome等）、Opera（Opera浏览器）、Trident（</a:t>
            </a:r>
            <a:r>
              <a:rPr lang="en-US" altLang="zh-CN" sz="2400" dirty="0" smtClean="0">
                <a:sym typeface="Arial" pitchFamily="34" charset="0"/>
              </a:rPr>
              <a:t>IE</a:t>
            </a:r>
            <a:r>
              <a:rPr lang="zh-CN" altLang="en-US" sz="2400" dirty="0" smtClean="0">
                <a:sym typeface="Arial" pitchFamily="34" charset="0"/>
              </a:rPr>
              <a:t>）。</a:t>
            </a:r>
            <a:endParaRPr lang="zh-CN" altLang="en-US" sz="2400" dirty="0" smtClean="0"/>
          </a:p>
          <a:p>
            <a:endParaRPr lang="zh-CN" altLang="en-US" dirty="0" smtClean="0"/>
          </a:p>
        </p:txBody>
      </p:sp>
      <p:pic>
        <p:nvPicPr>
          <p:cNvPr id="8195" name="图片 3"/>
          <p:cNvPicPr>
            <a:picLocks noChangeAspect="1" noChangeArrowheads="1"/>
          </p:cNvPicPr>
          <p:nvPr/>
        </p:nvPicPr>
        <p:blipFill>
          <a:blip r:embed="rId1" cstate="print"/>
          <a:srcRect/>
          <a:stretch>
            <a:fillRect/>
          </a:stretch>
        </p:blipFill>
        <p:spPr bwMode="auto">
          <a:xfrm>
            <a:off x="3424397" y="2720976"/>
            <a:ext cx="4930691" cy="3040063"/>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noChangeArrowheads="1"/>
          </p:cNvSpPr>
          <p:nvPr>
            <p:ph type="title"/>
          </p:nvPr>
        </p:nvSpPr>
        <p:spPr/>
        <p:txBody>
          <a:bodyPr/>
          <a:lstStyle/>
          <a:p>
            <a:endParaRPr lang="zh-CN" altLang="en-US" smtClean="0"/>
          </a:p>
        </p:txBody>
      </p:sp>
      <p:pic>
        <p:nvPicPr>
          <p:cNvPr id="32770" name="内容占位符 3"/>
          <p:cNvPicPr>
            <a:picLocks noGrp="1" noChangeAspect="1" noChangeArrowheads="1"/>
          </p:cNvPicPr>
          <p:nvPr>
            <p:ph idx="1"/>
          </p:nvPr>
        </p:nvPicPr>
        <p:blipFill>
          <a:blip r:embed="rId1" cstate="print"/>
          <a:srcRect/>
          <a:stretch>
            <a:fillRect/>
          </a:stretch>
        </p:blipFill>
        <p:spPr>
          <a:xfrm>
            <a:off x="1498468" y="1419225"/>
            <a:ext cx="9065959" cy="5033963"/>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noChangeArrowheads="1"/>
          </p:cNvSpPr>
          <p:nvPr>
            <p:ph type="title"/>
          </p:nvPr>
        </p:nvSpPr>
        <p:spPr/>
        <p:txBody>
          <a:bodyPr/>
          <a:lstStyle/>
          <a:p>
            <a:endParaRPr lang="zh-CN" altLang="en-US" smtClean="0"/>
          </a:p>
        </p:txBody>
      </p:sp>
      <p:sp>
        <p:nvSpPr>
          <p:cNvPr id="34818" name="内容占位符 2"/>
          <p:cNvSpPr>
            <a:spLocks noGrp="1" noChangeArrowheads="1"/>
          </p:cNvSpPr>
          <p:nvPr>
            <p:ph idx="1"/>
          </p:nvPr>
        </p:nvSpPr>
        <p:spPr/>
        <p:txBody>
          <a:bodyPr>
            <a:normAutofit/>
          </a:bodyPr>
          <a:lstStyle/>
          <a:p>
            <a:r>
              <a:rPr lang="zh-CN" altLang="en-US" sz="2400" dirty="0" smtClean="0"/>
              <a:t>如何使用aspect值</a:t>
            </a:r>
            <a:endParaRPr lang="zh-CN" altLang="en-US" sz="2400" dirty="0" smtClean="0"/>
          </a:p>
          <a:p>
            <a:endParaRPr lang="zh-CN" altLang="en-US" sz="2400" dirty="0" smtClean="0"/>
          </a:p>
          <a:p>
            <a:r>
              <a:rPr lang="zh-CN" altLang="en-US" sz="2400" dirty="0" smtClean="0"/>
              <a:t>c = (a/b)s</a:t>
            </a:r>
            <a:endParaRPr lang="zh-CN" altLang="en-US" sz="2400" dirty="0" smtClean="0"/>
          </a:p>
          <a:p>
            <a:endParaRPr lang="zh-CN" altLang="en-US" sz="2400" dirty="0" smtClean="0"/>
          </a:p>
          <a:p>
            <a:pPr>
              <a:buFont typeface="Wingdings" pitchFamily="2" charset="2"/>
              <a:buChar char="Ø"/>
            </a:pPr>
            <a:r>
              <a:rPr lang="zh-CN" altLang="en-US" sz="2400" dirty="0" smtClean="0"/>
              <a:t>a：表示原来字体类型的aspect值；</a:t>
            </a:r>
            <a:endParaRPr lang="zh-CN" altLang="en-US" sz="2400" dirty="0" smtClean="0"/>
          </a:p>
          <a:p>
            <a:pPr>
              <a:buFont typeface="Wingdings" pitchFamily="2" charset="2"/>
              <a:buChar char="Ø"/>
            </a:pPr>
            <a:r>
              <a:rPr lang="zh-CN" altLang="en-US" sz="2400" dirty="0" smtClean="0"/>
              <a:t>b：表示现在字体类型的aspect值；</a:t>
            </a:r>
            <a:endParaRPr lang="zh-CN" altLang="en-US" sz="2400" dirty="0" smtClean="0"/>
          </a:p>
          <a:p>
            <a:pPr>
              <a:buFont typeface="Wingdings" pitchFamily="2" charset="2"/>
              <a:buChar char="Ø"/>
            </a:pPr>
            <a:r>
              <a:rPr lang="zh-CN" altLang="en-US" sz="2400" dirty="0" smtClean="0"/>
              <a:t>s：表示原来字体类型的font-size值；</a:t>
            </a:r>
            <a:endParaRPr lang="zh-CN" altLang="en-US" sz="2400" dirty="0" smtClean="0"/>
          </a:p>
          <a:p>
            <a:pPr>
              <a:buFont typeface="Wingdings" pitchFamily="2" charset="2"/>
              <a:buChar char="Ø"/>
            </a:pPr>
            <a:r>
              <a:rPr lang="zh-CN" altLang="en-US" sz="2400" dirty="0" smtClean="0"/>
              <a:t>c：表示现在字体类型的font-size值；</a:t>
            </a:r>
            <a:endParaRPr lang="zh-CN" altLang="en-US" sz="2400" dirty="0" smtClean="0"/>
          </a:p>
        </p:txBody>
      </p:sp>
      <p:pic>
        <p:nvPicPr>
          <p:cNvPr id="34819" name="图片 3"/>
          <p:cNvPicPr>
            <a:picLocks noChangeAspect="1" noChangeArrowheads="1"/>
          </p:cNvPicPr>
          <p:nvPr/>
        </p:nvPicPr>
        <p:blipFill>
          <a:blip r:embed="rId1" cstate="print"/>
          <a:srcRect/>
          <a:stretch>
            <a:fillRect/>
          </a:stretch>
        </p:blipFill>
        <p:spPr bwMode="auto">
          <a:xfrm>
            <a:off x="7055477" y="1646238"/>
            <a:ext cx="4631624" cy="596900"/>
          </a:xfrm>
          <a:prstGeom prst="rect">
            <a:avLst/>
          </a:prstGeom>
          <a:noFill/>
          <a:ln w="9525">
            <a:noFill/>
            <a:miter lim="800000"/>
            <a:headEnd/>
            <a:tailEnd/>
          </a:ln>
        </p:spPr>
      </p:pic>
      <p:pic>
        <p:nvPicPr>
          <p:cNvPr id="34820" name="图片 4"/>
          <p:cNvPicPr>
            <a:picLocks noChangeAspect="1" noChangeArrowheads="1"/>
          </p:cNvPicPr>
          <p:nvPr/>
        </p:nvPicPr>
        <p:blipFill>
          <a:blip r:embed="rId2" cstate="print"/>
          <a:srcRect/>
          <a:stretch>
            <a:fillRect/>
          </a:stretch>
        </p:blipFill>
        <p:spPr bwMode="auto">
          <a:xfrm>
            <a:off x="7124371" y="3051175"/>
            <a:ext cx="4584651" cy="774700"/>
          </a:xfrm>
          <a:prstGeom prst="rect">
            <a:avLst/>
          </a:prstGeom>
          <a:noFill/>
          <a:ln w="9525">
            <a:noFill/>
            <a:miter lim="800000"/>
            <a:headEnd/>
            <a:tailEnd/>
          </a:ln>
        </p:spPr>
      </p:pic>
      <p:pic>
        <p:nvPicPr>
          <p:cNvPr id="34821" name="图片 5"/>
          <p:cNvPicPr>
            <a:picLocks noChangeAspect="1" noChangeArrowheads="1"/>
          </p:cNvPicPr>
          <p:nvPr/>
        </p:nvPicPr>
        <p:blipFill>
          <a:blip r:embed="rId3" cstate="print"/>
          <a:srcRect/>
          <a:stretch>
            <a:fillRect/>
          </a:stretch>
        </p:blipFill>
        <p:spPr bwMode="auto">
          <a:xfrm>
            <a:off x="6988148" y="4779964"/>
            <a:ext cx="4882152" cy="720725"/>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1"/>
          <p:cNvSpPr>
            <a:spLocks noGrp="1" noChangeArrowheads="1"/>
          </p:cNvSpPr>
          <p:nvPr>
            <p:ph type="ctrTitle"/>
          </p:nvPr>
        </p:nvSpPr>
        <p:spPr>
          <a:xfrm>
            <a:off x="1213492" y="104775"/>
            <a:ext cx="10382793" cy="700088"/>
          </a:xfrm>
        </p:spPr>
        <p:txBody>
          <a:bodyPr/>
          <a:lstStyle/>
          <a:p>
            <a:r>
              <a:rPr lang="zh-CN" altLang="en-US" sz="3200" smtClean="0"/>
              <a:t>目录</a:t>
            </a:r>
            <a:endParaRPr lang="zh-CN" altLang="en-US" sz="3200" smtClean="0"/>
          </a:p>
        </p:txBody>
      </p:sp>
      <p:sp>
        <p:nvSpPr>
          <p:cNvPr id="4098" name="内容占位符 2"/>
          <p:cNvSpPr>
            <a:spLocks noGrp="1" noChangeArrowheads="1"/>
          </p:cNvSpPr>
          <p:nvPr>
            <p:ph type="subTitle" idx="1"/>
          </p:nvPr>
        </p:nvSpPr>
        <p:spPr>
          <a:xfrm>
            <a:off x="1213493" y="1339850"/>
            <a:ext cx="4778809" cy="4997450"/>
          </a:xfrm>
        </p:spPr>
        <p:txBody>
          <a:bodyPr/>
          <a:lstStyle/>
          <a:p>
            <a:pPr algn="l"/>
            <a:endParaRPr lang="zh-CN" altLang="en-US" smtClean="0"/>
          </a:p>
          <a:p>
            <a:pPr algn="l"/>
            <a:endParaRPr lang="zh-CN" altLang="en-US" smtClean="0"/>
          </a:p>
          <a:p>
            <a:pPr algn="l"/>
            <a:endParaRPr lang="zh-CN" altLang="en-US" smtClean="0"/>
          </a:p>
        </p:txBody>
      </p:sp>
      <p:sp>
        <p:nvSpPr>
          <p:cNvPr id="4099" name="内容占位符 2"/>
          <p:cNvSpPr>
            <a:spLocks noGrp="1" noChangeArrowheads="1"/>
          </p:cNvSpPr>
          <p:nvPr/>
        </p:nvSpPr>
        <p:spPr bwMode="auto">
          <a:xfrm>
            <a:off x="1232282" y="1370013"/>
            <a:ext cx="4778809" cy="4997450"/>
          </a:xfrm>
          <a:prstGeom prst="rect">
            <a:avLst/>
          </a:prstGeom>
          <a:noFill/>
          <a:ln w="9525">
            <a:noFill/>
            <a:miter lim="800000"/>
          </a:ln>
        </p:spPr>
        <p:txBody>
          <a:bodyPr/>
          <a:lstStyle/>
          <a:p>
            <a:pPr marL="361950" indent="-361950" algn="just">
              <a:lnSpc>
                <a:spcPct val="110000"/>
              </a:lnSpc>
              <a:spcBef>
                <a:spcPts val="1015"/>
              </a:spcBef>
              <a:buClr>
                <a:schemeClr val="accent1"/>
              </a:buClr>
              <a:buSzPct val="80000"/>
              <a:buFont typeface="Arial" pitchFamily="34" charset="0"/>
              <a:buChar char="•"/>
            </a:pPr>
            <a:r>
              <a:rPr lang="zh-CN" sz="2400" dirty="0">
                <a:ea typeface="微软雅黑" pitchFamily="34" charset="-122"/>
                <a:sym typeface="Arial" pitchFamily="34" charset="0"/>
              </a:rPr>
              <a:t>透明度</a:t>
            </a:r>
            <a:r>
              <a:rPr lang="zh-CN" altLang="zh-CN" sz="2400" dirty="0">
                <a:ea typeface="微软雅黑" pitchFamily="34" charset="-122"/>
                <a:sym typeface="Arial" pitchFamily="34" charset="0"/>
              </a:rPr>
              <a:t>opacity</a:t>
            </a:r>
            <a:r>
              <a:rPr lang="zh-CN" sz="2400" dirty="0">
                <a:ea typeface="微软雅黑" pitchFamily="34" charset="-122"/>
                <a:sym typeface="Arial" pitchFamily="34" charset="0"/>
              </a:rPr>
              <a:t>属性</a:t>
            </a:r>
            <a:endParaRPr lang="zh-CN"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Arial" pitchFamily="34" charset="0"/>
              <a:buChar char="•"/>
            </a:pPr>
            <a:r>
              <a:rPr lang="zh-CN" altLang="zh-CN" sz="2400" dirty="0">
                <a:ea typeface="微软雅黑" pitchFamily="34" charset="-122"/>
                <a:sym typeface="Arial" pitchFamily="34" charset="0"/>
              </a:rPr>
              <a:t>RGBA</a:t>
            </a:r>
            <a:r>
              <a:rPr lang="zh-CN" sz="2400" dirty="0">
                <a:ea typeface="微软雅黑" pitchFamily="34" charset="-122"/>
                <a:sym typeface="Arial" pitchFamily="34" charset="0"/>
              </a:rPr>
              <a:t>颜色</a:t>
            </a:r>
            <a:endParaRPr lang="zh-CN"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Arial" pitchFamily="34" charset="0"/>
              <a:buChar char="•"/>
            </a:pPr>
            <a:r>
              <a:rPr lang="zh-CN" altLang="zh-CN" sz="2400" dirty="0">
                <a:ea typeface="微软雅黑" pitchFamily="34" charset="-122"/>
                <a:sym typeface="Arial" pitchFamily="34" charset="0"/>
              </a:rPr>
              <a:t>CSS3</a:t>
            </a:r>
            <a:r>
              <a:rPr lang="zh-CN" sz="2400" dirty="0">
                <a:ea typeface="微软雅黑" pitchFamily="34" charset="-122"/>
                <a:sym typeface="Arial" pitchFamily="34" charset="0"/>
              </a:rPr>
              <a:t>渐变</a:t>
            </a:r>
            <a:endParaRPr lang="zh-CN" sz="2400" dirty="0">
              <a:ea typeface="微软雅黑" pitchFamily="34" charset="-122"/>
              <a:sym typeface="Arial" pitchFamily="34" charset="0"/>
            </a:endParaRPr>
          </a:p>
        </p:txBody>
      </p:sp>
      <p:sp>
        <p:nvSpPr>
          <p:cNvPr id="4100" name="内容占位符 2"/>
          <p:cNvSpPr>
            <a:spLocks noGrp="1" noChangeArrowheads="1"/>
          </p:cNvSpPr>
          <p:nvPr/>
        </p:nvSpPr>
        <p:spPr bwMode="auto">
          <a:xfrm>
            <a:off x="6266316" y="1276350"/>
            <a:ext cx="4778809" cy="4997450"/>
          </a:xfrm>
          <a:prstGeom prst="rect">
            <a:avLst/>
          </a:prstGeom>
          <a:noFill/>
          <a:ln w="9525">
            <a:noFill/>
            <a:miter lim="800000"/>
          </a:ln>
        </p:spPr>
        <p:txBody>
          <a:bodyPr/>
          <a:lstStyle/>
          <a:p>
            <a:pPr marL="361950" indent="-361950" algn="just">
              <a:lnSpc>
                <a:spcPct val="110000"/>
              </a:lnSpc>
              <a:spcBef>
                <a:spcPts val="1015"/>
              </a:spcBef>
              <a:buClr>
                <a:schemeClr val="accent1"/>
              </a:buClr>
              <a:buSzPct val="80000"/>
              <a:buFont typeface="Wingdings 2" pitchFamily="2" charset="2"/>
              <a:buChar char=""/>
            </a:pPr>
            <a:endParaRPr lang="zh-CN" altLang="zh-CN" sz="2400">
              <a:solidFill>
                <a:schemeClr val="accent1"/>
              </a:solidFill>
              <a:ea typeface="微软雅黑" pitchFamily="34" charset="-122"/>
              <a:sym typeface="Calibri"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noChangeArrowheads="1"/>
          </p:cNvSpPr>
          <p:nvPr>
            <p:ph type="title"/>
          </p:nvPr>
        </p:nvSpPr>
        <p:spPr/>
        <p:txBody>
          <a:bodyPr/>
          <a:lstStyle/>
          <a:p>
            <a:r>
              <a:rPr lang="zh-CN" altLang="en-US" smtClean="0"/>
              <a:t>（</a:t>
            </a:r>
            <a:r>
              <a:rPr lang="en-US" altLang="zh-CN" smtClean="0"/>
              <a:t>1</a:t>
            </a:r>
            <a:r>
              <a:rPr lang="zh-CN" altLang="en-US" smtClean="0"/>
              <a:t>）</a:t>
            </a:r>
            <a:r>
              <a:rPr lang="zh-CN" smtClean="0"/>
              <a:t>透明度</a:t>
            </a:r>
            <a:r>
              <a:rPr lang="zh-CN" altLang="zh-CN" smtClean="0"/>
              <a:t>opacity</a:t>
            </a:r>
            <a:r>
              <a:rPr lang="zh-CN" smtClean="0"/>
              <a:t>属性</a:t>
            </a:r>
            <a:endParaRPr lang="zh-CN" smtClean="0"/>
          </a:p>
        </p:txBody>
      </p:sp>
      <p:sp>
        <p:nvSpPr>
          <p:cNvPr id="5122" name="内容占位符 2"/>
          <p:cNvSpPr>
            <a:spLocks noGrp="1"/>
          </p:cNvSpPr>
          <p:nvPr>
            <p:ph idx="1"/>
          </p:nvPr>
        </p:nvSpPr>
        <p:spPr/>
        <p:txBody>
          <a:bodyPr/>
          <a:lstStyle/>
          <a:p>
            <a:r>
              <a:rPr lang="zh-CN" altLang="en-US" sz="2400" noProof="1"/>
              <a:t>在CSS3中，我们可以使用opacity属性来控制元素的透明度。</a:t>
            </a:r>
            <a:endParaRPr lang="zh-CN" altLang="en-US" sz="2400" noProof="1"/>
          </a:p>
          <a:p>
            <a:endParaRPr lang="zh-CN" altLang="en-US" sz="2400" noProof="1"/>
          </a:p>
          <a:p>
            <a:endParaRPr lang="zh-CN" altLang="en-US" sz="2400" noProof="1"/>
          </a:p>
          <a:p>
            <a:endParaRPr lang="zh-CN" altLang="en-US" sz="2400" noProof="1"/>
          </a:p>
          <a:p>
            <a:pPr>
              <a:buFont typeface="Wingdings" charset="0"/>
              <a:buChar char="Ø"/>
            </a:pPr>
            <a:r>
              <a:rPr lang="zh-CN" altLang="en-US" sz="2400" noProof="1"/>
              <a:t>opacity属性取值范围为0.0~1.0，0.0表示完全透明，1.0表示完全不透明（默认值）。</a:t>
            </a:r>
            <a:endParaRPr lang="zh-CN" altLang="en-US" sz="2400" noProof="1"/>
          </a:p>
          <a:p>
            <a:pPr>
              <a:buFont typeface="Wingdings" charset="0"/>
              <a:buChar char="Ø"/>
            </a:pPr>
            <a:r>
              <a:rPr lang="zh-CN" altLang="en-US" sz="2400" noProof="1"/>
              <a:t>opacity属性取值不可以为负数。</a:t>
            </a:r>
            <a:endParaRPr lang="zh-CN" altLang="en-US" sz="2400" noProof="1"/>
          </a:p>
          <a:p>
            <a:pPr marL="0" indent="0">
              <a:buFont typeface="Wingdings 2" pitchFamily="2" charset="2"/>
              <a:buNone/>
            </a:pPr>
            <a:endParaRPr lang="zh-CN" altLang="en-US" noProof="1"/>
          </a:p>
        </p:txBody>
      </p:sp>
      <p:pic>
        <p:nvPicPr>
          <p:cNvPr id="5123" name="图片 1"/>
          <p:cNvPicPr>
            <a:picLocks noChangeAspect="1" noChangeArrowheads="1"/>
          </p:cNvPicPr>
          <p:nvPr/>
        </p:nvPicPr>
        <p:blipFill>
          <a:blip r:embed="rId1" cstate="print"/>
          <a:srcRect/>
          <a:stretch>
            <a:fillRect/>
          </a:stretch>
        </p:blipFill>
        <p:spPr bwMode="auto">
          <a:xfrm>
            <a:off x="2444208" y="2052639"/>
            <a:ext cx="5544483" cy="1036637"/>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p:cNvSpPr>
            <a:spLocks noGrp="1" noChangeArrowheads="1"/>
          </p:cNvSpPr>
          <p:nvPr>
            <p:ph type="title"/>
          </p:nvPr>
        </p:nvSpPr>
        <p:spPr/>
        <p:txBody>
          <a:bodyPr/>
          <a:lstStyle/>
          <a:p>
            <a:r>
              <a:rPr lang="zh-CN" altLang="en-US" smtClean="0"/>
              <a:t>（</a:t>
            </a:r>
            <a:r>
              <a:rPr lang="en-US" altLang="zh-CN" smtClean="0"/>
              <a:t>2</a:t>
            </a:r>
            <a:r>
              <a:rPr lang="zh-CN" altLang="en-US" smtClean="0"/>
              <a:t>）RGBA颜色</a:t>
            </a:r>
            <a:endParaRPr lang="zh-CN" altLang="en-US" smtClean="0"/>
          </a:p>
        </p:txBody>
      </p:sp>
      <p:sp>
        <p:nvSpPr>
          <p:cNvPr id="3" name="内容占位符 2"/>
          <p:cNvSpPr>
            <a:spLocks noGrp="1"/>
          </p:cNvSpPr>
          <p:nvPr>
            <p:ph idx="1"/>
          </p:nvPr>
        </p:nvSpPr>
        <p:spPr/>
        <p:txBody>
          <a:bodyPr>
            <a:normAutofit/>
          </a:bodyPr>
          <a:lstStyle/>
          <a:p>
            <a:r>
              <a:rPr lang="zh-CN" altLang="en-US" sz="2400" noProof="1"/>
              <a:t>RGB是一种色彩标准，是由红(R)、绿(G)、蓝(B)的变化以及相互叠加来得到各式各样的颜色。RGBA说白了，就是在RGB的基础上加了一个透明度通道Alpha。</a:t>
            </a:r>
            <a:endParaRPr lang="zh-CN" altLang="en-US" sz="2400" noProof="1"/>
          </a:p>
          <a:p>
            <a:endParaRPr lang="zh-CN" altLang="en-US" sz="2400" noProof="1"/>
          </a:p>
          <a:p>
            <a:endParaRPr lang="zh-CN" altLang="en-US" sz="2400" noProof="1"/>
          </a:p>
          <a:p>
            <a:pPr>
              <a:buFont typeface="Wingdings" charset="0"/>
              <a:buChar char="Ø"/>
            </a:pPr>
            <a:r>
              <a:rPr lang="zh-CN" altLang="en-US" sz="2400" noProof="1"/>
              <a:t>R：红色值（Red）；</a:t>
            </a:r>
            <a:endParaRPr lang="zh-CN" altLang="en-US" sz="2400" noProof="1"/>
          </a:p>
          <a:p>
            <a:pPr marL="342900" indent="-342900">
              <a:buFont typeface="Wingdings" charset="0"/>
              <a:buChar char="Ø"/>
            </a:pPr>
            <a:r>
              <a:rPr lang="zh-CN" altLang="en-US" sz="2400" noProof="1"/>
              <a:t>G：绿色值（Green）；</a:t>
            </a:r>
            <a:endParaRPr lang="zh-CN" altLang="en-US" sz="2400" noProof="1"/>
          </a:p>
          <a:p>
            <a:pPr>
              <a:buFont typeface="Wingdings" charset="0"/>
              <a:buChar char="Ø"/>
            </a:pPr>
            <a:r>
              <a:rPr lang="zh-CN" altLang="en-US" sz="2400" noProof="1"/>
              <a:t>B：蓝色值（Blue）；</a:t>
            </a:r>
            <a:endParaRPr lang="zh-CN" altLang="en-US" sz="2400" noProof="1"/>
          </a:p>
          <a:p>
            <a:pPr>
              <a:buFont typeface="Wingdings" charset="0"/>
              <a:buChar char="Ø"/>
            </a:pPr>
            <a:r>
              <a:rPr lang="zh-CN" altLang="en-US" sz="2400" noProof="1"/>
              <a:t>A：透明度（Alpha）；</a:t>
            </a:r>
            <a:endParaRPr lang="zh-CN" altLang="en-US" sz="2400" noProof="1"/>
          </a:p>
        </p:txBody>
      </p:sp>
      <p:pic>
        <p:nvPicPr>
          <p:cNvPr id="7171" name="图片 3"/>
          <p:cNvPicPr>
            <a:picLocks noChangeAspect="1" noChangeArrowheads="1"/>
          </p:cNvPicPr>
          <p:nvPr/>
        </p:nvPicPr>
        <p:blipFill>
          <a:blip r:embed="rId1" cstate="print"/>
          <a:srcRect/>
          <a:stretch>
            <a:fillRect/>
          </a:stretch>
        </p:blipFill>
        <p:spPr bwMode="auto">
          <a:xfrm>
            <a:off x="2995368" y="2763839"/>
            <a:ext cx="4716177" cy="879475"/>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p:cNvSpPr>
            <a:spLocks noGrp="1" noChangeArrowheads="1"/>
          </p:cNvSpPr>
          <p:nvPr>
            <p:ph type="title"/>
          </p:nvPr>
        </p:nvSpPr>
        <p:spPr/>
        <p:txBody>
          <a:bodyPr/>
          <a:lstStyle/>
          <a:p>
            <a:r>
              <a:rPr lang="zh-CN" altLang="en-US" smtClean="0"/>
              <a:t>（</a:t>
            </a:r>
            <a:r>
              <a:rPr lang="en-US" altLang="zh-CN" smtClean="0"/>
              <a:t>3</a:t>
            </a:r>
            <a:r>
              <a:rPr lang="zh-CN" altLang="en-US" smtClean="0"/>
              <a:t>）CSS3渐变</a:t>
            </a:r>
            <a:endParaRPr lang="zh-CN" altLang="en-US" smtClean="0"/>
          </a:p>
        </p:txBody>
      </p:sp>
      <p:sp>
        <p:nvSpPr>
          <p:cNvPr id="3" name="内容占位符 2"/>
          <p:cNvSpPr>
            <a:spLocks noGrp="1"/>
          </p:cNvSpPr>
          <p:nvPr>
            <p:ph idx="1"/>
          </p:nvPr>
        </p:nvSpPr>
        <p:spPr/>
        <p:txBody>
          <a:bodyPr>
            <a:normAutofit/>
          </a:bodyPr>
          <a:lstStyle/>
          <a:p>
            <a:r>
              <a:rPr lang="zh-CN" altLang="en-US" sz="2400" noProof="1"/>
              <a:t>CSS3渐变简</a:t>
            </a:r>
            <a:r>
              <a:rPr lang="zh-CN" altLang="en-US" sz="2400" noProof="1" smtClean="0"/>
              <a:t>介</a:t>
            </a:r>
            <a:endParaRPr lang="zh-CN" altLang="en-US" sz="2400" noProof="1"/>
          </a:p>
          <a:p>
            <a:pPr marL="0" indent="0">
              <a:buFont typeface="Wingdings 2" pitchFamily="2" charset="2"/>
              <a:buNone/>
            </a:pPr>
            <a:r>
              <a:rPr lang="zh-CN" altLang="en-US" sz="2400" noProof="1"/>
              <a:t>在网页中，我们经常可以看到各种的渐变效果，包括渐变背景、渐变导航、渐变按钮等。在网页中添加渐变效果，使得网页更加美观大方，用户体验更加良好。</a:t>
            </a:r>
            <a:endParaRPr lang="zh-CN" altLang="en-US" sz="2400" noProof="1"/>
          </a:p>
        </p:txBody>
      </p:sp>
      <p:pic>
        <p:nvPicPr>
          <p:cNvPr id="9219" name="图片 3"/>
          <p:cNvPicPr>
            <a:picLocks noChangeAspect="1" noChangeArrowheads="1"/>
          </p:cNvPicPr>
          <p:nvPr/>
        </p:nvPicPr>
        <p:blipFill>
          <a:blip r:embed="rId1" cstate="print"/>
          <a:srcRect/>
          <a:stretch>
            <a:fillRect/>
          </a:stretch>
        </p:blipFill>
        <p:spPr bwMode="auto">
          <a:xfrm>
            <a:off x="2178022" y="3970338"/>
            <a:ext cx="1691060" cy="1676400"/>
          </a:xfrm>
          <a:prstGeom prst="rect">
            <a:avLst/>
          </a:prstGeom>
          <a:noFill/>
          <a:ln w="9525">
            <a:noFill/>
            <a:miter lim="800000"/>
            <a:headEnd/>
            <a:tailEnd/>
          </a:ln>
        </p:spPr>
      </p:pic>
      <p:pic>
        <p:nvPicPr>
          <p:cNvPr id="9220" name="图片 4"/>
          <p:cNvPicPr>
            <a:picLocks noChangeAspect="1" noChangeArrowheads="1"/>
          </p:cNvPicPr>
          <p:nvPr/>
        </p:nvPicPr>
        <p:blipFill>
          <a:blip r:embed="rId2" cstate="print"/>
          <a:srcRect/>
          <a:stretch>
            <a:fillRect/>
          </a:stretch>
        </p:blipFill>
        <p:spPr bwMode="auto">
          <a:xfrm>
            <a:off x="5779354" y="3732213"/>
            <a:ext cx="2038666" cy="220980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noChangeArrowheads="1"/>
          </p:cNvSpPr>
          <p:nvPr>
            <p:ph type="title"/>
          </p:nvPr>
        </p:nvSpPr>
        <p:spPr/>
        <p:txBody>
          <a:bodyPr/>
          <a:lstStyle/>
          <a:p>
            <a:endParaRPr lang="zh-CN" altLang="en-US" smtClean="0"/>
          </a:p>
        </p:txBody>
      </p:sp>
      <p:sp>
        <p:nvSpPr>
          <p:cNvPr id="3" name="内容占位符 2"/>
          <p:cNvSpPr>
            <a:spLocks noGrp="1"/>
          </p:cNvSpPr>
          <p:nvPr>
            <p:ph idx="1"/>
          </p:nvPr>
        </p:nvSpPr>
        <p:spPr/>
        <p:txBody>
          <a:bodyPr>
            <a:normAutofit/>
          </a:bodyPr>
          <a:lstStyle/>
          <a:p>
            <a:r>
              <a:rPr lang="zh-CN" altLang="en-US" sz="2400" noProof="1"/>
              <a:t>CSS3渐变类型</a:t>
            </a:r>
            <a:endParaRPr lang="zh-CN" altLang="en-US" sz="2400" noProof="1"/>
          </a:p>
          <a:p>
            <a:endParaRPr lang="zh-CN" altLang="en-US" sz="2400" noProof="1"/>
          </a:p>
          <a:p>
            <a:pPr>
              <a:buFont typeface="Wingdings" charset="0"/>
              <a:buChar char="Ø"/>
            </a:pPr>
            <a:r>
              <a:rPr lang="zh-CN" altLang="en-US" sz="2400" noProof="1"/>
              <a:t>线性渐变</a:t>
            </a:r>
            <a:endParaRPr lang="zh-CN" altLang="en-US" sz="2400" noProof="1"/>
          </a:p>
          <a:p>
            <a:pPr marL="0" indent="0">
              <a:buFont typeface="Wingdings 2" pitchFamily="2" charset="2"/>
              <a:buNone/>
            </a:pPr>
            <a:r>
              <a:rPr lang="zh-CN" altLang="en-US" sz="2400" noProof="1"/>
              <a:t>线性渐变，指的就是指在一条直线上进行渐变，在网页中大多数渐变效果都是线性渐变。</a:t>
            </a:r>
            <a:endParaRPr lang="zh-CN" altLang="en-US" sz="2400" noProof="1"/>
          </a:p>
          <a:p>
            <a:pPr>
              <a:buFont typeface="Wingdings" charset="0"/>
              <a:buChar char="Ø"/>
            </a:pPr>
            <a:r>
              <a:rPr lang="zh-CN" altLang="en-US" sz="2400" noProof="1"/>
              <a:t>径向渐变</a:t>
            </a:r>
            <a:endParaRPr lang="zh-CN" altLang="en-US" sz="2400" noProof="1"/>
          </a:p>
          <a:p>
            <a:pPr marL="0" indent="0">
              <a:buFont typeface="Wingdings 2" pitchFamily="2" charset="2"/>
              <a:buNone/>
            </a:pPr>
            <a:r>
              <a:rPr lang="zh-CN" altLang="en-US" sz="2400" noProof="1"/>
              <a:t>径向渐变，是一种从起点到终点颜色从内到外进行圆形渐变（从中间向外拉，像圆一样）。</a:t>
            </a:r>
            <a:endParaRPr lang="zh-CN" altLang="en-US" sz="2400" noProof="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noChangeArrowheads="1"/>
          </p:cNvSpPr>
          <p:nvPr>
            <p:ph type="title"/>
          </p:nvPr>
        </p:nvSpPr>
        <p:spPr/>
        <p:txBody>
          <a:bodyPr/>
          <a:lstStyle/>
          <a:p>
            <a:endParaRPr lang="zh-CN" altLang="en-US" smtClean="0"/>
          </a:p>
        </p:txBody>
      </p:sp>
      <p:sp>
        <p:nvSpPr>
          <p:cNvPr id="3" name="内容占位符 2"/>
          <p:cNvSpPr>
            <a:spLocks noGrp="1"/>
          </p:cNvSpPr>
          <p:nvPr>
            <p:ph idx="1"/>
          </p:nvPr>
        </p:nvSpPr>
        <p:spPr/>
        <p:txBody>
          <a:bodyPr>
            <a:normAutofit/>
          </a:bodyPr>
          <a:lstStyle/>
          <a:p>
            <a:r>
              <a:rPr lang="zh-CN" altLang="en-US" sz="2400" noProof="1"/>
              <a:t>线性渐变简</a:t>
            </a:r>
            <a:r>
              <a:rPr lang="zh-CN" altLang="en-US" sz="2400" noProof="1" smtClean="0"/>
              <a:t>介</a:t>
            </a:r>
            <a:endParaRPr lang="zh-CN" altLang="en-US" sz="2400" noProof="1"/>
          </a:p>
          <a:p>
            <a:pPr marL="0" indent="0">
              <a:buFont typeface="Wingdings 2" pitchFamily="2" charset="2"/>
              <a:buNone/>
            </a:pPr>
            <a:r>
              <a:rPr lang="zh-CN" altLang="en-US" sz="2400" noProof="1"/>
              <a:t>在CSS3中，线性渐变指的是一条直线上进行的渐变。在网页中，大多数渐变效果都是线性渐变。</a:t>
            </a:r>
            <a:endParaRPr lang="zh-CN" altLang="en-US" sz="2400" noProof="1"/>
          </a:p>
        </p:txBody>
      </p:sp>
      <p:pic>
        <p:nvPicPr>
          <p:cNvPr id="11267" name="图片 3"/>
          <p:cNvPicPr>
            <a:picLocks noChangeAspect="1" noChangeArrowheads="1"/>
          </p:cNvPicPr>
          <p:nvPr/>
        </p:nvPicPr>
        <p:blipFill>
          <a:blip r:embed="rId1" cstate="print"/>
          <a:srcRect/>
          <a:stretch>
            <a:fillRect/>
          </a:stretch>
        </p:blipFill>
        <p:spPr bwMode="auto">
          <a:xfrm>
            <a:off x="2348695" y="3819526"/>
            <a:ext cx="7238675" cy="911225"/>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noChangeArrowheads="1"/>
          </p:cNvSpPr>
          <p:nvPr>
            <p:ph type="title"/>
          </p:nvPr>
        </p:nvSpPr>
        <p:spPr/>
        <p:txBody>
          <a:bodyPr/>
          <a:lstStyle/>
          <a:p>
            <a:endParaRPr lang="zh-CN" altLang="en-US" smtClean="0"/>
          </a:p>
        </p:txBody>
      </p:sp>
      <p:sp>
        <p:nvSpPr>
          <p:cNvPr id="12290" name="内容占位符 2"/>
          <p:cNvSpPr>
            <a:spLocks noGrp="1" noChangeArrowheads="1"/>
          </p:cNvSpPr>
          <p:nvPr>
            <p:ph idx="1"/>
          </p:nvPr>
        </p:nvSpPr>
        <p:spPr/>
        <p:txBody>
          <a:bodyPr>
            <a:normAutofit/>
          </a:bodyPr>
          <a:lstStyle/>
          <a:p>
            <a:r>
              <a:rPr lang="zh-CN" altLang="en-US" sz="2400" dirty="0" smtClean="0"/>
              <a:t>线性渐变的方向取值有2种，一种是使用角度（deg），另外一种是使用关键字：</a:t>
            </a:r>
            <a:endParaRPr lang="zh-CN" altLang="en-US" sz="2400" dirty="0" smtClean="0"/>
          </a:p>
        </p:txBody>
      </p:sp>
      <p:pic>
        <p:nvPicPr>
          <p:cNvPr id="12291" name="图片 3"/>
          <p:cNvPicPr>
            <a:picLocks noChangeAspect="1" noChangeArrowheads="1"/>
          </p:cNvPicPr>
          <p:nvPr/>
        </p:nvPicPr>
        <p:blipFill>
          <a:blip r:embed="rId1" cstate="print"/>
          <a:srcRect/>
          <a:stretch>
            <a:fillRect/>
          </a:stretch>
        </p:blipFill>
        <p:spPr bwMode="auto">
          <a:xfrm>
            <a:off x="1900877" y="2630488"/>
            <a:ext cx="9061262" cy="3306762"/>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noChangeArrowheads="1"/>
          </p:cNvSpPr>
          <p:nvPr>
            <p:ph type="title"/>
          </p:nvPr>
        </p:nvSpPr>
        <p:spPr/>
        <p:txBody>
          <a:bodyPr/>
          <a:lstStyle/>
          <a:p>
            <a:endParaRPr lang="zh-CN" altLang="en-US" smtClean="0"/>
          </a:p>
        </p:txBody>
      </p:sp>
      <p:pic>
        <p:nvPicPr>
          <p:cNvPr id="14338" name="内容占位符 3"/>
          <p:cNvPicPr>
            <a:picLocks noGrp="1" noChangeAspect="1" noChangeArrowheads="1"/>
          </p:cNvPicPr>
          <p:nvPr>
            <p:ph idx="1"/>
          </p:nvPr>
        </p:nvPicPr>
        <p:blipFill>
          <a:blip r:embed="rId1" cstate="print"/>
          <a:srcRect/>
          <a:stretch>
            <a:fillRect/>
          </a:stretch>
        </p:blipFill>
        <p:spPr>
          <a:xfrm>
            <a:off x="3194224" y="1968500"/>
            <a:ext cx="5223495" cy="35433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noChangeArrowheads="1"/>
          </p:cNvSpPr>
          <p:nvPr>
            <p:ph idx="1"/>
          </p:nvPr>
        </p:nvSpPr>
        <p:spPr/>
        <p:txBody>
          <a:bodyPr>
            <a:normAutofit/>
          </a:bodyPr>
          <a:lstStyle/>
          <a:p>
            <a:r>
              <a:rPr lang="zh-CN" altLang="en-US" sz="2400" dirty="0" smtClean="0"/>
              <a:t>由于CSS3很多属性尚未成为W3C标准的一部分，因此每种内核的浏览器都只能识别带有自身私有前缀的CSS3属性。我们在书写CSS3代码时，需要在属性前加上浏览器的私有前缀，然后该种内核的浏览器才能识别相应的CSS3属性。</a:t>
            </a:r>
            <a:endParaRPr lang="zh-CN" altLang="en-US" sz="2400" dirty="0" smtClean="0"/>
          </a:p>
        </p:txBody>
      </p:sp>
      <p:pic>
        <p:nvPicPr>
          <p:cNvPr id="9219" name="图片 3"/>
          <p:cNvPicPr>
            <a:picLocks noChangeAspect="1" noChangeArrowheads="1"/>
          </p:cNvPicPr>
          <p:nvPr/>
        </p:nvPicPr>
        <p:blipFill>
          <a:blip r:embed="rId1" cstate="print"/>
          <a:srcRect/>
          <a:stretch>
            <a:fillRect/>
          </a:stretch>
        </p:blipFill>
        <p:spPr bwMode="auto">
          <a:xfrm>
            <a:off x="468040" y="3861048"/>
            <a:ext cx="10398502" cy="2614513"/>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noChangeArrowheads="1"/>
          </p:cNvSpPr>
          <p:nvPr>
            <p:ph type="title"/>
          </p:nvPr>
        </p:nvSpPr>
        <p:spPr/>
        <p:txBody>
          <a:bodyPr/>
          <a:lstStyle/>
          <a:p>
            <a:endParaRPr lang="zh-CN" altLang="en-US" smtClean="0"/>
          </a:p>
        </p:txBody>
      </p:sp>
      <p:sp>
        <p:nvSpPr>
          <p:cNvPr id="3" name="内容占位符 2"/>
          <p:cNvSpPr>
            <a:spLocks noGrp="1"/>
          </p:cNvSpPr>
          <p:nvPr>
            <p:ph idx="1"/>
          </p:nvPr>
        </p:nvSpPr>
        <p:spPr/>
        <p:txBody>
          <a:bodyPr>
            <a:normAutofit/>
          </a:bodyPr>
          <a:lstStyle/>
          <a:p>
            <a:r>
              <a:rPr lang="zh-CN" altLang="en-US" sz="2400" noProof="1"/>
              <a:t>径向渐变简</a:t>
            </a:r>
            <a:r>
              <a:rPr lang="zh-CN" altLang="en-US" sz="2400" noProof="1" smtClean="0"/>
              <a:t>介</a:t>
            </a:r>
            <a:endParaRPr lang="zh-CN" altLang="en-US" sz="2400" noProof="1"/>
          </a:p>
          <a:p>
            <a:pPr marL="0" indent="0">
              <a:buFont typeface="Wingdings 2" pitchFamily="2" charset="2"/>
              <a:buNone/>
            </a:pPr>
            <a:r>
              <a:rPr lang="zh-CN" altLang="en-US" sz="2400" noProof="1"/>
              <a:t>CSS3径向渐变，是一种从起点到终点颜色从内到外进行圆形渐变（从中间向外拉，像圆一样）。CSS3径向渐变是圆形或椭圆形渐变，颜色不再沿着一条直线渐变，而是从一个起点向所有方向渐变。</a:t>
            </a:r>
            <a:endParaRPr lang="zh-CN" altLang="en-US" sz="2400" noProof="1"/>
          </a:p>
        </p:txBody>
      </p:sp>
      <p:pic>
        <p:nvPicPr>
          <p:cNvPr id="16387" name="图片 3"/>
          <p:cNvPicPr>
            <a:picLocks noChangeAspect="1" noChangeArrowheads="1"/>
          </p:cNvPicPr>
          <p:nvPr/>
        </p:nvPicPr>
        <p:blipFill>
          <a:blip r:embed="rId1" cstate="print"/>
          <a:srcRect/>
          <a:stretch>
            <a:fillRect/>
          </a:stretch>
        </p:blipFill>
        <p:spPr bwMode="auto">
          <a:xfrm>
            <a:off x="1651916" y="3963988"/>
            <a:ext cx="8644759" cy="901700"/>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noChangeArrowheads="1"/>
          </p:cNvSpPr>
          <p:nvPr>
            <p:ph type="title"/>
          </p:nvPr>
        </p:nvSpPr>
        <p:spPr/>
        <p:txBody>
          <a:bodyPr/>
          <a:lstStyle/>
          <a:p>
            <a:endParaRPr lang="zh-CN" altLang="en-US" smtClean="0"/>
          </a:p>
        </p:txBody>
      </p:sp>
      <p:sp>
        <p:nvSpPr>
          <p:cNvPr id="3" name="内容占位符 2"/>
          <p:cNvSpPr>
            <a:spLocks noGrp="1"/>
          </p:cNvSpPr>
          <p:nvPr>
            <p:ph idx="1"/>
          </p:nvPr>
        </p:nvSpPr>
        <p:spPr/>
        <p:txBody>
          <a:bodyPr>
            <a:normAutofit/>
          </a:bodyPr>
          <a:lstStyle/>
          <a:p>
            <a:r>
              <a:rPr lang="zh-CN" altLang="en-US" sz="2400" noProof="1"/>
              <a:t>定义圆心位置position</a:t>
            </a:r>
            <a:endParaRPr lang="zh-CN" altLang="en-US" sz="2400" noProof="1"/>
          </a:p>
          <a:p>
            <a:endParaRPr lang="zh-CN" altLang="en-US" sz="2400" noProof="1"/>
          </a:p>
          <a:p>
            <a:pPr marL="0" indent="0">
              <a:buFont typeface="Wingdings 2" pitchFamily="2" charset="2"/>
              <a:buNone/>
            </a:pPr>
            <a:r>
              <a:rPr lang="zh-CN" altLang="en-US" sz="2400" noProof="1"/>
              <a:t>position用于定义径向渐变的圆心位置，属性值跟background-position属性值相似，也有2种情况：（1）长度值，如px、em或百分比等；（2）关键字。</a:t>
            </a:r>
            <a:endParaRPr lang="zh-CN" altLang="en-US" sz="2400" noProof="1"/>
          </a:p>
        </p:txBody>
      </p:sp>
      <p:pic>
        <p:nvPicPr>
          <p:cNvPr id="17411" name="图片 3"/>
          <p:cNvPicPr>
            <a:picLocks noChangeAspect="1" noChangeArrowheads="1"/>
          </p:cNvPicPr>
          <p:nvPr/>
        </p:nvPicPr>
        <p:blipFill>
          <a:blip r:embed="rId1" cstate="print"/>
          <a:srcRect/>
          <a:stretch>
            <a:fillRect/>
          </a:stretch>
        </p:blipFill>
        <p:spPr bwMode="auto">
          <a:xfrm>
            <a:off x="1908200" y="3212976"/>
            <a:ext cx="7871257" cy="3406775"/>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noChangeArrowheads="1"/>
          </p:cNvSpPr>
          <p:nvPr>
            <p:ph type="title"/>
          </p:nvPr>
        </p:nvSpPr>
        <p:spPr/>
        <p:txBody>
          <a:bodyPr/>
          <a:lstStyle/>
          <a:p>
            <a:endParaRPr lang="zh-CN" altLang="en-US" smtClean="0"/>
          </a:p>
        </p:txBody>
      </p:sp>
      <p:sp>
        <p:nvSpPr>
          <p:cNvPr id="3" name="内容占位符 2"/>
          <p:cNvSpPr>
            <a:spLocks noGrp="1"/>
          </p:cNvSpPr>
          <p:nvPr>
            <p:ph idx="1"/>
          </p:nvPr>
        </p:nvSpPr>
        <p:spPr/>
        <p:txBody>
          <a:bodyPr>
            <a:normAutofit/>
          </a:bodyPr>
          <a:lstStyle/>
          <a:p>
            <a:r>
              <a:rPr lang="zh-CN" altLang="en-US" sz="2400" noProof="1"/>
              <a:t>定义形状shape和定义大小size</a:t>
            </a:r>
            <a:endParaRPr lang="zh-CN" altLang="en-US" sz="2400" noProof="1"/>
          </a:p>
          <a:p>
            <a:endParaRPr lang="zh-CN" altLang="en-US" sz="2400" noProof="1"/>
          </a:p>
          <a:p>
            <a:pPr marL="342900" indent="-342900">
              <a:buFont typeface="Wingdings" charset="0"/>
              <a:buChar char="Ø"/>
            </a:pPr>
            <a:r>
              <a:rPr lang="zh-CN" altLang="en-US" sz="2400" noProof="1"/>
              <a:t>定义形状shape</a:t>
            </a:r>
            <a:endParaRPr lang="zh-CN" altLang="en-US" sz="2400" noProof="1"/>
          </a:p>
        </p:txBody>
      </p:sp>
      <p:pic>
        <p:nvPicPr>
          <p:cNvPr id="19459" name="图片 3"/>
          <p:cNvPicPr>
            <a:picLocks noChangeAspect="1" noChangeArrowheads="1"/>
          </p:cNvPicPr>
          <p:nvPr/>
        </p:nvPicPr>
        <p:blipFill>
          <a:blip r:embed="rId1" cstate="print"/>
          <a:srcRect/>
          <a:stretch>
            <a:fillRect/>
          </a:stretch>
        </p:blipFill>
        <p:spPr bwMode="auto">
          <a:xfrm>
            <a:off x="1744297" y="3286126"/>
            <a:ext cx="9023683" cy="1730375"/>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noChangeArrowheads="1"/>
          </p:cNvSpPr>
          <p:nvPr>
            <p:ph type="title"/>
          </p:nvPr>
        </p:nvSpPr>
        <p:spPr/>
        <p:txBody>
          <a:bodyPr/>
          <a:lstStyle/>
          <a:p>
            <a:endParaRPr lang="zh-CN" altLang="en-US" smtClean="0"/>
          </a:p>
        </p:txBody>
      </p:sp>
      <p:sp>
        <p:nvSpPr>
          <p:cNvPr id="21506" name="内容占位符 2"/>
          <p:cNvSpPr>
            <a:spLocks noGrp="1" noChangeArrowheads="1"/>
          </p:cNvSpPr>
          <p:nvPr>
            <p:ph idx="1"/>
          </p:nvPr>
        </p:nvSpPr>
        <p:spPr/>
        <p:txBody>
          <a:bodyPr/>
          <a:lstStyle/>
          <a:p>
            <a:r>
              <a:rPr lang="zh-CN" altLang="en-US" smtClean="0"/>
              <a:t>定义大小size</a:t>
            </a:r>
            <a:endParaRPr lang="zh-CN" altLang="en-US" smtClean="0"/>
          </a:p>
        </p:txBody>
      </p:sp>
      <p:pic>
        <p:nvPicPr>
          <p:cNvPr id="21507" name="图片 3"/>
          <p:cNvPicPr>
            <a:picLocks noChangeAspect="1" noChangeArrowheads="1"/>
          </p:cNvPicPr>
          <p:nvPr/>
        </p:nvPicPr>
        <p:blipFill>
          <a:blip r:embed="rId1" cstate="print"/>
          <a:srcRect/>
          <a:stretch>
            <a:fillRect/>
          </a:stretch>
        </p:blipFill>
        <p:spPr bwMode="auto">
          <a:xfrm>
            <a:off x="1626863" y="2401888"/>
            <a:ext cx="9203749" cy="2584450"/>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noChangeArrowheads="1"/>
          </p:cNvSpPr>
          <p:nvPr>
            <p:ph type="title"/>
          </p:nvPr>
        </p:nvSpPr>
        <p:spPr/>
        <p:txBody>
          <a:bodyPr/>
          <a:lstStyle/>
          <a:p>
            <a:endParaRPr lang="zh-CN" altLang="en-US" smtClean="0"/>
          </a:p>
        </p:txBody>
      </p:sp>
      <p:sp>
        <p:nvSpPr>
          <p:cNvPr id="3" name="内容占位符 2"/>
          <p:cNvSpPr>
            <a:spLocks noGrp="1"/>
          </p:cNvSpPr>
          <p:nvPr>
            <p:ph idx="1"/>
          </p:nvPr>
        </p:nvSpPr>
        <p:spPr/>
        <p:txBody>
          <a:bodyPr>
            <a:normAutofit/>
          </a:bodyPr>
          <a:lstStyle/>
          <a:p>
            <a:r>
              <a:rPr lang="zh-CN" altLang="en-US" sz="2400" noProof="1"/>
              <a:t>开始颜色start-color和结束颜色stop-color</a:t>
            </a:r>
            <a:endParaRPr lang="zh-CN" altLang="en-US" sz="2400" noProof="1"/>
          </a:p>
          <a:p>
            <a:endParaRPr lang="zh-CN" altLang="en-US" sz="2400" noProof="1"/>
          </a:p>
          <a:p>
            <a:pPr marL="0" indent="0">
              <a:buFont typeface="Wingdings 2" pitchFamily="2" charset="2"/>
              <a:buNone/>
            </a:pPr>
            <a:r>
              <a:rPr lang="zh-CN" altLang="en-US" sz="2400" noProof="1"/>
              <a:t>径向渐变也接受一个颜色值列表，用于同时定义多种颜色的径向渐变。</a:t>
            </a:r>
            <a:endParaRPr lang="zh-CN" altLang="en-US" sz="2400" noProof="1"/>
          </a:p>
        </p:txBody>
      </p:sp>
      <p:pic>
        <p:nvPicPr>
          <p:cNvPr id="23555" name="图片 3"/>
          <p:cNvPicPr>
            <a:picLocks noChangeAspect="1" noChangeArrowheads="1"/>
          </p:cNvPicPr>
          <p:nvPr/>
        </p:nvPicPr>
        <p:blipFill>
          <a:blip r:embed="rId1" cstate="print"/>
          <a:srcRect/>
          <a:stretch>
            <a:fillRect/>
          </a:stretch>
        </p:blipFill>
        <p:spPr bwMode="auto">
          <a:xfrm>
            <a:off x="3852416" y="3501008"/>
            <a:ext cx="3712502" cy="2886075"/>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noChangeArrowheads="1"/>
          </p:cNvSpPr>
          <p:nvPr>
            <p:ph type="title"/>
          </p:nvPr>
        </p:nvSpPr>
        <p:spPr/>
        <p:txBody>
          <a:bodyPr/>
          <a:lstStyle/>
          <a:p>
            <a:endParaRPr lang="zh-CN" altLang="en-US" smtClean="0"/>
          </a:p>
        </p:txBody>
      </p:sp>
      <p:sp>
        <p:nvSpPr>
          <p:cNvPr id="25602" name="内容占位符 2"/>
          <p:cNvSpPr>
            <a:spLocks noGrp="1" noChangeArrowheads="1"/>
          </p:cNvSpPr>
          <p:nvPr>
            <p:ph idx="1"/>
          </p:nvPr>
        </p:nvSpPr>
        <p:spPr/>
        <p:txBody>
          <a:bodyPr/>
          <a:lstStyle/>
          <a:p>
            <a:r>
              <a:rPr lang="zh-CN" altLang="en-US" smtClean="0"/>
              <a:t>默认情况下，径向渐变颜色节点是均匀分布的，不过我们也可以为每一种颜色添加百分比，来使得各个颜色节点不均匀分布。</a:t>
            </a:r>
            <a:endParaRPr lang="zh-CN" altLang="en-US" smtClean="0"/>
          </a:p>
        </p:txBody>
      </p:sp>
      <p:pic>
        <p:nvPicPr>
          <p:cNvPr id="25603" name="图片 3"/>
          <p:cNvPicPr>
            <a:picLocks noChangeAspect="1" noChangeArrowheads="1"/>
          </p:cNvPicPr>
          <p:nvPr/>
        </p:nvPicPr>
        <p:blipFill>
          <a:blip r:embed="rId1" cstate="print"/>
          <a:srcRect/>
          <a:stretch>
            <a:fillRect/>
          </a:stretch>
        </p:blipFill>
        <p:spPr bwMode="auto">
          <a:xfrm>
            <a:off x="4122741" y="2460625"/>
            <a:ext cx="2981276" cy="3963988"/>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1"/>
          <p:cNvSpPr>
            <a:spLocks noGrp="1" noChangeArrowheads="1"/>
          </p:cNvSpPr>
          <p:nvPr>
            <p:ph type="ctrTitle"/>
          </p:nvPr>
        </p:nvSpPr>
        <p:spPr>
          <a:xfrm>
            <a:off x="1213492" y="104775"/>
            <a:ext cx="10382793" cy="700088"/>
          </a:xfrm>
        </p:spPr>
        <p:txBody>
          <a:bodyPr>
            <a:noAutofit/>
          </a:bodyPr>
          <a:lstStyle/>
          <a:p>
            <a:r>
              <a:rPr lang="zh-CN" altLang="en-US" dirty="0" smtClean="0">
                <a:latin typeface="微软雅黑" pitchFamily="34" charset="-122"/>
                <a:ea typeface="微软雅黑" pitchFamily="34" charset="-122"/>
              </a:rPr>
              <a:t>边框</a:t>
            </a:r>
            <a:endParaRPr lang="zh-CN" altLang="en-US" dirty="0" smtClean="0">
              <a:latin typeface="微软雅黑" pitchFamily="34" charset="-122"/>
              <a:ea typeface="微软雅黑" pitchFamily="34" charset="-122"/>
            </a:endParaRPr>
          </a:p>
        </p:txBody>
      </p:sp>
      <p:sp>
        <p:nvSpPr>
          <p:cNvPr id="4098" name="内容占位符 2"/>
          <p:cNvSpPr>
            <a:spLocks noGrp="1" noChangeArrowheads="1"/>
          </p:cNvSpPr>
          <p:nvPr>
            <p:ph type="subTitle" idx="1"/>
          </p:nvPr>
        </p:nvSpPr>
        <p:spPr>
          <a:xfrm>
            <a:off x="1213493" y="1339850"/>
            <a:ext cx="4778809" cy="4997450"/>
          </a:xfrm>
        </p:spPr>
        <p:txBody>
          <a:bodyPr/>
          <a:lstStyle/>
          <a:p>
            <a:pPr algn="l"/>
            <a:endParaRPr lang="zh-CN" altLang="en-US" smtClean="0"/>
          </a:p>
          <a:p>
            <a:pPr algn="l"/>
            <a:endParaRPr lang="zh-CN" altLang="en-US" smtClean="0"/>
          </a:p>
          <a:p>
            <a:pPr algn="l"/>
            <a:endParaRPr lang="zh-CN" altLang="en-US" smtClean="0"/>
          </a:p>
        </p:txBody>
      </p:sp>
      <p:sp>
        <p:nvSpPr>
          <p:cNvPr id="4099" name="内容占位符 2"/>
          <p:cNvSpPr>
            <a:spLocks noGrp="1" noChangeArrowheads="1"/>
          </p:cNvSpPr>
          <p:nvPr/>
        </p:nvSpPr>
        <p:spPr bwMode="auto">
          <a:xfrm>
            <a:off x="1232282" y="1370013"/>
            <a:ext cx="4778809" cy="4997450"/>
          </a:xfrm>
          <a:prstGeom prst="rect">
            <a:avLst/>
          </a:prstGeom>
          <a:noFill/>
          <a:ln w="9525">
            <a:noFill/>
            <a:miter lim="800000"/>
          </a:ln>
        </p:spPr>
        <p:txBody>
          <a:bodyPr/>
          <a:lstStyle/>
          <a:p>
            <a:pPr marL="361950" indent="-361950" algn="just">
              <a:lnSpc>
                <a:spcPct val="110000"/>
              </a:lnSpc>
              <a:spcBef>
                <a:spcPts val="1015"/>
              </a:spcBef>
              <a:buClr>
                <a:schemeClr val="accent1"/>
              </a:buClr>
              <a:buSzPct val="80000"/>
              <a:buFont typeface="Wingdings 2" pitchFamily="2" charset="2"/>
              <a:buChar char=""/>
            </a:pPr>
            <a:r>
              <a:rPr lang="zh-CN" altLang="en-US" sz="2400">
                <a:solidFill>
                  <a:schemeClr val="accent1"/>
                </a:solidFill>
                <a:ea typeface="微软雅黑" pitchFamily="34" charset="-122"/>
                <a:sym typeface="Arial" pitchFamily="34" charset="0"/>
              </a:rPr>
              <a:t>什么是边框</a:t>
            </a:r>
            <a:endParaRPr lang="zh-CN" altLang="en-US" sz="2400">
              <a:solidFill>
                <a:schemeClr val="accent1"/>
              </a:solidFill>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Wingdings 2" pitchFamily="2" charset="2"/>
              <a:buChar char=""/>
            </a:pPr>
            <a:r>
              <a:rPr lang="zh-CN" altLang="en-US" sz="2400">
                <a:solidFill>
                  <a:schemeClr val="accent1"/>
                </a:solidFill>
                <a:ea typeface="微软雅黑" pitchFamily="34" charset="-122"/>
                <a:sym typeface="Arial" pitchFamily="34" charset="0"/>
              </a:rPr>
              <a:t>圆角border-radius属性</a:t>
            </a:r>
            <a:endParaRPr lang="zh-CN" altLang="en-US" sz="2400">
              <a:solidFill>
                <a:schemeClr val="accent1"/>
              </a:solidFill>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Wingdings 2" pitchFamily="2" charset="2"/>
              <a:buChar char=""/>
            </a:pPr>
            <a:r>
              <a:rPr lang="zh-CN" altLang="en-US" sz="2400">
                <a:solidFill>
                  <a:schemeClr val="accent1"/>
                </a:solidFill>
                <a:ea typeface="微软雅黑" pitchFamily="34" charset="-122"/>
                <a:sym typeface="Arial" pitchFamily="34" charset="0"/>
              </a:rPr>
              <a:t>多色边框border-colors属性</a:t>
            </a:r>
            <a:endParaRPr lang="zh-CN" altLang="en-US" sz="2400">
              <a:solidFill>
                <a:schemeClr val="accent1"/>
              </a:solidFill>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Wingdings 2" pitchFamily="2" charset="2"/>
              <a:buChar char=""/>
            </a:pPr>
            <a:r>
              <a:rPr lang="zh-CN" altLang="en-US" sz="2400">
                <a:solidFill>
                  <a:schemeClr val="accent1"/>
                </a:solidFill>
                <a:ea typeface="微软雅黑" pitchFamily="34" charset="-122"/>
                <a:sym typeface="Arial" pitchFamily="34" charset="0"/>
              </a:rPr>
              <a:t>边框背景border-image属性</a:t>
            </a:r>
            <a:endParaRPr lang="zh-CN" altLang="en-US" sz="2400">
              <a:solidFill>
                <a:schemeClr val="accent1"/>
              </a:solidFill>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Wingdings 2" pitchFamily="2" charset="2"/>
              <a:buChar char=""/>
            </a:pPr>
            <a:r>
              <a:rPr lang="zh-CN" altLang="en-US" sz="2400">
                <a:solidFill>
                  <a:schemeClr val="accent1"/>
                </a:solidFill>
                <a:ea typeface="微软雅黑" pitchFamily="34" charset="-122"/>
                <a:sym typeface="Arial" pitchFamily="34" charset="0"/>
              </a:rPr>
              <a:t>border-image属性派生的子属性</a:t>
            </a:r>
            <a:endParaRPr lang="zh-CN" altLang="en-US" sz="2400">
              <a:solidFill>
                <a:schemeClr val="accent1"/>
              </a:solidFill>
              <a:ea typeface="微软雅黑" pitchFamily="34" charset="-122"/>
              <a:sym typeface="Arial" pitchFamily="34" charset="0"/>
            </a:endParaRPr>
          </a:p>
        </p:txBody>
      </p:sp>
      <p:sp>
        <p:nvSpPr>
          <p:cNvPr id="4100" name="内容占位符 2"/>
          <p:cNvSpPr>
            <a:spLocks noGrp="1" noChangeArrowheads="1"/>
          </p:cNvSpPr>
          <p:nvPr/>
        </p:nvSpPr>
        <p:spPr bwMode="auto">
          <a:xfrm>
            <a:off x="6266316" y="1276350"/>
            <a:ext cx="4778809" cy="4997450"/>
          </a:xfrm>
          <a:prstGeom prst="rect">
            <a:avLst/>
          </a:prstGeom>
          <a:noFill/>
          <a:ln w="9525">
            <a:noFill/>
            <a:miter lim="800000"/>
          </a:ln>
        </p:spPr>
        <p:txBody>
          <a:bodyPr/>
          <a:lstStyle/>
          <a:p>
            <a:pPr marL="361950" indent="-361950" algn="just">
              <a:lnSpc>
                <a:spcPct val="110000"/>
              </a:lnSpc>
              <a:spcBef>
                <a:spcPts val="1015"/>
              </a:spcBef>
              <a:buClr>
                <a:schemeClr val="accent1"/>
              </a:buClr>
              <a:buSzPct val="80000"/>
              <a:buFont typeface="Wingdings 2" pitchFamily="2" charset="2"/>
              <a:buChar char=""/>
            </a:pPr>
            <a:endParaRPr lang="zh-CN" altLang="zh-CN" sz="2400">
              <a:solidFill>
                <a:schemeClr val="accent1"/>
              </a:solidFill>
              <a:ea typeface="微软雅黑" pitchFamily="34" charset="-122"/>
              <a:sym typeface="Calibri"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noChangeArrowheads="1"/>
          </p:cNvSpPr>
          <p:nvPr>
            <p:ph type="title"/>
          </p:nvPr>
        </p:nvSpPr>
        <p:spPr/>
        <p:txBody>
          <a:bodyPr/>
          <a:lstStyle/>
          <a:p>
            <a:r>
              <a:rPr lang="zh-CN" altLang="en-US" dirty="0" smtClean="0">
                <a:latin typeface="微软雅黑" pitchFamily="34" charset="-122"/>
                <a:ea typeface="微软雅黑" pitchFamily="34" charset="-122"/>
                <a:sym typeface="Arial" pitchFamily="34" charset="0"/>
              </a:rPr>
              <a:t>什么是边框</a:t>
            </a:r>
            <a:endParaRPr lang="zh-CN" altLang="en-US" dirty="0" smtClean="0">
              <a:latin typeface="微软雅黑" pitchFamily="34" charset="-122"/>
              <a:ea typeface="微软雅黑" pitchFamily="34" charset="-122"/>
            </a:endParaRPr>
          </a:p>
        </p:txBody>
      </p:sp>
      <p:sp>
        <p:nvSpPr>
          <p:cNvPr id="5122" name="内容占位符 2"/>
          <p:cNvSpPr>
            <a:spLocks noGrp="1" noChangeArrowheads="1"/>
          </p:cNvSpPr>
          <p:nvPr>
            <p:ph idx="1"/>
          </p:nvPr>
        </p:nvSpPr>
        <p:spPr/>
        <p:txBody>
          <a:bodyPr/>
          <a:lstStyle/>
          <a:p>
            <a:r>
              <a:rPr lang="zh-CN" altLang="en-US" smtClean="0"/>
              <a:t>在CSS3中，针对边框，增加了丰富的修饰效果，使得网页更加美观舒服。下面列出了常用的CSS3边框属性：</a:t>
            </a:r>
            <a:endParaRPr lang="zh-CN" altLang="en-US" smtClean="0"/>
          </a:p>
        </p:txBody>
      </p:sp>
      <p:pic>
        <p:nvPicPr>
          <p:cNvPr id="5123" name="图片 3"/>
          <p:cNvPicPr>
            <a:picLocks noChangeAspect="1" noChangeArrowheads="1"/>
          </p:cNvPicPr>
          <p:nvPr/>
        </p:nvPicPr>
        <p:blipFill>
          <a:blip r:embed="rId1" cstate="print"/>
          <a:srcRect/>
          <a:stretch>
            <a:fillRect/>
          </a:stretch>
        </p:blipFill>
        <p:spPr bwMode="auto">
          <a:xfrm>
            <a:off x="2331471" y="2622551"/>
            <a:ext cx="7677097" cy="2536825"/>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圆角border-radius属性</a:t>
            </a:r>
            <a:endParaRPr lang="zh-CN" altLang="en-US" dirty="0" smtClean="0">
              <a:latin typeface="微软雅黑" pitchFamily="34" charset="-122"/>
              <a:ea typeface="微软雅黑" pitchFamily="34" charset="-122"/>
            </a:endParaRPr>
          </a:p>
        </p:txBody>
      </p:sp>
      <p:sp>
        <p:nvSpPr>
          <p:cNvPr id="6146" name="内容占位符 2"/>
          <p:cNvSpPr>
            <a:spLocks noGrp="1" noChangeArrowheads="1"/>
          </p:cNvSpPr>
          <p:nvPr>
            <p:ph idx="1"/>
          </p:nvPr>
        </p:nvSpPr>
        <p:spPr/>
        <p:txBody>
          <a:bodyPr/>
          <a:lstStyle/>
          <a:p>
            <a:r>
              <a:rPr lang="zh-CN" altLang="en-US" smtClean="0"/>
              <a:t>在CSS3中，我们可以使用border-radius属性为元素添加圆角效果。</a:t>
            </a:r>
            <a:endParaRPr lang="zh-CN" altLang="en-US" smtClean="0"/>
          </a:p>
        </p:txBody>
      </p:sp>
      <p:pic>
        <p:nvPicPr>
          <p:cNvPr id="6147" name="图片 3"/>
          <p:cNvPicPr>
            <a:picLocks noChangeAspect="1" noChangeArrowheads="1"/>
          </p:cNvPicPr>
          <p:nvPr/>
        </p:nvPicPr>
        <p:blipFill>
          <a:blip r:embed="rId1" cstate="print"/>
          <a:srcRect/>
          <a:stretch>
            <a:fillRect/>
          </a:stretch>
        </p:blipFill>
        <p:spPr bwMode="auto">
          <a:xfrm>
            <a:off x="2729183" y="2497138"/>
            <a:ext cx="5903051" cy="779462"/>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noChangeArrowheads="1"/>
          </p:cNvSpPr>
          <p:nvPr>
            <p:ph type="title"/>
          </p:nvPr>
        </p:nvSpPr>
        <p:spPr/>
        <p:txBody>
          <a:bodyPr/>
          <a:lstStyle/>
          <a:p>
            <a:endParaRPr lang="zh-CN" altLang="en-US" smtClean="0"/>
          </a:p>
        </p:txBody>
      </p:sp>
      <p:sp>
        <p:nvSpPr>
          <p:cNvPr id="8194" name="内容占位符 2"/>
          <p:cNvSpPr>
            <a:spLocks noGrp="1" noChangeArrowheads="1"/>
          </p:cNvSpPr>
          <p:nvPr>
            <p:ph idx="1"/>
          </p:nvPr>
        </p:nvSpPr>
        <p:spPr/>
        <p:txBody>
          <a:bodyPr/>
          <a:lstStyle/>
          <a:p>
            <a:r>
              <a:rPr lang="zh-CN" altLang="en-US" smtClean="0"/>
              <a:t>border-radius属性值的4种写法</a:t>
            </a:r>
            <a:endParaRPr lang="zh-CN" altLang="en-US" smtClean="0"/>
          </a:p>
          <a:p>
            <a:endParaRPr lang="zh-CN" altLang="en-US" smtClean="0"/>
          </a:p>
          <a:p>
            <a:pPr>
              <a:buFont typeface="Wingdings" pitchFamily="2" charset="2"/>
              <a:buChar char="Ø"/>
            </a:pPr>
            <a:r>
              <a:rPr lang="zh-CN" altLang="en-US" smtClean="0"/>
              <a:t>border-radius设置1个值</a:t>
            </a:r>
            <a:endParaRPr lang="zh-CN" altLang="en-US" smtClean="0"/>
          </a:p>
          <a:p>
            <a:pPr>
              <a:buFont typeface="Wingdings" pitchFamily="2" charset="2"/>
              <a:buChar char="Ø"/>
            </a:pPr>
            <a:r>
              <a:rPr lang="zh-CN" altLang="en-US" smtClean="0"/>
              <a:t>border-radius设置</a:t>
            </a:r>
            <a:r>
              <a:rPr lang="en-US" altLang="zh-CN" smtClean="0"/>
              <a:t>2</a:t>
            </a:r>
            <a:r>
              <a:rPr lang="zh-CN" altLang="en-US" smtClean="0"/>
              <a:t>个值</a:t>
            </a:r>
            <a:endParaRPr lang="zh-CN" altLang="en-US" smtClean="0"/>
          </a:p>
          <a:p>
            <a:pPr>
              <a:buFont typeface="Wingdings" pitchFamily="2" charset="2"/>
              <a:buChar char="Ø"/>
            </a:pPr>
            <a:r>
              <a:rPr lang="zh-CN" altLang="en-US" smtClean="0"/>
              <a:t>border-radius设置</a:t>
            </a:r>
            <a:r>
              <a:rPr lang="en-US" altLang="zh-CN" smtClean="0"/>
              <a:t>3</a:t>
            </a:r>
            <a:r>
              <a:rPr lang="zh-CN" altLang="en-US" smtClean="0"/>
              <a:t>个值</a:t>
            </a:r>
            <a:endParaRPr lang="zh-CN" altLang="en-US" smtClean="0"/>
          </a:p>
          <a:p>
            <a:pPr>
              <a:buFont typeface="Wingdings" pitchFamily="2" charset="2"/>
              <a:buChar char="Ø"/>
            </a:pPr>
            <a:r>
              <a:rPr lang="zh-CN" altLang="en-US" smtClean="0"/>
              <a:t>border-radius设置</a:t>
            </a:r>
            <a:r>
              <a:rPr lang="en-US" altLang="zh-CN" smtClean="0"/>
              <a:t>4</a:t>
            </a:r>
            <a:r>
              <a:rPr lang="zh-CN" altLang="en-US" smtClean="0"/>
              <a:t>个值</a:t>
            </a:r>
            <a:endParaRPr lang="zh-CN" alt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选择器</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pPr marL="361950" indent="-361950" algn="just">
              <a:lnSpc>
                <a:spcPct val="110000"/>
              </a:lnSpc>
              <a:spcBef>
                <a:spcPts val="1015"/>
              </a:spcBef>
              <a:buSzPct val="80000"/>
              <a:buFont typeface="Wingdings" pitchFamily="2" charset="2"/>
              <a:buChar char="u"/>
            </a:pPr>
            <a:r>
              <a:rPr lang="en-US" altLang="zh-CN" dirty="0" smtClean="0">
                <a:ea typeface="微软雅黑" pitchFamily="34" charset="-122"/>
                <a:sym typeface="Arial" pitchFamily="34" charset="0"/>
              </a:rPr>
              <a:t>CSS3</a:t>
            </a:r>
            <a:r>
              <a:rPr lang="zh-CN" altLang="en-US" dirty="0" smtClean="0">
                <a:ea typeface="微软雅黑" pitchFamily="34" charset="-122"/>
                <a:sym typeface="Arial" pitchFamily="34" charset="0"/>
              </a:rPr>
              <a:t>选择器</a:t>
            </a:r>
            <a:endParaRPr lang="zh-CN" altLang="en-US" dirty="0" smtClean="0">
              <a:ea typeface="微软雅黑" pitchFamily="34" charset="-122"/>
              <a:sym typeface="Arial" pitchFamily="34" charset="0"/>
            </a:endParaRPr>
          </a:p>
          <a:p>
            <a:pPr marL="361950" indent="-361950" algn="just">
              <a:lnSpc>
                <a:spcPct val="110000"/>
              </a:lnSpc>
              <a:spcBef>
                <a:spcPts val="1015"/>
              </a:spcBef>
              <a:buSzPct val="80000"/>
              <a:buFont typeface="Wingdings" pitchFamily="2" charset="2"/>
              <a:buChar char="u"/>
            </a:pPr>
            <a:r>
              <a:rPr lang="zh-CN" altLang="en-US" dirty="0" smtClean="0">
                <a:ea typeface="微软雅黑" pitchFamily="34" charset="-122"/>
                <a:sym typeface="Arial" pitchFamily="34" charset="0"/>
              </a:rPr>
              <a:t>属性选择器</a:t>
            </a:r>
            <a:endParaRPr lang="zh-CN" altLang="en-US" dirty="0" smtClean="0">
              <a:ea typeface="微软雅黑" pitchFamily="34" charset="-122"/>
              <a:sym typeface="Arial" pitchFamily="34" charset="0"/>
            </a:endParaRPr>
          </a:p>
          <a:p>
            <a:pPr marL="361950" indent="-361950" algn="just">
              <a:lnSpc>
                <a:spcPct val="110000"/>
              </a:lnSpc>
              <a:spcBef>
                <a:spcPts val="1015"/>
              </a:spcBef>
              <a:buSzPct val="80000"/>
              <a:buFont typeface="Wingdings" pitchFamily="2" charset="2"/>
              <a:buChar char="u"/>
            </a:pPr>
            <a:r>
              <a:rPr lang="zh-CN" altLang="en-US" dirty="0" smtClean="0">
                <a:ea typeface="微软雅黑" pitchFamily="34" charset="-122"/>
                <a:sym typeface="Arial" pitchFamily="34" charset="0"/>
              </a:rPr>
              <a:t>结构伪类选择器</a:t>
            </a:r>
            <a:endParaRPr lang="zh-CN" altLang="en-US" dirty="0" smtClean="0">
              <a:ea typeface="微软雅黑" pitchFamily="34" charset="-122"/>
              <a:sym typeface="Arial" pitchFamily="34" charset="0"/>
            </a:endParaRPr>
          </a:p>
          <a:p>
            <a:pPr marL="361950" indent="-361950" algn="just">
              <a:lnSpc>
                <a:spcPct val="110000"/>
              </a:lnSpc>
              <a:spcBef>
                <a:spcPts val="1015"/>
              </a:spcBef>
              <a:buSzPct val="80000"/>
              <a:buFont typeface="Wingdings" pitchFamily="2" charset="2"/>
              <a:buChar char="u"/>
            </a:pPr>
            <a:r>
              <a:rPr lang="zh-CN" altLang="en-US" dirty="0" smtClean="0">
                <a:ea typeface="微软雅黑" pitchFamily="34" charset="-122"/>
                <a:sym typeface="Arial" pitchFamily="34" charset="0"/>
              </a:rPr>
              <a:t>UI元素状态伪类选择器</a:t>
            </a:r>
            <a:endParaRPr lang="zh-CN" altLang="en-US" dirty="0" smtClean="0">
              <a:ea typeface="微软雅黑" pitchFamily="34" charset="-122"/>
              <a:sym typeface="Arial" pitchFamily="34" charset="0"/>
            </a:endParaRPr>
          </a:p>
          <a:p>
            <a:pPr>
              <a:buNone/>
            </a:pP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noChangeArrowheads="1"/>
          </p:cNvSpPr>
          <p:nvPr>
            <p:ph type="title"/>
          </p:nvPr>
        </p:nvSpPr>
        <p:spPr/>
        <p:txBody>
          <a:bodyPr/>
          <a:lstStyle/>
          <a:p>
            <a:endParaRPr lang="zh-CN" altLang="en-US" smtClean="0"/>
          </a:p>
        </p:txBody>
      </p:sp>
      <p:sp>
        <p:nvSpPr>
          <p:cNvPr id="3" name="内容占位符 2"/>
          <p:cNvSpPr>
            <a:spLocks noGrp="1"/>
          </p:cNvSpPr>
          <p:nvPr>
            <p:ph idx="1"/>
          </p:nvPr>
        </p:nvSpPr>
        <p:spPr/>
        <p:txBody>
          <a:bodyPr/>
          <a:lstStyle/>
          <a:p>
            <a:r>
              <a:rPr lang="zh-CN" altLang="en-US" noProof="1"/>
              <a:t>border-radius画实心半圆和实心圆</a:t>
            </a:r>
            <a:endParaRPr lang="zh-CN" altLang="en-US" noProof="1"/>
          </a:p>
          <a:p>
            <a:endParaRPr lang="zh-CN" altLang="en-US" noProof="1"/>
          </a:p>
          <a:p>
            <a:pPr>
              <a:buFont typeface="Wingdings" charset="0"/>
              <a:buChar char="Ø"/>
            </a:pPr>
            <a:r>
              <a:rPr lang="zh-CN" altLang="en-US" noProof="1"/>
              <a:t>实心半圆</a:t>
            </a:r>
            <a:endParaRPr lang="zh-CN" altLang="en-US" noProof="1"/>
          </a:p>
          <a:p>
            <a:pPr marL="0" indent="0">
              <a:buFont typeface="Wingdings 2" pitchFamily="2" charset="2"/>
              <a:buNone/>
            </a:pPr>
            <a:r>
              <a:rPr lang="zh-CN" altLang="en-US" noProof="1"/>
              <a:t>实心半圆分为：实心上半圆、实心下半圆、实心左半圆、实心右半圆。我们只要掌握制作一个方向的实心半圆的方法，其他方向的实心半圆就可以轻松实现，因为原理都一样。</a:t>
            </a:r>
            <a:endParaRPr lang="zh-CN" altLang="en-US" noProof="1"/>
          </a:p>
        </p:txBody>
      </p:sp>
      <p:pic>
        <p:nvPicPr>
          <p:cNvPr id="10243" name="图片 3"/>
          <p:cNvPicPr>
            <a:picLocks noChangeAspect="1" noChangeArrowheads="1"/>
          </p:cNvPicPr>
          <p:nvPr/>
        </p:nvPicPr>
        <p:blipFill>
          <a:blip r:embed="rId1" cstate="print"/>
          <a:srcRect/>
          <a:stretch>
            <a:fillRect/>
          </a:stretch>
        </p:blipFill>
        <p:spPr bwMode="auto">
          <a:xfrm>
            <a:off x="3667094" y="4433888"/>
            <a:ext cx="4572124" cy="1892300"/>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noChangeArrowheads="1"/>
          </p:cNvSpPr>
          <p:nvPr>
            <p:ph type="title"/>
          </p:nvPr>
        </p:nvSpPr>
        <p:spPr/>
        <p:txBody>
          <a:bodyPr/>
          <a:lstStyle/>
          <a:p>
            <a:endParaRPr lang="zh-CN" altLang="en-US" smtClean="0"/>
          </a:p>
        </p:txBody>
      </p:sp>
      <p:sp>
        <p:nvSpPr>
          <p:cNvPr id="12290" name="内容占位符 2"/>
          <p:cNvSpPr>
            <a:spLocks noGrp="1" noChangeArrowheads="1"/>
          </p:cNvSpPr>
          <p:nvPr>
            <p:ph idx="1"/>
          </p:nvPr>
        </p:nvSpPr>
        <p:spPr/>
        <p:txBody>
          <a:bodyPr/>
          <a:lstStyle/>
          <a:p>
            <a:r>
              <a:rPr lang="zh-CN" altLang="en-US" dirty="0" smtClean="0"/>
              <a:t>实心圆</a:t>
            </a:r>
            <a:endParaRPr lang="zh-CN" altLang="en-US" dirty="0" smtClean="0"/>
          </a:p>
          <a:p>
            <a:r>
              <a:rPr lang="zh-CN" altLang="en-US" dirty="0" smtClean="0"/>
              <a:t>在CSS3中，使用border-radius属性实现实心圆方法：把宽度（width）与高度(height)值设置为一致（也就是正方形），并且四个圆角值都设置为它们值的一半。</a:t>
            </a:r>
            <a:endParaRPr lang="zh-CN" altLang="en-US" dirty="0" smtClean="0"/>
          </a:p>
        </p:txBody>
      </p:sp>
      <p:pic>
        <p:nvPicPr>
          <p:cNvPr id="12291" name="图片 3"/>
          <p:cNvPicPr>
            <a:picLocks noChangeAspect="1" noChangeArrowheads="1"/>
          </p:cNvPicPr>
          <p:nvPr/>
        </p:nvPicPr>
        <p:blipFill>
          <a:blip r:embed="rId1" cstate="print"/>
          <a:srcRect/>
          <a:stretch>
            <a:fillRect/>
          </a:stretch>
        </p:blipFill>
        <p:spPr bwMode="auto">
          <a:xfrm>
            <a:off x="3708400" y="3717032"/>
            <a:ext cx="3851858" cy="2714625"/>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noChangeArrowheads="1"/>
          </p:cNvSpPr>
          <p:nvPr>
            <p:ph type="title"/>
          </p:nvPr>
        </p:nvSpPr>
        <p:spPr/>
        <p:txBody>
          <a:bodyPr/>
          <a:lstStyle/>
          <a:p>
            <a:endParaRPr lang="zh-CN" altLang="en-US" smtClean="0"/>
          </a:p>
        </p:txBody>
      </p:sp>
      <p:sp>
        <p:nvSpPr>
          <p:cNvPr id="14338" name="内容占位符 2"/>
          <p:cNvSpPr>
            <a:spLocks noGrp="1" noChangeArrowheads="1"/>
          </p:cNvSpPr>
          <p:nvPr>
            <p:ph idx="1"/>
          </p:nvPr>
        </p:nvSpPr>
        <p:spPr/>
        <p:txBody>
          <a:bodyPr>
            <a:normAutofit fontScale="92500" lnSpcReduction="10000"/>
          </a:bodyPr>
          <a:lstStyle/>
          <a:p>
            <a:r>
              <a:rPr lang="zh-CN" altLang="en-US" smtClean="0"/>
              <a:t>border-radius属性派生子属性</a:t>
            </a:r>
            <a:endParaRPr lang="zh-CN" altLang="en-US" smtClean="0"/>
          </a:p>
          <a:p>
            <a:endParaRPr lang="zh-CN" altLang="en-US" smtClean="0"/>
          </a:p>
          <a:p>
            <a:r>
              <a:rPr lang="zh-CN" altLang="en-US" smtClean="0"/>
              <a:t>border-radius属性可以分开，分别为四个角设置相应的圆角值，分别是：</a:t>
            </a:r>
            <a:endParaRPr lang="zh-CN" altLang="en-US" smtClean="0"/>
          </a:p>
          <a:p>
            <a:endParaRPr lang="zh-CN" altLang="en-US" smtClean="0"/>
          </a:p>
          <a:p>
            <a:pPr>
              <a:buFont typeface="Wingdings" pitchFamily="2" charset="2"/>
              <a:buChar char="Ø"/>
            </a:pPr>
            <a:r>
              <a:rPr lang="zh-CN" altLang="en-US" smtClean="0"/>
              <a:t>border-top-right-radius：右上角；</a:t>
            </a:r>
            <a:endParaRPr lang="zh-CN" altLang="en-US" smtClean="0"/>
          </a:p>
          <a:p>
            <a:pPr>
              <a:buFont typeface="Wingdings" pitchFamily="2" charset="2"/>
              <a:buChar char="Ø"/>
            </a:pPr>
            <a:r>
              <a:rPr lang="zh-CN" altLang="en-US" smtClean="0"/>
              <a:t>border-bottom-right-radius：右下角；</a:t>
            </a:r>
            <a:endParaRPr lang="zh-CN" altLang="en-US" smtClean="0"/>
          </a:p>
          <a:p>
            <a:pPr>
              <a:buFont typeface="Wingdings" pitchFamily="2" charset="2"/>
              <a:buChar char="Ø"/>
            </a:pPr>
            <a:r>
              <a:rPr lang="zh-CN" altLang="en-US" smtClean="0"/>
              <a:t>border-bottom-left-radius：左下角；</a:t>
            </a:r>
            <a:endParaRPr lang="zh-CN" altLang="en-US" smtClean="0"/>
          </a:p>
          <a:p>
            <a:pPr>
              <a:buFont typeface="Wingdings" pitchFamily="2" charset="2"/>
              <a:buChar char="Ø"/>
            </a:pPr>
            <a:r>
              <a:rPr lang="zh-CN" altLang="en-US" smtClean="0"/>
              <a:t>border-top-left-radius：左上角；</a:t>
            </a:r>
            <a:endParaRPr lang="zh-CN" altLang="en-US"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noChangeArrowheads="1"/>
          </p:cNvSpPr>
          <p:nvPr>
            <p:ph type="title"/>
          </p:nvPr>
        </p:nvSpPr>
        <p:spPr/>
        <p:txBody>
          <a:bodyPr/>
          <a:lstStyle/>
          <a:p>
            <a:r>
              <a:rPr lang="zh-CN" altLang="en-US" dirty="0" smtClean="0">
                <a:ea typeface="微软雅黑" pitchFamily="34" charset="-122"/>
                <a:sym typeface="Arial" pitchFamily="34" charset="0"/>
              </a:rPr>
              <a:t>多色边框border-colors属性</a:t>
            </a:r>
            <a:endParaRPr lang="zh-CN" altLang="zh-CN" dirty="0" smtClean="0"/>
          </a:p>
        </p:txBody>
      </p:sp>
      <p:sp>
        <p:nvSpPr>
          <p:cNvPr id="16386" name="内容占位符 2"/>
          <p:cNvSpPr>
            <a:spLocks noGrp="1" noChangeArrowheads="1"/>
          </p:cNvSpPr>
          <p:nvPr>
            <p:ph idx="1"/>
          </p:nvPr>
        </p:nvSpPr>
        <p:spPr/>
        <p:txBody>
          <a:bodyPr/>
          <a:lstStyle/>
          <a:p>
            <a:r>
              <a:rPr lang="zh-CN" altLang="en-US" smtClean="0"/>
              <a:t>在CSS3中，我们可以使用border-colors属性来实现多色边框。记住，是border-colors，不是border-color。</a:t>
            </a:r>
            <a:endParaRPr lang="zh-CN" altLang="en-US" smtClean="0"/>
          </a:p>
        </p:txBody>
      </p:sp>
      <p:pic>
        <p:nvPicPr>
          <p:cNvPr id="16387" name="图片 3"/>
          <p:cNvPicPr>
            <a:picLocks noChangeAspect="1" noChangeArrowheads="1"/>
          </p:cNvPicPr>
          <p:nvPr/>
        </p:nvPicPr>
        <p:blipFill>
          <a:blip r:embed="rId1" cstate="print"/>
          <a:srcRect/>
          <a:stretch>
            <a:fillRect/>
          </a:stretch>
        </p:blipFill>
        <p:spPr bwMode="auto">
          <a:xfrm>
            <a:off x="2315813" y="2863850"/>
            <a:ext cx="6768935" cy="1517650"/>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noChangeArrowheads="1"/>
          </p:cNvSpPr>
          <p:nvPr>
            <p:ph type="title"/>
          </p:nvPr>
        </p:nvSpPr>
        <p:spPr/>
        <p:txBody>
          <a:bodyPr/>
          <a:lstStyle/>
          <a:p>
            <a:endParaRPr lang="zh-CN" altLang="en-US" smtClean="0"/>
          </a:p>
        </p:txBody>
      </p:sp>
      <p:pic>
        <p:nvPicPr>
          <p:cNvPr id="17410" name="内容占位符 3"/>
          <p:cNvPicPr>
            <a:picLocks noGrp="1" noChangeAspect="1" noChangeArrowheads="1"/>
          </p:cNvPicPr>
          <p:nvPr>
            <p:ph idx="1"/>
          </p:nvPr>
        </p:nvPicPr>
        <p:blipFill>
          <a:blip r:embed="rId1" cstate="print"/>
          <a:srcRect/>
          <a:stretch>
            <a:fillRect/>
          </a:stretch>
        </p:blipFill>
        <p:spPr>
          <a:xfrm>
            <a:off x="3104974" y="1801813"/>
            <a:ext cx="5425483" cy="3103562"/>
          </a:xfr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noChangeArrowheads="1"/>
          </p:cNvSpPr>
          <p:nvPr>
            <p:ph type="title"/>
          </p:nvPr>
        </p:nvSpPr>
        <p:spPr/>
        <p:txBody>
          <a:bodyPr/>
          <a:lstStyle/>
          <a:p>
            <a:endParaRPr lang="zh-CN" altLang="en-US" smtClean="0"/>
          </a:p>
        </p:txBody>
      </p:sp>
      <p:pic>
        <p:nvPicPr>
          <p:cNvPr id="19458" name="内容占位符 3"/>
          <p:cNvPicPr>
            <a:picLocks noGrp="1" noChangeAspect="1" noChangeArrowheads="1"/>
          </p:cNvPicPr>
          <p:nvPr>
            <p:ph idx="1"/>
          </p:nvPr>
        </p:nvPicPr>
        <p:blipFill>
          <a:blip r:embed="rId1" cstate="print"/>
          <a:srcRect/>
          <a:stretch>
            <a:fillRect/>
          </a:stretch>
        </p:blipFill>
        <p:spPr>
          <a:xfrm>
            <a:off x="2849749" y="1776413"/>
            <a:ext cx="6264750" cy="3525837"/>
          </a:xfr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边框背景border-image属性</a:t>
            </a:r>
            <a:endParaRPr lang="zh-CN" altLang="en-US" dirty="0" smtClean="0">
              <a:latin typeface="微软雅黑" pitchFamily="34" charset="-122"/>
              <a:ea typeface="微软雅黑" pitchFamily="34" charset="-122"/>
            </a:endParaRPr>
          </a:p>
        </p:txBody>
      </p:sp>
      <p:sp>
        <p:nvSpPr>
          <p:cNvPr id="21506" name="内容占位符 2"/>
          <p:cNvSpPr>
            <a:spLocks noGrp="1" noChangeArrowheads="1"/>
          </p:cNvSpPr>
          <p:nvPr>
            <p:ph idx="1"/>
          </p:nvPr>
        </p:nvSpPr>
        <p:spPr/>
        <p:txBody>
          <a:bodyPr/>
          <a:lstStyle/>
          <a:p>
            <a:r>
              <a:rPr lang="zh-CN" altLang="en-US" smtClean="0"/>
              <a:t>在CSS3中，我们可以使用border-image属性为边框添加背景图片</a:t>
            </a:r>
            <a:endParaRPr lang="zh-CN" altLang="en-US" smtClean="0"/>
          </a:p>
        </p:txBody>
      </p:sp>
      <p:pic>
        <p:nvPicPr>
          <p:cNvPr id="21507" name="图片 3"/>
          <p:cNvPicPr>
            <a:picLocks noChangeAspect="1" noChangeArrowheads="1"/>
          </p:cNvPicPr>
          <p:nvPr/>
        </p:nvPicPr>
        <p:blipFill>
          <a:blip r:embed="rId1" cstate="print"/>
          <a:srcRect/>
          <a:stretch>
            <a:fillRect/>
          </a:stretch>
        </p:blipFill>
        <p:spPr bwMode="auto">
          <a:xfrm>
            <a:off x="2705696" y="2287588"/>
            <a:ext cx="5926538" cy="3790950"/>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noChangeArrowheads="1"/>
          </p:cNvSpPr>
          <p:nvPr>
            <p:ph type="title"/>
          </p:nvPr>
        </p:nvSpPr>
        <p:spPr/>
        <p:txBody>
          <a:bodyPr/>
          <a:lstStyle/>
          <a:p>
            <a:endParaRPr lang="zh-CN" altLang="en-US" smtClean="0"/>
          </a:p>
        </p:txBody>
      </p:sp>
      <p:pic>
        <p:nvPicPr>
          <p:cNvPr id="23554" name="内容占位符 3"/>
          <p:cNvPicPr>
            <a:picLocks noGrp="1" noChangeAspect="1" noChangeArrowheads="1"/>
          </p:cNvPicPr>
          <p:nvPr>
            <p:ph idx="1"/>
          </p:nvPr>
        </p:nvPicPr>
        <p:blipFill>
          <a:blip r:embed="rId1" cstate="print"/>
          <a:srcRect/>
          <a:stretch>
            <a:fillRect/>
          </a:stretch>
        </p:blipFill>
        <p:spPr>
          <a:xfrm>
            <a:off x="1216624" y="2403476"/>
            <a:ext cx="3482330" cy="2282825"/>
          </a:xfrm>
        </p:spPr>
      </p:pic>
      <p:pic>
        <p:nvPicPr>
          <p:cNvPr id="23555" name="图片 4"/>
          <p:cNvPicPr>
            <a:picLocks noChangeAspect="1" noChangeArrowheads="1"/>
          </p:cNvPicPr>
          <p:nvPr/>
        </p:nvPicPr>
        <p:blipFill>
          <a:blip r:embed="rId2" cstate="print"/>
          <a:srcRect/>
          <a:stretch>
            <a:fillRect/>
          </a:stretch>
        </p:blipFill>
        <p:spPr bwMode="auto">
          <a:xfrm>
            <a:off x="6779897" y="2708275"/>
            <a:ext cx="2722920" cy="2133600"/>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noChangeArrowheads="1"/>
          </p:cNvSpPr>
          <p:nvPr>
            <p:ph type="title"/>
          </p:nvPr>
        </p:nvSpPr>
        <p:spPr/>
        <p:txBody>
          <a:bodyPr/>
          <a:lstStyle/>
          <a:p>
            <a:endParaRPr lang="zh-CN" altLang="en-US" smtClean="0"/>
          </a:p>
        </p:txBody>
      </p:sp>
      <p:sp>
        <p:nvSpPr>
          <p:cNvPr id="25602" name="内容占位符 2"/>
          <p:cNvSpPr>
            <a:spLocks noGrp="1" noChangeArrowheads="1"/>
          </p:cNvSpPr>
          <p:nvPr>
            <p:ph idx="1"/>
          </p:nvPr>
        </p:nvSpPr>
        <p:spPr/>
        <p:txBody>
          <a:bodyPr/>
          <a:lstStyle/>
          <a:p>
            <a:r>
              <a:rPr lang="zh-CN" altLang="en-US" smtClean="0"/>
              <a:t>重复repeat</a:t>
            </a:r>
            <a:endParaRPr lang="zh-CN" altLang="en-US" smtClean="0"/>
          </a:p>
        </p:txBody>
      </p:sp>
      <p:pic>
        <p:nvPicPr>
          <p:cNvPr id="25603" name="内容占位符 3"/>
          <p:cNvPicPr>
            <a:picLocks noChangeAspect="1" noChangeArrowheads="1"/>
          </p:cNvPicPr>
          <p:nvPr/>
        </p:nvPicPr>
        <p:blipFill>
          <a:blip r:embed="rId1" cstate="print"/>
          <a:srcRect/>
          <a:stretch>
            <a:fillRect/>
          </a:stretch>
        </p:blipFill>
        <p:spPr bwMode="auto">
          <a:xfrm>
            <a:off x="3015723" y="2138364"/>
            <a:ext cx="5696366" cy="3335337"/>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noChangeArrowheads="1"/>
          </p:cNvSpPr>
          <p:nvPr>
            <p:ph type="title"/>
          </p:nvPr>
        </p:nvSpPr>
        <p:spPr/>
        <p:txBody>
          <a:bodyPr/>
          <a:lstStyle/>
          <a:p>
            <a:endParaRPr lang="zh-CN" altLang="en-US" smtClean="0"/>
          </a:p>
        </p:txBody>
      </p:sp>
      <p:sp>
        <p:nvSpPr>
          <p:cNvPr id="3" name="内容占位符 2"/>
          <p:cNvSpPr>
            <a:spLocks noGrp="1"/>
          </p:cNvSpPr>
          <p:nvPr>
            <p:ph idx="1"/>
          </p:nvPr>
        </p:nvSpPr>
        <p:spPr/>
        <p:txBody>
          <a:bodyPr/>
          <a:lstStyle/>
          <a:p>
            <a:r>
              <a:rPr lang="zh-CN" altLang="en-US" noProof="1"/>
              <a:t>铺满round</a:t>
            </a:r>
            <a:endParaRPr lang="zh-CN" altLang="en-US" noProof="1"/>
          </a:p>
          <a:p>
            <a:pPr marL="0" indent="0">
              <a:buFont typeface="Wingdings 2" pitchFamily="2" charset="2"/>
              <a:buNone/>
            </a:pPr>
            <a:endParaRPr lang="zh-CN" altLang="en-US" noProof="1"/>
          </a:p>
          <a:p>
            <a:pPr marL="0" indent="0">
              <a:buFont typeface="Wingdings 2" pitchFamily="2" charset="2"/>
              <a:buNone/>
            </a:pPr>
            <a:r>
              <a:rPr lang="zh-CN" altLang="en-US" noProof="1"/>
              <a:t>round可以理解为圆满地铺满，为了实现圆满，边框图片会压缩或拉伸。</a:t>
            </a:r>
            <a:endParaRPr lang="zh-CN" altLang="en-US" noProof="1"/>
          </a:p>
        </p:txBody>
      </p:sp>
      <p:pic>
        <p:nvPicPr>
          <p:cNvPr id="27651" name="图片 3"/>
          <p:cNvPicPr>
            <a:picLocks noChangeAspect="1" noChangeArrowheads="1"/>
          </p:cNvPicPr>
          <p:nvPr/>
        </p:nvPicPr>
        <p:blipFill>
          <a:blip r:embed="rId1" cstate="print"/>
          <a:srcRect/>
          <a:stretch>
            <a:fillRect/>
          </a:stretch>
        </p:blipFill>
        <p:spPr bwMode="auto">
          <a:xfrm>
            <a:off x="3369593" y="3060701"/>
            <a:ext cx="3992780" cy="3059113"/>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CSS3</a:t>
            </a:r>
            <a:r>
              <a:rPr lang="zh-CN" altLang="en-US" dirty="0" smtClean="0">
                <a:latin typeface="微软雅黑" pitchFamily="34" charset="-122"/>
                <a:ea typeface="微软雅黑" pitchFamily="34" charset="-122"/>
              </a:rPr>
              <a:t>选择器</a:t>
            </a:r>
            <a:endParaRPr lang="zh-CN" altLang="en-US" dirty="0" smtClean="0">
              <a:latin typeface="微软雅黑" pitchFamily="34" charset="-122"/>
              <a:ea typeface="微软雅黑" pitchFamily="34" charset="-122"/>
            </a:endParaRPr>
          </a:p>
        </p:txBody>
      </p:sp>
      <p:sp>
        <p:nvSpPr>
          <p:cNvPr id="5122" name="内容占位符 2"/>
          <p:cNvSpPr>
            <a:spLocks noGrp="1" noChangeArrowheads="1"/>
          </p:cNvSpPr>
          <p:nvPr>
            <p:ph idx="1"/>
          </p:nvPr>
        </p:nvSpPr>
        <p:spPr/>
        <p:txBody>
          <a:bodyPr>
            <a:normAutofit/>
          </a:bodyPr>
          <a:lstStyle/>
          <a:p>
            <a:r>
              <a:rPr lang="zh-CN" altLang="en-US" sz="2400" dirty="0" smtClean="0"/>
              <a:t>选择器，说白了就是选取元素的一种方式。</a:t>
            </a:r>
            <a:endParaRPr lang="zh-CN" altLang="en-US" sz="2400" dirty="0" smtClean="0"/>
          </a:p>
          <a:p>
            <a:r>
              <a:rPr lang="zh-CN" altLang="en-US" sz="2400" dirty="0" smtClean="0"/>
              <a:t>CSS3在CSS2.1的基础上增加了很多实用的选择器，使得我们操作HTML元素的方式更加灵活与方便。</a:t>
            </a:r>
            <a:endParaRPr lang="zh-CN" altLang="en-US" sz="2400" dirty="0" smtClean="0"/>
          </a:p>
          <a:p>
            <a:endParaRPr lang="zh-CN" altLang="en-US" sz="2400" dirty="0" smtClean="0"/>
          </a:p>
          <a:p>
            <a:r>
              <a:rPr lang="zh-CN" altLang="en-US" sz="2400" dirty="0" smtClean="0"/>
              <a:t>CSS3增加了3大类选择器：</a:t>
            </a:r>
            <a:endParaRPr lang="zh-CN" altLang="en-US" sz="2400" dirty="0" smtClean="0"/>
          </a:p>
          <a:p>
            <a:pPr>
              <a:buFont typeface="Wingdings" pitchFamily="2" charset="2"/>
              <a:buChar char="Ø"/>
            </a:pPr>
            <a:r>
              <a:rPr lang="zh-CN" altLang="en-US" sz="2400" dirty="0" smtClean="0"/>
              <a:t>属性选择器；</a:t>
            </a:r>
            <a:endParaRPr lang="zh-CN" altLang="en-US" sz="2400" dirty="0" smtClean="0"/>
          </a:p>
          <a:p>
            <a:pPr>
              <a:buFont typeface="Wingdings" pitchFamily="2" charset="2"/>
              <a:buChar char="Ø"/>
            </a:pPr>
            <a:r>
              <a:rPr lang="zh-CN" altLang="en-US" sz="2400" dirty="0" smtClean="0"/>
              <a:t>结构伪类选择器；</a:t>
            </a:r>
            <a:endParaRPr lang="zh-CN" altLang="en-US" sz="2400" dirty="0" smtClean="0"/>
          </a:p>
          <a:p>
            <a:pPr>
              <a:buFont typeface="Wingdings" pitchFamily="2" charset="2"/>
              <a:buChar char="Ø"/>
            </a:pPr>
            <a:r>
              <a:rPr lang="zh-CN" altLang="en-US" sz="2400" dirty="0" smtClean="0"/>
              <a:t>UI元素状态伪类选择器</a:t>
            </a:r>
            <a:endParaRPr lang="zh-CN" altLang="en-US" sz="2400" dirty="0" smtClean="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noChangeArrowheads="1"/>
          </p:cNvSpPr>
          <p:nvPr>
            <p:ph type="title"/>
          </p:nvPr>
        </p:nvSpPr>
        <p:spPr/>
        <p:txBody>
          <a:bodyPr/>
          <a:lstStyle/>
          <a:p>
            <a:endParaRPr lang="zh-CN" altLang="en-US" smtClean="0"/>
          </a:p>
        </p:txBody>
      </p:sp>
      <p:sp>
        <p:nvSpPr>
          <p:cNvPr id="3" name="内容占位符 2"/>
          <p:cNvSpPr>
            <a:spLocks noGrp="1"/>
          </p:cNvSpPr>
          <p:nvPr>
            <p:ph idx="1"/>
          </p:nvPr>
        </p:nvSpPr>
        <p:spPr/>
        <p:txBody>
          <a:bodyPr/>
          <a:lstStyle/>
          <a:p>
            <a:r>
              <a:rPr lang="zh-CN" altLang="en-US" noProof="1"/>
              <a:t>拉伸stretch</a:t>
            </a:r>
            <a:endParaRPr lang="zh-CN" altLang="en-US" noProof="1"/>
          </a:p>
          <a:p>
            <a:pPr marL="0" indent="0">
              <a:buFont typeface="Wingdings 2" pitchFamily="2" charset="2"/>
              <a:buNone/>
            </a:pPr>
            <a:endParaRPr lang="zh-CN" altLang="en-US" noProof="1"/>
          </a:p>
          <a:p>
            <a:pPr marL="0" indent="0">
              <a:buFont typeface="Wingdings 2" pitchFamily="2" charset="2"/>
              <a:buNone/>
            </a:pPr>
            <a:r>
              <a:rPr lang="zh-CN" altLang="en-US" noProof="1"/>
              <a:t>stretch，指的是对边框部分进行拉伸（不重复），有多长拉多长。</a:t>
            </a:r>
            <a:endParaRPr lang="zh-CN" altLang="en-US" noProof="1"/>
          </a:p>
        </p:txBody>
      </p:sp>
      <p:pic>
        <p:nvPicPr>
          <p:cNvPr id="29699" name="图片 3"/>
          <p:cNvPicPr>
            <a:picLocks noChangeAspect="1" noChangeArrowheads="1"/>
          </p:cNvPicPr>
          <p:nvPr/>
        </p:nvPicPr>
        <p:blipFill>
          <a:blip r:embed="rId1" cstate="print"/>
          <a:srcRect/>
          <a:stretch>
            <a:fillRect/>
          </a:stretch>
        </p:blipFill>
        <p:spPr bwMode="auto">
          <a:xfrm>
            <a:off x="3548094" y="3209925"/>
            <a:ext cx="4406150" cy="2835275"/>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noChangeArrowheads="1"/>
          </p:cNvSpPr>
          <p:nvPr>
            <p:ph type="title"/>
          </p:nvPr>
        </p:nvSpPr>
        <p:spPr/>
        <p:txBody>
          <a:bodyPr/>
          <a:lstStyle/>
          <a:p>
            <a:r>
              <a:rPr lang="zh-CN" altLang="zh-CN" dirty="0" smtClean="0">
                <a:latin typeface="微软雅黑" pitchFamily="34" charset="-122"/>
                <a:ea typeface="微软雅黑" pitchFamily="34" charset="-122"/>
              </a:rPr>
              <a:t>border-image属性派生的子属性</a:t>
            </a:r>
            <a:endParaRPr lang="zh-CN" altLang="zh-CN" dirty="0" smtClean="0">
              <a:latin typeface="微软雅黑" pitchFamily="34" charset="-122"/>
              <a:ea typeface="微软雅黑" pitchFamily="34" charset="-122"/>
            </a:endParaRPr>
          </a:p>
        </p:txBody>
      </p:sp>
      <p:pic>
        <p:nvPicPr>
          <p:cNvPr id="31746" name="内容占位符 3"/>
          <p:cNvPicPr>
            <a:picLocks noGrp="1" noChangeAspect="1" noChangeArrowheads="1"/>
          </p:cNvPicPr>
          <p:nvPr>
            <p:ph idx="1"/>
          </p:nvPr>
        </p:nvPicPr>
        <p:blipFill>
          <a:blip r:embed="rId1" cstate="print"/>
          <a:srcRect/>
          <a:stretch>
            <a:fillRect/>
          </a:stretch>
        </p:blipFill>
        <p:spPr>
          <a:xfrm>
            <a:off x="1554837" y="1638300"/>
            <a:ext cx="9408867" cy="3854450"/>
          </a:xfr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noChangeArrowheads="1"/>
          </p:cNvSpPr>
          <p:nvPr>
            <p:ph type="title"/>
          </p:nvPr>
        </p:nvSpPr>
        <p:spPr/>
        <p:txBody>
          <a:bodyPr/>
          <a:lstStyle/>
          <a:p>
            <a:endParaRPr lang="zh-CN" altLang="en-US" smtClean="0"/>
          </a:p>
        </p:txBody>
      </p:sp>
      <p:pic>
        <p:nvPicPr>
          <p:cNvPr id="32770" name="内容占位符 3"/>
          <p:cNvPicPr>
            <a:picLocks noGrp="1" noChangeAspect="1" noChangeArrowheads="1"/>
          </p:cNvPicPr>
          <p:nvPr>
            <p:ph idx="1"/>
          </p:nvPr>
        </p:nvPicPr>
        <p:blipFill>
          <a:blip r:embed="rId1" cstate="print"/>
          <a:srcRect/>
          <a:stretch>
            <a:fillRect/>
          </a:stretch>
        </p:blipFill>
        <p:spPr>
          <a:xfrm>
            <a:off x="1387295" y="1709738"/>
            <a:ext cx="9188091" cy="4075112"/>
          </a:xfr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1"/>
          <p:cNvSpPr>
            <a:spLocks noGrp="1" noChangeArrowheads="1"/>
          </p:cNvSpPr>
          <p:nvPr>
            <p:ph type="ctrTitle"/>
          </p:nvPr>
        </p:nvSpPr>
        <p:spPr>
          <a:xfrm>
            <a:off x="1213492" y="104775"/>
            <a:ext cx="10382793" cy="700088"/>
          </a:xfrm>
        </p:spPr>
        <p:txBody>
          <a:bodyPr>
            <a:noAutofit/>
          </a:bodyPr>
          <a:lstStyle/>
          <a:p>
            <a:r>
              <a:rPr lang="zh-CN" altLang="en-US" dirty="0" smtClean="0">
                <a:latin typeface="微软雅黑" pitchFamily="34" charset="-122"/>
                <a:ea typeface="微软雅黑" pitchFamily="34" charset="-122"/>
              </a:rPr>
              <a:t>目录</a:t>
            </a:r>
            <a:endParaRPr lang="zh-CN" altLang="en-US" dirty="0" smtClean="0">
              <a:latin typeface="微软雅黑" pitchFamily="34" charset="-122"/>
              <a:ea typeface="微软雅黑" pitchFamily="34" charset="-122"/>
            </a:endParaRPr>
          </a:p>
        </p:txBody>
      </p:sp>
      <p:sp>
        <p:nvSpPr>
          <p:cNvPr id="4098" name="内容占位符 2"/>
          <p:cNvSpPr>
            <a:spLocks noGrp="1" noChangeArrowheads="1"/>
          </p:cNvSpPr>
          <p:nvPr>
            <p:ph type="subTitle" idx="1"/>
          </p:nvPr>
        </p:nvSpPr>
        <p:spPr>
          <a:xfrm>
            <a:off x="1213493" y="1339850"/>
            <a:ext cx="4778809" cy="4997450"/>
          </a:xfrm>
        </p:spPr>
        <p:txBody>
          <a:bodyPr/>
          <a:lstStyle/>
          <a:p>
            <a:pPr algn="l"/>
            <a:endParaRPr lang="zh-CN" altLang="en-US" smtClean="0"/>
          </a:p>
          <a:p>
            <a:pPr algn="l"/>
            <a:endParaRPr lang="zh-CN" altLang="en-US" smtClean="0"/>
          </a:p>
          <a:p>
            <a:pPr algn="l"/>
            <a:endParaRPr lang="zh-CN" altLang="en-US" smtClean="0"/>
          </a:p>
        </p:txBody>
      </p:sp>
      <p:sp>
        <p:nvSpPr>
          <p:cNvPr id="4099" name="内容占位符 2"/>
          <p:cNvSpPr>
            <a:spLocks noGrp="1" noChangeArrowheads="1"/>
          </p:cNvSpPr>
          <p:nvPr/>
        </p:nvSpPr>
        <p:spPr bwMode="auto">
          <a:xfrm>
            <a:off x="1232282" y="1370013"/>
            <a:ext cx="4778809" cy="4997450"/>
          </a:xfrm>
          <a:prstGeom prst="rect">
            <a:avLst/>
          </a:prstGeom>
          <a:noFill/>
          <a:ln w="9525">
            <a:noFill/>
            <a:miter lim="800000"/>
          </a:ln>
        </p:spPr>
        <p:txBody>
          <a:bodyPr/>
          <a:lstStyle/>
          <a:p>
            <a:pPr marL="361950" indent="-361950" algn="just">
              <a:lnSpc>
                <a:spcPct val="110000"/>
              </a:lnSpc>
              <a:spcBef>
                <a:spcPts val="1015"/>
              </a:spcBef>
              <a:buClr>
                <a:schemeClr val="accent1"/>
              </a:buClr>
              <a:buSzPct val="80000"/>
              <a:buFont typeface="Arial" pitchFamily="34" charset="0"/>
              <a:buChar char="•"/>
            </a:pPr>
            <a:r>
              <a:rPr lang="zh-CN" altLang="en-US" sz="2400" dirty="0">
                <a:ea typeface="微软雅黑" pitchFamily="34" charset="-122"/>
                <a:sym typeface="Arial" pitchFamily="34" charset="0"/>
              </a:rPr>
              <a:t>什么是</a:t>
            </a:r>
            <a:r>
              <a:rPr lang="en-US" altLang="zh-CN" sz="2400" dirty="0">
                <a:ea typeface="微软雅黑" pitchFamily="34" charset="-122"/>
                <a:sym typeface="Arial" pitchFamily="34" charset="0"/>
              </a:rPr>
              <a:t>CSS3</a:t>
            </a:r>
            <a:r>
              <a:rPr lang="zh-CN" altLang="en-US" sz="2400" dirty="0">
                <a:ea typeface="微软雅黑" pitchFamily="34" charset="-122"/>
                <a:sym typeface="Arial" pitchFamily="34" charset="0"/>
              </a:rPr>
              <a:t>背景</a:t>
            </a:r>
            <a:endParaRPr lang="zh-CN" altLang="en-US"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Arial" pitchFamily="34" charset="0"/>
              <a:buChar char="•"/>
            </a:pPr>
            <a:r>
              <a:rPr lang="zh-CN" altLang="en-US" sz="2400" dirty="0">
                <a:ea typeface="微软雅黑" pitchFamily="34" charset="-122"/>
                <a:sym typeface="Arial" pitchFamily="34" charset="0"/>
              </a:rPr>
              <a:t>背景大小background-size属性</a:t>
            </a:r>
            <a:endParaRPr lang="zh-CN" altLang="en-US"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Arial" pitchFamily="34" charset="0"/>
              <a:buChar char="•"/>
            </a:pPr>
            <a:r>
              <a:rPr lang="zh-CN" altLang="en-US" sz="2400" dirty="0">
                <a:ea typeface="微软雅黑" pitchFamily="34" charset="-122"/>
                <a:sym typeface="Arial" pitchFamily="34" charset="0"/>
              </a:rPr>
              <a:t>背景位置background-origin属性</a:t>
            </a:r>
            <a:endParaRPr lang="zh-CN" altLang="en-US"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Arial" pitchFamily="34" charset="0"/>
              <a:buChar char="•"/>
            </a:pPr>
            <a:r>
              <a:rPr lang="zh-CN" altLang="en-US" sz="2400" dirty="0">
                <a:ea typeface="微软雅黑" pitchFamily="34" charset="-122"/>
                <a:sym typeface="Arial" pitchFamily="34" charset="0"/>
              </a:rPr>
              <a:t>背景剪切background-clip属性</a:t>
            </a:r>
            <a:endParaRPr lang="zh-CN" altLang="en-US"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Arial" pitchFamily="34" charset="0"/>
              <a:buChar char="•"/>
            </a:pPr>
            <a:r>
              <a:rPr lang="zh-CN" altLang="en-US" sz="2400" dirty="0">
                <a:ea typeface="微软雅黑" pitchFamily="34" charset="-122"/>
                <a:sym typeface="Arial" pitchFamily="34" charset="0"/>
              </a:rPr>
              <a:t>CSS3多背景图片</a:t>
            </a:r>
            <a:endParaRPr lang="zh-CN" altLang="en-US"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Wingdings 2" pitchFamily="2" charset="2"/>
              <a:buChar char=""/>
            </a:pPr>
            <a:endParaRPr lang="zh-CN" altLang="en-US" sz="2400" dirty="0">
              <a:solidFill>
                <a:schemeClr val="accent1"/>
              </a:solidFill>
              <a:ea typeface="微软雅黑" pitchFamily="34" charset="-122"/>
              <a:sym typeface="Arial" pitchFamily="34" charset="0"/>
            </a:endParaRPr>
          </a:p>
        </p:txBody>
      </p:sp>
      <p:sp>
        <p:nvSpPr>
          <p:cNvPr id="4100" name="内容占位符 2"/>
          <p:cNvSpPr>
            <a:spLocks noGrp="1" noChangeArrowheads="1"/>
          </p:cNvSpPr>
          <p:nvPr/>
        </p:nvSpPr>
        <p:spPr bwMode="auto">
          <a:xfrm>
            <a:off x="6266316" y="1276350"/>
            <a:ext cx="4778809" cy="4997450"/>
          </a:xfrm>
          <a:prstGeom prst="rect">
            <a:avLst/>
          </a:prstGeom>
          <a:noFill/>
          <a:ln w="9525">
            <a:noFill/>
            <a:miter lim="800000"/>
          </a:ln>
        </p:spPr>
        <p:txBody>
          <a:bodyPr/>
          <a:lstStyle/>
          <a:p>
            <a:pPr marL="361950" indent="-361950" algn="just">
              <a:lnSpc>
                <a:spcPct val="110000"/>
              </a:lnSpc>
              <a:spcBef>
                <a:spcPts val="1015"/>
              </a:spcBef>
              <a:buClr>
                <a:schemeClr val="accent1"/>
              </a:buClr>
              <a:buSzPct val="80000"/>
              <a:buFont typeface="Wingdings 2" pitchFamily="2" charset="2"/>
              <a:buChar char=""/>
            </a:pPr>
            <a:endParaRPr lang="zh-CN" altLang="zh-CN" sz="2400">
              <a:solidFill>
                <a:schemeClr val="accent1"/>
              </a:solidFill>
              <a:ea typeface="微软雅黑" pitchFamily="34" charset="-122"/>
              <a:sym typeface="Calibri"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noChangeArrowheads="1"/>
          </p:cNvSpPr>
          <p:nvPr>
            <p:ph type="title"/>
          </p:nvPr>
        </p:nvSpPr>
        <p:spPr/>
        <p:txBody>
          <a:bodyPr/>
          <a:lstStyle/>
          <a:p>
            <a:r>
              <a:rPr lang="zh-CN" altLang="en-US" dirty="0" smtClean="0">
                <a:ea typeface="微软雅黑" pitchFamily="34" charset="-122"/>
                <a:sym typeface="Arial" pitchFamily="34" charset="0"/>
              </a:rPr>
              <a:t>什么是</a:t>
            </a:r>
            <a:r>
              <a:rPr lang="en-US" altLang="zh-CN" dirty="0" smtClean="0">
                <a:ea typeface="微软雅黑" pitchFamily="34" charset="-122"/>
                <a:sym typeface="Arial" pitchFamily="34" charset="0"/>
              </a:rPr>
              <a:t>CSS3</a:t>
            </a:r>
            <a:r>
              <a:rPr lang="zh-CN" altLang="en-US" dirty="0" smtClean="0">
                <a:ea typeface="微软雅黑" pitchFamily="34" charset="-122"/>
                <a:sym typeface="Arial" pitchFamily="34" charset="0"/>
              </a:rPr>
              <a:t>背景</a:t>
            </a:r>
            <a:endParaRPr lang="zh-CN" altLang="en-US" dirty="0" smtClean="0"/>
          </a:p>
        </p:txBody>
      </p:sp>
      <p:sp>
        <p:nvSpPr>
          <p:cNvPr id="5122" name="内容占位符 2"/>
          <p:cNvSpPr>
            <a:spLocks noGrp="1" noChangeArrowheads="1"/>
          </p:cNvSpPr>
          <p:nvPr>
            <p:ph idx="1"/>
          </p:nvPr>
        </p:nvSpPr>
        <p:spPr/>
        <p:txBody>
          <a:bodyPr/>
          <a:lstStyle/>
          <a:p>
            <a:r>
              <a:rPr lang="zh-CN" altLang="en-US" smtClean="0"/>
              <a:t>在CSS3中，为了满足更多需求，新增了多个新的背景属性，它们提供了对背景更强大的控制。</a:t>
            </a:r>
            <a:endParaRPr lang="zh-CN" altLang="en-US" smtClean="0"/>
          </a:p>
        </p:txBody>
      </p:sp>
      <p:pic>
        <p:nvPicPr>
          <p:cNvPr id="5123" name="图片 3"/>
          <p:cNvPicPr>
            <a:picLocks noChangeAspect="1" noChangeArrowheads="1"/>
          </p:cNvPicPr>
          <p:nvPr/>
        </p:nvPicPr>
        <p:blipFill>
          <a:blip r:embed="rId1" cstate="print"/>
          <a:srcRect/>
          <a:stretch>
            <a:fillRect/>
          </a:stretch>
        </p:blipFill>
        <p:spPr bwMode="auto">
          <a:xfrm>
            <a:off x="1979166" y="2719388"/>
            <a:ext cx="8547681" cy="2116137"/>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背景大小background-size属性</a:t>
            </a:r>
            <a:endParaRPr lang="zh-CN" altLang="en-US" dirty="0" smtClean="0">
              <a:latin typeface="微软雅黑" pitchFamily="34" charset="-122"/>
              <a:ea typeface="微软雅黑" pitchFamily="34" charset="-122"/>
            </a:endParaRPr>
          </a:p>
        </p:txBody>
      </p:sp>
      <p:sp>
        <p:nvSpPr>
          <p:cNvPr id="6146" name="内容占位符 2"/>
          <p:cNvSpPr>
            <a:spLocks noGrp="1" noChangeArrowheads="1"/>
          </p:cNvSpPr>
          <p:nvPr>
            <p:ph idx="1"/>
          </p:nvPr>
        </p:nvSpPr>
        <p:spPr/>
        <p:txBody>
          <a:bodyPr/>
          <a:lstStyle/>
          <a:p>
            <a:r>
              <a:rPr lang="zh-CN" altLang="en-US" smtClean="0"/>
              <a:t>在CSS3之前，背景图片的大小是由图片的实际大小决定的。</a:t>
            </a:r>
            <a:endParaRPr lang="zh-CN" altLang="en-US" smtClean="0"/>
          </a:p>
          <a:p>
            <a:r>
              <a:rPr lang="zh-CN" altLang="en-US" smtClean="0"/>
              <a:t>在CSS3中，我们可以使用background-size属性来设置背景图片的大小，这使得我们可以在不同的环境中重复使用背景图片。</a:t>
            </a:r>
            <a:endParaRPr lang="zh-CN" altLang="en-US" smtClean="0"/>
          </a:p>
        </p:txBody>
      </p:sp>
      <p:pic>
        <p:nvPicPr>
          <p:cNvPr id="6147" name="图片 3"/>
          <p:cNvPicPr>
            <a:picLocks noChangeAspect="1" noChangeArrowheads="1"/>
          </p:cNvPicPr>
          <p:nvPr/>
        </p:nvPicPr>
        <p:blipFill>
          <a:blip r:embed="rId1" cstate="print"/>
          <a:srcRect/>
          <a:stretch>
            <a:fillRect/>
          </a:stretch>
        </p:blipFill>
        <p:spPr bwMode="auto">
          <a:xfrm>
            <a:off x="3108106" y="3384551"/>
            <a:ext cx="4880586" cy="881063"/>
          </a:xfrm>
          <a:prstGeom prst="rect">
            <a:avLst/>
          </a:prstGeom>
          <a:noFill/>
          <a:ln w="9525">
            <a:noFill/>
            <a:miter lim="800000"/>
            <a:headEnd/>
            <a:tailEnd/>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p:cNvSpPr>
            <a:spLocks noGrp="1" noChangeArrowheads="1"/>
          </p:cNvSpPr>
          <p:nvPr>
            <p:ph type="title"/>
          </p:nvPr>
        </p:nvSpPr>
        <p:spPr/>
        <p:txBody>
          <a:bodyPr/>
          <a:lstStyle/>
          <a:p>
            <a:endParaRPr lang="zh-CN" altLang="en-US" smtClean="0"/>
          </a:p>
        </p:txBody>
      </p:sp>
      <p:sp>
        <p:nvSpPr>
          <p:cNvPr id="7170" name="内容占位符 2"/>
          <p:cNvSpPr>
            <a:spLocks noGrp="1" noChangeArrowheads="1"/>
          </p:cNvSpPr>
          <p:nvPr>
            <p:ph idx="1"/>
          </p:nvPr>
        </p:nvSpPr>
        <p:spPr/>
        <p:txBody>
          <a:bodyPr/>
          <a:lstStyle/>
          <a:p>
            <a:r>
              <a:rPr lang="zh-CN" altLang="en-US" smtClean="0"/>
              <a:t>background-size取值共有2种，一种是使用长度值（如px、百分比）；另外一种是使用关键字。</a:t>
            </a:r>
            <a:endParaRPr lang="zh-CN" altLang="en-US" smtClean="0"/>
          </a:p>
          <a:p>
            <a:endParaRPr lang="zh-CN" altLang="en-US" smtClean="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p:cNvSpPr>
            <a:spLocks noGrp="1" noChangeArrowheads="1"/>
          </p:cNvSpPr>
          <p:nvPr>
            <p:ph type="title"/>
          </p:nvPr>
        </p:nvSpPr>
        <p:spPr/>
        <p:txBody>
          <a:bodyPr/>
          <a:lstStyle/>
          <a:p>
            <a:endParaRPr lang="zh-CN" altLang="en-US" smtClean="0"/>
          </a:p>
        </p:txBody>
      </p:sp>
      <p:sp>
        <p:nvSpPr>
          <p:cNvPr id="9218" name="内容占位符 2"/>
          <p:cNvSpPr>
            <a:spLocks noGrp="1" noChangeArrowheads="1"/>
          </p:cNvSpPr>
          <p:nvPr>
            <p:ph idx="1"/>
          </p:nvPr>
        </p:nvSpPr>
        <p:spPr/>
        <p:txBody>
          <a:bodyPr/>
          <a:lstStyle/>
          <a:p>
            <a:r>
              <a:rPr lang="zh-CN" altLang="en-US" smtClean="0">
                <a:sym typeface="Arial" pitchFamily="34" charset="0"/>
              </a:rPr>
              <a:t>background-size关键字取值如下表：</a:t>
            </a:r>
            <a:endParaRPr lang="zh-CN" altLang="en-US" smtClean="0"/>
          </a:p>
          <a:p>
            <a:endParaRPr lang="zh-CN" altLang="en-US" smtClean="0"/>
          </a:p>
        </p:txBody>
      </p:sp>
      <p:pic>
        <p:nvPicPr>
          <p:cNvPr id="9219" name="图片 3"/>
          <p:cNvPicPr>
            <a:picLocks noChangeAspect="1" noChangeArrowheads="1"/>
          </p:cNvPicPr>
          <p:nvPr/>
        </p:nvPicPr>
        <p:blipFill>
          <a:blip r:embed="rId1" cstate="print"/>
          <a:srcRect/>
          <a:stretch>
            <a:fillRect/>
          </a:stretch>
        </p:blipFill>
        <p:spPr bwMode="auto">
          <a:xfrm>
            <a:off x="1993259" y="2547939"/>
            <a:ext cx="7965204" cy="1582737"/>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noChangeArrowheads="1"/>
          </p:cNvSpPr>
          <p:nvPr>
            <p:ph type="title"/>
          </p:nvPr>
        </p:nvSpPr>
        <p:spPr/>
        <p:txBody>
          <a:bodyPr/>
          <a:lstStyle/>
          <a:p>
            <a:endParaRPr lang="zh-CN" altLang="en-US" smtClean="0"/>
          </a:p>
        </p:txBody>
      </p:sp>
      <p:sp>
        <p:nvSpPr>
          <p:cNvPr id="11266" name="内容占位符 2"/>
          <p:cNvSpPr>
            <a:spLocks noGrp="1" noChangeArrowheads="1"/>
          </p:cNvSpPr>
          <p:nvPr>
            <p:ph idx="1"/>
          </p:nvPr>
        </p:nvSpPr>
        <p:spPr/>
        <p:txBody>
          <a:bodyPr/>
          <a:lstStyle/>
          <a:p>
            <a:r>
              <a:rPr lang="zh-CN" altLang="en-US" smtClean="0"/>
              <a:t>自适应元素大小的背景图片</a:t>
            </a:r>
            <a:endParaRPr lang="zh-CN" altLang="en-US" smtClean="0"/>
          </a:p>
        </p:txBody>
      </p:sp>
      <p:pic>
        <p:nvPicPr>
          <p:cNvPr id="11267" name="图片 3"/>
          <p:cNvPicPr>
            <a:picLocks noChangeAspect="1" noChangeArrowheads="1"/>
          </p:cNvPicPr>
          <p:nvPr/>
        </p:nvPicPr>
        <p:blipFill>
          <a:blip r:embed="rId1" cstate="print"/>
          <a:srcRect/>
          <a:stretch>
            <a:fillRect/>
          </a:stretch>
        </p:blipFill>
        <p:spPr bwMode="auto">
          <a:xfrm>
            <a:off x="3263119" y="2470150"/>
            <a:ext cx="5029337" cy="2122488"/>
          </a:xfrm>
          <a:prstGeom prst="rect">
            <a:avLst/>
          </a:prstGeom>
          <a:noFill/>
          <a:ln w="9525">
            <a:noFill/>
            <a:miter lim="800000"/>
            <a:headEnd/>
            <a:tailEnd/>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背景位置background-origin属性</a:t>
            </a:r>
            <a:endParaRPr lang="zh-CN" altLang="en-US" dirty="0" smtClean="0">
              <a:latin typeface="微软雅黑" pitchFamily="34" charset="-122"/>
              <a:ea typeface="微软雅黑" pitchFamily="34" charset="-122"/>
            </a:endParaRPr>
          </a:p>
        </p:txBody>
      </p:sp>
      <p:sp>
        <p:nvSpPr>
          <p:cNvPr id="13314" name="内容占位符 2"/>
          <p:cNvSpPr>
            <a:spLocks noGrp="1" noChangeArrowheads="1"/>
          </p:cNvSpPr>
          <p:nvPr>
            <p:ph idx="1"/>
          </p:nvPr>
        </p:nvSpPr>
        <p:spPr/>
        <p:txBody>
          <a:bodyPr/>
          <a:lstStyle/>
          <a:p>
            <a:r>
              <a:rPr lang="zh-CN" altLang="en-US" smtClean="0"/>
              <a:t>在CSS3中，我们可以使用background-origin属性来设置元素背景图片平铺的最开始位置。</a:t>
            </a:r>
            <a:endParaRPr lang="zh-CN" altLang="en-US" smtClean="0"/>
          </a:p>
        </p:txBody>
      </p:sp>
      <p:pic>
        <p:nvPicPr>
          <p:cNvPr id="13315" name="图片 3"/>
          <p:cNvPicPr>
            <a:picLocks noChangeAspect="1" noChangeArrowheads="1"/>
          </p:cNvPicPr>
          <p:nvPr/>
        </p:nvPicPr>
        <p:blipFill>
          <a:blip r:embed="rId1" cstate="print"/>
          <a:srcRect/>
          <a:stretch>
            <a:fillRect/>
          </a:stretch>
        </p:blipFill>
        <p:spPr bwMode="auto">
          <a:xfrm>
            <a:off x="2671248" y="2989263"/>
            <a:ext cx="5650958" cy="10128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
          <p:cNvSpPr>
            <a:spLocks noGrp="1" noChangeArrowheads="1"/>
          </p:cNvSpPr>
          <p:nvPr>
            <p:ph type="title"/>
          </p:nvPr>
        </p:nvSpPr>
        <p:spPr/>
        <p:txBody>
          <a:bodyPr/>
          <a:lstStyle/>
          <a:p>
            <a:r>
              <a:rPr lang="zh-CN" altLang="en-US" dirty="0" smtClean="0">
                <a:ea typeface="微软雅黑" pitchFamily="34" charset="-122"/>
                <a:sym typeface="Arial" pitchFamily="34" charset="0"/>
              </a:rPr>
              <a:t>属性选择器</a:t>
            </a:r>
            <a:endParaRPr lang="zh-CN" altLang="en-US" dirty="0" smtClean="0"/>
          </a:p>
        </p:txBody>
      </p:sp>
      <p:sp>
        <p:nvSpPr>
          <p:cNvPr id="3" name="内容占位符 2"/>
          <p:cNvSpPr>
            <a:spLocks noGrp="1"/>
          </p:cNvSpPr>
          <p:nvPr>
            <p:ph idx="1"/>
          </p:nvPr>
        </p:nvSpPr>
        <p:spPr/>
        <p:txBody>
          <a:bodyPr/>
          <a:lstStyle/>
          <a:p>
            <a:r>
              <a:rPr lang="zh-CN" altLang="en-US" sz="2400" noProof="1"/>
              <a:t>元素的属性，我们都知道是什么。例如下面代码中type和value就是input元素的属性。属性选择器，顾名思义，就是通过属性来选择元素的一种方式。</a:t>
            </a:r>
            <a:endParaRPr lang="zh-CN" altLang="en-US" sz="2400" noProof="1"/>
          </a:p>
          <a:p>
            <a:endParaRPr lang="zh-CN" altLang="en-US" sz="2400" noProof="1"/>
          </a:p>
          <a:p>
            <a:r>
              <a:rPr lang="zh-CN" altLang="en-US" sz="2400" noProof="1"/>
              <a:t>原有的属性选择器：</a:t>
            </a:r>
            <a:endParaRPr lang="zh-CN" altLang="en-US" sz="2400" noProof="1"/>
          </a:p>
          <a:p>
            <a:pPr marL="0" indent="0">
              <a:buFont typeface="Wingdings 2" pitchFamily="2" charset="2"/>
              <a:buNone/>
            </a:pPr>
            <a:r>
              <a:rPr lang="en-US" altLang="zh-CN" sz="2400" noProof="1"/>
              <a:t>[attr]</a:t>
            </a:r>
            <a:endParaRPr lang="en-US" altLang="zh-CN" sz="2400" noProof="1"/>
          </a:p>
          <a:p>
            <a:endParaRPr lang="zh-CN" altLang="en-US" noProof="1"/>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noChangeArrowheads="1"/>
          </p:cNvSpPr>
          <p:nvPr>
            <p:ph type="title"/>
          </p:nvPr>
        </p:nvSpPr>
        <p:spPr/>
        <p:txBody>
          <a:bodyPr/>
          <a:lstStyle/>
          <a:p>
            <a:endParaRPr lang="zh-CN" altLang="en-US" smtClean="0"/>
          </a:p>
        </p:txBody>
      </p:sp>
      <p:sp>
        <p:nvSpPr>
          <p:cNvPr id="14338" name="内容占位符 2"/>
          <p:cNvSpPr>
            <a:spLocks noGrp="1" noChangeArrowheads="1"/>
          </p:cNvSpPr>
          <p:nvPr>
            <p:ph idx="1"/>
          </p:nvPr>
        </p:nvSpPr>
        <p:spPr/>
        <p:txBody>
          <a:bodyPr/>
          <a:lstStyle/>
          <a:p>
            <a:r>
              <a:rPr lang="zh-CN" altLang="en-US" smtClean="0"/>
              <a:t>background-origin属性取值如下：</a:t>
            </a:r>
            <a:endParaRPr lang="zh-CN" altLang="en-US" smtClean="0"/>
          </a:p>
        </p:txBody>
      </p:sp>
      <p:pic>
        <p:nvPicPr>
          <p:cNvPr id="14339" name="图片 3"/>
          <p:cNvPicPr>
            <a:picLocks noChangeAspect="1" noChangeArrowheads="1"/>
          </p:cNvPicPr>
          <p:nvPr/>
        </p:nvPicPr>
        <p:blipFill>
          <a:blip r:embed="rId1" cstate="print"/>
          <a:srcRect/>
          <a:stretch>
            <a:fillRect/>
          </a:stretch>
        </p:blipFill>
        <p:spPr bwMode="auto">
          <a:xfrm>
            <a:off x="1889917" y="2162176"/>
            <a:ext cx="8364482" cy="1939925"/>
          </a:xfrm>
          <a:prstGeom prst="rect">
            <a:avLst/>
          </a:prstGeom>
          <a:noFill/>
          <a:ln w="9525">
            <a:noFill/>
            <a:miter lim="800000"/>
            <a:headEnd/>
            <a:tailEnd/>
          </a:ln>
        </p:spPr>
      </p:pic>
      <p:pic>
        <p:nvPicPr>
          <p:cNvPr id="14340" name="图片 4"/>
          <p:cNvPicPr>
            <a:picLocks noChangeAspect="1" noChangeArrowheads="1"/>
          </p:cNvPicPr>
          <p:nvPr/>
        </p:nvPicPr>
        <p:blipFill>
          <a:blip r:embed="rId2" cstate="print"/>
          <a:srcRect/>
          <a:stretch>
            <a:fillRect/>
          </a:stretch>
        </p:blipFill>
        <p:spPr bwMode="auto">
          <a:xfrm>
            <a:off x="1983865" y="4149725"/>
            <a:ext cx="3477632" cy="2332038"/>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背景剪切background-clip属性</a:t>
            </a:r>
            <a:endParaRPr lang="zh-CN" altLang="en-US" dirty="0" smtClean="0">
              <a:latin typeface="微软雅黑" pitchFamily="34" charset="-122"/>
              <a:ea typeface="微软雅黑" pitchFamily="34" charset="-122"/>
            </a:endParaRPr>
          </a:p>
        </p:txBody>
      </p:sp>
      <p:sp>
        <p:nvSpPr>
          <p:cNvPr id="16386" name="内容占位符 2"/>
          <p:cNvSpPr>
            <a:spLocks noGrp="1" noChangeArrowheads="1"/>
          </p:cNvSpPr>
          <p:nvPr>
            <p:ph idx="1"/>
          </p:nvPr>
        </p:nvSpPr>
        <p:spPr/>
        <p:txBody>
          <a:bodyPr/>
          <a:lstStyle/>
          <a:p>
            <a:r>
              <a:rPr lang="zh-CN" altLang="en-US" smtClean="0"/>
              <a:t>在CSS3中，使用background-clip属性来将背景图片根据实际需要进行剪切。</a:t>
            </a:r>
            <a:endParaRPr lang="zh-CN" altLang="en-US" smtClean="0"/>
          </a:p>
        </p:txBody>
      </p:sp>
      <p:pic>
        <p:nvPicPr>
          <p:cNvPr id="16387" name="图片 3"/>
          <p:cNvPicPr>
            <a:picLocks noChangeAspect="1" noChangeArrowheads="1"/>
          </p:cNvPicPr>
          <p:nvPr/>
        </p:nvPicPr>
        <p:blipFill>
          <a:blip r:embed="rId1" cstate="print"/>
          <a:srcRect/>
          <a:stretch>
            <a:fillRect/>
          </a:stretch>
        </p:blipFill>
        <p:spPr bwMode="auto">
          <a:xfrm>
            <a:off x="2458300" y="2670176"/>
            <a:ext cx="6623317" cy="1273175"/>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noChangeArrowheads="1"/>
          </p:cNvSpPr>
          <p:nvPr>
            <p:ph type="title"/>
          </p:nvPr>
        </p:nvSpPr>
        <p:spPr/>
        <p:txBody>
          <a:bodyPr/>
          <a:lstStyle/>
          <a:p>
            <a:endParaRPr lang="zh-CN" altLang="en-US" smtClean="0"/>
          </a:p>
        </p:txBody>
      </p:sp>
      <p:sp>
        <p:nvSpPr>
          <p:cNvPr id="17410" name="内容占位符 2"/>
          <p:cNvSpPr>
            <a:spLocks noGrp="1" noChangeArrowheads="1"/>
          </p:cNvSpPr>
          <p:nvPr>
            <p:ph idx="1"/>
          </p:nvPr>
        </p:nvSpPr>
        <p:spPr/>
        <p:txBody>
          <a:bodyPr/>
          <a:lstStyle/>
          <a:p>
            <a:r>
              <a:rPr lang="zh-CN" altLang="en-US" smtClean="0"/>
              <a:t>background-clip属性取值如下表：</a:t>
            </a:r>
            <a:endParaRPr lang="zh-CN" altLang="en-US" smtClean="0"/>
          </a:p>
        </p:txBody>
      </p:sp>
      <p:pic>
        <p:nvPicPr>
          <p:cNvPr id="17411" name="图片 4"/>
          <p:cNvPicPr>
            <a:picLocks noChangeAspect="1" noChangeArrowheads="1"/>
          </p:cNvPicPr>
          <p:nvPr/>
        </p:nvPicPr>
        <p:blipFill>
          <a:blip r:embed="rId1" cstate="print"/>
          <a:srcRect/>
          <a:stretch>
            <a:fillRect/>
          </a:stretch>
        </p:blipFill>
        <p:spPr bwMode="auto">
          <a:xfrm>
            <a:off x="2016745" y="2671763"/>
            <a:ext cx="8375443" cy="1911350"/>
          </a:xfrm>
          <a:prstGeom prst="rect">
            <a:avLst/>
          </a:prstGeom>
          <a:noFill/>
          <a:ln w="9525">
            <a:noFill/>
            <a:miter lim="800000"/>
            <a:headEnd/>
            <a:tailEnd/>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CSS3多背景图片</a:t>
            </a:r>
            <a:endParaRPr lang="zh-CN" altLang="en-US" dirty="0" smtClean="0">
              <a:latin typeface="微软雅黑" pitchFamily="34" charset="-122"/>
              <a:ea typeface="微软雅黑" pitchFamily="34" charset="-122"/>
            </a:endParaRPr>
          </a:p>
        </p:txBody>
      </p:sp>
      <p:sp>
        <p:nvSpPr>
          <p:cNvPr id="19458" name="内容占位符 2"/>
          <p:cNvSpPr>
            <a:spLocks noGrp="1" noChangeArrowheads="1"/>
          </p:cNvSpPr>
          <p:nvPr>
            <p:ph idx="1"/>
          </p:nvPr>
        </p:nvSpPr>
        <p:spPr/>
        <p:txBody>
          <a:bodyPr/>
          <a:lstStyle/>
          <a:p>
            <a:r>
              <a:rPr lang="zh-CN" altLang="en-US" dirty="0" smtClean="0"/>
              <a:t>CSS3多背景图片，也就是CSS2中的background属性外加origin、clip和size组成的新background的多次叠加，缩写时使用英文逗号隔开每组值。</a:t>
            </a:r>
            <a:endParaRPr lang="zh-CN" altLang="en-US" dirty="0" smtClean="0"/>
          </a:p>
        </p:txBody>
      </p:sp>
      <p:pic>
        <p:nvPicPr>
          <p:cNvPr id="19459" name="图片 4"/>
          <p:cNvPicPr>
            <a:picLocks noChangeAspect="1" noChangeArrowheads="1"/>
          </p:cNvPicPr>
          <p:nvPr/>
        </p:nvPicPr>
        <p:blipFill>
          <a:blip r:embed="rId1" cstate="print"/>
          <a:srcRect/>
          <a:stretch>
            <a:fillRect/>
          </a:stretch>
        </p:blipFill>
        <p:spPr bwMode="auto">
          <a:xfrm>
            <a:off x="4932536" y="3201987"/>
            <a:ext cx="6909857" cy="3656013"/>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1"/>
          <p:cNvSpPr>
            <a:spLocks noGrp="1" noChangeArrowheads="1"/>
          </p:cNvSpPr>
          <p:nvPr>
            <p:ph type="ctrTitle"/>
          </p:nvPr>
        </p:nvSpPr>
        <p:spPr>
          <a:xfrm>
            <a:off x="1213492" y="104775"/>
            <a:ext cx="10382793" cy="700088"/>
          </a:xfrm>
        </p:spPr>
        <p:txBody>
          <a:bodyPr>
            <a:noAutofit/>
          </a:bodyPr>
          <a:lstStyle/>
          <a:p>
            <a:r>
              <a:rPr lang="zh-CN" altLang="en-US" dirty="0" smtClean="0">
                <a:latin typeface="微软雅黑" pitchFamily="34" charset="-122"/>
                <a:ea typeface="微软雅黑" pitchFamily="34" charset="-122"/>
              </a:rPr>
              <a:t>变形</a:t>
            </a:r>
            <a:endParaRPr lang="zh-CN" altLang="en-US" dirty="0" smtClean="0">
              <a:latin typeface="微软雅黑" pitchFamily="34" charset="-122"/>
              <a:ea typeface="微软雅黑" pitchFamily="34" charset="-122"/>
            </a:endParaRPr>
          </a:p>
        </p:txBody>
      </p:sp>
      <p:sp>
        <p:nvSpPr>
          <p:cNvPr id="4098" name="内容占位符 2"/>
          <p:cNvSpPr>
            <a:spLocks noGrp="1" noChangeArrowheads="1"/>
          </p:cNvSpPr>
          <p:nvPr>
            <p:ph type="subTitle" idx="1"/>
          </p:nvPr>
        </p:nvSpPr>
        <p:spPr>
          <a:xfrm>
            <a:off x="1260128" y="1052736"/>
            <a:ext cx="4778809" cy="4997450"/>
          </a:xfrm>
        </p:spPr>
        <p:txBody>
          <a:bodyPr/>
          <a:lstStyle/>
          <a:p>
            <a:pPr algn="l"/>
            <a:endParaRPr lang="zh-CN" altLang="en-US" smtClean="0"/>
          </a:p>
          <a:p>
            <a:pPr algn="l"/>
            <a:endParaRPr lang="zh-CN" altLang="en-US" smtClean="0"/>
          </a:p>
          <a:p>
            <a:pPr algn="l"/>
            <a:endParaRPr lang="zh-CN" altLang="en-US" smtClean="0"/>
          </a:p>
        </p:txBody>
      </p:sp>
      <p:sp>
        <p:nvSpPr>
          <p:cNvPr id="4099" name="内容占位符 2"/>
          <p:cNvSpPr>
            <a:spLocks noGrp="1" noChangeArrowheads="1"/>
          </p:cNvSpPr>
          <p:nvPr/>
        </p:nvSpPr>
        <p:spPr bwMode="auto">
          <a:xfrm>
            <a:off x="1232282" y="1370013"/>
            <a:ext cx="4778809" cy="4997450"/>
          </a:xfrm>
          <a:prstGeom prst="rect">
            <a:avLst/>
          </a:prstGeom>
          <a:noFill/>
          <a:ln w="9525">
            <a:noFill/>
            <a:miter lim="800000"/>
          </a:ln>
        </p:spPr>
        <p:txBody>
          <a:bodyPr/>
          <a:lstStyle/>
          <a:p>
            <a:pPr marL="361950" indent="-361950" algn="just">
              <a:lnSpc>
                <a:spcPct val="110000"/>
              </a:lnSpc>
              <a:spcBef>
                <a:spcPts val="1015"/>
              </a:spcBef>
              <a:buClr>
                <a:schemeClr val="accent1"/>
              </a:buClr>
              <a:buSzPct val="80000"/>
              <a:buFont typeface="Arial" pitchFamily="34" charset="0"/>
              <a:buChar char="•"/>
            </a:pPr>
            <a:r>
              <a:rPr lang="zh-CN" altLang="en-US" sz="2400" dirty="0">
                <a:ea typeface="微软雅黑" pitchFamily="34" charset="-122"/>
                <a:sym typeface="Arial" pitchFamily="34" charset="0"/>
              </a:rPr>
              <a:t>什么是</a:t>
            </a:r>
            <a:r>
              <a:rPr lang="en-US" altLang="zh-CN" sz="2400" dirty="0">
                <a:ea typeface="微软雅黑" pitchFamily="34" charset="-122"/>
                <a:sym typeface="Arial" pitchFamily="34" charset="0"/>
              </a:rPr>
              <a:t>CSS3</a:t>
            </a:r>
            <a:r>
              <a:rPr lang="zh-CN" altLang="en-US" sz="2400" dirty="0">
                <a:ea typeface="微软雅黑" pitchFamily="34" charset="-122"/>
                <a:sym typeface="Arial" pitchFamily="34" charset="0"/>
              </a:rPr>
              <a:t>动画</a:t>
            </a:r>
            <a:endParaRPr lang="zh-CN" altLang="en-US"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Arial" pitchFamily="34" charset="0"/>
              <a:buChar char="•"/>
            </a:pPr>
            <a:r>
              <a:rPr lang="en-US" altLang="zh-CN" sz="2400" dirty="0">
                <a:ea typeface="微软雅黑" pitchFamily="34" charset="-122"/>
                <a:sym typeface="Arial" pitchFamily="34" charset="0"/>
              </a:rPr>
              <a:t>CSS3</a:t>
            </a:r>
            <a:r>
              <a:rPr lang="zh-CN" altLang="zh-CN" sz="2400" dirty="0">
                <a:ea typeface="微软雅黑" pitchFamily="34" charset="-122"/>
                <a:sym typeface="Arial" pitchFamily="34" charset="0"/>
              </a:rPr>
              <a:t>变形</a:t>
            </a:r>
            <a:endParaRPr lang="zh-CN" altLang="zh-CN"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Arial" pitchFamily="34" charset="0"/>
              <a:buChar char="•"/>
            </a:pPr>
            <a:r>
              <a:rPr lang="zh-CN" altLang="zh-CN" sz="2400" dirty="0">
                <a:ea typeface="微软雅黑" pitchFamily="34" charset="-122"/>
                <a:sym typeface="Arial" pitchFamily="34" charset="0"/>
              </a:rPr>
              <a:t>位移translate()方法</a:t>
            </a:r>
            <a:endParaRPr lang="zh-CN" altLang="zh-CN"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Arial" pitchFamily="34" charset="0"/>
              <a:buChar char="•"/>
            </a:pPr>
            <a:r>
              <a:rPr lang="zh-CN" altLang="zh-CN" sz="2400" dirty="0">
                <a:ea typeface="微软雅黑" pitchFamily="34" charset="-122"/>
                <a:sym typeface="Arial" pitchFamily="34" charset="0"/>
              </a:rPr>
              <a:t>缩放scale()方法</a:t>
            </a:r>
            <a:endParaRPr lang="zh-CN" altLang="zh-CN"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Arial" pitchFamily="34" charset="0"/>
              <a:buChar char="•"/>
            </a:pPr>
            <a:r>
              <a:rPr lang="zh-CN" altLang="zh-CN" sz="2400" dirty="0">
                <a:ea typeface="微软雅黑" pitchFamily="34" charset="-122"/>
                <a:sym typeface="Arial" pitchFamily="34" charset="0"/>
              </a:rPr>
              <a:t>旋转rotate()方法</a:t>
            </a:r>
            <a:endParaRPr lang="zh-CN" altLang="zh-CN"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Arial" pitchFamily="34" charset="0"/>
              <a:buChar char="•"/>
            </a:pPr>
            <a:r>
              <a:rPr lang="zh-CN" altLang="zh-CN" sz="2400" dirty="0">
                <a:ea typeface="微软雅黑" pitchFamily="34" charset="-122"/>
                <a:sym typeface="Arial" pitchFamily="34" charset="0"/>
              </a:rPr>
              <a:t>倾斜skew()方法</a:t>
            </a:r>
            <a:endParaRPr lang="zh-CN" altLang="zh-CN"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Arial" pitchFamily="34" charset="0"/>
              <a:buChar char="•"/>
            </a:pPr>
            <a:r>
              <a:rPr lang="zh-CN" altLang="zh-CN" sz="2400" dirty="0">
                <a:ea typeface="微软雅黑" pitchFamily="34" charset="-122"/>
                <a:sym typeface="Arial" pitchFamily="34" charset="0"/>
              </a:rPr>
              <a:t>中心原点transform-origin属性</a:t>
            </a:r>
            <a:endParaRPr lang="zh-CN" altLang="zh-CN"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Wingdings 2" pitchFamily="2" charset="2"/>
              <a:buChar char=""/>
            </a:pPr>
            <a:endParaRPr lang="zh-CN" altLang="en-US" sz="2400" dirty="0">
              <a:solidFill>
                <a:schemeClr val="accent1"/>
              </a:solidFill>
              <a:ea typeface="微软雅黑" pitchFamily="34" charset="-122"/>
              <a:sym typeface="Arial" pitchFamily="34" charset="0"/>
            </a:endParaRPr>
          </a:p>
        </p:txBody>
      </p:sp>
      <p:sp>
        <p:nvSpPr>
          <p:cNvPr id="4100" name="内容占位符 2"/>
          <p:cNvSpPr>
            <a:spLocks noGrp="1" noChangeArrowheads="1"/>
          </p:cNvSpPr>
          <p:nvPr/>
        </p:nvSpPr>
        <p:spPr bwMode="auto">
          <a:xfrm>
            <a:off x="6266316" y="1276350"/>
            <a:ext cx="4778809" cy="4997450"/>
          </a:xfrm>
          <a:prstGeom prst="rect">
            <a:avLst/>
          </a:prstGeom>
          <a:noFill/>
          <a:ln w="9525">
            <a:noFill/>
            <a:miter lim="800000"/>
          </a:ln>
        </p:spPr>
        <p:txBody>
          <a:bodyPr/>
          <a:lstStyle/>
          <a:p>
            <a:pPr marL="361950" indent="-361950" algn="just">
              <a:lnSpc>
                <a:spcPct val="110000"/>
              </a:lnSpc>
              <a:spcBef>
                <a:spcPts val="1015"/>
              </a:spcBef>
              <a:buClr>
                <a:schemeClr val="accent1"/>
              </a:buClr>
              <a:buSzPct val="80000"/>
              <a:buFont typeface="Wingdings 2" pitchFamily="2" charset="2"/>
              <a:buChar char=""/>
            </a:pPr>
            <a:endParaRPr lang="zh-CN" altLang="zh-CN" sz="2400">
              <a:solidFill>
                <a:schemeClr val="accent1"/>
              </a:solidFill>
              <a:ea typeface="微软雅黑" pitchFamily="34" charset="-122"/>
              <a:sym typeface="Calibri" pitchFamily="3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noChangeArrowheads="1"/>
          </p:cNvSpPr>
          <p:nvPr>
            <p:ph type="title"/>
          </p:nvPr>
        </p:nvSpPr>
        <p:spPr/>
        <p:txBody>
          <a:bodyPr/>
          <a:lstStyle/>
          <a:p>
            <a:r>
              <a:rPr lang="zh-CN" altLang="en-US" dirty="0" smtClean="0">
                <a:ea typeface="微软雅黑" pitchFamily="34" charset="-122"/>
                <a:sym typeface="Arial" pitchFamily="34" charset="0"/>
              </a:rPr>
              <a:t>什么是</a:t>
            </a:r>
            <a:r>
              <a:rPr lang="en-US" altLang="zh-CN" dirty="0" smtClean="0">
                <a:ea typeface="微软雅黑" pitchFamily="34" charset="-122"/>
                <a:sym typeface="Arial" pitchFamily="34" charset="0"/>
              </a:rPr>
              <a:t>CSS3</a:t>
            </a:r>
            <a:r>
              <a:rPr lang="zh-CN" altLang="en-US" dirty="0" smtClean="0">
                <a:ea typeface="微软雅黑" pitchFamily="34" charset="-122"/>
                <a:sym typeface="Arial" pitchFamily="34" charset="0"/>
              </a:rPr>
              <a:t>变形</a:t>
            </a:r>
            <a:endParaRPr lang="zh-CN" altLang="en-US" dirty="0" smtClean="0"/>
          </a:p>
        </p:txBody>
      </p:sp>
      <p:sp>
        <p:nvSpPr>
          <p:cNvPr id="5122" name="内容占位符 2"/>
          <p:cNvSpPr>
            <a:spLocks noGrp="1" noChangeArrowheads="1"/>
          </p:cNvSpPr>
          <p:nvPr>
            <p:ph idx="1"/>
          </p:nvPr>
        </p:nvSpPr>
        <p:spPr/>
        <p:txBody>
          <a:bodyPr/>
          <a:lstStyle/>
          <a:p>
            <a:r>
              <a:rPr lang="zh-CN" altLang="en-US" smtClean="0"/>
              <a:t>CSS3动画。在CSS3动画出现之前，对于动画效果（如渐显、移动等）大部分都是使用JavaScript制作。而现在这些动画效果仅仅使用几句CSS代码即可轻松实现。</a:t>
            </a:r>
            <a:endParaRPr lang="zh-CN" altLang="en-US" smtClean="0"/>
          </a:p>
          <a:p>
            <a:r>
              <a:rPr lang="zh-CN" altLang="en-US" smtClean="0"/>
              <a:t>CSS3动画效果共3大部分：</a:t>
            </a:r>
            <a:endParaRPr lang="zh-CN" altLang="en-US" smtClean="0"/>
          </a:p>
          <a:p>
            <a:pPr>
              <a:buFont typeface="Wingdings" pitchFamily="2" charset="2"/>
              <a:buChar char="Ø"/>
            </a:pPr>
            <a:r>
              <a:rPr lang="zh-CN" altLang="en-US" smtClean="0"/>
              <a:t>CSS3变形；</a:t>
            </a:r>
            <a:endParaRPr lang="zh-CN" altLang="en-US" smtClean="0"/>
          </a:p>
          <a:p>
            <a:pPr>
              <a:buFont typeface="Wingdings" pitchFamily="2" charset="2"/>
              <a:buChar char="Ø"/>
            </a:pPr>
            <a:r>
              <a:rPr lang="zh-CN" altLang="en-US" smtClean="0"/>
              <a:t>CSS3过渡；</a:t>
            </a:r>
            <a:endParaRPr lang="zh-CN" altLang="en-US" smtClean="0"/>
          </a:p>
          <a:p>
            <a:pPr>
              <a:buFont typeface="Wingdings" pitchFamily="2" charset="2"/>
              <a:buChar char="Ø"/>
            </a:pPr>
            <a:r>
              <a:rPr lang="zh-CN" altLang="en-US" smtClean="0"/>
              <a:t>CSS3动画；</a:t>
            </a:r>
            <a:endParaRPr lang="zh-CN" altLang="en-US" smtClean="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
          <p:cNvSpPr>
            <a:spLocks noGrp="1" noChangeArrowheads="1"/>
          </p:cNvSpPr>
          <p:nvPr>
            <p:ph type="title"/>
          </p:nvPr>
        </p:nvSpPr>
        <p:spPr/>
        <p:txBody>
          <a:bodyPr/>
          <a:lstStyle/>
          <a:p>
            <a:r>
              <a:rPr lang="en-US" altLang="zh-CN" dirty="0" smtClean="0">
                <a:ea typeface="微软雅黑" pitchFamily="34" charset="-122"/>
                <a:sym typeface="Arial" pitchFamily="34" charset="0"/>
              </a:rPr>
              <a:t>CSS3</a:t>
            </a:r>
            <a:r>
              <a:rPr lang="zh-CN" altLang="zh-CN" dirty="0" smtClean="0">
                <a:ea typeface="微软雅黑" pitchFamily="34" charset="-122"/>
                <a:sym typeface="Arial" pitchFamily="34" charset="0"/>
              </a:rPr>
              <a:t>变形</a:t>
            </a:r>
            <a:endParaRPr lang="zh-CN" altLang="en-US" dirty="0" smtClean="0"/>
          </a:p>
        </p:txBody>
      </p:sp>
      <p:sp>
        <p:nvSpPr>
          <p:cNvPr id="6146" name="内容占位符 2"/>
          <p:cNvSpPr>
            <a:spLocks noGrp="1" noChangeArrowheads="1"/>
          </p:cNvSpPr>
          <p:nvPr>
            <p:ph idx="1"/>
          </p:nvPr>
        </p:nvSpPr>
        <p:spPr/>
        <p:txBody>
          <a:bodyPr/>
          <a:lstStyle/>
          <a:p>
            <a:r>
              <a:rPr lang="zh-CN" altLang="en-US" smtClean="0"/>
              <a:t>在CSS3中，我们可以使用transform属性来实现文字或图像的的各种变形效果，如位移、缩放、旋转、倾斜等。</a:t>
            </a:r>
            <a:endParaRPr lang="zh-CN" altLang="en-US" smtClean="0"/>
          </a:p>
          <a:p>
            <a:endParaRPr lang="zh-CN" altLang="en-US" smtClean="0"/>
          </a:p>
        </p:txBody>
      </p:sp>
      <p:pic>
        <p:nvPicPr>
          <p:cNvPr id="6147" name="图片 1"/>
          <p:cNvPicPr>
            <a:picLocks noChangeAspect="1" noChangeArrowheads="1"/>
          </p:cNvPicPr>
          <p:nvPr/>
        </p:nvPicPr>
        <p:blipFill>
          <a:blip r:embed="rId1" cstate="print"/>
          <a:srcRect/>
          <a:stretch>
            <a:fillRect/>
          </a:stretch>
        </p:blipFill>
        <p:spPr bwMode="auto">
          <a:xfrm>
            <a:off x="1789706" y="2606675"/>
            <a:ext cx="8625969" cy="2643188"/>
          </a:xfrm>
          <a:prstGeom prst="rect">
            <a:avLst/>
          </a:prstGeom>
          <a:noFill/>
          <a:ln w="9525">
            <a:noFill/>
            <a:miter lim="800000"/>
            <a:headEnd/>
            <a:tailEn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1"/>
          <p:cNvSpPr>
            <a:spLocks noGrp="1" noChangeArrowheads="1"/>
          </p:cNvSpPr>
          <p:nvPr>
            <p:ph type="ctrTitle"/>
          </p:nvPr>
        </p:nvSpPr>
        <p:spPr>
          <a:xfrm>
            <a:off x="1213492" y="104775"/>
            <a:ext cx="10382793" cy="700088"/>
          </a:xfrm>
        </p:spPr>
        <p:txBody>
          <a:bodyPr>
            <a:noAutofit/>
          </a:bodyPr>
          <a:lstStyle/>
          <a:p>
            <a:r>
              <a:rPr lang="zh-CN" altLang="en-US" dirty="0" smtClean="0">
                <a:latin typeface="微软雅黑" pitchFamily="34" charset="-122"/>
                <a:ea typeface="微软雅黑" pitchFamily="34" charset="-122"/>
              </a:rPr>
              <a:t>过渡</a:t>
            </a:r>
            <a:endParaRPr lang="zh-CN" altLang="en-US" dirty="0" smtClean="0">
              <a:latin typeface="微软雅黑" pitchFamily="34" charset="-122"/>
              <a:ea typeface="微软雅黑" pitchFamily="34" charset="-122"/>
            </a:endParaRPr>
          </a:p>
        </p:txBody>
      </p:sp>
      <p:sp>
        <p:nvSpPr>
          <p:cNvPr id="4098" name="内容占位符 2"/>
          <p:cNvSpPr>
            <a:spLocks noGrp="1" noChangeArrowheads="1"/>
          </p:cNvSpPr>
          <p:nvPr>
            <p:ph type="subTitle" idx="1"/>
          </p:nvPr>
        </p:nvSpPr>
        <p:spPr>
          <a:xfrm>
            <a:off x="1213493" y="1339850"/>
            <a:ext cx="4778809" cy="4997450"/>
          </a:xfrm>
        </p:spPr>
        <p:txBody>
          <a:bodyPr/>
          <a:lstStyle/>
          <a:p>
            <a:pPr algn="l"/>
            <a:endParaRPr lang="zh-CN" altLang="en-US" smtClean="0"/>
          </a:p>
          <a:p>
            <a:pPr algn="l"/>
            <a:endParaRPr lang="zh-CN" altLang="en-US" smtClean="0"/>
          </a:p>
          <a:p>
            <a:pPr algn="l"/>
            <a:endParaRPr lang="zh-CN" altLang="en-US" smtClean="0"/>
          </a:p>
        </p:txBody>
      </p:sp>
      <p:sp>
        <p:nvSpPr>
          <p:cNvPr id="4099" name="内容占位符 2"/>
          <p:cNvSpPr>
            <a:spLocks noGrp="1" noChangeArrowheads="1"/>
          </p:cNvSpPr>
          <p:nvPr/>
        </p:nvSpPr>
        <p:spPr bwMode="auto">
          <a:xfrm>
            <a:off x="1232282" y="1370013"/>
            <a:ext cx="4778809" cy="4997450"/>
          </a:xfrm>
          <a:prstGeom prst="rect">
            <a:avLst/>
          </a:prstGeom>
          <a:noFill/>
          <a:ln w="9525">
            <a:noFill/>
            <a:miter lim="800000"/>
          </a:ln>
        </p:spPr>
        <p:txBody>
          <a:bodyPr/>
          <a:lstStyle/>
          <a:p>
            <a:pPr marL="361950" indent="-361950" algn="just">
              <a:lnSpc>
                <a:spcPct val="110000"/>
              </a:lnSpc>
              <a:spcBef>
                <a:spcPts val="1015"/>
              </a:spcBef>
              <a:buClr>
                <a:schemeClr val="accent1"/>
              </a:buClr>
              <a:buSzPct val="80000"/>
              <a:buFont typeface="Arial" pitchFamily="34" charset="0"/>
              <a:buChar char="•"/>
            </a:pPr>
            <a:r>
              <a:rPr lang="en-US" altLang="zh-CN" sz="2400" dirty="0">
                <a:ea typeface="微软雅黑" pitchFamily="34" charset="-122"/>
                <a:sym typeface="Arial" pitchFamily="34" charset="0"/>
              </a:rPr>
              <a:t>CSS3</a:t>
            </a:r>
            <a:r>
              <a:rPr lang="zh-CN" altLang="en-US" sz="2400" dirty="0">
                <a:ea typeface="微软雅黑" pitchFamily="34" charset="-122"/>
                <a:sym typeface="Arial" pitchFamily="34" charset="0"/>
              </a:rPr>
              <a:t>过渡</a:t>
            </a:r>
            <a:endParaRPr lang="zh-CN" altLang="en-US"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Arial" pitchFamily="34" charset="0"/>
              <a:buChar char="•"/>
            </a:pPr>
            <a:r>
              <a:rPr lang="zh-CN" altLang="en-US" sz="2400" dirty="0">
                <a:ea typeface="微软雅黑" pitchFamily="34" charset="-122"/>
                <a:sym typeface="Arial" pitchFamily="34" charset="0"/>
              </a:rPr>
              <a:t>过渡属性transition-property</a:t>
            </a:r>
            <a:endParaRPr lang="zh-CN" altLang="en-US"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Arial" pitchFamily="34" charset="0"/>
              <a:buChar char="•"/>
            </a:pPr>
            <a:r>
              <a:rPr lang="zh-CN" altLang="en-US" sz="2400" dirty="0">
                <a:ea typeface="微软雅黑" pitchFamily="34" charset="-122"/>
                <a:sym typeface="Arial" pitchFamily="34" charset="0"/>
              </a:rPr>
              <a:t>过渡时间transition-duration属性</a:t>
            </a:r>
            <a:endParaRPr lang="zh-CN" altLang="en-US"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Arial" pitchFamily="34" charset="0"/>
              <a:buChar char="•"/>
            </a:pPr>
            <a:r>
              <a:rPr lang="zh-CN" altLang="en-US" sz="2400" dirty="0">
                <a:ea typeface="微软雅黑" pitchFamily="34" charset="-122"/>
                <a:sym typeface="Arial" pitchFamily="34" charset="0"/>
              </a:rPr>
              <a:t>过渡方式transition-timing-function</a:t>
            </a:r>
            <a:endParaRPr lang="zh-CN" altLang="en-US"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Arial" pitchFamily="34" charset="0"/>
              <a:buChar char="•"/>
            </a:pPr>
            <a:r>
              <a:rPr lang="zh-CN" altLang="en-US" sz="2400" dirty="0">
                <a:ea typeface="微软雅黑" pitchFamily="34" charset="-122"/>
                <a:sym typeface="Arial" pitchFamily="34" charset="0"/>
              </a:rPr>
              <a:t>延迟时间transition-delay</a:t>
            </a:r>
            <a:endParaRPr lang="zh-CN" altLang="en-US"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Arial" pitchFamily="34" charset="0"/>
              <a:buChar char="•"/>
            </a:pPr>
            <a:r>
              <a:rPr lang="zh-CN" altLang="en-US" sz="2400" dirty="0">
                <a:ea typeface="微软雅黑" pitchFamily="34" charset="-122"/>
                <a:sym typeface="Arial" pitchFamily="34" charset="0"/>
              </a:rPr>
              <a:t>深入了解transition属性</a:t>
            </a:r>
            <a:endParaRPr lang="zh-CN" altLang="en-US" sz="2400" dirty="0">
              <a:ea typeface="微软雅黑" pitchFamily="34" charset="-122"/>
              <a:sym typeface="Arial" pitchFamily="34" charset="0"/>
            </a:endParaRPr>
          </a:p>
          <a:p>
            <a:pPr marL="361950" indent="-361950" algn="just">
              <a:lnSpc>
                <a:spcPct val="110000"/>
              </a:lnSpc>
              <a:spcBef>
                <a:spcPts val="1015"/>
              </a:spcBef>
              <a:buClr>
                <a:schemeClr val="accent1"/>
              </a:buClr>
              <a:buSzPct val="80000"/>
              <a:buFont typeface="Wingdings 2" pitchFamily="2" charset="2"/>
              <a:buChar char=""/>
            </a:pPr>
            <a:endParaRPr lang="zh-CN" altLang="en-US" sz="2400" dirty="0">
              <a:solidFill>
                <a:schemeClr val="accent1"/>
              </a:solidFill>
              <a:ea typeface="微软雅黑" pitchFamily="34" charset="-122"/>
              <a:sym typeface="Arial" pitchFamily="34" charset="0"/>
            </a:endParaRPr>
          </a:p>
        </p:txBody>
      </p:sp>
      <p:sp>
        <p:nvSpPr>
          <p:cNvPr id="4100" name="内容占位符 2"/>
          <p:cNvSpPr>
            <a:spLocks noGrp="1" noChangeArrowheads="1"/>
          </p:cNvSpPr>
          <p:nvPr/>
        </p:nvSpPr>
        <p:spPr bwMode="auto">
          <a:xfrm>
            <a:off x="6266316" y="1276350"/>
            <a:ext cx="4778809" cy="4997450"/>
          </a:xfrm>
          <a:prstGeom prst="rect">
            <a:avLst/>
          </a:prstGeom>
          <a:noFill/>
          <a:ln w="9525">
            <a:noFill/>
            <a:miter lim="800000"/>
          </a:ln>
        </p:spPr>
        <p:txBody>
          <a:bodyPr/>
          <a:lstStyle/>
          <a:p>
            <a:pPr marL="361950" indent="-361950" algn="just">
              <a:lnSpc>
                <a:spcPct val="110000"/>
              </a:lnSpc>
              <a:spcBef>
                <a:spcPts val="1015"/>
              </a:spcBef>
              <a:buClr>
                <a:schemeClr val="accent1"/>
              </a:buClr>
              <a:buSzPct val="80000"/>
              <a:buFont typeface="Wingdings 2" pitchFamily="2" charset="2"/>
              <a:buChar char=""/>
            </a:pPr>
            <a:endParaRPr lang="zh-CN" altLang="zh-CN" sz="2400">
              <a:solidFill>
                <a:schemeClr val="accent1"/>
              </a:solidFill>
              <a:ea typeface="微软雅黑" pitchFamily="34" charset="-122"/>
              <a:sym typeface="Calibri" pitchFamily="3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noChangeArrowheads="1"/>
          </p:cNvSpPr>
          <p:nvPr>
            <p:ph type="title"/>
          </p:nvPr>
        </p:nvSpPr>
        <p:spPr/>
        <p:txBody>
          <a:bodyPr/>
          <a:lstStyle/>
          <a:p>
            <a:r>
              <a:rPr lang="en-US" altLang="zh-CN" dirty="0" smtClean="0">
                <a:ea typeface="微软雅黑" pitchFamily="34" charset="-122"/>
                <a:sym typeface="Arial" pitchFamily="34" charset="0"/>
              </a:rPr>
              <a:t>CSS3</a:t>
            </a:r>
            <a:r>
              <a:rPr lang="zh-CN" altLang="en-US" dirty="0" smtClean="0">
                <a:ea typeface="微软雅黑" pitchFamily="34" charset="-122"/>
                <a:sym typeface="Arial" pitchFamily="34" charset="0"/>
              </a:rPr>
              <a:t>过渡</a:t>
            </a:r>
            <a:endParaRPr lang="zh-CN" altLang="en-US" dirty="0" smtClean="0">
              <a:ea typeface="微软雅黑" pitchFamily="34" charset="-122"/>
              <a:sym typeface="Arial" pitchFamily="34" charset="0"/>
            </a:endParaRPr>
          </a:p>
        </p:txBody>
      </p:sp>
      <p:sp>
        <p:nvSpPr>
          <p:cNvPr id="5122" name="内容占位符 2"/>
          <p:cNvSpPr>
            <a:spLocks noGrp="1" noChangeArrowheads="1"/>
          </p:cNvSpPr>
          <p:nvPr>
            <p:ph idx="1"/>
          </p:nvPr>
        </p:nvSpPr>
        <p:spPr/>
        <p:txBody>
          <a:bodyPr/>
          <a:lstStyle/>
          <a:p>
            <a:r>
              <a:rPr lang="zh-CN" altLang="en-US" dirty="0" smtClean="0"/>
              <a:t>CSS transform属性所实现的元素变形，呈现的仅仅是一个“结果”，而CSS transition呈现的是一种过渡“过程”，通俗点说就是一种动画转换过程，如渐显、渐隐、动画快慢等。</a:t>
            </a:r>
            <a:endParaRPr lang="zh-CN" altLang="en-US" dirty="0" smtClean="0"/>
          </a:p>
          <a:p>
            <a:r>
              <a:rPr lang="zh-CN" altLang="en-US" dirty="0" smtClean="0"/>
              <a:t>在CSS3中，我们可以使用transition属性来将元素的某一个属性从“一个属性值”在指定的时间内平滑地过渡到“另外一个属性值”来实现动画效果（仔细理解这句话）。</a:t>
            </a:r>
            <a:endParaRPr lang="zh-CN" altLang="en-US" dirty="0" smtClean="0"/>
          </a:p>
        </p:txBody>
      </p:sp>
      <p:pic>
        <p:nvPicPr>
          <p:cNvPr id="5123" name="图片 1"/>
          <p:cNvPicPr>
            <a:picLocks noChangeAspect="1" noChangeArrowheads="1"/>
          </p:cNvPicPr>
          <p:nvPr/>
        </p:nvPicPr>
        <p:blipFill>
          <a:blip r:embed="rId1" cstate="print"/>
          <a:srcRect/>
          <a:stretch>
            <a:fillRect/>
          </a:stretch>
        </p:blipFill>
        <p:spPr bwMode="auto">
          <a:xfrm>
            <a:off x="2772296" y="5445224"/>
            <a:ext cx="5708892" cy="712788"/>
          </a:xfrm>
          <a:prstGeom prst="rect">
            <a:avLst/>
          </a:prstGeom>
          <a:noFill/>
          <a:ln w="9525">
            <a:noFill/>
            <a:miter lim="800000"/>
            <a:headEnd/>
            <a:tailEn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p:cNvSpPr>
            <a:spLocks noGrp="1" noChangeArrowheads="1"/>
          </p:cNvSpPr>
          <p:nvPr>
            <p:ph type="title"/>
          </p:nvPr>
        </p:nvSpPr>
        <p:spPr/>
        <p:txBody>
          <a:bodyPr/>
          <a:lstStyle/>
          <a:p>
            <a:endParaRPr lang="zh-CN" altLang="en-US" smtClean="0"/>
          </a:p>
        </p:txBody>
      </p:sp>
      <p:sp>
        <p:nvSpPr>
          <p:cNvPr id="7170" name="内容占位符 2"/>
          <p:cNvSpPr>
            <a:spLocks noGrp="1" noChangeArrowheads="1"/>
          </p:cNvSpPr>
          <p:nvPr>
            <p:ph idx="1"/>
          </p:nvPr>
        </p:nvSpPr>
        <p:spPr/>
        <p:txBody>
          <a:bodyPr/>
          <a:lstStyle/>
          <a:p>
            <a:r>
              <a:rPr lang="zh-CN" altLang="en-US" smtClean="0"/>
              <a:t>其实transition属性是一个复合属性，主要包含4个子属性：</a:t>
            </a:r>
            <a:endParaRPr lang="zh-CN" altLang="en-US" smtClean="0"/>
          </a:p>
          <a:p>
            <a:endParaRPr lang="zh-CN" altLang="en-US" smtClean="0"/>
          </a:p>
          <a:p>
            <a:pPr>
              <a:buFont typeface="Wingdings" pitchFamily="2" charset="2"/>
              <a:buChar char="Ø"/>
            </a:pPr>
            <a:r>
              <a:rPr lang="zh-CN" altLang="en-US" smtClean="0"/>
              <a:t>transition-property：对元素的哪一个属性进行操作；</a:t>
            </a:r>
            <a:endParaRPr lang="zh-CN" altLang="en-US" smtClean="0"/>
          </a:p>
          <a:p>
            <a:pPr>
              <a:buFont typeface="Wingdings" pitchFamily="2" charset="2"/>
              <a:buChar char="Ø"/>
            </a:pPr>
            <a:r>
              <a:rPr lang="zh-CN" altLang="en-US" smtClean="0"/>
              <a:t>transition-duration：过渡的持续时间；</a:t>
            </a:r>
            <a:endParaRPr lang="zh-CN" altLang="en-US" smtClean="0"/>
          </a:p>
          <a:p>
            <a:pPr>
              <a:buFont typeface="Wingdings" pitchFamily="2" charset="2"/>
              <a:buChar char="Ø"/>
            </a:pPr>
            <a:r>
              <a:rPr lang="zh-CN" altLang="en-US" smtClean="0"/>
              <a:t>transition-timing-function：过渡使用的方法（函数）；</a:t>
            </a:r>
            <a:endParaRPr lang="zh-CN" altLang="en-US" smtClean="0"/>
          </a:p>
          <a:p>
            <a:pPr>
              <a:buFont typeface="Wingdings" pitchFamily="2" charset="2"/>
              <a:buChar char="Ø"/>
            </a:pPr>
            <a:r>
              <a:rPr lang="zh-CN" altLang="en-US" smtClean="0"/>
              <a:t>transition-delay：可选属性，指定过渡开始出现的延迟时间；</a:t>
            </a:r>
            <a:endParaRPr lang="zh-CN" altLang="en-US" smtClean="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14502</Words>
  <Application>WPS 演示</Application>
  <PresentationFormat>自定义</PresentationFormat>
  <Paragraphs>811</Paragraphs>
  <Slides>168</Slides>
  <Notes>94</Notes>
  <HiddenSlides>0</HiddenSlides>
  <MMClips>0</MMClips>
  <ScaleCrop>false</ScaleCrop>
  <HeadingPairs>
    <vt:vector size="4" baseType="variant">
      <vt:variant>
        <vt:lpstr>主题</vt:lpstr>
      </vt:variant>
      <vt:variant>
        <vt:i4>1</vt:i4>
      </vt:variant>
      <vt:variant>
        <vt:lpstr>幻灯片标题</vt:lpstr>
      </vt:variant>
      <vt:variant>
        <vt:i4>168</vt:i4>
      </vt:variant>
    </vt:vector>
  </HeadingPairs>
  <TitlesOfParts>
    <vt:vector size="169" baseType="lpstr">
      <vt:lpstr>Office 主题</vt:lpstr>
      <vt:lpstr>CSS3</vt:lpstr>
      <vt:lpstr>CSS3</vt:lpstr>
      <vt:lpstr>CSS3介绍</vt:lpstr>
      <vt:lpstr>CSS3新增功能</vt:lpstr>
      <vt:lpstr>浏览器私有前缀</vt:lpstr>
      <vt:lpstr>PowerPoint 演示文稿</vt:lpstr>
      <vt:lpstr>选择器</vt:lpstr>
      <vt:lpstr>CSS3选择器</vt:lpstr>
      <vt:lpstr>属性选择器</vt:lpstr>
      <vt:lpstr>PowerPoint 演示文稿</vt:lpstr>
      <vt:lpstr>结构伪类选择器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UI元素状态伪类选择器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Px,rem与em</vt:lpstr>
      <vt:lpstr>PowerPoint 演示文稿</vt:lpstr>
      <vt:lpstr>目录</vt:lpstr>
      <vt:lpstr>CSS3文本属性</vt:lpstr>
      <vt:lpstr>文字阴影text-shadow属性</vt:lpstr>
      <vt:lpstr>PowerPoint 演示文稿</vt:lpstr>
      <vt:lpstr>PowerPoint 演示文稿</vt:lpstr>
      <vt:lpstr>PowerPoint 演示文稿</vt:lpstr>
      <vt:lpstr>PowerPoint 演示文稿</vt:lpstr>
      <vt:lpstr>文字描边text-stroke属性</vt:lpstr>
      <vt:lpstr>（4）文本溢出text-overflow属性</vt:lpstr>
      <vt:lpstr>PowerPoint 演示文稿</vt:lpstr>
      <vt:lpstr>PowerPoint 演示文稿</vt:lpstr>
      <vt:lpstr>强制换行word-wrap属性</vt:lpstr>
      <vt:lpstr>PowerPoint 演示文稿</vt:lpstr>
      <vt:lpstr>嵌入字体@font-face</vt:lpstr>
      <vt:lpstr>字体尺寸font-size-adjust属性</vt:lpstr>
      <vt:lpstr>PowerPoint 演示文稿</vt:lpstr>
      <vt:lpstr>PowerPoint 演示文稿</vt:lpstr>
      <vt:lpstr>PowerPoint 演示文稿</vt:lpstr>
      <vt:lpstr>PowerPoint 演示文稿</vt:lpstr>
      <vt:lpstr>目录</vt:lpstr>
      <vt:lpstr>（1）透明度opacity属性</vt:lpstr>
      <vt:lpstr>（2）RGBA颜色</vt:lpstr>
      <vt:lpstr>（3）CSS3渐变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边框</vt:lpstr>
      <vt:lpstr>什么是边框</vt:lpstr>
      <vt:lpstr>圆角border-radius属性</vt:lpstr>
      <vt:lpstr>PowerPoint 演示文稿</vt:lpstr>
      <vt:lpstr>PowerPoint 演示文稿</vt:lpstr>
      <vt:lpstr>PowerPoint 演示文稿</vt:lpstr>
      <vt:lpstr>PowerPoint 演示文稿</vt:lpstr>
      <vt:lpstr>多色边框border-colors属性</vt:lpstr>
      <vt:lpstr>PowerPoint 演示文稿</vt:lpstr>
      <vt:lpstr>PowerPoint 演示文稿</vt:lpstr>
      <vt:lpstr>边框背景border-image属性</vt:lpstr>
      <vt:lpstr>PowerPoint 演示文稿</vt:lpstr>
      <vt:lpstr>PowerPoint 演示文稿</vt:lpstr>
      <vt:lpstr>PowerPoint 演示文稿</vt:lpstr>
      <vt:lpstr>PowerPoint 演示文稿</vt:lpstr>
      <vt:lpstr>border-image属性派生的子属性</vt:lpstr>
      <vt:lpstr>PowerPoint 演示文稿</vt:lpstr>
      <vt:lpstr>目录</vt:lpstr>
      <vt:lpstr>什么是CSS3背景</vt:lpstr>
      <vt:lpstr>背景大小background-size属性</vt:lpstr>
      <vt:lpstr>PowerPoint 演示文稿</vt:lpstr>
      <vt:lpstr>PowerPoint 演示文稿</vt:lpstr>
      <vt:lpstr>PowerPoint 演示文稿</vt:lpstr>
      <vt:lpstr>背景位置background-origin属性</vt:lpstr>
      <vt:lpstr>PowerPoint 演示文稿</vt:lpstr>
      <vt:lpstr>背景剪切background-clip属性</vt:lpstr>
      <vt:lpstr>PowerPoint 演示文稿</vt:lpstr>
      <vt:lpstr>CSS3多背景图片</vt:lpstr>
      <vt:lpstr>变形</vt:lpstr>
      <vt:lpstr>什么是CSS3变形</vt:lpstr>
      <vt:lpstr>CSS3变形</vt:lpstr>
      <vt:lpstr>过渡</vt:lpstr>
      <vt:lpstr>CSS3过渡</vt:lpstr>
      <vt:lpstr>PowerPoint 演示文稿</vt:lpstr>
      <vt:lpstr>过渡属性transition-property</vt:lpstr>
      <vt:lpstr>过渡时间transition-duration属性</vt:lpstr>
      <vt:lpstr>过渡方式transition-timing-function</vt:lpstr>
      <vt:lpstr>PowerPoint 演示文稿</vt:lpstr>
      <vt:lpstr>延迟时间transition-delay</vt:lpstr>
      <vt:lpstr>深入了解transition属性</vt:lpstr>
      <vt:lpstr>PowerPoint 演示文稿</vt:lpstr>
      <vt:lpstr>位移translate()方法</vt:lpstr>
      <vt:lpstr>PowerPoint 演示文稿</vt:lpstr>
      <vt:lpstr>缩放scale()方法</vt:lpstr>
      <vt:lpstr>PowerPoint 演示文稿</vt:lpstr>
      <vt:lpstr>旋转rotate()方法</vt:lpstr>
      <vt:lpstr>PowerPoint 演示文稿</vt:lpstr>
      <vt:lpstr>倾斜skew()方法</vt:lpstr>
      <vt:lpstr>PowerPoint 演示文稿</vt:lpstr>
      <vt:lpstr>中心原点transform-origin属性</vt:lpstr>
      <vt:lpstr>PowerPoint 演示文稿</vt:lpstr>
      <vt:lpstr>动画</vt:lpstr>
      <vt:lpstr>CSS3动画</vt:lpstr>
      <vt:lpstr>@keyframes简介</vt:lpstr>
      <vt:lpstr>PowerPoint 演示文稿</vt:lpstr>
      <vt:lpstr>调用动画animation-name属性</vt:lpstr>
      <vt:lpstr>多列布局</vt:lpstr>
      <vt:lpstr>CSS3多列布局简介</vt:lpstr>
      <vt:lpstr>PowerPoint 演示文稿</vt:lpstr>
      <vt:lpstr>PowerPoint 演示文稿</vt:lpstr>
      <vt:lpstr>定义列数column-count属性</vt:lpstr>
      <vt:lpstr>PowerPoint 演示文稿</vt:lpstr>
      <vt:lpstr>PowerPoint 演示文稿</vt:lpstr>
      <vt:lpstr>定义列宽column-width属性</vt:lpstr>
      <vt:lpstr>PowerPoint 演示文稿</vt:lpstr>
      <vt:lpstr>列间距column-gap属性</vt:lpstr>
      <vt:lpstr>PowerPoint 演示文稿</vt:lpstr>
      <vt:lpstr>列边框column-rule属性</vt:lpstr>
      <vt:lpstr>跨列column-span属性</vt:lpstr>
      <vt:lpstr>PowerPoint 演示文稿</vt:lpstr>
      <vt:lpstr>瀑布流布局</vt:lpstr>
      <vt:lpstr>弹性盒子</vt:lpstr>
      <vt:lpstr>弹性盒子模型简介</vt:lpstr>
      <vt:lpstr>盒子的布局方向box-orient属性</vt:lpstr>
      <vt:lpstr>PowerPoint 演示文稿</vt:lpstr>
      <vt:lpstr>盒子的布局顺序box-direction属性</vt:lpstr>
      <vt:lpstr>PowerPoint 演示文稿</vt:lpstr>
      <vt:lpstr>盒子的布局位置box-ordinal-group属性</vt:lpstr>
      <vt:lpstr>盒子的弹性空间box-flex属性</vt:lpstr>
      <vt:lpstr>PowerPoint 演示文稿</vt:lpstr>
      <vt:lpstr>PowerPoint 演示文稿</vt:lpstr>
      <vt:lpstr>盒子内部对齐box-pack属性与box-align属性</vt:lpstr>
      <vt:lpstr>PowerPoint 演示文稿</vt:lpstr>
      <vt:lpstr>PowerPoint 演示文稿</vt:lpstr>
      <vt:lpstr>PowerPoint 演示文稿</vt:lpstr>
      <vt:lpstr>PowerPoint 演示文稿</vt:lpstr>
      <vt:lpstr>PowerPoint 演示文稿</vt:lpstr>
      <vt:lpstr>持续时间animation-duration属性</vt:lpstr>
      <vt:lpstr>播放方式animation-timing-function属性</vt:lpstr>
      <vt:lpstr>PowerPoint 演示文稿</vt:lpstr>
      <vt:lpstr>延迟时间animation-delay属性</vt:lpstr>
      <vt:lpstr>播放次数animation-iteration-count属性</vt:lpstr>
      <vt:lpstr>PowerPoint 演示文稿</vt:lpstr>
      <vt:lpstr>播放方向animation-direction属性</vt:lpstr>
      <vt:lpstr>PowerPoint 演示文稿</vt:lpstr>
      <vt:lpstr>动画播放状态animation-play-state属性</vt:lpstr>
      <vt:lpstr>PowerPoint 演示文稿</vt:lpstr>
      <vt:lpstr>时间外属性animation-fill-mode</vt:lpstr>
      <vt:lpstr>PowerPoint 演示文稿</vt:lpstr>
      <vt:lpstr>媒体查询</vt:lpstr>
      <vt:lpstr>PowerPoint 演示文稿</vt:lpstr>
      <vt:lpstr>多媒体查询语法</vt:lpstr>
      <vt:lpstr>多媒体类型及示例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HTML5+CSS3</dc:title>
  <dc:creator/>
  <cp:lastModifiedBy>Administrator</cp:lastModifiedBy>
  <cp:revision>79</cp:revision>
  <dcterms:created xsi:type="dcterms:W3CDTF">2016-05-10T03:26:00Z</dcterms:created>
  <dcterms:modified xsi:type="dcterms:W3CDTF">2016-05-13T03:59:08Z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