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2T02:15:4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20039 0 0,'-7'12'888'0'0,"-3"8"184"0"0,2-5-856 0 0,2-2-216 0 0,6-13 0 0 0,0 0 0 0 0,-7 5 216 0 0,7-5 0 0 0,0 0 0 0 0,0 0 0 0 0,-1-14-1080 0 0,1-1-224 0 0,0-4-32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95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6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1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1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4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97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1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09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9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DAF9-68B7-4205-8D0C-88C3462C3A4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DBF8-48F4-4E36-A44E-C9A51F07E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統計學能做甚麼</a:t>
            </a:r>
            <a:r>
              <a:rPr lang="en-US" altLang="zh-TW" dirty="0"/>
              <a:t>?</a:t>
            </a:r>
            <a:br>
              <a:rPr lang="en-US" altLang="zh-TW" dirty="0"/>
            </a:br>
            <a:r>
              <a:rPr lang="zh-TW" altLang="en-US" dirty="0"/>
              <a:t>整理資料，找到規律</a:t>
            </a:r>
            <a:br>
              <a:rPr lang="en-US" altLang="zh-TW" dirty="0"/>
            </a:br>
            <a:r>
              <a:rPr lang="zh-TW" altLang="en-US" dirty="0"/>
              <a:t>預測未來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Q1: </a:t>
            </a:r>
            <a:r>
              <a:rPr lang="zh-TW" altLang="en-US" dirty="0"/>
              <a:t>這門課好過嗎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Q2: </a:t>
            </a:r>
            <a:r>
              <a:rPr lang="zh-TW" altLang="en-US" dirty="0"/>
              <a:t>如果上學期被當，下學期會被當嗎</a:t>
            </a:r>
            <a:r>
              <a:rPr lang="en-US" altLang="zh-TW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7A04FBD-4B07-47DD-90A5-C59676331218}"/>
                  </a:ext>
                </a:extLst>
              </p14:cNvPr>
              <p14:cNvContentPartPr/>
              <p14:nvPr/>
            </p14:nvContentPartPr>
            <p14:xfrm>
              <a:off x="1994764" y="677024"/>
              <a:ext cx="14400" cy="237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7A04FBD-4B07-47DD-90A5-C59676331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6124" y="668384"/>
                <a:ext cx="320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16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資料分布</a:t>
            </a:r>
            <a:endParaRPr lang="en-US" altLang="zh-TW" dirty="0"/>
          </a:p>
          <a:p>
            <a:r>
              <a:rPr lang="zh-TW" altLang="en-US" dirty="0"/>
              <a:t>     圖形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數字</a:t>
            </a:r>
            <a:r>
              <a:rPr lang="en-US" altLang="zh-TW" dirty="0"/>
              <a:t>(</a:t>
            </a:r>
            <a:r>
              <a:rPr lang="zh-TW" altLang="en-US" dirty="0"/>
              <a:t>統計量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兩組資料的相關性</a:t>
            </a:r>
            <a:endParaRPr lang="en-US" altLang="zh-TW" dirty="0"/>
          </a:p>
          <a:p>
            <a:r>
              <a:rPr lang="zh-TW" altLang="en-US" dirty="0"/>
              <a:t>      圖形</a:t>
            </a:r>
            <a:endParaRPr lang="en-US" altLang="zh-TW" dirty="0"/>
          </a:p>
          <a:p>
            <a:r>
              <a:rPr lang="zh-TW" altLang="en-US" dirty="0"/>
              <a:t>      數字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73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何謂統計學？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可分成兩大類</a:t>
            </a:r>
            <a:endParaRPr lang="en-US" altLang="zh-TW" dirty="0"/>
          </a:p>
          <a:p>
            <a:r>
              <a:rPr lang="zh-TW" altLang="zh-TW" dirty="0"/>
              <a:t>整理資料（敘述統計學）：</a:t>
            </a:r>
            <a:endParaRPr lang="en-US" altLang="zh-TW" dirty="0"/>
          </a:p>
          <a:p>
            <a:pPr lvl="1"/>
            <a:r>
              <a:rPr lang="zh-TW" altLang="zh-TW" dirty="0"/>
              <a:t>統計表</a:t>
            </a:r>
            <a:r>
              <a:rPr lang="en-US" altLang="zh-TW" dirty="0"/>
              <a:t>(e.g. </a:t>
            </a:r>
            <a:r>
              <a:rPr lang="zh-TW" altLang="zh-TW" dirty="0"/>
              <a:t>次數分配表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r>
              <a:rPr lang="zh-TW" altLang="zh-TW" dirty="0"/>
              <a:t>統計圖</a:t>
            </a:r>
            <a:r>
              <a:rPr lang="en-US" altLang="zh-TW" dirty="0"/>
              <a:t>(e.g. </a:t>
            </a:r>
            <a:r>
              <a:rPr lang="zh-TW" altLang="zh-TW" dirty="0"/>
              <a:t>直方圖</a:t>
            </a:r>
            <a:r>
              <a:rPr lang="en-US" altLang="zh-TW" dirty="0"/>
              <a:t>(histogram))</a:t>
            </a:r>
          </a:p>
          <a:p>
            <a:pPr lvl="1"/>
            <a:r>
              <a:rPr lang="zh-TW" altLang="zh-TW" dirty="0"/>
              <a:t>統計量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平均數 標準差 偏態 峰度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zh-TW" dirty="0"/>
              <a:t>預測未來（推論統計學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包含</a:t>
            </a:r>
            <a:endParaRPr lang="en-US" altLang="zh-TW" dirty="0"/>
          </a:p>
          <a:p>
            <a:pPr lvl="1"/>
            <a:r>
              <a:rPr lang="zh-TW" altLang="en-US" dirty="0"/>
              <a:t>區間估計</a:t>
            </a:r>
            <a:endParaRPr lang="en-US" altLang="zh-TW" dirty="0"/>
          </a:p>
          <a:p>
            <a:pPr lvl="1"/>
            <a:r>
              <a:rPr lang="zh-TW" altLang="en-US" dirty="0"/>
              <a:t>假設假定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811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統計學的架構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統計的兩個</a:t>
            </a:r>
            <a:r>
              <a:rPr lang="en-US" altLang="zh-TW" dirty="0"/>
              <a:t>”</a:t>
            </a:r>
            <a:r>
              <a:rPr lang="zh-TW" altLang="en-US" dirty="0"/>
              <a:t>圈圈</a:t>
            </a:r>
            <a:r>
              <a:rPr lang="en-US" altLang="zh-TW" dirty="0"/>
              <a:t>”:</a:t>
            </a:r>
            <a:r>
              <a:rPr lang="zh-TW" altLang="en-US" dirty="0"/>
              <a:t> 母體</a:t>
            </a:r>
            <a:r>
              <a:rPr lang="en-US" altLang="zh-TW" dirty="0"/>
              <a:t>(population)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zh-TW" altLang="en-US" dirty="0"/>
              <a:t>樣本 </a:t>
            </a:r>
            <a:r>
              <a:rPr lang="en-US" altLang="zh-TW" dirty="0"/>
              <a:t>(sample)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689013" y="2672080"/>
            <a:ext cx="1737360" cy="331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539652" y="2672080"/>
            <a:ext cx="2577254" cy="3142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39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敘述統計量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4827"/>
            <a:ext cx="10515600" cy="481213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用來描述樣本的四種特徵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平均數</a:t>
            </a:r>
            <a:r>
              <a:rPr lang="en-US" altLang="zh-TW" dirty="0"/>
              <a:t>(mean): </a:t>
            </a:r>
            <a:r>
              <a:rPr lang="zh-TW" altLang="en-US" dirty="0"/>
              <a:t>描述資料的集中趨勢，表示資料分配的</a:t>
            </a:r>
            <a:r>
              <a:rPr lang="zh-TW" altLang="en-US" u="sng" dirty="0"/>
              <a:t>落點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變異數</a:t>
            </a:r>
            <a:r>
              <a:rPr lang="en-US" altLang="zh-TW" dirty="0"/>
              <a:t>(variance) </a:t>
            </a:r>
            <a:r>
              <a:rPr lang="zh-TW" altLang="en-US" dirty="0"/>
              <a:t>或標準差 </a:t>
            </a:r>
            <a:r>
              <a:rPr lang="en-US" altLang="zh-TW" dirty="0"/>
              <a:t>(standard deviation, SD): </a:t>
            </a:r>
            <a:r>
              <a:rPr lang="zh-TW" altLang="en-US" dirty="0"/>
              <a:t>描述資料的離散或分散趨勢，表示資料分配的</a:t>
            </a:r>
            <a:r>
              <a:rPr lang="zh-TW" altLang="en-US" u="sng" dirty="0"/>
              <a:t>形狀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 err="1"/>
              <a:t>sd</a:t>
            </a:r>
            <a:r>
              <a:rPr lang="en-US" altLang="zh-TW" dirty="0"/>
              <a:t> </a:t>
            </a:r>
            <a:r>
              <a:rPr lang="zh-TW" altLang="en-US" dirty="0"/>
              <a:t>大</a:t>
            </a:r>
            <a:r>
              <a:rPr lang="en-US" altLang="zh-TW" dirty="0"/>
              <a:t>(</a:t>
            </a:r>
            <a:r>
              <a:rPr lang="zh-TW" altLang="en-US" dirty="0"/>
              <a:t>小</a:t>
            </a:r>
            <a:r>
              <a:rPr lang="en-US" altLang="zh-TW" dirty="0"/>
              <a:t>)</a:t>
            </a:r>
            <a:r>
              <a:rPr lang="zh-TW" altLang="en-US" dirty="0"/>
              <a:t>，表示資料分配愈胖</a:t>
            </a:r>
            <a:r>
              <a:rPr lang="en-US" altLang="zh-TW" dirty="0"/>
              <a:t>(</a:t>
            </a:r>
            <a:r>
              <a:rPr lang="zh-TW" altLang="en-US" dirty="0"/>
              <a:t>瘦</a:t>
            </a:r>
            <a:r>
              <a:rPr lang="en-US" altLang="zh-TW" dirty="0"/>
              <a:t>), </a:t>
            </a:r>
            <a:r>
              <a:rPr lang="zh-TW" altLang="en-US" dirty="0"/>
              <a:t>資料離平均數的距離愈遠</a:t>
            </a:r>
            <a:r>
              <a:rPr lang="en-US" altLang="zh-TW" dirty="0"/>
              <a:t>(</a:t>
            </a:r>
            <a:r>
              <a:rPr lang="zh-TW" altLang="en-US" dirty="0"/>
              <a:t>近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偏態</a:t>
            </a:r>
            <a:r>
              <a:rPr lang="en-US" altLang="zh-TW" dirty="0"/>
              <a:t>(skewness) </a:t>
            </a:r>
            <a:r>
              <a:rPr lang="zh-TW" altLang="en-US" dirty="0"/>
              <a:t>描述資料的分配是否為</a:t>
            </a:r>
            <a:r>
              <a:rPr lang="zh-TW" altLang="en-US" u="sng" dirty="0"/>
              <a:t>對稱</a:t>
            </a:r>
            <a:r>
              <a:rPr lang="zh-TW" altLang="en-US" dirty="0"/>
              <a:t>分配</a:t>
            </a:r>
            <a:r>
              <a:rPr lang="en-US" altLang="zh-TW" dirty="0"/>
              <a:t>(</a:t>
            </a:r>
            <a:r>
              <a:rPr lang="zh-TW" altLang="en-US" dirty="0"/>
              <a:t>對稱平均數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Sk</a:t>
            </a:r>
            <a:r>
              <a:rPr lang="en-US" altLang="zh-TW" dirty="0"/>
              <a:t>&gt;0, </a:t>
            </a:r>
            <a:r>
              <a:rPr lang="zh-TW" altLang="en-US" dirty="0"/>
              <a:t>右偏分配，</a:t>
            </a:r>
            <a:r>
              <a:rPr lang="en-US" altLang="zh-TW" dirty="0" err="1"/>
              <a:t>sk</a:t>
            </a:r>
            <a:r>
              <a:rPr lang="en-US" altLang="zh-TW" dirty="0"/>
              <a:t>&lt;0, </a:t>
            </a:r>
            <a:r>
              <a:rPr lang="zh-TW" altLang="en-US" dirty="0"/>
              <a:t>左偏分配</a:t>
            </a:r>
            <a:r>
              <a:rPr lang="en-US" altLang="zh-TW" dirty="0"/>
              <a:t>, </a:t>
            </a:r>
            <a:r>
              <a:rPr lang="en-US" altLang="zh-TW" dirty="0" err="1"/>
              <a:t>sk</a:t>
            </a:r>
            <a:r>
              <a:rPr lang="en-US" altLang="zh-TW" dirty="0"/>
              <a:t>=0, </a:t>
            </a:r>
            <a:r>
              <a:rPr lang="zh-TW" altLang="en-US" dirty="0"/>
              <a:t>對稱分配</a:t>
            </a:r>
            <a:endParaRPr lang="en-US" altLang="zh-TW" dirty="0"/>
          </a:p>
          <a:p>
            <a:pPr lvl="1"/>
            <a:r>
              <a:rPr lang="zh-TW" altLang="en-US" sz="1900" dirty="0"/>
              <a:t>當偏態系數為正時，表示資料分布的尾部向右延伸比向左延伸更長。換句話說，數據分布中存在一些遠大於平均值的極端值。正偏態意味著較大的正回報（高於平均）的機會較多。這對於尋求高回報的投資者來說可能是吸引人的。</a:t>
            </a:r>
            <a:endParaRPr lang="en-US" altLang="zh-TW" sz="1900" dirty="0"/>
          </a:p>
          <a:p>
            <a:pPr lvl="1"/>
            <a:r>
              <a:rPr lang="zh-TW" altLang="en-US" sz="1700" dirty="0"/>
              <a:t>當偏態系數為負時，表示資料分布的尾部向左延伸比向右延伸更長。換句話說，數據分布中存在一些遠小於平均值的極端</a:t>
            </a:r>
            <a:r>
              <a:rPr lang="zh-TW" altLang="en-US" sz="1700"/>
              <a:t>值。</a:t>
            </a:r>
            <a:r>
              <a:rPr lang="zh-TW" altLang="en-US" sz="1600"/>
              <a:t>負偏態可能意味著較大的負回報（低於平均）的機會較多，這對風險規避型投資者來說可能是一個警示。</a:t>
            </a:r>
            <a:endParaRPr lang="en-US" altLang="zh-TW" sz="1500" dirty="0"/>
          </a:p>
          <a:p>
            <a:r>
              <a:rPr lang="zh-TW" altLang="en-US" dirty="0"/>
              <a:t>峰度</a:t>
            </a:r>
            <a:r>
              <a:rPr lang="en-US" altLang="zh-TW" dirty="0"/>
              <a:t>(kurtosis) </a:t>
            </a:r>
            <a:r>
              <a:rPr lang="zh-TW" altLang="en-US" dirty="0"/>
              <a:t>描述資料分配的</a:t>
            </a:r>
            <a:r>
              <a:rPr lang="zh-TW" altLang="en-US" u="sng" dirty="0"/>
              <a:t>高度</a:t>
            </a:r>
            <a:r>
              <a:rPr lang="en-US" altLang="zh-TW" dirty="0"/>
              <a:t>(</a:t>
            </a:r>
            <a:r>
              <a:rPr lang="zh-TW" altLang="en-US" dirty="0"/>
              <a:t>相較於常態峰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K=3, </a:t>
            </a:r>
            <a:r>
              <a:rPr lang="zh-TW" altLang="en-US" dirty="0"/>
              <a:t>等於</a:t>
            </a:r>
            <a:r>
              <a:rPr lang="en-US" altLang="zh-TW" dirty="0"/>
              <a:t>N(0,1), K&gt;3, </a:t>
            </a:r>
            <a:r>
              <a:rPr lang="zh-TW" altLang="en-US" dirty="0"/>
              <a:t>高狹峰</a:t>
            </a:r>
            <a:r>
              <a:rPr lang="en-US" altLang="zh-TW" dirty="0"/>
              <a:t>, K&lt;3, </a:t>
            </a:r>
            <a:r>
              <a:rPr lang="zh-TW" altLang="en-US" dirty="0"/>
              <a:t>低闊峰</a:t>
            </a:r>
          </a:p>
        </p:txBody>
      </p:sp>
    </p:spTree>
    <p:extLst>
      <p:ext uri="{BB962C8B-B14F-4D97-AF65-F5344CB8AC3E}">
        <p14:creationId xmlns:p14="http://schemas.microsoft.com/office/powerpoint/2010/main" val="360076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圖示化展示</a:t>
            </a:r>
            <a:r>
              <a:rPr lang="zh-TW" altLang="en-US" dirty="0"/>
              <a:t>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46" y="1690688"/>
            <a:ext cx="5230840" cy="4351338"/>
          </a:xfrm>
        </p:spPr>
      </p:pic>
    </p:spTree>
    <p:extLst>
      <p:ext uri="{BB962C8B-B14F-4D97-AF65-F5344CB8AC3E}">
        <p14:creationId xmlns:p14="http://schemas.microsoft.com/office/powerpoint/2010/main" val="410999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重要性和使用情境</a:t>
            </a:r>
            <a:r>
              <a:rPr lang="zh-TW" altLang="en-US" dirty="0"/>
              <a:t>：股票報酬率的敘述統計量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65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股票報酬率分配的敘述統計量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投資涵義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99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469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統計學能做甚麼? 整理資料，找到規律 預測未來</vt:lpstr>
      <vt:lpstr>資料分析</vt:lpstr>
      <vt:lpstr>何謂統計學？</vt:lpstr>
      <vt:lpstr>統計學的架構</vt:lpstr>
      <vt:lpstr>敘述統計量</vt:lpstr>
      <vt:lpstr>圖示化展示：</vt:lpstr>
      <vt:lpstr>重要性和使用情境：股票報酬率的敘述統計量</vt:lpstr>
      <vt:lpstr>股票報酬率分配的敘述統計量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統計學能做甚麼?</dc:title>
  <dc:creator>Windows 使用者</dc:creator>
  <cp:lastModifiedBy>user</cp:lastModifiedBy>
  <cp:revision>17</cp:revision>
  <dcterms:created xsi:type="dcterms:W3CDTF">2023-09-13T13:22:05Z</dcterms:created>
  <dcterms:modified xsi:type="dcterms:W3CDTF">2024-10-22T00:52:02Z</dcterms:modified>
</cp:coreProperties>
</file>