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EFE3-B987-4F0C-B805-4EB1E28952DA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709-CEBA-403B-949A-90FE79931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88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EFE3-B987-4F0C-B805-4EB1E28952DA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709-CEBA-403B-949A-90FE79931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53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EFE3-B987-4F0C-B805-4EB1E28952DA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709-CEBA-403B-949A-90FE79931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65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EFE3-B987-4F0C-B805-4EB1E28952DA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709-CEBA-403B-949A-90FE79931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1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EFE3-B987-4F0C-B805-4EB1E28952DA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709-CEBA-403B-949A-90FE79931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50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EFE3-B987-4F0C-B805-4EB1E28952DA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709-CEBA-403B-949A-90FE79931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79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EFE3-B987-4F0C-B805-4EB1E28952DA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709-CEBA-403B-949A-90FE79931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75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EFE3-B987-4F0C-B805-4EB1E28952DA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709-CEBA-403B-949A-90FE79931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2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EFE3-B987-4F0C-B805-4EB1E28952DA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709-CEBA-403B-949A-90FE79931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9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EFE3-B987-4F0C-B805-4EB1E28952DA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709-CEBA-403B-949A-90FE79931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88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EFE3-B987-4F0C-B805-4EB1E28952DA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709-CEBA-403B-949A-90FE79931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67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EFE3-B987-4F0C-B805-4EB1E28952DA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9B709-CEBA-403B-949A-90FE799318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10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管經重要邏輯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之整理</a:t>
            </a:r>
            <a:r>
              <a:rPr lang="en-US" altLang="zh-TW" dirty="0"/>
              <a:t>(</a:t>
            </a:r>
            <a:r>
              <a:rPr lang="en-US" altLang="zh-TW" dirty="0" smtClean="0"/>
              <a:t>2023)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6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市場之概念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38200" y="2236312"/>
            <a:ext cx="9968652" cy="2975768"/>
            <a:chOff x="838200" y="2236312"/>
            <a:chExt cx="9968652" cy="2975768"/>
          </a:xfrm>
        </p:grpSpPr>
        <p:sp>
          <p:nvSpPr>
            <p:cNvPr id="4" name="流程圖: 程序 3"/>
            <p:cNvSpPr/>
            <p:nvPr/>
          </p:nvSpPr>
          <p:spPr>
            <a:xfrm>
              <a:off x="838200" y="2658535"/>
              <a:ext cx="1187027" cy="755225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稀少性</a:t>
              </a:r>
              <a:endParaRPr lang="en-US" altLang="zh-TW" dirty="0"/>
            </a:p>
            <a:p>
              <a:pPr algn="ctr"/>
              <a:r>
                <a:rPr lang="en-US" altLang="zh-TW" dirty="0"/>
                <a:t>(</a:t>
              </a:r>
              <a:r>
                <a:rPr lang="zh-TW" altLang="en-US" dirty="0"/>
                <a:t>分配問題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5" name="流程圖: 程序 4"/>
            <p:cNvSpPr/>
            <p:nvPr/>
          </p:nvSpPr>
          <p:spPr>
            <a:xfrm>
              <a:off x="2589953" y="2804372"/>
              <a:ext cx="1141307" cy="470747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市場</a:t>
              </a:r>
            </a:p>
          </p:txBody>
        </p:sp>
        <p:sp>
          <p:nvSpPr>
            <p:cNvPr id="6" name="流程圖: 程序 5"/>
            <p:cNvSpPr/>
            <p:nvPr/>
          </p:nvSpPr>
          <p:spPr>
            <a:xfrm>
              <a:off x="5137572" y="2658535"/>
              <a:ext cx="1141307" cy="802640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/>
            </a:p>
            <a:p>
              <a:pPr algn="ctr"/>
              <a:r>
                <a:rPr lang="zh-TW" altLang="en-US" dirty="0"/>
                <a:t>市場均衡</a:t>
              </a:r>
              <a:endParaRPr lang="en-US" altLang="zh-TW" dirty="0"/>
            </a:p>
            <a:p>
              <a:pPr algn="ctr"/>
              <a:r>
                <a:rPr lang="en-US" altLang="zh-TW" dirty="0"/>
                <a:t>(</a:t>
              </a:r>
              <a:r>
                <a:rPr lang="zh-TW" altLang="en-US" dirty="0"/>
                <a:t>價與量</a:t>
              </a:r>
              <a:r>
                <a:rPr lang="en-US" altLang="zh-TW" dirty="0"/>
                <a:t>)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7" name="流程圖: 程序 6"/>
            <p:cNvSpPr/>
            <p:nvPr/>
          </p:nvSpPr>
          <p:spPr>
            <a:xfrm>
              <a:off x="3901439" y="2240546"/>
              <a:ext cx="1141307" cy="470747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價格機能</a:t>
              </a:r>
            </a:p>
          </p:txBody>
        </p:sp>
        <p:cxnSp>
          <p:nvCxnSpPr>
            <p:cNvPr id="9" name="直線單箭頭接點 8"/>
            <p:cNvCxnSpPr>
              <a:stCxn id="4" idx="3"/>
            </p:cNvCxnSpPr>
            <p:nvPr/>
          </p:nvCxnSpPr>
          <p:spPr>
            <a:xfrm flipV="1">
              <a:off x="2025227" y="3014136"/>
              <a:ext cx="538479" cy="22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3716868" y="3014135"/>
              <a:ext cx="1380065" cy="8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流程圖: 程序 12"/>
            <p:cNvSpPr/>
            <p:nvPr/>
          </p:nvSpPr>
          <p:spPr>
            <a:xfrm>
              <a:off x="3901439" y="3345497"/>
              <a:ext cx="1141307" cy="470747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自利心</a:t>
              </a:r>
            </a:p>
          </p:txBody>
        </p:sp>
        <p:sp>
          <p:nvSpPr>
            <p:cNvPr id="14" name="流程圖: 程序 13"/>
            <p:cNvSpPr/>
            <p:nvPr/>
          </p:nvSpPr>
          <p:spPr>
            <a:xfrm>
              <a:off x="7751654" y="2787227"/>
              <a:ext cx="1290746" cy="487892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效率性</a:t>
              </a:r>
            </a:p>
          </p:txBody>
        </p:sp>
        <p:sp>
          <p:nvSpPr>
            <p:cNvPr id="15" name="向下箭號 14"/>
            <p:cNvSpPr/>
            <p:nvPr/>
          </p:nvSpPr>
          <p:spPr>
            <a:xfrm>
              <a:off x="4406900" y="2711293"/>
              <a:ext cx="45719" cy="2723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向上箭號 15"/>
            <p:cNvSpPr/>
            <p:nvPr/>
          </p:nvSpPr>
          <p:spPr>
            <a:xfrm>
              <a:off x="4416213" y="3051918"/>
              <a:ext cx="45719" cy="2602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流程圖: 程序 16"/>
            <p:cNvSpPr/>
            <p:nvPr/>
          </p:nvSpPr>
          <p:spPr>
            <a:xfrm>
              <a:off x="6543884" y="2236312"/>
              <a:ext cx="1141307" cy="470747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訊息透明</a:t>
              </a:r>
            </a:p>
          </p:txBody>
        </p:sp>
        <p:sp>
          <p:nvSpPr>
            <p:cNvPr id="18" name="流程圖: 程序 17"/>
            <p:cNvSpPr/>
            <p:nvPr/>
          </p:nvSpPr>
          <p:spPr>
            <a:xfrm>
              <a:off x="7774726" y="4590680"/>
              <a:ext cx="1244602" cy="621400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公平性</a:t>
              </a:r>
              <a:endParaRPr lang="en-US" altLang="zh-TW" dirty="0"/>
            </a:p>
            <a:p>
              <a:pPr algn="ctr"/>
              <a:r>
                <a:rPr lang="en-US" altLang="zh-TW" dirty="0"/>
                <a:t>(</a:t>
              </a:r>
              <a:r>
                <a:rPr lang="zh-TW" altLang="en-US" dirty="0"/>
                <a:t>貧富差距</a:t>
              </a:r>
              <a:r>
                <a:rPr lang="en-US" altLang="zh-TW" dirty="0"/>
                <a:t>)</a:t>
              </a:r>
            </a:p>
          </p:txBody>
        </p:sp>
        <p:sp>
          <p:nvSpPr>
            <p:cNvPr id="19" name="流程圖: 程序 18"/>
            <p:cNvSpPr/>
            <p:nvPr/>
          </p:nvSpPr>
          <p:spPr>
            <a:xfrm>
              <a:off x="9665545" y="3760178"/>
              <a:ext cx="1141307" cy="470747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政府介入</a:t>
              </a:r>
              <a:endParaRPr lang="en-US" altLang="zh-TW" dirty="0"/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6305126" y="3009901"/>
              <a:ext cx="1380065" cy="8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向下箭號 20"/>
            <p:cNvSpPr/>
            <p:nvPr/>
          </p:nvSpPr>
          <p:spPr>
            <a:xfrm>
              <a:off x="7068818" y="2722299"/>
              <a:ext cx="45719" cy="2723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單箭頭接點 38"/>
            <p:cNvCxnSpPr>
              <a:stCxn id="14" idx="2"/>
              <a:endCxn id="18" idx="0"/>
            </p:cNvCxnSpPr>
            <p:nvPr/>
          </p:nvCxnSpPr>
          <p:spPr>
            <a:xfrm>
              <a:off x="8397027" y="3275119"/>
              <a:ext cx="0" cy="13155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>
              <a:stCxn id="19" idx="1"/>
            </p:cNvCxnSpPr>
            <p:nvPr/>
          </p:nvCxnSpPr>
          <p:spPr>
            <a:xfrm flipH="1">
              <a:off x="8371840" y="3995552"/>
              <a:ext cx="1293705" cy="10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流程圖: 程序 51"/>
            <p:cNvSpPr/>
            <p:nvPr/>
          </p:nvSpPr>
          <p:spPr>
            <a:xfrm>
              <a:off x="9663006" y="2824481"/>
              <a:ext cx="1141307" cy="470747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課稅</a:t>
              </a:r>
            </a:p>
          </p:txBody>
        </p:sp>
        <p:sp>
          <p:nvSpPr>
            <p:cNvPr id="53" name="流程圖: 程序 52"/>
            <p:cNvSpPr/>
            <p:nvPr/>
          </p:nvSpPr>
          <p:spPr>
            <a:xfrm>
              <a:off x="9663006" y="4741333"/>
              <a:ext cx="1141307" cy="470747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社會福利</a:t>
              </a:r>
            </a:p>
          </p:txBody>
        </p:sp>
        <p:cxnSp>
          <p:nvCxnSpPr>
            <p:cNvPr id="55" name="直線單箭頭接點 54"/>
            <p:cNvCxnSpPr>
              <a:stCxn id="19" idx="0"/>
              <a:endCxn id="52" idx="2"/>
            </p:cNvCxnSpPr>
            <p:nvPr/>
          </p:nvCxnSpPr>
          <p:spPr>
            <a:xfrm flipH="1" flipV="1">
              <a:off x="10233660" y="3295228"/>
              <a:ext cx="2539" cy="464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52" idx="1"/>
              <a:endCxn id="14" idx="3"/>
            </p:cNvCxnSpPr>
            <p:nvPr/>
          </p:nvCxnSpPr>
          <p:spPr>
            <a:xfrm flipH="1" flipV="1">
              <a:off x="9042400" y="3031173"/>
              <a:ext cx="620606" cy="28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>
              <a:stCxn id="19" idx="2"/>
              <a:endCxn id="53" idx="0"/>
            </p:cNvCxnSpPr>
            <p:nvPr/>
          </p:nvCxnSpPr>
          <p:spPr>
            <a:xfrm flipH="1">
              <a:off x="10233660" y="4230925"/>
              <a:ext cx="2539" cy="510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stCxn id="53" idx="1"/>
              <a:endCxn id="18" idx="3"/>
            </p:cNvCxnSpPr>
            <p:nvPr/>
          </p:nvCxnSpPr>
          <p:spPr>
            <a:xfrm flipH="1" flipV="1">
              <a:off x="9019328" y="4901380"/>
              <a:ext cx="643678" cy="75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流程圖: 程序 61"/>
            <p:cNvSpPr/>
            <p:nvPr/>
          </p:nvSpPr>
          <p:spPr>
            <a:xfrm>
              <a:off x="6685067" y="3756395"/>
              <a:ext cx="1141307" cy="470747"/>
            </a:xfrm>
            <a:prstGeom prst="flowChart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Trade-off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290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碳權交易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9654"/>
            <a:ext cx="10515600" cy="471731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氣候變遷</a:t>
            </a:r>
            <a:r>
              <a:rPr lang="en-US" altLang="zh-TW" dirty="0"/>
              <a:t>(</a:t>
            </a:r>
            <a:r>
              <a:rPr lang="zh-TW" altLang="en-US" dirty="0"/>
              <a:t>極端氣候</a:t>
            </a:r>
            <a:r>
              <a:rPr lang="en-US" altLang="zh-TW" dirty="0" smtClean="0"/>
              <a:t>)</a:t>
            </a:r>
            <a:r>
              <a:rPr lang="zh-TW" altLang="en-US" dirty="0" smtClean="0"/>
              <a:t>肇因於溫室</a:t>
            </a:r>
            <a:r>
              <a:rPr lang="zh-TW" altLang="en-US" dirty="0"/>
              <a:t>氣體太</a:t>
            </a:r>
            <a:r>
              <a:rPr lang="zh-TW" altLang="en-US" dirty="0" smtClean="0"/>
              <a:t>多，溫室氣體來自</a:t>
            </a:r>
            <a:r>
              <a:rPr lang="zh-TW" altLang="en-US" dirty="0"/>
              <a:t>於 </a:t>
            </a:r>
            <a:r>
              <a:rPr lang="en-US" altLang="zh-TW" dirty="0"/>
              <a:t>co2</a:t>
            </a:r>
            <a:r>
              <a:rPr lang="zh-TW" altLang="en-US" dirty="0"/>
              <a:t>排放、 能源消耗、生產與消費活動。</a:t>
            </a:r>
            <a:r>
              <a:rPr lang="en-US" altLang="zh-TW" dirty="0"/>
              <a:t>(</a:t>
            </a:r>
            <a:r>
              <a:rPr lang="zh-TW" altLang="en-US" dirty="0"/>
              <a:t>實證研究</a:t>
            </a:r>
            <a:r>
              <a:rPr lang="en-US" altLang="zh-TW" dirty="0"/>
              <a:t>:</a:t>
            </a:r>
            <a:r>
              <a:rPr lang="zh-TW" altLang="en-US" dirty="0"/>
              <a:t> 碳排放與經濟成長有正相關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降低碳排放，可以減緩暖化現象</a:t>
            </a:r>
            <a:r>
              <a:rPr lang="zh-TW" altLang="en-US" dirty="0" smtClean="0"/>
              <a:t>，</a:t>
            </a:r>
            <a:r>
              <a:rPr lang="zh-TW" altLang="en-US" dirty="0"/>
              <a:t>同時</a:t>
            </a:r>
            <a:r>
              <a:rPr lang="zh-TW" altLang="en-US" dirty="0" smtClean="0"/>
              <a:t>也</a:t>
            </a:r>
            <a:r>
              <a:rPr lang="zh-TW" altLang="en-US" dirty="0"/>
              <a:t>會減緩經濟成長，暖化成本由誰來負擔</a:t>
            </a:r>
            <a:r>
              <a:rPr lang="en-US" altLang="zh-TW" sz="2600" dirty="0" smtClean="0">
                <a:solidFill>
                  <a:srgbClr val="FF0000"/>
                </a:solidFill>
              </a:rPr>
              <a:t>?(</a:t>
            </a:r>
            <a:r>
              <a:rPr lang="zh-TW" altLang="en-US" sz="1900" dirty="0" smtClean="0">
                <a:solidFill>
                  <a:srgbClr val="FF0000"/>
                </a:solidFill>
              </a:rPr>
              <a:t>答案</a:t>
            </a:r>
            <a:r>
              <a:rPr lang="en-US" altLang="zh-TW" sz="1900" dirty="0" smtClean="0">
                <a:solidFill>
                  <a:srgbClr val="FF0000"/>
                </a:solidFill>
              </a:rPr>
              <a:t>: </a:t>
            </a:r>
            <a:r>
              <a:rPr lang="zh-TW" altLang="en-US" sz="1900" dirty="0" smtClean="0">
                <a:solidFill>
                  <a:srgbClr val="FF0000"/>
                </a:solidFill>
              </a:rPr>
              <a:t>透過市場，讓消費者與廠商</a:t>
            </a:r>
            <a:r>
              <a:rPr lang="en-US" altLang="zh-TW" sz="1900" dirty="0" smtClean="0">
                <a:solidFill>
                  <a:srgbClr val="FF0000"/>
                </a:solidFill>
              </a:rPr>
              <a:t>(</a:t>
            </a:r>
            <a:r>
              <a:rPr lang="zh-TW" altLang="en-US" sz="1900" dirty="0" smtClean="0">
                <a:solidFill>
                  <a:srgbClr val="FF0000"/>
                </a:solidFill>
              </a:rPr>
              <a:t>全民</a:t>
            </a:r>
            <a:r>
              <a:rPr lang="en-US" altLang="zh-TW" sz="1900" dirty="0" smtClean="0">
                <a:solidFill>
                  <a:srgbClr val="FF0000"/>
                </a:solidFill>
              </a:rPr>
              <a:t>)</a:t>
            </a:r>
            <a:r>
              <a:rPr lang="zh-TW" altLang="en-US" sz="1900" dirty="0" smtClean="0">
                <a:solidFill>
                  <a:srgbClr val="FF0000"/>
                </a:solidFill>
              </a:rPr>
              <a:t>一起負擔。</a:t>
            </a:r>
            <a:r>
              <a:rPr lang="en-US" altLang="zh-TW" sz="2600" dirty="0" smtClean="0">
                <a:solidFill>
                  <a:srgbClr val="FF0000"/>
                </a:solidFill>
              </a:rPr>
              <a:t>)</a:t>
            </a:r>
            <a:endParaRPr lang="en-US" altLang="zh-TW" sz="2600" dirty="0">
              <a:solidFill>
                <a:srgbClr val="FF0000"/>
              </a:solidFill>
            </a:endParaRPr>
          </a:p>
          <a:p>
            <a:r>
              <a:rPr lang="zh-TW" altLang="en-US" dirty="0"/>
              <a:t>經過分析，</a:t>
            </a:r>
            <a:r>
              <a:rPr lang="zh-TW" altLang="en-US" dirty="0" smtClean="0"/>
              <a:t>氣候</a:t>
            </a:r>
            <a:r>
              <a:rPr lang="zh-TW" altLang="en-US" dirty="0"/>
              <a:t>問題</a:t>
            </a:r>
            <a:r>
              <a:rPr lang="en-US" altLang="zh-TW" dirty="0"/>
              <a:t>==</a:t>
            </a:r>
            <a:r>
              <a:rPr lang="zh-TW" altLang="en-US" dirty="0"/>
              <a:t>經濟問題，要用經濟的手段解決</a:t>
            </a:r>
            <a:r>
              <a:rPr lang="en-US" altLang="zh-TW" sz="2600" dirty="0" smtClean="0">
                <a:solidFill>
                  <a:srgbClr val="FF0000"/>
                </a:solidFill>
              </a:rPr>
              <a:t>(</a:t>
            </a:r>
            <a:r>
              <a:rPr lang="zh-TW" altLang="en-US" sz="1900" dirty="0" smtClean="0">
                <a:solidFill>
                  <a:srgbClr val="FF0000"/>
                </a:solidFill>
              </a:rPr>
              <a:t>答案</a:t>
            </a:r>
            <a:r>
              <a:rPr lang="en-US" altLang="zh-TW" sz="1900" dirty="0" smtClean="0">
                <a:solidFill>
                  <a:srgbClr val="FF0000"/>
                </a:solidFill>
              </a:rPr>
              <a:t>:</a:t>
            </a:r>
            <a:r>
              <a:rPr lang="zh-TW" altLang="en-US" sz="2600" dirty="0" smtClean="0">
                <a:solidFill>
                  <a:srgbClr val="FF0000"/>
                </a:solidFill>
              </a:rPr>
              <a:t> </a:t>
            </a:r>
            <a:r>
              <a:rPr lang="zh-TW" altLang="en-US" sz="1900" dirty="0" smtClean="0">
                <a:solidFill>
                  <a:srgbClr val="FF0000"/>
                </a:solidFill>
              </a:rPr>
              <a:t>碳</a:t>
            </a:r>
            <a:r>
              <a:rPr lang="zh-TW" altLang="en-US" sz="1900" dirty="0">
                <a:solidFill>
                  <a:srgbClr val="FF0000"/>
                </a:solidFill>
              </a:rPr>
              <a:t>中和、碳稅</a:t>
            </a:r>
            <a:r>
              <a:rPr lang="en-US" altLang="zh-TW" sz="2600" dirty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How: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”</a:t>
            </a:r>
            <a:r>
              <a:rPr lang="zh-TW" altLang="en-US" sz="3000" dirty="0" smtClean="0">
                <a:solidFill>
                  <a:srgbClr val="FF0000"/>
                </a:solidFill>
              </a:rPr>
              <a:t>碳交易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市場</a:t>
            </a:r>
            <a:r>
              <a:rPr lang="zh-TW" altLang="en-US" dirty="0"/>
              <a:t>，透過價格，讓買</a:t>
            </a:r>
            <a:r>
              <a:rPr lang="en-US" altLang="zh-TW" dirty="0"/>
              <a:t>/</a:t>
            </a:r>
            <a:r>
              <a:rPr lang="zh-TW" altLang="en-US" dirty="0"/>
              <a:t>賣方自行決定減碳多寡。</a:t>
            </a:r>
            <a:endParaRPr lang="en-US" altLang="zh-TW" dirty="0"/>
          </a:p>
          <a:p>
            <a:r>
              <a:rPr lang="zh-TW" altLang="en-US" dirty="0" smtClean="0"/>
              <a:t>買方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新廠商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zh-TW" altLang="en-US" dirty="0"/>
              <a:t>需要購買碳權才能設廠，會使用最有效率的設備，來使碳權使用量最低</a:t>
            </a:r>
            <a:r>
              <a:rPr lang="en-US" altLang="zh-TW" dirty="0"/>
              <a:t>(</a:t>
            </a:r>
            <a:r>
              <a:rPr lang="zh-TW" altLang="en-US" dirty="0"/>
              <a:t>自利心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 smtClean="0"/>
              <a:t>賣方</a:t>
            </a:r>
            <a:r>
              <a:rPr lang="en-US" altLang="zh-TW" dirty="0" smtClean="0"/>
              <a:t>(</a:t>
            </a:r>
            <a:r>
              <a:rPr lang="zh-TW" altLang="en-US" dirty="0"/>
              <a:t>舊</a:t>
            </a:r>
            <a:r>
              <a:rPr lang="zh-TW" altLang="en-US" dirty="0" smtClean="0"/>
              <a:t>廠商</a:t>
            </a:r>
            <a:r>
              <a:rPr lang="en-US" altLang="zh-TW" dirty="0" smtClean="0"/>
              <a:t>):</a:t>
            </a:r>
            <a:r>
              <a:rPr lang="zh-TW" altLang="en-US" dirty="0"/>
              <a:t>有動機更新既有設備以減少碳的排放，累積碳權以供交易，增加獲利</a:t>
            </a:r>
            <a:r>
              <a:rPr lang="en-US" altLang="zh-TW" dirty="0"/>
              <a:t>(</a:t>
            </a:r>
            <a:r>
              <a:rPr lang="zh-TW" altLang="en-US" dirty="0"/>
              <a:t>自利心</a:t>
            </a:r>
            <a:r>
              <a:rPr lang="en-US" altLang="zh-TW" dirty="0"/>
              <a:t>) 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均衡</a:t>
            </a:r>
            <a:r>
              <a:rPr lang="en-US" altLang="zh-TW" dirty="0"/>
              <a:t>:</a:t>
            </a:r>
            <a:r>
              <a:rPr lang="zh-TW" altLang="en-US" dirty="0"/>
              <a:t> 透過碳權的價格引導，讓雙方的排碳數量減少，達到節能減碳的</a:t>
            </a:r>
            <a:r>
              <a:rPr lang="zh-TW" altLang="en-US"/>
              <a:t>目的</a:t>
            </a:r>
            <a:r>
              <a:rPr lang="zh-TW" altLang="en-US" smtClean="0"/>
              <a:t>。碳權的價格愈貴，排碳量會減少。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19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綠能的使用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9493"/>
            <a:ext cx="10515600" cy="472747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綠色能源是昂貴的，一般消費者不願意使用。廢核容易，但增加的成本大家不願負擔。推廣阻力大。</a:t>
            </a:r>
            <a:endParaRPr lang="en-US" altLang="zh-TW" dirty="0"/>
          </a:p>
          <a:p>
            <a:r>
              <a:rPr lang="zh-TW" altLang="en-US" dirty="0"/>
              <a:t>如何解決</a:t>
            </a:r>
            <a:r>
              <a:rPr lang="en-US" altLang="zh-TW" dirty="0"/>
              <a:t>:</a:t>
            </a:r>
            <a:r>
              <a:rPr lang="zh-TW" altLang="en-US" dirty="0"/>
              <a:t> 透過市場，讓消費者負擔。</a:t>
            </a:r>
            <a:endParaRPr lang="en-US" altLang="zh-TW" dirty="0"/>
          </a:p>
          <a:p>
            <a:r>
              <a:rPr lang="zh-TW" altLang="en-US" dirty="0"/>
              <a:t>環保團體利用</a:t>
            </a:r>
            <a:r>
              <a:rPr lang="en-US" altLang="zh-TW" dirty="0"/>
              <a:t>CSR</a:t>
            </a:r>
            <a:r>
              <a:rPr lang="zh-TW" altLang="en-US" dirty="0"/>
              <a:t>，施壓國際大廠，讓國際大廠要求旗下的供應鏈廠商使用綠能，提高本身的品牌形象，增加獲利。</a:t>
            </a:r>
            <a:endParaRPr lang="en-US" altLang="zh-TW" dirty="0"/>
          </a:p>
          <a:p>
            <a:r>
              <a:rPr lang="zh-TW" altLang="en-US" dirty="0"/>
              <a:t>供應鏈廠商為了取得訂單，所以使用綠電，市場的需求因而增加。</a:t>
            </a:r>
            <a:endParaRPr lang="en-US" altLang="zh-TW" dirty="0"/>
          </a:p>
          <a:p>
            <a:r>
              <a:rPr lang="zh-TW" altLang="en-US" dirty="0"/>
              <a:t>綠能廠商的綠電找到</a:t>
            </a:r>
            <a:r>
              <a:rPr lang="en-US" altLang="zh-TW" dirty="0"/>
              <a:t>“</a:t>
            </a:r>
            <a:r>
              <a:rPr lang="zh-TW" altLang="en-US" dirty="0"/>
              <a:t>出海口</a:t>
            </a:r>
            <a:r>
              <a:rPr lang="en-US" altLang="zh-TW" dirty="0"/>
              <a:t>”</a:t>
            </a:r>
            <a:r>
              <a:rPr lang="zh-TW" altLang="en-US" dirty="0"/>
              <a:t>，慢慢回收龐大的建置成本</a:t>
            </a:r>
            <a:r>
              <a:rPr lang="en-US" altLang="zh-TW" dirty="0"/>
              <a:t>(</a:t>
            </a:r>
            <a:r>
              <a:rPr lang="zh-TW" altLang="en-US" dirty="0"/>
              <a:t>政府補貼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綠能的額外成本轉嫁到產品的售價中，由消費者負擔。</a:t>
            </a:r>
            <a:endParaRPr lang="en-US" altLang="zh-TW" dirty="0"/>
          </a:p>
          <a:p>
            <a:r>
              <a:rPr lang="zh-TW" altLang="en-US" dirty="0"/>
              <a:t>透過市場力量讓消費者心甘情願負擔，再次驗證經濟學的偉大。錢</a:t>
            </a:r>
            <a:r>
              <a:rPr lang="en-US" altLang="zh-TW" dirty="0"/>
              <a:t>(price)</a:t>
            </a:r>
            <a:r>
              <a:rPr lang="zh-TW" altLang="en-US" dirty="0"/>
              <a:t>真的可以解決很多問題</a:t>
            </a:r>
          </a:p>
        </p:txBody>
      </p:sp>
    </p:spTree>
    <p:extLst>
      <p:ext uri="{BB962C8B-B14F-4D97-AF65-F5344CB8AC3E}">
        <p14:creationId xmlns:p14="http://schemas.microsoft.com/office/powerpoint/2010/main" val="60875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6144D-8CE7-4EB9-AA0F-E70DDA78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經濟分析</a:t>
            </a:r>
            <a:r>
              <a:rPr lang="en-US" altLang="zh-TW" dirty="0"/>
              <a:t>(</a:t>
            </a:r>
            <a:r>
              <a:rPr lang="zh-TW" altLang="en-US" dirty="0" smtClean="0"/>
              <a:t>因果關係</a:t>
            </a:r>
            <a:r>
              <a:rPr lang="en-US" altLang="zh-TW" dirty="0" smtClean="0"/>
              <a:t>):</a:t>
            </a:r>
            <a:r>
              <a:rPr lang="zh-TW" altLang="en-US" dirty="0" smtClean="0"/>
              <a:t>邏輯思維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70F59-678F-450B-B410-32BEFD83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釐清</a:t>
            </a:r>
            <a:r>
              <a:rPr lang="en-US" altLang="zh-TW" dirty="0"/>
              <a:t>(</a:t>
            </a:r>
            <a:r>
              <a:rPr lang="zh-TW" altLang="en-US" dirty="0"/>
              <a:t>分析</a:t>
            </a:r>
            <a:r>
              <a:rPr lang="en-US" altLang="zh-TW" dirty="0"/>
              <a:t>)</a:t>
            </a:r>
            <a:r>
              <a:rPr lang="zh-TW" altLang="en-US" dirty="0"/>
              <a:t>問題</a:t>
            </a:r>
            <a:r>
              <a:rPr lang="en-US" altLang="zh-TW" dirty="0"/>
              <a:t>-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如何</a:t>
            </a:r>
            <a:r>
              <a:rPr lang="zh-TW" altLang="en-US" dirty="0" smtClean="0">
                <a:sym typeface="Wingdings" panose="05000000000000000000" pitchFamily="2" charset="2"/>
              </a:rPr>
              <a:t>解決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解決</a:t>
            </a:r>
            <a:r>
              <a:rPr lang="zh-TW" altLang="en-US" dirty="0">
                <a:sym typeface="Wingdings" panose="05000000000000000000" pitchFamily="2" charset="2"/>
              </a:rPr>
              <a:t>方法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結論</a:t>
            </a:r>
            <a:r>
              <a:rPr lang="zh-TW" altLang="en-US" dirty="0">
                <a:sym typeface="Wingdings" panose="05000000000000000000" pitchFamily="2" charset="2"/>
              </a:rPr>
              <a:t>與涵義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說明</a:t>
            </a:r>
            <a:r>
              <a:rPr lang="en-US" altLang="zh-TW" dirty="0">
                <a:sym typeface="Wingdings" panose="05000000000000000000" pitchFamily="2" charset="2"/>
              </a:rPr>
              <a:t>: </a:t>
            </a:r>
            <a:r>
              <a:rPr lang="zh-TW" altLang="en-US" dirty="0" smtClean="0">
                <a:sym typeface="Wingdings" panose="05000000000000000000" pitchFamily="2" charset="2"/>
              </a:rPr>
              <a:t>先分析經濟的問題，找出背後的原因，最後形成政策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策略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4079240" y="3752428"/>
            <a:ext cx="1187027" cy="755225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找原因</a:t>
            </a:r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6803813" y="3781321"/>
            <a:ext cx="1968500" cy="755015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問題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現象、果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4" idx="3"/>
          </p:cNvCxnSpPr>
          <p:nvPr/>
        </p:nvCxnSpPr>
        <p:spPr>
          <a:xfrm flipV="1">
            <a:off x="5266267" y="4108028"/>
            <a:ext cx="1537546" cy="2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圖: 程序 7"/>
          <p:cNvSpPr/>
          <p:nvPr/>
        </p:nvSpPr>
        <p:spPr>
          <a:xfrm>
            <a:off x="4106334" y="5018061"/>
            <a:ext cx="1187027" cy="755225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提出</a:t>
            </a:r>
            <a:r>
              <a:rPr lang="zh-TW" altLang="en-US" smtClean="0"/>
              <a:t>模型</a:t>
            </a:r>
            <a:r>
              <a:rPr lang="en-US" altLang="zh-TW" dirty="0" smtClean="0"/>
              <a:t>(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670214" y="4507653"/>
            <a:ext cx="2539" cy="51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3418841" y="5395673"/>
            <a:ext cx="660399" cy="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圖: 程序 13"/>
          <p:cNvSpPr/>
          <p:nvPr/>
        </p:nvSpPr>
        <p:spPr>
          <a:xfrm>
            <a:off x="2218267" y="5072248"/>
            <a:ext cx="1187027" cy="755225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找關鍵變數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89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決策模型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r>
              <a:rPr lang="zh-TW" altLang="en-US" dirty="0"/>
              <a:t>包含</a:t>
            </a:r>
            <a:r>
              <a:rPr lang="en-US" altLang="zh-TW" dirty="0"/>
              <a:t>:</a:t>
            </a:r>
            <a:r>
              <a:rPr lang="zh-TW" altLang="en-US" dirty="0"/>
              <a:t> 目標函數、控制變數與限制式</a:t>
            </a:r>
            <a:endParaRPr lang="en-US" altLang="zh-TW" dirty="0"/>
          </a:p>
          <a:p>
            <a:r>
              <a:rPr lang="zh-TW" altLang="en-US" dirty="0"/>
              <a:t>做法</a:t>
            </a:r>
            <a:r>
              <a:rPr lang="en-US" altLang="zh-TW" dirty="0"/>
              <a:t>:</a:t>
            </a:r>
            <a:r>
              <a:rPr lang="zh-TW" altLang="en-US" dirty="0"/>
              <a:t>  在既定的限制式下</a:t>
            </a:r>
            <a:r>
              <a:rPr lang="en-US" altLang="zh-TW" dirty="0"/>
              <a:t>(</a:t>
            </a:r>
            <a:r>
              <a:rPr lang="zh-TW" altLang="en-US" dirty="0"/>
              <a:t>外生，固定</a:t>
            </a:r>
            <a:r>
              <a:rPr lang="en-US" altLang="zh-TW" dirty="0"/>
              <a:t>)</a:t>
            </a:r>
            <a:r>
              <a:rPr lang="zh-TW" altLang="en-US" dirty="0"/>
              <a:t>，選擇控制變數的值，來使得目標達到最適化</a:t>
            </a:r>
            <a:r>
              <a:rPr lang="en-US" altLang="zh-TW" dirty="0"/>
              <a:t>(max or min</a:t>
            </a:r>
            <a:r>
              <a:rPr lang="zh-TW" altLang="en-US" dirty="0"/>
              <a:t>，函數值最大或最小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 消費者追求效用極大化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廠商追求產出極大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16030"/>
              </p:ext>
            </p:extLst>
          </p:nvPr>
        </p:nvGraphicFramePr>
        <p:xfrm>
          <a:off x="2330026" y="3680768"/>
          <a:ext cx="5252720" cy="758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3" imgW="2286000" imgH="330120" progId="Equation.DSMT4">
                  <p:embed/>
                </p:oleObj>
              </mc:Choice>
              <mc:Fallback>
                <p:oleObj name="Equation" r:id="rId3" imgW="2286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0026" y="3680768"/>
                        <a:ext cx="5252720" cy="758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271574"/>
              </p:ext>
            </p:extLst>
          </p:nvPr>
        </p:nvGraphicFramePr>
        <p:xfrm>
          <a:off x="2456074" y="5265632"/>
          <a:ext cx="5048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5" imgW="2197080" imgH="330120" progId="Equation.DSMT4">
                  <p:embed/>
                </p:oleObj>
              </mc:Choice>
              <mc:Fallback>
                <p:oleObj name="Equation" r:id="rId5" imgW="2197080" imgH="33012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6074" y="5265632"/>
                        <a:ext cx="50482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13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21951-5CE3-4485-8540-F3A1B1F4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通貨膨脹</a:t>
            </a:r>
            <a:r>
              <a:rPr lang="en-US" altLang="zh-TW" dirty="0"/>
              <a:t>(inflation)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75E05F-A72D-48DF-8DAC-941E0A600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 一定期間內，物價水準持續相當幅度上漲的現象</a:t>
            </a:r>
            <a:endParaRPr lang="en-US" altLang="zh-TW" dirty="0"/>
          </a:p>
          <a:p>
            <a:r>
              <a:rPr lang="zh-TW" altLang="en-US" dirty="0"/>
              <a:t>原因</a:t>
            </a:r>
            <a:r>
              <a:rPr lang="en-US" altLang="zh-TW" dirty="0"/>
              <a:t>: </a:t>
            </a:r>
            <a:r>
              <a:rPr lang="zh-TW" altLang="en-US" dirty="0"/>
              <a:t>有二</a:t>
            </a:r>
            <a:endParaRPr lang="en-US" altLang="zh-TW" dirty="0"/>
          </a:p>
          <a:p>
            <a:r>
              <a:rPr lang="en-US" altLang="zh-TW" dirty="0"/>
              <a:t>(1). </a:t>
            </a:r>
            <a:r>
              <a:rPr lang="zh-TW" altLang="en-US" dirty="0"/>
              <a:t>需求牽引</a:t>
            </a:r>
            <a:r>
              <a:rPr lang="en-US" altLang="zh-TW" dirty="0"/>
              <a:t>(demand pull):</a:t>
            </a:r>
            <a:r>
              <a:rPr lang="zh-TW" altLang="en-US" dirty="0"/>
              <a:t>總合需求增加所引起的通貨膨脹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52BA82-7D51-4A4C-9D65-2553BEBF1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532" y="3478876"/>
            <a:ext cx="4688133" cy="245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FAD7-C9E2-4E72-A2C2-AE4A820A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36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通貨膨脹</a:t>
            </a:r>
            <a:r>
              <a:rPr lang="en-US" altLang="zh-TW" dirty="0"/>
              <a:t>(inflation)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521D3-6390-43AA-841F-6356B270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4902345"/>
          </a:xfrm>
        </p:spPr>
        <p:txBody>
          <a:bodyPr/>
          <a:lstStyle/>
          <a:p>
            <a:r>
              <a:rPr lang="zh-TW" altLang="en-US" dirty="0"/>
              <a:t>成本推動型</a:t>
            </a:r>
            <a:r>
              <a:rPr lang="en-US" altLang="zh-TW" dirty="0"/>
              <a:t>(cost push):</a:t>
            </a:r>
            <a:r>
              <a:rPr lang="zh-TW" altLang="en-US" dirty="0"/>
              <a:t>工資提高、原料價格上漲使既定產出水準下的物價上升。</a:t>
            </a:r>
            <a:endParaRPr lang="en-US" altLang="zh-TW" dirty="0"/>
          </a:p>
          <a:p>
            <a:r>
              <a:rPr lang="en-US" altLang="zh-TW" dirty="0"/>
              <a:t>‧	</a:t>
            </a:r>
            <a:r>
              <a:rPr lang="zh-TW" altLang="en-US" dirty="0"/>
              <a:t>物價水準上升 產出下降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9779F8-3DF0-4AEE-AC94-5FA13DD0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35" y="2813939"/>
            <a:ext cx="3767891" cy="34019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B21E9DD-C612-48EF-902F-0F93F5325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64" y="2789261"/>
            <a:ext cx="5875872" cy="338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9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通膨模型</a:t>
            </a:r>
            <a:r>
              <a:rPr lang="en-US" altLang="zh-TW" dirty="0"/>
              <a:t>(inflation model)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8693"/>
            <a:ext cx="10515600" cy="4778269"/>
          </a:xfrm>
        </p:spPr>
        <p:txBody>
          <a:bodyPr/>
          <a:lstStyle/>
          <a:p>
            <a:r>
              <a:rPr lang="zh-TW" altLang="en-US" dirty="0"/>
              <a:t>模型</a:t>
            </a:r>
            <a:endParaRPr lang="en-US" altLang="zh-TW" dirty="0"/>
          </a:p>
          <a:p>
            <a:r>
              <a:rPr lang="zh-TW" altLang="en-US" dirty="0"/>
              <a:t>                          </a:t>
            </a:r>
            <a:r>
              <a:rPr lang="en-US" altLang="zh-TW" dirty="0"/>
              <a:t>inflation=F(D, S, QE,…)</a:t>
            </a:r>
          </a:p>
          <a:p>
            <a:pPr lvl="1"/>
            <a:r>
              <a:rPr lang="en-US" altLang="zh-TW" dirty="0"/>
              <a:t>D(demand pull): </a:t>
            </a:r>
            <a:r>
              <a:rPr lang="zh-TW" altLang="en-US" dirty="0"/>
              <a:t>所得</a:t>
            </a:r>
            <a:r>
              <a:rPr lang="en-US" altLang="zh-TW" dirty="0"/>
              <a:t>(x1),…</a:t>
            </a:r>
          </a:p>
          <a:p>
            <a:pPr lvl="1"/>
            <a:r>
              <a:rPr lang="en-US" altLang="zh-TW" dirty="0"/>
              <a:t>S(cost push): </a:t>
            </a:r>
            <a:r>
              <a:rPr lang="zh-TW" altLang="en-US" dirty="0"/>
              <a:t>原物料成本</a:t>
            </a:r>
            <a:r>
              <a:rPr lang="en-US" altLang="zh-TW" dirty="0"/>
              <a:t>(x2), </a:t>
            </a:r>
            <a:r>
              <a:rPr lang="zh-TW" altLang="en-US" dirty="0"/>
              <a:t>油價</a:t>
            </a:r>
            <a:r>
              <a:rPr lang="en-US" altLang="zh-TW" dirty="0"/>
              <a:t>(x3), </a:t>
            </a:r>
            <a:r>
              <a:rPr lang="zh-TW" altLang="en-US" dirty="0"/>
              <a:t>糧食價格</a:t>
            </a:r>
            <a:r>
              <a:rPr lang="en-US" altLang="zh-TW" dirty="0"/>
              <a:t>(</a:t>
            </a:r>
            <a:r>
              <a:rPr lang="zh-TW" altLang="en-US" dirty="0"/>
              <a:t>黃小玉</a:t>
            </a:r>
            <a:r>
              <a:rPr lang="en-US" altLang="zh-TW" dirty="0"/>
              <a:t>)(x4),…</a:t>
            </a:r>
          </a:p>
          <a:p>
            <a:pPr lvl="1"/>
            <a:r>
              <a:rPr lang="en-US" altLang="zh-TW" dirty="0"/>
              <a:t>QE(money supply or interest rate) (x5)</a:t>
            </a:r>
          </a:p>
          <a:p>
            <a:r>
              <a:rPr lang="zh-TW" altLang="en-US" dirty="0"/>
              <a:t>理論模型，                   </a:t>
            </a:r>
            <a:r>
              <a:rPr lang="en-US" altLang="zh-TW" dirty="0"/>
              <a:t>inflation=F(x1,x2,x3,x4,x5)</a:t>
            </a:r>
          </a:p>
          <a:p>
            <a:r>
              <a:rPr lang="zh-TW" altLang="en-US" dirty="0"/>
              <a:t>實證模型</a:t>
            </a:r>
            <a:endParaRPr lang="en-US" altLang="zh-TW" dirty="0"/>
          </a:p>
          <a:p>
            <a:pPr algn="ctr"/>
            <a:r>
              <a:rPr lang="en-US" altLang="zh-TW" dirty="0" err="1"/>
              <a:t>Inf</a:t>
            </a:r>
            <a:r>
              <a:rPr lang="en-US" altLang="zh-TW" dirty="0"/>
              <a:t> = a0+a1*x1+a2*x2+…+a5*x5+ error term</a:t>
            </a:r>
          </a:p>
          <a:p>
            <a:r>
              <a:rPr lang="zh-TW" altLang="en-US" dirty="0"/>
              <a:t>資料</a:t>
            </a:r>
            <a:r>
              <a:rPr lang="en-US" altLang="zh-TW" dirty="0"/>
              <a:t>+</a:t>
            </a:r>
            <a:r>
              <a:rPr lang="zh-TW" altLang="en-US" dirty="0"/>
              <a:t>統計</a:t>
            </a:r>
            <a:r>
              <a:rPr lang="en-US" altLang="zh-TW" dirty="0"/>
              <a:t>=</a:t>
            </a:r>
            <a:r>
              <a:rPr lang="zh-TW" altLang="en-US" dirty="0"/>
              <a:t>實證結果分析</a:t>
            </a:r>
          </a:p>
        </p:txBody>
      </p:sp>
    </p:spTree>
    <p:extLst>
      <p:ext uri="{BB962C8B-B14F-4D97-AF65-F5344CB8AC3E}">
        <p14:creationId xmlns:p14="http://schemas.microsoft.com/office/powerpoint/2010/main" val="359776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688</Words>
  <Application>Microsoft Office PowerPoint</Application>
  <PresentationFormat>寬螢幕</PresentationFormat>
  <Paragraphs>65</Paragraphs>
  <Slides>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Wingdings</vt:lpstr>
      <vt:lpstr>Office 佈景主題</vt:lpstr>
      <vt:lpstr>Equation</vt:lpstr>
      <vt:lpstr>管經重要邏輯 之整理(2023)</vt:lpstr>
      <vt:lpstr>市場之概念</vt:lpstr>
      <vt:lpstr>碳權交易</vt:lpstr>
      <vt:lpstr>綠能的使用</vt:lpstr>
      <vt:lpstr>經濟分析(因果關係):邏輯思維</vt:lpstr>
      <vt:lpstr>決策模型</vt:lpstr>
      <vt:lpstr>通貨膨脹(inflation)</vt:lpstr>
      <vt:lpstr>通貨膨脹(inflation)</vt:lpstr>
      <vt:lpstr>通膨模型(inflation model)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57</cp:revision>
  <dcterms:created xsi:type="dcterms:W3CDTF">2020-09-28T16:09:01Z</dcterms:created>
  <dcterms:modified xsi:type="dcterms:W3CDTF">2023-09-15T14:07:04Z</dcterms:modified>
</cp:coreProperties>
</file>