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14" d="100"/>
          <a:sy n="114" d="100"/>
        </p:scale>
        <p:origin x="-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viewProps" Target="viewProps.xml"/><Relationship Id="rId4" Type="http://schemas.openxmlformats.org/officeDocument/2006/relationships/slide" Target="slides/slide3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9" Type="http://schemas.openxmlformats.org/officeDocument/2006/relationships/presProps" Target="pres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9CA1-D24D-B749-AC24-1B54525034E8}" type="datetimeFigureOut">
              <a:rPr lang="en-US" smtClean="0"/>
              <a:pPr/>
              <a:t>7/20/09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13E7FFD-5659-C84F-A0EA-0CCCC83D4E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9CA1-D24D-B749-AC24-1B54525034E8}" type="datetimeFigureOut">
              <a:rPr lang="en-US" smtClean="0"/>
              <a:pPr/>
              <a:t>7/20/09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7FFD-5659-C84F-A0EA-0CCCC83D4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13E7FFD-5659-C84F-A0EA-0CCCC83D4E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9CA1-D24D-B749-AC24-1B54525034E8}" type="datetimeFigureOut">
              <a:rPr lang="en-US" smtClean="0"/>
              <a:pPr/>
              <a:t>7/20/09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9CA1-D24D-B749-AC24-1B54525034E8}" type="datetimeFigureOut">
              <a:rPr lang="en-US" smtClean="0"/>
              <a:pPr/>
              <a:t>7/20/09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13E7FFD-5659-C84F-A0EA-0CCCC83D4E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9CA1-D24D-B749-AC24-1B54525034E8}" type="datetimeFigureOut">
              <a:rPr lang="en-US" smtClean="0"/>
              <a:pPr/>
              <a:t>7/20/09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13E7FFD-5659-C84F-A0EA-0CCCC83D4E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2E79CA1-D24D-B749-AC24-1B54525034E8}" type="datetimeFigureOut">
              <a:rPr lang="en-US" smtClean="0"/>
              <a:pPr/>
              <a:t>7/20/09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7FFD-5659-C84F-A0EA-0CCCC83D4E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9CA1-D24D-B749-AC24-1B54525034E8}" type="datetimeFigureOut">
              <a:rPr lang="en-US" smtClean="0"/>
              <a:pPr/>
              <a:t>7/20/09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13E7FFD-5659-C84F-A0EA-0CCCC83D4E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9CA1-D24D-B749-AC24-1B54525034E8}" type="datetimeFigureOut">
              <a:rPr lang="en-US" smtClean="0"/>
              <a:pPr/>
              <a:t>7/20/09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13E7FFD-5659-C84F-A0EA-0CCCC83D4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9CA1-D24D-B749-AC24-1B54525034E8}" type="datetimeFigureOut">
              <a:rPr lang="en-US" smtClean="0"/>
              <a:pPr/>
              <a:t>7/20/09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3E7FFD-5659-C84F-A0EA-0CCCC83D4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13E7FFD-5659-C84F-A0EA-0CCCC83D4E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9CA1-D24D-B749-AC24-1B54525034E8}" type="datetimeFigureOut">
              <a:rPr lang="en-US" smtClean="0"/>
              <a:pPr/>
              <a:t>7/20/09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13E7FFD-5659-C84F-A0EA-0CCCC83D4E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2E79CA1-D24D-B749-AC24-1B54525034E8}" type="datetimeFigureOut">
              <a:rPr lang="en-US" smtClean="0"/>
              <a:pPr/>
              <a:t>7/20/09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2E79CA1-D24D-B749-AC24-1B54525034E8}" type="datetimeFigureOut">
              <a:rPr lang="en-US" smtClean="0"/>
              <a:pPr/>
              <a:t>7/20/09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13E7FFD-5659-C84F-A0EA-0CCCC83D4E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95700"/>
            <a:ext cx="6400800" cy="1752600"/>
          </a:xfrm>
        </p:spPr>
        <p:txBody>
          <a:bodyPr/>
          <a:lstStyle/>
          <a:p>
            <a:r>
              <a:rPr lang="en-US" dirty="0" smtClean="0"/>
              <a:t>Host: Roy van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Meij</a:t>
            </a:r>
            <a:endParaRPr lang="en-US" dirty="0" smtClean="0"/>
          </a:p>
          <a:p>
            <a:r>
              <a:rPr lang="en-US" dirty="0" smtClean="0"/>
              <a:t>Company: Rodi media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Dag 1: Basis Ruby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r>
              <a:rPr lang="en-US" sz="4800" dirty="0" smtClean="0"/>
              <a:t>http://tryruby.hobix.com/</a:t>
            </a:r>
          </a:p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Installatie</a:t>
            </a:r>
            <a:r>
              <a:rPr lang="en-US" dirty="0" smtClean="0"/>
              <a:t> Ruby en/of 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r>
              <a:rPr lang="en-US" sz="4800" dirty="0" smtClean="0"/>
              <a:t>http://blog.finalist.com/</a:t>
            </a:r>
          </a:p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r>
              <a:rPr lang="en-US" sz="3600" dirty="0" smtClean="0"/>
              <a:t>Ruby on Rails Deployment for Dummies</a:t>
            </a:r>
          </a:p>
          <a:p>
            <a:pPr algn="ctr">
              <a:buNone/>
            </a:pP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: Web 2.0 </a:t>
            </a:r>
            <a:r>
              <a:rPr lang="en-US" dirty="0" err="1" smtClean="0"/>
              <a:t>naam</a:t>
            </a:r>
            <a:r>
              <a:rPr lang="en-US" dirty="0" smtClean="0"/>
              <a:t>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vul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array </a:t>
            </a:r>
            <a:r>
              <a:rPr lang="en-US" dirty="0" err="1" smtClean="0"/>
              <a:t>genaamd</a:t>
            </a:r>
            <a:r>
              <a:rPr lang="en-US" dirty="0" smtClean="0"/>
              <a:t> sites met 10 random </a:t>
            </a:r>
            <a:r>
              <a:rPr lang="en-US" dirty="0" err="1" smtClean="0"/>
              <a:t>getallen</a:t>
            </a:r>
            <a:r>
              <a:rPr lang="en-US" dirty="0" smtClean="0"/>
              <a:t>  </a:t>
            </a:r>
            <a:r>
              <a:rPr lang="en-US" dirty="0" err="1" smtClean="0"/>
              <a:t>onder</a:t>
            </a:r>
            <a:r>
              <a:rPr lang="en-US" dirty="0" smtClean="0"/>
              <a:t> de 100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tips</a:t>
            </a:r>
          </a:p>
          <a:p>
            <a:pPr>
              <a:buNone/>
            </a:pPr>
            <a:r>
              <a:rPr lang="en-US" sz="2400" dirty="0" smtClean="0"/>
              <a:t>	 - sites &lt;&lt; “sample data” #</a:t>
            </a:r>
            <a:r>
              <a:rPr lang="en-US" sz="2400" dirty="0" err="1" smtClean="0"/>
              <a:t>voor</a:t>
            </a:r>
            <a:r>
              <a:rPr lang="en-US" sz="2400" dirty="0" smtClean="0"/>
              <a:t> het </a:t>
            </a:r>
            <a:r>
              <a:rPr lang="en-US" sz="2400" dirty="0" err="1" smtClean="0"/>
              <a:t>toevoegen</a:t>
            </a:r>
            <a:r>
              <a:rPr lang="en-US" sz="2400" dirty="0" smtClean="0"/>
              <a:t> van </a:t>
            </a:r>
            <a:r>
              <a:rPr lang="en-US" sz="2400" dirty="0" err="1" smtClean="0"/>
              <a:t>een</a:t>
            </a:r>
            <a:r>
              <a:rPr lang="en-US" sz="2400" dirty="0" smtClean="0"/>
              <a:t> item</a:t>
            </a:r>
          </a:p>
          <a:p>
            <a:pPr>
              <a:buNone/>
            </a:pPr>
            <a:r>
              <a:rPr lang="en-US" sz="2400" dirty="0" smtClean="0"/>
              <a:t>	 - rand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variabele</a:t>
            </a:r>
            <a:r>
              <a:rPr lang="en-US" dirty="0" smtClean="0"/>
              <a:t> </a:t>
            </a:r>
            <a:r>
              <a:rPr lang="en-US" dirty="0" smtClean="0"/>
              <a:t>generator,  </a:t>
            </a:r>
            <a:r>
              <a:rPr lang="en-US" dirty="0" err="1" smtClean="0"/>
              <a:t>itereer</a:t>
            </a:r>
            <a:r>
              <a:rPr lang="en-US" dirty="0" smtClean="0"/>
              <a:t> over </a:t>
            </a:r>
            <a:r>
              <a:rPr lang="en-US" dirty="0" err="1" smtClean="0"/>
              <a:t>deze</a:t>
            </a:r>
            <a:r>
              <a:rPr lang="en-US" dirty="0" smtClean="0"/>
              <a:t> en output de </a:t>
            </a:r>
            <a:r>
              <a:rPr lang="en-US" dirty="0" err="1" smtClean="0"/>
              <a:t>waarde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De generator </a:t>
            </a:r>
            <a:r>
              <a:rPr lang="en-US" dirty="0" err="1" smtClean="0"/>
              <a:t>heeft</a:t>
            </a:r>
            <a:r>
              <a:rPr lang="en-US" dirty="0" smtClean="0"/>
              <a:t> het </a:t>
            </a:r>
            <a:r>
              <a:rPr lang="en-US" dirty="0" err="1" smtClean="0"/>
              <a:t>algoritme</a:t>
            </a:r>
            <a:r>
              <a:rPr lang="en-US" dirty="0" smtClean="0"/>
              <a:t> </a:t>
            </a:r>
            <a:r>
              <a:rPr lang="en-US" dirty="0" err="1" smtClean="0"/>
              <a:t>waaruit</a:t>
            </a:r>
            <a:r>
              <a:rPr lang="en-US" dirty="0" smtClean="0"/>
              <a:t> het </a:t>
            </a:r>
            <a:r>
              <a:rPr lang="en-US" dirty="0" err="1" smtClean="0"/>
              <a:t>domein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gegenereert</a:t>
            </a:r>
            <a:r>
              <a:rPr lang="en-US" dirty="0" smtClean="0"/>
              <a:t>, </a:t>
            </a:r>
            <a:r>
              <a:rPr lang="en-US" dirty="0" err="1" smtClean="0"/>
              <a:t>bijv</a:t>
            </a:r>
            <a:r>
              <a:rPr lang="en-US" dirty="0" smtClean="0"/>
              <a:t>: </a:t>
            </a:r>
            <a:r>
              <a:rPr lang="en-US" dirty="0" err="1" smtClean="0"/>
              <a:t>mkmkm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(</a:t>
            </a:r>
            <a:r>
              <a:rPr lang="en-US" dirty="0" err="1" smtClean="0"/>
              <a:t>m</a:t>
            </a:r>
            <a:r>
              <a:rPr lang="en-US" dirty="0" smtClean="0"/>
              <a:t> = </a:t>
            </a:r>
            <a:r>
              <a:rPr lang="en-US" dirty="0" err="1" smtClean="0"/>
              <a:t>medeklinker</a:t>
            </a:r>
            <a:r>
              <a:rPr lang="en-US" dirty="0" smtClean="0"/>
              <a:t>, </a:t>
            </a:r>
            <a:r>
              <a:rPr lang="en-US" dirty="0" err="1" smtClean="0"/>
              <a:t>k</a:t>
            </a:r>
            <a:r>
              <a:rPr lang="en-US" dirty="0" smtClean="0"/>
              <a:t> = </a:t>
            </a:r>
            <a:r>
              <a:rPr lang="en-US" dirty="0" err="1" smtClean="0"/>
              <a:t>klinker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tips: </a:t>
            </a:r>
            <a:r>
              <a:rPr lang="en-US" dirty="0" err="1" smtClean="0"/>
              <a:t>arr.each_byte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hash met 2 items, de </a:t>
            </a:r>
            <a:r>
              <a:rPr lang="en-US" dirty="0" err="1" smtClean="0"/>
              <a:t>klinkers</a:t>
            </a:r>
            <a:r>
              <a:rPr lang="en-US" dirty="0" smtClean="0"/>
              <a:t> en </a:t>
            </a:r>
            <a:r>
              <a:rPr lang="en-US" dirty="0" err="1" smtClean="0"/>
              <a:t>medeklinkers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r>
              <a:rPr lang="en-US" dirty="0" err="1" smtClean="0"/>
              <a:t>Gebruik</a:t>
            </a:r>
            <a:r>
              <a:rPr lang="en-US" dirty="0" smtClean="0"/>
              <a:t> de </a:t>
            </a:r>
            <a:r>
              <a:rPr lang="en-US" dirty="0" err="1" smtClean="0"/>
              <a:t>iteratie</a:t>
            </a:r>
            <a:r>
              <a:rPr lang="en-US" dirty="0" smtClean="0"/>
              <a:t> van </a:t>
            </a:r>
            <a:r>
              <a:rPr lang="en-US" dirty="0" err="1" smtClean="0"/>
              <a:t>vorige</a:t>
            </a:r>
            <a:r>
              <a:rPr lang="en-US" dirty="0" smtClean="0"/>
              <a:t> </a:t>
            </a:r>
            <a:r>
              <a:rPr lang="en-US" dirty="0" err="1" smtClean="0"/>
              <a:t>opdracht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variabele</a:t>
            </a:r>
            <a:r>
              <a:rPr lang="en-US" dirty="0" smtClean="0"/>
              <a:t> </a:t>
            </a:r>
            <a:r>
              <a:rPr lang="en-US" dirty="0" err="1" smtClean="0"/>
              <a:t>genaamd</a:t>
            </a:r>
            <a:r>
              <a:rPr lang="en-US" dirty="0" smtClean="0"/>
              <a:t> ‘domain’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vullen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Tips: ?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 err="1" smtClean="0"/>
              <a:t>geeft</a:t>
            </a:r>
            <a:r>
              <a:rPr lang="en-US" dirty="0" smtClean="0"/>
              <a:t> de </a:t>
            </a:r>
            <a:r>
              <a:rPr lang="en-US" dirty="0" err="1" smtClean="0"/>
              <a:t>bytecode</a:t>
            </a:r>
            <a:r>
              <a:rPr lang="en-US" dirty="0" smtClean="0"/>
              <a:t> van ‘</a:t>
            </a:r>
            <a:r>
              <a:rPr lang="en-US" dirty="0" err="1" smtClean="0"/>
              <a:t>k</a:t>
            </a:r>
            <a:r>
              <a:rPr lang="en-US" dirty="0" smtClean="0"/>
              <a:t>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51155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Kijk</a:t>
            </a:r>
            <a:r>
              <a:rPr lang="en-US" dirty="0" smtClean="0"/>
              <a:t> via </a:t>
            </a:r>
            <a:r>
              <a:rPr lang="en-US" dirty="0" err="1" smtClean="0"/>
              <a:t>whois</a:t>
            </a:r>
            <a:r>
              <a:rPr lang="en-US" dirty="0" smtClean="0"/>
              <a:t> of </a:t>
            </a:r>
            <a:r>
              <a:rPr lang="en-US" dirty="0" err="1" smtClean="0"/>
              <a:t>domein</a:t>
            </a:r>
            <a:r>
              <a:rPr lang="en-US" dirty="0" smtClean="0"/>
              <a:t> </a:t>
            </a: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beschikbaar</a:t>
            </a:r>
            <a:r>
              <a:rPr lang="en-US" dirty="0" smtClean="0"/>
              <a:t> is en </a:t>
            </a:r>
            <a:r>
              <a:rPr lang="en-US" dirty="0" err="1" smtClean="0"/>
              <a:t>zet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in </a:t>
            </a:r>
            <a:r>
              <a:rPr lang="en-US" dirty="0" err="1" smtClean="0"/>
              <a:t>functie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Tips:</a:t>
            </a:r>
          </a:p>
          <a:p>
            <a:pPr>
              <a:buNone/>
            </a:pPr>
            <a:r>
              <a:rPr lang="en-US" dirty="0" smtClean="0"/>
              <a:t>	 - request = `</a:t>
            </a:r>
            <a:r>
              <a:rPr lang="en-US" dirty="0" err="1" smtClean="0"/>
              <a:t>whois</a:t>
            </a:r>
            <a:r>
              <a:rPr lang="en-US" dirty="0" smtClean="0"/>
              <a:t> #{domain}` of:</a:t>
            </a:r>
          </a:p>
          <a:p>
            <a:pPr>
              <a:buNone/>
            </a:pPr>
            <a:r>
              <a:rPr lang="en-US" dirty="0" smtClean="0"/>
              <a:t> 	 - lees de source </a:t>
            </a:r>
            <a:r>
              <a:rPr lang="en-US" dirty="0" err="1" smtClean="0"/>
              <a:t>uit</a:t>
            </a:r>
            <a:r>
              <a:rPr lang="en-US" dirty="0" smtClean="0"/>
              <a:t> van </a:t>
            </a:r>
            <a:r>
              <a:rPr lang="en-US" dirty="0" err="1" smtClean="0"/>
              <a:t>whois.net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886200"/>
            <a:ext cx="8043672" cy="120032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C7833"/>
                </a:solidFill>
                <a:latin typeface="Inconsolata"/>
              </a:rPr>
              <a:t>require </a:t>
            </a:r>
            <a:r>
              <a:rPr lang="en-US" dirty="0" smtClean="0">
                <a:solidFill>
                  <a:srgbClr val="A5C261"/>
                </a:solidFill>
                <a:latin typeface="Inconsolata"/>
              </a:rPr>
              <a:t>'open-</a:t>
            </a:r>
            <a:r>
              <a:rPr lang="en-US" dirty="0" err="1" smtClean="0">
                <a:solidFill>
                  <a:srgbClr val="A5C261"/>
                </a:solidFill>
                <a:latin typeface="Inconsolata"/>
              </a:rPr>
              <a:t>uri</a:t>
            </a:r>
            <a:r>
              <a:rPr lang="en-US" dirty="0" smtClean="0">
                <a:solidFill>
                  <a:srgbClr val="A5C261"/>
                </a:solidFill>
                <a:latin typeface="Inconsolata"/>
              </a:rPr>
              <a:t>'</a:t>
            </a:r>
            <a:br>
              <a:rPr lang="en-US" dirty="0" smtClean="0">
                <a:solidFill>
                  <a:srgbClr val="A5C261"/>
                </a:solidFill>
                <a:latin typeface="Inconsolata"/>
              </a:rPr>
            </a:br>
            <a:r>
              <a:rPr lang="en-US" dirty="0" err="1" smtClean="0">
                <a:solidFill>
                  <a:schemeClr val="bg1"/>
                </a:solidFill>
                <a:latin typeface="Inconsolata"/>
              </a:rPr>
              <a:t>open</a:t>
            </a:r>
            <a:r>
              <a:rPr lang="en-US" dirty="0" err="1" smtClean="0">
                <a:solidFill>
                  <a:srgbClr val="A5C261"/>
                </a:solidFill>
                <a:latin typeface="Inconsolata"/>
              </a:rPr>
              <a:t>("http://whois.net/whois_new.cgi?d</a:t>
            </a:r>
            <a:r>
              <a:rPr lang="en-US" dirty="0" smtClean="0">
                <a:solidFill>
                  <a:srgbClr val="A5C261"/>
                </a:solidFill>
                <a:latin typeface="Inconsolata"/>
              </a:rPr>
              <a:t>=#{</a:t>
            </a:r>
            <a:r>
              <a:rPr lang="en-US" dirty="0" err="1" smtClean="0">
                <a:solidFill>
                  <a:srgbClr val="A5C261"/>
                </a:solidFill>
                <a:latin typeface="Inconsolata"/>
              </a:rPr>
              <a:t>domain}&amp;tld</a:t>
            </a:r>
            <a:r>
              <a:rPr lang="en-US" dirty="0" smtClean="0">
                <a:solidFill>
                  <a:srgbClr val="A5C261"/>
                </a:solidFill>
                <a:latin typeface="Inconsolata"/>
              </a:rPr>
              <a:t>=com") </a:t>
            </a:r>
            <a:r>
              <a:rPr lang="en-US" dirty="0" smtClean="0">
                <a:solidFill>
                  <a:srgbClr val="CC7833"/>
                </a:solidFill>
                <a:latin typeface="Inconsolata"/>
              </a:rPr>
              <a:t>do |</a:t>
            </a:r>
            <a:r>
              <a:rPr lang="en-US" dirty="0" err="1" smtClean="0">
                <a:solidFill>
                  <a:srgbClr val="E6E1DC"/>
                </a:solidFill>
                <a:latin typeface="Inconsolata"/>
              </a:rPr>
              <a:t>f</a:t>
            </a:r>
            <a:r>
              <a:rPr lang="en-US" dirty="0" smtClean="0">
                <a:solidFill>
                  <a:srgbClr val="E6E1DC"/>
                </a:solidFill>
                <a:latin typeface="Inconsolata"/>
              </a:rPr>
              <a:t>|</a:t>
            </a:r>
            <a:br>
              <a:rPr lang="en-US" dirty="0" smtClean="0">
                <a:solidFill>
                  <a:srgbClr val="E6E1DC"/>
                </a:solidFill>
                <a:latin typeface="Inconsolata"/>
              </a:rPr>
            </a:br>
            <a:r>
              <a:rPr lang="en-US" dirty="0" smtClean="0">
                <a:solidFill>
                  <a:srgbClr val="E6E1DC"/>
                </a:solidFill>
                <a:latin typeface="Inconsolata"/>
              </a:rPr>
              <a:t>  request </a:t>
            </a:r>
            <a:r>
              <a:rPr lang="en-US" dirty="0" smtClean="0">
                <a:solidFill>
                  <a:srgbClr val="CC7833"/>
                </a:solidFill>
                <a:latin typeface="Inconsolata"/>
              </a:rPr>
              <a:t>= </a:t>
            </a:r>
            <a:r>
              <a:rPr lang="en-US" dirty="0" err="1" smtClean="0">
                <a:solidFill>
                  <a:srgbClr val="CC7833"/>
                </a:solidFill>
                <a:latin typeface="Inconsolata"/>
              </a:rPr>
              <a:t>f.read</a:t>
            </a:r>
            <a:r>
              <a:rPr lang="en-US" dirty="0" smtClean="0">
                <a:solidFill>
                  <a:srgbClr val="CC7833"/>
                </a:solidFill>
                <a:latin typeface="Inconsolata"/>
              </a:rPr>
              <a:t/>
            </a:r>
            <a:br>
              <a:rPr lang="en-US" dirty="0" smtClean="0">
                <a:solidFill>
                  <a:srgbClr val="CC7833"/>
                </a:solidFill>
                <a:latin typeface="Inconsolata"/>
              </a:rPr>
            </a:br>
            <a:r>
              <a:rPr lang="en-US" dirty="0" smtClean="0">
                <a:solidFill>
                  <a:srgbClr val="CC7833"/>
                </a:solidFill>
                <a:latin typeface="Inconsolata"/>
              </a:rPr>
              <a:t>end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5: </a:t>
            </a:r>
            <a:r>
              <a:rPr lang="en-US" dirty="0" err="1" smtClean="0"/>
              <a:t>Geef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lijst</a:t>
            </a:r>
            <a:r>
              <a:rPr lang="en-US" dirty="0" smtClean="0"/>
              <a:t> met 10 </a:t>
            </a:r>
            <a:r>
              <a:rPr lang="en-US" dirty="0" err="1" smtClean="0"/>
              <a:t>gegenereerde</a:t>
            </a:r>
            <a:r>
              <a:rPr lang="en-US" dirty="0" smtClean="0"/>
              <a:t> </a:t>
            </a:r>
            <a:r>
              <a:rPr lang="en-US" dirty="0" err="1" smtClean="0"/>
              <a:t>domein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r>
              <a:rPr lang="en-US" dirty="0" smtClean="0"/>
              <a:t> die </a:t>
            </a:r>
            <a:r>
              <a:rPr lang="en-US" dirty="0" err="1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beschikbaar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Geschiedenis</a:t>
            </a:r>
            <a:endParaRPr lang="en-US" dirty="0" smtClean="0"/>
          </a:p>
          <a:p>
            <a:r>
              <a:rPr lang="en-US" dirty="0" smtClean="0"/>
              <a:t>C# </a:t>
            </a:r>
            <a:r>
              <a:rPr lang="en-US" dirty="0" err="1" smtClean="0"/>
              <a:t>vs</a:t>
            </a:r>
            <a:r>
              <a:rPr lang="en-US" dirty="0" smtClean="0"/>
              <a:t> Ruby</a:t>
            </a:r>
          </a:p>
          <a:p>
            <a:r>
              <a:rPr lang="en-US" dirty="0" smtClean="0"/>
              <a:t>Ruby goodies</a:t>
            </a:r>
          </a:p>
          <a:p>
            <a:r>
              <a:rPr lang="en-US" dirty="0" smtClean="0"/>
              <a:t>Online tutorial</a:t>
            </a:r>
          </a:p>
          <a:p>
            <a:r>
              <a:rPr lang="en-US" dirty="0" err="1" smtClean="0"/>
              <a:t>Installatie</a:t>
            </a:r>
            <a:r>
              <a:rPr lang="en-US" dirty="0" smtClean="0"/>
              <a:t> Ruby en/of Rails</a:t>
            </a:r>
          </a:p>
          <a:p>
            <a:r>
              <a:rPr lang="en-US" dirty="0" err="1" smtClean="0"/>
              <a:t>Opdracht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Geschiedenis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Yukihiro “</a:t>
            </a:r>
            <a:r>
              <a:rPr lang="en-US" dirty="0" err="1" smtClean="0"/>
              <a:t>matz</a:t>
            </a:r>
            <a:r>
              <a:rPr lang="en-US" dirty="0" smtClean="0"/>
              <a:t>” Matsumoto,</a:t>
            </a:r>
          </a:p>
          <a:p>
            <a:r>
              <a:rPr lang="en-US" dirty="0" smtClean="0"/>
              <a:t>Perl, Smalltalk, Eiffel, </a:t>
            </a:r>
            <a:r>
              <a:rPr lang="en-US" dirty="0" err="1" smtClean="0"/>
              <a:t>Ada</a:t>
            </a:r>
            <a:r>
              <a:rPr lang="en-US" dirty="0" smtClean="0"/>
              <a:t> en Lisp</a:t>
            </a:r>
          </a:p>
          <a:p>
            <a:r>
              <a:rPr lang="en-US" dirty="0" smtClean="0"/>
              <a:t>“trying to make Ruby natural, not simple,”</a:t>
            </a:r>
          </a:p>
          <a:p>
            <a:r>
              <a:rPr lang="en-US" dirty="0" smtClean="0"/>
              <a:t>Meer: </a:t>
            </a:r>
            <a:r>
              <a:rPr lang="en-US" dirty="0" err="1" smtClean="0"/>
              <a:t>http://www.ruby-lang.org/en/about</a:t>
            </a:r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vs</a:t>
            </a:r>
            <a:r>
              <a:rPr lang="en-US" dirty="0" smtClean="0"/>
              <a:t> Ruby :1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041648" cy="530352"/>
          </a:xfrm>
        </p:spPr>
        <p:txBody>
          <a:bodyPr/>
          <a:lstStyle/>
          <a:p>
            <a:r>
              <a:rPr lang="en-US" dirty="0" smtClean="0"/>
              <a:t>C#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527048"/>
            <a:ext cx="4005072" cy="10066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Ruby</a:t>
            </a:r>
            <a:b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752" y="2133600"/>
            <a:ext cx="4270248" cy="40011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CC7833"/>
                </a:solidFill>
                <a:latin typeface="Inconsolata"/>
              </a:rPr>
              <a:t>int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count = 1;</a:t>
            </a: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00600" y="2133600"/>
            <a:ext cx="4005072" cy="70788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Inconsolata"/>
              </a:rPr>
              <a:t>count 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= </a:t>
            </a:r>
            <a:r>
              <a:rPr lang="en-US" sz="2000" dirty="0" smtClean="0">
                <a:solidFill>
                  <a:srgbClr val="A5C261"/>
                </a:solidFill>
                <a:latin typeface="Inconsolata"/>
              </a:rPr>
              <a:t>1</a:t>
            </a:r>
            <a:br>
              <a:rPr lang="en-US" sz="2000" dirty="0" smtClean="0">
                <a:solidFill>
                  <a:srgbClr val="A5C261"/>
                </a:solidFill>
                <a:latin typeface="Inconsolata"/>
              </a:rPr>
            </a:b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count 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= </a:t>
            </a:r>
            <a:r>
              <a:rPr lang="en-US" sz="2000" dirty="0" smtClean="0">
                <a:solidFill>
                  <a:srgbClr val="A5C261"/>
                </a:solidFill>
                <a:latin typeface="Inconsolata"/>
              </a:rPr>
              <a:t>"</a:t>
            </a:r>
            <a:r>
              <a:rPr lang="en-US" sz="2000" dirty="0" err="1" smtClean="0">
                <a:solidFill>
                  <a:srgbClr val="A5C261"/>
                </a:solidFill>
                <a:latin typeface="Inconsolata"/>
              </a:rPr>
              <a:t>abc</a:t>
            </a:r>
            <a:r>
              <a:rPr lang="en-US" sz="2000" dirty="0" smtClean="0">
                <a:solidFill>
                  <a:srgbClr val="A5C261"/>
                </a:solidFill>
                <a:latin typeface="Inconsolata"/>
              </a:rPr>
              <a:t>" 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vs</a:t>
            </a:r>
            <a:r>
              <a:rPr lang="en-US" dirty="0" smtClean="0"/>
              <a:t> Ruby :2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965448" cy="606552"/>
          </a:xfrm>
        </p:spPr>
        <p:txBody>
          <a:bodyPr/>
          <a:lstStyle/>
          <a:p>
            <a:r>
              <a:rPr lang="en-US" dirty="0" smtClean="0"/>
              <a:t>C#</a:t>
            </a:r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0" y="1527048"/>
            <a:ext cx="3965448" cy="6065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700" dirty="0" smtClean="0"/>
              <a:t>Ruby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752" y="2133600"/>
            <a:ext cx="4270248" cy="132343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public class 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Person  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/>
            </a:r>
            <a:br>
              <a:rPr lang="en-US" sz="2000" dirty="0" smtClean="0">
                <a:solidFill>
                  <a:srgbClr val="CC7833"/>
                </a:solidFill>
                <a:latin typeface="Inconsolata"/>
              </a:rPr>
            </a:b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{ 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  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Inconsolata"/>
              </a:rPr>
            </a:b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} 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/>
            </a:r>
            <a:br>
              <a:rPr lang="en-US" sz="2000" dirty="0" smtClean="0">
                <a:solidFill>
                  <a:srgbClr val="CC7833"/>
                </a:solidFill>
                <a:latin typeface="Inconsolata"/>
              </a:rPr>
            </a:br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724400" y="2133600"/>
            <a:ext cx="3886200" cy="101566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class 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Person    </a:t>
            </a:r>
            <a:r>
              <a:rPr lang="en-US" sz="2000" dirty="0" smtClean="0">
                <a:solidFill>
                  <a:srgbClr val="6D9CBE"/>
                </a:solidFill>
                <a:latin typeface="Inconsolata"/>
              </a:rPr>
              <a:t> </a:t>
            </a:r>
            <a:r>
              <a:rPr lang="en-US" sz="2000" dirty="0" smtClean="0">
                <a:solidFill>
                  <a:srgbClr val="A5C261"/>
                </a:solidFill>
                <a:latin typeface="Inconsolata"/>
              </a:rPr>
              <a:t>     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/>
            </a:r>
            <a:br>
              <a:rPr lang="en-US" sz="2000" dirty="0" smtClean="0">
                <a:solidFill>
                  <a:srgbClr val="CC7833"/>
                </a:solidFill>
                <a:latin typeface="Inconsolata"/>
              </a:rPr>
            </a:b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end </a:t>
            </a:r>
            <a:br>
              <a:rPr lang="en-US" sz="2000" dirty="0" smtClean="0">
                <a:solidFill>
                  <a:srgbClr val="CC7833"/>
                </a:solidFill>
                <a:latin typeface="Inconsolata"/>
              </a:rPr>
            </a:b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vs</a:t>
            </a:r>
            <a:r>
              <a:rPr lang="en-US" dirty="0" smtClean="0"/>
              <a:t> Ruby :3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270248" cy="530352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C#</a:t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29200" y="1527048"/>
            <a:ext cx="3965448" cy="530352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581" dirty="0" smtClean="0"/>
              <a:t>Ruby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2003792"/>
            <a:ext cx="3581400" cy="16312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class 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Person    </a:t>
            </a:r>
            <a:br>
              <a:rPr lang="en-US" sz="2000" dirty="0" smtClean="0">
                <a:solidFill>
                  <a:srgbClr val="FFFFFF"/>
                </a:solidFill>
                <a:latin typeface="Inconsolata"/>
              </a:rPr>
            </a:br>
            <a:r>
              <a:rPr lang="en-US" sz="2000" dirty="0" smtClean="0">
                <a:solidFill>
                  <a:srgbClr val="6D9CBE"/>
                </a:solidFill>
                <a:latin typeface="Inconsolata"/>
              </a:rPr>
              <a:t>  </a:t>
            </a:r>
            <a:r>
              <a:rPr lang="en-US" sz="2000" dirty="0" smtClean="0">
                <a:solidFill>
                  <a:srgbClr val="D0D0FF"/>
                </a:solidFill>
                <a:latin typeface="Inconsolata"/>
              </a:rPr>
              <a:t>@count 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= </a:t>
            </a:r>
            <a:r>
              <a:rPr lang="en-US" sz="2000" dirty="0" smtClean="0">
                <a:solidFill>
                  <a:srgbClr val="A5C261"/>
                </a:solidFill>
                <a:latin typeface="Inconsolata"/>
              </a:rPr>
              <a:t>0 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	 </a:t>
            </a:r>
            <a:r>
              <a:rPr lang="en-US" sz="2000" dirty="0" smtClean="0">
                <a:solidFill>
                  <a:srgbClr val="6D9CBE"/>
                </a:solidFill>
                <a:latin typeface="Inconsolata"/>
              </a:rPr>
              <a:t/>
            </a:r>
            <a:br>
              <a:rPr lang="en-US" sz="2000" dirty="0" smtClean="0">
                <a:solidFill>
                  <a:srgbClr val="6D9CBE"/>
                </a:solidFill>
                <a:latin typeface="Inconsolata"/>
              </a:rPr>
            </a:br>
            <a:r>
              <a:rPr lang="en-US" sz="2000" dirty="0" smtClean="0">
                <a:solidFill>
                  <a:srgbClr val="6D9CBE"/>
                </a:solidFill>
                <a:latin typeface="Inconsolata"/>
              </a:rPr>
              <a:t>  </a:t>
            </a:r>
            <a:r>
              <a:rPr lang="en-US" sz="2000" dirty="0" smtClean="0">
                <a:solidFill>
                  <a:srgbClr val="D0D0FF"/>
                </a:solidFill>
                <a:latin typeface="Inconsolata"/>
              </a:rPr>
              <a:t>@@count2 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= </a:t>
            </a:r>
            <a:r>
              <a:rPr lang="en-US" sz="2000" dirty="0" smtClean="0">
                <a:solidFill>
                  <a:srgbClr val="A5C261"/>
                </a:solidFill>
                <a:latin typeface="Inconsolata"/>
              </a:rPr>
              <a:t>0     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/>
            </a:r>
            <a:br>
              <a:rPr lang="en-US" sz="2000" dirty="0" smtClean="0">
                <a:solidFill>
                  <a:srgbClr val="CC7833"/>
                </a:solidFill>
                <a:latin typeface="Inconsolata"/>
              </a:rPr>
            </a:b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end </a:t>
            </a:r>
            <a:br>
              <a:rPr lang="en-US" sz="2000" dirty="0" smtClean="0">
                <a:solidFill>
                  <a:srgbClr val="CC7833"/>
                </a:solidFill>
                <a:latin typeface="Inconsolata"/>
              </a:rPr>
            </a:b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01752" y="2003792"/>
            <a:ext cx="4575048" cy="193899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public class 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Person  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/>
            </a:r>
            <a:br>
              <a:rPr lang="en-US" sz="2000" dirty="0" smtClean="0">
                <a:solidFill>
                  <a:srgbClr val="CC7833"/>
                </a:solidFill>
                <a:latin typeface="Inconsolata"/>
              </a:rPr>
            </a:b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{ 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 </a:t>
            </a:r>
            <a:br>
              <a:rPr lang="en-US" sz="2000" dirty="0" smtClean="0">
                <a:solidFill>
                  <a:srgbClr val="CC7833"/>
                </a:solidFill>
                <a:latin typeface="Inconsolata"/>
              </a:rPr>
            </a:b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  protected </a:t>
            </a:r>
            <a:r>
              <a:rPr lang="en-US" sz="2000" dirty="0" err="1" smtClean="0">
                <a:solidFill>
                  <a:srgbClr val="CC7833"/>
                </a:solidFill>
                <a:latin typeface="Inconsolata"/>
              </a:rPr>
              <a:t>int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Count</a:t>
            </a:r>
            <a:r>
              <a:rPr lang="en-US" sz="2000" dirty="0" smtClean="0">
                <a:solidFill>
                  <a:srgbClr val="D0D0FF"/>
                </a:solidFill>
                <a:latin typeface="Inconsolata"/>
              </a:rPr>
              <a:t> 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= </a:t>
            </a:r>
            <a:r>
              <a:rPr lang="en-US" sz="2000" dirty="0" smtClean="0">
                <a:solidFill>
                  <a:srgbClr val="A5C261"/>
                </a:solidFill>
                <a:latin typeface="Inconsolata"/>
              </a:rPr>
              <a:t>0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;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/>
            </a:r>
            <a:br>
              <a:rPr lang="en-US" sz="2000" dirty="0" smtClean="0">
                <a:solidFill>
                  <a:srgbClr val="CC7833"/>
                </a:solidFill>
                <a:latin typeface="Inconsolata"/>
              </a:rPr>
            </a:b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  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protected static </a:t>
            </a:r>
            <a:r>
              <a:rPr lang="en-US" sz="2000" dirty="0" err="1" smtClean="0">
                <a:solidFill>
                  <a:srgbClr val="CC7833"/>
                </a:solidFill>
                <a:latin typeface="Inconsolata"/>
              </a:rPr>
              <a:t>int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Count2</a:t>
            </a:r>
            <a:r>
              <a:rPr lang="en-US" sz="2000" dirty="0" smtClean="0">
                <a:solidFill>
                  <a:srgbClr val="D0D0FF"/>
                </a:solidFill>
                <a:latin typeface="Inconsolata"/>
              </a:rPr>
              <a:t> 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= </a:t>
            </a:r>
            <a:r>
              <a:rPr lang="en-US" sz="2000" dirty="0" smtClean="0">
                <a:solidFill>
                  <a:srgbClr val="A5C261"/>
                </a:solidFill>
                <a:latin typeface="Inconsolata"/>
              </a:rPr>
              <a:t>0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; 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Inconsolata"/>
              </a:rPr>
            </a:b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} 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/>
            </a:r>
            <a:br>
              <a:rPr lang="en-US" sz="2000" dirty="0" smtClean="0">
                <a:solidFill>
                  <a:srgbClr val="CC7833"/>
                </a:solidFill>
                <a:latin typeface="Inconsolata"/>
              </a:rPr>
            </a:b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vs</a:t>
            </a:r>
            <a:r>
              <a:rPr lang="en-US" dirty="0" smtClean="0"/>
              <a:t> Ruby :4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270248" cy="5303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C# (3.0)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0" y="1527048"/>
            <a:ext cx="4270248" cy="530352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000" dirty="0" smtClean="0"/>
              <a:t>Ruby</a:t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24400" y="2057400"/>
            <a:ext cx="3886200" cy="37856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class 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Person    </a:t>
            </a:r>
            <a:br>
              <a:rPr lang="en-US" sz="2000" dirty="0" smtClean="0">
                <a:solidFill>
                  <a:srgbClr val="FFFFFF"/>
                </a:solidFill>
                <a:latin typeface="Inconsolata"/>
              </a:rPr>
            </a:b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  </a:t>
            </a:r>
            <a:r>
              <a:rPr lang="en-US" sz="2000" dirty="0" err="1" smtClean="0">
                <a:solidFill>
                  <a:srgbClr val="CC7833"/>
                </a:solidFill>
                <a:latin typeface="Inconsolata"/>
              </a:rPr>
              <a:t>attr_accessor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 </a:t>
            </a:r>
            <a:r>
              <a:rPr lang="en-US" sz="2000" dirty="0" smtClean="0">
                <a:solidFill>
                  <a:srgbClr val="6D9CBE"/>
                </a:solidFill>
                <a:latin typeface="Inconsolata"/>
              </a:rPr>
              <a:t>:count  </a:t>
            </a:r>
            <a:br>
              <a:rPr lang="en-US" sz="2000" dirty="0" smtClean="0">
                <a:solidFill>
                  <a:srgbClr val="6D9CBE"/>
                </a:solidFill>
                <a:latin typeface="Inconsolata"/>
              </a:rPr>
            </a:br>
            <a:r>
              <a:rPr lang="en-US" sz="2000" dirty="0" smtClean="0">
                <a:solidFill>
                  <a:srgbClr val="6D9CBE"/>
                </a:solidFill>
                <a:latin typeface="Inconsolata"/>
              </a:rPr>
              <a:t>  </a:t>
            </a:r>
            <a:r>
              <a:rPr lang="en-US" sz="2000" dirty="0" smtClean="0">
                <a:solidFill>
                  <a:srgbClr val="D0D0FF"/>
                </a:solidFill>
                <a:latin typeface="Inconsolata"/>
              </a:rPr>
              <a:t>@@count2 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= </a:t>
            </a:r>
            <a:r>
              <a:rPr lang="en-US" sz="2000" dirty="0" smtClean="0">
                <a:solidFill>
                  <a:srgbClr val="A5C261"/>
                </a:solidFill>
                <a:latin typeface="Inconsolata"/>
              </a:rPr>
              <a:t>0     </a:t>
            </a:r>
            <a:br>
              <a:rPr lang="en-US" sz="2000" dirty="0" smtClean="0">
                <a:solidFill>
                  <a:srgbClr val="A5C261"/>
                </a:solidFill>
                <a:latin typeface="Inconsolata"/>
              </a:rPr>
            </a:br>
            <a:r>
              <a:rPr lang="en-US" sz="2000" dirty="0" smtClean="0">
                <a:solidFill>
                  <a:srgbClr val="A5C261"/>
                </a:solidFill>
                <a:latin typeface="Inconsolata"/>
              </a:rPr>
              <a:t/>
            </a:r>
            <a:br>
              <a:rPr lang="en-US" sz="2000" dirty="0" smtClean="0">
                <a:solidFill>
                  <a:srgbClr val="A5C261"/>
                </a:solidFill>
                <a:latin typeface="Inconsolata"/>
              </a:rPr>
            </a:br>
            <a:r>
              <a:rPr lang="en-US" sz="2000" dirty="0" smtClean="0">
                <a:solidFill>
                  <a:srgbClr val="A5C261"/>
                </a:solidFill>
                <a:latin typeface="Inconsolata"/>
              </a:rPr>
              <a:t>  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def </a:t>
            </a:r>
            <a:r>
              <a:rPr lang="en-US" sz="2000" dirty="0" smtClean="0">
                <a:solidFill>
                  <a:srgbClr val="FFC66D"/>
                </a:solidFill>
                <a:latin typeface="Inconsolata"/>
              </a:rPr>
              <a:t>count2  </a:t>
            </a:r>
            <a:br>
              <a:rPr lang="en-US" sz="2000" dirty="0" smtClean="0">
                <a:solidFill>
                  <a:srgbClr val="FFC66D"/>
                </a:solidFill>
                <a:latin typeface="Inconsolata"/>
              </a:rPr>
            </a:br>
            <a:r>
              <a:rPr lang="en-US" sz="2000" dirty="0" smtClean="0">
                <a:solidFill>
                  <a:srgbClr val="FFC66D"/>
                </a:solidFill>
                <a:latin typeface="Inconsolata"/>
              </a:rPr>
              <a:t>    </a:t>
            </a:r>
            <a:r>
              <a:rPr lang="en-US" sz="2000" dirty="0" smtClean="0">
                <a:solidFill>
                  <a:srgbClr val="D0D0FF"/>
                </a:solidFill>
                <a:latin typeface="Inconsolata"/>
              </a:rPr>
              <a:t>@@count2  </a:t>
            </a:r>
            <a:br>
              <a:rPr lang="en-US" sz="2000" dirty="0" smtClean="0">
                <a:solidFill>
                  <a:srgbClr val="D0D0FF"/>
                </a:solidFill>
                <a:latin typeface="Inconsolata"/>
              </a:rPr>
            </a:br>
            <a:r>
              <a:rPr lang="en-US" sz="2000" dirty="0" smtClean="0">
                <a:solidFill>
                  <a:srgbClr val="D0D0FF"/>
                </a:solidFill>
                <a:latin typeface="Inconsolata"/>
              </a:rPr>
              <a:t>  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end     </a:t>
            </a:r>
            <a:br>
              <a:rPr lang="en-US" sz="2000" dirty="0" smtClean="0">
                <a:solidFill>
                  <a:srgbClr val="CC7833"/>
                </a:solidFill>
                <a:latin typeface="Inconsolata"/>
              </a:rPr>
            </a:b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  def </a:t>
            </a:r>
            <a:r>
              <a:rPr lang="en-US" sz="2000" dirty="0" smtClean="0">
                <a:solidFill>
                  <a:srgbClr val="FFC66D"/>
                </a:solidFill>
                <a:latin typeface="Inconsolata"/>
              </a:rPr>
              <a:t>count2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= 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value)  </a:t>
            </a:r>
            <a:r>
              <a:rPr lang="en-US" sz="2000" dirty="0" smtClean="0">
                <a:solidFill>
                  <a:srgbClr val="FFC66D"/>
                </a:solidFill>
                <a:latin typeface="Inconsolata"/>
              </a:rPr>
              <a:t/>
            </a:r>
            <a:br>
              <a:rPr lang="en-US" sz="2000" dirty="0" smtClean="0">
                <a:solidFill>
                  <a:srgbClr val="FFC66D"/>
                </a:solidFill>
                <a:latin typeface="Inconsolata"/>
              </a:rPr>
            </a:br>
            <a:r>
              <a:rPr lang="en-US" sz="2000" dirty="0" smtClean="0">
                <a:solidFill>
                  <a:srgbClr val="FFC66D"/>
                </a:solidFill>
                <a:latin typeface="Inconsolata"/>
              </a:rPr>
              <a:t>    </a:t>
            </a:r>
            <a:r>
              <a:rPr lang="en-US" sz="2000" dirty="0" smtClean="0">
                <a:solidFill>
                  <a:srgbClr val="D0D0FF"/>
                </a:solidFill>
                <a:latin typeface="Inconsolata"/>
              </a:rPr>
              <a:t>@@count2 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=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value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  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/>
            </a:r>
            <a:br>
              <a:rPr lang="en-US" sz="2000" dirty="0" smtClean="0">
                <a:solidFill>
                  <a:srgbClr val="CC7833"/>
                </a:solidFill>
                <a:latin typeface="Inconsolata"/>
              </a:rPr>
            </a:b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  end </a:t>
            </a:r>
            <a:br>
              <a:rPr lang="en-US" sz="2000" dirty="0" smtClean="0">
                <a:solidFill>
                  <a:srgbClr val="CC7833"/>
                </a:solidFill>
                <a:latin typeface="Inconsolata"/>
              </a:rPr>
            </a:b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end </a:t>
            </a:r>
            <a:br>
              <a:rPr lang="en-US" sz="2000" dirty="0" smtClean="0">
                <a:solidFill>
                  <a:srgbClr val="CC7833"/>
                </a:solidFill>
                <a:latin typeface="Inconsolata"/>
              </a:rPr>
            </a:br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01752" y="2057400"/>
            <a:ext cx="4270248" cy="409342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public class 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Person  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/>
            </a:r>
            <a:br>
              <a:rPr lang="en-US" sz="2000" dirty="0" smtClean="0">
                <a:solidFill>
                  <a:srgbClr val="CC7833"/>
                </a:solidFill>
                <a:latin typeface="Inconsolata"/>
              </a:rPr>
            </a:b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{ 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 </a:t>
            </a:r>
            <a:br>
              <a:rPr lang="en-US" sz="2000" dirty="0" smtClean="0">
                <a:solidFill>
                  <a:srgbClr val="CC7833"/>
                </a:solidFill>
                <a:latin typeface="Inconsolata"/>
              </a:rPr>
            </a:b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  public </a:t>
            </a:r>
            <a:r>
              <a:rPr lang="en-US" sz="2000" dirty="0" err="1" smtClean="0">
                <a:solidFill>
                  <a:srgbClr val="CC7833"/>
                </a:solidFill>
                <a:latin typeface="Inconsolata"/>
              </a:rPr>
              <a:t>int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 </a:t>
            </a:r>
            <a:r>
              <a:rPr lang="en-US" sz="2000" dirty="0" smtClean="0">
                <a:solidFill>
                  <a:srgbClr val="FFC66D"/>
                </a:solidFill>
                <a:latin typeface="Inconsolata"/>
              </a:rPr>
              <a:t>C</a:t>
            </a:r>
            <a:r>
              <a:rPr lang="en-US" sz="2000" dirty="0" smtClean="0">
                <a:solidFill>
                  <a:srgbClr val="FFC66D"/>
                </a:solidFill>
                <a:latin typeface="Inconsolata"/>
              </a:rPr>
              <a:t>ount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 </a:t>
            </a:r>
          </a:p>
          <a:p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  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{ </a:t>
            </a:r>
          </a:p>
          <a:p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	</a:t>
            </a:r>
            <a:r>
              <a:rPr lang="en-US" sz="2000" dirty="0" smtClean="0">
                <a:solidFill>
                  <a:srgbClr val="6D9CBE"/>
                </a:solidFill>
                <a:latin typeface="Inconsolata"/>
              </a:rPr>
              <a:t>get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; </a:t>
            </a:r>
            <a:r>
              <a:rPr lang="en-US" sz="2000" dirty="0" smtClean="0">
                <a:solidFill>
                  <a:srgbClr val="6D9CBE"/>
                </a:solidFill>
                <a:latin typeface="Inconsolata"/>
              </a:rPr>
              <a:t>set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; </a:t>
            </a:r>
          </a:p>
          <a:p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  }</a:t>
            </a:r>
          </a:p>
          <a:p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/>
            </a:r>
            <a:br>
              <a:rPr lang="en-US" sz="2000" dirty="0" smtClean="0">
                <a:solidFill>
                  <a:srgbClr val="CC7833"/>
                </a:solidFill>
                <a:latin typeface="Inconsolata"/>
              </a:rPr>
            </a:b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  public static </a:t>
            </a:r>
            <a:r>
              <a:rPr lang="en-US" sz="2000" dirty="0" err="1" smtClean="0">
                <a:solidFill>
                  <a:srgbClr val="CC7833"/>
                </a:solidFill>
                <a:latin typeface="Inconsolata"/>
              </a:rPr>
              <a:t>int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 </a:t>
            </a:r>
            <a:r>
              <a:rPr lang="en-US" sz="2000" dirty="0" smtClean="0">
                <a:solidFill>
                  <a:srgbClr val="FFC66D"/>
                </a:solidFill>
                <a:latin typeface="Inconsolata"/>
              </a:rPr>
              <a:t>C</a:t>
            </a:r>
            <a:r>
              <a:rPr lang="en-US" sz="2000" dirty="0" smtClean="0">
                <a:solidFill>
                  <a:srgbClr val="FFC66D"/>
                </a:solidFill>
                <a:latin typeface="Inconsolata"/>
              </a:rPr>
              <a:t>ount2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 </a:t>
            </a:r>
          </a:p>
          <a:p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  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{ </a:t>
            </a:r>
          </a:p>
          <a:p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	</a:t>
            </a:r>
            <a:r>
              <a:rPr lang="en-US" sz="2000" dirty="0" smtClean="0">
                <a:solidFill>
                  <a:srgbClr val="6D9CBE"/>
                </a:solidFill>
                <a:latin typeface="Inconsolata"/>
              </a:rPr>
              <a:t>get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; </a:t>
            </a:r>
            <a:r>
              <a:rPr lang="en-US" sz="2000" dirty="0" smtClean="0">
                <a:solidFill>
                  <a:srgbClr val="6D9CBE"/>
                </a:solidFill>
                <a:latin typeface="Inconsolata"/>
              </a:rPr>
              <a:t>set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; </a:t>
            </a:r>
          </a:p>
          <a:p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  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} 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Inconsolata"/>
              </a:rPr>
            </a:b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} 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/>
            </a:r>
            <a:br>
              <a:rPr lang="en-US" sz="2000" dirty="0" smtClean="0">
                <a:solidFill>
                  <a:srgbClr val="CC7833"/>
                </a:solidFill>
                <a:latin typeface="Inconsolata"/>
              </a:rPr>
            </a:b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goodies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758952"/>
          </a:xfrm>
        </p:spPr>
        <p:txBody>
          <a:bodyPr/>
          <a:lstStyle/>
          <a:p>
            <a:r>
              <a:rPr lang="en-US" dirty="0" err="1" smtClean="0"/>
              <a:t>Alles</a:t>
            </a:r>
            <a:r>
              <a:rPr lang="en-US" dirty="0" smtClean="0"/>
              <a:t> is </a:t>
            </a:r>
            <a:r>
              <a:rPr lang="en-US" dirty="0" err="1" smtClean="0"/>
              <a:t>een</a:t>
            </a:r>
            <a:r>
              <a:rPr lang="en-US" dirty="0" smtClean="0"/>
              <a:t> object (</a:t>
            </a:r>
            <a:r>
              <a:rPr lang="en-US" dirty="0" err="1" smtClean="0"/>
              <a:t>ook</a:t>
            </a:r>
            <a:r>
              <a:rPr lang="en-US" dirty="0" smtClean="0"/>
              <a:t> literals </a:t>
            </a:r>
            <a:r>
              <a:rPr lang="en-US" dirty="0" err="1" smtClean="0"/>
              <a:t>als</a:t>
            </a:r>
            <a:r>
              <a:rPr lang="en-US" dirty="0" smtClean="0"/>
              <a:t> string, integer etc)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2232" y="2590800"/>
            <a:ext cx="8503920" cy="286232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A5C261"/>
                </a:solidFill>
                <a:latin typeface="Inconsolata"/>
              </a:rPr>
              <a:t>5</a:t>
            </a:r>
            <a:r>
              <a:rPr lang="en-US" dirty="0" smtClean="0">
                <a:solidFill>
                  <a:schemeClr val="bg1"/>
                </a:solidFill>
                <a:latin typeface="Inconsolata"/>
              </a:rPr>
              <a:t>.times { print </a:t>
            </a:r>
            <a:r>
              <a:rPr lang="en-US" dirty="0" smtClean="0">
                <a:solidFill>
                  <a:srgbClr val="A5C261"/>
                </a:solidFill>
                <a:latin typeface="Inconsolata"/>
              </a:rPr>
              <a:t>"We *love* Ruby -- it's outrageous!" </a:t>
            </a:r>
            <a:r>
              <a:rPr lang="en-US" dirty="0" smtClean="0">
                <a:solidFill>
                  <a:srgbClr val="FFFFFF"/>
                </a:solidFill>
                <a:latin typeface="Inconsolata"/>
              </a:rPr>
              <a:t>}</a:t>
            </a:r>
            <a:r>
              <a:rPr lang="en-US" dirty="0" smtClean="0">
                <a:solidFill>
                  <a:srgbClr val="A5C261"/>
                </a:solidFill>
                <a:latin typeface="Inconsolata"/>
              </a:rPr>
              <a:t/>
            </a:r>
            <a:br>
              <a:rPr lang="en-US" dirty="0" smtClean="0">
                <a:solidFill>
                  <a:srgbClr val="A5C261"/>
                </a:solidFill>
                <a:latin typeface="Inconsolata"/>
              </a:rPr>
            </a:br>
            <a:r>
              <a:rPr lang="en-US" dirty="0" smtClean="0">
                <a:solidFill>
                  <a:srgbClr val="A5C261"/>
                </a:solidFill>
                <a:latin typeface="Inconsolata"/>
              </a:rPr>
              <a:t/>
            </a:r>
            <a:br>
              <a:rPr lang="en-US" dirty="0" smtClean="0">
                <a:solidFill>
                  <a:srgbClr val="A5C261"/>
                </a:solidFill>
                <a:latin typeface="Inconsolata"/>
              </a:rPr>
            </a:br>
            <a:r>
              <a:rPr lang="en-US" dirty="0" err="1" smtClean="0">
                <a:solidFill>
                  <a:srgbClr val="FFFFFF"/>
                </a:solidFill>
                <a:latin typeface="Inconsolata"/>
              </a:rPr>
              <a:t>search_engines</a:t>
            </a:r>
            <a:r>
              <a:rPr lang="en-US" dirty="0" smtClean="0">
                <a:solidFill>
                  <a:srgbClr val="FFFFFF"/>
                </a:solidFill>
                <a:latin typeface="Inconsolata"/>
              </a:rPr>
              <a:t> </a:t>
            </a:r>
            <a:r>
              <a:rPr lang="en-US" dirty="0" smtClean="0">
                <a:solidFill>
                  <a:srgbClr val="CC7833"/>
                </a:solidFill>
                <a:latin typeface="Inconsolata"/>
              </a:rPr>
              <a:t>=</a:t>
            </a:r>
            <a:r>
              <a:rPr lang="en-US" dirty="0" smtClean="0">
                <a:solidFill>
                  <a:srgbClr val="CC7833"/>
                </a:solidFill>
                <a:latin typeface="Inconsolata"/>
              </a:rPr>
              <a:t> </a:t>
            </a:r>
            <a:r>
              <a:rPr lang="en-US" dirty="0" smtClean="0">
                <a:solidFill>
                  <a:srgbClr val="A5C261"/>
                </a:solidFill>
                <a:latin typeface="Inconsolata"/>
              </a:rPr>
              <a:t>%</a:t>
            </a:r>
            <a:r>
              <a:rPr lang="en-US" dirty="0" err="1" smtClean="0">
                <a:solidFill>
                  <a:srgbClr val="A5C261"/>
                </a:solidFill>
                <a:latin typeface="Inconsolata"/>
              </a:rPr>
              <a:t>w[Google</a:t>
            </a:r>
            <a:r>
              <a:rPr lang="en-US" dirty="0" smtClean="0">
                <a:solidFill>
                  <a:srgbClr val="A5C261"/>
                </a:solidFill>
                <a:latin typeface="Inconsolata"/>
              </a:rPr>
              <a:t> Yahoo </a:t>
            </a:r>
            <a:r>
              <a:rPr lang="en-US" dirty="0" err="1" smtClean="0">
                <a:solidFill>
                  <a:srgbClr val="A5C261"/>
                </a:solidFill>
                <a:latin typeface="Inconsolata"/>
              </a:rPr>
              <a:t>MSN]</a:t>
            </a:r>
            <a:r>
              <a:rPr lang="en-US" dirty="0" err="1" smtClean="0">
                <a:solidFill>
                  <a:srgbClr val="FFFFFF"/>
                </a:solidFill>
                <a:latin typeface="Inconsolata"/>
              </a:rPr>
              <a:t>.collect</a:t>
            </a:r>
            <a:r>
              <a:rPr lang="en-US" dirty="0" smtClean="0">
                <a:solidFill>
                  <a:srgbClr val="FFFFFF"/>
                </a:solidFill>
                <a:latin typeface="Inconsolata"/>
              </a:rPr>
              <a:t> </a:t>
            </a:r>
            <a:r>
              <a:rPr lang="en-US" dirty="0" smtClean="0">
                <a:solidFill>
                  <a:srgbClr val="CC7833"/>
                </a:solidFill>
                <a:latin typeface="Inconsolata"/>
              </a:rPr>
              <a:t>do </a:t>
            </a:r>
            <a:r>
              <a:rPr lang="en-US" dirty="0" smtClean="0">
                <a:solidFill>
                  <a:srgbClr val="FFFFFF"/>
                </a:solidFill>
                <a:latin typeface="Inconsolata"/>
              </a:rPr>
              <a:t>|</a:t>
            </a:r>
            <a:r>
              <a:rPr lang="en-US" dirty="0" smtClean="0">
                <a:solidFill>
                  <a:srgbClr val="E6E1DC"/>
                </a:solidFill>
                <a:latin typeface="Inconsolata"/>
              </a:rPr>
              <a:t>engine|</a:t>
            </a:r>
            <a:r>
              <a:rPr lang="en-US" dirty="0" smtClean="0">
                <a:solidFill>
                  <a:srgbClr val="E6E1DC"/>
                </a:solidFill>
                <a:latin typeface="Inconsolata"/>
              </a:rPr>
              <a:t/>
            </a:r>
            <a:br>
              <a:rPr lang="en-US" dirty="0" smtClean="0">
                <a:solidFill>
                  <a:srgbClr val="E6E1DC"/>
                </a:solidFill>
                <a:latin typeface="Inconsolata"/>
              </a:rPr>
            </a:br>
            <a:r>
              <a:rPr lang="en-US" dirty="0" smtClean="0">
                <a:solidFill>
                  <a:srgbClr val="E6E1DC"/>
                </a:solidFill>
                <a:latin typeface="Inconsolata"/>
              </a:rPr>
              <a:t>  </a:t>
            </a:r>
            <a:r>
              <a:rPr lang="en-US" dirty="0" smtClean="0">
                <a:solidFill>
                  <a:srgbClr val="A5C261"/>
                </a:solidFill>
                <a:latin typeface="Inconsolata"/>
              </a:rPr>
              <a:t>"</a:t>
            </a:r>
            <a:r>
              <a:rPr lang="en-US" dirty="0" smtClean="0">
                <a:solidFill>
                  <a:srgbClr val="A5C261"/>
                </a:solidFill>
                <a:latin typeface="Inconsolata"/>
              </a:rPr>
              <a:t>http://www." </a:t>
            </a:r>
            <a:r>
              <a:rPr lang="en-US" dirty="0" smtClean="0">
                <a:solidFill>
                  <a:srgbClr val="CC7833"/>
                </a:solidFill>
                <a:latin typeface="Inconsolata"/>
              </a:rPr>
              <a:t>+</a:t>
            </a:r>
            <a:r>
              <a:rPr lang="en-US" dirty="0" smtClean="0">
                <a:solidFill>
                  <a:srgbClr val="CC7833"/>
                </a:solidFill>
                <a:latin typeface="Inconsolata"/>
              </a:rPr>
              <a:t> </a:t>
            </a:r>
            <a:r>
              <a:rPr lang="en-US" dirty="0" err="1" smtClean="0">
                <a:solidFill>
                  <a:srgbClr val="E6E1DC"/>
                </a:solidFill>
                <a:latin typeface="Inconsolata"/>
              </a:rPr>
              <a:t>engine.downcase</a:t>
            </a:r>
            <a:r>
              <a:rPr lang="en-US" dirty="0" smtClean="0">
                <a:solidFill>
                  <a:srgbClr val="CC7833"/>
                </a:solidFill>
                <a:latin typeface="Inconsolata"/>
              </a:rPr>
              <a:t> </a:t>
            </a:r>
            <a:r>
              <a:rPr lang="en-US" dirty="0" smtClean="0">
                <a:solidFill>
                  <a:srgbClr val="CC7833"/>
                </a:solidFill>
                <a:latin typeface="Inconsolata"/>
              </a:rPr>
              <a:t>+ </a:t>
            </a:r>
            <a:r>
              <a:rPr lang="en-US" dirty="0" smtClean="0">
                <a:solidFill>
                  <a:srgbClr val="A5C261"/>
                </a:solidFill>
                <a:latin typeface="Inconsolata"/>
              </a:rPr>
              <a:t>".</a:t>
            </a:r>
            <a:r>
              <a:rPr lang="en-US" dirty="0" smtClean="0">
                <a:solidFill>
                  <a:srgbClr val="A5C261"/>
                </a:solidFill>
                <a:latin typeface="Inconsolata"/>
              </a:rPr>
              <a:t>com”</a:t>
            </a:r>
            <a:br>
              <a:rPr lang="en-US" dirty="0" smtClean="0">
                <a:solidFill>
                  <a:srgbClr val="A5C261"/>
                </a:solidFill>
                <a:latin typeface="Inconsolata"/>
              </a:rPr>
            </a:br>
            <a:r>
              <a:rPr lang="en-US" dirty="0" smtClean="0">
                <a:solidFill>
                  <a:srgbClr val="CC7833"/>
                </a:solidFill>
                <a:latin typeface="Inconsolata"/>
              </a:rPr>
              <a:t>end</a:t>
            </a:r>
            <a:r>
              <a:rPr lang="en-US" dirty="0" smtClean="0">
                <a:solidFill>
                  <a:srgbClr val="CC7833"/>
                </a:solidFill>
                <a:latin typeface="Inconsolata"/>
              </a:rPr>
              <a:t/>
            </a:r>
            <a:br>
              <a:rPr lang="en-US" dirty="0" smtClean="0">
                <a:solidFill>
                  <a:srgbClr val="CC7833"/>
                </a:solidFill>
                <a:latin typeface="Inconsolata"/>
              </a:rPr>
            </a:br>
            <a:r>
              <a:rPr lang="en-US" dirty="0" smtClean="0">
                <a:solidFill>
                  <a:srgbClr val="CC7833"/>
                </a:solidFill>
                <a:latin typeface="Inconsolata"/>
              </a:rPr>
              <a:t/>
            </a:r>
            <a:br>
              <a:rPr lang="en-US" dirty="0" smtClean="0">
                <a:solidFill>
                  <a:srgbClr val="CC7833"/>
                </a:solidFill>
                <a:latin typeface="Inconsolata"/>
              </a:rPr>
            </a:br>
            <a:r>
              <a:rPr lang="en-US" dirty="0" smtClean="0">
                <a:solidFill>
                  <a:srgbClr val="FFFFFF"/>
                </a:solidFill>
                <a:latin typeface="Inconsolata"/>
              </a:rPr>
              <a:t>[</a:t>
            </a:r>
            <a:r>
              <a:rPr lang="en-US" dirty="0" smtClean="0">
                <a:solidFill>
                  <a:srgbClr val="A5C261"/>
                </a:solidFill>
                <a:latin typeface="Inconsolata"/>
              </a:rPr>
              <a:t>"</a:t>
            </a:r>
            <a:r>
              <a:rPr lang="en-US" dirty="0" err="1" smtClean="0">
                <a:solidFill>
                  <a:srgbClr val="A5C261"/>
                </a:solidFill>
                <a:latin typeface="Inconsolata"/>
              </a:rPr>
              <a:t>foo</a:t>
            </a:r>
            <a:r>
              <a:rPr lang="en-US" dirty="0" smtClean="0">
                <a:solidFill>
                  <a:srgbClr val="A5C261"/>
                </a:solidFill>
                <a:latin typeface="Inconsolata"/>
              </a:rPr>
              <a:t>", "</a:t>
            </a:r>
            <a:r>
              <a:rPr lang="en-US" dirty="0" err="1" smtClean="0">
                <a:solidFill>
                  <a:srgbClr val="A5C261"/>
                </a:solidFill>
                <a:latin typeface="Inconsolata"/>
              </a:rPr>
              <a:t>bar"</a:t>
            </a:r>
            <a:r>
              <a:rPr lang="en-US" dirty="0" err="1" smtClean="0">
                <a:solidFill>
                  <a:srgbClr val="FFFFFF"/>
                </a:solidFill>
                <a:latin typeface="Inconsolata"/>
              </a:rPr>
              <a:t>].each</a:t>
            </a:r>
            <a:r>
              <a:rPr lang="en-US" dirty="0" smtClean="0">
                <a:solidFill>
                  <a:srgbClr val="A5C261"/>
                </a:solidFill>
                <a:latin typeface="Inconsolata"/>
              </a:rPr>
              <a:t> </a:t>
            </a:r>
            <a:r>
              <a:rPr lang="en-US" dirty="0" smtClean="0">
                <a:solidFill>
                  <a:srgbClr val="CC7833"/>
                </a:solidFill>
                <a:latin typeface="Inconsolata"/>
              </a:rPr>
              <a:t>do </a:t>
            </a:r>
            <a:r>
              <a:rPr lang="en-US" dirty="0" smtClean="0">
                <a:solidFill>
                  <a:srgbClr val="FFFFFF"/>
                </a:solidFill>
                <a:latin typeface="Inconsolata"/>
              </a:rPr>
              <a:t>|</a:t>
            </a:r>
            <a:r>
              <a:rPr lang="en-US" dirty="0" err="1" smtClean="0">
                <a:solidFill>
                  <a:srgbClr val="E6E1DC"/>
                </a:solidFill>
                <a:latin typeface="Inconsolata"/>
              </a:rPr>
              <a:t>var</a:t>
            </a:r>
            <a:r>
              <a:rPr lang="en-US" dirty="0" smtClean="0">
                <a:solidFill>
                  <a:srgbClr val="E6E1DC"/>
                </a:solidFill>
                <a:latin typeface="Inconsolata"/>
              </a:rPr>
              <a:t>|</a:t>
            </a:r>
            <a:br>
              <a:rPr lang="en-US" dirty="0" smtClean="0">
                <a:solidFill>
                  <a:srgbClr val="E6E1DC"/>
                </a:solidFill>
                <a:latin typeface="Inconsolata"/>
              </a:rPr>
            </a:br>
            <a:r>
              <a:rPr lang="en-US" dirty="0" smtClean="0">
                <a:solidFill>
                  <a:srgbClr val="E6E1DC"/>
                </a:solidFill>
                <a:latin typeface="Inconsolata"/>
              </a:rPr>
              <a:t>  puts </a:t>
            </a:r>
            <a:r>
              <a:rPr lang="en-US" dirty="0" err="1" smtClean="0">
                <a:solidFill>
                  <a:srgbClr val="E6E1DC"/>
                </a:solidFill>
                <a:latin typeface="Inconsolata"/>
              </a:rPr>
              <a:t>var</a:t>
            </a:r>
            <a:r>
              <a:rPr lang="en-US" dirty="0" smtClean="0">
                <a:solidFill>
                  <a:srgbClr val="E6E1DC"/>
                </a:solidFill>
                <a:latin typeface="Inconsolata"/>
              </a:rPr>
              <a:t/>
            </a:r>
            <a:br>
              <a:rPr lang="en-US" dirty="0" smtClean="0">
                <a:solidFill>
                  <a:srgbClr val="E6E1DC"/>
                </a:solidFill>
                <a:latin typeface="Inconsolata"/>
              </a:rPr>
            </a:br>
            <a:r>
              <a:rPr lang="en-US" dirty="0" smtClean="0">
                <a:solidFill>
                  <a:srgbClr val="CC7833"/>
                </a:solidFill>
                <a:latin typeface="Inconsolata"/>
              </a:rPr>
              <a:t>end</a:t>
            </a:r>
            <a:br>
              <a:rPr lang="en-US" dirty="0" smtClean="0">
                <a:solidFill>
                  <a:srgbClr val="CC7833"/>
                </a:solidFill>
                <a:latin typeface="Inconsolata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goodies :2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346448" cy="682752"/>
          </a:xfrm>
        </p:spPr>
        <p:txBody>
          <a:bodyPr/>
          <a:lstStyle/>
          <a:p>
            <a:r>
              <a:rPr lang="en-US" dirty="0" smtClean="0"/>
              <a:t>Dynamic to the max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752" y="2209800"/>
            <a:ext cx="3886200" cy="255454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class 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Numeric  </a:t>
            </a:r>
            <a:br>
              <a:rPr lang="en-US" sz="2000" dirty="0" smtClean="0">
                <a:solidFill>
                  <a:srgbClr val="FFFFFF"/>
                </a:solidFill>
                <a:latin typeface="Inconsolata"/>
              </a:rPr>
            </a:b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  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def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 </a:t>
            </a:r>
            <a:r>
              <a:rPr lang="en-US" sz="2000" dirty="0" err="1" smtClean="0">
                <a:solidFill>
                  <a:srgbClr val="FFC66D"/>
                </a:solidFill>
                <a:latin typeface="Inconsolata"/>
              </a:rPr>
              <a:t>plus(</a:t>
            </a:r>
            <a:r>
              <a:rPr lang="en-US" sz="2000" dirty="0" err="1" smtClean="0">
                <a:solidFill>
                  <a:srgbClr val="FFC66D"/>
                </a:solidFill>
                <a:latin typeface="Inconsolata"/>
              </a:rPr>
              <a:t>x</a:t>
            </a:r>
            <a:r>
              <a:rPr lang="en-US" sz="2000" dirty="0" smtClean="0">
                <a:solidFill>
                  <a:srgbClr val="FFC66D"/>
                </a:solidFill>
                <a:latin typeface="Inconsolata"/>
              </a:rPr>
              <a:t>)    </a:t>
            </a:r>
            <a:br>
              <a:rPr lang="en-US" sz="2000" dirty="0" smtClean="0">
                <a:solidFill>
                  <a:srgbClr val="FFC66D"/>
                </a:solidFill>
                <a:latin typeface="Inconsolata"/>
              </a:rPr>
            </a:br>
            <a:r>
              <a:rPr lang="en-US" sz="2000" dirty="0" smtClean="0">
                <a:solidFill>
                  <a:srgbClr val="FFC66D"/>
                </a:solidFill>
                <a:latin typeface="Inconsolata"/>
              </a:rPr>
              <a:t>    </a:t>
            </a:r>
            <a:r>
              <a:rPr lang="en-US" sz="2000" dirty="0" smtClean="0">
                <a:solidFill>
                  <a:srgbClr val="D0D0FF"/>
                </a:solidFill>
                <a:latin typeface="Inconsolata"/>
              </a:rPr>
              <a:t>self 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+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 </a:t>
            </a:r>
            <a:r>
              <a:rPr lang="en-US" sz="2000" dirty="0" err="1" smtClean="0">
                <a:solidFill>
                  <a:srgbClr val="CC7833"/>
                </a:solidFill>
                <a:latin typeface="Inconsolata"/>
              </a:rPr>
              <a:t>x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  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/>
            </a:r>
            <a:br>
              <a:rPr lang="en-US" sz="2000" dirty="0" smtClean="0">
                <a:solidFill>
                  <a:srgbClr val="CC7833"/>
                </a:solidFill>
                <a:latin typeface="Inconsolata"/>
              </a:rPr>
            </a:b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  end</a:t>
            </a:r>
            <a:br>
              <a:rPr lang="en-US" sz="2000" dirty="0" smtClean="0">
                <a:solidFill>
                  <a:srgbClr val="CC7833"/>
                </a:solidFill>
                <a:latin typeface="Inconsolata"/>
              </a:rPr>
            </a:b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end</a:t>
            </a:r>
            <a:br>
              <a:rPr lang="en-US" sz="2000" dirty="0" smtClean="0">
                <a:solidFill>
                  <a:srgbClr val="CC7833"/>
                </a:solidFill>
                <a:latin typeface="Inconsolata"/>
              </a:rPr>
            </a:b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/>
            </a:r>
            <a:br>
              <a:rPr lang="en-US" sz="2000" dirty="0" smtClean="0">
                <a:solidFill>
                  <a:srgbClr val="CC7833"/>
                </a:solidFill>
                <a:latin typeface="Inconsolata"/>
              </a:rPr>
            </a:br>
            <a:r>
              <a:rPr lang="en-US" sz="2000" dirty="0" err="1" smtClean="0">
                <a:solidFill>
                  <a:srgbClr val="CC7833"/>
                </a:solidFill>
                <a:latin typeface="Inconsolata"/>
              </a:rPr>
              <a:t>y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 = </a:t>
            </a:r>
            <a:r>
              <a:rPr lang="en-US" sz="2000" dirty="0" smtClean="0">
                <a:solidFill>
                  <a:srgbClr val="A5C261"/>
                </a:solidFill>
                <a:latin typeface="Inconsolata"/>
              </a:rPr>
              <a:t>5.plus </a:t>
            </a:r>
            <a:r>
              <a:rPr lang="en-US" sz="2000" dirty="0" smtClean="0">
                <a:solidFill>
                  <a:srgbClr val="A5C261"/>
                </a:solidFill>
                <a:latin typeface="Inconsolata"/>
              </a:rPr>
              <a:t>6</a:t>
            </a:r>
          </a:p>
          <a:p>
            <a:r>
              <a:rPr lang="en-US" sz="2000" dirty="0" smtClean="0">
                <a:solidFill>
                  <a:srgbClr val="BC9458"/>
                </a:solidFill>
                <a:latin typeface="Inconsolata"/>
              </a:rPr>
              <a:t>&gt;&gt; 11</a:t>
            </a:r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48200" y="1676400"/>
            <a:ext cx="4343400" cy="501675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class 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Numeric  </a:t>
            </a:r>
            <a:br>
              <a:rPr lang="en-US" sz="2000" dirty="0" smtClean="0">
                <a:solidFill>
                  <a:srgbClr val="FFFFFF"/>
                </a:solidFill>
                <a:latin typeface="Inconsolata"/>
              </a:rPr>
            </a:b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  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def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 </a:t>
            </a:r>
            <a:r>
              <a:rPr lang="en-US" sz="2000" dirty="0" smtClean="0">
                <a:solidFill>
                  <a:srgbClr val="FFC66D"/>
                </a:solidFill>
                <a:latin typeface="Inconsolata"/>
              </a:rPr>
              <a:t>minutes</a:t>
            </a:r>
            <a:br>
              <a:rPr lang="en-US" sz="2000" dirty="0" smtClean="0">
                <a:solidFill>
                  <a:srgbClr val="FFC66D"/>
                </a:solidFill>
                <a:latin typeface="Inconsolata"/>
              </a:rPr>
            </a:br>
            <a:r>
              <a:rPr lang="en-US" sz="2000" dirty="0" smtClean="0">
                <a:solidFill>
                  <a:srgbClr val="FFC66D"/>
                </a:solidFill>
                <a:latin typeface="Inconsolata"/>
              </a:rPr>
              <a:t>    </a:t>
            </a:r>
            <a:r>
              <a:rPr lang="en-US" sz="2000" dirty="0" smtClean="0">
                <a:solidFill>
                  <a:srgbClr val="D0D0FF"/>
                </a:solidFill>
                <a:latin typeface="Inconsolata"/>
              </a:rPr>
              <a:t>self 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*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 </a:t>
            </a:r>
            <a:r>
              <a:rPr lang="en-US" sz="2000" dirty="0" smtClean="0">
                <a:solidFill>
                  <a:srgbClr val="A5C261"/>
                </a:solidFill>
                <a:latin typeface="Inconsolata"/>
              </a:rPr>
              <a:t>60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/>
            </a:r>
            <a:br>
              <a:rPr lang="en-US" sz="2000" dirty="0" smtClean="0">
                <a:solidFill>
                  <a:srgbClr val="CC7833"/>
                </a:solidFill>
                <a:latin typeface="Inconsolata"/>
              </a:rPr>
            </a:b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  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end</a:t>
            </a:r>
          </a:p>
          <a:p>
            <a:endParaRPr lang="en-US" sz="2000" dirty="0" smtClean="0">
              <a:solidFill>
                <a:srgbClr val="CC7833"/>
              </a:solidFill>
              <a:latin typeface="Inconsolata"/>
            </a:endParaRPr>
          </a:p>
          <a:p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 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def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 </a:t>
            </a:r>
            <a:r>
              <a:rPr lang="en-US" sz="2000" dirty="0" err="1" smtClean="0">
                <a:solidFill>
                  <a:srgbClr val="FFC66D"/>
                </a:solidFill>
                <a:latin typeface="Inconsolata"/>
              </a:rPr>
              <a:t>from_now</a:t>
            </a:r>
            <a:r>
              <a:rPr lang="en-US" sz="2000" dirty="0" smtClean="0">
                <a:solidFill>
                  <a:srgbClr val="FFC66D"/>
                </a:solidFill>
                <a:latin typeface="Inconsolata"/>
              </a:rPr>
              <a:t/>
            </a:r>
            <a:br>
              <a:rPr lang="en-US" sz="2000" dirty="0" smtClean="0">
                <a:solidFill>
                  <a:srgbClr val="FFC66D"/>
                </a:solidFill>
                <a:latin typeface="Inconsolata"/>
              </a:rPr>
            </a:br>
            <a:r>
              <a:rPr lang="en-US" sz="2000" dirty="0" smtClean="0">
                <a:solidFill>
                  <a:srgbClr val="FFC66D"/>
                </a:solidFill>
                <a:latin typeface="Inconsolata"/>
              </a:rPr>
              <a:t>  </a:t>
            </a:r>
            <a:r>
              <a:rPr lang="en-US" sz="2000" dirty="0" smtClean="0">
                <a:solidFill>
                  <a:srgbClr val="FFC66D"/>
                </a:solidFill>
                <a:latin typeface="Inconsolata"/>
              </a:rPr>
              <a:t>  </a:t>
            </a:r>
            <a:r>
              <a:rPr lang="en-US" sz="2000" dirty="0" err="1" smtClean="0">
                <a:solidFill>
                  <a:srgbClr val="FFFFFF"/>
                </a:solidFill>
                <a:latin typeface="Inconsolata"/>
              </a:rPr>
              <a:t>Time.now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 + </a:t>
            </a:r>
            <a:r>
              <a:rPr lang="en-US" sz="2000" dirty="0" smtClean="0">
                <a:solidFill>
                  <a:srgbClr val="D0D0FF"/>
                </a:solidFill>
                <a:latin typeface="Inconsolata"/>
              </a:rPr>
              <a:t>self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/>
            </a:r>
            <a:br>
              <a:rPr lang="en-US" sz="2000" dirty="0" smtClean="0">
                <a:solidFill>
                  <a:srgbClr val="CC7833"/>
                </a:solidFill>
                <a:latin typeface="Inconsolata"/>
              </a:rPr>
            </a:b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  end</a:t>
            </a:r>
            <a:br>
              <a:rPr lang="en-US" sz="2000" dirty="0" smtClean="0">
                <a:solidFill>
                  <a:srgbClr val="CC7833"/>
                </a:solidFill>
                <a:latin typeface="Inconsolata"/>
              </a:rPr>
            </a:b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end</a:t>
            </a:r>
            <a:br>
              <a:rPr lang="en-US" sz="2000" dirty="0" smtClean="0">
                <a:solidFill>
                  <a:srgbClr val="CC7833"/>
                </a:solidFill>
                <a:latin typeface="Inconsolata"/>
              </a:rPr>
            </a:b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/>
            </a:r>
            <a:br>
              <a:rPr lang="en-US" sz="2000" dirty="0" smtClean="0">
                <a:solidFill>
                  <a:srgbClr val="CC7833"/>
                </a:solidFill>
                <a:latin typeface="Inconsolata"/>
              </a:rPr>
            </a:br>
            <a:r>
              <a:rPr lang="en-US" sz="2000" dirty="0" err="1" smtClean="0">
                <a:solidFill>
                  <a:srgbClr val="CC7833"/>
                </a:solidFill>
                <a:latin typeface="Inconsolata"/>
              </a:rPr>
              <a:t>y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 = </a:t>
            </a:r>
            <a:r>
              <a:rPr lang="en-US" sz="2000" dirty="0" smtClean="0">
                <a:solidFill>
                  <a:srgbClr val="A5C261"/>
                </a:solidFill>
                <a:latin typeface="Inconsolata"/>
              </a:rPr>
              <a:t>5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.minutes </a:t>
            </a:r>
            <a:endParaRPr lang="en-US" sz="2000" dirty="0" smtClean="0">
              <a:solidFill>
                <a:srgbClr val="A5C261"/>
              </a:solidFill>
              <a:latin typeface="Inconsolata"/>
            </a:endParaRPr>
          </a:p>
          <a:p>
            <a:r>
              <a:rPr lang="en-US" sz="2000" dirty="0" smtClean="0">
                <a:solidFill>
                  <a:srgbClr val="BC9458"/>
                </a:solidFill>
                <a:latin typeface="Inconsolata"/>
              </a:rPr>
              <a:t>&gt;&gt; 300</a:t>
            </a:r>
          </a:p>
          <a:p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/>
            </a:r>
            <a:br>
              <a:rPr lang="en-US" sz="2000" dirty="0" smtClean="0">
                <a:solidFill>
                  <a:srgbClr val="CC7833"/>
                </a:solidFill>
                <a:latin typeface="Inconsolata"/>
              </a:rPr>
            </a:br>
            <a:r>
              <a:rPr lang="en-US" sz="2000" dirty="0" err="1" smtClean="0">
                <a:solidFill>
                  <a:srgbClr val="CC7833"/>
                </a:solidFill>
                <a:latin typeface="Inconsolata"/>
              </a:rPr>
              <a:t>y</a:t>
            </a:r>
            <a:r>
              <a:rPr lang="en-US" sz="2000" dirty="0" smtClean="0">
                <a:solidFill>
                  <a:srgbClr val="CC7833"/>
                </a:solidFill>
                <a:latin typeface="Inconsolata"/>
              </a:rPr>
              <a:t> = </a:t>
            </a:r>
            <a:r>
              <a:rPr lang="en-US" sz="2000" dirty="0" smtClean="0">
                <a:solidFill>
                  <a:srgbClr val="A5C261"/>
                </a:solidFill>
                <a:latin typeface="Inconsolata"/>
              </a:rPr>
              <a:t>5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.</a:t>
            </a:r>
            <a:r>
              <a:rPr lang="en-US" sz="2000" dirty="0" smtClean="0">
                <a:solidFill>
                  <a:srgbClr val="FFFFFF"/>
                </a:solidFill>
                <a:latin typeface="Inconsolata"/>
              </a:rPr>
              <a:t>minutes.from_now </a:t>
            </a:r>
            <a:endParaRPr lang="en-US" sz="2000" dirty="0" smtClean="0">
              <a:solidFill>
                <a:srgbClr val="A5C261"/>
              </a:solidFill>
              <a:latin typeface="Inconsolata"/>
            </a:endParaRPr>
          </a:p>
          <a:p>
            <a:r>
              <a:rPr lang="en-US" sz="2000" dirty="0" smtClean="0">
                <a:solidFill>
                  <a:srgbClr val="BC9458"/>
                </a:solidFill>
                <a:latin typeface="Inconsolata"/>
              </a:rPr>
              <a:t>&gt;&gt; Mon Jul 20 10:25:15 0200 2009</a:t>
            </a:r>
            <a:endParaRPr lang="en-US" sz="2000" dirty="0" smtClean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292</TotalTime>
  <Words>741</Words>
  <Application>Microsoft Macintosh PowerPoint</Application>
  <PresentationFormat>On-screen Show (4:3)</PresentationFormat>
  <Paragraphs>90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Dag 1: Basis Ruby</vt:lpstr>
      <vt:lpstr>Index</vt:lpstr>
      <vt:lpstr>Geschiedenis</vt:lpstr>
      <vt:lpstr>C# vs Ruby :1</vt:lpstr>
      <vt:lpstr>C# vs Ruby :2</vt:lpstr>
      <vt:lpstr>C# vs Ruby :3</vt:lpstr>
      <vt:lpstr>C# vs Ruby :4</vt:lpstr>
      <vt:lpstr>Ruby goodies</vt:lpstr>
      <vt:lpstr>Ruby goodies :2</vt:lpstr>
      <vt:lpstr>Online tutorial</vt:lpstr>
      <vt:lpstr>Installatie Ruby en/of Rails</vt:lpstr>
      <vt:lpstr>Opdracht: Web 2.0 naam generator</vt:lpstr>
      <vt:lpstr>Opdracht 2</vt:lpstr>
      <vt:lpstr>Opdracht 3</vt:lpstr>
      <vt:lpstr>Opdracht 4</vt:lpstr>
      <vt:lpstr>Opdracht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Dag 1: Basis Ruby</dc:title>
  <dc:creator>Roy van der Meij</dc:creator>
  <cp:lastModifiedBy>Roy van der Meij</cp:lastModifiedBy>
  <cp:revision>19</cp:revision>
  <dcterms:created xsi:type="dcterms:W3CDTF">2009-07-20T07:48:15Z</dcterms:created>
  <dcterms:modified xsi:type="dcterms:W3CDTF">2009-07-20T08:27:13Z</dcterms:modified>
</cp:coreProperties>
</file>