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294" autoAdjust="0"/>
    <p:restoredTop sz="73118" autoAdjust="0"/>
  </p:normalViewPr>
  <p:slideViewPr>
    <p:cSldViewPr>
      <p:cViewPr varScale="1">
        <p:scale>
          <a:sx n="35" d="100"/>
          <a:sy n="35" d="100"/>
        </p:scale>
        <p:origin x="-7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vingroom\OneDrive\Documents\Book2%20(Autosaved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vingroom\OneDrive\Documents\Book2%20(Autosaved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vingroom\OneDrive\Documents\Book2%20(Autosaved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vingroom\Downloads\Task%203_Final%20Content%20Data%20se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 FIVE CATEGORIES</a:t>
            </a:r>
          </a:p>
        </c:rich>
      </c:tx>
      <c:layout>
        <c:manualLayout>
          <c:xMode val="edge"/>
          <c:yMode val="edge"/>
          <c:x val="0.28201377952755913"/>
          <c:y val="0"/>
        </c:manualLayout>
      </c:layout>
    </c:title>
    <c:plotArea>
      <c:layout/>
      <c:barChart>
        <c:barDir val="col"/>
        <c:grouping val="clustered"/>
        <c:axId val="133824896"/>
        <c:axId val="133827968"/>
      </c:barChart>
      <c:catAx>
        <c:axId val="1338248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CATEGORY</a:t>
                </a:r>
              </a:p>
            </c:rich>
          </c:tx>
          <c:layout>
            <c:manualLayout>
              <c:xMode val="edge"/>
              <c:yMode val="edge"/>
              <c:x val="0.41955730533683316"/>
              <c:y val="0.87868037328667314"/>
            </c:manualLayout>
          </c:layout>
        </c:title>
        <c:majorTickMark val="none"/>
        <c:tickLblPos val="nextTo"/>
        <c:crossAx val="133827968"/>
        <c:crosses val="autoZero"/>
        <c:auto val="1"/>
        <c:lblAlgn val="ctr"/>
        <c:lblOffset val="100"/>
      </c:catAx>
      <c:valAx>
        <c:axId val="133827968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1338248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TOP</a:t>
            </a:r>
            <a:r>
              <a:rPr lang="en-US" baseline="0" dirty="0"/>
              <a:t> FIVE </a:t>
            </a:r>
            <a:r>
              <a:rPr lang="en-US" sz="2400" baseline="0" dirty="0"/>
              <a:t>CATEGORIES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'[Book2 (Autosaved).xlsx]top 5'!$B$1</c:f>
              <c:strCache>
                <c:ptCount val="1"/>
                <c:pt idx="0">
                  <c:v>Sum</c:v>
                </c:pt>
              </c:strCache>
            </c:strRef>
          </c:tx>
          <c:cat>
            <c:strRef>
              <c:f>'[Book2 (Autosaved).xlsx]top 5'!$A$2:$A$6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'[Book2 (Autosaved).xlsx]top 5'!$B$2:$B$6</c:f>
              <c:numCache>
                <c:formatCode>General</c:formatCode>
                <c:ptCount val="5"/>
                <c:pt idx="0">
                  <c:v>73673</c:v>
                </c:pt>
                <c:pt idx="1">
                  <c:v>70662</c:v>
                </c:pt>
                <c:pt idx="2">
                  <c:v>69339</c:v>
                </c:pt>
                <c:pt idx="3">
                  <c:v>67689</c:v>
                </c:pt>
                <c:pt idx="4">
                  <c:v>66626</c:v>
                </c:pt>
              </c:numCache>
            </c:numRef>
          </c:val>
        </c:ser>
        <c:axId val="140943360"/>
        <c:axId val="140944896"/>
      </c:barChart>
      <c:catAx>
        <c:axId val="14094336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40944896"/>
        <c:crosses val="autoZero"/>
        <c:auto val="1"/>
        <c:lblAlgn val="ctr"/>
        <c:lblOffset val="100"/>
      </c:catAx>
      <c:valAx>
        <c:axId val="14094489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40943360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TOP</a:t>
            </a:r>
            <a:r>
              <a:rPr lang="en-US" sz="2800" baseline="0"/>
              <a:t> FIVE CATEGORIES</a:t>
            </a:r>
            <a:endParaRPr lang="en-US" sz="280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'top 5'!$B$1</c:f>
              <c:strCache>
                <c:ptCount val="1"/>
                <c:pt idx="0">
                  <c:v>Sum</c:v>
                </c:pt>
              </c:strCache>
            </c:strRef>
          </c:tx>
          <c:dLbls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Percent val="1"/>
          </c:dLbls>
          <c:cat>
            <c:strRef>
              <c:f>'top 5'!$A$2:$A$6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5'!$B$2:$B$6</c:f>
              <c:numCache>
                <c:formatCode>General</c:formatCode>
                <c:ptCount val="5"/>
                <c:pt idx="0">
                  <c:v>73673</c:v>
                </c:pt>
                <c:pt idx="1">
                  <c:v>70662</c:v>
                </c:pt>
                <c:pt idx="2">
                  <c:v>69339</c:v>
                </c:pt>
                <c:pt idx="3">
                  <c:v>67689</c:v>
                </c:pt>
                <c:pt idx="4">
                  <c:v>66626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5"/>
  <c:pivotSource>
    <c:name>[Task 3_Final Content Data set.csv]Sheet1!PivotTable1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 sz="3200" dirty="0" smtClean="0"/>
              <a:t>Month</a:t>
            </a:r>
            <a:r>
              <a:rPr lang="en-US" sz="3200" baseline="0" dirty="0" smtClean="0"/>
              <a:t> with Most Posts</a:t>
            </a:r>
            <a:endParaRPr lang="en-US" sz="3200" dirty="0"/>
          </a:p>
        </c:rich>
      </c:tx>
      <c:layout/>
    </c:title>
    <c:pivotFmts>
      <c:pivotFmt>
        <c:idx val="0"/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Sheet1!$A$4:$A$14</c:f>
              <c:strCache>
                <c:ptCount val="10"/>
                <c:pt idx="0">
                  <c:v>May</c:v>
                </c:pt>
                <c:pt idx="1">
                  <c:v>January</c:v>
                </c:pt>
                <c:pt idx="2">
                  <c:v>August</c:v>
                </c:pt>
                <c:pt idx="3">
                  <c:v>December</c:v>
                </c:pt>
                <c:pt idx="4">
                  <c:v>July</c:v>
                </c:pt>
                <c:pt idx="5">
                  <c:v>October</c:v>
                </c:pt>
                <c:pt idx="6">
                  <c:v>November</c:v>
                </c:pt>
                <c:pt idx="7">
                  <c:v>September</c:v>
                </c:pt>
                <c:pt idx="8">
                  <c:v>June</c:v>
                </c:pt>
                <c:pt idx="9">
                  <c:v>March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2138</c:v>
                </c:pt>
                <c:pt idx="1">
                  <c:v>2126</c:v>
                </c:pt>
                <c:pt idx="2">
                  <c:v>2114</c:v>
                </c:pt>
                <c:pt idx="3">
                  <c:v>2092</c:v>
                </c:pt>
                <c:pt idx="4">
                  <c:v>2070</c:v>
                </c:pt>
                <c:pt idx="5">
                  <c:v>2056</c:v>
                </c:pt>
                <c:pt idx="6">
                  <c:v>2034</c:v>
                </c:pt>
                <c:pt idx="7">
                  <c:v>2022</c:v>
                </c:pt>
                <c:pt idx="8">
                  <c:v>2021</c:v>
                </c:pt>
                <c:pt idx="9">
                  <c:v>2012</c:v>
                </c:pt>
              </c:numCache>
            </c:numRef>
          </c:val>
        </c:ser>
        <c:axId val="141153792"/>
        <c:axId val="141155328"/>
      </c:barChart>
      <c:catAx>
        <c:axId val="141153792"/>
        <c:scaling>
          <c:orientation val="minMax"/>
        </c:scaling>
        <c:axPos val="b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41155328"/>
        <c:crosses val="autoZero"/>
        <c:auto val="1"/>
        <c:lblAlgn val="ctr"/>
        <c:lblOffset val="100"/>
      </c:catAx>
      <c:valAx>
        <c:axId val="1411553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41153792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Relationship Id="rId6" Type="http://schemas.openxmlformats.org/officeDocument/2006/relationships/image" Target="../media/image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0.wav"/><Relationship Id="rId6" Type="http://schemas.openxmlformats.org/officeDocument/2006/relationships/image" Target="../media/image22.jpeg"/><Relationship Id="rId5" Type="http://schemas.openxmlformats.org/officeDocument/2006/relationships/image" Target="../media/image18.svg"/><Relationship Id="rId4" Type="http://schemas.openxmlformats.org/officeDocument/2006/relationships/image" Target="../media/image21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1.wav"/><Relationship Id="rId6" Type="http://schemas.openxmlformats.org/officeDocument/2006/relationships/image" Target="../media/image7.png"/><Relationship Id="rId5" Type="http://schemas.openxmlformats.org/officeDocument/2006/relationships/image" Target="../media/image21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sv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4.wav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image" Target="../media/image12.jpe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5.wav"/><Relationship Id="rId6" Type="http://schemas.openxmlformats.org/officeDocument/2006/relationships/image" Target="../media/image14.jpeg"/><Relationship Id="rId5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6.wav"/><Relationship Id="rId6" Type="http://schemas.openxmlformats.org/officeDocument/2006/relationships/image" Target="../media/image1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7.wav"/><Relationship Id="rId6" Type="http://schemas.openxmlformats.org/officeDocument/2006/relationships/image" Target="../media/image20.png"/><Relationship Id="rId5" Type="http://schemas.openxmlformats.org/officeDocument/2006/relationships/image" Target="../media/image18.svg"/><Relationship Id="rId4" Type="http://schemas.openxmlformats.org/officeDocument/2006/relationships/image" Target="../media/image19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8.wav"/><Relationship Id="rId6" Type="http://schemas.openxmlformats.org/officeDocument/2006/relationships/image" Target="../media/image4.png"/><Relationship Id="rId5" Type="http://schemas.openxmlformats.org/officeDocument/2006/relationships/image" Target="../media/image8.svg"/><Relationship Id="rId10" Type="http://schemas.openxmlformats.org/officeDocument/2006/relationships/image" Target="../media/image9.png"/><Relationship Id="rId4" Type="http://schemas.openxmlformats.org/officeDocument/2006/relationships/image" Target="../media/image20.png"/><Relationship Id="rId9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9.wav"/><Relationship Id="rId6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2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981200" y="2705100"/>
            <a:ext cx="6222025" cy="4111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000" dirty="0" smtClean="0"/>
              <a:t>Identifying</a:t>
            </a:r>
            <a:r>
              <a:rPr lang="en-US" sz="9600" dirty="0" smtClean="0"/>
              <a:t> </a:t>
            </a:r>
            <a:r>
              <a:rPr lang="en-US" sz="6000" dirty="0" smtClean="0"/>
              <a:t>Popular Categories and Posting Trends</a:t>
            </a:r>
            <a:endParaRPr lang="en-US" sz="60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25" name="~PP3864.WAV">
            <a:hlinkClick r:id="" action="ppaction://media"/>
          </p:cNvPr>
          <p:cNvPicPr>
            <a:picLocks noRot="1" noChangeAspect="1"/>
          </p:cNvPicPr>
          <p:nvPr>
            <a:wavAudioFile r:embed="rId1" name="~PP3864.WAV"/>
          </p:nvPr>
        </p:nvPicPr>
        <p:blipFill>
          <a:blip r:embed="rId8"/>
          <a:stretch>
            <a:fillRect/>
          </a:stretch>
        </p:blipFill>
        <p:spPr>
          <a:xfrm>
            <a:off x="17768888" y="976788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31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0" y="0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0972800" y="7429500"/>
            <a:ext cx="6629400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4097" name="Rectangle 1"/>
          <p:cNvSpPr>
            <a:spLocks noChangeArrowheads="1"/>
          </p:cNvSpPr>
          <p:nvPr/>
        </p:nvSpPr>
        <p:spPr bwMode="auto">
          <a:xfrm rot="10800000" flipV="1">
            <a:off x="10896600" y="1714500"/>
            <a:ext cx="7391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Identified </a:t>
            </a:r>
            <a:r>
              <a:rPr lang="en-US" sz="2400" b="1" dirty="0" smtClean="0">
                <a:latin typeface="Arial" charset="0"/>
                <a:cs typeface="Arial" charset="0"/>
              </a:rPr>
              <a:t> 16 U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nique categories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 the dataset.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Reflects diverse audience interests and engagement opportunities. 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1125200" y="4229100"/>
            <a:ext cx="71628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category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[ANIMALS]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received the highest number of </a:t>
            </a:r>
            <a:r>
              <a:rPr lang="en-US" sz="2400" dirty="0" smtClean="0">
                <a:latin typeface="Arial" charset="0"/>
                <a:cs typeface="Arial" charset="0"/>
              </a:rPr>
              <a:t>Re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actions: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Indicates strong audience preference for this category.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4086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lvl="8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1049000" y="7429500"/>
            <a:ext cx="72390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highest posting activity occurred in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[</a:t>
            </a:r>
            <a:r>
              <a:rPr lang="en-US" sz="2400" b="1" dirty="0" smtClean="0">
                <a:latin typeface="Arial" charset="0"/>
                <a:cs typeface="Arial" charset="0"/>
              </a:rPr>
              <a:t>May &amp; January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with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[2138 &amp; 2126] posts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Suggests a peak period for audience interaction and engagement. </a:t>
            </a:r>
          </a:p>
        </p:txBody>
      </p:sp>
      <p:pic>
        <p:nvPicPr>
          <p:cNvPr id="27" name="~PP3450.WAV">
            <a:hlinkClick r:id="" action="ppaction://media"/>
          </p:cNvPr>
          <p:cNvPicPr>
            <a:picLocks noRot="1" noChangeAspect="1"/>
          </p:cNvPicPr>
          <p:nvPr>
            <a:wavAudioFile r:embed="rId1" name="~PP3450.WAV"/>
          </p:nvPr>
        </p:nvPicPr>
        <p:blipFill>
          <a:blip r:embed="rId9"/>
          <a:stretch>
            <a:fillRect/>
          </a:stretch>
        </p:blipFill>
        <p:spPr>
          <a:xfrm>
            <a:off x="17768888" y="976788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39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4" name="~PP2885.WAV">
            <a:hlinkClick r:id="" action="ppaction://media"/>
          </p:cNvPr>
          <p:cNvPicPr>
            <a:picLocks noRot="1" noChangeAspect="1"/>
          </p:cNvPicPr>
          <p:nvPr>
            <a:wavAudioFile r:embed="rId1" name="~PP2885.WAV"/>
          </p:nvPr>
        </p:nvPicPr>
        <p:blipFill>
          <a:blip r:embed="rId8"/>
          <a:stretch>
            <a:fillRect/>
          </a:stretch>
        </p:blipFill>
        <p:spPr>
          <a:xfrm>
            <a:off x="17768888" y="976788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4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22" name="~PP332.WAV">
            <a:hlinkClick r:id="" action="ppaction://media"/>
          </p:cNvPr>
          <p:cNvPicPr>
            <a:picLocks noRot="1" noChangeAspect="1"/>
          </p:cNvPicPr>
          <p:nvPr>
            <a:wavAudioFile r:embed="rId1" name="~PP332.WAV"/>
          </p:nvPr>
        </p:nvPicPr>
        <p:blipFill>
          <a:blip r:embed="rId8"/>
          <a:stretch>
            <a:fillRect/>
          </a:stretch>
        </p:blipFill>
        <p:spPr>
          <a:xfrm>
            <a:off x="17768888" y="976788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48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382000" y="1714500"/>
            <a:ext cx="7315200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8610600" y="1943100"/>
            <a:ext cx="17983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 analyze reactions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and posts to derive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insights from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dataset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 </a:t>
            </a:r>
          </a:p>
        </p:txBody>
      </p:sp>
      <p:pic>
        <p:nvPicPr>
          <p:cNvPr id="35" name="~PP1743.WAV">
            <a:hlinkClick r:id="" action="ppaction://media"/>
          </p:cNvPr>
          <p:cNvPicPr>
            <a:picLocks noRot="1" noChangeAspect="1"/>
          </p:cNvPicPr>
          <p:nvPr>
            <a:wavAudioFile r:embed="rId1" name="~PP1743.WAV"/>
          </p:nvPr>
        </p:nvPicPr>
        <p:blipFill>
          <a:blip r:embed="rId8"/>
          <a:stretch>
            <a:fillRect/>
          </a:stretch>
        </p:blipFill>
        <p:spPr>
          <a:xfrm>
            <a:off x="17768888" y="976788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17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82200" cy="106299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pPr algn="ctr"/>
            <a:r>
              <a:rPr lang="en-US" dirty="0" smtClean="0"/>
              <a:t>                                                         </a:t>
            </a:r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762000" y="0"/>
            <a:ext cx="2253799" cy="10287000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4038600" y="4390250"/>
            <a:ext cx="5943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Understanding engagement patterns by analyzing the unique categories, the most popular category, and post activity by month</a:t>
            </a:r>
            <a:r>
              <a:rPr lang="en-US" sz="6000" dirty="0" smtClean="0"/>
              <a:t>.</a:t>
            </a:r>
            <a:endParaRPr lang="en-US" sz="6000" dirty="0"/>
          </a:p>
        </p:txBody>
      </p:sp>
      <p:pic>
        <p:nvPicPr>
          <p:cNvPr id="23" name="~PP3658.WAV">
            <a:hlinkClick r:id="" action="ppaction://media"/>
          </p:cNvPr>
          <p:cNvPicPr>
            <a:picLocks noRot="1" noChangeAspect="1"/>
          </p:cNvPicPr>
          <p:nvPr>
            <a:wavAudioFile r:embed="rId1" name="~PP3658.WAV"/>
          </p:nvPr>
        </p:nvPicPr>
        <p:blipFill>
          <a:blip r:embed="rId11"/>
          <a:stretch>
            <a:fillRect/>
          </a:stretch>
        </p:blipFill>
        <p:spPr>
          <a:xfrm>
            <a:off x="17768888" y="976788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40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173200" y="7962900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 smtClean="0"/>
              <a:t>Andrew Fleming</a:t>
            </a:r>
            <a:endParaRPr lang="en-US" sz="4000" dirty="0"/>
          </a:p>
        </p:txBody>
      </p:sp>
      <p:sp>
        <p:nvSpPr>
          <p:cNvPr id="33" name="Rectangle 32"/>
          <p:cNvSpPr/>
          <p:nvPr/>
        </p:nvSpPr>
        <p:spPr>
          <a:xfrm>
            <a:off x="14325600" y="8724900"/>
            <a:ext cx="350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/>
              <a:t>Chief Technical Architect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14478000" y="4533900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 smtClean="0"/>
              <a:t>Marcus </a:t>
            </a:r>
            <a:r>
              <a:rPr lang="en-US" sz="4000" dirty="0" err="1" smtClean="0"/>
              <a:t>Rompton</a:t>
            </a:r>
            <a:endParaRPr lang="en-US" sz="4000" dirty="0"/>
          </a:p>
        </p:txBody>
      </p:sp>
      <p:sp>
        <p:nvSpPr>
          <p:cNvPr id="35" name="Rectangle 34"/>
          <p:cNvSpPr/>
          <p:nvPr/>
        </p:nvSpPr>
        <p:spPr>
          <a:xfrm>
            <a:off x="14859000" y="5372100"/>
            <a:ext cx="297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Senior Principle</a:t>
            </a:r>
            <a:endParaRPr lang="en-US" sz="3200" dirty="0"/>
          </a:p>
        </p:txBody>
      </p:sp>
      <p:sp>
        <p:nvSpPr>
          <p:cNvPr id="36" name="Rectangle 35"/>
          <p:cNvSpPr/>
          <p:nvPr/>
        </p:nvSpPr>
        <p:spPr>
          <a:xfrm>
            <a:off x="14249400" y="1257300"/>
            <a:ext cx="342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/>
              <a:t>Pankaj</a:t>
            </a:r>
            <a:r>
              <a:rPr lang="en-US" sz="4000" dirty="0" smtClean="0"/>
              <a:t> Kumar</a:t>
            </a:r>
            <a:endParaRPr lang="en-US" sz="4000" dirty="0"/>
          </a:p>
        </p:txBody>
      </p:sp>
      <p:sp>
        <p:nvSpPr>
          <p:cNvPr id="37" name="Rectangle 36"/>
          <p:cNvSpPr/>
          <p:nvPr/>
        </p:nvSpPr>
        <p:spPr>
          <a:xfrm>
            <a:off x="14706600" y="2019300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Data Analyst</a:t>
            </a:r>
            <a:endParaRPr lang="en-US" sz="3200" dirty="0"/>
          </a:p>
        </p:txBody>
      </p:sp>
      <p:pic>
        <p:nvPicPr>
          <p:cNvPr id="14337" name="Picture 1" descr="C:\Users\Livingroom\OneDrive\Desktop\IMG_20241019_10352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47764" y="800100"/>
            <a:ext cx="2168236" cy="2385059"/>
          </a:xfrm>
          <a:prstGeom prst="rect">
            <a:avLst/>
          </a:prstGeom>
          <a:noFill/>
        </p:spPr>
      </p:pic>
      <p:pic>
        <p:nvPicPr>
          <p:cNvPr id="38" name="~PP1118.WAV">
            <a:hlinkClick r:id="" action="ppaction://media"/>
          </p:cNvPr>
          <p:cNvPicPr>
            <a:picLocks noRot="1" noChangeAspect="1"/>
          </p:cNvPicPr>
          <p:nvPr>
            <a:wavAudioFile r:embed="rId1" name="~PP1118.WAV"/>
          </p:nvPr>
        </p:nvPicPr>
        <p:blipFill>
          <a:blip r:embed="rId9"/>
          <a:stretch>
            <a:fillRect/>
          </a:stretch>
        </p:blipFill>
        <p:spPr>
          <a:xfrm>
            <a:off x="17768888" y="976788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36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67400" y="2781300"/>
            <a:ext cx="30558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/>
              <a:t>Data Cleaning</a:t>
            </a:r>
            <a:endParaRPr lang="en-US" sz="4000" dirty="0"/>
          </a:p>
        </p:txBody>
      </p:sp>
      <p:sp>
        <p:nvSpPr>
          <p:cNvPr id="41" name="Rectangle 40"/>
          <p:cNvSpPr/>
          <p:nvPr/>
        </p:nvSpPr>
        <p:spPr>
          <a:xfrm>
            <a:off x="4114800" y="1104900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 smtClean="0"/>
              <a:t>Data Understanding</a:t>
            </a:r>
            <a:endParaRPr lang="en-US" sz="4000" dirty="0"/>
          </a:p>
        </p:txBody>
      </p:sp>
      <p:sp>
        <p:nvSpPr>
          <p:cNvPr id="42" name="Rectangle 41"/>
          <p:cNvSpPr/>
          <p:nvPr/>
        </p:nvSpPr>
        <p:spPr>
          <a:xfrm>
            <a:off x="7696200" y="4457700"/>
            <a:ext cx="373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 smtClean="0"/>
              <a:t>Data </a:t>
            </a:r>
            <a:r>
              <a:rPr lang="en-US" sz="4000" dirty="0" err="1" smtClean="0"/>
              <a:t>Modelling</a:t>
            </a:r>
            <a:endParaRPr lang="en-US" sz="4000" dirty="0"/>
          </a:p>
        </p:txBody>
      </p:sp>
      <p:sp>
        <p:nvSpPr>
          <p:cNvPr id="43" name="Rectangle 42"/>
          <p:cNvSpPr/>
          <p:nvPr/>
        </p:nvSpPr>
        <p:spPr>
          <a:xfrm>
            <a:off x="9372600" y="6057900"/>
            <a:ext cx="403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 smtClean="0"/>
              <a:t>Data  Analysis</a:t>
            </a:r>
            <a:endParaRPr lang="en-US" sz="4000" dirty="0"/>
          </a:p>
        </p:txBody>
      </p:sp>
      <p:sp>
        <p:nvSpPr>
          <p:cNvPr id="44" name="Rectangle 43"/>
          <p:cNvSpPr/>
          <p:nvPr/>
        </p:nvSpPr>
        <p:spPr>
          <a:xfrm>
            <a:off x="11353800" y="7886700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 smtClean="0"/>
              <a:t>Uncover  Insights</a:t>
            </a:r>
            <a:endParaRPr lang="en-US" sz="4000" dirty="0"/>
          </a:p>
        </p:txBody>
      </p:sp>
      <p:pic>
        <p:nvPicPr>
          <p:cNvPr id="45" name="~PP2292.WAV">
            <a:hlinkClick r:id="" action="ppaction://media"/>
          </p:cNvPr>
          <p:cNvPicPr>
            <a:picLocks noRot="1" noChangeAspect="1"/>
          </p:cNvPicPr>
          <p:nvPr>
            <a:wavAudioFile r:embed="rId1" name="~PP2292.WAV"/>
          </p:nvPr>
        </p:nvPicPr>
        <p:blipFill>
          <a:blip r:embed="rId8"/>
          <a:stretch>
            <a:fillRect/>
          </a:stretch>
        </p:blipFill>
        <p:spPr>
          <a:xfrm>
            <a:off x="17768888" y="976788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5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95400" y="4914900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Unique Categories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6324600" y="4914900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Most Popular Category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12039600" y="4991100"/>
            <a:ext cx="541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Monthly Posting Trend</a:t>
            </a:r>
            <a:endParaRPr lang="en-US" sz="4000" dirty="0"/>
          </a:p>
        </p:txBody>
      </p:sp>
      <p:graphicFrame>
        <p:nvGraphicFramePr>
          <p:cNvPr id="17" name="Chart 16"/>
          <p:cNvGraphicFramePr/>
          <p:nvPr/>
        </p:nvGraphicFramePr>
        <p:xfrm>
          <a:off x="8305800" y="1485900"/>
          <a:ext cx="4572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Rectangle 17"/>
          <p:cNvSpPr/>
          <p:nvPr/>
        </p:nvSpPr>
        <p:spPr>
          <a:xfrm>
            <a:off x="2743200" y="3924300"/>
            <a:ext cx="99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dirty="0" smtClean="0"/>
              <a:t>16</a:t>
            </a:r>
            <a:endParaRPr lang="en-US" sz="4400" dirty="0"/>
          </a:p>
        </p:txBody>
      </p:sp>
      <p:sp>
        <p:nvSpPr>
          <p:cNvPr id="19" name="Rectangle 18"/>
          <p:cNvSpPr/>
          <p:nvPr/>
        </p:nvSpPr>
        <p:spPr>
          <a:xfrm>
            <a:off x="7696200" y="3924300"/>
            <a:ext cx="236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 smtClean="0"/>
              <a:t>Animals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12954000" y="4000500"/>
            <a:ext cx="365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 smtClean="0"/>
              <a:t>May &amp; January</a:t>
            </a:r>
            <a:endParaRPr lang="en-US" sz="4000" dirty="0"/>
          </a:p>
        </p:txBody>
      </p:sp>
      <p:pic>
        <p:nvPicPr>
          <p:cNvPr id="21" name="~PP1263.WAV">
            <a:hlinkClick r:id="" action="ppaction://media"/>
          </p:cNvPr>
          <p:cNvPicPr>
            <a:picLocks noRot="1" noChangeAspect="1"/>
          </p:cNvPicPr>
          <p:nvPr>
            <a:wavAudioFile r:embed="rId1" name="~PP1263.WAV"/>
          </p:nvPr>
        </p:nvPicPr>
        <p:blipFill>
          <a:blip r:embed="rId9"/>
          <a:stretch>
            <a:fillRect/>
          </a:stretch>
        </p:blipFill>
        <p:spPr>
          <a:xfrm>
            <a:off x="17768888" y="976788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33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/>
          <p:nvPr/>
        </p:nvGraphicFramePr>
        <p:xfrm>
          <a:off x="9372600" y="2019300"/>
          <a:ext cx="8382000" cy="739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9" name="Chart 28"/>
          <p:cNvGraphicFramePr/>
          <p:nvPr/>
        </p:nvGraphicFramePr>
        <p:xfrm>
          <a:off x="2819400" y="2324100"/>
          <a:ext cx="6248400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30" name="~PP3539.WAV">
            <a:hlinkClick r:id="" action="ppaction://media"/>
          </p:cNvPr>
          <p:cNvPicPr>
            <a:picLocks noRot="1" noChangeAspect="1"/>
          </p:cNvPicPr>
          <p:nvPr>
            <a:wavAudioFile r:embed="rId1" name="~PP3539.WAV"/>
          </p:nvPr>
        </p:nvPicPr>
        <p:blipFill>
          <a:blip r:embed="rId10"/>
          <a:stretch>
            <a:fillRect/>
          </a:stretch>
        </p:blipFill>
        <p:spPr>
          <a:xfrm>
            <a:off x="17768888" y="976788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2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3810000" y="952500"/>
          <a:ext cx="13487400" cy="800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28" name="~PP1613.WAV">
            <a:hlinkClick r:id="" action="ppaction://media"/>
          </p:cNvPr>
          <p:cNvPicPr>
            <a:picLocks noRot="1" noChangeAspect="1"/>
          </p:cNvPicPr>
          <p:nvPr>
            <a:wavAudioFile r:embed="rId1" name="~PP1613.WAV"/>
          </p:nvPr>
        </p:nvPicPr>
        <p:blipFill>
          <a:blip r:embed="rId9"/>
          <a:stretch>
            <a:fillRect/>
          </a:stretch>
        </p:blipFill>
        <p:spPr>
          <a:xfrm>
            <a:off x="17768888" y="976788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  <p:transition advTm="60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210</Words>
  <Application>Microsoft Macintosh PowerPoint</Application>
  <PresentationFormat>Custom</PresentationFormat>
  <Paragraphs>82</Paragraphs>
  <Slides>11</Slides>
  <Notes>11</Notes>
  <HiddenSlides>0</HiddenSlides>
  <MMClips>11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Windows User</cp:lastModifiedBy>
  <cp:revision>25</cp:revision>
  <dcterms:created xsi:type="dcterms:W3CDTF">2006-08-16T00:00:00Z</dcterms:created>
  <dcterms:modified xsi:type="dcterms:W3CDTF">2024-11-09T16:02:45Z</dcterms:modified>
  <dc:identifier>DAEhDyfaYKE</dc:identifier>
</cp:coreProperties>
</file>