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 ExtraBold"/>
      <p:bold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ExtraBold-bold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26d3f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226d3f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4c8df0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4c8df0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00c2e28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00c2e28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0c2e28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200c2e28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200c2e28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200c2e28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" sz="1400">
                <a:solidFill>
                  <a:srgbClr val="FF0000"/>
                </a:solidFill>
              </a:rPr>
              <a:t>הוספת הסבר בנקודות </a:t>
            </a:r>
            <a:endParaRPr b="1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200c2e28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200c2e28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משמעות הדבר?</a:t>
            </a:r>
            <a:endParaRPr b="1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4c8df0e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4c8df0e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00c2e28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00c2e28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200c2e28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200c2e28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אי שימוש ב SUBTOATL או TOTALDUE לצורך אי הגבלת החישובים לעסקה בהמשך - לפתוח אפשרות לבצע חישובים לפי סוג המוצר ושורות עסקאות - נשאר הפנאל מורכ משורות  מכירה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הו</a:t>
            </a:r>
            <a:r>
              <a:rPr lang="en">
                <a:solidFill>
                  <a:schemeClr val="dk1"/>
                </a:solidFill>
              </a:rPr>
              <a:t>חלט להשתמש במחיר יחידה ולא מחיר מחירון בעקבות שמחיר מחירון זה המחיר עדכני להרגע , יכול להיות שהיה שונה בעבר לכן עדיף להשתמש במחיר ליחידה אשר זה המחיר אשר בפועל בוצעה בו העסקה 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לבדוק סוג UNITEPRICE   בוצע חישוב </a:t>
            </a:r>
            <a:r>
              <a:rPr lang="en">
                <a:solidFill>
                  <a:schemeClr val="dk1"/>
                </a:solidFill>
              </a:rPr>
              <a:t>הפרשים</a:t>
            </a:r>
            <a:r>
              <a:rPr lang="en">
                <a:solidFill>
                  <a:schemeClr val="dk1"/>
                </a:solidFill>
              </a:rPr>
              <a:t> בין LINETTOTAL הנתון לכל שורה לבין LINETOTAL המחושב לפי ארבע הנחות שונות כגון 1. מחיר אחרי הנחות 2. מחיר לפני ההנחות והנחה בכסף המחיר לפני ההנחה-</a:t>
            </a:r>
            <a:r>
              <a:rPr lang="en">
                <a:solidFill>
                  <a:schemeClr val="dk1"/>
                </a:solidFill>
              </a:rPr>
              <a:t>הנחה</a:t>
            </a:r>
            <a:r>
              <a:rPr lang="en">
                <a:solidFill>
                  <a:schemeClr val="dk1"/>
                </a:solidFill>
              </a:rPr>
              <a:t> באחוזים 4 .מחיר לפני הנחה - הנחה מספר עשרוני 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בבדיקת מספר המוצרים מטבלת Production.product  המקבלים ערך ריק / 0 / ערך שלילי?  התוצאות מעידות שאכן כ-200 מוצרים הם ללא עלות של  ערך חיובי, מתוך 504 מוצרים שונים . אם זאת, בפאנל הנתונים שלנו מוצגים רק המוצרים עם עלות בערך חיובי.</a:t>
            </a:r>
            <a:endParaRPr>
              <a:solidFill>
                <a:schemeClr val="dk1"/>
              </a:solidFill>
            </a:endParaRPr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בשלב הבא, הרצנו שאילתה אשר בודקת בטבל הפאנל אשר בנינו , כמה מוצרים שונים קיימים? התוצאה היא  266   מוצרים שונים. אם זאת, בפאנל הנתונים שלנו מוצגים רק המוצרים עם עלות ערך חיובי.</a:t>
            </a:r>
            <a:endParaRPr>
              <a:solidFill>
                <a:schemeClr val="dk1"/>
              </a:solidFill>
            </a:endParaRPr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לאחר מכן, הרצנו שאילתה אשר בודקת האם קיימים מוצרים משותפים  בין טבלת כותרת הזמנות          (מוצרים נמכרים)  ומוצרים ללא עלות חיובית. ניתן לראות כי לא קיים קשר ( אין מוצרים משותפים). עקב זאת, אנו סבורים כי  ניתן להניח כי המוצרים שהעלות שלהם אינה חיובית  הלא נמכרו/נסחרו -  וניתן להניח כי לא ישפיעו על הניתוח.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200c2e28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200c2e28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להסביר על  מגמת הרווח בכללי </a:t>
            </a:r>
            <a:endParaRPr/>
          </a:p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להסביר על הירידה ב 2012 - חלוקת  שינוי הרווח ניתן להביא מתיעוד חיצוני </a:t>
            </a:r>
            <a:endParaRPr/>
          </a:p>
          <a:p>
            <a:pPr indent="-298450" lvl="0" marL="457200" rtl="1" algn="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הקדמה על הצורך לנתח רווחיות החברה לראות מה מרכיב הרווח והפסד לאורך השנים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489eb3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489eb3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ברמה שנתית ניתוח רווחיות החברה דרך לראות מה פיזור הרווח בחברה: </a:t>
            </a:r>
            <a:r>
              <a:rPr b="1" lang="en" sz="1200">
                <a:solidFill>
                  <a:schemeClr val="dk1"/>
                </a:solidFill>
              </a:rPr>
              <a:t>חלוקת  העסקאות לאורך השנים לשתי קטגוריות , ראשית שורות מכירה עם רווחי חיובי , שנית שורות מכירה עם רווח אפסי או שלילי - בוצע סכום,  הכנסות , עלות , כמות מכירה ורווחים ברמה שנתית  בנוסף לחישוב ממוצע משוקלל  להכנסה, עלות , רווח עבור כל יחידה - מהניתוח הזה  ניתן לראות עליה חדה במכירת מוצרים לא רווחים בשנת 2012 אשר גרם להפסד הגדול בשנה הזאת -עלות ליחידה למוצרים שליליים עלתה - המשך השנים המכירה ממוצרים האלו המשיכו לעלות עד 2013 אולם במקביל היה עליה במכירת מוצרים אשר מניבים רווח 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לראות איך יצאו מהפסד בוצע אותו ניתוח על מוצרים אשר מניבים רווח חיובי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2489eb3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2489eb3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הכמות הנמכרת ממוצרים אשר מניבים רווח חיובי לא הייתה גדול מהתחילה  אולם הרווח ממנה כסה הפסד מהמוצרים עם רווח שלילי ולמרות שהכמות עלתה ב 2012 אלא לא הייתה מספיקה לכסות העליה למכירה של מוצרים השלילים ולכן נגרם ההפסדה 2012 - ב 2013 העלו כמות הנמכרת מהמוצרים החיובים  פי 2 זה כסה ההפסד של  מוצרים שליליים- העליה הזאת הגיעה מהורדת מחיר ליחידה בכך הורידו   הרווח ליחידה אולם הגדילו  סה"כ רווח - היה התיעלת גם במחיר ליחידה - הכמות הזאת לא המדיה לכן מנחים שהיה גורם אחר ב 2013 כגון השקעה בפרסום אן דבר אחר </a:t>
            </a:r>
            <a:endParaRPr sz="13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עלה הצורך לנתח מרכיב הרווחיות של החברה  דרך לראות  עוגת אחוזי הרווח של  10 מוצרים המרוויחים ביותר  לעומת שאר המוצרים לראות פיזור הרווח בחברה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00c2e28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200c2e28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להסביר  האי פיזור ב 2011 אשר גרם לנפילה של  2012-  להסביר התייעלות ב 2013 והמשך ב 2014 —- להדגיש על נושא ההפסדים מהמצורים עם רווח שלילי אשר קיימים ב OTHER PRODUCTS	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הדגשת נושא התייעלות לאורך השנים  בפיזור הרווח בין המוצרים ובטיפול במוצרים אשר מניבים רווח שלילי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הקדמה על השקף הבא - ניתוח מוצרים </a:t>
            </a:r>
            <a:r>
              <a:rPr b="1" lang="en" sz="1200">
                <a:solidFill>
                  <a:schemeClr val="dk1"/>
                </a:solidFill>
              </a:rPr>
              <a:t>שליליים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24c8df0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24c8df0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להסביר למה הרווח של מוצרים מרווחים הפסיק לכסות ההפסד ממוצרים מפסידים - להסביר רמת ההתייעלות- הקדמה לשקף הבא על ניתוח סיבת הגידול  ההפסד ממוצרים  אשר מניבים רווח שלילי האם זה רק בגלל גידול  הכמות  ממכירתם או שינוןי מחיר ועלות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הדגשת נושא התייעלות לאורך השנים  בפיזור הרווח בין המוצרים ובטיפול במוצרים אשר מניבים רווח שלילי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הקדמה על השקף הבא - ניתוח מוצרים </a:t>
            </a:r>
            <a:r>
              <a:rPr b="1" lang="en" sz="1200">
                <a:solidFill>
                  <a:schemeClr val="dk1"/>
                </a:solidFill>
              </a:rPr>
              <a:t>שליליים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4c8df0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4c8df0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69609"/>
            <a:ext cx="9144000" cy="762001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11925" y="198175"/>
            <a:ext cx="86505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Exploratory Data Analysis</a:t>
            </a:r>
            <a:endParaRPr sz="73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47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2011-2014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Nedaa Okasha &amp; Roey Zalta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47125" y="99775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ניתוח מוצרים עם רווח VS מוצרים עם הפסד </a:t>
            </a:r>
            <a:endParaRPr sz="24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488" y="1269023"/>
            <a:ext cx="341875" cy="2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0" y="714013"/>
            <a:ext cx="4251025" cy="219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3220798"/>
            <a:ext cx="341875" cy="2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75" y="3104650"/>
            <a:ext cx="4267173" cy="19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8375" y="671450"/>
            <a:ext cx="4251025" cy="21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7125" y="3040550"/>
            <a:ext cx="4080226" cy="19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-825875" y="2776325"/>
            <a:ext cx="99699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00"/>
                </a:highlight>
              </a:rPr>
              <a:t>קיטון הכמות הנמכרת בחלק ממוצרים אשר מניבים רווח לעומת גידול בכמות הנמכרת והעלות ליחידה למוצרים אשר מניבים רווח שלילי</a:t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60775" y="12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chemeClr val="lt1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סיכום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645025"/>
            <a:ext cx="8520600" cy="4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2011 – 2012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אי -פיזור ברווחי החברה  -  הרווח מתבסס על 10 מוצרים בלבד.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עלויות גבוהות  ברוב המוצרים ביחס למחיר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ליחידה.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עליה בביקוש למוצרים אשר מניבים רווח שלילי וירידה בביקוש לחלק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מהמוצרים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אשר מרכיבים את רוב הרווח.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סביר להניח שהיה גורם נוסף לעליה בביקוש למוצרים האלו.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2013- 2014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התייעלות מצד  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אסטרטגית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פיזור 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הורדת מחיר למוצרים הרווחים יותר  וגידול בכמות הנמכרת מהם.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התייעלות ברמת העלות  ליחידה לכל המוצרים ( בעלי מרווח חיובי ושלילי)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הקטנת המכירות ממוצרים עם מרווח שלילי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❖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סביר להניח שהיה גורם נוסף להתייעלות הזאת כגון השקעה בפרסום בצורה יעילה  למוצרים הנכונים.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ניתן להגיד שהחברה הייתה רווחית לאורך השנים והגורמים אשר משפיעים על רווחיות החברה הם : אסטרטגית פיזור והתייעלות בעלות למוצרים, בנוסף, לקביעת מערכת מחירים מתאימה </a:t>
            </a:r>
            <a:endParaRPr b="1" sz="17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03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מגמות פיננסיות - קטגוריית מוצר</a:t>
            </a:r>
            <a:r>
              <a:rPr lang="en"/>
              <a:t>   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189438" y="4574550"/>
            <a:ext cx="458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לא מתקיימת קורלציה בין מספר הפריטים שנמכרו מכל קטגוריה לבין הרווח הכללי של החברה</a:t>
            </a:r>
            <a:endParaRPr>
              <a:highlight>
                <a:schemeClr val="accent6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75" y="645400"/>
            <a:ext cx="7724808" cy="40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82353">
            <a:off x="4905967" y="2070395"/>
            <a:ext cx="701196" cy="41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22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ספירת לקוחות רווחיים ולא רווחיים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189450" y="4312200"/>
            <a:ext cx="458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F0000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מספר הלקוחות שהניבו רווח שלילי "קפץ"  באפריל 2012</a:t>
            </a:r>
            <a:endParaRPr>
              <a:solidFill>
                <a:schemeClr val="lt1"/>
              </a:solidFill>
              <a:highlight>
                <a:srgbClr val="FF0000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אולי הירידה ברווח באפריל 2012 נובעת משינוי שגוי </a:t>
            </a: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באסטרטגיית</a:t>
            </a: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 השיווק?</a:t>
            </a:r>
            <a:endParaRPr>
              <a:highlight>
                <a:schemeClr val="accent6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3" y="949100"/>
            <a:ext cx="8174479" cy="347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6045450" y="843425"/>
            <a:ext cx="28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445300" y="17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מגמה עונתית - לפי יום בשבוע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3446850" y="2571750"/>
            <a:ext cx="17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יום שני הוא הרווחי  ביותר</a:t>
            </a:r>
            <a:endParaRPr>
              <a:highlight>
                <a:schemeClr val="accent6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5" y="841500"/>
            <a:ext cx="3221026" cy="202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158" y="875400"/>
            <a:ext cx="3368067" cy="202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24700"/>
            <a:ext cx="3363576" cy="19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4150" y="3024700"/>
            <a:ext cx="3363575" cy="1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60775" y="12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chemeClr val="lt1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סיכום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320425" y="1151525"/>
            <a:ext cx="7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645025"/>
            <a:ext cx="8520600" cy="4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קטגוריית מוצרים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ניתן לראות שאין קשר בין קטגוריית המוצרים לבין הרווחיות שלהם.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השינוי שהצגנו ברמת הפיזור היה על מוצרים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ספציפיים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ולא ברמת הקטגוריה.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עונתיות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אי קיום עונתיות ברמת השנים והחודשים.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קיימת עונתיות ברמת היום בשבוע - יום שני הוא הרווחי ביותר (היום הראשון בשבוע בארה''ב)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הלקוחות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הרוב המוחלט של הלקוחות לאורך השנים היו עם מרווח חיובי.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❖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רק במהלך אפריל 2012 אי הרווחיות של הלקוחות התקשרה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לרווח השלילי של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החברה.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chemeClr val="lt1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מסקנות ותובנות עסקיות </a:t>
            </a:r>
            <a:endParaRPr sz="2400">
              <a:solidFill>
                <a:srgbClr val="202124"/>
              </a:solidFill>
              <a:highlight>
                <a:schemeClr val="lt1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23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Char char="❖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הצלחת החברה לאורך השנים היא בזכות תהליך של התייעלות ב-3 תחומים שונים: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AutoNum type="arabicPeriod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מחירים 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AutoNum type="arabicPeriod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עלויות 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AutoNum type="arabicPeriod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אסטרטגיית</a:t>
            </a: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פיזור 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Char char="❖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על בסיס האנליה יום שני הוא היום הכדאי ביותר למכור מוצרים בעלי רווח גבוה.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Char char="❖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על בסיס ניתוח העונתיות - אנו ממליצים לתת דגש על הנחות ומהלכים שיווקים בימים רביעי ושבת על מנת לעודד את גובה הרכישות בימים אלו.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Char char="❖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אנו ממליצים לבדוק האם קיימת קורלציה בין רווחיות החברה לאורך השנים לבין כניסה של דגמים חדשים למלאי ויציאה של דגמים ישנים.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9881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8"/>
              <a:buFont typeface="Open Sans"/>
              <a:buChar char="❖"/>
            </a:pPr>
            <a:r>
              <a:rPr b="1" lang="en" sz="143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השינוי בעלות ליחידה מושפעת מגורמים רבים - אנו ממליצים להתעמק במרכיבים אלו (עלות מוצר, עלות המשלוח, מסים וכו…) העלות לכל מוצר וההשפעה שלו על הרווחיות.</a:t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43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41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727500" y="435375"/>
            <a:ext cx="8520600" cy="9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שאלות עסקיות מנחות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14700"/>
            <a:ext cx="85206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1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האם ישנה מגמת עלייה או ירידה בנתוני החברה לאורך החודשים והשנים ?</a:t>
            </a:r>
            <a:endParaRPr sz="39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1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האם קיימת עונתיות במכירות ?</a:t>
            </a:r>
            <a:endParaRPr sz="39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1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פיזור והתייעלות בעלות למוצרים?</a:t>
            </a:r>
            <a:endParaRPr sz="39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1" y="92538"/>
            <a:ext cx="1740526" cy="16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בניית הפאנל, בדיקות ובקרות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1" algn="r">
              <a:spcBef>
                <a:spcPts val="1200"/>
              </a:spcBef>
              <a:spcAft>
                <a:spcPts val="0"/>
              </a:spcAft>
              <a:buSzPts val="1400"/>
              <a:buFont typeface="Open Sans"/>
              <a:buChar char="★"/>
            </a:pPr>
            <a:r>
              <a:rPr lang="en" sz="1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בניית טבלת פאנל הנתונים מבוסס על  5 טב</a:t>
            </a:r>
            <a:r>
              <a:rPr lang="en" sz="1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לאות: OrderDetail, OrderHeader,Product, Customer,ProductSubcatagory.</a:t>
            </a:r>
            <a:endParaRPr sz="14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★"/>
            </a:pPr>
            <a:r>
              <a:rPr lang="en" sz="1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הפאנל היה  חיבור המבוסס על חישובי שורות מכירה. להלן  דילמות איתן התמודדו במהלך יצירת הפאנל:</a:t>
            </a:r>
            <a:endParaRPr sz="14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שימוש LineTotal כמדד להכנסות החברה מכל שורה.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שימוש ב- UnitePrice במקום  listPrice  בחישוב הכנסות ורווחים.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וידוא כי ה- UnitePrice  הוא המחיר לפני הנחה. הנחה מופיעה בטבלה כמספר עשרוני. 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השימוש ב - StandardCost  בתור עלות ליחידה אחרי בדיקת סבירות.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1" algn="r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עמודות מחושבות - חישוב של הכנסות , הוצאות ורווח עבור כל שורת מכירה . 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  </a:t>
            </a:r>
            <a:endParaRPr sz="1400">
              <a:highlight>
                <a:schemeClr val="lt1"/>
              </a:highlight>
            </a:endParaRPr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0" y="3200550"/>
            <a:ext cx="1942950" cy="1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375" y="4133550"/>
            <a:ext cx="6832325" cy="478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78375"/>
            <a:ext cx="8520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 מגמות פיננסיות במבט על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278488" y="4563425"/>
            <a:ext cx="458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מה גרם לצניחה ברווחים באפריל 2012?</a:t>
            </a:r>
            <a:endParaRPr>
              <a:highlight>
                <a:schemeClr val="accent6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מה גרם לגידול ברווחים ביולי 2013?</a:t>
            </a:r>
            <a:endParaRPr>
              <a:highlight>
                <a:schemeClr val="accent6"/>
              </a:highlight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75" y="884775"/>
            <a:ext cx="7997051" cy="3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00" y="2104175"/>
            <a:ext cx="545524" cy="5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225" y="935175"/>
            <a:ext cx="593875" cy="3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ניתוח מגמת הרווח והפסד של החברה </a:t>
            </a:r>
            <a:endParaRPr b="1"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3"/>
            <a:ext cx="902150" cy="7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640600" y="1382975"/>
            <a:ext cx="31917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גידול בכמות הנמכרת והעלות ליחידה למוצרים אשר מניבים רווח שלילי גרם לעליה בהפסד בשנת 2012 </a:t>
            </a:r>
            <a:endParaRPr b="1" sz="1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6625"/>
            <a:ext cx="5395374" cy="255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525" y="2994220"/>
            <a:ext cx="4476477" cy="220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ניתוח מגמת הרווח והפסד של החברה </a:t>
            </a:r>
            <a:endParaRPr b="1"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1249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44513" y="3165275"/>
            <a:ext cx="30399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הקטנת  מחיר ליחידה והתייעלות בעלות ליחידה גרם לגידול המכירות ממוצרים אשר מניבים רווח חיובי והגדלת הרווח ב 2013</a:t>
            </a:r>
            <a:endParaRPr b="1" sz="1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572700"/>
            <a:ext cx="4667525" cy="2295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Chart"/>
          <p:cNvPicPr preferRelativeResize="0"/>
          <p:nvPr/>
        </p:nvPicPr>
        <p:blipFill rotWithShape="1">
          <a:blip r:embed="rId5">
            <a:alphaModFix/>
          </a:blip>
          <a:srcRect b="-11308" l="0" r="-5296" t="0"/>
          <a:stretch/>
        </p:blipFill>
        <p:spPr>
          <a:xfrm>
            <a:off x="4268350" y="2571750"/>
            <a:ext cx="47749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99775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פיזור הרווחיות בין המוצרים</a:t>
            </a:r>
            <a:endParaRPr sz="2400"/>
          </a:p>
        </p:txBody>
      </p:sp>
      <p:cxnSp>
        <p:nvCxnSpPr>
          <p:cNvPr id="104" name="Google Shape;104;p19"/>
          <p:cNvCxnSpPr/>
          <p:nvPr/>
        </p:nvCxnSpPr>
        <p:spPr>
          <a:xfrm flipH="1" rot="10800000">
            <a:off x="4226000" y="1693275"/>
            <a:ext cx="3990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 rot="10800000">
            <a:off x="4054813" y="3996275"/>
            <a:ext cx="459600" cy="3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50" y="0"/>
            <a:ext cx="807944" cy="8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143100" y="2560825"/>
            <a:ext cx="399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החברה התייעלה על ידי  הרחבת  פיזור מכירת המוצרים בצורה רווחית יותר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75" y="917375"/>
            <a:ext cx="4032800" cy="16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25" y="877875"/>
            <a:ext cx="3802501" cy="17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673625" y="459150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2011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520963" y="2660350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2014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288675" y="2660350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2013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223238" y="571075"/>
            <a:ext cx="9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ExtraBold"/>
                <a:ea typeface="Open Sans ExtraBold"/>
                <a:cs typeface="Open Sans ExtraBold"/>
                <a:sym typeface="Open Sans ExtraBold"/>
              </a:rPr>
              <a:t>2012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000" y="3080925"/>
            <a:ext cx="4163675" cy="188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313" y="3034038"/>
            <a:ext cx="3743125" cy="19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47125" y="99775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פיזור ההפסד בין המוצרים</a:t>
            </a:r>
            <a:endParaRPr sz="2400"/>
          </a:p>
        </p:txBody>
      </p:sp>
      <p:cxnSp>
        <p:nvCxnSpPr>
          <p:cNvPr id="121" name="Google Shape;121;p20"/>
          <p:cNvCxnSpPr/>
          <p:nvPr/>
        </p:nvCxnSpPr>
        <p:spPr>
          <a:xfrm flipH="1" rot="10800000">
            <a:off x="4202400" y="1099200"/>
            <a:ext cx="399000" cy="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flipH="1">
            <a:off x="4311525" y="3996275"/>
            <a:ext cx="3549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00" y="-3487"/>
            <a:ext cx="1105475" cy="6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 flipH="1">
            <a:off x="6921400" y="2313538"/>
            <a:ext cx="19500" cy="42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5" y="657900"/>
            <a:ext cx="4142326" cy="16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600" y="565413"/>
            <a:ext cx="4478274" cy="18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50" y="2743150"/>
            <a:ext cx="4207477" cy="240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0500" y="2811275"/>
            <a:ext cx="4332373" cy="21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86675" y="2263788"/>
            <a:ext cx="575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הטיפול בבעית העלייה במכירות של מוצרים אשר מניבים רווח שלילי גרמה לפתור בעיית </a:t>
            </a: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המרווח</a:t>
            </a: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  השלילי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69075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ניתוח מוצרים עם רווח VS מוצרים עם הפסד </a:t>
            </a:r>
            <a:endParaRPr sz="24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13" y="1271295"/>
            <a:ext cx="256775" cy="2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200" y="3662075"/>
            <a:ext cx="256775" cy="21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75" y="601900"/>
            <a:ext cx="4440226" cy="19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11125"/>
            <a:ext cx="4295724" cy="22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975" y="2811125"/>
            <a:ext cx="4469052" cy="23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34725"/>
            <a:ext cx="4295724" cy="18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0" y="2418225"/>
            <a:ext cx="91440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28600" rt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קיטון הכמות הנמכרת בחלק ממוצרים אשר מניבים רווח לעומת גידול בכמות הנמכרת והעלות </a:t>
            </a: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ליחידה</a:t>
            </a:r>
            <a:r>
              <a:rPr b="1" lang="en" sz="1300">
                <a:solidFill>
                  <a:schemeClr val="dk1"/>
                </a:solidFill>
                <a:highlight>
                  <a:srgbClr val="FFFF00"/>
                </a:highlight>
              </a:rPr>
              <a:t> למוצרים אשר מניבים רווח שלילי</a:t>
            </a:r>
            <a:endParaRPr b="1" sz="1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