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94" r:id="rId5"/>
    <p:sldId id="281" r:id="rId6"/>
    <p:sldId id="284" r:id="rId7"/>
    <p:sldId id="283" r:id="rId8"/>
    <p:sldId id="295" r:id="rId9"/>
    <p:sldId id="296" r:id="rId10"/>
    <p:sldId id="297"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4" d="100"/>
          <a:sy n="74" d="100"/>
        </p:scale>
        <p:origin x="576" y="9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860D9-9D47-C0BB-B2B4-4B6F2B36CFCC}"/>
              </a:ext>
            </a:extLst>
          </p:cNvPr>
          <p:cNvSpPr>
            <a:spLocks noGrp="1"/>
          </p:cNvSpPr>
          <p:nvPr>
            <p:ph type="ctrTitle"/>
          </p:nvPr>
        </p:nvSpPr>
        <p:spPr>
          <a:xfrm>
            <a:off x="3428849" y="759854"/>
            <a:ext cx="5385816" cy="1225296"/>
          </a:xfrm>
        </p:spPr>
        <p:txBody>
          <a:bodyPr/>
          <a:lstStyle/>
          <a:p>
            <a:r>
              <a:rPr lang="en-US" sz="3200" b="0" i="0" dirty="0">
                <a:solidFill>
                  <a:srgbClr val="374151"/>
                </a:solidFill>
                <a:effectLst/>
                <a:latin typeface="Söhne"/>
              </a:rPr>
              <a:t>Smart Tailor for Students and Schools</a:t>
            </a:r>
            <a:r>
              <a:rPr lang="en-US" sz="3200" dirty="0"/>
              <a:t/>
            </a:r>
            <a:br>
              <a:rPr lang="en-US" sz="3200" dirty="0"/>
            </a:br>
            <a:endParaRPr lang="en-US" sz="3200" dirty="0"/>
          </a:p>
        </p:txBody>
      </p:sp>
      <p:sp>
        <p:nvSpPr>
          <p:cNvPr id="3" name="Subtitle 2">
            <a:extLst>
              <a:ext uri="{FF2B5EF4-FFF2-40B4-BE49-F238E27FC236}">
                <a16:creationId xmlns="" xmlns:a16="http://schemas.microsoft.com/office/drawing/2014/main" id="{86C1060B-300F-3CE3-E5AA-D8E29791C960}"/>
              </a:ext>
            </a:extLst>
          </p:cNvPr>
          <p:cNvSpPr>
            <a:spLocks noGrp="1"/>
          </p:cNvSpPr>
          <p:nvPr>
            <p:ph type="subTitle" idx="1"/>
          </p:nvPr>
        </p:nvSpPr>
        <p:spPr>
          <a:xfrm>
            <a:off x="4349495" y="3483864"/>
            <a:ext cx="4091119" cy="878908"/>
          </a:xfrm>
        </p:spPr>
        <p:txBody>
          <a:bodyPr/>
          <a:lstStyle/>
          <a:p>
            <a:pPr algn="l"/>
            <a:r>
              <a:rPr lang="en-US" sz="2000" dirty="0"/>
              <a:t>Saima Rahman (221-35-838)</a:t>
            </a:r>
          </a:p>
          <a:p>
            <a:pPr algn="l"/>
            <a:r>
              <a:rPr lang="en-US" sz="2000" dirty="0" err="1"/>
              <a:t>Simanta</a:t>
            </a:r>
            <a:r>
              <a:rPr lang="en-US" sz="2000" dirty="0"/>
              <a:t> Kumar Roy(221-35-909)</a:t>
            </a:r>
          </a:p>
          <a:p>
            <a:pPr algn="l"/>
            <a:endParaRPr lang="en-US" sz="20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96" y="347472"/>
            <a:ext cx="10671048" cy="768096"/>
          </a:xfrm>
        </p:spPr>
        <p:txBody>
          <a:bodyPr/>
          <a:lstStyle/>
          <a:p>
            <a:r>
              <a:rPr lang="en-US" dirty="0"/>
              <a:t>Use Case Description</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307083840"/>
              </p:ext>
            </p:extLst>
          </p:nvPr>
        </p:nvGraphicFramePr>
        <p:xfrm>
          <a:off x="539495" y="1446616"/>
          <a:ext cx="11076085" cy="3850321"/>
        </p:xfrm>
        <a:graphic>
          <a:graphicData uri="http://schemas.openxmlformats.org/drawingml/2006/table">
            <a:tbl>
              <a:tblPr firstRow="1" bandRow="1">
                <a:tableStyleId>{5C22544A-7EE6-4342-B048-85BDC9FD1C3A}</a:tableStyleId>
              </a:tblPr>
              <a:tblGrid>
                <a:gridCol w="1876215"/>
                <a:gridCol w="9199870"/>
              </a:tblGrid>
              <a:tr h="445543">
                <a:tc>
                  <a:txBody>
                    <a:bodyPr/>
                    <a:lstStyle/>
                    <a:p>
                      <a:r>
                        <a:rPr lang="en-US" dirty="0"/>
                        <a:t>Use Case </a:t>
                      </a:r>
                    </a:p>
                  </a:txBody>
                  <a:tcPr/>
                </a:tc>
                <a:tc>
                  <a:txBody>
                    <a:bodyPr/>
                    <a:lstStyle/>
                    <a:p>
                      <a:r>
                        <a:rPr lang="en-US" dirty="0" smtClean="0"/>
                        <a:t>Payment</a:t>
                      </a:r>
                      <a:endParaRPr lang="en-US" dirty="0"/>
                    </a:p>
                  </a:txBody>
                  <a:tcPr/>
                </a:tc>
              </a:tr>
              <a:tr h="445543">
                <a:tc>
                  <a:txBody>
                    <a:bodyPr/>
                    <a:lstStyle/>
                    <a:p>
                      <a:pPr algn="ctr"/>
                      <a:r>
                        <a:rPr lang="en-US" sz="1600" dirty="0"/>
                        <a:t>Goal</a:t>
                      </a:r>
                    </a:p>
                  </a:txBody>
                  <a:tcPr/>
                </a:tc>
                <a:tc>
                  <a:txBody>
                    <a:bodyPr/>
                    <a:lstStyle/>
                    <a:p>
                      <a:r>
                        <a:rPr lang="en-US" sz="1600" dirty="0" smtClean="0"/>
                        <a:t>Students</a:t>
                      </a:r>
                      <a:r>
                        <a:rPr lang="en-US" sz="1600" baseline="0" dirty="0" smtClean="0"/>
                        <a:t> can make the payment online.</a:t>
                      </a:r>
                      <a:endParaRPr lang="en-US" sz="1600" dirty="0"/>
                    </a:p>
                  </a:txBody>
                  <a:tcPr/>
                </a:tc>
              </a:tr>
              <a:tr h="445543">
                <a:tc>
                  <a:txBody>
                    <a:bodyPr/>
                    <a:lstStyle/>
                    <a:p>
                      <a:pPr algn="ctr"/>
                      <a:r>
                        <a:rPr lang="en-US" sz="1600" dirty="0"/>
                        <a:t>Preconditions</a:t>
                      </a:r>
                    </a:p>
                  </a:txBody>
                  <a:tcPr/>
                </a:tc>
                <a:tc>
                  <a:txBody>
                    <a:bodyPr/>
                    <a:lstStyle/>
                    <a:p>
                      <a:r>
                        <a:rPr lang="en-US" sz="1600" dirty="0" smtClean="0"/>
                        <a:t>Order should be confirmed before paying.</a:t>
                      </a:r>
                      <a:endParaRPr lang="en-US" sz="1600" dirty="0"/>
                    </a:p>
                  </a:txBody>
                  <a:tcPr/>
                </a:tc>
              </a:tr>
              <a:tr h="445543">
                <a:tc>
                  <a:txBody>
                    <a:bodyPr/>
                    <a:lstStyle/>
                    <a:p>
                      <a:pPr algn="ctr"/>
                      <a:r>
                        <a:rPr lang="en-US" sz="1600" dirty="0"/>
                        <a:t>Primary Actor</a:t>
                      </a:r>
                    </a:p>
                  </a:txBody>
                  <a:tcPr/>
                </a:tc>
                <a:tc>
                  <a:txBody>
                    <a:bodyPr/>
                    <a:lstStyle/>
                    <a:p>
                      <a:r>
                        <a:rPr lang="en-US" sz="1600" dirty="0"/>
                        <a:t>Student</a:t>
                      </a:r>
                    </a:p>
                  </a:txBody>
                  <a:tcPr/>
                </a:tc>
              </a:tr>
              <a:tr h="445543">
                <a:tc>
                  <a:txBody>
                    <a:bodyPr/>
                    <a:lstStyle/>
                    <a:p>
                      <a:pPr algn="ctr"/>
                      <a:r>
                        <a:rPr lang="en-US" sz="1600" dirty="0"/>
                        <a:t>Secondary Actor</a:t>
                      </a:r>
                    </a:p>
                  </a:txBody>
                  <a:tcPr/>
                </a:tc>
                <a:tc>
                  <a:txBody>
                    <a:bodyPr/>
                    <a:lstStyle/>
                    <a:p>
                      <a:r>
                        <a:rPr lang="en-US" sz="1600" dirty="0"/>
                        <a:t>None</a:t>
                      </a:r>
                    </a:p>
                  </a:txBody>
                  <a:tcPr/>
                </a:tc>
              </a:tr>
              <a:tr h="445543">
                <a:tc>
                  <a:txBody>
                    <a:bodyPr/>
                    <a:lstStyle/>
                    <a:p>
                      <a:pPr algn="ctr"/>
                      <a:r>
                        <a:rPr lang="en-US" sz="1600" dirty="0"/>
                        <a:t>Main Flow</a:t>
                      </a:r>
                    </a:p>
                  </a:txBody>
                  <a:tcPr/>
                </a:tc>
                <a:tc>
                  <a:txBody>
                    <a:bodyPr/>
                    <a:lstStyle/>
                    <a:p>
                      <a:pPr marL="285750" indent="-285750">
                        <a:buFont typeface="Arial" panose="020B0604020202020204" pitchFamily="34" charset="0"/>
                        <a:buChar char="•"/>
                      </a:pPr>
                      <a:r>
                        <a:rPr lang="en-US" sz="1400" dirty="0" smtClean="0"/>
                        <a:t>The</a:t>
                      </a:r>
                      <a:r>
                        <a:rPr lang="en-US" sz="1400" baseline="0" dirty="0" smtClean="0"/>
                        <a:t> student got directed to payment </a:t>
                      </a:r>
                    </a:p>
                    <a:p>
                      <a:pPr marL="285750" indent="-285750">
                        <a:buFont typeface="Arial" panose="020B0604020202020204" pitchFamily="34" charset="0"/>
                        <a:buChar char="•"/>
                      </a:pPr>
                      <a:r>
                        <a:rPr lang="en-US" sz="1400" baseline="0" dirty="0" smtClean="0"/>
                        <a:t>Student will choose the payment method: money agent or bank card </a:t>
                      </a:r>
                    </a:p>
                    <a:p>
                      <a:pPr marL="285750" indent="-285750">
                        <a:buFont typeface="Arial" panose="020B0604020202020204" pitchFamily="34" charset="0"/>
                        <a:buChar char="•"/>
                      </a:pPr>
                      <a:r>
                        <a:rPr lang="en-US" sz="1400" baseline="0" dirty="0" smtClean="0"/>
                        <a:t>After successful transaction, student will receive a message saying “Order placed successfully</a:t>
                      </a:r>
                      <a:endParaRPr lang="en-US" sz="1400" baseline="0" dirty="0" smtClean="0"/>
                    </a:p>
                  </a:txBody>
                  <a:tcPr/>
                </a:tc>
              </a:tr>
              <a:tr h="445543">
                <a:tc>
                  <a:txBody>
                    <a:bodyPr/>
                    <a:lstStyle/>
                    <a:p>
                      <a:pPr algn="ctr"/>
                      <a:r>
                        <a:rPr lang="en-US" sz="1600" dirty="0"/>
                        <a:t>Alternative Flows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t>If there is a problem with the server, student may try again later.</a:t>
                      </a:r>
                      <a:endParaRPr lang="en-US" sz="1400" dirty="0" smtClean="0"/>
                    </a:p>
                  </a:txBody>
                  <a:tcPr/>
                </a:tc>
              </a:tr>
              <a:tr h="445543">
                <a:tc>
                  <a:txBody>
                    <a:bodyPr/>
                    <a:lstStyle/>
                    <a:p>
                      <a:pPr algn="ctr"/>
                      <a:r>
                        <a:rPr lang="en-US" sz="1600" dirty="0"/>
                        <a:t>Description</a:t>
                      </a:r>
                    </a:p>
                  </a:txBody>
                  <a:tcPr/>
                </a:tc>
                <a:tc>
                  <a:txBody>
                    <a:bodyPr/>
                    <a:lstStyle/>
                    <a:p>
                      <a:r>
                        <a:rPr lang="en-US" sz="1400" dirty="0" smtClean="0"/>
                        <a:t>This requirement </a:t>
                      </a:r>
                      <a:r>
                        <a:rPr lang="en-US" sz="1400" dirty="0" smtClean="0"/>
                        <a:t>will offer safe</a:t>
                      </a:r>
                      <a:r>
                        <a:rPr lang="en-US" sz="1400" baseline="0" dirty="0" smtClean="0"/>
                        <a:t> transaction and make the payment procedure easier for students. </a:t>
                      </a:r>
                      <a:endParaRPr lang="en-US" sz="1400" dirty="0"/>
                    </a:p>
                  </a:txBody>
                  <a:tcPr/>
                </a:tc>
              </a:tr>
            </a:tbl>
          </a:graphicData>
        </a:graphic>
      </p:graphicFrame>
      <p:sp>
        <p:nvSpPr>
          <p:cNvPr id="5" name="Slide Number Placeholder 4"/>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27894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 xmlns:a16="http://schemas.microsoft.com/office/drawing/2014/main" id="{B787DFD8-D262-D485-B1F2-817C5A0928C5}"/>
              </a:ext>
            </a:extLst>
          </p:cNvPr>
          <p:cNvSpPr>
            <a:spLocks noGrp="1"/>
          </p:cNvSpPr>
          <p:nvPr>
            <p:ph type="subTitle" idx="1"/>
          </p:nvPr>
        </p:nvSpPr>
        <p:spPr>
          <a:xfrm>
            <a:off x="1545336" y="2846832"/>
            <a:ext cx="4550664" cy="925068"/>
          </a:xfrm>
        </p:spPr>
        <p:txBody>
          <a:bodyPr/>
          <a:lstStyle/>
          <a:p>
            <a:r>
              <a:rPr lang="en-US" dirty="0"/>
              <a:t>Saima Rahman (221-35-838)</a:t>
            </a:r>
          </a:p>
          <a:p>
            <a:r>
              <a:rPr lang="en-US" dirty="0" err="1"/>
              <a:t>Simanta</a:t>
            </a:r>
            <a:r>
              <a:rPr lang="en-US" dirty="0"/>
              <a:t> Kumar Roy(221-35-909)</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Elicitation Technique</a:t>
            </a:r>
          </a:p>
          <a:p>
            <a:pPr marL="342900" indent="-342900">
              <a:buFont typeface="Arial" panose="020B0604020202020204" pitchFamily="34" charset="0"/>
              <a:buChar char="•"/>
            </a:pPr>
            <a:r>
              <a:rPr lang="en-US" dirty="0"/>
              <a:t>​SRS Table</a:t>
            </a:r>
          </a:p>
          <a:p>
            <a:pPr marL="342900" indent="-342900">
              <a:buFont typeface="Arial" panose="020B0604020202020204" pitchFamily="34" charset="0"/>
              <a:buChar char="•"/>
            </a:pPr>
            <a:r>
              <a:rPr lang="en-US" dirty="0"/>
              <a:t>Use Case Diagram</a:t>
            </a:r>
          </a:p>
          <a:p>
            <a:pPr marL="342900" indent="-342900">
              <a:buFont typeface="Arial" panose="020B0604020202020204" pitchFamily="34" charset="0"/>
              <a:buChar char="•"/>
            </a:pPr>
            <a:r>
              <a:rPr lang="en-US" dirty="0"/>
              <a:t>​Case Description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3222751"/>
            <a:ext cx="6766560" cy="2975825"/>
          </a:xfrm>
        </p:spPr>
        <p:txBody>
          <a:bodyPr/>
          <a:lstStyle/>
          <a:p>
            <a:r>
              <a:rPr lang="en-US" sz="2400" dirty="0"/>
              <a:t>Smart Tailor is an innovative online platform designed to simplify the uniform ordering process for students and schools. By providing a user-friendly interface, customization options, and easy payment methods, Smart Tailor aims to revolutionize the way uniforms are ordered and managed.</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7" y="2276856"/>
            <a:ext cx="7284603" cy="768096"/>
          </a:xfrm>
        </p:spPr>
        <p:txBody>
          <a:bodyPr/>
          <a:lstStyle/>
          <a:p>
            <a:r>
              <a:rPr lang="en-US" dirty="0"/>
              <a:t>Problem Statement</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3222752"/>
            <a:ext cx="6766560" cy="3178048"/>
          </a:xfrm>
        </p:spPr>
        <p:txBody>
          <a:bodyPr/>
          <a:lstStyle/>
          <a:p>
            <a:r>
              <a:rPr lang="en-US" sz="2400" b="0" i="0" dirty="0">
                <a:effectLst/>
                <a:latin typeface="Söhne"/>
              </a:rPr>
              <a:t>Traditional uniform ordering processes can be time-consuming and frustrating for both students and schools. Long lines, inaccurate sizing, and payment issues can all lead to delays and inefficiencies. Smart Tailor seeks to address these issues by providing a streamlined and convenient online platform that makes uniform ordering faster and more convenient for everyone involved.</a:t>
            </a:r>
            <a:endParaRPr lang="en-US" sz="2400" dirty="0"/>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60282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1969478" y="3143426"/>
            <a:ext cx="8423030" cy="768096"/>
          </a:xfrm>
        </p:spPr>
        <p:txBody>
          <a:bodyPr/>
          <a:lstStyle/>
          <a:p>
            <a:r>
              <a:rPr lang="en-US" sz="3600" dirty="0">
                <a:latin typeface="Arial Black" panose="020B0604020202020204" pitchFamily="34" charset="0"/>
                <a:cs typeface="Arial Black" panose="020B0604020202020204" pitchFamily="34" charset="0"/>
              </a:rPr>
              <a:t>Elicitation Technique</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4765431" y="3988541"/>
            <a:ext cx="3077307" cy="2429843"/>
          </a:xfrm>
        </p:spPr>
        <p:txBody>
          <a:bodyPr/>
          <a:lstStyle/>
          <a:p>
            <a:pPr marL="342900" indent="-342900" algn="l">
              <a:buFont typeface="Arial" panose="020B0604020202020204" pitchFamily="34" charset="0"/>
              <a:buChar char="•"/>
            </a:pPr>
            <a:r>
              <a:rPr lang="en-US" sz="2400" dirty="0">
                <a:latin typeface="Sabon Next LT" panose="02000500000000000000" pitchFamily="2" charset="0"/>
                <a:cs typeface="Sabon Next LT" panose="02000500000000000000" pitchFamily="2" charset="0"/>
              </a:rPr>
              <a:t>Interviews</a:t>
            </a:r>
            <a:endParaRPr lang="en-US" dirty="0">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2400" dirty="0">
                <a:latin typeface="Sabon Next LT" panose="02000500000000000000" pitchFamily="2" charset="0"/>
                <a:cs typeface="Sabon Next LT" panose="02000500000000000000" pitchFamily="2" charset="0"/>
              </a:rPr>
              <a:t>Surveys</a:t>
            </a:r>
          </a:p>
          <a:p>
            <a:pPr marL="342900" indent="-342900" algn="l">
              <a:buFont typeface="Arial" panose="020B0604020202020204" pitchFamily="34" charset="0"/>
              <a:buChar char="•"/>
            </a:pPr>
            <a:r>
              <a:rPr lang="en-US" sz="2400" dirty="0">
                <a:latin typeface="Sabon Next LT" panose="02000500000000000000" pitchFamily="2" charset="0"/>
                <a:cs typeface="Sabon Next LT" panose="02000500000000000000" pitchFamily="2" charset="0"/>
              </a:rPr>
              <a:t>Focus groups</a:t>
            </a:r>
          </a:p>
          <a:p>
            <a:pPr marL="342900" indent="-342900" algn="l">
              <a:buFont typeface="Arial" panose="020B0604020202020204" pitchFamily="34" charset="0"/>
              <a:buChar char="•"/>
            </a:pPr>
            <a:r>
              <a:rPr lang="en-US" b="0" i="0" dirty="0">
                <a:effectLst/>
                <a:latin typeface="Söhne"/>
              </a:rPr>
              <a:t>Prototyping</a:t>
            </a:r>
            <a:endParaRPr lang="en-US" b="0" i="0" dirty="0">
              <a:effectLst/>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b="0" i="0" dirty="0">
                <a:effectLst/>
                <a:latin typeface="Söhne"/>
              </a:rPr>
              <a:t>Observation</a:t>
            </a:r>
            <a:endParaRPr lang="en-US" sz="2400"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SRS TABLE</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250750000"/>
              </p:ext>
            </p:extLst>
          </p:nvPr>
        </p:nvGraphicFramePr>
        <p:xfrm>
          <a:off x="267286" y="811125"/>
          <a:ext cx="11563643" cy="5739537"/>
        </p:xfrm>
        <a:graphic>
          <a:graphicData uri="http://schemas.openxmlformats.org/drawingml/2006/table">
            <a:tbl>
              <a:tblPr firstRow="1" bandRow="1">
                <a:tableStyleId>{21E4AEA4-8DFA-4A89-87EB-49C32662AFE0}</a:tableStyleId>
              </a:tblPr>
              <a:tblGrid>
                <a:gridCol w="1392702"/>
                <a:gridCol w="2016010"/>
                <a:gridCol w="6002574"/>
                <a:gridCol w="2152357"/>
              </a:tblGrid>
              <a:tr h="407784">
                <a:tc>
                  <a:txBody>
                    <a:bodyPr/>
                    <a:lstStyle/>
                    <a:p>
                      <a:pPr marL="0" algn="ctr" defTabSz="914400" rtl="0" eaLnBrk="1" latinLnBrk="0" hangingPunct="1"/>
                      <a:r>
                        <a:rPr lang="en-US" sz="1600" b="1" kern="1200" dirty="0" smtClean="0">
                          <a:solidFill>
                            <a:schemeClr val="bg1">
                              <a:alpha val="99000"/>
                            </a:schemeClr>
                          </a:solidFill>
                          <a:latin typeface="Sabon Next LT" panose="02000500000000000000" pitchFamily="2" charset="0"/>
                          <a:ea typeface="+mn-ea"/>
                          <a:cs typeface="Sabon Next LT" panose="02000500000000000000" pitchFamily="2" charset="0"/>
                        </a:rPr>
                        <a:t>FR. CODE</a:t>
                      </a:r>
                      <a:endParaRPr lang="en-US" sz="1600" b="1"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600" b="1" kern="1200" dirty="0" smtClean="0">
                          <a:solidFill>
                            <a:schemeClr val="bg1">
                              <a:alpha val="99000"/>
                            </a:schemeClr>
                          </a:solidFill>
                          <a:latin typeface="Sabon Next LT" panose="02000500000000000000" pitchFamily="2" charset="0"/>
                          <a:ea typeface="+mn-ea"/>
                          <a:cs typeface="Sabon Next LT" panose="02000500000000000000" pitchFamily="2" charset="0"/>
                        </a:rPr>
                        <a:t>FR. NAME</a:t>
                      </a:r>
                      <a:endParaRPr lang="en-US" sz="1600" b="1"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600" b="1" kern="1200" dirty="0" smtClean="0">
                          <a:solidFill>
                            <a:schemeClr val="bg1">
                              <a:alpha val="99000"/>
                            </a:schemeClr>
                          </a:solidFill>
                          <a:latin typeface="Sabon Next LT" panose="02000500000000000000" pitchFamily="2" charset="0"/>
                          <a:ea typeface="+mn-ea"/>
                          <a:cs typeface="Sabon Next LT" panose="02000500000000000000" pitchFamily="2" charset="0"/>
                        </a:rPr>
                        <a:t>Description</a:t>
                      </a:r>
                      <a:endParaRPr lang="en-US" sz="1600" b="1"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600" b="1" kern="1200" dirty="0" smtClean="0">
                          <a:solidFill>
                            <a:schemeClr val="bg1">
                              <a:alpha val="99000"/>
                            </a:schemeClr>
                          </a:solidFill>
                          <a:latin typeface="Sabon Next LT" panose="02000500000000000000" pitchFamily="2" charset="0"/>
                          <a:ea typeface="+mn-ea"/>
                          <a:cs typeface="Sabon Next LT" panose="02000500000000000000" pitchFamily="2" charset="0"/>
                        </a:rPr>
                        <a:t>Stakeholders </a:t>
                      </a:r>
                      <a:endParaRPr lang="en-US" sz="1600" b="1"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anchor="ctr"/>
                </a:tc>
              </a:tr>
              <a:tr h="462995">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FR001</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Login</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Registered</a:t>
                      </a:r>
                      <a:r>
                        <a:rPr lang="en-US" sz="1400" kern="1200" baseline="0" dirty="0" smtClean="0">
                          <a:solidFill>
                            <a:schemeClr val="tx1"/>
                          </a:solidFill>
                          <a:latin typeface="Sabon Next LT" panose="02000500000000000000" pitchFamily="2" charset="0"/>
                          <a:ea typeface="+mn-ea"/>
                          <a:cs typeface="Sabon Next LT" panose="02000500000000000000" pitchFamily="2" charset="0"/>
                        </a:rPr>
                        <a:t> people can login with ID &amp; password.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Students, Admin</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r>
              <a:tr h="821488">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FR002</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Registration</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Sabon Next LT" panose="02000500000000000000" pitchFamily="2" charset="0"/>
                          <a:cs typeface="Sabon Next LT" panose="02000500000000000000" pitchFamily="2" charset="0"/>
                        </a:rPr>
                        <a:t>The system shall allow unregistered students to  register with their name, class, student ID, gender, email, and password.</a:t>
                      </a:r>
                    </a:p>
                    <a:p>
                      <a:pPr marL="0" algn="ctr" defTabSz="914400" rtl="0" eaLnBrk="1" latinLnBrk="0" hangingPunct="1"/>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Student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r>
              <a:tr h="973904">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FR003</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Uniform Catalogue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dirty="0" smtClean="0">
                          <a:solidFill>
                            <a:schemeClr val="tx1"/>
                          </a:solidFill>
                          <a:latin typeface="Sabon Next LT" panose="02000500000000000000" pitchFamily="2" charset="0"/>
                          <a:cs typeface="Sabon Next LT" panose="02000500000000000000" pitchFamily="2" charset="0"/>
                        </a:rPr>
                        <a:t>The system shall display a uniform catalog with images for boys and girls, along with accessories like tie, shoes, socks, and badges.</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Student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r>
              <a:tr h="746786">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FR004</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Custom</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This will let students to input their sizes and make their custom uniform</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student</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r>
              <a:tr h="353858">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FR004</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Place order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Students can place their order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Student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r>
              <a:tr h="441514">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FR005</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View order</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Ordered items can be viewed</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student,</a:t>
                      </a:r>
                      <a:r>
                        <a:rPr lang="en-US" sz="1400" kern="1200" baseline="0" dirty="0" smtClean="0">
                          <a:solidFill>
                            <a:schemeClr val="tx1"/>
                          </a:solidFill>
                          <a:latin typeface="Sabon Next LT" panose="02000500000000000000" pitchFamily="2" charset="0"/>
                          <a:ea typeface="+mn-ea"/>
                          <a:cs typeface="Sabon Next LT" panose="02000500000000000000" pitchFamily="2" charset="0"/>
                        </a:rPr>
                        <a:t> Admin</a:t>
                      </a:r>
                      <a:endParaRPr lang="en-US" sz="1400" kern="1200" dirty="0" smtClean="0">
                        <a:solidFill>
                          <a:schemeClr val="tx1"/>
                        </a:solidFill>
                        <a:latin typeface="Sabon Next LT" panose="02000500000000000000" pitchFamily="2" charset="0"/>
                        <a:ea typeface="+mn-ea"/>
                        <a:cs typeface="Sabon Next LT" panose="02000500000000000000" pitchFamily="2" charset="0"/>
                      </a:endParaRPr>
                    </a:p>
                  </a:txBody>
                  <a:tcPr anchor="ctr"/>
                </a:tc>
              </a:tr>
              <a:tr h="738727">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Fr006</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Payment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The</a:t>
                      </a:r>
                      <a:r>
                        <a:rPr lang="en-US" sz="1400" kern="1200" baseline="0" dirty="0" smtClean="0">
                          <a:solidFill>
                            <a:schemeClr val="tx1"/>
                          </a:solidFill>
                          <a:latin typeface="Sabon Next LT" panose="02000500000000000000" pitchFamily="2" charset="0"/>
                          <a:ea typeface="+mn-ea"/>
                          <a:cs typeface="Sabon Next LT" panose="02000500000000000000" pitchFamily="2" charset="0"/>
                        </a:rPr>
                        <a:t> payment option will allow the students to complete the payment procedure online</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Student </a:t>
                      </a:r>
                    </a:p>
                  </a:txBody>
                  <a:tcPr anchor="ctr"/>
                </a:tc>
              </a:tr>
              <a:tr h="792481">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Fr007</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Verify and approve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Admin must</a:t>
                      </a:r>
                      <a:r>
                        <a:rPr lang="en-US" sz="1400" kern="1200" baseline="0" dirty="0" smtClean="0">
                          <a:solidFill>
                            <a:schemeClr val="tx1"/>
                          </a:solidFill>
                          <a:latin typeface="Sabon Next LT" panose="02000500000000000000" pitchFamily="2" charset="0"/>
                          <a:ea typeface="+mn-ea"/>
                          <a:cs typeface="Sabon Next LT" panose="02000500000000000000" pitchFamily="2" charset="0"/>
                        </a:rPr>
                        <a:t> monitor the system by verifying and approving the orders </a:t>
                      </a:r>
                      <a:endParaRPr lang="en-US" sz="1400" kern="1200" dirty="0">
                        <a:solidFill>
                          <a:schemeClr val="tx1"/>
                        </a:solidFill>
                        <a:latin typeface="Sabon Next LT" panose="02000500000000000000" pitchFamily="2" charset="0"/>
                        <a:ea typeface="+mn-ea"/>
                        <a:cs typeface="Sabon Next LT" panose="020005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400" kern="1200" dirty="0" smtClean="0">
                          <a:solidFill>
                            <a:schemeClr val="tx1"/>
                          </a:solidFill>
                          <a:latin typeface="Sabon Next LT" panose="02000500000000000000" pitchFamily="2" charset="0"/>
                          <a:ea typeface="+mn-ea"/>
                          <a:cs typeface="Sabon Next LT" panose="02000500000000000000" pitchFamily="2" charset="0"/>
                        </a:rPr>
                        <a:t>Admin</a:t>
                      </a:r>
                    </a:p>
                  </a:txBody>
                  <a:tcPr anchor="ctr"/>
                </a:tc>
              </a:tr>
            </a:tbl>
          </a:graphicData>
        </a:graphic>
      </p:graphicFrame>
    </p:spTree>
    <p:extLst>
      <p:ext uri="{BB962C8B-B14F-4D97-AF65-F5344CB8AC3E}">
        <p14:creationId xmlns:p14="http://schemas.microsoft.com/office/powerpoint/2010/main" val="2886474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9" name="Title 8">
            <a:extLst>
              <a:ext uri="{FF2B5EF4-FFF2-40B4-BE49-F238E27FC236}">
                <a16:creationId xmlns="" xmlns:a16="http://schemas.microsoft.com/office/drawing/2014/main" id="{20AE2B4C-4BAD-0C03-062D-07C64AE27F42}"/>
              </a:ext>
            </a:extLst>
          </p:cNvPr>
          <p:cNvSpPr>
            <a:spLocks noGrp="1"/>
          </p:cNvSpPr>
          <p:nvPr>
            <p:ph type="title"/>
          </p:nvPr>
        </p:nvSpPr>
        <p:spPr>
          <a:xfrm>
            <a:off x="768096" y="-36576"/>
            <a:ext cx="10671048" cy="768096"/>
          </a:xfrm>
        </p:spPr>
        <p:txBody>
          <a:bodyPr/>
          <a:lstStyle/>
          <a:p>
            <a:r>
              <a:rPr lang="en-US" dirty="0"/>
              <a:t>Use Case Diagram</a:t>
            </a:r>
          </a:p>
        </p:txBody>
      </p:sp>
      <p:grpSp>
        <p:nvGrpSpPr>
          <p:cNvPr id="195" name="Group 194"/>
          <p:cNvGrpSpPr/>
          <p:nvPr/>
        </p:nvGrpSpPr>
        <p:grpSpPr>
          <a:xfrm>
            <a:off x="1390918" y="793650"/>
            <a:ext cx="10008818" cy="5658665"/>
            <a:chOff x="1494276" y="594360"/>
            <a:chExt cx="9905460" cy="5848814"/>
          </a:xfrm>
        </p:grpSpPr>
        <p:grpSp>
          <p:nvGrpSpPr>
            <p:cNvPr id="193" name="Group 192"/>
            <p:cNvGrpSpPr/>
            <p:nvPr/>
          </p:nvGrpSpPr>
          <p:grpSpPr>
            <a:xfrm>
              <a:off x="1494276" y="761887"/>
              <a:ext cx="9905460" cy="5467750"/>
              <a:chOff x="1494276" y="761887"/>
              <a:chExt cx="9905460" cy="5467750"/>
            </a:xfrm>
          </p:grpSpPr>
          <p:grpSp>
            <p:nvGrpSpPr>
              <p:cNvPr id="69" name="Group 68"/>
              <p:cNvGrpSpPr/>
              <p:nvPr/>
            </p:nvGrpSpPr>
            <p:grpSpPr>
              <a:xfrm>
                <a:off x="5241617" y="761887"/>
                <a:ext cx="1697041" cy="339540"/>
                <a:chOff x="4537811" y="832319"/>
                <a:chExt cx="1697041" cy="339540"/>
              </a:xfrm>
            </p:grpSpPr>
            <p:sp>
              <p:nvSpPr>
                <p:cNvPr id="35" name="Oval 34">
                  <a:extLst>
                    <a:ext uri="{FF2B5EF4-FFF2-40B4-BE49-F238E27FC236}">
                      <a16:creationId xmlns="" xmlns:a16="http://schemas.microsoft.com/office/drawing/2014/main" id="{A2DDBD87-0B7A-C9A4-50D3-22DA17687B56}"/>
                    </a:ext>
                  </a:extLst>
                </p:cNvPr>
                <p:cNvSpPr/>
                <p:nvPr/>
              </p:nvSpPr>
              <p:spPr>
                <a:xfrm>
                  <a:off x="4537811" y="832319"/>
                  <a:ext cx="1697041" cy="3395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525C690D-7530-7EE5-8730-03E2496E1DE0}"/>
                    </a:ext>
                  </a:extLst>
                </p:cNvPr>
                <p:cNvSpPr txBox="1"/>
                <p:nvPr/>
              </p:nvSpPr>
              <p:spPr>
                <a:xfrm>
                  <a:off x="5098000" y="864082"/>
                  <a:ext cx="793700" cy="307777"/>
                </a:xfrm>
                <a:prstGeom prst="rect">
                  <a:avLst/>
                </a:prstGeom>
                <a:noFill/>
              </p:spPr>
              <p:txBody>
                <a:bodyPr wrap="square" rtlCol="0">
                  <a:spAutoFit/>
                </a:bodyPr>
                <a:lstStyle/>
                <a:p>
                  <a:r>
                    <a:rPr lang="en-US" sz="1400" dirty="0"/>
                    <a:t>Login </a:t>
                  </a:r>
                </a:p>
              </p:txBody>
            </p:sp>
          </p:grpSp>
          <p:cxnSp>
            <p:nvCxnSpPr>
              <p:cNvPr id="41" name="Straight Connector 40">
                <a:extLst>
                  <a:ext uri="{FF2B5EF4-FFF2-40B4-BE49-F238E27FC236}">
                    <a16:creationId xmlns="" xmlns:a16="http://schemas.microsoft.com/office/drawing/2014/main" id="{23106FC6-187F-96BF-67E9-4E6697875E88}"/>
                  </a:ext>
                </a:extLst>
              </p:cNvPr>
              <p:cNvCxnSpPr>
                <a:endCxn id="35" idx="2"/>
              </p:cNvCxnSpPr>
              <p:nvPr/>
            </p:nvCxnSpPr>
            <p:spPr>
              <a:xfrm flipV="1">
                <a:off x="2335514" y="931657"/>
                <a:ext cx="2906103" cy="1609330"/>
              </a:xfrm>
              <a:prstGeom prst="line">
                <a:avLst/>
              </a:prstGeom>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4826976" y="1933062"/>
                <a:ext cx="1973872" cy="436563"/>
                <a:chOff x="4814427" y="2424624"/>
                <a:chExt cx="1973872" cy="436563"/>
              </a:xfrm>
            </p:grpSpPr>
            <p:sp>
              <p:nvSpPr>
                <p:cNvPr id="47" name="Oval 46">
                  <a:extLst>
                    <a:ext uri="{FF2B5EF4-FFF2-40B4-BE49-F238E27FC236}">
                      <a16:creationId xmlns="" xmlns:a16="http://schemas.microsoft.com/office/drawing/2014/main" id="{F9828A0C-01A3-23F1-33E6-DAE508928663}"/>
                    </a:ext>
                  </a:extLst>
                </p:cNvPr>
                <p:cNvSpPr/>
                <p:nvPr/>
              </p:nvSpPr>
              <p:spPr>
                <a:xfrm>
                  <a:off x="4814427" y="2424624"/>
                  <a:ext cx="1973872" cy="4365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 xmlns:a16="http://schemas.microsoft.com/office/drawing/2014/main" id="{7F549B78-EA99-7EAC-40B1-764A00544BEB}"/>
                    </a:ext>
                  </a:extLst>
                </p:cNvPr>
                <p:cNvSpPr txBox="1"/>
                <p:nvPr/>
              </p:nvSpPr>
              <p:spPr>
                <a:xfrm>
                  <a:off x="4946493" y="2494240"/>
                  <a:ext cx="1714500" cy="307777"/>
                </a:xfrm>
                <a:prstGeom prst="rect">
                  <a:avLst/>
                </a:prstGeom>
                <a:noFill/>
              </p:spPr>
              <p:txBody>
                <a:bodyPr wrap="square" rtlCol="0">
                  <a:spAutoFit/>
                </a:bodyPr>
                <a:lstStyle/>
                <a:p>
                  <a:r>
                    <a:rPr lang="en-US" sz="1400" dirty="0" smtClean="0"/>
                    <a:t>Uniform </a:t>
                  </a:r>
                  <a:r>
                    <a:rPr lang="en-US" sz="1400" dirty="0"/>
                    <a:t>Catalogue</a:t>
                  </a:r>
                </a:p>
              </p:txBody>
            </p:sp>
          </p:grpSp>
          <p:cxnSp>
            <p:nvCxnSpPr>
              <p:cNvPr id="50" name="Straight Connector 49">
                <a:extLst>
                  <a:ext uri="{FF2B5EF4-FFF2-40B4-BE49-F238E27FC236}">
                    <a16:creationId xmlns="" xmlns:a16="http://schemas.microsoft.com/office/drawing/2014/main" id="{A73F7902-33E8-8845-FA51-0A235595EF96}"/>
                  </a:ext>
                </a:extLst>
              </p:cNvPr>
              <p:cNvCxnSpPr>
                <a:cxnSpLocks/>
              </p:cNvCxnSpPr>
              <p:nvPr/>
            </p:nvCxnSpPr>
            <p:spPr>
              <a:xfrm flipV="1">
                <a:off x="2342017" y="2135087"/>
                <a:ext cx="2520167" cy="39916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 xmlns:a16="http://schemas.microsoft.com/office/drawing/2014/main" id="{56275D28-E951-C36B-6318-A38700811284}"/>
                  </a:ext>
                </a:extLst>
              </p:cNvPr>
              <p:cNvCxnSpPr/>
              <p:nvPr/>
            </p:nvCxnSpPr>
            <p:spPr>
              <a:xfrm>
                <a:off x="2352615" y="2561228"/>
                <a:ext cx="2784279" cy="46307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 xmlns:a16="http://schemas.microsoft.com/office/drawing/2014/main" id="{7FAC9348-7DF7-785A-243F-8EEDDA5DE14C}"/>
                  </a:ext>
                </a:extLst>
              </p:cNvPr>
              <p:cNvCxnSpPr>
                <a:endCxn id="100" idx="2"/>
              </p:cNvCxnSpPr>
              <p:nvPr/>
            </p:nvCxnSpPr>
            <p:spPr>
              <a:xfrm>
                <a:off x="2409274" y="2534254"/>
                <a:ext cx="2712485" cy="1040917"/>
              </a:xfrm>
              <a:prstGeom prst="line">
                <a:avLst/>
              </a:prstGeom>
            </p:spPr>
            <p:style>
              <a:lnRef idx="1">
                <a:schemeClr val="dk1"/>
              </a:lnRef>
              <a:fillRef idx="0">
                <a:schemeClr val="dk1"/>
              </a:fillRef>
              <a:effectRef idx="0">
                <a:schemeClr val="dk1"/>
              </a:effectRef>
              <a:fontRef idx="minor">
                <a:schemeClr val="tx1"/>
              </a:fontRef>
            </p:style>
          </p:cxnSp>
          <p:grpSp>
            <p:nvGrpSpPr>
              <p:cNvPr id="132" name="Group 131"/>
              <p:cNvGrpSpPr/>
              <p:nvPr/>
            </p:nvGrpSpPr>
            <p:grpSpPr>
              <a:xfrm>
                <a:off x="5015647" y="3905830"/>
                <a:ext cx="1865436" cy="431705"/>
                <a:chOff x="4998196" y="4114444"/>
                <a:chExt cx="1865436" cy="431705"/>
              </a:xfrm>
            </p:grpSpPr>
            <p:sp>
              <p:nvSpPr>
                <p:cNvPr id="65" name="Oval 64">
                  <a:extLst>
                    <a:ext uri="{FF2B5EF4-FFF2-40B4-BE49-F238E27FC236}">
                      <a16:creationId xmlns="" xmlns:a16="http://schemas.microsoft.com/office/drawing/2014/main" id="{F5A8931F-D553-8EE4-5F7A-657999DE6F90}"/>
                    </a:ext>
                  </a:extLst>
                </p:cNvPr>
                <p:cNvSpPr/>
                <p:nvPr/>
              </p:nvSpPr>
              <p:spPr>
                <a:xfrm>
                  <a:off x="4998196" y="4114444"/>
                  <a:ext cx="1865436" cy="4317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 xmlns:a16="http://schemas.microsoft.com/office/drawing/2014/main" id="{FEE601ED-D841-4CC3-B56F-38A12CD577DC}"/>
                    </a:ext>
                  </a:extLst>
                </p:cNvPr>
                <p:cNvSpPr txBox="1"/>
                <p:nvPr/>
              </p:nvSpPr>
              <p:spPr>
                <a:xfrm>
                  <a:off x="5104308" y="4186184"/>
                  <a:ext cx="1722108" cy="307777"/>
                </a:xfrm>
                <a:prstGeom prst="rect">
                  <a:avLst/>
                </a:prstGeom>
                <a:noFill/>
              </p:spPr>
              <p:txBody>
                <a:bodyPr wrap="square" rtlCol="0">
                  <a:spAutoFit/>
                </a:bodyPr>
                <a:lstStyle/>
                <a:p>
                  <a:pPr algn="ctr"/>
                  <a:r>
                    <a:rPr lang="en-US" sz="1400" dirty="0" smtClean="0"/>
                    <a:t>Payment</a:t>
                  </a:r>
                  <a:endParaRPr lang="en-US" sz="1400" dirty="0"/>
                </a:p>
              </p:txBody>
            </p:sp>
          </p:grpSp>
          <p:grpSp>
            <p:nvGrpSpPr>
              <p:cNvPr id="133" name="Group 132"/>
              <p:cNvGrpSpPr/>
              <p:nvPr/>
            </p:nvGrpSpPr>
            <p:grpSpPr>
              <a:xfrm>
                <a:off x="5006581" y="4647696"/>
                <a:ext cx="1985596" cy="671397"/>
                <a:chOff x="4276999" y="5271517"/>
                <a:chExt cx="1985596" cy="671397"/>
              </a:xfrm>
            </p:grpSpPr>
            <p:sp>
              <p:nvSpPr>
                <p:cNvPr id="74" name="Oval 73">
                  <a:extLst>
                    <a:ext uri="{FF2B5EF4-FFF2-40B4-BE49-F238E27FC236}">
                      <a16:creationId xmlns="" xmlns:a16="http://schemas.microsoft.com/office/drawing/2014/main" id="{FCD1E9FF-1402-EE78-05F8-38D71FD37F0E}"/>
                    </a:ext>
                  </a:extLst>
                </p:cNvPr>
                <p:cNvSpPr/>
                <p:nvPr/>
              </p:nvSpPr>
              <p:spPr>
                <a:xfrm>
                  <a:off x="4276999" y="5271517"/>
                  <a:ext cx="1985596" cy="6713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 xmlns:a16="http://schemas.microsoft.com/office/drawing/2014/main" id="{208A0DF9-EC10-FED2-29FF-0EBD68C8C1FD}"/>
                    </a:ext>
                  </a:extLst>
                </p:cNvPr>
                <p:cNvSpPr txBox="1"/>
                <p:nvPr/>
              </p:nvSpPr>
              <p:spPr>
                <a:xfrm>
                  <a:off x="4393664" y="5385569"/>
                  <a:ext cx="1868931" cy="523220"/>
                </a:xfrm>
                <a:prstGeom prst="rect">
                  <a:avLst/>
                </a:prstGeom>
                <a:noFill/>
              </p:spPr>
              <p:txBody>
                <a:bodyPr wrap="square" rtlCol="0">
                  <a:spAutoFit/>
                </a:bodyPr>
                <a:lstStyle/>
                <a:p>
                  <a:pPr algn="ctr"/>
                  <a:r>
                    <a:rPr lang="en-US" sz="1400" dirty="0" smtClean="0"/>
                    <a:t>Register Verify &amp; </a:t>
                  </a:r>
                  <a:r>
                    <a:rPr lang="en-US" sz="1400" dirty="0"/>
                    <a:t>Approve</a:t>
                  </a:r>
                </a:p>
              </p:txBody>
            </p:sp>
          </p:grpSp>
          <p:grpSp>
            <p:nvGrpSpPr>
              <p:cNvPr id="170" name="Group 169"/>
              <p:cNvGrpSpPr/>
              <p:nvPr/>
            </p:nvGrpSpPr>
            <p:grpSpPr>
              <a:xfrm>
                <a:off x="1494276" y="1951204"/>
                <a:ext cx="1029449" cy="2323922"/>
                <a:chOff x="1494276" y="1951204"/>
                <a:chExt cx="1029449" cy="2323922"/>
              </a:xfrm>
            </p:grpSpPr>
            <p:grpSp>
              <p:nvGrpSpPr>
                <p:cNvPr id="2" name="Group 1"/>
                <p:cNvGrpSpPr/>
                <p:nvPr/>
              </p:nvGrpSpPr>
              <p:grpSpPr>
                <a:xfrm>
                  <a:off x="1773451" y="1951204"/>
                  <a:ext cx="568566" cy="1281534"/>
                  <a:chOff x="2069128" y="2728537"/>
                  <a:chExt cx="568566" cy="1281534"/>
                </a:xfrm>
              </p:grpSpPr>
              <p:grpSp>
                <p:nvGrpSpPr>
                  <p:cNvPr id="21" name="Group 20">
                    <a:extLst>
                      <a:ext uri="{FF2B5EF4-FFF2-40B4-BE49-F238E27FC236}">
                        <a16:creationId xmlns="" xmlns:a16="http://schemas.microsoft.com/office/drawing/2014/main" id="{36F21F0E-49B6-2F2A-F389-142D401F1B55}"/>
                      </a:ext>
                    </a:extLst>
                  </p:cNvPr>
                  <p:cNvGrpSpPr/>
                  <p:nvPr/>
                </p:nvGrpSpPr>
                <p:grpSpPr>
                  <a:xfrm>
                    <a:off x="2069128" y="2728537"/>
                    <a:ext cx="559774" cy="1281534"/>
                    <a:chOff x="1814149" y="3924294"/>
                    <a:chExt cx="768096" cy="1758462"/>
                  </a:xfrm>
                </p:grpSpPr>
                <p:sp>
                  <p:nvSpPr>
                    <p:cNvPr id="17" name="Oval 16">
                      <a:extLst>
                        <a:ext uri="{FF2B5EF4-FFF2-40B4-BE49-F238E27FC236}">
                          <a16:creationId xmlns="" xmlns:a16="http://schemas.microsoft.com/office/drawing/2014/main" id="{687A5095-01D2-63C1-D536-A11B90E20C62}"/>
                        </a:ext>
                      </a:extLst>
                    </p:cNvPr>
                    <p:cNvSpPr/>
                    <p:nvPr/>
                  </p:nvSpPr>
                  <p:spPr>
                    <a:xfrm>
                      <a:off x="1814149" y="3924294"/>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 xmlns:a16="http://schemas.microsoft.com/office/drawing/2014/main" id="{CBB5C94C-B1E1-46D5-A76D-854CF494C690}"/>
                        </a:ext>
                      </a:extLst>
                    </p:cNvPr>
                    <p:cNvCxnSpPr>
                      <a:stCxn id="17" idx="4"/>
                    </p:cNvCxnSpPr>
                    <p:nvPr/>
                  </p:nvCxnSpPr>
                  <p:spPr>
                    <a:xfrm flipH="1">
                      <a:off x="2192218" y="4692390"/>
                      <a:ext cx="5979" cy="59471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 xmlns:a16="http://schemas.microsoft.com/office/drawing/2014/main" id="{819274EC-8BB6-4303-E4B7-93C314A602CC}"/>
                        </a:ext>
                      </a:extLst>
                    </p:cNvPr>
                    <p:cNvCxnSpPr/>
                    <p:nvPr/>
                  </p:nvCxnSpPr>
                  <p:spPr>
                    <a:xfrm flipH="1">
                      <a:off x="1814149" y="5287102"/>
                      <a:ext cx="378069" cy="39565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 xmlns:a16="http://schemas.microsoft.com/office/drawing/2014/main" id="{B379FCB6-9E80-7FC6-F643-1D3E63DFBA5A}"/>
                        </a:ext>
                      </a:extLst>
                    </p:cNvPr>
                    <p:cNvCxnSpPr/>
                    <p:nvPr/>
                  </p:nvCxnSpPr>
                  <p:spPr>
                    <a:xfrm>
                      <a:off x="2198197" y="5287102"/>
                      <a:ext cx="257790" cy="395654"/>
                    </a:xfrm>
                    <a:prstGeom prst="line">
                      <a:avLst/>
                    </a:prstGeom>
                  </p:spPr>
                  <p:style>
                    <a:lnRef idx="1">
                      <a:schemeClr val="dk1"/>
                    </a:lnRef>
                    <a:fillRef idx="0">
                      <a:schemeClr val="dk1"/>
                    </a:fillRef>
                    <a:effectRef idx="0">
                      <a:schemeClr val="dk1"/>
                    </a:effectRef>
                    <a:fontRef idx="minor">
                      <a:schemeClr val="tx1"/>
                    </a:fontRef>
                  </p:style>
                </p:cxnSp>
              </p:grpSp>
              <p:cxnSp>
                <p:nvCxnSpPr>
                  <p:cNvPr id="79" name="Straight Connector 78">
                    <a:extLst>
                      <a:ext uri="{FF2B5EF4-FFF2-40B4-BE49-F238E27FC236}">
                        <a16:creationId xmlns="" xmlns:a16="http://schemas.microsoft.com/office/drawing/2014/main" id="{B9F55372-2B7B-45B4-E4E2-27774F530624}"/>
                      </a:ext>
                    </a:extLst>
                  </p:cNvPr>
                  <p:cNvCxnSpPr/>
                  <p:nvPr/>
                </p:nvCxnSpPr>
                <p:spPr>
                  <a:xfrm>
                    <a:off x="2077920" y="3311587"/>
                    <a:ext cx="559774" cy="0"/>
                  </a:xfrm>
                  <a:prstGeom prst="line">
                    <a:avLst/>
                  </a:prstGeom>
                </p:spPr>
                <p:style>
                  <a:lnRef idx="1">
                    <a:schemeClr val="dk1"/>
                  </a:lnRef>
                  <a:fillRef idx="0">
                    <a:schemeClr val="dk1"/>
                  </a:fillRef>
                  <a:effectRef idx="0">
                    <a:schemeClr val="dk1"/>
                  </a:effectRef>
                  <a:fontRef idx="minor">
                    <a:schemeClr val="tx1"/>
                  </a:fontRef>
                </p:style>
              </p:cxnSp>
            </p:grpSp>
            <p:grpSp>
              <p:nvGrpSpPr>
                <p:cNvPr id="164" name="Group 163"/>
                <p:cNvGrpSpPr/>
                <p:nvPr/>
              </p:nvGrpSpPr>
              <p:grpSpPr>
                <a:xfrm>
                  <a:off x="1494276" y="3655626"/>
                  <a:ext cx="1029449" cy="619500"/>
                  <a:chOff x="1764649" y="4088426"/>
                  <a:chExt cx="1029449" cy="619500"/>
                </a:xfrm>
              </p:grpSpPr>
              <p:sp>
                <p:nvSpPr>
                  <p:cNvPr id="37" name="TextBox 36">
                    <a:extLst>
                      <a:ext uri="{FF2B5EF4-FFF2-40B4-BE49-F238E27FC236}">
                        <a16:creationId xmlns="" xmlns:a16="http://schemas.microsoft.com/office/drawing/2014/main" id="{AE0C76B9-55A0-B645-3501-CFEB02CC0CE5}"/>
                      </a:ext>
                    </a:extLst>
                  </p:cNvPr>
                  <p:cNvSpPr txBox="1"/>
                  <p:nvPr/>
                </p:nvSpPr>
                <p:spPr>
                  <a:xfrm>
                    <a:off x="1802420" y="4088426"/>
                    <a:ext cx="946093" cy="369332"/>
                  </a:xfrm>
                  <a:prstGeom prst="rect">
                    <a:avLst/>
                  </a:prstGeom>
                  <a:noFill/>
                </p:spPr>
                <p:txBody>
                  <a:bodyPr wrap="none" rtlCol="0">
                    <a:spAutoFit/>
                  </a:bodyPr>
                  <a:lstStyle/>
                  <a:p>
                    <a:r>
                      <a:rPr lang="en-US" dirty="0"/>
                      <a:t>Student</a:t>
                    </a:r>
                  </a:p>
                </p:txBody>
              </p:sp>
              <p:sp>
                <p:nvSpPr>
                  <p:cNvPr id="82" name="TextBox 81">
                    <a:extLst>
                      <a:ext uri="{FF2B5EF4-FFF2-40B4-BE49-F238E27FC236}">
                        <a16:creationId xmlns="" xmlns:a16="http://schemas.microsoft.com/office/drawing/2014/main" id="{72825AF4-B95B-46F0-9C8F-9FDBC137FD06}"/>
                      </a:ext>
                    </a:extLst>
                  </p:cNvPr>
                  <p:cNvSpPr txBox="1"/>
                  <p:nvPr/>
                </p:nvSpPr>
                <p:spPr>
                  <a:xfrm>
                    <a:off x="1764649" y="4446316"/>
                    <a:ext cx="1029449" cy="261610"/>
                  </a:xfrm>
                  <a:prstGeom prst="rect">
                    <a:avLst/>
                  </a:prstGeom>
                  <a:noFill/>
                </p:spPr>
                <p:txBody>
                  <a:bodyPr wrap="none" rtlCol="0">
                    <a:spAutoFit/>
                  </a:bodyPr>
                  <a:lstStyle/>
                  <a:p>
                    <a:r>
                      <a:rPr lang="en-US" sz="1100" dirty="0"/>
                      <a:t>Primary Actor</a:t>
                    </a:r>
                  </a:p>
                </p:txBody>
              </p:sp>
            </p:grpSp>
          </p:grpSp>
          <p:grpSp>
            <p:nvGrpSpPr>
              <p:cNvPr id="192" name="Group 191"/>
              <p:cNvGrpSpPr/>
              <p:nvPr/>
            </p:nvGrpSpPr>
            <p:grpSpPr>
              <a:xfrm>
                <a:off x="9796874" y="2510978"/>
                <a:ext cx="1602862" cy="2243473"/>
                <a:chOff x="9796874" y="2510978"/>
                <a:chExt cx="1602862" cy="2243473"/>
              </a:xfrm>
            </p:grpSpPr>
            <p:grpSp>
              <p:nvGrpSpPr>
                <p:cNvPr id="10" name="Group 9"/>
                <p:cNvGrpSpPr/>
                <p:nvPr/>
              </p:nvGrpSpPr>
              <p:grpSpPr>
                <a:xfrm>
                  <a:off x="10215730" y="2510978"/>
                  <a:ext cx="568526" cy="1281534"/>
                  <a:chOff x="9202653" y="1529231"/>
                  <a:chExt cx="568526" cy="1281534"/>
                </a:xfrm>
              </p:grpSpPr>
              <p:grpSp>
                <p:nvGrpSpPr>
                  <p:cNvPr id="22" name="Group 21">
                    <a:extLst>
                      <a:ext uri="{FF2B5EF4-FFF2-40B4-BE49-F238E27FC236}">
                        <a16:creationId xmlns="" xmlns:a16="http://schemas.microsoft.com/office/drawing/2014/main" id="{242A2019-3A92-C4B2-8472-7BB6CBA614DC}"/>
                      </a:ext>
                    </a:extLst>
                  </p:cNvPr>
                  <p:cNvGrpSpPr/>
                  <p:nvPr/>
                </p:nvGrpSpPr>
                <p:grpSpPr>
                  <a:xfrm>
                    <a:off x="9211405" y="1529231"/>
                    <a:ext cx="559774" cy="1281534"/>
                    <a:chOff x="1814149" y="3924294"/>
                    <a:chExt cx="768096" cy="1758462"/>
                  </a:xfrm>
                </p:grpSpPr>
                <p:sp>
                  <p:nvSpPr>
                    <p:cNvPr id="23" name="Oval 22">
                      <a:extLst>
                        <a:ext uri="{FF2B5EF4-FFF2-40B4-BE49-F238E27FC236}">
                          <a16:creationId xmlns="" xmlns:a16="http://schemas.microsoft.com/office/drawing/2014/main" id="{88AA9216-C666-15D7-2EA4-6F4AFAB0CFB9}"/>
                        </a:ext>
                      </a:extLst>
                    </p:cNvPr>
                    <p:cNvSpPr/>
                    <p:nvPr/>
                  </p:nvSpPr>
                  <p:spPr>
                    <a:xfrm>
                      <a:off x="1814149" y="3924294"/>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 xmlns:a16="http://schemas.microsoft.com/office/drawing/2014/main" id="{FB117E23-7975-D371-CAC7-738F1C8F9112}"/>
                        </a:ext>
                      </a:extLst>
                    </p:cNvPr>
                    <p:cNvCxnSpPr>
                      <a:stCxn id="23" idx="4"/>
                    </p:cNvCxnSpPr>
                    <p:nvPr/>
                  </p:nvCxnSpPr>
                  <p:spPr>
                    <a:xfrm flipH="1">
                      <a:off x="2192218" y="4692390"/>
                      <a:ext cx="5979" cy="59471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 xmlns:a16="http://schemas.microsoft.com/office/drawing/2014/main" id="{46A1896A-BB93-FDCE-973E-B7939C81381A}"/>
                        </a:ext>
                      </a:extLst>
                    </p:cNvPr>
                    <p:cNvCxnSpPr/>
                    <p:nvPr/>
                  </p:nvCxnSpPr>
                  <p:spPr>
                    <a:xfrm flipH="1">
                      <a:off x="1814149" y="5287102"/>
                      <a:ext cx="378069" cy="39565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 xmlns:a16="http://schemas.microsoft.com/office/drawing/2014/main" id="{1DE6DBB6-8634-55D5-3E08-65FBA2136A26}"/>
                        </a:ext>
                      </a:extLst>
                    </p:cNvPr>
                    <p:cNvCxnSpPr/>
                    <p:nvPr/>
                  </p:nvCxnSpPr>
                  <p:spPr>
                    <a:xfrm>
                      <a:off x="2198197" y="5287102"/>
                      <a:ext cx="257790" cy="395654"/>
                    </a:xfrm>
                    <a:prstGeom prst="line">
                      <a:avLst/>
                    </a:prstGeom>
                  </p:spPr>
                  <p:style>
                    <a:lnRef idx="1">
                      <a:schemeClr val="dk1"/>
                    </a:lnRef>
                    <a:fillRef idx="0">
                      <a:schemeClr val="dk1"/>
                    </a:fillRef>
                    <a:effectRef idx="0">
                      <a:schemeClr val="dk1"/>
                    </a:effectRef>
                    <a:fontRef idx="minor">
                      <a:schemeClr val="tx1"/>
                    </a:fontRef>
                  </p:style>
                </p:cxnSp>
              </p:grpSp>
              <p:cxnSp>
                <p:nvCxnSpPr>
                  <p:cNvPr id="80" name="Straight Connector 79">
                    <a:extLst>
                      <a:ext uri="{FF2B5EF4-FFF2-40B4-BE49-F238E27FC236}">
                        <a16:creationId xmlns="" xmlns:a16="http://schemas.microsoft.com/office/drawing/2014/main" id="{48756502-75E4-0842-4EB7-6398BC9452E5}"/>
                      </a:ext>
                    </a:extLst>
                  </p:cNvPr>
                  <p:cNvCxnSpPr/>
                  <p:nvPr/>
                </p:nvCxnSpPr>
                <p:spPr>
                  <a:xfrm>
                    <a:off x="9202653" y="2200997"/>
                    <a:ext cx="559774" cy="0"/>
                  </a:xfrm>
                  <a:prstGeom prst="line">
                    <a:avLst/>
                  </a:prstGeom>
                </p:spPr>
                <p:style>
                  <a:lnRef idx="1">
                    <a:schemeClr val="dk1"/>
                  </a:lnRef>
                  <a:fillRef idx="0">
                    <a:schemeClr val="dk1"/>
                  </a:fillRef>
                  <a:effectRef idx="0">
                    <a:schemeClr val="dk1"/>
                  </a:effectRef>
                  <a:fontRef idx="minor">
                    <a:schemeClr val="tx1"/>
                  </a:fontRef>
                </p:style>
              </p:cxnSp>
            </p:grpSp>
            <p:grpSp>
              <p:nvGrpSpPr>
                <p:cNvPr id="163" name="Group 162"/>
                <p:cNvGrpSpPr/>
                <p:nvPr/>
              </p:nvGrpSpPr>
              <p:grpSpPr>
                <a:xfrm>
                  <a:off x="9796874" y="4231716"/>
                  <a:ext cx="1602862" cy="522735"/>
                  <a:chOff x="8760065" y="2896381"/>
                  <a:chExt cx="1602862" cy="522735"/>
                </a:xfrm>
              </p:grpSpPr>
              <p:sp>
                <p:nvSpPr>
                  <p:cNvPr id="38" name="TextBox 37">
                    <a:extLst>
                      <a:ext uri="{FF2B5EF4-FFF2-40B4-BE49-F238E27FC236}">
                        <a16:creationId xmlns="" xmlns:a16="http://schemas.microsoft.com/office/drawing/2014/main" id="{E0425FB6-BD1C-5138-CDA6-495ED20F5678}"/>
                      </a:ext>
                    </a:extLst>
                  </p:cNvPr>
                  <p:cNvSpPr txBox="1"/>
                  <p:nvPr/>
                </p:nvSpPr>
                <p:spPr>
                  <a:xfrm>
                    <a:off x="8760065" y="2896381"/>
                    <a:ext cx="1602862" cy="369332"/>
                  </a:xfrm>
                  <a:prstGeom prst="rect">
                    <a:avLst/>
                  </a:prstGeom>
                  <a:noFill/>
                </p:spPr>
                <p:txBody>
                  <a:bodyPr wrap="square" rtlCol="0">
                    <a:spAutoFit/>
                  </a:bodyPr>
                  <a:lstStyle/>
                  <a:p>
                    <a:pPr algn="ctr"/>
                    <a:r>
                      <a:rPr lang="en-US" dirty="0" smtClean="0"/>
                      <a:t>Admin</a:t>
                    </a:r>
                    <a:endParaRPr lang="en-US" dirty="0"/>
                  </a:p>
                </p:txBody>
              </p:sp>
              <p:sp>
                <p:nvSpPr>
                  <p:cNvPr id="83" name="TextBox 82">
                    <a:extLst>
                      <a:ext uri="{FF2B5EF4-FFF2-40B4-BE49-F238E27FC236}">
                        <a16:creationId xmlns="" xmlns:a16="http://schemas.microsoft.com/office/drawing/2014/main" id="{52C441C7-3107-6D78-2ACE-BDAF87209853}"/>
                      </a:ext>
                    </a:extLst>
                  </p:cNvPr>
                  <p:cNvSpPr txBox="1"/>
                  <p:nvPr/>
                </p:nvSpPr>
                <p:spPr>
                  <a:xfrm>
                    <a:off x="8992927" y="3157506"/>
                    <a:ext cx="1160895" cy="261610"/>
                  </a:xfrm>
                  <a:prstGeom prst="rect">
                    <a:avLst/>
                  </a:prstGeom>
                  <a:noFill/>
                </p:spPr>
                <p:txBody>
                  <a:bodyPr wrap="none" rtlCol="0">
                    <a:spAutoFit/>
                  </a:bodyPr>
                  <a:lstStyle/>
                  <a:p>
                    <a:r>
                      <a:rPr lang="en-US" sz="1100" dirty="0"/>
                      <a:t>Secondary Actor</a:t>
                    </a:r>
                  </a:p>
                </p:txBody>
              </p:sp>
            </p:grpSp>
          </p:grpSp>
          <p:cxnSp>
            <p:nvCxnSpPr>
              <p:cNvPr id="43" name="Straight Arrow Connector 42"/>
              <p:cNvCxnSpPr>
                <a:stCxn id="35" idx="4"/>
                <a:endCxn id="84" idx="0"/>
              </p:cNvCxnSpPr>
              <p:nvPr/>
            </p:nvCxnSpPr>
            <p:spPr>
              <a:xfrm flipH="1">
                <a:off x="4946164" y="1101427"/>
                <a:ext cx="1143974" cy="379176"/>
              </a:xfrm>
              <a:prstGeom prst="straightConnector1">
                <a:avLst/>
              </a:prstGeom>
              <a:ln w="3175">
                <a:prstDash val="sysDash"/>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rot="20520311">
                <a:off x="5355240" y="1190417"/>
                <a:ext cx="1030959" cy="246221"/>
              </a:xfrm>
              <a:prstGeom prst="rect">
                <a:avLst/>
              </a:prstGeom>
              <a:noFill/>
            </p:spPr>
            <p:txBody>
              <a:bodyPr wrap="square" rtlCol="0">
                <a:spAutoFit/>
              </a:bodyPr>
              <a:lstStyle/>
              <a:p>
                <a:r>
                  <a:rPr lang="en-US" sz="1000" dirty="0" smtClean="0"/>
                  <a:t>&lt;&lt;Exclude&gt;&gt;</a:t>
                </a:r>
                <a:endParaRPr lang="en-US" sz="1000" dirty="0"/>
              </a:p>
            </p:txBody>
          </p:sp>
          <p:grpSp>
            <p:nvGrpSpPr>
              <p:cNvPr id="78" name="Group 77"/>
              <p:cNvGrpSpPr/>
              <p:nvPr/>
            </p:nvGrpSpPr>
            <p:grpSpPr>
              <a:xfrm>
                <a:off x="4138005" y="1480603"/>
                <a:ext cx="1616318" cy="413693"/>
                <a:chOff x="3940420" y="1394796"/>
                <a:chExt cx="1616318" cy="413694"/>
              </a:xfrm>
            </p:grpSpPr>
            <p:sp>
              <p:nvSpPr>
                <p:cNvPr id="84" name="Oval 83">
                  <a:extLst>
                    <a:ext uri="{FF2B5EF4-FFF2-40B4-BE49-F238E27FC236}">
                      <a16:creationId xmlns="" xmlns:a16="http://schemas.microsoft.com/office/drawing/2014/main" id="{A2DDBD87-0B7A-C9A4-50D3-22DA17687B56}"/>
                    </a:ext>
                  </a:extLst>
                </p:cNvPr>
                <p:cNvSpPr/>
                <p:nvPr/>
              </p:nvSpPr>
              <p:spPr>
                <a:xfrm>
                  <a:off x="3940420" y="1394796"/>
                  <a:ext cx="1616318" cy="413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 xmlns:a16="http://schemas.microsoft.com/office/drawing/2014/main" id="{525C690D-7530-7EE5-8730-03E2496E1DE0}"/>
                    </a:ext>
                  </a:extLst>
                </p:cNvPr>
                <p:cNvSpPr txBox="1"/>
                <p:nvPr/>
              </p:nvSpPr>
              <p:spPr>
                <a:xfrm>
                  <a:off x="4225952" y="1446031"/>
                  <a:ext cx="1140056" cy="307778"/>
                </a:xfrm>
                <a:prstGeom prst="rect">
                  <a:avLst/>
                </a:prstGeom>
                <a:noFill/>
              </p:spPr>
              <p:txBody>
                <a:bodyPr wrap="none" rtlCol="0">
                  <a:spAutoFit/>
                </a:bodyPr>
                <a:lstStyle/>
                <a:p>
                  <a:r>
                    <a:rPr lang="en-US" sz="1400" dirty="0" smtClean="0"/>
                    <a:t>Registration</a:t>
                  </a:r>
                  <a:endParaRPr lang="en-US" sz="1400" dirty="0"/>
                </a:p>
              </p:txBody>
            </p:sp>
          </p:grpSp>
          <p:grpSp>
            <p:nvGrpSpPr>
              <p:cNvPr id="72" name="Group 71"/>
              <p:cNvGrpSpPr/>
              <p:nvPr/>
            </p:nvGrpSpPr>
            <p:grpSpPr>
              <a:xfrm>
                <a:off x="5109152" y="2841110"/>
                <a:ext cx="1645672" cy="378224"/>
                <a:chOff x="4826978" y="2532530"/>
                <a:chExt cx="1645672" cy="378224"/>
              </a:xfrm>
            </p:grpSpPr>
            <p:sp>
              <p:nvSpPr>
                <p:cNvPr id="94" name="Oval 93">
                  <a:extLst>
                    <a:ext uri="{FF2B5EF4-FFF2-40B4-BE49-F238E27FC236}">
                      <a16:creationId xmlns="" xmlns:a16="http://schemas.microsoft.com/office/drawing/2014/main" id="{6140BEE4-166E-2399-34B7-8DB1BE600020}"/>
                    </a:ext>
                  </a:extLst>
                </p:cNvPr>
                <p:cNvSpPr/>
                <p:nvPr/>
              </p:nvSpPr>
              <p:spPr>
                <a:xfrm>
                  <a:off x="4826978" y="2532530"/>
                  <a:ext cx="1645672" cy="363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130612" y="2602977"/>
                  <a:ext cx="1189786" cy="307777"/>
                </a:xfrm>
                <a:prstGeom prst="rect">
                  <a:avLst/>
                </a:prstGeom>
                <a:noFill/>
              </p:spPr>
              <p:txBody>
                <a:bodyPr wrap="square" rtlCol="0">
                  <a:spAutoFit/>
                </a:bodyPr>
                <a:lstStyle/>
                <a:p>
                  <a:r>
                    <a:rPr lang="en-US" sz="1400" dirty="0" smtClean="0"/>
                    <a:t>Place Order</a:t>
                  </a:r>
                  <a:endParaRPr lang="en-US" sz="1400" dirty="0"/>
                </a:p>
              </p:txBody>
            </p:sp>
          </p:grpSp>
          <p:grpSp>
            <p:nvGrpSpPr>
              <p:cNvPr id="97" name="Group 96"/>
              <p:cNvGrpSpPr/>
              <p:nvPr/>
            </p:nvGrpSpPr>
            <p:grpSpPr>
              <a:xfrm>
                <a:off x="5121759" y="3393245"/>
                <a:ext cx="1645672" cy="378224"/>
                <a:chOff x="4826978" y="2532530"/>
                <a:chExt cx="1645672" cy="378224"/>
              </a:xfrm>
            </p:grpSpPr>
            <p:sp>
              <p:nvSpPr>
                <p:cNvPr id="100" name="Oval 99">
                  <a:extLst>
                    <a:ext uri="{FF2B5EF4-FFF2-40B4-BE49-F238E27FC236}">
                      <a16:creationId xmlns="" xmlns:a16="http://schemas.microsoft.com/office/drawing/2014/main" id="{6140BEE4-166E-2399-34B7-8DB1BE600020}"/>
                    </a:ext>
                  </a:extLst>
                </p:cNvPr>
                <p:cNvSpPr/>
                <p:nvPr/>
              </p:nvSpPr>
              <p:spPr>
                <a:xfrm>
                  <a:off x="4826978" y="2532530"/>
                  <a:ext cx="1645672" cy="363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5130612" y="2602977"/>
                  <a:ext cx="1189786" cy="307777"/>
                </a:xfrm>
                <a:prstGeom prst="rect">
                  <a:avLst/>
                </a:prstGeom>
                <a:noFill/>
              </p:spPr>
              <p:txBody>
                <a:bodyPr wrap="square" rtlCol="0">
                  <a:spAutoFit/>
                </a:bodyPr>
                <a:lstStyle/>
                <a:p>
                  <a:r>
                    <a:rPr lang="en-US" sz="1400" dirty="0" smtClean="0"/>
                    <a:t>View Order</a:t>
                  </a:r>
                  <a:endParaRPr lang="en-US" sz="1400" dirty="0"/>
                </a:p>
              </p:txBody>
            </p:sp>
          </p:grpSp>
          <p:grpSp>
            <p:nvGrpSpPr>
              <p:cNvPr id="105" name="Group 104"/>
              <p:cNvGrpSpPr/>
              <p:nvPr/>
            </p:nvGrpSpPr>
            <p:grpSpPr>
              <a:xfrm>
                <a:off x="6588937" y="2548892"/>
                <a:ext cx="1571029" cy="333338"/>
                <a:chOff x="4826978" y="2532530"/>
                <a:chExt cx="1645672" cy="363852"/>
              </a:xfrm>
            </p:grpSpPr>
            <p:sp>
              <p:nvSpPr>
                <p:cNvPr id="106" name="Oval 105">
                  <a:extLst>
                    <a:ext uri="{FF2B5EF4-FFF2-40B4-BE49-F238E27FC236}">
                      <a16:creationId xmlns="" xmlns:a16="http://schemas.microsoft.com/office/drawing/2014/main" id="{6140BEE4-166E-2399-34B7-8DB1BE600020}"/>
                    </a:ext>
                  </a:extLst>
                </p:cNvPr>
                <p:cNvSpPr/>
                <p:nvPr/>
              </p:nvSpPr>
              <p:spPr>
                <a:xfrm>
                  <a:off x="4826978" y="2532530"/>
                  <a:ext cx="1645672" cy="363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5238412" y="2560635"/>
                  <a:ext cx="1189786" cy="307777"/>
                </a:xfrm>
                <a:prstGeom prst="rect">
                  <a:avLst/>
                </a:prstGeom>
                <a:noFill/>
              </p:spPr>
              <p:txBody>
                <a:bodyPr wrap="square" rtlCol="0">
                  <a:spAutoFit/>
                </a:bodyPr>
                <a:lstStyle/>
                <a:p>
                  <a:r>
                    <a:rPr lang="en-US" sz="1400" dirty="0" smtClean="0"/>
                    <a:t>Custom </a:t>
                  </a:r>
                  <a:endParaRPr lang="en-US" sz="1400" dirty="0"/>
                </a:p>
              </p:txBody>
            </p:sp>
          </p:grpSp>
          <p:sp>
            <p:nvSpPr>
              <p:cNvPr id="115" name="TextBox 114"/>
              <p:cNvSpPr txBox="1"/>
              <p:nvPr/>
            </p:nvSpPr>
            <p:spPr>
              <a:xfrm>
                <a:off x="6355874" y="2311115"/>
                <a:ext cx="1091711" cy="246221"/>
              </a:xfrm>
              <a:prstGeom prst="rect">
                <a:avLst/>
              </a:prstGeom>
              <a:noFill/>
            </p:spPr>
            <p:txBody>
              <a:bodyPr wrap="square" rtlCol="0">
                <a:spAutoFit/>
              </a:bodyPr>
              <a:lstStyle/>
              <a:p>
                <a:r>
                  <a:rPr lang="en-US" sz="1000" dirty="0" smtClean="0"/>
                  <a:t>&lt;&lt;Exclude&gt;&gt;</a:t>
                </a:r>
                <a:endParaRPr lang="en-US" sz="1000" dirty="0"/>
              </a:p>
            </p:txBody>
          </p:sp>
          <p:cxnSp>
            <p:nvCxnSpPr>
              <p:cNvPr id="118" name="Straight Arrow Connector 117"/>
              <p:cNvCxnSpPr>
                <a:stCxn id="47" idx="4"/>
                <a:endCxn id="106" idx="1"/>
              </p:cNvCxnSpPr>
              <p:nvPr/>
            </p:nvCxnSpPr>
            <p:spPr>
              <a:xfrm>
                <a:off x="5813912" y="2369625"/>
                <a:ext cx="1005097" cy="228083"/>
              </a:xfrm>
              <a:prstGeom prst="straightConnector1">
                <a:avLst/>
              </a:prstGeom>
              <a:ln w="3175">
                <a:prstDash val="sysDash"/>
                <a:tailEnd type="triangle"/>
              </a:ln>
            </p:spPr>
            <p:style>
              <a:lnRef idx="1">
                <a:schemeClr val="dk1"/>
              </a:lnRef>
              <a:fillRef idx="0">
                <a:schemeClr val="dk1"/>
              </a:fillRef>
              <a:effectRef idx="0">
                <a:schemeClr val="dk1"/>
              </a:effectRef>
              <a:fontRef idx="minor">
                <a:schemeClr val="tx1"/>
              </a:fontRef>
            </p:style>
          </p:cxnSp>
          <p:grpSp>
            <p:nvGrpSpPr>
              <p:cNvPr id="142" name="Group 141"/>
              <p:cNvGrpSpPr/>
              <p:nvPr/>
            </p:nvGrpSpPr>
            <p:grpSpPr>
              <a:xfrm>
                <a:off x="5033230" y="5558240"/>
                <a:ext cx="1985596" cy="671397"/>
                <a:chOff x="4238055" y="5255310"/>
                <a:chExt cx="1985596" cy="671397"/>
              </a:xfrm>
            </p:grpSpPr>
            <p:sp>
              <p:nvSpPr>
                <p:cNvPr id="143" name="Oval 142">
                  <a:extLst>
                    <a:ext uri="{FF2B5EF4-FFF2-40B4-BE49-F238E27FC236}">
                      <a16:creationId xmlns="" xmlns:a16="http://schemas.microsoft.com/office/drawing/2014/main" id="{FCD1E9FF-1402-EE78-05F8-38D71FD37F0E}"/>
                    </a:ext>
                  </a:extLst>
                </p:cNvPr>
                <p:cNvSpPr/>
                <p:nvPr/>
              </p:nvSpPr>
              <p:spPr>
                <a:xfrm>
                  <a:off x="4238055" y="5255310"/>
                  <a:ext cx="1985596" cy="6713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 xmlns:a16="http://schemas.microsoft.com/office/drawing/2014/main" id="{208A0DF9-EC10-FED2-29FF-0EBD68C8C1FD}"/>
                    </a:ext>
                  </a:extLst>
                </p:cNvPr>
                <p:cNvSpPr txBox="1"/>
                <p:nvPr/>
              </p:nvSpPr>
              <p:spPr>
                <a:xfrm>
                  <a:off x="4341719" y="5358726"/>
                  <a:ext cx="1868931" cy="523220"/>
                </a:xfrm>
                <a:prstGeom prst="rect">
                  <a:avLst/>
                </a:prstGeom>
                <a:noFill/>
              </p:spPr>
              <p:txBody>
                <a:bodyPr wrap="square" rtlCol="0">
                  <a:spAutoFit/>
                </a:bodyPr>
                <a:lstStyle/>
                <a:p>
                  <a:pPr algn="ctr"/>
                  <a:r>
                    <a:rPr lang="en-US" sz="1400" dirty="0" smtClean="0"/>
                    <a:t>Payment Verify &amp; </a:t>
                  </a:r>
                  <a:r>
                    <a:rPr lang="en-US" sz="1400" dirty="0"/>
                    <a:t>Approve</a:t>
                  </a:r>
                </a:p>
              </p:txBody>
            </p:sp>
          </p:grpSp>
          <p:cxnSp>
            <p:nvCxnSpPr>
              <p:cNvPr id="155" name="Straight Connector 154">
                <a:extLst>
                  <a:ext uri="{FF2B5EF4-FFF2-40B4-BE49-F238E27FC236}">
                    <a16:creationId xmlns="" xmlns:a16="http://schemas.microsoft.com/office/drawing/2014/main" id="{7FAC9348-7DF7-785A-243F-8EEDDA5DE14C}"/>
                  </a:ext>
                </a:extLst>
              </p:cNvPr>
              <p:cNvCxnSpPr/>
              <p:nvPr/>
            </p:nvCxnSpPr>
            <p:spPr>
              <a:xfrm>
                <a:off x="2409274" y="2548892"/>
                <a:ext cx="2615846" cy="1546266"/>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 xmlns:a16="http://schemas.microsoft.com/office/drawing/2014/main" id="{7FAC9348-7DF7-785A-243F-8EEDDA5DE14C}"/>
                  </a:ext>
                </a:extLst>
              </p:cNvPr>
              <p:cNvCxnSpPr>
                <a:stCxn id="100" idx="6"/>
              </p:cNvCxnSpPr>
              <p:nvPr/>
            </p:nvCxnSpPr>
            <p:spPr>
              <a:xfrm flipV="1">
                <a:off x="6767431" y="3178028"/>
                <a:ext cx="3457051" cy="397143"/>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 xmlns:a16="http://schemas.microsoft.com/office/drawing/2014/main" id="{7FAC9348-7DF7-785A-243F-8EEDDA5DE14C}"/>
                  </a:ext>
                </a:extLst>
              </p:cNvPr>
              <p:cNvCxnSpPr>
                <a:stCxn id="35" idx="6"/>
              </p:cNvCxnSpPr>
              <p:nvPr/>
            </p:nvCxnSpPr>
            <p:spPr>
              <a:xfrm>
                <a:off x="6938658" y="931657"/>
                <a:ext cx="3285824" cy="2246371"/>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 xmlns:a16="http://schemas.microsoft.com/office/drawing/2014/main" id="{7FAC9348-7DF7-785A-243F-8EEDDA5DE14C}"/>
                  </a:ext>
                </a:extLst>
              </p:cNvPr>
              <p:cNvCxnSpPr>
                <a:stCxn id="74" idx="6"/>
              </p:cNvCxnSpPr>
              <p:nvPr/>
            </p:nvCxnSpPr>
            <p:spPr>
              <a:xfrm flipV="1">
                <a:off x="6992177" y="3182744"/>
                <a:ext cx="3232305" cy="1800651"/>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 xmlns:a16="http://schemas.microsoft.com/office/drawing/2014/main" id="{7FAC9348-7DF7-785A-243F-8EEDDA5DE14C}"/>
                  </a:ext>
                </a:extLst>
              </p:cNvPr>
              <p:cNvCxnSpPr>
                <a:stCxn id="143" idx="6"/>
              </p:cNvCxnSpPr>
              <p:nvPr/>
            </p:nvCxnSpPr>
            <p:spPr>
              <a:xfrm flipV="1">
                <a:off x="7018826" y="3195332"/>
                <a:ext cx="3192547" cy="2698607"/>
              </a:xfrm>
              <a:prstGeom prst="line">
                <a:avLst/>
              </a:prstGeom>
            </p:spPr>
            <p:style>
              <a:lnRef idx="1">
                <a:schemeClr val="dk1"/>
              </a:lnRef>
              <a:fillRef idx="0">
                <a:schemeClr val="dk1"/>
              </a:fillRef>
              <a:effectRef idx="0">
                <a:schemeClr val="dk1"/>
              </a:effectRef>
              <a:fontRef idx="minor">
                <a:schemeClr val="tx1"/>
              </a:fontRef>
            </p:style>
          </p:cxnSp>
        </p:grpSp>
        <p:sp>
          <p:nvSpPr>
            <p:cNvPr id="194" name="Rectangle 193"/>
            <p:cNvSpPr/>
            <p:nvPr/>
          </p:nvSpPr>
          <p:spPr>
            <a:xfrm>
              <a:off x="3967173" y="594360"/>
              <a:ext cx="4343772" cy="584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3841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4647F-161B-0A62-3A73-3C0D64E6A428}"/>
              </a:ext>
            </a:extLst>
          </p:cNvPr>
          <p:cNvSpPr>
            <a:spLocks noGrp="1"/>
          </p:cNvSpPr>
          <p:nvPr>
            <p:ph type="title"/>
          </p:nvPr>
        </p:nvSpPr>
        <p:spPr>
          <a:xfrm>
            <a:off x="1261872" y="0"/>
            <a:ext cx="10671048" cy="768096"/>
          </a:xfrm>
        </p:spPr>
        <p:txBody>
          <a:bodyPr/>
          <a:lstStyle/>
          <a:p>
            <a:r>
              <a:rPr lang="en-US" dirty="0"/>
              <a:t>Use Case Description</a:t>
            </a:r>
          </a:p>
        </p:txBody>
      </p:sp>
      <p:graphicFrame>
        <p:nvGraphicFramePr>
          <p:cNvPr id="6" name="Table 6">
            <a:extLst>
              <a:ext uri="{FF2B5EF4-FFF2-40B4-BE49-F238E27FC236}">
                <a16:creationId xmlns="" xmlns:a16="http://schemas.microsoft.com/office/drawing/2014/main" id="{2FE2B7B1-FF5D-05F2-4BAB-CAAFBEAB3591}"/>
              </a:ext>
            </a:extLst>
          </p:cNvPr>
          <p:cNvGraphicFramePr>
            <a:graphicFrameLocks noGrp="1"/>
          </p:cNvGraphicFramePr>
          <p:nvPr>
            <p:ph sz="half" idx="1"/>
            <p:extLst>
              <p:ext uri="{D42A27DB-BD31-4B8C-83A1-F6EECF244321}">
                <p14:modId xmlns:p14="http://schemas.microsoft.com/office/powerpoint/2010/main" val="3598687555"/>
              </p:ext>
            </p:extLst>
          </p:nvPr>
        </p:nvGraphicFramePr>
        <p:xfrm>
          <a:off x="633046" y="898892"/>
          <a:ext cx="11107596" cy="5756229"/>
        </p:xfrm>
        <a:graphic>
          <a:graphicData uri="http://schemas.openxmlformats.org/drawingml/2006/table">
            <a:tbl>
              <a:tblPr firstRow="1" bandRow="1">
                <a:tableStyleId>{5C22544A-7EE6-4342-B048-85BDC9FD1C3A}</a:tableStyleId>
              </a:tblPr>
              <a:tblGrid>
                <a:gridCol w="1881554">
                  <a:extLst>
                    <a:ext uri="{9D8B030D-6E8A-4147-A177-3AD203B41FA5}">
                      <a16:colId xmlns="" xmlns:a16="http://schemas.microsoft.com/office/drawing/2014/main" val="3833082157"/>
                    </a:ext>
                  </a:extLst>
                </a:gridCol>
                <a:gridCol w="9226042">
                  <a:extLst>
                    <a:ext uri="{9D8B030D-6E8A-4147-A177-3AD203B41FA5}">
                      <a16:colId xmlns="" xmlns:a16="http://schemas.microsoft.com/office/drawing/2014/main" val="3110782305"/>
                    </a:ext>
                  </a:extLst>
                </a:gridCol>
              </a:tblGrid>
              <a:tr h="445543">
                <a:tc>
                  <a:txBody>
                    <a:bodyPr/>
                    <a:lstStyle/>
                    <a:p>
                      <a:r>
                        <a:rPr lang="en-US" dirty="0"/>
                        <a:t>Use Case </a:t>
                      </a:r>
                    </a:p>
                  </a:txBody>
                  <a:tcPr/>
                </a:tc>
                <a:tc>
                  <a:txBody>
                    <a:bodyPr/>
                    <a:lstStyle/>
                    <a:p>
                      <a:r>
                        <a:rPr lang="en-US" dirty="0" smtClean="0"/>
                        <a:t>Uniform catalogue</a:t>
                      </a:r>
                      <a:endParaRPr lang="en-US" dirty="0"/>
                    </a:p>
                  </a:txBody>
                  <a:tcPr/>
                </a:tc>
                <a:extLst>
                  <a:ext uri="{0D108BD9-81ED-4DB2-BD59-A6C34878D82A}">
                    <a16:rowId xmlns="" xmlns:a16="http://schemas.microsoft.com/office/drawing/2014/main" val="3524710048"/>
                  </a:ext>
                </a:extLst>
              </a:tr>
              <a:tr h="445543">
                <a:tc>
                  <a:txBody>
                    <a:bodyPr/>
                    <a:lstStyle/>
                    <a:p>
                      <a:pPr algn="ctr"/>
                      <a:r>
                        <a:rPr lang="en-US" sz="1600" dirty="0"/>
                        <a:t>Goal</a:t>
                      </a:r>
                    </a:p>
                  </a:txBody>
                  <a:tcPr/>
                </a:tc>
                <a:tc>
                  <a:txBody>
                    <a:bodyPr/>
                    <a:lstStyle/>
                    <a:p>
                      <a:r>
                        <a:rPr lang="en-US" sz="1600" dirty="0"/>
                        <a:t>The primary goal of this requirement is to allow students to explore the uniform catalogue and choose the desired items for their order.</a:t>
                      </a:r>
                    </a:p>
                  </a:txBody>
                  <a:tcPr/>
                </a:tc>
                <a:extLst>
                  <a:ext uri="{0D108BD9-81ED-4DB2-BD59-A6C34878D82A}">
                    <a16:rowId xmlns="" xmlns:a16="http://schemas.microsoft.com/office/drawing/2014/main" val="1151356616"/>
                  </a:ext>
                </a:extLst>
              </a:tr>
              <a:tr h="445543">
                <a:tc>
                  <a:txBody>
                    <a:bodyPr/>
                    <a:lstStyle/>
                    <a:p>
                      <a:pPr algn="ctr"/>
                      <a:r>
                        <a:rPr lang="en-US" sz="1600" dirty="0"/>
                        <a:t>Preconditions</a:t>
                      </a:r>
                    </a:p>
                  </a:txBody>
                  <a:tcPr/>
                </a:tc>
                <a:tc>
                  <a:txBody>
                    <a:bodyPr/>
                    <a:lstStyle/>
                    <a:p>
                      <a:r>
                        <a:rPr lang="en-US" sz="1600" dirty="0"/>
                        <a:t>The student must be registered and logged into the Smart Tailor platform. The uniform catalogue must be available and up-to-date with the latest uniform items.</a:t>
                      </a:r>
                    </a:p>
                  </a:txBody>
                  <a:tcPr/>
                </a:tc>
                <a:extLst>
                  <a:ext uri="{0D108BD9-81ED-4DB2-BD59-A6C34878D82A}">
                    <a16:rowId xmlns="" xmlns:a16="http://schemas.microsoft.com/office/drawing/2014/main" val="923350842"/>
                  </a:ext>
                </a:extLst>
              </a:tr>
              <a:tr h="445543">
                <a:tc>
                  <a:txBody>
                    <a:bodyPr/>
                    <a:lstStyle/>
                    <a:p>
                      <a:pPr algn="ctr"/>
                      <a:r>
                        <a:rPr lang="en-US" sz="1600" dirty="0"/>
                        <a:t>Primary Actor</a:t>
                      </a:r>
                    </a:p>
                  </a:txBody>
                  <a:tcPr/>
                </a:tc>
                <a:tc>
                  <a:txBody>
                    <a:bodyPr/>
                    <a:lstStyle/>
                    <a:p>
                      <a:r>
                        <a:rPr lang="en-US" sz="1600" dirty="0"/>
                        <a:t>Student</a:t>
                      </a:r>
                    </a:p>
                  </a:txBody>
                  <a:tcPr/>
                </a:tc>
                <a:extLst>
                  <a:ext uri="{0D108BD9-81ED-4DB2-BD59-A6C34878D82A}">
                    <a16:rowId xmlns="" xmlns:a16="http://schemas.microsoft.com/office/drawing/2014/main" val="747646257"/>
                  </a:ext>
                </a:extLst>
              </a:tr>
              <a:tr h="445543">
                <a:tc>
                  <a:txBody>
                    <a:bodyPr/>
                    <a:lstStyle/>
                    <a:p>
                      <a:pPr algn="ctr"/>
                      <a:r>
                        <a:rPr lang="en-US" sz="1600" dirty="0"/>
                        <a:t>Secondary Actor</a:t>
                      </a:r>
                    </a:p>
                  </a:txBody>
                  <a:tcPr/>
                </a:tc>
                <a:tc>
                  <a:txBody>
                    <a:bodyPr/>
                    <a:lstStyle/>
                    <a:p>
                      <a:r>
                        <a:rPr lang="en-US" sz="1600" dirty="0"/>
                        <a:t>None</a:t>
                      </a:r>
                    </a:p>
                  </a:txBody>
                  <a:tcPr/>
                </a:tc>
                <a:extLst>
                  <a:ext uri="{0D108BD9-81ED-4DB2-BD59-A6C34878D82A}">
                    <a16:rowId xmlns="" xmlns:a16="http://schemas.microsoft.com/office/drawing/2014/main" val="1520358726"/>
                  </a:ext>
                </a:extLst>
              </a:tr>
              <a:tr h="445543">
                <a:tc>
                  <a:txBody>
                    <a:bodyPr/>
                    <a:lstStyle/>
                    <a:p>
                      <a:pPr algn="ctr"/>
                      <a:r>
                        <a:rPr lang="en-US" sz="1600" dirty="0"/>
                        <a:t>Main Flow</a:t>
                      </a:r>
                    </a:p>
                  </a:txBody>
                  <a:tcPr/>
                </a:tc>
                <a:tc>
                  <a:txBody>
                    <a:bodyPr/>
                    <a:lstStyle/>
                    <a:p>
                      <a:pPr marL="285750" indent="-285750">
                        <a:buFont typeface="Arial" panose="020B0604020202020204" pitchFamily="34" charset="0"/>
                        <a:buChar char="•"/>
                      </a:pPr>
                      <a:r>
                        <a:rPr lang="en-US" sz="1400" dirty="0"/>
                        <a:t>The student logs into the Smart Tailor platform.</a:t>
                      </a:r>
                    </a:p>
                    <a:p>
                      <a:pPr marL="285750" indent="-285750">
                        <a:buFont typeface="Arial" panose="020B0604020202020204" pitchFamily="34" charset="0"/>
                        <a:buChar char="•"/>
                      </a:pPr>
                      <a:r>
                        <a:rPr lang="en-US" sz="1400" dirty="0"/>
                        <a:t>The student navigates to the uniform section or catalogue within the platform.</a:t>
                      </a:r>
                    </a:p>
                    <a:p>
                      <a:pPr marL="285750" indent="-285750">
                        <a:buFont typeface="Arial" panose="020B0604020202020204" pitchFamily="34" charset="0"/>
                        <a:buChar char="•"/>
                      </a:pPr>
                      <a:r>
                        <a:rPr lang="en-US" sz="1400" dirty="0"/>
                        <a:t>The student selects the desired items by clicking on them or adding them to the shopping cart.</a:t>
                      </a:r>
                    </a:p>
                    <a:p>
                      <a:pPr marL="285750" indent="-285750">
                        <a:buFont typeface="Arial" panose="020B0604020202020204" pitchFamily="34" charset="0"/>
                        <a:buChar char="•"/>
                      </a:pPr>
                      <a:r>
                        <a:rPr lang="en-US" sz="1400" dirty="0"/>
                        <a:t>The student continues browsing and selecting additional items if desired.</a:t>
                      </a:r>
                    </a:p>
                    <a:p>
                      <a:pPr marL="285750" indent="-285750">
                        <a:buFont typeface="Arial" panose="020B0604020202020204" pitchFamily="34" charset="0"/>
                        <a:buChar char="•"/>
                      </a:pPr>
                      <a:r>
                        <a:rPr lang="en-US" sz="1400" dirty="0"/>
                        <a:t>Once the student has finished selecting items, they proceed to the next step of the order placement process.</a:t>
                      </a:r>
                    </a:p>
                  </a:txBody>
                  <a:tcPr/>
                </a:tc>
                <a:extLst>
                  <a:ext uri="{0D108BD9-81ED-4DB2-BD59-A6C34878D82A}">
                    <a16:rowId xmlns="" xmlns:a16="http://schemas.microsoft.com/office/drawing/2014/main" val="1729532436"/>
                  </a:ext>
                </a:extLst>
              </a:tr>
              <a:tr h="445543">
                <a:tc>
                  <a:txBody>
                    <a:bodyPr/>
                    <a:lstStyle/>
                    <a:p>
                      <a:pPr algn="ctr"/>
                      <a:r>
                        <a:rPr lang="en-US" sz="1600" dirty="0"/>
                        <a:t>Alternative Flows</a:t>
                      </a:r>
                    </a:p>
                  </a:txBody>
                  <a:tcPr/>
                </a:tc>
                <a:tc>
                  <a:txBody>
                    <a:bodyPr/>
                    <a:lstStyle/>
                    <a:p>
                      <a:pPr marL="285750" indent="-285750">
                        <a:buFont typeface="Arial" panose="020B0604020202020204" pitchFamily="34" charset="0"/>
                        <a:buChar char="•"/>
                      </a:pPr>
                      <a:r>
                        <a:rPr lang="en-US" sz="1400" dirty="0"/>
                        <a:t>If the student encounters any issues with the uniform catalogue or items (e.g., missing images, incorrect prices), they can report the issue to the system administrator through a provided feedback mechanism.</a:t>
                      </a:r>
                    </a:p>
                    <a:p>
                      <a:pPr marL="285750" indent="-285750">
                        <a:buFont typeface="Arial" panose="020B0604020202020204" pitchFamily="34" charset="0"/>
                        <a:buChar char="•"/>
                      </a:pPr>
                      <a:r>
                        <a:rPr lang="en-US" sz="1400" dirty="0"/>
                        <a:t>If an item is out of stock, the system may display an out-of-stock notification and provide alternative suggestions or an estimated restocking date.</a:t>
                      </a:r>
                    </a:p>
                  </a:txBody>
                  <a:tcPr/>
                </a:tc>
                <a:extLst>
                  <a:ext uri="{0D108BD9-81ED-4DB2-BD59-A6C34878D82A}">
                    <a16:rowId xmlns="" xmlns:a16="http://schemas.microsoft.com/office/drawing/2014/main" val="3865563287"/>
                  </a:ext>
                </a:extLst>
              </a:tr>
              <a:tr h="445543">
                <a:tc>
                  <a:txBody>
                    <a:bodyPr/>
                    <a:lstStyle/>
                    <a:p>
                      <a:pPr algn="ctr"/>
                      <a:r>
                        <a:rPr lang="en-US" sz="1600" dirty="0"/>
                        <a:t>Description</a:t>
                      </a:r>
                    </a:p>
                  </a:txBody>
                  <a:tcPr/>
                </a:tc>
                <a:tc>
                  <a:txBody>
                    <a:bodyPr/>
                    <a:lstStyle/>
                    <a:p>
                      <a:r>
                        <a:rPr lang="en-US" sz="1400" dirty="0"/>
                        <a:t>This requirement focuses on enabling students to browse and select uniform items from the Smart Tailor platform. By providing a user-friendly and organized uniform catalogue, students can conveniently explore the available options. The system ensures that the catalogue is regularly updated to reflect the latest inventory. By allowing students to browse and select items, Smart Tailor enhances the user experience and streamlines the uniform ordering process for students.</a:t>
                      </a:r>
                    </a:p>
                  </a:txBody>
                  <a:tcPr/>
                </a:tc>
                <a:extLst>
                  <a:ext uri="{0D108BD9-81ED-4DB2-BD59-A6C34878D82A}">
                    <a16:rowId xmlns="" xmlns:a16="http://schemas.microsoft.com/office/drawing/2014/main" val="1154466324"/>
                  </a:ext>
                </a:extLst>
              </a:tr>
            </a:tbl>
          </a:graphicData>
        </a:graphic>
      </p:graphicFrame>
      <p:sp>
        <p:nvSpPr>
          <p:cNvPr id="5" name="Slide Number Placeholder 4">
            <a:extLst>
              <a:ext uri="{FF2B5EF4-FFF2-40B4-BE49-F238E27FC236}">
                <a16:creationId xmlns="" xmlns:a16="http://schemas.microsoft.com/office/drawing/2014/main" id="{0EED6923-5935-EE59-DCDC-2C33DDE810D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34159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10312"/>
            <a:ext cx="10671048" cy="768096"/>
          </a:xfrm>
        </p:spPr>
        <p:txBody>
          <a:bodyPr/>
          <a:lstStyle/>
          <a:p>
            <a:r>
              <a:rPr lang="en-US" dirty="0"/>
              <a:t>Use Case Description</a:t>
            </a:r>
          </a:p>
        </p:txBody>
      </p:sp>
      <p:sp>
        <p:nvSpPr>
          <p:cNvPr id="5" name="Slide Number Placeholder 4"/>
          <p:cNvSpPr>
            <a:spLocks noGrp="1"/>
          </p:cNvSpPr>
          <p:nvPr>
            <p:ph type="sldNum" sz="quarter" idx="12"/>
          </p:nvPr>
        </p:nvSpPr>
        <p:spPr/>
        <p:txBody>
          <a:bodyPr/>
          <a:lstStyle/>
          <a:p>
            <a:fld id="{48F63A3B-78C7-47BE-AE5E-E10140E04643}" type="slidenum">
              <a:rPr lang="en-US" smtClean="0"/>
              <a:t>9</a:t>
            </a:fld>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754358412"/>
              </p:ext>
            </p:extLst>
          </p:nvPr>
        </p:nvGraphicFramePr>
        <p:xfrm>
          <a:off x="399245" y="1440804"/>
          <a:ext cx="11204620" cy="4136298"/>
        </p:xfrm>
        <a:graphic>
          <a:graphicData uri="http://schemas.openxmlformats.org/drawingml/2006/table">
            <a:tbl>
              <a:tblPr firstRow="1" bandRow="1">
                <a:tableStyleId>{5C22544A-7EE6-4342-B048-85BDC9FD1C3A}</a:tableStyleId>
              </a:tblPr>
              <a:tblGrid>
                <a:gridCol w="1897988"/>
                <a:gridCol w="9306632"/>
              </a:tblGrid>
              <a:tr h="445543">
                <a:tc>
                  <a:txBody>
                    <a:bodyPr/>
                    <a:lstStyle/>
                    <a:p>
                      <a:r>
                        <a:rPr lang="en-US" dirty="0"/>
                        <a:t>Use Case </a:t>
                      </a:r>
                    </a:p>
                  </a:txBody>
                  <a:tcPr/>
                </a:tc>
                <a:tc>
                  <a:txBody>
                    <a:bodyPr/>
                    <a:lstStyle/>
                    <a:p>
                      <a:r>
                        <a:rPr lang="en-US" dirty="0" smtClean="0"/>
                        <a:t>Place Order</a:t>
                      </a:r>
                      <a:endParaRPr lang="en-US" dirty="0"/>
                    </a:p>
                  </a:txBody>
                  <a:tcPr/>
                </a:tc>
              </a:tr>
              <a:tr h="445543">
                <a:tc>
                  <a:txBody>
                    <a:bodyPr/>
                    <a:lstStyle/>
                    <a:p>
                      <a:pPr algn="ctr"/>
                      <a:r>
                        <a:rPr lang="en-US" sz="1600" dirty="0"/>
                        <a:t>Goal</a:t>
                      </a:r>
                    </a:p>
                  </a:txBody>
                  <a:tcPr/>
                </a:tc>
                <a:tc>
                  <a:txBody>
                    <a:bodyPr/>
                    <a:lstStyle/>
                    <a:p>
                      <a:r>
                        <a:rPr lang="en-US" sz="1600" dirty="0" smtClean="0"/>
                        <a:t>The goal</a:t>
                      </a:r>
                      <a:r>
                        <a:rPr lang="en-US" sz="1600" baseline="0" dirty="0" smtClean="0"/>
                        <a:t> of this requirement is to let the students to place order for their chosen items.</a:t>
                      </a:r>
                      <a:endParaRPr lang="en-US" sz="1600" dirty="0"/>
                    </a:p>
                  </a:txBody>
                  <a:tcPr/>
                </a:tc>
              </a:tr>
              <a:tr h="445543">
                <a:tc>
                  <a:txBody>
                    <a:bodyPr/>
                    <a:lstStyle/>
                    <a:p>
                      <a:pPr algn="ctr"/>
                      <a:r>
                        <a:rPr lang="en-US" sz="1600" dirty="0"/>
                        <a:t>Preconditions</a:t>
                      </a:r>
                    </a:p>
                  </a:txBody>
                  <a:tcPr/>
                </a:tc>
                <a:tc>
                  <a:txBody>
                    <a:bodyPr/>
                    <a:lstStyle/>
                    <a:p>
                      <a:r>
                        <a:rPr lang="en-US" sz="1600" dirty="0"/>
                        <a:t>The student </a:t>
                      </a:r>
                      <a:r>
                        <a:rPr lang="en-US" sz="1600" dirty="0" smtClean="0"/>
                        <a:t>must</a:t>
                      </a:r>
                      <a:r>
                        <a:rPr lang="en-US" sz="1600" baseline="0" dirty="0" smtClean="0"/>
                        <a:t> choose items to place an order.</a:t>
                      </a:r>
                      <a:endParaRPr lang="en-US" sz="1600" dirty="0"/>
                    </a:p>
                  </a:txBody>
                  <a:tcPr/>
                </a:tc>
              </a:tr>
              <a:tr h="445543">
                <a:tc>
                  <a:txBody>
                    <a:bodyPr/>
                    <a:lstStyle/>
                    <a:p>
                      <a:pPr algn="ctr"/>
                      <a:r>
                        <a:rPr lang="en-US" sz="1600" dirty="0"/>
                        <a:t>Primary Actor</a:t>
                      </a:r>
                    </a:p>
                  </a:txBody>
                  <a:tcPr/>
                </a:tc>
                <a:tc>
                  <a:txBody>
                    <a:bodyPr/>
                    <a:lstStyle/>
                    <a:p>
                      <a:r>
                        <a:rPr lang="en-US" sz="1600" dirty="0"/>
                        <a:t>Student</a:t>
                      </a:r>
                    </a:p>
                  </a:txBody>
                  <a:tcPr/>
                </a:tc>
              </a:tr>
              <a:tr h="445543">
                <a:tc>
                  <a:txBody>
                    <a:bodyPr/>
                    <a:lstStyle/>
                    <a:p>
                      <a:pPr algn="ctr"/>
                      <a:r>
                        <a:rPr lang="en-US" sz="1600" dirty="0"/>
                        <a:t>Secondary Actor</a:t>
                      </a:r>
                    </a:p>
                  </a:txBody>
                  <a:tcPr/>
                </a:tc>
                <a:tc>
                  <a:txBody>
                    <a:bodyPr/>
                    <a:lstStyle/>
                    <a:p>
                      <a:r>
                        <a:rPr lang="en-US" sz="1600" dirty="0"/>
                        <a:t>None</a:t>
                      </a:r>
                    </a:p>
                  </a:txBody>
                  <a:tcPr/>
                </a:tc>
              </a:tr>
              <a:tr h="445543">
                <a:tc>
                  <a:txBody>
                    <a:bodyPr/>
                    <a:lstStyle/>
                    <a:p>
                      <a:pPr algn="ctr"/>
                      <a:r>
                        <a:rPr lang="en-US" sz="1600" dirty="0"/>
                        <a:t>Main Flow</a:t>
                      </a:r>
                    </a:p>
                  </a:txBody>
                  <a:tcPr/>
                </a:tc>
                <a:tc>
                  <a:txBody>
                    <a:bodyPr/>
                    <a:lstStyle/>
                    <a:p>
                      <a:pPr marL="285750" indent="-285750">
                        <a:buFont typeface="Arial" panose="020B0604020202020204" pitchFamily="34" charset="0"/>
                        <a:buChar char="•"/>
                      </a:pPr>
                      <a:r>
                        <a:rPr lang="en-US" sz="1400" dirty="0"/>
                        <a:t>The student </a:t>
                      </a:r>
                      <a:r>
                        <a:rPr lang="en-US" sz="1400" dirty="0" smtClean="0"/>
                        <a:t>chooses</a:t>
                      </a:r>
                      <a:r>
                        <a:rPr lang="en-US" sz="1400" baseline="0" dirty="0" smtClean="0"/>
                        <a:t> items </a:t>
                      </a:r>
                    </a:p>
                    <a:p>
                      <a:pPr marL="285750" indent="-285750">
                        <a:buFont typeface="Arial" panose="020B0604020202020204" pitchFamily="34" charset="0"/>
                        <a:buChar char="•"/>
                      </a:pPr>
                      <a:r>
                        <a:rPr lang="en-US" sz="1400" baseline="0" dirty="0" smtClean="0"/>
                        <a:t>Places an order </a:t>
                      </a:r>
                    </a:p>
                    <a:p>
                      <a:pPr marL="285750" indent="-285750">
                        <a:buFont typeface="Arial" panose="020B0604020202020204" pitchFamily="34" charset="0"/>
                        <a:buChar char="•"/>
                      </a:pPr>
                      <a:r>
                        <a:rPr lang="en-US" sz="1400" baseline="0" dirty="0" smtClean="0"/>
                        <a:t>Order is confirmed </a:t>
                      </a:r>
                      <a:endParaRPr lang="en-US" sz="1400" baseline="0" dirty="0"/>
                    </a:p>
                    <a:p>
                      <a:pPr marL="285750" indent="-285750">
                        <a:buFont typeface="Arial" panose="020B0604020202020204" pitchFamily="34" charset="0"/>
                        <a:buChar char="•"/>
                      </a:pPr>
                      <a:r>
                        <a:rPr lang="en-US" sz="1400" baseline="0" dirty="0" smtClean="0"/>
                        <a:t>The student will be directed to the payment section. </a:t>
                      </a:r>
                    </a:p>
                  </a:txBody>
                  <a:tcPr/>
                </a:tc>
              </a:tr>
              <a:tr h="445543">
                <a:tc>
                  <a:txBody>
                    <a:bodyPr/>
                    <a:lstStyle/>
                    <a:p>
                      <a:pPr algn="ctr"/>
                      <a:r>
                        <a:rPr lang="en-US" sz="1600" dirty="0"/>
                        <a:t>Alternative Flows</a:t>
                      </a:r>
                    </a:p>
                  </a:txBody>
                  <a:tcPr/>
                </a:tc>
                <a:tc>
                  <a:txBody>
                    <a:bodyPr/>
                    <a:lstStyle/>
                    <a:p>
                      <a:pPr marL="285750" indent="-285750">
                        <a:buFont typeface="Arial" panose="020B0604020202020204" pitchFamily="34" charset="0"/>
                        <a:buChar char="•"/>
                      </a:pPr>
                      <a:r>
                        <a:rPr lang="en-US" sz="1400" dirty="0"/>
                        <a:t>If the student </a:t>
                      </a:r>
                      <a:r>
                        <a:rPr lang="en-US" sz="1400" dirty="0" smtClean="0"/>
                        <a:t>did</a:t>
                      </a:r>
                      <a:r>
                        <a:rPr lang="en-US" sz="1400" baseline="0" dirty="0" smtClean="0"/>
                        <a:t> not choose any items, he/she will be redirected to the uniform catalogue </a:t>
                      </a:r>
                    </a:p>
                    <a:p>
                      <a:pPr marL="285750" indent="-285750">
                        <a:buFont typeface="Arial" panose="020B0604020202020204" pitchFamily="34" charset="0"/>
                        <a:buChar char="•"/>
                      </a:pPr>
                      <a:r>
                        <a:rPr lang="en-US" sz="1400" baseline="0" dirty="0" smtClean="0"/>
                        <a:t>If there is a problem with the server, student may try again later.</a:t>
                      </a:r>
                      <a:endParaRPr lang="en-US" sz="1400" dirty="0"/>
                    </a:p>
                  </a:txBody>
                  <a:tcPr/>
                </a:tc>
              </a:tr>
              <a:tr h="445543">
                <a:tc>
                  <a:txBody>
                    <a:bodyPr/>
                    <a:lstStyle/>
                    <a:p>
                      <a:pPr algn="ctr"/>
                      <a:r>
                        <a:rPr lang="en-US" sz="1600" dirty="0"/>
                        <a:t>Description</a:t>
                      </a:r>
                    </a:p>
                  </a:txBody>
                  <a:tcPr/>
                </a:tc>
                <a:tc>
                  <a:txBody>
                    <a:bodyPr/>
                    <a:lstStyle/>
                    <a:p>
                      <a:r>
                        <a:rPr lang="en-US" sz="1400" dirty="0" smtClean="0"/>
                        <a:t>This requirement will allow</a:t>
                      </a:r>
                      <a:r>
                        <a:rPr lang="en-US" sz="1400" baseline="0" dirty="0" smtClean="0"/>
                        <a:t> students to place their order online after they have chosen their desired items. </a:t>
                      </a:r>
                      <a:endParaRPr lang="en-US" sz="1400" dirty="0"/>
                    </a:p>
                  </a:txBody>
                  <a:tcPr/>
                </a:tc>
              </a:tr>
            </a:tbl>
          </a:graphicData>
        </a:graphic>
      </p:graphicFrame>
    </p:spTree>
    <p:extLst>
      <p:ext uri="{BB962C8B-B14F-4D97-AF65-F5344CB8AC3E}">
        <p14:creationId xmlns:p14="http://schemas.microsoft.com/office/powerpoint/2010/main" val="304752498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{49F78E55-8CBB-4562-B0DE-3A19B0056F0A}tf78438558_win32</Template>
  <TotalTime>1984</TotalTime>
  <Words>838</Words>
  <Application>Microsoft Office PowerPoint</Application>
  <PresentationFormat>Widescreen</PresentationFormat>
  <Paragraphs>145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Arial Regular</vt:lpstr>
      <vt:lpstr>Sabon Next LT</vt:lpstr>
      <vt:lpstr>Söhne</vt:lpstr>
      <vt:lpstr>Office Theme</vt:lpstr>
      <vt:lpstr>Smart Tailor for Students and Schools </vt:lpstr>
      <vt:lpstr>AGENDA</vt:lpstr>
      <vt:lpstr>Introduction</vt:lpstr>
      <vt:lpstr>Problem Statement</vt:lpstr>
      <vt:lpstr>Elicitation Technique</vt:lpstr>
      <vt:lpstr>SRS TABLE</vt:lpstr>
      <vt:lpstr>Use Case Diagram</vt:lpstr>
      <vt:lpstr>Use Case Description</vt:lpstr>
      <vt:lpstr>Use Case Description</vt:lpstr>
      <vt:lpstr>Use Case Description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Tailor for Students and Schools </dc:title>
  <dc:subject/>
  <dc:creator>User</dc:creator>
  <cp:lastModifiedBy>User</cp:lastModifiedBy>
  <cp:revision>25</cp:revision>
  <dcterms:created xsi:type="dcterms:W3CDTF">2023-05-16T04:55:52Z</dcterms:created>
  <dcterms:modified xsi:type="dcterms:W3CDTF">2023-05-26T16:01:48Z</dcterms:modified>
</cp:coreProperties>
</file>