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72" r:id="rId2"/>
    <p:sldId id="273" r:id="rId3"/>
    <p:sldId id="259" r:id="rId4"/>
    <p:sldId id="267" r:id="rId5"/>
    <p:sldId id="266" r:id="rId6"/>
    <p:sldId id="263" r:id="rId7"/>
    <p:sldId id="268" r:id="rId8"/>
    <p:sldId id="282" r:id="rId9"/>
    <p:sldId id="278" r:id="rId10"/>
    <p:sldId id="262" r:id="rId11"/>
    <p:sldId id="285" r:id="rId12"/>
    <p:sldId id="283" r:id="rId13"/>
    <p:sldId id="284"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3" autoAdjust="0"/>
    <p:restoredTop sz="94830"/>
  </p:normalViewPr>
  <p:slideViewPr>
    <p:cSldViewPr snapToGrid="0">
      <p:cViewPr>
        <p:scale>
          <a:sx n="74" d="100"/>
          <a:sy n="74" d="100"/>
        </p:scale>
        <p:origin x="474" y="7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8FE81FEC-2664-411F-AEB3-065F29F52751}">
      <dgm:prSet custT="1"/>
      <dgm:spPr/>
      <dgm:t>
        <a:bodyPr lIns="182880" tIns="182880" rIns="182880" bIns="182880" anchor="ctr"/>
        <a:lstStyle/>
        <a:p>
          <a:pPr marL="0" rtl="0">
            <a:lnSpc>
              <a:spcPct val="100000"/>
            </a:lnSpc>
            <a:buNone/>
          </a:pPr>
          <a:r>
            <a:rPr lang="en-US" sz="1600" b="0" i="0" kern="1200" dirty="0">
              <a:solidFill>
                <a:schemeClr val="accent2"/>
              </a:solidFill>
              <a:latin typeface="+mn-lt"/>
              <a:cs typeface="Gill Sans Light" panose="020B0302020104020203" pitchFamily="34" charset="-79"/>
            </a:rPr>
            <a:t>Polymorphism allows for dynamic method dispatch, where the appropriate method implementation is determined at runtime based on the actual type of the object.</a:t>
          </a:r>
          <a:endParaRPr lang="en-US" sz="1600" b="1" i="0" kern="1200" dirty="0">
            <a:solidFill>
              <a:srgbClr val="AC5B4C"/>
            </a:solidFill>
            <a:latin typeface="Gill Sans Nova" panose="020B0602020104020203" pitchFamily="34" charset="0"/>
            <a:ea typeface="+mn-ea"/>
            <a:cs typeface="Gill Sans SemiBold" panose="020B0502020104020203" pitchFamily="34" charset="-79"/>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dgm:t>
        <a:bodyPr anchor="ctr"/>
        <a:lstStyle/>
        <a:p>
          <a:pPr marL="0" rtl="0"/>
          <a:r>
            <a:rPr lang="en-US" sz="1800" b="0" i="0" dirty="0">
              <a:latin typeface="Gill Sans Nova" panose="020B0602020104020203" pitchFamily="34" charset="0"/>
              <a:cs typeface="Gill Sans SemiBold" panose="020B0502020104020203" pitchFamily="34" charset="-79"/>
            </a:rPr>
            <a:t>Inheritance</a:t>
          </a:r>
          <a:r>
            <a:rPr lang="en-US" sz="2000" b="0" i="0" dirty="0">
              <a:latin typeface="Gill Sans Nova" panose="020B0602020104020203" pitchFamily="34" charset="0"/>
              <a:cs typeface="Gill Sans SemiBold" panose="020B0502020104020203" pitchFamily="34" charset="-79"/>
            </a:rPr>
            <a:t> and polymorphism</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US" sz="1600" b="0" i="0" dirty="0">
              <a:solidFill>
                <a:schemeClr val="accent2"/>
              </a:solidFill>
              <a:latin typeface="+mn-lt"/>
              <a:cs typeface="Gill Sans Light" panose="020B0302020104020203" pitchFamily="34" charset="-79"/>
            </a:rPr>
            <a:t>polymorphism is achieved through inheritance in Java. When a subclass inherits from a superclass, it can be treated as an instance of either the subclass or the superclass, depending on the context.</a:t>
          </a:r>
          <a:endParaRPr lang="en-US" sz="1600" b="1" i="0" dirty="0">
            <a:solidFill>
              <a:schemeClr val="accent2"/>
            </a:solidFill>
            <a:latin typeface="Gill Sans Nova" panose="020B0602020104020203" pitchFamily="34" charset="0"/>
            <a:cs typeface="Gill Sans SemiBold" panose="020B0502020104020203" pitchFamily="34" charset="-79"/>
          </a:endParaRP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1800" b="0" i="0" dirty="0">
              <a:latin typeface="Gill Sans Nova" panose="020B0602020104020203" pitchFamily="34" charset="0"/>
              <a:cs typeface="Gill Sans SemiBold" panose="020B0502020104020203" pitchFamily="34" charset="-79"/>
            </a:rPr>
            <a:t>Superclass and subclass</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lnSpc>
              <a:spcPct val="100000"/>
            </a:lnSpc>
          </a:pPr>
          <a:r>
            <a:rPr lang="en-US" sz="1600" b="0" i="0" dirty="0">
              <a:solidFill>
                <a:schemeClr val="accent2"/>
              </a:solidFill>
              <a:latin typeface="+mn-lt"/>
              <a:cs typeface="Gill Sans Light" panose="020B0302020104020203" pitchFamily="34" charset="-79"/>
            </a:rPr>
            <a:t>the "</a:t>
          </a:r>
          <a:r>
            <a:rPr lang="en-US" sz="1600" b="1" i="0" dirty="0">
              <a:solidFill>
                <a:schemeClr val="accent2"/>
              </a:solidFill>
              <a:latin typeface="+mn-lt"/>
              <a:cs typeface="Gill Sans Light" panose="020B0302020104020203" pitchFamily="34" charset="-79"/>
            </a:rPr>
            <a:t>is-a</a:t>
          </a:r>
          <a:r>
            <a:rPr lang="en-US" sz="1600" b="0" i="0" dirty="0">
              <a:solidFill>
                <a:schemeClr val="accent2"/>
              </a:solidFill>
              <a:latin typeface="+mn-lt"/>
              <a:cs typeface="Gill Sans Light" panose="020B0302020104020203" pitchFamily="34" charset="-79"/>
            </a:rPr>
            <a:t>" relationship between a superclass and its subclasses. A subclass can inherit properties and behaviors from its superclass while adding its own unique characteristics.</a:t>
          </a:r>
          <a:endParaRPr lang="en-US" sz="1600" b="1" i="0" dirty="0">
            <a:solidFill>
              <a:schemeClr val="accent2"/>
            </a:solidFill>
            <a:latin typeface="Gill Sans Nova" panose="020B0602020104020203" pitchFamily="34" charset="0"/>
            <a:cs typeface="Gill Sans SemiBold" panose="020B0502020104020203" pitchFamily="34" charset="-79"/>
          </a:endParaRP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r>
            <a:rPr lang="en-US" sz="1800" b="0" i="0" dirty="0">
              <a:latin typeface="Gill Sans Nova" panose="020B0602020104020203" pitchFamily="34" charset="0"/>
              <a:cs typeface="Gill Sans SemiBold" panose="020B0502020104020203" pitchFamily="34" charset="-79"/>
            </a:rPr>
            <a:t>Method overriding</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r>
            <a:rPr lang="en-US" sz="1600" b="0" i="0" dirty="0">
              <a:solidFill>
                <a:schemeClr val="accent2"/>
              </a:solidFill>
              <a:latin typeface="+mn-lt"/>
              <a:cs typeface="Gill Sans Light" panose="020B0302020104020203" pitchFamily="34" charset="-79"/>
            </a:rPr>
            <a:t>polymorphism allows subclasses to override methods inherited from their superclass. The overridden method in the subclass provides a different implementation while maintaining the same signature as the superclass method.</a:t>
          </a:r>
          <a:endParaRPr lang="en-US" sz="1600" b="1" i="0" dirty="0">
            <a:solidFill>
              <a:schemeClr val="accent2"/>
            </a:solidFill>
            <a:latin typeface="Gill Sans Nova" panose="020B0602020104020203" pitchFamily="34" charset="0"/>
            <a:cs typeface="Gill Sans SemiBold" panose="020B0502020104020203" pitchFamily="34" charset="-79"/>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lnSpc>
              <a:spcPct val="100000"/>
            </a:lnSpc>
          </a:pPr>
          <a:r>
            <a:rPr lang="en-US" sz="1600" b="0" i="0" dirty="0">
              <a:solidFill>
                <a:schemeClr val="accent2"/>
              </a:solidFill>
              <a:latin typeface="+mn-lt"/>
              <a:cs typeface="Gill Sans Light" panose="020B0302020104020203" pitchFamily="34" charset="-79"/>
            </a:rPr>
            <a:t>Method overloading, which is a form of polymorphism, allows defining multiple methods in the same class with the same name but different parameters. </a:t>
          </a:r>
          <a:endParaRPr lang="en-US" sz="1600" b="1" i="0" dirty="0">
            <a:solidFill>
              <a:schemeClr val="accent2"/>
            </a:solidFill>
            <a:latin typeface="Gill Sans Nova" panose="020B0602020104020203" pitchFamily="34" charset="0"/>
            <a:cs typeface="Gill Sans SemiBold" panose="020B0502020104020203" pitchFamily="34" charset="-79"/>
          </a:endParaRP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dgm:t>
        <a:bodyPr anchor="ctr"/>
        <a:lstStyle/>
        <a:p>
          <a:pPr marL="0"/>
          <a:r>
            <a:rPr lang="en-US" sz="1800" b="0" i="0" dirty="0">
              <a:latin typeface="Gill Sans Nova" panose="020B0602020104020203" pitchFamily="34" charset="0"/>
              <a:cs typeface="Gill Sans SemiBold" panose="020B0502020104020203" pitchFamily="34" charset="-79"/>
            </a:rPr>
            <a:t>Dynamic Method Dispatch</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dgm:t>
        <a:bodyPr anchor="ctr"/>
        <a:lstStyle/>
        <a:p>
          <a:pPr marL="0"/>
          <a:r>
            <a:rPr lang="en-US" sz="1800" b="0" i="0" dirty="0">
              <a:latin typeface="Gill Sans Nova" panose="020B0602020104020203" pitchFamily="34" charset="0"/>
              <a:cs typeface="Gill Sans SemiBold" panose="020B0502020104020203" pitchFamily="34" charset="-79"/>
            </a:rPr>
            <a:t>Method Overloading</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t>
        <a:bodyPr/>
        <a:lstStyle/>
        <a:p>
          <a:endParaRPr lang="en-US"/>
        </a:p>
      </dgm:t>
    </dgm:pt>
    <dgm:pt modelId="{CFCA7698-FAF1-9341-A1FC-ED13A8E7C585}" type="pres">
      <dgm:prSet presAssocID="{73D947E0-108F-4D20-A71E-3CF329F97212}" presName="thickLine" presStyleLbl="alignNode1" presStyleIdx="0" presStyleCnt="5"/>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10"/>
      <dgm:spPr/>
      <dgm:t>
        <a:bodyPr/>
        <a:lstStyle/>
        <a:p>
          <a:endParaRPr lang="en-US"/>
        </a:p>
      </dgm:t>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10" custScaleY="143884"/>
      <dgm:spPr/>
      <dgm:t>
        <a:bodyPr/>
        <a:lstStyle/>
        <a:p>
          <a:endParaRPr lang="en-US"/>
        </a:p>
      </dgm:t>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5"/>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5"/>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10"/>
      <dgm:spPr/>
      <dgm:t>
        <a:bodyPr/>
        <a:lstStyle/>
        <a:p>
          <a:endParaRPr lang="en-US"/>
        </a:p>
      </dgm:t>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10"/>
      <dgm:spPr/>
      <dgm:t>
        <a:bodyPr/>
        <a:lstStyle/>
        <a:p>
          <a:endParaRPr lang="en-US"/>
        </a:p>
      </dgm:t>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5"/>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5"/>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10"/>
      <dgm:spPr/>
      <dgm:t>
        <a:bodyPr/>
        <a:lstStyle/>
        <a:p>
          <a:endParaRPr lang="en-US"/>
        </a:p>
      </dgm:t>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10"/>
      <dgm:spPr/>
      <dgm:t>
        <a:bodyPr/>
        <a:lstStyle/>
        <a:p>
          <a:endParaRPr lang="en-US"/>
        </a:p>
      </dgm:t>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5"/>
      <dgm:spPr/>
    </dgm:pt>
    <dgm:pt modelId="{60ED89A1-904B-E446-B340-02B3D3D2D4CF}" type="pres">
      <dgm:prSet presAssocID="{0EC0C300-11E4-45CF-8418-973585107209}" presName="vertSpace2b" presStyleCnt="0"/>
      <dgm:spPr/>
    </dgm:pt>
    <dgm:pt modelId="{C60B052C-8895-B64E-8F55-A22B06C26711}" type="pres">
      <dgm:prSet presAssocID="{4F85505A-81B6-4FDA-A144-900B71DAD946}" presName="thickLine" presStyleLbl="alignNode1" presStyleIdx="3" presStyleCnt="5"/>
      <dgm:spPr/>
    </dgm:pt>
    <dgm:pt modelId="{6824B304-8D35-7546-835D-37EF75EF130E}" type="pres">
      <dgm:prSet presAssocID="{4F85505A-81B6-4FDA-A144-900B71DAD946}" presName="horz1" presStyleCnt="0"/>
      <dgm:spPr/>
    </dgm:pt>
    <dgm:pt modelId="{C9B957BF-3762-C444-A889-9188DFC903DF}" type="pres">
      <dgm:prSet presAssocID="{4F85505A-81B6-4FDA-A144-900B71DAD946}" presName="tx1" presStyleLbl="revTx" presStyleIdx="6" presStyleCnt="10"/>
      <dgm:spPr/>
      <dgm:t>
        <a:bodyPr/>
        <a:lstStyle/>
        <a:p>
          <a:endParaRPr lang="en-US"/>
        </a:p>
      </dgm:t>
    </dgm:pt>
    <dgm:pt modelId="{D251ECF4-3488-2542-8086-F83F675146E2}" type="pres">
      <dgm:prSet presAssocID="{4F85505A-81B6-4FDA-A144-900B71DAD946}" presName="vert1" presStyleCnt="0"/>
      <dgm:spPr/>
    </dgm:pt>
    <dgm:pt modelId="{53DFB678-703B-1646-A2C9-814631074136}" type="pres">
      <dgm:prSet presAssocID="{FEB4A941-E9FA-4A86-A673-85FF34B35F20}" presName="vertSpace2a" presStyleCnt="0"/>
      <dgm:spPr/>
    </dgm:pt>
    <dgm:pt modelId="{C9124C8C-8A51-3E49-8F20-C1A448FD817F}" type="pres">
      <dgm:prSet presAssocID="{FEB4A941-E9FA-4A86-A673-85FF34B35F20}" presName="horz2" presStyleCnt="0"/>
      <dgm:spPr/>
    </dgm:pt>
    <dgm:pt modelId="{5B977E52-1DC2-D846-AA85-F463E40EE7D6}" type="pres">
      <dgm:prSet presAssocID="{FEB4A941-E9FA-4A86-A673-85FF34B35F20}" presName="horzSpace2" presStyleCnt="0"/>
      <dgm:spPr/>
    </dgm:pt>
    <dgm:pt modelId="{B09F43E3-E283-364B-BDDC-AEA3B436FB56}" type="pres">
      <dgm:prSet presAssocID="{FEB4A941-E9FA-4A86-A673-85FF34B35F20}" presName="tx2" presStyleLbl="revTx" presStyleIdx="7" presStyleCnt="10"/>
      <dgm:spPr/>
      <dgm:t>
        <a:bodyPr/>
        <a:lstStyle/>
        <a:p>
          <a:endParaRPr lang="en-US"/>
        </a:p>
      </dgm:t>
    </dgm:pt>
    <dgm:pt modelId="{78FAB02E-902A-0246-8841-E18990A6BDCD}" type="pres">
      <dgm:prSet presAssocID="{FEB4A941-E9FA-4A86-A673-85FF34B35F20}" presName="vert2" presStyleCnt="0"/>
      <dgm:spPr/>
    </dgm:pt>
    <dgm:pt modelId="{2A380769-BA5B-F344-93A6-E05188F7C102}" type="pres">
      <dgm:prSet presAssocID="{FEB4A941-E9FA-4A86-A673-85FF34B35F20}" presName="thinLine2b" presStyleLbl="callout" presStyleIdx="3" presStyleCnt="5"/>
      <dgm:spPr/>
    </dgm:pt>
    <dgm:pt modelId="{1666CBCE-44EA-144B-B2DC-553B1D1FA875}" type="pres">
      <dgm:prSet presAssocID="{FEB4A941-E9FA-4A86-A673-85FF34B35F20}" presName="vertSpace2b" presStyleCnt="0"/>
      <dgm:spPr/>
    </dgm:pt>
    <dgm:pt modelId="{43609A61-BA80-5948-B85C-CB38B2D0E047}" type="pres">
      <dgm:prSet presAssocID="{A2322D3A-7AC2-4C5C-9D7E-EAB2313D47D4}" presName="thickLine" presStyleLbl="alignNode1" presStyleIdx="4" presStyleCnt="5"/>
      <dgm:spPr/>
    </dgm:pt>
    <dgm:pt modelId="{755CA152-7A11-B547-85AC-95C6503B0509}" type="pres">
      <dgm:prSet presAssocID="{A2322D3A-7AC2-4C5C-9D7E-EAB2313D47D4}" presName="horz1" presStyleCnt="0"/>
      <dgm:spPr/>
    </dgm:pt>
    <dgm:pt modelId="{6FFE689B-A07F-6149-B2E3-6757BAD42DB9}" type="pres">
      <dgm:prSet presAssocID="{A2322D3A-7AC2-4C5C-9D7E-EAB2313D47D4}" presName="tx1" presStyleLbl="revTx" presStyleIdx="8" presStyleCnt="10"/>
      <dgm:spPr/>
      <dgm:t>
        <a:bodyPr/>
        <a:lstStyle/>
        <a:p>
          <a:endParaRPr lang="en-US"/>
        </a:p>
      </dgm:t>
    </dgm:pt>
    <dgm:pt modelId="{C5F03895-AABE-2543-93DF-22AEB1203220}" type="pres">
      <dgm:prSet presAssocID="{A2322D3A-7AC2-4C5C-9D7E-EAB2313D47D4}" presName="vert1" presStyleCnt="0"/>
      <dgm:spPr/>
    </dgm:pt>
    <dgm:pt modelId="{1B4605F0-5552-F241-97AF-C59A6A8D8608}" type="pres">
      <dgm:prSet presAssocID="{8FE81FEC-2664-411F-AEB3-065F29F52751}" presName="vertSpace2a" presStyleCnt="0"/>
      <dgm:spPr/>
    </dgm:pt>
    <dgm:pt modelId="{B3892077-82DE-2B46-B97B-882D9BAC3AA6}" type="pres">
      <dgm:prSet presAssocID="{8FE81FEC-2664-411F-AEB3-065F29F52751}" presName="horz2" presStyleCnt="0"/>
      <dgm:spPr/>
    </dgm:pt>
    <dgm:pt modelId="{D85BDADF-3D02-C949-8AD1-025541606F09}" type="pres">
      <dgm:prSet presAssocID="{8FE81FEC-2664-411F-AEB3-065F29F52751}" presName="horzSpace2" presStyleCnt="0"/>
      <dgm:spPr/>
    </dgm:pt>
    <dgm:pt modelId="{FBD01AEA-A8F9-FE4D-9602-487EAF61F09B}" type="pres">
      <dgm:prSet presAssocID="{8FE81FEC-2664-411F-AEB3-065F29F52751}" presName="tx2" presStyleLbl="revTx" presStyleIdx="9" presStyleCnt="10" custScaleX="98198" custLinFactNeighborX="-1478" custLinFactNeighborY="3011"/>
      <dgm:spPr/>
      <dgm:t>
        <a:bodyPr/>
        <a:lstStyle/>
        <a:p>
          <a:endParaRPr lang="en-US"/>
        </a:p>
      </dgm:t>
    </dgm:pt>
    <dgm:pt modelId="{1DA1CE23-8C39-3D4F-A89C-4024EB35CFC1}" type="pres">
      <dgm:prSet presAssocID="{8FE81FEC-2664-411F-AEB3-065F29F52751}" presName="vert2" presStyleCnt="0"/>
      <dgm:spPr/>
    </dgm:pt>
    <dgm:pt modelId="{098E18BB-B50B-7944-A588-57FAEF8C3BE4}" type="pres">
      <dgm:prSet presAssocID="{8FE81FEC-2664-411F-AEB3-065F29F52751}" presName="thinLine2b" presStyleLbl="callout" presStyleIdx="4" presStyleCnt="5"/>
      <dgm:spPr/>
    </dgm:pt>
    <dgm:pt modelId="{DB6E8C3B-99BF-2D4B-BAB0-99514E5BFDCA}" type="pres">
      <dgm:prSet presAssocID="{8FE81FEC-2664-411F-AEB3-065F29F52751}" presName="vertSpace2b" presStyleCnt="0"/>
      <dgm:spPr/>
    </dgm:pt>
  </dgm:ptLst>
  <dgm:cxnLst>
    <dgm:cxn modelId="{51563A4F-C0EB-47D6-B5BC-47A4E599AD4B}" srcId="{E9682B4F-0217-4B50-923E-C104AA24290F}" destId="{0EC0C300-11E4-45CF-8418-973585107209}" srcOrd="0" destOrd="0" parTransId="{1E4DD98E-100E-46B7-B24A-408BBF69E9FA}" sibTransId="{90FAB5D1-62B3-4FF6-A07D-EE607F529C32}"/>
    <dgm:cxn modelId="{6C23D0C9-74B2-4C8B-AB2F-A03B3B0EBE56}" srcId="{0DD8915E-DC14-41D6-9BB5-F49E1C265163}" destId="{E9682B4F-0217-4B50-923E-C104AA24290F}" srcOrd="2" destOrd="0" parTransId="{E0F6C4AF-9BBB-4698-91D7-F9AE3EACBD5D}" sibTransId="{B8632E42-D7EB-4C31-877E-6F1B2801851A}"/>
    <dgm:cxn modelId="{B9992E53-656B-E848-AF8E-65823B9AD34E}" type="presOf" srcId="{0DD8915E-DC14-41D6-9BB5-F49E1C265163}" destId="{6564C5E9-1595-624A-93AF-6AD41D06A4F7}" srcOrd="0" destOrd="0" presId="urn:microsoft.com/office/officeart/2008/layout/LinedList"/>
    <dgm:cxn modelId="{A0077D09-C12C-46D0-8DF7-194B6911362A}" srcId="{0DD8915E-DC14-41D6-9BB5-F49E1C265163}" destId="{73D947E0-108F-4D20-A71E-3CF329F97212}" srcOrd="0" destOrd="0" parTransId="{9D249532-A24D-4D8F-848A-9F42F2E486C9}" sibTransId="{AE813459-65AB-4FA9-B717-330DDA6DFA4E}"/>
    <dgm:cxn modelId="{3F5D38A5-AF8F-B44D-AEB3-C86078AC4A7E}" type="presOf" srcId="{4F85505A-81B6-4FDA-A144-900B71DAD946}" destId="{C9B957BF-3762-C444-A889-9188DFC903DF}"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DF2DE63F-500F-5842-AC4E-C1EC03F88395}" type="presOf" srcId="{A2322D3A-7AC2-4C5C-9D7E-EAB2313D47D4}" destId="{6FFE689B-A07F-6149-B2E3-6757BAD42DB9}" srcOrd="0" destOrd="0" presId="urn:microsoft.com/office/officeart/2008/layout/LinedList"/>
    <dgm:cxn modelId="{179FAFCF-F878-464E-A8A6-1185EFA0E380}" srcId="{0DD8915E-DC14-41D6-9BB5-F49E1C265163}" destId="{A2322D3A-7AC2-4C5C-9D7E-EAB2313D47D4}" srcOrd="4" destOrd="0" parTransId="{4A8C15D4-B36F-4764-B4FF-F2AF790D3E17}" sibTransId="{84DE1C3A-3FC7-4DB3-88ED-33F65A71557A}"/>
    <dgm:cxn modelId="{F942F56C-9025-4AA1-9B36-C5AE0A93B0F5}" srcId="{4F85505A-81B6-4FDA-A144-900B71DAD946}" destId="{FEB4A941-E9FA-4A86-A673-85FF34B35F20}" srcOrd="0" destOrd="0" parTransId="{39522508-BC4E-4DD5-A744-AFEFFE36DB74}" sibTransId="{97624CC8-6315-4683-B26C-C30D552DA5A6}"/>
    <dgm:cxn modelId="{151D13B9-4602-AE4A-A285-285AEA258666}" type="presOf" srcId="{30A490C8-22B4-4D68-875C-0F0DE2FF864D}" destId="{4B7883FE-9BF1-834B-9E55-433D1207CAF9}" srcOrd="0" destOrd="0" presId="urn:microsoft.com/office/officeart/2008/layout/LinedList"/>
    <dgm:cxn modelId="{864E7292-9A7E-3F43-81DD-D653DF53DEF3}" type="presOf" srcId="{0EC0C300-11E4-45CF-8418-973585107209}" destId="{DAF6D365-7021-E74E-8AD3-AB3AC6A0D057}"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F28D7702-2FC3-49BD-BB13-C989E5EE622A}" srcId="{0DD8915E-DC14-41D6-9BB5-F49E1C265163}" destId="{B1AFA1AF-0FF8-45B3-A6D0-0E255A2F637D}" srcOrd="1" destOrd="0" parTransId="{10C68AF5-481C-45AA-A216-8BBBB04515B9}" sibTransId="{88649F7A-400B-4056-965D-C9AC0B3AD942}"/>
    <dgm:cxn modelId="{DB1D962D-409E-D840-8C70-0D3A99E96A69}" type="presOf" srcId="{E9682B4F-0217-4B50-923E-C104AA24290F}" destId="{12C6F6CB-CEC3-A749-930B-00502DB5A1B0}" srcOrd="0" destOrd="0" presId="urn:microsoft.com/office/officeart/2008/layout/LinedList"/>
    <dgm:cxn modelId="{DB88A911-C9AB-4245-8A20-5A06108094AF}" type="presOf" srcId="{B1AFA1AF-0FF8-45B3-A6D0-0E255A2F637D}" destId="{57741AD6-DFD2-814C-A051-E841CC65A4EA}" srcOrd="0" destOrd="0" presId="urn:microsoft.com/office/officeart/2008/layout/LinedList"/>
    <dgm:cxn modelId="{E1D3D9B5-E888-2A48-989F-530AD91CD6D9}" type="presOf" srcId="{FEB4A941-E9FA-4A86-A673-85FF34B35F20}" destId="{B09F43E3-E283-364B-BDDC-AEA3B436FB56}" srcOrd="0" destOrd="0" presId="urn:microsoft.com/office/officeart/2008/layout/LinedList"/>
    <dgm:cxn modelId="{711E093C-AD42-45A4-8D40-A2D39702062E}" srcId="{A2322D3A-7AC2-4C5C-9D7E-EAB2313D47D4}" destId="{8FE81FEC-2664-411F-AEB3-065F29F52751}" srcOrd="0" destOrd="0" parTransId="{BCBC007E-0269-421B-9C41-DE26D5C3A822}" sibTransId="{80230EB7-7230-4881-A631-309C07417378}"/>
    <dgm:cxn modelId="{24FD07F8-A7B8-6241-8064-11664CC65CE1}" type="presOf" srcId="{73D947E0-108F-4D20-A71E-3CF329F97212}" destId="{16779ABC-4458-134D-8407-3B550EE07267}" srcOrd="0" destOrd="0" presId="urn:microsoft.com/office/officeart/2008/layout/LinedList"/>
    <dgm:cxn modelId="{4D650CE9-A7A6-9546-889D-728D9A26FF98}" type="presOf" srcId="{8FE81FEC-2664-411F-AEB3-065F29F52751}" destId="{FBD01AEA-A8F9-FE4D-9602-487EAF61F09B}" srcOrd="0" destOrd="0" presId="urn:microsoft.com/office/officeart/2008/layout/LinedList"/>
    <dgm:cxn modelId="{381FE1CC-8184-4745-8EB3-6DE11655998D}" srcId="{73D947E0-108F-4D20-A71E-3CF329F97212}" destId="{30A490C8-22B4-4D68-875C-0F0DE2FF864D}" srcOrd="0" destOrd="0" parTransId="{035C64B0-4F0C-4FD1-BD23-B1D4C9887CBE}" sibTransId="{45495DA8-8707-41E3-A12B-FA5766269C44}"/>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 modelId="{DCF1C88C-7C89-224A-91BB-CDA93AC9D676}" type="presParOf" srcId="{6564C5E9-1595-624A-93AF-6AD41D06A4F7}" destId="{C60B052C-8895-B64E-8F55-A22B06C26711}" srcOrd="6" destOrd="0" presId="urn:microsoft.com/office/officeart/2008/layout/LinedList"/>
    <dgm:cxn modelId="{B22A98C9-0179-F54E-9D8B-AD7F06FE77A8}" type="presParOf" srcId="{6564C5E9-1595-624A-93AF-6AD41D06A4F7}" destId="{6824B304-8D35-7546-835D-37EF75EF130E}" srcOrd="7" destOrd="0" presId="urn:microsoft.com/office/officeart/2008/layout/LinedList"/>
    <dgm:cxn modelId="{9C61EBA2-C34D-4049-8F2F-50F833365412}" type="presParOf" srcId="{6824B304-8D35-7546-835D-37EF75EF130E}" destId="{C9B957BF-3762-C444-A889-9188DFC903DF}" srcOrd="0" destOrd="0" presId="urn:microsoft.com/office/officeart/2008/layout/LinedList"/>
    <dgm:cxn modelId="{DF079F42-9293-DC49-8D57-CD67858A0C3C}" type="presParOf" srcId="{6824B304-8D35-7546-835D-37EF75EF130E}" destId="{D251ECF4-3488-2542-8086-F83F675146E2}" srcOrd="1" destOrd="0" presId="urn:microsoft.com/office/officeart/2008/layout/LinedList"/>
    <dgm:cxn modelId="{8BCA8774-34E5-0443-9BFD-0C0EE85744CE}" type="presParOf" srcId="{D251ECF4-3488-2542-8086-F83F675146E2}" destId="{53DFB678-703B-1646-A2C9-814631074136}" srcOrd="0" destOrd="0" presId="urn:microsoft.com/office/officeart/2008/layout/LinedList"/>
    <dgm:cxn modelId="{897FA970-6784-9C4D-89E1-C4F3446CD18F}" type="presParOf" srcId="{D251ECF4-3488-2542-8086-F83F675146E2}" destId="{C9124C8C-8A51-3E49-8F20-C1A448FD817F}" srcOrd="1" destOrd="0" presId="urn:microsoft.com/office/officeart/2008/layout/LinedList"/>
    <dgm:cxn modelId="{01FD9C25-9318-4A47-8FCF-70BB794A28E5}" type="presParOf" srcId="{C9124C8C-8A51-3E49-8F20-C1A448FD817F}" destId="{5B977E52-1DC2-D846-AA85-F463E40EE7D6}" srcOrd="0" destOrd="0" presId="urn:microsoft.com/office/officeart/2008/layout/LinedList"/>
    <dgm:cxn modelId="{7A2AF9E0-E5C6-E64B-8E9E-E2D2A84C6456}" type="presParOf" srcId="{C9124C8C-8A51-3E49-8F20-C1A448FD817F}" destId="{B09F43E3-E283-364B-BDDC-AEA3B436FB56}" srcOrd="1" destOrd="0" presId="urn:microsoft.com/office/officeart/2008/layout/LinedList"/>
    <dgm:cxn modelId="{E66D9ACF-D587-D743-9756-BBCAD7F00FC5}" type="presParOf" srcId="{C9124C8C-8A51-3E49-8F20-C1A448FD817F}" destId="{78FAB02E-902A-0246-8841-E18990A6BDCD}" srcOrd="2" destOrd="0" presId="urn:microsoft.com/office/officeart/2008/layout/LinedList"/>
    <dgm:cxn modelId="{366B00D7-7FB9-634F-ADBF-4663F91C9C1D}" type="presParOf" srcId="{D251ECF4-3488-2542-8086-F83F675146E2}" destId="{2A380769-BA5B-F344-93A6-E05188F7C102}" srcOrd="2" destOrd="0" presId="urn:microsoft.com/office/officeart/2008/layout/LinedList"/>
    <dgm:cxn modelId="{3368227B-84D3-AC4F-8180-3F1F9F735031}" type="presParOf" srcId="{D251ECF4-3488-2542-8086-F83F675146E2}" destId="{1666CBCE-44EA-144B-B2DC-553B1D1FA875}" srcOrd="3" destOrd="0" presId="urn:microsoft.com/office/officeart/2008/layout/LinedList"/>
    <dgm:cxn modelId="{DAE02A30-FF3C-9D4D-94EE-99B024F0F5C9}" type="presParOf" srcId="{6564C5E9-1595-624A-93AF-6AD41D06A4F7}" destId="{43609A61-BA80-5948-B85C-CB38B2D0E047}" srcOrd="8" destOrd="0" presId="urn:microsoft.com/office/officeart/2008/layout/LinedList"/>
    <dgm:cxn modelId="{9EDF8B15-436D-EB49-ADB5-26FA79653E5D}" type="presParOf" srcId="{6564C5E9-1595-624A-93AF-6AD41D06A4F7}" destId="{755CA152-7A11-B547-85AC-95C6503B0509}" srcOrd="9" destOrd="0" presId="urn:microsoft.com/office/officeart/2008/layout/LinedList"/>
    <dgm:cxn modelId="{14909C5D-8573-D747-BB99-89CC9D5AF74A}" type="presParOf" srcId="{755CA152-7A11-B547-85AC-95C6503B0509}" destId="{6FFE689B-A07F-6149-B2E3-6757BAD42DB9}" srcOrd="0" destOrd="0" presId="urn:microsoft.com/office/officeart/2008/layout/LinedList"/>
    <dgm:cxn modelId="{D799CCFC-4B98-4E4B-A428-D7DDFF969B23}" type="presParOf" srcId="{755CA152-7A11-B547-85AC-95C6503B0509}" destId="{C5F03895-AABE-2543-93DF-22AEB1203220}" srcOrd="1" destOrd="0" presId="urn:microsoft.com/office/officeart/2008/layout/LinedList"/>
    <dgm:cxn modelId="{E1F7D45B-EE79-F44A-A20F-7A572EC371B5}" type="presParOf" srcId="{C5F03895-AABE-2543-93DF-22AEB1203220}" destId="{1B4605F0-5552-F241-97AF-C59A6A8D8608}" srcOrd="0" destOrd="0" presId="urn:microsoft.com/office/officeart/2008/layout/LinedList"/>
    <dgm:cxn modelId="{7F70C191-6023-EB49-973E-1DF160132004}" type="presParOf" srcId="{C5F03895-AABE-2543-93DF-22AEB1203220}" destId="{B3892077-82DE-2B46-B97B-882D9BAC3AA6}" srcOrd="1" destOrd="0" presId="urn:microsoft.com/office/officeart/2008/layout/LinedList"/>
    <dgm:cxn modelId="{E2DF0640-9691-2D43-AE99-D0A9D618C137}" type="presParOf" srcId="{B3892077-82DE-2B46-B97B-882D9BAC3AA6}" destId="{D85BDADF-3D02-C949-8AD1-025541606F09}" srcOrd="0" destOrd="0" presId="urn:microsoft.com/office/officeart/2008/layout/LinedList"/>
    <dgm:cxn modelId="{BF084401-893F-D74F-9955-84A8B3C483A8}" type="presParOf" srcId="{B3892077-82DE-2B46-B97B-882D9BAC3AA6}" destId="{FBD01AEA-A8F9-FE4D-9602-487EAF61F09B}" srcOrd="1" destOrd="0" presId="urn:microsoft.com/office/officeart/2008/layout/LinedList"/>
    <dgm:cxn modelId="{3A17E715-BFA4-8F4C-8B80-4C99F4A768BF}" type="presParOf" srcId="{B3892077-82DE-2B46-B97B-882D9BAC3AA6}" destId="{1DA1CE23-8C39-3D4F-A89C-4024EB35CFC1}" srcOrd="2" destOrd="0" presId="urn:microsoft.com/office/officeart/2008/layout/LinedList"/>
    <dgm:cxn modelId="{BD4BA07D-3E90-E745-8A1B-A83A96CA4787}" type="presParOf" srcId="{C5F03895-AABE-2543-93DF-22AEB1203220}" destId="{098E18BB-B50B-7944-A588-57FAEF8C3BE4}" srcOrd="2" destOrd="0" presId="urn:microsoft.com/office/officeart/2008/layout/LinedList"/>
    <dgm:cxn modelId="{4CBEAA44-0DAE-6345-ADEC-15CDF54195B3}" type="presParOf" srcId="{C5F03895-AABE-2543-93DF-22AEB1203220}" destId="{DB6E8C3B-99BF-2D4B-BAB0-99514E5BFDCA}"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473"/>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473"/>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rtl="0">
            <a:lnSpc>
              <a:spcPct val="90000"/>
            </a:lnSpc>
            <a:spcBef>
              <a:spcPct val="0"/>
            </a:spcBef>
            <a:spcAft>
              <a:spcPct val="35000"/>
            </a:spcAft>
          </a:pPr>
          <a:r>
            <a:rPr lang="en-US" sz="1800" b="0" i="0" kern="1200" dirty="0">
              <a:latin typeface="Gill Sans Nova" panose="020B0602020104020203" pitchFamily="34" charset="0"/>
              <a:cs typeface="Gill Sans SemiBold" panose="020B0502020104020203" pitchFamily="34" charset="-79"/>
            </a:rPr>
            <a:t>Inheritance</a:t>
          </a:r>
          <a:r>
            <a:rPr lang="en-US" sz="2000" b="0" i="0" kern="1200" dirty="0">
              <a:latin typeface="Gill Sans Nova" panose="020B0602020104020203" pitchFamily="34" charset="0"/>
              <a:cs typeface="Gill Sans SemiBold" panose="020B0502020104020203" pitchFamily="34" charset="-79"/>
            </a:rPr>
            <a:t> and polymorphism</a:t>
          </a:r>
        </a:p>
      </dsp:txBody>
      <dsp:txXfrm>
        <a:off x="0" y="473"/>
        <a:ext cx="2103120" cy="775145"/>
      </dsp:txXfrm>
    </dsp:sp>
    <dsp:sp modelId="{4B7883FE-9BF1-834B-9E55-433D1207CAF9}">
      <dsp:nvSpPr>
        <dsp:cNvPr id="0" name=""/>
        <dsp:cNvSpPr/>
      </dsp:nvSpPr>
      <dsp:spPr>
        <a:xfrm>
          <a:off x="2260854" y="25642"/>
          <a:ext cx="8254746" cy="72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algn="l" defTabSz="711200">
            <a:lnSpc>
              <a:spcPct val="100000"/>
            </a:lnSpc>
            <a:spcBef>
              <a:spcPct val="0"/>
            </a:spcBef>
            <a:spcAft>
              <a:spcPct val="35000"/>
            </a:spcAft>
          </a:pPr>
          <a:r>
            <a:rPr lang="en-US" sz="1600" b="0" i="0" kern="1200" dirty="0">
              <a:solidFill>
                <a:schemeClr val="accent2"/>
              </a:solidFill>
              <a:latin typeface="+mn-lt"/>
              <a:cs typeface="Gill Sans Light" panose="020B0302020104020203" pitchFamily="34" charset="-79"/>
            </a:rPr>
            <a:t>polymorphism is achieved through inheritance in Java. When a subclass inherits from a superclass, it can be treated as an instance of either the subclass or the superclass, depending on the context.</a:t>
          </a:r>
          <a:endParaRPr lang="en-US" sz="16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25642"/>
        <a:ext cx="8254746" cy="724298"/>
      </dsp:txXfrm>
    </dsp:sp>
    <dsp:sp modelId="{F855322D-A55D-8B49-879F-C673DBB2B4C9}">
      <dsp:nvSpPr>
        <dsp:cNvPr id="0" name=""/>
        <dsp:cNvSpPr/>
      </dsp:nvSpPr>
      <dsp:spPr>
        <a:xfrm>
          <a:off x="2103120" y="749941"/>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775618"/>
          <a:ext cx="10515600" cy="0"/>
        </a:xfrm>
        <a:prstGeom prst="line">
          <a:avLst/>
        </a:prstGeom>
        <a:gradFill rotWithShape="0">
          <a:gsLst>
            <a:gs pos="0">
              <a:schemeClr val="accent1">
                <a:shade val="80000"/>
                <a:hueOff val="-3031"/>
                <a:satOff val="16383"/>
                <a:lumOff val="2548"/>
                <a:alphaOff val="0"/>
                <a:satMod val="103000"/>
                <a:lumMod val="102000"/>
                <a:tint val="94000"/>
              </a:schemeClr>
            </a:gs>
            <a:gs pos="50000">
              <a:schemeClr val="accent1">
                <a:shade val="80000"/>
                <a:hueOff val="-3031"/>
                <a:satOff val="16383"/>
                <a:lumOff val="2548"/>
                <a:alphaOff val="0"/>
                <a:satMod val="110000"/>
                <a:lumMod val="100000"/>
                <a:shade val="100000"/>
              </a:schemeClr>
            </a:gs>
            <a:gs pos="100000">
              <a:schemeClr val="accent1">
                <a:shade val="80000"/>
                <a:hueOff val="-3031"/>
                <a:satOff val="16383"/>
                <a:lumOff val="254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775618"/>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a:lnSpc>
              <a:spcPct val="90000"/>
            </a:lnSpc>
            <a:spcBef>
              <a:spcPct val="0"/>
            </a:spcBef>
            <a:spcAft>
              <a:spcPct val="35000"/>
            </a:spcAft>
          </a:pPr>
          <a:r>
            <a:rPr lang="en-US" sz="1800" b="0" i="0" kern="1200" dirty="0">
              <a:latin typeface="Gill Sans Nova" panose="020B0602020104020203" pitchFamily="34" charset="0"/>
              <a:cs typeface="Gill Sans SemiBold" panose="020B0502020104020203" pitchFamily="34" charset="-79"/>
            </a:rPr>
            <a:t>Superclass and subclass</a:t>
          </a:r>
        </a:p>
      </dsp:txBody>
      <dsp:txXfrm>
        <a:off x="0" y="775618"/>
        <a:ext cx="2103120" cy="775145"/>
      </dsp:txXfrm>
    </dsp:sp>
    <dsp:sp modelId="{040275F6-8CD8-B443-8E15-E2EA8C115BE0}">
      <dsp:nvSpPr>
        <dsp:cNvPr id="0" name=""/>
        <dsp:cNvSpPr/>
      </dsp:nvSpPr>
      <dsp:spPr>
        <a:xfrm>
          <a:off x="2260854" y="810818"/>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algn="l" defTabSz="711200">
            <a:lnSpc>
              <a:spcPct val="100000"/>
            </a:lnSpc>
            <a:spcBef>
              <a:spcPct val="0"/>
            </a:spcBef>
            <a:spcAft>
              <a:spcPct val="35000"/>
            </a:spcAft>
          </a:pPr>
          <a:r>
            <a:rPr lang="en-US" sz="1600" b="0" i="0" kern="1200" dirty="0">
              <a:solidFill>
                <a:schemeClr val="accent2"/>
              </a:solidFill>
              <a:latin typeface="+mn-lt"/>
              <a:cs typeface="Gill Sans Light" panose="020B0302020104020203" pitchFamily="34" charset="-79"/>
            </a:rPr>
            <a:t>the "</a:t>
          </a:r>
          <a:r>
            <a:rPr lang="en-US" sz="1600" b="1" i="0" kern="1200" dirty="0">
              <a:solidFill>
                <a:schemeClr val="accent2"/>
              </a:solidFill>
              <a:latin typeface="+mn-lt"/>
              <a:cs typeface="Gill Sans Light" panose="020B0302020104020203" pitchFamily="34" charset="-79"/>
            </a:rPr>
            <a:t>is-a</a:t>
          </a:r>
          <a:r>
            <a:rPr lang="en-US" sz="1600" b="0" i="0" kern="1200" dirty="0">
              <a:solidFill>
                <a:schemeClr val="accent2"/>
              </a:solidFill>
              <a:latin typeface="+mn-lt"/>
              <a:cs typeface="Gill Sans Light" panose="020B0302020104020203" pitchFamily="34" charset="-79"/>
            </a:rPr>
            <a:t>" relationship between a superclass and its subclasses. A subclass can inherit properties and behaviors from its superclass while adding its own unique characteristics.</a:t>
          </a:r>
          <a:endParaRPr lang="en-US" sz="16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810818"/>
        <a:ext cx="8254746" cy="703989"/>
      </dsp:txXfrm>
    </dsp:sp>
    <dsp:sp modelId="{1103FC42-5419-864B-A44F-32D393A0563C}">
      <dsp:nvSpPr>
        <dsp:cNvPr id="0" name=""/>
        <dsp:cNvSpPr/>
      </dsp:nvSpPr>
      <dsp:spPr>
        <a:xfrm>
          <a:off x="2103120" y="151480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1550764"/>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1550764"/>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a:lnSpc>
              <a:spcPct val="90000"/>
            </a:lnSpc>
            <a:spcBef>
              <a:spcPct val="0"/>
            </a:spcBef>
            <a:spcAft>
              <a:spcPct val="35000"/>
            </a:spcAft>
          </a:pPr>
          <a:r>
            <a:rPr lang="en-US" sz="1800" b="0" i="0" kern="1200" dirty="0">
              <a:latin typeface="Gill Sans Nova" panose="020B0602020104020203" pitchFamily="34" charset="0"/>
              <a:cs typeface="Gill Sans SemiBold" panose="020B0502020104020203" pitchFamily="34" charset="-79"/>
            </a:rPr>
            <a:t>Method overriding</a:t>
          </a:r>
        </a:p>
      </dsp:txBody>
      <dsp:txXfrm>
        <a:off x="0" y="1550764"/>
        <a:ext cx="2103120" cy="775145"/>
      </dsp:txXfrm>
    </dsp:sp>
    <dsp:sp modelId="{DAF6D365-7021-E74E-8AD3-AB3AC6A0D057}">
      <dsp:nvSpPr>
        <dsp:cNvPr id="0" name=""/>
        <dsp:cNvSpPr/>
      </dsp:nvSpPr>
      <dsp:spPr>
        <a:xfrm>
          <a:off x="2260854" y="1585964"/>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algn="l" defTabSz="711200">
            <a:lnSpc>
              <a:spcPct val="100000"/>
            </a:lnSpc>
            <a:spcBef>
              <a:spcPct val="0"/>
            </a:spcBef>
            <a:spcAft>
              <a:spcPct val="35000"/>
            </a:spcAft>
          </a:pPr>
          <a:r>
            <a:rPr lang="en-US" sz="1600" b="0" i="0" kern="1200" dirty="0">
              <a:solidFill>
                <a:schemeClr val="accent2"/>
              </a:solidFill>
              <a:latin typeface="+mn-lt"/>
              <a:cs typeface="Gill Sans Light" panose="020B0302020104020203" pitchFamily="34" charset="-79"/>
            </a:rPr>
            <a:t>polymorphism allows subclasses to override methods inherited from their superclass. The overridden method in the subclass provides a different implementation while maintaining the same signature as the superclass method.</a:t>
          </a:r>
          <a:endParaRPr lang="en-US" sz="16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1585964"/>
        <a:ext cx="8254746" cy="703989"/>
      </dsp:txXfrm>
    </dsp:sp>
    <dsp:sp modelId="{9071E8DC-DDBE-CD4E-9B99-FF7E5F21CEFF}">
      <dsp:nvSpPr>
        <dsp:cNvPr id="0" name=""/>
        <dsp:cNvSpPr/>
      </dsp:nvSpPr>
      <dsp:spPr>
        <a:xfrm>
          <a:off x="2103120" y="2289953"/>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C60B052C-8895-B64E-8F55-A22B06C26711}">
      <dsp:nvSpPr>
        <dsp:cNvPr id="0" name=""/>
        <dsp:cNvSpPr/>
      </dsp:nvSpPr>
      <dsp:spPr>
        <a:xfrm>
          <a:off x="0" y="2325910"/>
          <a:ext cx="10515600" cy="0"/>
        </a:xfrm>
        <a:prstGeom prst="line">
          <a:avLst/>
        </a:prstGeom>
        <a:gradFill rotWithShape="0">
          <a:gsLst>
            <a:gs pos="0">
              <a:schemeClr val="accent1">
                <a:shade val="80000"/>
                <a:hueOff val="-9093"/>
                <a:satOff val="49148"/>
                <a:lumOff val="7643"/>
                <a:alphaOff val="0"/>
                <a:satMod val="103000"/>
                <a:lumMod val="102000"/>
                <a:tint val="94000"/>
              </a:schemeClr>
            </a:gs>
            <a:gs pos="50000">
              <a:schemeClr val="accent1">
                <a:shade val="80000"/>
                <a:hueOff val="-9093"/>
                <a:satOff val="49148"/>
                <a:lumOff val="7643"/>
                <a:alphaOff val="0"/>
                <a:satMod val="110000"/>
                <a:lumMod val="100000"/>
                <a:shade val="100000"/>
              </a:schemeClr>
            </a:gs>
            <a:gs pos="100000">
              <a:schemeClr val="accent1">
                <a:shade val="80000"/>
                <a:hueOff val="-9093"/>
                <a:satOff val="49148"/>
                <a:lumOff val="764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9B957BF-3762-C444-A889-9188DFC903DF}">
      <dsp:nvSpPr>
        <dsp:cNvPr id="0" name=""/>
        <dsp:cNvSpPr/>
      </dsp:nvSpPr>
      <dsp:spPr>
        <a:xfrm>
          <a:off x="0" y="2325910"/>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a:lnSpc>
              <a:spcPct val="90000"/>
            </a:lnSpc>
            <a:spcBef>
              <a:spcPct val="0"/>
            </a:spcBef>
            <a:spcAft>
              <a:spcPct val="35000"/>
            </a:spcAft>
          </a:pPr>
          <a:r>
            <a:rPr lang="en-US" sz="1800" b="0" i="0" kern="1200" dirty="0">
              <a:latin typeface="Gill Sans Nova" panose="020B0602020104020203" pitchFamily="34" charset="0"/>
              <a:cs typeface="Gill Sans SemiBold" panose="020B0502020104020203" pitchFamily="34" charset="-79"/>
            </a:rPr>
            <a:t>Method Overloading</a:t>
          </a:r>
        </a:p>
      </dsp:txBody>
      <dsp:txXfrm>
        <a:off x="0" y="2325910"/>
        <a:ext cx="2103120" cy="775145"/>
      </dsp:txXfrm>
    </dsp:sp>
    <dsp:sp modelId="{B09F43E3-E283-364B-BDDC-AEA3B436FB56}">
      <dsp:nvSpPr>
        <dsp:cNvPr id="0" name=""/>
        <dsp:cNvSpPr/>
      </dsp:nvSpPr>
      <dsp:spPr>
        <a:xfrm>
          <a:off x="2260854" y="2361109"/>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algn="l" defTabSz="711200" rtl="0">
            <a:lnSpc>
              <a:spcPct val="100000"/>
            </a:lnSpc>
            <a:spcBef>
              <a:spcPct val="0"/>
            </a:spcBef>
            <a:spcAft>
              <a:spcPct val="35000"/>
            </a:spcAft>
          </a:pPr>
          <a:r>
            <a:rPr lang="en-US" sz="1600" b="0" i="0" kern="1200" dirty="0">
              <a:solidFill>
                <a:schemeClr val="accent2"/>
              </a:solidFill>
              <a:latin typeface="+mn-lt"/>
              <a:cs typeface="Gill Sans Light" panose="020B0302020104020203" pitchFamily="34" charset="-79"/>
            </a:rPr>
            <a:t>Method overloading, which is a form of polymorphism, allows defining multiple methods in the same class with the same name but different parameters. </a:t>
          </a:r>
          <a:endParaRPr lang="en-US" sz="16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2361109"/>
        <a:ext cx="8254746" cy="703989"/>
      </dsp:txXfrm>
    </dsp:sp>
    <dsp:sp modelId="{2A380769-BA5B-F344-93A6-E05188F7C102}">
      <dsp:nvSpPr>
        <dsp:cNvPr id="0" name=""/>
        <dsp:cNvSpPr/>
      </dsp:nvSpPr>
      <dsp:spPr>
        <a:xfrm>
          <a:off x="2103120" y="3065099"/>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43609A61-BA80-5948-B85C-CB38B2D0E047}">
      <dsp:nvSpPr>
        <dsp:cNvPr id="0" name=""/>
        <dsp:cNvSpPr/>
      </dsp:nvSpPr>
      <dsp:spPr>
        <a:xfrm>
          <a:off x="0" y="3101056"/>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FFE689B-A07F-6149-B2E3-6757BAD42DB9}">
      <dsp:nvSpPr>
        <dsp:cNvPr id="0" name=""/>
        <dsp:cNvSpPr/>
      </dsp:nvSpPr>
      <dsp:spPr>
        <a:xfrm>
          <a:off x="0" y="3101056"/>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a:lnSpc>
              <a:spcPct val="90000"/>
            </a:lnSpc>
            <a:spcBef>
              <a:spcPct val="0"/>
            </a:spcBef>
            <a:spcAft>
              <a:spcPct val="35000"/>
            </a:spcAft>
          </a:pPr>
          <a:r>
            <a:rPr lang="en-US" sz="1800" b="0" i="0" kern="1200" dirty="0">
              <a:latin typeface="Gill Sans Nova" panose="020B0602020104020203" pitchFamily="34" charset="0"/>
              <a:cs typeface="Gill Sans SemiBold" panose="020B0502020104020203" pitchFamily="34" charset="-79"/>
            </a:rPr>
            <a:t>Dynamic Method Dispatch</a:t>
          </a:r>
        </a:p>
      </dsp:txBody>
      <dsp:txXfrm>
        <a:off x="0" y="3101056"/>
        <a:ext cx="2103120" cy="775145"/>
      </dsp:txXfrm>
    </dsp:sp>
    <dsp:sp modelId="{FBD01AEA-A8F9-FE4D-9602-487EAF61F09B}">
      <dsp:nvSpPr>
        <dsp:cNvPr id="0" name=""/>
        <dsp:cNvSpPr/>
      </dsp:nvSpPr>
      <dsp:spPr>
        <a:xfrm>
          <a:off x="2138848" y="3157452"/>
          <a:ext cx="8105995"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algn="l" defTabSz="711200" rtl="0">
            <a:lnSpc>
              <a:spcPct val="100000"/>
            </a:lnSpc>
            <a:spcBef>
              <a:spcPct val="0"/>
            </a:spcBef>
            <a:spcAft>
              <a:spcPct val="35000"/>
            </a:spcAft>
            <a:buNone/>
          </a:pPr>
          <a:r>
            <a:rPr lang="en-US" sz="1600" b="0" i="0" kern="1200" dirty="0">
              <a:solidFill>
                <a:schemeClr val="accent2"/>
              </a:solidFill>
              <a:latin typeface="+mn-lt"/>
              <a:cs typeface="Gill Sans Light" panose="020B0302020104020203" pitchFamily="34" charset="-79"/>
            </a:rPr>
            <a:t>Polymorphism allows for dynamic method dispatch, where the appropriate method implementation is determined at runtime based on the actual type of the object.</a:t>
          </a:r>
          <a:endParaRPr lang="en-US" sz="1600" b="1" i="0" kern="1200" dirty="0">
            <a:solidFill>
              <a:srgbClr val="AC5B4C"/>
            </a:solidFill>
            <a:latin typeface="Gill Sans Nova" panose="020B0602020104020203" pitchFamily="34" charset="0"/>
            <a:ea typeface="+mn-ea"/>
            <a:cs typeface="Gill Sans SemiBold" panose="020B0502020104020203" pitchFamily="34" charset="-79"/>
          </a:endParaRPr>
        </a:p>
      </dsp:txBody>
      <dsp:txXfrm>
        <a:off x="2138848" y="3157452"/>
        <a:ext cx="8105995" cy="703989"/>
      </dsp:txXfrm>
    </dsp:sp>
    <dsp:sp modelId="{098E18BB-B50B-7944-A588-57FAEF8C3BE4}">
      <dsp:nvSpPr>
        <dsp:cNvPr id="0" name=""/>
        <dsp:cNvSpPr/>
      </dsp:nvSpPr>
      <dsp:spPr>
        <a:xfrm>
          <a:off x="2103120" y="3840245"/>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5/27/2023</a:t>
            </a:fld>
            <a:endParaRPr lang="en-US" dirty="0"/>
          </a:p>
        </p:txBody>
      </p:sp>
      <p:sp>
        <p:nvSpPr>
          <p:cNvPr id="4" name="Footer Placeholder 3">
            <a:extLst>
              <a:ext uri="{FF2B5EF4-FFF2-40B4-BE49-F238E27FC236}">
                <a16:creationId xmlns:a16="http://schemas.microsoft.com/office/drawing/2014/main" xmlns=""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5/27/2023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5</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xmlns=""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xmlns=""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xmlns=""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xmlns=""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xmlns=""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xmlns=""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xmlns=""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xmlns=""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xmlns=""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xmlns=""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xmlns=""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xmlns=""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xmlns=""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xmlns=""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xmlns=""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xmlns=""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xmlns=""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xmlns=""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xmlns=""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xmlns=""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xmlns=""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xmlns=""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xmlns=""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xmlns=""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xmlns=""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xmlns=""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xmlns=""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xmlns=""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xmlns=""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xmlns=""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xmlns=""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xmlns=""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xmlns=""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xmlns=""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xmlns=""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xmlns=""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xmlns=""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xmlns=""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xmlns=""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xmlns=""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xmlns=""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xmlns=""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xmlns=""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xmlns=""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xmlns=""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xmlns=""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xmlns=""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xmlns=""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xmlns=""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xmlns=""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xmlns=""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xmlns=""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xmlns=""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xmlns=""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xmlns=""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xmlns=""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xmlns=""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xmlns=""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xmlns=""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xmlns=""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xmlns=""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xmlns=""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xmlns=""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xmlns=""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xmlns=""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xmlns=""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xmlns=""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xmlns=""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xmlns=""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xmlns=""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xmlns=""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xmlns=""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xmlns=""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xmlns=""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xmlns=""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xmlns=""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xmlns=""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xmlns=""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xmlns=""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xmlns=""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xmlns=""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xmlns=""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xmlns=""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xmlns=""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xmlns=""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xmlns=""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xmlns=""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xmlns=""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xmlns=""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xmlns=""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xmlns=""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xmlns=""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xmlns=""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xmlns=""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xmlns=""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xmlns=""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xmlns=""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xmlns=""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B8BB83-CA62-C813-5584-9F9C32557A2B}"/>
              </a:ext>
            </a:extLst>
          </p:cNvPr>
          <p:cNvSpPr>
            <a:spLocks noGrp="1"/>
          </p:cNvSpPr>
          <p:nvPr>
            <p:ph type="ctrTitle"/>
          </p:nvPr>
        </p:nvSpPr>
        <p:spPr>
          <a:xfrm>
            <a:off x="1524000" y="1122363"/>
            <a:ext cx="9144000" cy="2133599"/>
          </a:xfrm>
        </p:spPr>
        <p:txBody>
          <a:bodyPr/>
          <a:lstStyle/>
          <a:p>
            <a:r>
              <a:rPr lang="en-US" dirty="0"/>
              <a:t>Polymorphism</a:t>
            </a:r>
          </a:p>
        </p:txBody>
      </p:sp>
      <p:sp>
        <p:nvSpPr>
          <p:cNvPr id="3" name="Subtitle 2">
            <a:extLst>
              <a:ext uri="{FF2B5EF4-FFF2-40B4-BE49-F238E27FC236}">
                <a16:creationId xmlns:a16="http://schemas.microsoft.com/office/drawing/2014/main" xmlns="" id="{CA0D2251-7AFE-1B36-778C-D116EDBB7FDE}"/>
              </a:ext>
            </a:extLst>
          </p:cNvPr>
          <p:cNvSpPr>
            <a:spLocks noGrp="1"/>
          </p:cNvSpPr>
          <p:nvPr>
            <p:ph type="subTitle" idx="1"/>
          </p:nvPr>
        </p:nvSpPr>
        <p:spPr>
          <a:xfrm>
            <a:off x="4061261" y="3255962"/>
            <a:ext cx="4378570" cy="1655762"/>
          </a:xfrm>
        </p:spPr>
        <p:txBody>
          <a:bodyPr>
            <a:normAutofit fontScale="55000" lnSpcReduction="20000"/>
          </a:bodyPr>
          <a:lstStyle/>
          <a:p>
            <a:pPr algn="r"/>
            <a:r>
              <a:rPr lang="en-US" dirty="0" smtClean="0"/>
              <a:t>Done By: </a:t>
            </a:r>
          </a:p>
          <a:p>
            <a:pPr algn="r"/>
            <a:r>
              <a:rPr lang="en-US" dirty="0" err="1" smtClean="0"/>
              <a:t>Simanta</a:t>
            </a:r>
            <a:r>
              <a:rPr lang="en-US" dirty="0" smtClean="0"/>
              <a:t> </a:t>
            </a:r>
            <a:r>
              <a:rPr lang="en-US" dirty="0"/>
              <a:t>Kumar Roy(221-35-909)</a:t>
            </a:r>
          </a:p>
          <a:p>
            <a:pPr algn="r"/>
            <a:r>
              <a:rPr lang="en-US" dirty="0"/>
              <a:t>Sudip Datta(221-35-880)</a:t>
            </a:r>
          </a:p>
          <a:p>
            <a:pPr algn="r"/>
            <a:r>
              <a:rPr lang="en-US" dirty="0"/>
              <a:t>Saima Rahman(221-35-838)</a:t>
            </a:r>
          </a:p>
          <a:p>
            <a:pPr algn="r"/>
            <a:r>
              <a:rPr lang="en-US" dirty="0" err="1"/>
              <a:t>Ramis</a:t>
            </a:r>
            <a:r>
              <a:rPr lang="en-US" dirty="0"/>
              <a:t> </a:t>
            </a:r>
            <a:r>
              <a:rPr lang="en-US" dirty="0" err="1"/>
              <a:t>Tahiat</a:t>
            </a:r>
            <a:r>
              <a:rPr lang="en-US" dirty="0"/>
              <a:t> </a:t>
            </a:r>
            <a:r>
              <a:rPr lang="en-US" dirty="0" err="1"/>
              <a:t>Nafee</a:t>
            </a:r>
            <a:r>
              <a:rPr lang="en-US" dirty="0"/>
              <a:t>(221-35-1037)</a:t>
            </a:r>
          </a:p>
          <a:p>
            <a:pPr algn="r"/>
            <a:r>
              <a:rPr lang="en-US" dirty="0" err="1"/>
              <a:t>Israt</a:t>
            </a:r>
            <a:r>
              <a:rPr lang="en-US" dirty="0"/>
              <a:t> Jahan Sanjana(221-35-985)</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9D4ADC4-01B6-AA8C-9B56-49464B100BE3}"/>
              </a:ext>
            </a:extLst>
          </p:cNvPr>
          <p:cNvSpPr>
            <a:spLocks noGrp="1"/>
          </p:cNvSpPr>
          <p:nvPr>
            <p:ph type="title"/>
          </p:nvPr>
        </p:nvSpPr>
        <p:spPr>
          <a:xfrm>
            <a:off x="512064" y="176550"/>
            <a:ext cx="10515600" cy="676656"/>
          </a:xfrm>
        </p:spPr>
        <p:txBody>
          <a:bodyPr/>
          <a:lstStyle/>
          <a:p>
            <a:r>
              <a:rPr lang="en-US" dirty="0"/>
              <a:t>Example Of Method Overloading</a:t>
            </a:r>
          </a:p>
        </p:txBody>
      </p:sp>
      <p:sp>
        <p:nvSpPr>
          <p:cNvPr id="6" name="Footer Placeholder 5">
            <a:extLst>
              <a:ext uri="{FF2B5EF4-FFF2-40B4-BE49-F238E27FC236}">
                <a16:creationId xmlns:a16="http://schemas.microsoft.com/office/drawing/2014/main" xmlns="" id="{8F9C73CF-CD73-39D0-D208-17D75BEB817B}"/>
              </a:ext>
            </a:extLst>
          </p:cNvPr>
          <p:cNvSpPr>
            <a:spLocks noGrp="1"/>
          </p:cNvSpPr>
          <p:nvPr>
            <p:ph type="ftr" sz="quarter" idx="11"/>
          </p:nvPr>
        </p:nvSpPr>
        <p:spPr>
          <a:xfrm>
            <a:off x="512064" y="6451543"/>
            <a:ext cx="3438144" cy="310896"/>
          </a:xfrm>
        </p:spPr>
        <p:txBody>
          <a:bodyPr/>
          <a:lstStyle/>
          <a:p>
            <a:pPr algn="l"/>
            <a:r>
              <a:rPr lang="en-US" dirty="0"/>
              <a:t>Example Of Method Overloading</a:t>
            </a:r>
          </a:p>
        </p:txBody>
      </p:sp>
      <p:sp>
        <p:nvSpPr>
          <p:cNvPr id="8" name="Slide Number Placeholder 7">
            <a:extLst>
              <a:ext uri="{FF2B5EF4-FFF2-40B4-BE49-F238E27FC236}">
                <a16:creationId xmlns:a16="http://schemas.microsoft.com/office/drawing/2014/main" xmlns="" id="{4F0540EB-6A4B-28A8-564F-BC45DFDE0883}"/>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7" name="TextBox 6">
            <a:extLst>
              <a:ext uri="{FF2B5EF4-FFF2-40B4-BE49-F238E27FC236}">
                <a16:creationId xmlns:a16="http://schemas.microsoft.com/office/drawing/2014/main" xmlns="" id="{1D299F3F-5796-E537-E913-EA3C19750299}"/>
              </a:ext>
            </a:extLst>
          </p:cNvPr>
          <p:cNvSpPr txBox="1"/>
          <p:nvPr/>
        </p:nvSpPr>
        <p:spPr>
          <a:xfrm>
            <a:off x="512064" y="1547446"/>
            <a:ext cx="4165444" cy="3293209"/>
          </a:xfrm>
          <a:prstGeom prst="rect">
            <a:avLst/>
          </a:prstGeom>
          <a:noFill/>
        </p:spPr>
        <p:txBody>
          <a:bodyPr wrap="square" rtlCol="0">
            <a:spAutoFit/>
          </a:bodyPr>
          <a:lstStyle/>
          <a:p>
            <a:r>
              <a:rPr lang="en-US" sz="1600" b="0" i="0" dirty="0">
                <a:effectLst/>
                <a:latin typeface="Söhne Mono"/>
              </a:rPr>
              <a:t>public class Calculator { </a:t>
            </a:r>
          </a:p>
          <a:p>
            <a:endParaRPr lang="en-US" sz="1600" b="0" i="0" dirty="0">
              <a:effectLst/>
              <a:latin typeface="Söhne Mono"/>
            </a:endParaRPr>
          </a:p>
          <a:p>
            <a:r>
              <a:rPr lang="en-US" sz="1600" b="0" i="0" dirty="0">
                <a:effectLst/>
                <a:latin typeface="Söhne Mono"/>
              </a:rPr>
              <a:t>public int add(int a, int b) {</a:t>
            </a:r>
          </a:p>
          <a:p>
            <a:r>
              <a:rPr lang="en-US" sz="1600" b="0" i="0" dirty="0">
                <a:effectLst/>
                <a:latin typeface="Söhne Mono"/>
              </a:rPr>
              <a:t> return a + b;</a:t>
            </a:r>
          </a:p>
          <a:p>
            <a:r>
              <a:rPr lang="en-US" sz="1600" b="0" i="0" dirty="0">
                <a:effectLst/>
                <a:latin typeface="Söhne Mono"/>
              </a:rPr>
              <a:t> }</a:t>
            </a:r>
          </a:p>
          <a:p>
            <a:r>
              <a:rPr lang="en-US" sz="1600" b="0" i="0" dirty="0">
                <a:effectLst/>
                <a:latin typeface="Söhne Mono"/>
              </a:rPr>
              <a:t> public double add(double a, double b) {</a:t>
            </a:r>
          </a:p>
          <a:p>
            <a:r>
              <a:rPr lang="en-US" sz="1600" b="0" i="0" dirty="0">
                <a:effectLst/>
                <a:latin typeface="Söhne Mono"/>
              </a:rPr>
              <a:t> return a + b;</a:t>
            </a:r>
          </a:p>
          <a:p>
            <a:r>
              <a:rPr lang="en-US" sz="1600" b="0" i="0" dirty="0">
                <a:effectLst/>
                <a:latin typeface="Söhne Mono"/>
              </a:rPr>
              <a:t> } </a:t>
            </a:r>
          </a:p>
          <a:p>
            <a:r>
              <a:rPr lang="en-US" sz="1600" b="0" i="0" dirty="0">
                <a:effectLst/>
                <a:latin typeface="Söhne Mono"/>
              </a:rPr>
              <a:t>public int add(int a, int b, int c) {</a:t>
            </a:r>
          </a:p>
          <a:p>
            <a:r>
              <a:rPr lang="en-US" sz="1600" b="0" i="0" dirty="0">
                <a:effectLst/>
                <a:latin typeface="Söhne Mono"/>
              </a:rPr>
              <a:t> return a + b + c;</a:t>
            </a:r>
          </a:p>
          <a:p>
            <a:r>
              <a:rPr lang="en-US" sz="1600" b="0" i="0" dirty="0">
                <a:effectLst/>
                <a:latin typeface="Söhne Mono"/>
              </a:rPr>
              <a:t> }</a:t>
            </a:r>
          </a:p>
          <a:p>
            <a:endParaRPr lang="en-US" sz="1600" dirty="0">
              <a:latin typeface="Söhne Mono"/>
            </a:endParaRPr>
          </a:p>
          <a:p>
            <a:r>
              <a:rPr lang="en-US" sz="1600" b="0" i="0" dirty="0">
                <a:effectLst/>
                <a:latin typeface="Söhne Mono"/>
              </a:rPr>
              <a:t> }</a:t>
            </a:r>
            <a:endParaRPr lang="en-US" sz="1600" dirty="0"/>
          </a:p>
        </p:txBody>
      </p:sp>
      <p:sp>
        <p:nvSpPr>
          <p:cNvPr id="10" name="TextBox 9">
            <a:extLst>
              <a:ext uri="{FF2B5EF4-FFF2-40B4-BE49-F238E27FC236}">
                <a16:creationId xmlns:a16="http://schemas.microsoft.com/office/drawing/2014/main" xmlns="" id="{345A837F-0C60-F7D9-456F-1A3853A09A50}"/>
              </a:ext>
            </a:extLst>
          </p:cNvPr>
          <p:cNvSpPr txBox="1"/>
          <p:nvPr/>
        </p:nvSpPr>
        <p:spPr>
          <a:xfrm>
            <a:off x="5618284" y="1301225"/>
            <a:ext cx="5409380" cy="4031873"/>
          </a:xfrm>
          <a:prstGeom prst="rect">
            <a:avLst/>
          </a:prstGeom>
          <a:noFill/>
        </p:spPr>
        <p:txBody>
          <a:bodyPr wrap="square" rtlCol="0">
            <a:spAutoFit/>
          </a:bodyPr>
          <a:lstStyle/>
          <a:p>
            <a:r>
              <a:rPr lang="en-US" sz="1600" b="0" i="0" dirty="0">
                <a:effectLst/>
                <a:latin typeface="Söhne Mono"/>
              </a:rPr>
              <a:t>public class Main { </a:t>
            </a:r>
          </a:p>
          <a:p>
            <a:r>
              <a:rPr lang="en-US" sz="1600" b="0" i="0" dirty="0">
                <a:effectLst/>
                <a:latin typeface="Söhne Mono"/>
              </a:rPr>
              <a:t>public static void main(String[] </a:t>
            </a:r>
            <a:r>
              <a:rPr lang="en-US" sz="1600" b="0" i="0" dirty="0" err="1">
                <a:effectLst/>
                <a:latin typeface="Söhne Mono"/>
              </a:rPr>
              <a:t>args</a:t>
            </a:r>
            <a:r>
              <a:rPr lang="en-US" sz="1600" b="0" i="0" dirty="0">
                <a:effectLst/>
                <a:latin typeface="Söhne Mono"/>
              </a:rPr>
              <a:t>) {</a:t>
            </a:r>
          </a:p>
          <a:p>
            <a:r>
              <a:rPr lang="en-US" sz="1600" b="0" i="0" dirty="0">
                <a:effectLst/>
                <a:latin typeface="Söhne Mono"/>
              </a:rPr>
              <a:t> Calculator </a:t>
            </a:r>
            <a:r>
              <a:rPr lang="en-US" sz="1600" b="0" i="0" dirty="0" err="1">
                <a:effectLst/>
                <a:latin typeface="Söhne Mono"/>
              </a:rPr>
              <a:t>calculator</a:t>
            </a:r>
            <a:r>
              <a:rPr lang="en-US" sz="1600" b="0" i="0" dirty="0">
                <a:effectLst/>
                <a:latin typeface="Söhne Mono"/>
              </a:rPr>
              <a:t> = new Calculator();</a:t>
            </a:r>
          </a:p>
          <a:p>
            <a:r>
              <a:rPr lang="en-US" sz="1600" b="0" i="0" dirty="0">
                <a:effectLst/>
                <a:latin typeface="Söhne Mono"/>
              </a:rPr>
              <a:t> int sum1 = </a:t>
            </a:r>
            <a:r>
              <a:rPr lang="en-US" sz="1600" b="0" i="0" dirty="0" err="1">
                <a:effectLst/>
                <a:latin typeface="Söhne Mono"/>
              </a:rPr>
              <a:t>calculator.add</a:t>
            </a:r>
            <a:r>
              <a:rPr lang="en-US" sz="1600" b="0" i="0" dirty="0">
                <a:effectLst/>
                <a:latin typeface="Söhne Mono"/>
              </a:rPr>
              <a:t>(2, 3);</a:t>
            </a:r>
          </a:p>
          <a:p>
            <a:endParaRPr lang="en-US" sz="1600" dirty="0">
              <a:latin typeface="Söhne Mono"/>
            </a:endParaRPr>
          </a:p>
          <a:p>
            <a:r>
              <a:rPr lang="en-US" sz="1600" b="0" i="0" dirty="0">
                <a:effectLst/>
                <a:latin typeface="Söhne Mono"/>
              </a:rPr>
              <a:t> </a:t>
            </a:r>
            <a:r>
              <a:rPr lang="en-US" sz="1600" b="0" i="0" dirty="0" err="1">
                <a:effectLst/>
                <a:latin typeface="Söhne Mono"/>
              </a:rPr>
              <a:t>System.out.println</a:t>
            </a:r>
            <a:r>
              <a:rPr lang="en-US" sz="1600" b="0" i="0" dirty="0">
                <a:effectLst/>
                <a:latin typeface="Söhne Mono"/>
              </a:rPr>
              <a:t>("Sum1: " + sum1); // Output: Sum1: 5</a:t>
            </a:r>
          </a:p>
          <a:p>
            <a:endParaRPr lang="en-US" sz="1600" dirty="0">
              <a:latin typeface="Söhne Mono"/>
            </a:endParaRPr>
          </a:p>
          <a:p>
            <a:r>
              <a:rPr lang="en-US" sz="1600" b="0" i="0" dirty="0">
                <a:effectLst/>
                <a:latin typeface="Söhne Mono"/>
              </a:rPr>
              <a:t> double sum2 = </a:t>
            </a:r>
            <a:r>
              <a:rPr lang="en-US" sz="1600" b="0" i="0" dirty="0" err="1">
                <a:effectLst/>
                <a:latin typeface="Söhne Mono"/>
              </a:rPr>
              <a:t>calculator.add</a:t>
            </a:r>
            <a:r>
              <a:rPr lang="en-US" sz="1600" b="0" i="0" dirty="0">
                <a:effectLst/>
                <a:latin typeface="Söhne Mono"/>
              </a:rPr>
              <a:t>(2.5, 3.7);</a:t>
            </a:r>
          </a:p>
          <a:p>
            <a:endParaRPr lang="en-US" sz="1600" dirty="0">
              <a:latin typeface="Söhne Mono"/>
            </a:endParaRPr>
          </a:p>
          <a:p>
            <a:r>
              <a:rPr lang="en-US" sz="1600" b="0" i="0" dirty="0">
                <a:effectLst/>
                <a:latin typeface="Söhne Mono"/>
              </a:rPr>
              <a:t> </a:t>
            </a:r>
            <a:r>
              <a:rPr lang="en-US" sz="1600" b="0" i="0" dirty="0" err="1">
                <a:effectLst/>
                <a:latin typeface="Söhne Mono"/>
              </a:rPr>
              <a:t>System.out.println</a:t>
            </a:r>
            <a:r>
              <a:rPr lang="en-US" sz="1600" b="0" i="0" dirty="0">
                <a:effectLst/>
                <a:latin typeface="Söhne Mono"/>
              </a:rPr>
              <a:t>("Sum2: " + sum2); // Output: Sum2: 6.2 </a:t>
            </a:r>
          </a:p>
          <a:p>
            <a:endParaRPr lang="en-US" sz="1600" dirty="0">
              <a:latin typeface="Söhne Mono"/>
            </a:endParaRPr>
          </a:p>
          <a:p>
            <a:r>
              <a:rPr lang="en-US" sz="1600" b="0" i="0" dirty="0">
                <a:effectLst/>
                <a:latin typeface="Söhne Mono"/>
              </a:rPr>
              <a:t>int sum3 = </a:t>
            </a:r>
            <a:r>
              <a:rPr lang="en-US" sz="1600" b="0" i="0" dirty="0" err="1">
                <a:effectLst/>
                <a:latin typeface="Söhne Mono"/>
              </a:rPr>
              <a:t>calculator.add</a:t>
            </a:r>
            <a:r>
              <a:rPr lang="en-US" sz="1600" b="0" i="0" dirty="0">
                <a:effectLst/>
                <a:latin typeface="Söhne Mono"/>
              </a:rPr>
              <a:t>(2, 3, 4);</a:t>
            </a:r>
          </a:p>
          <a:p>
            <a:endParaRPr lang="en-US" sz="1600" dirty="0">
              <a:latin typeface="Söhne Mono"/>
            </a:endParaRPr>
          </a:p>
          <a:p>
            <a:r>
              <a:rPr lang="en-US" sz="1600" b="0" i="0" dirty="0">
                <a:effectLst/>
                <a:latin typeface="Söhne Mono"/>
              </a:rPr>
              <a:t> </a:t>
            </a:r>
            <a:r>
              <a:rPr lang="en-US" sz="1600" b="0" i="0" dirty="0" err="1">
                <a:effectLst/>
                <a:latin typeface="Söhne Mono"/>
              </a:rPr>
              <a:t>System.out.println</a:t>
            </a:r>
            <a:r>
              <a:rPr lang="en-US" sz="1600" b="0" i="0" dirty="0">
                <a:effectLst/>
                <a:latin typeface="Söhne Mono"/>
              </a:rPr>
              <a:t>("Sum3: " + sum3); // Output: Sum3: 9 </a:t>
            </a:r>
          </a:p>
          <a:p>
            <a:r>
              <a:rPr lang="en-US" sz="1600" b="0" i="0" dirty="0">
                <a:effectLst/>
                <a:latin typeface="Söhne Mono"/>
              </a:rPr>
              <a:t>}</a:t>
            </a:r>
          </a:p>
          <a:p>
            <a:r>
              <a:rPr lang="en-US" sz="1600" b="0" i="0" dirty="0">
                <a:effectLst/>
                <a:latin typeface="Söhne Mono"/>
              </a:rPr>
              <a:t> }</a:t>
            </a:r>
            <a:endParaRPr lang="en-US" sz="1600" dirty="0"/>
          </a:p>
        </p:txBody>
      </p:sp>
    </p:spTree>
    <p:extLst>
      <p:ext uri="{BB962C8B-B14F-4D97-AF65-F5344CB8AC3E}">
        <p14:creationId xmlns:p14="http://schemas.microsoft.com/office/powerpoint/2010/main" val="2752853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9D4ADC4-01B6-AA8C-9B56-49464B100BE3}"/>
              </a:ext>
            </a:extLst>
          </p:cNvPr>
          <p:cNvSpPr>
            <a:spLocks noGrp="1"/>
          </p:cNvSpPr>
          <p:nvPr>
            <p:ph type="title"/>
          </p:nvPr>
        </p:nvSpPr>
        <p:spPr>
          <a:xfrm>
            <a:off x="512064" y="176550"/>
            <a:ext cx="10515600" cy="676656"/>
          </a:xfrm>
        </p:spPr>
        <p:txBody>
          <a:bodyPr/>
          <a:lstStyle/>
          <a:p>
            <a:r>
              <a:rPr lang="en-US" sz="3600" dirty="0"/>
              <a:t>Example Of Constructor Overloading</a:t>
            </a:r>
          </a:p>
        </p:txBody>
      </p:sp>
      <p:sp>
        <p:nvSpPr>
          <p:cNvPr id="6" name="Footer Placeholder 5">
            <a:extLst>
              <a:ext uri="{FF2B5EF4-FFF2-40B4-BE49-F238E27FC236}">
                <a16:creationId xmlns:a16="http://schemas.microsoft.com/office/drawing/2014/main" xmlns="" id="{8F9C73CF-CD73-39D0-D208-17D75BEB817B}"/>
              </a:ext>
            </a:extLst>
          </p:cNvPr>
          <p:cNvSpPr>
            <a:spLocks noGrp="1"/>
          </p:cNvSpPr>
          <p:nvPr>
            <p:ph type="ftr" sz="quarter" idx="11"/>
          </p:nvPr>
        </p:nvSpPr>
        <p:spPr>
          <a:xfrm>
            <a:off x="512064" y="6480863"/>
            <a:ext cx="3438144" cy="310896"/>
          </a:xfrm>
        </p:spPr>
        <p:txBody>
          <a:bodyPr/>
          <a:lstStyle/>
          <a:p>
            <a:pPr algn="l"/>
            <a:r>
              <a:rPr lang="en-US" dirty="0"/>
              <a:t>Example Of Constructor Overloading</a:t>
            </a:r>
          </a:p>
        </p:txBody>
      </p:sp>
      <p:sp>
        <p:nvSpPr>
          <p:cNvPr id="8" name="Slide Number Placeholder 7">
            <a:extLst>
              <a:ext uri="{FF2B5EF4-FFF2-40B4-BE49-F238E27FC236}">
                <a16:creationId xmlns:a16="http://schemas.microsoft.com/office/drawing/2014/main" xmlns="" id="{4F0540EB-6A4B-28A8-564F-BC45DFDE0883}"/>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7" name="TextBox 6">
            <a:extLst>
              <a:ext uri="{FF2B5EF4-FFF2-40B4-BE49-F238E27FC236}">
                <a16:creationId xmlns:a16="http://schemas.microsoft.com/office/drawing/2014/main" xmlns="" id="{1D299F3F-5796-E537-E913-EA3C19750299}"/>
              </a:ext>
            </a:extLst>
          </p:cNvPr>
          <p:cNvSpPr txBox="1"/>
          <p:nvPr/>
        </p:nvSpPr>
        <p:spPr>
          <a:xfrm>
            <a:off x="512064" y="1547446"/>
            <a:ext cx="4165444" cy="4524315"/>
          </a:xfrm>
          <a:prstGeom prst="rect">
            <a:avLst/>
          </a:prstGeom>
          <a:noFill/>
          <a:ln>
            <a:solidFill>
              <a:schemeClr val="bg1"/>
            </a:solidFill>
          </a:ln>
        </p:spPr>
        <p:txBody>
          <a:bodyPr wrap="square" rtlCol="0">
            <a:spAutoFit/>
          </a:bodyPr>
          <a:lstStyle/>
          <a:p>
            <a:r>
              <a:rPr lang="en-US" sz="1600" b="0" i="0" dirty="0">
                <a:effectLst/>
                <a:latin typeface="Söhne Mono"/>
              </a:rPr>
              <a:t>public class Car { </a:t>
            </a:r>
          </a:p>
          <a:p>
            <a:r>
              <a:rPr lang="en-US" sz="1600" dirty="0">
                <a:latin typeface="Söhne Mono"/>
              </a:rPr>
              <a:t>public</a:t>
            </a:r>
            <a:r>
              <a:rPr lang="en-US" sz="1600" b="0" i="0" dirty="0">
                <a:effectLst/>
                <a:latin typeface="Söhne Mono"/>
              </a:rPr>
              <a:t> String make; </a:t>
            </a:r>
          </a:p>
          <a:p>
            <a:r>
              <a:rPr lang="en-US" sz="1600" dirty="0">
                <a:latin typeface="Söhne Mono"/>
              </a:rPr>
              <a:t>public</a:t>
            </a:r>
            <a:r>
              <a:rPr lang="en-US" sz="1600" b="0" i="0" dirty="0">
                <a:effectLst/>
                <a:latin typeface="Söhne Mono"/>
              </a:rPr>
              <a:t> String model; </a:t>
            </a:r>
          </a:p>
          <a:p>
            <a:r>
              <a:rPr lang="en-US" sz="1600" dirty="0">
                <a:latin typeface="Söhne Mono"/>
              </a:rPr>
              <a:t>public</a:t>
            </a:r>
            <a:r>
              <a:rPr lang="en-US" sz="1600" b="0" i="0" dirty="0">
                <a:effectLst/>
                <a:latin typeface="Söhne Mono"/>
              </a:rPr>
              <a:t> int year; </a:t>
            </a:r>
          </a:p>
          <a:p>
            <a:endParaRPr lang="en-US" sz="1600" dirty="0">
              <a:latin typeface="Söhne Mono"/>
            </a:endParaRPr>
          </a:p>
          <a:p>
            <a:r>
              <a:rPr lang="en-US" sz="1600" b="0" i="0" dirty="0">
                <a:effectLst/>
                <a:latin typeface="Söhne Mono"/>
              </a:rPr>
              <a:t>public Car() {</a:t>
            </a:r>
          </a:p>
          <a:p>
            <a:r>
              <a:rPr lang="en-US" sz="1600" b="0" i="0" dirty="0">
                <a:effectLst/>
                <a:latin typeface="Söhne Mono"/>
              </a:rPr>
              <a:t> </a:t>
            </a:r>
            <a:r>
              <a:rPr lang="en-US" sz="1600" b="0" i="0" dirty="0" err="1">
                <a:effectLst/>
                <a:latin typeface="Söhne Mono"/>
              </a:rPr>
              <a:t>this.make</a:t>
            </a:r>
            <a:r>
              <a:rPr lang="en-US" sz="1600" b="0" i="0" dirty="0">
                <a:effectLst/>
                <a:latin typeface="Söhne Mono"/>
              </a:rPr>
              <a:t> = "Unknown";</a:t>
            </a:r>
          </a:p>
          <a:p>
            <a:r>
              <a:rPr lang="en-US" sz="1600" b="0" i="0" dirty="0">
                <a:effectLst/>
                <a:latin typeface="Söhne Mono"/>
              </a:rPr>
              <a:t> </a:t>
            </a:r>
            <a:r>
              <a:rPr lang="en-US" sz="1600" b="0" i="0" dirty="0" err="1">
                <a:effectLst/>
                <a:latin typeface="Söhne Mono"/>
              </a:rPr>
              <a:t>this.model</a:t>
            </a:r>
            <a:r>
              <a:rPr lang="en-US" sz="1600" b="0" i="0" dirty="0">
                <a:effectLst/>
                <a:latin typeface="Söhne Mono"/>
              </a:rPr>
              <a:t> = "Unknown"; </a:t>
            </a:r>
          </a:p>
          <a:p>
            <a:r>
              <a:rPr lang="en-US" sz="1600" dirty="0" err="1">
                <a:latin typeface="Söhne Mono"/>
              </a:rPr>
              <a:t>t</a:t>
            </a:r>
            <a:r>
              <a:rPr lang="en-US" sz="1600" b="0" i="0" dirty="0" err="1">
                <a:effectLst/>
                <a:latin typeface="Söhne Mono"/>
              </a:rPr>
              <a:t>his.year</a:t>
            </a:r>
            <a:r>
              <a:rPr lang="en-US" sz="1600" b="0" i="0" dirty="0">
                <a:effectLst/>
                <a:latin typeface="Söhne Mono"/>
              </a:rPr>
              <a:t> = 0; </a:t>
            </a:r>
          </a:p>
          <a:p>
            <a:r>
              <a:rPr lang="en-US" sz="1600" b="0" i="0" dirty="0">
                <a:effectLst/>
                <a:latin typeface="Söhne Mono"/>
              </a:rPr>
              <a:t>}</a:t>
            </a:r>
          </a:p>
          <a:p>
            <a:endParaRPr lang="en-US" sz="1600" dirty="0">
              <a:latin typeface="Söhne Mono"/>
            </a:endParaRPr>
          </a:p>
          <a:p>
            <a:r>
              <a:rPr lang="en-US" sz="1600" b="0" i="0" dirty="0">
                <a:effectLst/>
                <a:latin typeface="Söhne Mono"/>
              </a:rPr>
              <a:t>public Car(String make, String </a:t>
            </a:r>
            <a:r>
              <a:rPr lang="en-US" sz="1600" b="0" i="0" dirty="0" err="1">
                <a:effectLst/>
                <a:latin typeface="Söhne Mono"/>
              </a:rPr>
              <a:t>model,int</a:t>
            </a:r>
            <a:r>
              <a:rPr lang="en-US" sz="1600" b="0" i="0" dirty="0">
                <a:effectLst/>
                <a:latin typeface="Söhne Mono"/>
              </a:rPr>
              <a:t> year) {</a:t>
            </a:r>
          </a:p>
          <a:p>
            <a:r>
              <a:rPr lang="en-US" sz="1600" b="0" i="0" dirty="0">
                <a:effectLst/>
                <a:latin typeface="Söhne Mono"/>
              </a:rPr>
              <a:t> </a:t>
            </a:r>
            <a:r>
              <a:rPr lang="en-US" sz="1600" b="0" i="0" dirty="0" err="1">
                <a:effectLst/>
                <a:latin typeface="Söhne Mono"/>
              </a:rPr>
              <a:t>this.make</a:t>
            </a:r>
            <a:r>
              <a:rPr lang="en-US" sz="1600" b="0" i="0" dirty="0">
                <a:effectLst/>
                <a:latin typeface="Söhne Mono"/>
              </a:rPr>
              <a:t> = make; </a:t>
            </a:r>
          </a:p>
          <a:p>
            <a:r>
              <a:rPr lang="en-US" sz="1600" b="0" i="0" dirty="0" err="1">
                <a:effectLst/>
                <a:latin typeface="Söhne Mono"/>
              </a:rPr>
              <a:t>this.model</a:t>
            </a:r>
            <a:r>
              <a:rPr lang="en-US" sz="1600" b="0" i="0" dirty="0">
                <a:effectLst/>
                <a:latin typeface="Söhne Mono"/>
              </a:rPr>
              <a:t> = model; </a:t>
            </a:r>
          </a:p>
          <a:p>
            <a:r>
              <a:rPr lang="en-US" sz="1600" b="0" i="0" dirty="0" err="1">
                <a:effectLst/>
                <a:latin typeface="Söhne Mono"/>
              </a:rPr>
              <a:t>this.year</a:t>
            </a:r>
            <a:r>
              <a:rPr lang="en-US" sz="1600" b="0" i="0" dirty="0">
                <a:effectLst/>
                <a:latin typeface="Söhne Mono"/>
              </a:rPr>
              <a:t> = year;</a:t>
            </a:r>
          </a:p>
          <a:p>
            <a:r>
              <a:rPr lang="en-US" sz="1600" b="0" i="0" dirty="0">
                <a:effectLst/>
                <a:latin typeface="Söhne Mono"/>
              </a:rPr>
              <a:t> } </a:t>
            </a:r>
          </a:p>
          <a:p>
            <a:r>
              <a:rPr lang="en-US" sz="1600" dirty="0">
                <a:latin typeface="Söhne Mono"/>
              </a:rPr>
              <a:t>}</a:t>
            </a:r>
            <a:r>
              <a:rPr lang="en-US" sz="1600" dirty="0"/>
              <a:t/>
            </a:r>
            <a:br>
              <a:rPr lang="en-US" sz="1600" dirty="0"/>
            </a:br>
            <a:endParaRPr lang="en-US" sz="1600" dirty="0"/>
          </a:p>
        </p:txBody>
      </p:sp>
      <p:sp>
        <p:nvSpPr>
          <p:cNvPr id="10" name="TextBox 9">
            <a:extLst>
              <a:ext uri="{FF2B5EF4-FFF2-40B4-BE49-F238E27FC236}">
                <a16:creationId xmlns:a16="http://schemas.microsoft.com/office/drawing/2014/main" xmlns="" id="{345A837F-0C60-F7D9-456F-1A3853A09A50}"/>
              </a:ext>
            </a:extLst>
          </p:cNvPr>
          <p:cNvSpPr txBox="1"/>
          <p:nvPr/>
        </p:nvSpPr>
        <p:spPr>
          <a:xfrm>
            <a:off x="5389685" y="1410993"/>
            <a:ext cx="5732585" cy="4857292"/>
          </a:xfrm>
          <a:prstGeom prst="rect">
            <a:avLst/>
          </a:prstGeom>
          <a:noFill/>
        </p:spPr>
        <p:txBody>
          <a:bodyPr wrap="square" rtlCol="0">
            <a:spAutoFit/>
          </a:bodyPr>
          <a:lstStyle/>
          <a:p>
            <a:pPr>
              <a:lnSpc>
                <a:spcPct val="150000"/>
              </a:lnSpc>
            </a:pPr>
            <a:r>
              <a:rPr lang="en-US" sz="1600" b="0" i="0" dirty="0">
                <a:effectLst/>
                <a:latin typeface="Söhne Mono"/>
              </a:rPr>
              <a:t>public class Main { </a:t>
            </a:r>
          </a:p>
          <a:p>
            <a:pPr>
              <a:lnSpc>
                <a:spcPct val="150000"/>
              </a:lnSpc>
            </a:pPr>
            <a:r>
              <a:rPr lang="en-US" sz="1600" b="0" i="0" dirty="0">
                <a:effectLst/>
                <a:latin typeface="Söhne Mono"/>
              </a:rPr>
              <a:t>public static void main(String[] </a:t>
            </a:r>
            <a:r>
              <a:rPr lang="en-US" sz="1600" b="0" i="0" dirty="0" err="1">
                <a:effectLst/>
                <a:latin typeface="Söhne Mono"/>
              </a:rPr>
              <a:t>args</a:t>
            </a:r>
            <a:r>
              <a:rPr lang="en-US" sz="1600" b="0" i="0" dirty="0">
                <a:effectLst/>
                <a:latin typeface="Söhne Mono"/>
              </a:rPr>
              <a:t>) { </a:t>
            </a:r>
          </a:p>
          <a:p>
            <a:pPr>
              <a:lnSpc>
                <a:spcPct val="150000"/>
              </a:lnSpc>
            </a:pPr>
            <a:r>
              <a:rPr lang="en-US" sz="1600" b="0" i="0" dirty="0">
                <a:effectLst/>
                <a:latin typeface="Söhne Mono"/>
              </a:rPr>
              <a:t>Car car1 = new Car();</a:t>
            </a:r>
          </a:p>
          <a:p>
            <a:pPr>
              <a:lnSpc>
                <a:spcPct val="150000"/>
              </a:lnSpc>
            </a:pPr>
            <a:r>
              <a:rPr lang="en-US" sz="1600" b="0" i="0" dirty="0">
                <a:effectLst/>
                <a:latin typeface="Söhne Mono"/>
              </a:rPr>
              <a:t>Car car2 = new Car("Toyota", "Camry", 2022);</a:t>
            </a:r>
          </a:p>
          <a:p>
            <a:pPr>
              <a:lnSpc>
                <a:spcPct val="150000"/>
              </a:lnSpc>
            </a:pPr>
            <a:endParaRPr lang="en-US" sz="1600" dirty="0">
              <a:latin typeface="Söhne Mono"/>
            </a:endParaRPr>
          </a:p>
          <a:p>
            <a:pPr>
              <a:lnSpc>
                <a:spcPct val="150000"/>
              </a:lnSpc>
            </a:pPr>
            <a:r>
              <a:rPr lang="en-US" sz="1600" b="0" i="0" dirty="0" err="1">
                <a:effectLst/>
                <a:latin typeface="Söhne Mono"/>
              </a:rPr>
              <a:t>System.out.println</a:t>
            </a:r>
            <a:r>
              <a:rPr lang="en-US" sz="1600" b="0" i="0" dirty="0">
                <a:effectLst/>
                <a:latin typeface="Söhne Mono"/>
              </a:rPr>
              <a:t>(car1.make)); // Output: Unknown </a:t>
            </a:r>
            <a:r>
              <a:rPr lang="en-US" sz="1600" b="0" i="0" dirty="0" err="1">
                <a:effectLst/>
                <a:latin typeface="Söhne Mono"/>
              </a:rPr>
              <a:t>System.out.println</a:t>
            </a:r>
            <a:r>
              <a:rPr lang="en-US" sz="1600" b="0" i="0" dirty="0">
                <a:effectLst/>
                <a:latin typeface="Söhne Mono"/>
              </a:rPr>
              <a:t>(car1.model); // Output: Unknown </a:t>
            </a:r>
            <a:r>
              <a:rPr lang="en-US" sz="1600" b="0" i="0" dirty="0" err="1">
                <a:effectLst/>
                <a:latin typeface="Söhne Mono"/>
              </a:rPr>
              <a:t>System.out.println</a:t>
            </a:r>
            <a:r>
              <a:rPr lang="en-US" sz="1600" b="0" i="0" dirty="0">
                <a:effectLst/>
                <a:latin typeface="Söhne Mono"/>
              </a:rPr>
              <a:t>(car1.year); // Output: 0 </a:t>
            </a:r>
            <a:r>
              <a:rPr lang="en-US" sz="1600" b="0" i="0" dirty="0" err="1">
                <a:effectLst/>
                <a:latin typeface="Söhne Mono"/>
              </a:rPr>
              <a:t>System.out.println</a:t>
            </a:r>
            <a:r>
              <a:rPr lang="en-US" sz="1600" b="0" i="0" dirty="0">
                <a:effectLst/>
                <a:latin typeface="Söhne Mono"/>
              </a:rPr>
              <a:t>(car2.make); // Output: Toyota </a:t>
            </a:r>
            <a:r>
              <a:rPr lang="en-US" sz="1600" b="0" i="0" dirty="0" err="1">
                <a:effectLst/>
                <a:latin typeface="Söhne Mono"/>
              </a:rPr>
              <a:t>System.out.println</a:t>
            </a:r>
            <a:r>
              <a:rPr lang="en-US" sz="1600" b="0" i="0" dirty="0">
                <a:effectLst/>
                <a:latin typeface="Söhne Mono"/>
              </a:rPr>
              <a:t>(car2.model); // Output: Camry </a:t>
            </a:r>
            <a:r>
              <a:rPr lang="en-US" sz="1600" b="0" i="0" dirty="0" err="1">
                <a:effectLst/>
                <a:latin typeface="Söhne Mono"/>
              </a:rPr>
              <a:t>System.out.println</a:t>
            </a:r>
            <a:r>
              <a:rPr lang="en-US" sz="1600" b="0" i="0" dirty="0">
                <a:effectLst/>
                <a:latin typeface="Söhne Mono"/>
              </a:rPr>
              <a:t>(car2.year); // Output: 2022 </a:t>
            </a:r>
          </a:p>
          <a:p>
            <a:pPr>
              <a:lnSpc>
                <a:spcPct val="150000"/>
              </a:lnSpc>
            </a:pPr>
            <a:r>
              <a:rPr lang="en-US" sz="1600" b="0" i="0" dirty="0">
                <a:effectLst/>
                <a:latin typeface="Söhne Mono"/>
              </a:rPr>
              <a:t>}</a:t>
            </a:r>
          </a:p>
          <a:p>
            <a:pPr>
              <a:lnSpc>
                <a:spcPct val="150000"/>
              </a:lnSpc>
            </a:pPr>
            <a:r>
              <a:rPr lang="en-US" sz="1600" b="0" i="0" dirty="0">
                <a:effectLst/>
                <a:latin typeface="Söhne Mono"/>
              </a:rPr>
              <a:t> }</a:t>
            </a:r>
            <a:endParaRPr lang="en-US" sz="1600" dirty="0"/>
          </a:p>
        </p:txBody>
      </p:sp>
    </p:spTree>
    <p:extLst>
      <p:ext uri="{BB962C8B-B14F-4D97-AF65-F5344CB8AC3E}">
        <p14:creationId xmlns:p14="http://schemas.microsoft.com/office/powerpoint/2010/main" val="2870484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1377AF6-2477-81EC-D1BC-43FD72DF18F6}"/>
              </a:ext>
            </a:extLst>
          </p:cNvPr>
          <p:cNvSpPr>
            <a:spLocks noGrp="1"/>
          </p:cNvSpPr>
          <p:nvPr>
            <p:ph type="title"/>
          </p:nvPr>
        </p:nvSpPr>
        <p:spPr>
          <a:xfrm>
            <a:off x="2358097" y="3122442"/>
            <a:ext cx="4840641" cy="1773555"/>
          </a:xfrm>
        </p:spPr>
        <p:txBody>
          <a:bodyPr/>
          <a:lstStyle/>
          <a:p>
            <a:r>
              <a:rPr lang="en-US" dirty="0"/>
              <a:t>Method </a:t>
            </a:r>
            <a:br>
              <a:rPr lang="en-US" dirty="0"/>
            </a:br>
            <a:r>
              <a:rPr lang="en-US" dirty="0"/>
              <a:t>Overriding</a:t>
            </a:r>
          </a:p>
        </p:txBody>
      </p:sp>
    </p:spTree>
    <p:extLst>
      <p:ext uri="{BB962C8B-B14F-4D97-AF65-F5344CB8AC3E}">
        <p14:creationId xmlns:p14="http://schemas.microsoft.com/office/powerpoint/2010/main" val="3425315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9D4ADC4-01B6-AA8C-9B56-49464B100BE3}"/>
              </a:ext>
            </a:extLst>
          </p:cNvPr>
          <p:cNvSpPr>
            <a:spLocks noGrp="1"/>
          </p:cNvSpPr>
          <p:nvPr>
            <p:ph type="title"/>
          </p:nvPr>
        </p:nvSpPr>
        <p:spPr>
          <a:xfrm>
            <a:off x="512064" y="176550"/>
            <a:ext cx="10515600" cy="676656"/>
          </a:xfrm>
        </p:spPr>
        <p:txBody>
          <a:bodyPr/>
          <a:lstStyle/>
          <a:p>
            <a:r>
              <a:rPr lang="en-US" dirty="0"/>
              <a:t>Example Of Method Overriding</a:t>
            </a:r>
          </a:p>
        </p:txBody>
      </p:sp>
      <p:sp>
        <p:nvSpPr>
          <p:cNvPr id="6" name="Footer Placeholder 5">
            <a:extLst>
              <a:ext uri="{FF2B5EF4-FFF2-40B4-BE49-F238E27FC236}">
                <a16:creationId xmlns:a16="http://schemas.microsoft.com/office/drawing/2014/main" xmlns="" id="{8F9C73CF-CD73-39D0-D208-17D75BEB817B}"/>
              </a:ext>
            </a:extLst>
          </p:cNvPr>
          <p:cNvSpPr>
            <a:spLocks noGrp="1"/>
          </p:cNvSpPr>
          <p:nvPr>
            <p:ph type="ftr" sz="quarter" idx="11"/>
          </p:nvPr>
        </p:nvSpPr>
        <p:spPr>
          <a:xfrm>
            <a:off x="512064" y="6464808"/>
            <a:ext cx="3438144" cy="310896"/>
          </a:xfrm>
        </p:spPr>
        <p:txBody>
          <a:bodyPr/>
          <a:lstStyle/>
          <a:p>
            <a:pPr algn="l"/>
            <a:r>
              <a:rPr lang="en-US" dirty="0"/>
              <a:t>Example Of Method Overriding</a:t>
            </a:r>
          </a:p>
        </p:txBody>
      </p:sp>
      <p:sp>
        <p:nvSpPr>
          <p:cNvPr id="8" name="Slide Number Placeholder 7">
            <a:extLst>
              <a:ext uri="{FF2B5EF4-FFF2-40B4-BE49-F238E27FC236}">
                <a16:creationId xmlns:a16="http://schemas.microsoft.com/office/drawing/2014/main" xmlns="" id="{4F0540EB-6A4B-28A8-564F-BC45DFDE0883}"/>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7" name="TextBox 6">
            <a:extLst>
              <a:ext uri="{FF2B5EF4-FFF2-40B4-BE49-F238E27FC236}">
                <a16:creationId xmlns:a16="http://schemas.microsoft.com/office/drawing/2014/main" xmlns="" id="{1D299F3F-5796-E537-E913-EA3C19750299}"/>
              </a:ext>
            </a:extLst>
          </p:cNvPr>
          <p:cNvSpPr txBox="1"/>
          <p:nvPr/>
        </p:nvSpPr>
        <p:spPr>
          <a:xfrm>
            <a:off x="512064" y="1547446"/>
            <a:ext cx="3699452" cy="1384995"/>
          </a:xfrm>
          <a:prstGeom prst="rect">
            <a:avLst/>
          </a:prstGeom>
          <a:noFill/>
          <a:ln>
            <a:solidFill>
              <a:schemeClr val="bg1"/>
            </a:solidFill>
          </a:ln>
        </p:spPr>
        <p:txBody>
          <a:bodyPr wrap="square" rtlCol="0">
            <a:spAutoFit/>
          </a:bodyPr>
          <a:lstStyle/>
          <a:p>
            <a:r>
              <a:rPr lang="en-US" sz="1400" b="0" i="0" dirty="0">
                <a:effectLst/>
                <a:latin typeface="Söhne Mono"/>
              </a:rPr>
              <a:t>class Animal { </a:t>
            </a:r>
          </a:p>
          <a:p>
            <a:r>
              <a:rPr lang="en-US" sz="1400" b="0" i="0" dirty="0">
                <a:effectLst/>
                <a:latin typeface="Söhne Mono"/>
              </a:rPr>
              <a:t>public void </a:t>
            </a:r>
            <a:r>
              <a:rPr lang="en-US" sz="1400" b="0" i="0" dirty="0" err="1">
                <a:effectLst/>
                <a:latin typeface="Söhne Mono"/>
              </a:rPr>
              <a:t>makeSound</a:t>
            </a:r>
            <a:r>
              <a:rPr lang="en-US" sz="1400" b="0" i="0" dirty="0">
                <a:effectLst/>
                <a:latin typeface="Söhne Mono"/>
              </a:rPr>
              <a:t>() {</a:t>
            </a:r>
          </a:p>
          <a:p>
            <a:endParaRPr lang="en-US" sz="1400" b="0" i="0" dirty="0">
              <a:effectLst/>
              <a:latin typeface="Söhne Mono"/>
            </a:endParaRPr>
          </a:p>
          <a:p>
            <a:r>
              <a:rPr lang="en-US" sz="1400" b="0" i="0" dirty="0">
                <a:effectLst/>
                <a:latin typeface="Söhne Mono"/>
              </a:rPr>
              <a:t> </a:t>
            </a:r>
            <a:r>
              <a:rPr lang="en-US" sz="1400" b="0" i="0" dirty="0" err="1">
                <a:effectLst/>
                <a:latin typeface="Söhne Mono"/>
              </a:rPr>
              <a:t>System.out.println</a:t>
            </a:r>
            <a:r>
              <a:rPr lang="en-US" sz="1400" b="0" i="0" dirty="0">
                <a:effectLst/>
                <a:latin typeface="Söhne Mono"/>
              </a:rPr>
              <a:t>("Animal is making a sound"); </a:t>
            </a:r>
            <a:endParaRPr lang="en-US" sz="1400" dirty="0">
              <a:latin typeface="Söhne Mono"/>
            </a:endParaRPr>
          </a:p>
          <a:p>
            <a:r>
              <a:rPr lang="en-US" sz="1400" b="0" i="0" dirty="0">
                <a:effectLst/>
                <a:latin typeface="Söhne Mono"/>
              </a:rPr>
              <a:t>}</a:t>
            </a:r>
            <a:endParaRPr lang="en-US" sz="1400" dirty="0">
              <a:latin typeface="Söhne Mono"/>
            </a:endParaRPr>
          </a:p>
          <a:p>
            <a:r>
              <a:rPr lang="en-US" sz="1400" b="0" i="0" dirty="0">
                <a:effectLst/>
                <a:latin typeface="Söhne Mono"/>
              </a:rPr>
              <a:t>}</a:t>
            </a:r>
            <a:endParaRPr lang="en-US" sz="1400" dirty="0"/>
          </a:p>
        </p:txBody>
      </p:sp>
      <p:sp>
        <p:nvSpPr>
          <p:cNvPr id="10" name="TextBox 9">
            <a:extLst>
              <a:ext uri="{FF2B5EF4-FFF2-40B4-BE49-F238E27FC236}">
                <a16:creationId xmlns:a16="http://schemas.microsoft.com/office/drawing/2014/main" xmlns="" id="{345A837F-0C60-F7D9-456F-1A3853A09A50}"/>
              </a:ext>
            </a:extLst>
          </p:cNvPr>
          <p:cNvSpPr txBox="1"/>
          <p:nvPr/>
        </p:nvSpPr>
        <p:spPr>
          <a:xfrm>
            <a:off x="5547946" y="1923684"/>
            <a:ext cx="5108331" cy="3010632"/>
          </a:xfrm>
          <a:prstGeom prst="rect">
            <a:avLst/>
          </a:prstGeom>
          <a:noFill/>
          <a:ln>
            <a:solidFill>
              <a:schemeClr val="accent6">
                <a:lumMod val="75000"/>
              </a:schemeClr>
            </a:solidFill>
          </a:ln>
        </p:spPr>
        <p:txBody>
          <a:bodyPr wrap="square" rtlCol="0">
            <a:spAutoFit/>
          </a:bodyPr>
          <a:lstStyle/>
          <a:p>
            <a:pPr>
              <a:lnSpc>
                <a:spcPct val="150000"/>
              </a:lnSpc>
            </a:pPr>
            <a:r>
              <a:rPr lang="en-US" sz="1600" b="0" i="0" dirty="0">
                <a:effectLst/>
                <a:latin typeface="Söhne Mono"/>
              </a:rPr>
              <a:t>public class Main { </a:t>
            </a:r>
          </a:p>
          <a:p>
            <a:pPr>
              <a:lnSpc>
                <a:spcPct val="150000"/>
              </a:lnSpc>
            </a:pPr>
            <a:r>
              <a:rPr lang="en-US" sz="1600" b="0" i="0" dirty="0">
                <a:effectLst/>
                <a:latin typeface="Söhne Mono"/>
              </a:rPr>
              <a:t>public static void main(String[] </a:t>
            </a:r>
            <a:r>
              <a:rPr lang="en-US" sz="1600" b="0" i="0" dirty="0" err="1">
                <a:effectLst/>
                <a:latin typeface="Söhne Mono"/>
              </a:rPr>
              <a:t>args</a:t>
            </a:r>
            <a:r>
              <a:rPr lang="en-US" sz="1600" b="0" i="0" dirty="0">
                <a:effectLst/>
                <a:latin typeface="Söhne Mono"/>
              </a:rPr>
              <a:t>) {</a:t>
            </a:r>
          </a:p>
          <a:p>
            <a:pPr>
              <a:lnSpc>
                <a:spcPct val="150000"/>
              </a:lnSpc>
            </a:pPr>
            <a:r>
              <a:rPr lang="en-US" sz="1600" b="0" i="0" dirty="0">
                <a:effectLst/>
                <a:latin typeface="Söhne Mono"/>
              </a:rPr>
              <a:t> Animal animal1 = new Animal(); </a:t>
            </a:r>
          </a:p>
          <a:p>
            <a:pPr>
              <a:lnSpc>
                <a:spcPct val="150000"/>
              </a:lnSpc>
            </a:pPr>
            <a:r>
              <a:rPr lang="en-US" sz="1600" b="0" i="0" dirty="0">
                <a:effectLst/>
                <a:latin typeface="Söhne Mono"/>
              </a:rPr>
              <a:t>Animal animal2 = new Dog();</a:t>
            </a:r>
          </a:p>
          <a:p>
            <a:pPr>
              <a:lnSpc>
                <a:spcPct val="150000"/>
              </a:lnSpc>
            </a:pPr>
            <a:r>
              <a:rPr lang="en-US" sz="1600" b="0" i="0" dirty="0">
                <a:effectLst/>
                <a:latin typeface="Söhne Mono"/>
              </a:rPr>
              <a:t>animal1.makeSound(); // Output: Animal is making a sound animal2.makeSound(); // Output: Dog is barking</a:t>
            </a:r>
          </a:p>
          <a:p>
            <a:pPr>
              <a:lnSpc>
                <a:spcPct val="150000"/>
              </a:lnSpc>
            </a:pPr>
            <a:r>
              <a:rPr lang="en-US" sz="1600" b="0" i="0" dirty="0">
                <a:effectLst/>
                <a:latin typeface="Söhne Mono"/>
              </a:rPr>
              <a:t>}</a:t>
            </a:r>
          </a:p>
          <a:p>
            <a:pPr>
              <a:lnSpc>
                <a:spcPct val="150000"/>
              </a:lnSpc>
            </a:pPr>
            <a:r>
              <a:rPr lang="en-US" sz="1600" b="0" i="0" dirty="0">
                <a:effectLst/>
                <a:latin typeface="Söhne Mono"/>
              </a:rPr>
              <a:t> }</a:t>
            </a:r>
            <a:endParaRPr lang="en-US" sz="1600" dirty="0"/>
          </a:p>
        </p:txBody>
      </p:sp>
      <p:sp>
        <p:nvSpPr>
          <p:cNvPr id="2" name="TextBox 1">
            <a:extLst>
              <a:ext uri="{FF2B5EF4-FFF2-40B4-BE49-F238E27FC236}">
                <a16:creationId xmlns:a16="http://schemas.microsoft.com/office/drawing/2014/main" xmlns="" id="{6150E030-66D6-7DC8-BED6-74BF369E1201}"/>
              </a:ext>
            </a:extLst>
          </p:cNvPr>
          <p:cNvSpPr txBox="1"/>
          <p:nvPr/>
        </p:nvSpPr>
        <p:spPr>
          <a:xfrm>
            <a:off x="512064" y="3709204"/>
            <a:ext cx="3699452" cy="1815882"/>
          </a:xfrm>
          <a:prstGeom prst="rect">
            <a:avLst/>
          </a:prstGeom>
          <a:noFill/>
          <a:ln>
            <a:solidFill>
              <a:schemeClr val="bg1"/>
            </a:solidFill>
          </a:ln>
        </p:spPr>
        <p:txBody>
          <a:bodyPr wrap="square" rtlCol="0">
            <a:spAutoFit/>
          </a:bodyPr>
          <a:lstStyle/>
          <a:p>
            <a:r>
              <a:rPr lang="en-US" sz="1400" b="0" i="0" dirty="0">
                <a:effectLst/>
                <a:latin typeface="Söhne Mono"/>
              </a:rPr>
              <a:t>class Dog extends Animal { </a:t>
            </a:r>
          </a:p>
          <a:p>
            <a:endParaRPr lang="en-US" sz="1400" b="0" i="0" dirty="0">
              <a:effectLst/>
              <a:latin typeface="Söhne Mono"/>
            </a:endParaRPr>
          </a:p>
          <a:p>
            <a:r>
              <a:rPr lang="en-US" sz="1400" b="0" i="0" dirty="0">
                <a:effectLst/>
                <a:latin typeface="Söhne Mono"/>
              </a:rPr>
              <a:t>@Override </a:t>
            </a:r>
          </a:p>
          <a:p>
            <a:r>
              <a:rPr lang="en-US" sz="1400" b="0" i="0" dirty="0">
                <a:effectLst/>
                <a:latin typeface="Söhne Mono"/>
              </a:rPr>
              <a:t>public void </a:t>
            </a:r>
            <a:r>
              <a:rPr lang="en-US" sz="1400" b="0" i="0" dirty="0" err="1">
                <a:effectLst/>
                <a:latin typeface="Söhne Mono"/>
              </a:rPr>
              <a:t>makeSound</a:t>
            </a:r>
            <a:r>
              <a:rPr lang="en-US" sz="1400" b="0" i="0" dirty="0">
                <a:effectLst/>
                <a:latin typeface="Söhne Mono"/>
              </a:rPr>
              <a:t>() { </a:t>
            </a:r>
            <a:r>
              <a:rPr lang="en-US" sz="1400" b="0" i="0" dirty="0" err="1">
                <a:effectLst/>
                <a:latin typeface="Söhne Mono"/>
              </a:rPr>
              <a:t>System.out.println</a:t>
            </a:r>
            <a:r>
              <a:rPr lang="en-US" sz="1400" b="0" i="0" dirty="0">
                <a:effectLst/>
                <a:latin typeface="Söhne Mono"/>
              </a:rPr>
              <a:t>("Dog is barking");</a:t>
            </a:r>
          </a:p>
          <a:p>
            <a:r>
              <a:rPr lang="en-US" sz="1400" b="0" i="0" dirty="0">
                <a:effectLst/>
                <a:latin typeface="Söhne Mono"/>
              </a:rPr>
              <a:t> } </a:t>
            </a:r>
          </a:p>
          <a:p>
            <a:r>
              <a:rPr lang="en-US" sz="1400" b="0" i="0" dirty="0">
                <a:effectLst/>
                <a:latin typeface="Söhne Mono"/>
              </a:rPr>
              <a:t>} </a:t>
            </a:r>
            <a:r>
              <a:rPr lang="en-US" sz="1400" dirty="0"/>
              <a:t/>
            </a:r>
            <a:br>
              <a:rPr lang="en-US" sz="1400" dirty="0"/>
            </a:br>
            <a:endParaRPr lang="en-US" sz="1400" dirty="0"/>
          </a:p>
        </p:txBody>
      </p:sp>
      <p:cxnSp>
        <p:nvCxnSpPr>
          <p:cNvPr id="9" name="Straight Arrow Connector 8">
            <a:extLst>
              <a:ext uri="{FF2B5EF4-FFF2-40B4-BE49-F238E27FC236}">
                <a16:creationId xmlns:a16="http://schemas.microsoft.com/office/drawing/2014/main" xmlns="" id="{77487368-7CF9-8EDC-9B3F-F838C895E792}"/>
              </a:ext>
            </a:extLst>
          </p:cNvPr>
          <p:cNvCxnSpPr>
            <a:stCxn id="2" idx="0"/>
            <a:endCxn id="7" idx="2"/>
          </p:cNvCxnSpPr>
          <p:nvPr/>
        </p:nvCxnSpPr>
        <p:spPr>
          <a:xfrm flipV="1">
            <a:off x="2361790" y="2932441"/>
            <a:ext cx="0" cy="776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99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96D4E-8B4F-62B8-F551-56379B923E78}"/>
              </a:ext>
            </a:extLst>
          </p:cNvPr>
          <p:cNvSpPr>
            <a:spLocks noGrp="1"/>
          </p:cNvSpPr>
          <p:nvPr>
            <p:ph type="ctrTitle"/>
          </p:nvPr>
        </p:nvSpPr>
        <p:spPr/>
        <p:txBody>
          <a:bodyPr/>
          <a:lstStyle/>
          <a:p>
            <a:r>
              <a:rPr lang="en-US" sz="6600" dirty="0"/>
              <a:t>THANK YOU </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xmlns="" id="{14883AB6-E6D8-70A9-3CCB-61E120FC6000}"/>
              </a:ext>
            </a:extLst>
          </p:cNvPr>
          <p:cNvGraphicFramePr>
            <a:graphicFrameLocks noGrp="1"/>
          </p:cNvGraphicFramePr>
          <p:nvPr>
            <p:ph idx="1"/>
            <p:extLst>
              <p:ext uri="{D42A27DB-BD31-4B8C-83A1-F6EECF244321}">
                <p14:modId xmlns:p14="http://schemas.microsoft.com/office/powerpoint/2010/main" val="776006304"/>
              </p:ext>
            </p:extLst>
          </p:nvPr>
        </p:nvGraphicFramePr>
        <p:xfrm>
          <a:off x="7276565" y="1144231"/>
          <a:ext cx="4775938" cy="4838913"/>
        </p:xfrm>
        <a:graphic>
          <a:graphicData uri="http://schemas.openxmlformats.org/drawingml/2006/table">
            <a:tbl>
              <a:tblPr firstRow="1" bandRow="1"/>
              <a:tblGrid>
                <a:gridCol w="4775938">
                  <a:extLst>
                    <a:ext uri="{9D8B030D-6E8A-4147-A177-3AD203B41FA5}">
                      <a16:colId xmlns:a16="http://schemas.microsoft.com/office/drawing/2014/main" xmlns=""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 to Polymorphism</a:t>
                      </a: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smtClean="0">
                          <a:latin typeface="+mn-lt"/>
                          <a:cs typeface="Gill Sans Light" panose="020B0302020104020203" pitchFamily="34" charset="-79"/>
                        </a:rPr>
                        <a:t>Polymorphism </a:t>
                      </a:r>
                      <a:r>
                        <a:rPr lang="en-US" sz="2400" dirty="0">
                          <a:latin typeface="+mn-lt"/>
                          <a:cs typeface="Gill Sans Light" panose="020B0302020104020203" pitchFamily="34" charset="-79"/>
                        </a:rPr>
                        <a:t>in Java</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kern="1200" dirty="0">
                        <a:solidFill>
                          <a:schemeClr val="tx1"/>
                        </a:solidFill>
                        <a:latin typeface="+mn-lt"/>
                        <a:ea typeface="+mn-ea"/>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rPr>
                        <a:t>Types of Polymorphism</a:t>
                      </a:r>
                    </a:p>
                    <a:p>
                      <a:pPr marL="0" algn="r" defTabSz="914400" rtl="0" eaLnBrk="1" latinLnBrk="0" hangingPunct="1"/>
                      <a:endParaRPr lang="en-US" sz="2400" b="0" kern="1200" dirty="0">
                        <a:solidFill>
                          <a:schemeClr val="tx1"/>
                        </a:solidFill>
                        <a:latin typeface="+mn-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rPr>
                        <a:t>Compile-time</a:t>
                      </a:r>
                      <a:r>
                        <a:rPr lang="en-US" sz="2400" kern="1200" baseline="0" dirty="0" smtClean="0">
                          <a:solidFill>
                            <a:schemeClr val="tx1"/>
                          </a:solidFill>
                          <a:latin typeface="+mn-lt"/>
                          <a:ea typeface="+mn-ea"/>
                          <a:cs typeface="+mn-cs"/>
                        </a:rPr>
                        <a:t> Polymorphism</a:t>
                      </a:r>
                      <a:endParaRPr lang="en-US" sz="2400" kern="1200" dirty="0" smtClean="0">
                        <a:solidFill>
                          <a:schemeClr val="tx1"/>
                        </a:solidFill>
                        <a:latin typeface="+mn-lt"/>
                        <a:ea typeface="+mn-ea"/>
                        <a:cs typeface="+mn-cs"/>
                      </a:endParaRP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rPr>
                        <a:t>Runtime Polymorphism</a:t>
                      </a:r>
                      <a:endParaRPr lang="en-US" sz="2400" kern="1200" dirty="0">
                        <a:solidFill>
                          <a:schemeClr val="tx1"/>
                        </a:solidFill>
                        <a:latin typeface="+mn-lt"/>
                        <a:ea typeface="+mn-ea"/>
                        <a:cs typeface="+mn-cs"/>
                      </a:endParaRP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xmlns=""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xmlns="" id="{64C89AC3-3D7A-65BB-C3F4-2B1CB19E78D1}"/>
              </a:ext>
            </a:extLst>
          </p:cNvPr>
          <p:cNvSpPr>
            <a:spLocks noGrp="1"/>
          </p:cNvSpPr>
          <p:nvPr>
            <p:ph type="body" sz="half" idx="2"/>
          </p:nvPr>
        </p:nvSpPr>
        <p:spPr/>
        <p:txBody>
          <a:bodyPr/>
          <a:lstStyle/>
          <a:p>
            <a:r>
              <a:rPr lang="en-US" dirty="0"/>
              <a:t>Polymorphism refers to the ability of an object to take on many forms. In Java, it allows objects of different classes to be treated as objects of a common superclass.</a:t>
            </a:r>
          </a:p>
          <a:p>
            <a:endParaRPr lang="en-US" dirty="0"/>
          </a:p>
          <a:p>
            <a:r>
              <a:rPr lang="en-US" b="0" i="0" dirty="0">
                <a:solidFill>
                  <a:srgbClr val="374151"/>
                </a:solidFill>
                <a:effectLst/>
                <a:latin typeface="Söhne"/>
              </a:rPr>
              <a:t>Polymorphism promotes code reusability, flexibility, and modularity in Java programs.</a:t>
            </a:r>
            <a:endParaRPr lang="en-US" dirty="0"/>
          </a:p>
        </p:txBody>
      </p:sp>
      <p:pic>
        <p:nvPicPr>
          <p:cNvPr id="22" name="Picture Placeholder 21">
            <a:extLst>
              <a:ext uri="{FF2B5EF4-FFF2-40B4-BE49-F238E27FC236}">
                <a16:creationId xmlns:a16="http://schemas.microsoft.com/office/drawing/2014/main" xmlns="" id="{07415596-3C86-E792-A622-F817DB08D58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877318" y="1899740"/>
            <a:ext cx="5314683" cy="2775291"/>
          </a:xfrm>
        </p:spPr>
      </p:pic>
      <p:sp>
        <p:nvSpPr>
          <p:cNvPr id="3" name="Footer Placeholder 2">
            <a:extLst>
              <a:ext uri="{FF2B5EF4-FFF2-40B4-BE49-F238E27FC236}">
                <a16:creationId xmlns:a16="http://schemas.microsoft.com/office/drawing/2014/main" xmlns="" id="{FAD9BE9C-B5EA-5DA0-9156-6E05D3882992}"/>
              </a:ext>
            </a:extLst>
          </p:cNvPr>
          <p:cNvSpPr>
            <a:spLocks noGrp="1"/>
          </p:cNvSpPr>
          <p:nvPr>
            <p:ph type="ftr" sz="quarter" idx="11"/>
          </p:nvPr>
        </p:nvSpPr>
        <p:spPr>
          <a:xfrm>
            <a:off x="576071" y="6429879"/>
            <a:ext cx="3438144" cy="310896"/>
          </a:xfrm>
        </p:spPr>
        <p:txBody>
          <a:bodyPr/>
          <a:lstStyle/>
          <a:p>
            <a:pPr algn="l"/>
            <a:r>
              <a:rPr lang="en-US" dirty="0"/>
              <a:t>Introduction</a:t>
            </a:r>
          </a:p>
        </p:txBody>
      </p:sp>
      <p:sp>
        <p:nvSpPr>
          <p:cNvPr id="4" name="Slide Number Placeholder 3">
            <a:extLst>
              <a:ext uri="{FF2B5EF4-FFF2-40B4-BE49-F238E27FC236}">
                <a16:creationId xmlns:a16="http://schemas.microsoft.com/office/drawing/2014/main" xmlns=""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D7679D-DC49-184B-33D7-D460C700C85D}"/>
              </a:ext>
            </a:extLst>
          </p:cNvPr>
          <p:cNvSpPr>
            <a:spLocks noGrp="1"/>
          </p:cNvSpPr>
          <p:nvPr>
            <p:ph type="title"/>
          </p:nvPr>
        </p:nvSpPr>
        <p:spPr>
          <a:xfrm>
            <a:off x="154041" y="37835"/>
            <a:ext cx="8078275" cy="676656"/>
          </a:xfrm>
        </p:spPr>
        <p:txBody>
          <a:bodyPr/>
          <a:lstStyle/>
          <a:p>
            <a:r>
              <a:rPr lang="en-US" sz="3200" dirty="0"/>
              <a:t>Some key Features and Benefits</a:t>
            </a:r>
          </a:p>
        </p:txBody>
      </p:sp>
      <p:sp>
        <p:nvSpPr>
          <p:cNvPr id="8" name="Text Placeholder 7">
            <a:extLst>
              <a:ext uri="{FF2B5EF4-FFF2-40B4-BE49-F238E27FC236}">
                <a16:creationId xmlns:a16="http://schemas.microsoft.com/office/drawing/2014/main" xmlns="" id="{955CC3A7-DD9A-E887-A929-DE6D4C1E47B9}"/>
              </a:ext>
            </a:extLst>
          </p:cNvPr>
          <p:cNvSpPr>
            <a:spLocks noGrp="1"/>
          </p:cNvSpPr>
          <p:nvPr>
            <p:ph type="body" sz="quarter" idx="13"/>
          </p:nvPr>
        </p:nvSpPr>
        <p:spPr>
          <a:xfrm>
            <a:off x="505077" y="1451315"/>
            <a:ext cx="3551111" cy="2231330"/>
          </a:xfrm>
        </p:spPr>
        <p:txBody>
          <a:bodyPr/>
          <a:lstStyle/>
          <a:p>
            <a:r>
              <a:rPr lang="en-US" dirty="0"/>
              <a:t>Code Reusability</a:t>
            </a:r>
          </a:p>
        </p:txBody>
      </p:sp>
      <p:sp>
        <p:nvSpPr>
          <p:cNvPr id="17" name="Text Placeholder 16">
            <a:extLst>
              <a:ext uri="{FF2B5EF4-FFF2-40B4-BE49-F238E27FC236}">
                <a16:creationId xmlns:a16="http://schemas.microsoft.com/office/drawing/2014/main" xmlns="" id="{21A076CC-9414-293E-8AB1-B8C2EA1C5FEE}"/>
              </a:ext>
            </a:extLst>
          </p:cNvPr>
          <p:cNvSpPr>
            <a:spLocks noGrp="1"/>
          </p:cNvSpPr>
          <p:nvPr>
            <p:ph type="body" sz="quarter" idx="15"/>
          </p:nvPr>
        </p:nvSpPr>
        <p:spPr>
          <a:xfrm>
            <a:off x="8143432" y="493728"/>
            <a:ext cx="3543491" cy="2231330"/>
          </a:xfrm>
        </p:spPr>
        <p:txBody>
          <a:bodyPr/>
          <a:lstStyle/>
          <a:p>
            <a:r>
              <a:rPr lang="en-US" dirty="0"/>
              <a:t>Flexibility and Extensibility</a:t>
            </a:r>
          </a:p>
        </p:txBody>
      </p:sp>
      <p:sp>
        <p:nvSpPr>
          <p:cNvPr id="9" name="Text Placeholder 8">
            <a:extLst>
              <a:ext uri="{FF2B5EF4-FFF2-40B4-BE49-F238E27FC236}">
                <a16:creationId xmlns:a16="http://schemas.microsoft.com/office/drawing/2014/main" xmlns="" id="{EE754D37-3AA6-7249-76D8-52F85F4C158A}"/>
              </a:ext>
            </a:extLst>
          </p:cNvPr>
          <p:cNvSpPr>
            <a:spLocks noGrp="1"/>
          </p:cNvSpPr>
          <p:nvPr>
            <p:ph type="body" sz="quarter" idx="14"/>
          </p:nvPr>
        </p:nvSpPr>
        <p:spPr/>
        <p:txBody>
          <a:bodyPr/>
          <a:lstStyle/>
          <a:p>
            <a:r>
              <a:rPr lang="en-US" dirty="0"/>
              <a:t>Overriding Methods</a:t>
            </a:r>
          </a:p>
        </p:txBody>
      </p:sp>
      <p:sp>
        <p:nvSpPr>
          <p:cNvPr id="26" name="Text Placeholder 25">
            <a:extLst>
              <a:ext uri="{FF2B5EF4-FFF2-40B4-BE49-F238E27FC236}">
                <a16:creationId xmlns:a16="http://schemas.microsoft.com/office/drawing/2014/main" xmlns="" id="{FFCA4FA2-1095-105E-5606-3D90E73136C3}"/>
              </a:ext>
            </a:extLst>
          </p:cNvPr>
          <p:cNvSpPr>
            <a:spLocks noGrp="1"/>
          </p:cNvSpPr>
          <p:nvPr>
            <p:ph type="body" sz="quarter" idx="17"/>
          </p:nvPr>
        </p:nvSpPr>
        <p:spPr/>
        <p:txBody>
          <a:bodyPr/>
          <a:lstStyle/>
          <a:p>
            <a:r>
              <a:rPr lang="en-US" dirty="0"/>
              <a:t>Method Overloading</a:t>
            </a:r>
          </a:p>
        </p:txBody>
      </p:sp>
      <p:sp>
        <p:nvSpPr>
          <p:cNvPr id="18" name="Text Placeholder 17">
            <a:extLst>
              <a:ext uri="{FF2B5EF4-FFF2-40B4-BE49-F238E27FC236}">
                <a16:creationId xmlns:a16="http://schemas.microsoft.com/office/drawing/2014/main" xmlns="" id="{871694C6-64CB-2042-D079-8D98D610EDB0}"/>
              </a:ext>
            </a:extLst>
          </p:cNvPr>
          <p:cNvSpPr>
            <a:spLocks noGrp="1"/>
          </p:cNvSpPr>
          <p:nvPr>
            <p:ph type="body" sz="quarter" idx="16"/>
          </p:nvPr>
        </p:nvSpPr>
        <p:spPr>
          <a:xfrm>
            <a:off x="8232316" y="4198707"/>
            <a:ext cx="3543491" cy="2231330"/>
          </a:xfrm>
        </p:spPr>
        <p:txBody>
          <a:bodyPr/>
          <a:lstStyle/>
          <a:p>
            <a:r>
              <a:rPr lang="en-US" dirty="0"/>
              <a:t>Dynamic Method Dispatch</a:t>
            </a:r>
          </a:p>
        </p:txBody>
      </p:sp>
    </p:spTree>
    <p:extLst>
      <p:ext uri="{BB962C8B-B14F-4D97-AF65-F5344CB8AC3E}">
        <p14:creationId xmlns:p14="http://schemas.microsoft.com/office/powerpoint/2010/main" val="32725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9645BD6E-D504-0AAE-E7AB-615D99588185}"/>
              </a:ext>
            </a:extLst>
          </p:cNvPr>
          <p:cNvSpPr>
            <a:spLocks noGrp="1"/>
          </p:cNvSpPr>
          <p:nvPr>
            <p:ph type="title"/>
          </p:nvPr>
        </p:nvSpPr>
        <p:spPr/>
        <p:txBody>
          <a:bodyPr/>
          <a:lstStyle/>
          <a:p>
            <a:r>
              <a:rPr lang="en-US" dirty="0"/>
              <a:t>Polymorphism in Java</a:t>
            </a:r>
          </a:p>
        </p:txBody>
      </p:sp>
      <p:graphicFrame>
        <p:nvGraphicFramePr>
          <p:cNvPr id="14" name="Content Placeholder 3" descr="Timeline Placeholder ">
            <a:extLst>
              <a:ext uri="{FF2B5EF4-FFF2-40B4-BE49-F238E27FC236}">
                <a16:creationId xmlns:a16="http://schemas.microsoft.com/office/drawing/2014/main" xmlns="" id="{8B282638-605F-AABF-CB34-2453951B1089}"/>
              </a:ext>
            </a:extLst>
          </p:cNvPr>
          <p:cNvGraphicFramePr>
            <a:graphicFrameLocks noGrp="1"/>
          </p:cNvGraphicFramePr>
          <p:nvPr>
            <p:ph idx="1"/>
            <p:extLst>
              <p:ext uri="{D42A27DB-BD31-4B8C-83A1-F6EECF244321}">
                <p14:modId xmlns:p14="http://schemas.microsoft.com/office/powerpoint/2010/main" val="330714602"/>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xmlns="" id="{33D4406C-089C-C2FF-4CED-A1744760FE3A}"/>
              </a:ext>
            </a:extLst>
          </p:cNvPr>
          <p:cNvSpPr>
            <a:spLocks noGrp="1"/>
          </p:cNvSpPr>
          <p:nvPr>
            <p:ph type="ftr" sz="quarter" idx="11"/>
          </p:nvPr>
        </p:nvSpPr>
        <p:spPr>
          <a:xfrm>
            <a:off x="576072" y="6464808"/>
            <a:ext cx="3438144" cy="310896"/>
          </a:xfrm>
        </p:spPr>
        <p:txBody>
          <a:bodyPr/>
          <a:lstStyle/>
          <a:p>
            <a:pPr algn="l"/>
            <a:r>
              <a:rPr lang="en-US" dirty="0"/>
              <a:t>Polymorphism In Java</a:t>
            </a:r>
          </a:p>
        </p:txBody>
      </p:sp>
      <p:sp>
        <p:nvSpPr>
          <p:cNvPr id="6" name="Slide Number Placeholder 5">
            <a:extLst>
              <a:ext uri="{FF2B5EF4-FFF2-40B4-BE49-F238E27FC236}">
                <a16:creationId xmlns:a16="http://schemas.microsoft.com/office/drawing/2014/main" xmlns="" id="{2705CC93-7672-B278-4A84-0AB0F7221F04}"/>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123413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F5768EFB-B317-47EA-C969-D365EB136882}"/>
              </a:ext>
            </a:extLst>
          </p:cNvPr>
          <p:cNvSpPr>
            <a:spLocks noGrp="1"/>
          </p:cNvSpPr>
          <p:nvPr>
            <p:ph type="title"/>
          </p:nvPr>
        </p:nvSpPr>
        <p:spPr/>
        <p:txBody>
          <a:bodyPr/>
          <a:lstStyle/>
          <a:p>
            <a:r>
              <a:rPr lang="en-US" dirty="0"/>
              <a:t>Types Of polymorphism</a:t>
            </a:r>
          </a:p>
        </p:txBody>
      </p:sp>
      <p:sp>
        <p:nvSpPr>
          <p:cNvPr id="16" name="Text Placeholder 15">
            <a:extLst>
              <a:ext uri="{FF2B5EF4-FFF2-40B4-BE49-F238E27FC236}">
                <a16:creationId xmlns:a16="http://schemas.microsoft.com/office/drawing/2014/main" xmlns="" id="{BB801EE7-C3C0-5B30-EB9B-2C995032EE99}"/>
              </a:ext>
            </a:extLst>
          </p:cNvPr>
          <p:cNvSpPr>
            <a:spLocks noGrp="1"/>
          </p:cNvSpPr>
          <p:nvPr>
            <p:ph type="body" sz="quarter" idx="13"/>
          </p:nvPr>
        </p:nvSpPr>
        <p:spPr>
          <a:xfrm>
            <a:off x="3755723" y="2766401"/>
            <a:ext cx="5688012" cy="2028825"/>
          </a:xfrm>
        </p:spPr>
        <p:txBody>
          <a:bodyPr/>
          <a:lstStyle/>
          <a:p>
            <a:pPr marL="457200" indent="-457200" algn="l">
              <a:buFont typeface="+mj-lt"/>
              <a:buAutoNum type="arabicPeriod"/>
            </a:pPr>
            <a:r>
              <a:rPr lang="en-US" dirty="0"/>
              <a:t>Compile-time Polymorphism.</a:t>
            </a:r>
          </a:p>
          <a:p>
            <a:pPr marL="457200" indent="-457200" algn="l">
              <a:buFont typeface="+mj-lt"/>
              <a:buAutoNum type="arabicPeriod"/>
            </a:pPr>
            <a:r>
              <a:rPr lang="en-US" dirty="0"/>
              <a:t>Runtime Polymorphism</a:t>
            </a:r>
          </a:p>
        </p:txBody>
      </p:sp>
      <p:sp>
        <p:nvSpPr>
          <p:cNvPr id="3" name="Footer Placeholder 2">
            <a:extLst>
              <a:ext uri="{FF2B5EF4-FFF2-40B4-BE49-F238E27FC236}">
                <a16:creationId xmlns:a16="http://schemas.microsoft.com/office/drawing/2014/main" xmlns="" id="{B1EFDBE1-8C88-4D39-6BA3-537373DFA091}"/>
              </a:ext>
            </a:extLst>
          </p:cNvPr>
          <p:cNvSpPr>
            <a:spLocks noGrp="1"/>
          </p:cNvSpPr>
          <p:nvPr>
            <p:ph type="ftr" sz="quarter" idx="11"/>
          </p:nvPr>
        </p:nvSpPr>
        <p:spPr>
          <a:xfrm>
            <a:off x="451920" y="6464808"/>
            <a:ext cx="3438144" cy="310896"/>
          </a:xfrm>
        </p:spPr>
        <p:txBody>
          <a:bodyPr/>
          <a:lstStyle/>
          <a:p>
            <a:pPr algn="l"/>
            <a:r>
              <a:rPr lang="en-US" dirty="0" smtClean="0"/>
              <a:t>Types of Polymorphism</a:t>
            </a:r>
            <a:endParaRPr lang="en-US" dirty="0"/>
          </a:p>
        </p:txBody>
      </p:sp>
      <p:sp>
        <p:nvSpPr>
          <p:cNvPr id="4" name="Slide Number Placeholder 3">
            <a:extLst>
              <a:ext uri="{FF2B5EF4-FFF2-40B4-BE49-F238E27FC236}">
                <a16:creationId xmlns:a16="http://schemas.microsoft.com/office/drawing/2014/main" xmlns="" id="{6D91CF39-6540-5B9E-8E6C-4310213A7FEF}"/>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47DC31-1488-8091-935A-1B03A14A5CD8}"/>
              </a:ext>
            </a:extLst>
          </p:cNvPr>
          <p:cNvSpPr>
            <a:spLocks noGrp="1"/>
          </p:cNvSpPr>
          <p:nvPr>
            <p:ph type="title"/>
          </p:nvPr>
        </p:nvSpPr>
        <p:spPr/>
        <p:txBody>
          <a:bodyPr/>
          <a:lstStyle/>
          <a:p>
            <a:r>
              <a:rPr lang="en-US" dirty="0"/>
              <a:t>Types Of </a:t>
            </a:r>
            <a:r>
              <a:rPr lang="en-US" dirty="0" smtClean="0"/>
              <a:t>Polymorphism</a:t>
            </a:r>
            <a:endParaRPr lang="en-US" dirty="0"/>
          </a:p>
        </p:txBody>
      </p:sp>
      <p:sp>
        <p:nvSpPr>
          <p:cNvPr id="3" name="Text Placeholder 2">
            <a:extLst>
              <a:ext uri="{FF2B5EF4-FFF2-40B4-BE49-F238E27FC236}">
                <a16:creationId xmlns:a16="http://schemas.microsoft.com/office/drawing/2014/main" xmlns="" id="{62F50689-D84C-7977-0A2B-2F0FFFB2014E}"/>
              </a:ext>
            </a:extLst>
          </p:cNvPr>
          <p:cNvSpPr>
            <a:spLocks noGrp="1"/>
          </p:cNvSpPr>
          <p:nvPr>
            <p:ph type="body" idx="1"/>
          </p:nvPr>
        </p:nvSpPr>
        <p:spPr>
          <a:xfrm>
            <a:off x="576072" y="1783080"/>
            <a:ext cx="6464808" cy="402336"/>
          </a:xfrm>
        </p:spPr>
        <p:txBody>
          <a:bodyPr>
            <a:normAutofit/>
          </a:bodyPr>
          <a:lstStyle/>
          <a:p>
            <a:r>
              <a:rPr lang="en-US" dirty="0"/>
              <a:t>Compile-time Polymorphism</a:t>
            </a:r>
          </a:p>
        </p:txBody>
      </p:sp>
      <p:sp>
        <p:nvSpPr>
          <p:cNvPr id="4" name="Content Placeholder 3">
            <a:extLst>
              <a:ext uri="{FF2B5EF4-FFF2-40B4-BE49-F238E27FC236}">
                <a16:creationId xmlns:a16="http://schemas.microsoft.com/office/drawing/2014/main" xmlns="" id="{45A9ECAA-48CB-8CE7-4844-AA2C77D9E359}"/>
              </a:ext>
            </a:extLst>
          </p:cNvPr>
          <p:cNvSpPr>
            <a:spLocks noGrp="1"/>
          </p:cNvSpPr>
          <p:nvPr>
            <p:ph sz="half" idx="2"/>
          </p:nvPr>
        </p:nvSpPr>
        <p:spPr>
          <a:xfrm>
            <a:off x="576072" y="2545724"/>
            <a:ext cx="7926090" cy="3608187"/>
          </a:xfrm>
        </p:spPr>
        <p:txBody>
          <a:bodyPr>
            <a:normAutofit lnSpcReduction="10000"/>
          </a:bodyPr>
          <a:lstStyle/>
          <a:p>
            <a:pPr>
              <a:lnSpc>
                <a:spcPct val="150000"/>
              </a:lnSpc>
            </a:pPr>
            <a:r>
              <a:rPr lang="en-US" sz="1900" b="1" dirty="0"/>
              <a:t>Method Overloading</a:t>
            </a:r>
            <a:r>
              <a:rPr lang="en-US" dirty="0"/>
              <a:t>: Method overloading allows defining multiple methods in the same class with the same name but different parameters. The compiler determines the appropriate method to invoke based on the number, types, and order of the arguments passed to the method at compile time.</a:t>
            </a:r>
          </a:p>
          <a:p>
            <a:pPr>
              <a:lnSpc>
                <a:spcPct val="150000"/>
              </a:lnSpc>
            </a:pPr>
            <a:r>
              <a:rPr lang="en-US" sz="1900" b="1" dirty="0"/>
              <a:t>Constructor Overloading</a:t>
            </a:r>
            <a:r>
              <a:rPr lang="en-US" dirty="0"/>
              <a:t>: Similar to method overloading, constructor overloading allows defining multiple constructors in a class with different parameters. The compiler selects the appropriate constructor based on the arguments provided during object creation</a:t>
            </a:r>
            <a:r>
              <a:rPr lang="en-US" dirty="0" smtClean="0"/>
              <a:t>.</a:t>
            </a:r>
            <a:endParaRPr lang="en-US" dirty="0"/>
          </a:p>
        </p:txBody>
      </p:sp>
      <p:sp>
        <p:nvSpPr>
          <p:cNvPr id="9" name="Footer Placeholder 8">
            <a:extLst>
              <a:ext uri="{FF2B5EF4-FFF2-40B4-BE49-F238E27FC236}">
                <a16:creationId xmlns:a16="http://schemas.microsoft.com/office/drawing/2014/main" xmlns="" id="{B1185DEE-1419-7DB6-949B-929195894BC8}"/>
              </a:ext>
            </a:extLst>
          </p:cNvPr>
          <p:cNvSpPr>
            <a:spLocks noGrp="1"/>
          </p:cNvSpPr>
          <p:nvPr>
            <p:ph type="ftr" sz="quarter" idx="11"/>
          </p:nvPr>
        </p:nvSpPr>
        <p:spPr>
          <a:xfrm>
            <a:off x="576072" y="6464808"/>
            <a:ext cx="3438144" cy="310896"/>
          </a:xfrm>
        </p:spPr>
        <p:txBody>
          <a:bodyPr/>
          <a:lstStyle/>
          <a:p>
            <a:pPr algn="l"/>
            <a:r>
              <a:rPr lang="en-US" dirty="0"/>
              <a:t>Types of </a:t>
            </a:r>
            <a:r>
              <a:rPr lang="en-US" dirty="0" smtClean="0"/>
              <a:t>Polymorphism</a:t>
            </a:r>
            <a:endParaRPr lang="en-US" dirty="0"/>
          </a:p>
        </p:txBody>
      </p:sp>
      <p:sp>
        <p:nvSpPr>
          <p:cNvPr id="10" name="Slide Number Placeholder 9">
            <a:extLst>
              <a:ext uri="{FF2B5EF4-FFF2-40B4-BE49-F238E27FC236}">
                <a16:creationId xmlns:a16="http://schemas.microsoft.com/office/drawing/2014/main" xmlns="" id="{A9210D02-BD78-856B-08E2-820032AC6B71}"/>
              </a:ext>
            </a:extLst>
          </p:cNvPr>
          <p:cNvSpPr>
            <a:spLocks noGrp="1"/>
          </p:cNvSpPr>
          <p:nvPr>
            <p:ph type="sldNum" sz="quarter" idx="12"/>
          </p:nvPr>
        </p:nvSpPr>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xmlns="" id="{766CF5CA-318D-F6B1-504B-3DF8E9542316}"/>
              </a:ext>
            </a:extLst>
          </p:cNvPr>
          <p:cNvSpPr>
            <a:spLocks noGrp="1"/>
          </p:cNvSpPr>
          <p:nvPr>
            <p:ph type="ftr" sz="quarter" idx="11"/>
          </p:nvPr>
        </p:nvSpPr>
        <p:spPr>
          <a:xfrm>
            <a:off x="576072" y="6464808"/>
            <a:ext cx="3438144" cy="310896"/>
          </a:xfrm>
        </p:spPr>
        <p:txBody>
          <a:bodyPr/>
          <a:lstStyle/>
          <a:p>
            <a:pPr algn="l"/>
            <a:r>
              <a:rPr lang="en-US" dirty="0"/>
              <a:t>Types of </a:t>
            </a:r>
            <a:r>
              <a:rPr lang="en-US" dirty="0" smtClean="0"/>
              <a:t>Polymorphism</a:t>
            </a:r>
            <a:endParaRPr lang="en-US" dirty="0"/>
          </a:p>
        </p:txBody>
      </p:sp>
      <p:sp>
        <p:nvSpPr>
          <p:cNvPr id="11" name="Slide Number Placeholder 10">
            <a:extLst>
              <a:ext uri="{FF2B5EF4-FFF2-40B4-BE49-F238E27FC236}">
                <a16:creationId xmlns:a16="http://schemas.microsoft.com/office/drawing/2014/main" xmlns="" id="{63AABF76-F42A-5213-B615-6C140041CC74}"/>
              </a:ext>
            </a:extLst>
          </p:cNvPr>
          <p:cNvSpPr>
            <a:spLocks noGrp="1"/>
          </p:cNvSpPr>
          <p:nvPr>
            <p:ph type="sldNum" sz="quarter" idx="12"/>
          </p:nvPr>
        </p:nvSpPr>
        <p:spPr/>
        <p:txBody>
          <a:bodyPr/>
          <a:lstStyle/>
          <a:p>
            <a:fld id="{58FB4751-880F-D840-AAA9-3A15815CC996}" type="slidenum">
              <a:rPr lang="en-US" smtClean="0"/>
              <a:pPr/>
              <a:t>8</a:t>
            </a:fld>
            <a:endParaRPr lang="en-US" dirty="0"/>
          </a:p>
        </p:txBody>
      </p:sp>
      <p:sp>
        <p:nvSpPr>
          <p:cNvPr id="12" name="Title 1">
            <a:extLst>
              <a:ext uri="{FF2B5EF4-FFF2-40B4-BE49-F238E27FC236}">
                <a16:creationId xmlns:a16="http://schemas.microsoft.com/office/drawing/2014/main" xmlns="" id="{D3AB1A69-2D18-25C4-5AC9-9CA324D7F83F}"/>
              </a:ext>
            </a:extLst>
          </p:cNvPr>
          <p:cNvSpPr txBox="1">
            <a:spLocks/>
          </p:cNvSpPr>
          <p:nvPr/>
        </p:nvSpPr>
        <p:spPr>
          <a:xfrm>
            <a:off x="576072" y="587072"/>
            <a:ext cx="1051560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US" dirty="0"/>
              <a:t>Types Of </a:t>
            </a:r>
            <a:r>
              <a:rPr lang="en-US" dirty="0" smtClean="0"/>
              <a:t>Polymorphism</a:t>
            </a:r>
            <a:endParaRPr lang="en-US" dirty="0"/>
          </a:p>
        </p:txBody>
      </p:sp>
      <p:sp>
        <p:nvSpPr>
          <p:cNvPr id="27" name="Text Placeholder 2">
            <a:extLst>
              <a:ext uri="{FF2B5EF4-FFF2-40B4-BE49-F238E27FC236}">
                <a16:creationId xmlns:a16="http://schemas.microsoft.com/office/drawing/2014/main" xmlns="" id="{33B2D65A-6335-B3E2-DAE7-3BAB889011FB}"/>
              </a:ext>
            </a:extLst>
          </p:cNvPr>
          <p:cNvSpPr>
            <a:spLocks noGrp="1"/>
          </p:cNvSpPr>
          <p:nvPr>
            <p:ph type="body" idx="1"/>
          </p:nvPr>
        </p:nvSpPr>
        <p:spPr>
          <a:xfrm>
            <a:off x="743126" y="1541389"/>
            <a:ext cx="6464808" cy="402336"/>
          </a:xfrm>
        </p:spPr>
        <p:txBody>
          <a:bodyPr>
            <a:normAutofit/>
          </a:bodyPr>
          <a:lstStyle/>
          <a:p>
            <a:r>
              <a:rPr lang="en-US" dirty="0"/>
              <a:t>Runtime Polymorphism</a:t>
            </a:r>
          </a:p>
        </p:txBody>
      </p:sp>
      <p:sp>
        <p:nvSpPr>
          <p:cNvPr id="28" name="Content Placeholder 3">
            <a:extLst>
              <a:ext uri="{FF2B5EF4-FFF2-40B4-BE49-F238E27FC236}">
                <a16:creationId xmlns:a16="http://schemas.microsoft.com/office/drawing/2014/main" xmlns="" id="{2CD3FBAF-F4CA-C74C-C9B4-773105E3F747}"/>
              </a:ext>
            </a:extLst>
          </p:cNvPr>
          <p:cNvSpPr>
            <a:spLocks noGrp="1"/>
          </p:cNvSpPr>
          <p:nvPr>
            <p:ph sz="half" idx="2"/>
          </p:nvPr>
        </p:nvSpPr>
        <p:spPr>
          <a:xfrm>
            <a:off x="576072" y="2220460"/>
            <a:ext cx="7926090" cy="2826326"/>
          </a:xfrm>
        </p:spPr>
        <p:txBody>
          <a:bodyPr>
            <a:normAutofit/>
          </a:bodyPr>
          <a:lstStyle/>
          <a:p>
            <a:pPr>
              <a:lnSpc>
                <a:spcPct val="150000"/>
              </a:lnSpc>
            </a:pPr>
            <a:r>
              <a:rPr lang="en-US" sz="2000" b="1" dirty="0"/>
              <a:t>Method Overriding</a:t>
            </a:r>
            <a:r>
              <a:rPr lang="en-US" sz="1900" b="1" dirty="0"/>
              <a:t>: Method overriding occurs when a subclass provides its own implementation of a method that is already defined in its superclass. The decision of which method to invoke is determined at runtime based on the actual type of the object.</a:t>
            </a:r>
            <a:endParaRPr lang="en-US" dirty="0"/>
          </a:p>
          <a:p>
            <a:pPr>
              <a:lnSpc>
                <a:spcPct val="150000"/>
              </a:lnSpc>
            </a:pPr>
            <a:endParaRPr lang="en-US" dirty="0"/>
          </a:p>
        </p:txBody>
      </p:sp>
    </p:spTree>
    <p:extLst>
      <p:ext uri="{BB962C8B-B14F-4D97-AF65-F5344CB8AC3E}">
        <p14:creationId xmlns:p14="http://schemas.microsoft.com/office/powerpoint/2010/main" val="1164941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1377AF6-2477-81EC-D1BC-43FD72DF18F6}"/>
              </a:ext>
            </a:extLst>
          </p:cNvPr>
          <p:cNvSpPr>
            <a:spLocks noGrp="1"/>
          </p:cNvSpPr>
          <p:nvPr>
            <p:ph type="title"/>
          </p:nvPr>
        </p:nvSpPr>
        <p:spPr>
          <a:xfrm>
            <a:off x="2358097" y="3122442"/>
            <a:ext cx="4840641" cy="1773555"/>
          </a:xfrm>
        </p:spPr>
        <p:txBody>
          <a:bodyPr/>
          <a:lstStyle/>
          <a:p>
            <a:r>
              <a:rPr lang="en-US" dirty="0"/>
              <a:t>Method Overloading</a:t>
            </a:r>
          </a:p>
        </p:txBody>
      </p:sp>
    </p:spTree>
    <p:extLst>
      <p:ext uri="{BB962C8B-B14F-4D97-AF65-F5344CB8AC3E}">
        <p14:creationId xmlns:p14="http://schemas.microsoft.com/office/powerpoint/2010/main" val="520000563"/>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{F6540BBF-5763-4BC9-BCBD-E8D0E714844C}tf11964407_win32</Template>
  <TotalTime>155</TotalTime>
  <Words>837</Words>
  <Application>Microsoft Office PowerPoint</Application>
  <PresentationFormat>Widescreen</PresentationFormat>
  <Paragraphs>143</Paragraphs>
  <Slides>14</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Courier New</vt:lpstr>
      <vt:lpstr>Gill Sans Light</vt:lpstr>
      <vt:lpstr>Gill Sans Nova</vt:lpstr>
      <vt:lpstr>Gill Sans Nova Light</vt:lpstr>
      <vt:lpstr>Gill Sans SemiBold</vt:lpstr>
      <vt:lpstr>Sagona Book</vt:lpstr>
      <vt:lpstr>Söhne</vt:lpstr>
      <vt:lpstr>Söhne Mono</vt:lpstr>
      <vt:lpstr>Office Theme</vt:lpstr>
      <vt:lpstr>Polymorphism</vt:lpstr>
      <vt:lpstr>agenda</vt:lpstr>
      <vt:lpstr>Introduction</vt:lpstr>
      <vt:lpstr>Some key Features and Benefits</vt:lpstr>
      <vt:lpstr>Polymorphism in Java</vt:lpstr>
      <vt:lpstr>Types Of polymorphism</vt:lpstr>
      <vt:lpstr>Types Of Polymorphism</vt:lpstr>
      <vt:lpstr>PowerPoint Presentation</vt:lpstr>
      <vt:lpstr>Method Overloading</vt:lpstr>
      <vt:lpstr>Example Of Method Overloading</vt:lpstr>
      <vt:lpstr>Example Of Constructor Overloading</vt:lpstr>
      <vt:lpstr>Method  Overriding</vt:lpstr>
      <vt:lpstr>Example Of Method Overriding</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dc:title>
  <dc:creator>User</dc:creator>
  <cp:lastModifiedBy>User</cp:lastModifiedBy>
  <cp:revision>8</cp:revision>
  <dcterms:created xsi:type="dcterms:W3CDTF">2023-05-26T15:05:35Z</dcterms:created>
  <dcterms:modified xsi:type="dcterms:W3CDTF">2023-05-27T07:38:18Z</dcterms:modified>
</cp:coreProperties>
</file>