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3"/>
    <p:sldMasterId id="2147483665" r:id="rId4"/>
    <p:sldMasterId id="2147483666" r:id="rId5"/>
    <p:sldMasterId id="214748366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slide" Target="slides/slide37.xml"/><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169920" cy="480059"/>
          </a:xfrm>
          <a:prstGeom prst="rect">
            <a:avLst/>
          </a:prstGeom>
          <a:noFill/>
          <a:ln>
            <a:noFill/>
          </a:ln>
        </p:spPr>
        <p:txBody>
          <a:bodyPr anchorCtr="0" anchor="t" bIns="91425" lIns="91425" rIns="91425" tIns="91425"/>
          <a:lstStyle>
            <a:lvl1pPr indent="0" lvl="0" marL="0" marR="0" rtl="0" algn="l">
              <a:spcBef>
                <a:spcPts val="0"/>
              </a:spcBef>
              <a:buNone/>
              <a:defRPr b="0" i="0" sz="13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4143587" y="0"/>
            <a:ext cx="3169920" cy="480059"/>
          </a:xfrm>
          <a:prstGeom prst="rect">
            <a:avLst/>
          </a:prstGeom>
          <a:noFill/>
          <a:ln>
            <a:noFill/>
          </a:ln>
        </p:spPr>
        <p:txBody>
          <a:bodyPr anchorCtr="0" anchor="t" bIns="91425" lIns="91425" rIns="91425" tIns="91425"/>
          <a:lstStyle>
            <a:lvl1pPr indent="0" lvl="0" marL="0" marR="0" rtl="0" algn="r">
              <a:spcBef>
                <a:spcPts val="0"/>
              </a:spcBef>
              <a:buNone/>
              <a:defRPr b="0" i="0" sz="13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731520" y="4560569"/>
            <a:ext cx="5852159" cy="4320539"/>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9119474"/>
            <a:ext cx="3169920" cy="480059"/>
          </a:xfrm>
          <a:prstGeom prst="rect">
            <a:avLst/>
          </a:prstGeom>
          <a:noFill/>
          <a:ln>
            <a:noFill/>
          </a:ln>
        </p:spPr>
        <p:txBody>
          <a:bodyPr anchorCtr="0" anchor="b" bIns="91425" lIns="91425" rIns="91425" tIns="91425"/>
          <a:lstStyle>
            <a:lvl1pPr indent="0" lvl="0" marL="0" marR="0" rtl="0" algn="l">
              <a:spcBef>
                <a:spcPts val="0"/>
              </a:spcBef>
              <a:buNone/>
              <a:defRPr b="0" i="0" sz="13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b="0" i="0" lang="en-US" sz="13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2" name="Shape 122"/>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23" name="Shape 123"/>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b="0" i="0" lang="en-US" sz="13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4" name="Shape 184"/>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85" name="Shape 185"/>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3" name="Shape 193"/>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94" name="Shape 194"/>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0" name="Shape 200"/>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01" name="Shape 201"/>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9" name="Shape 209"/>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10" name="Shape 210"/>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5" name="Shape 215"/>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16" name="Shape 216"/>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3" name="Shape 223"/>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24" name="Shape 224"/>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1" name="Shape 241"/>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42" name="Shape 242"/>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5" name="Shape 255"/>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56" name="Shape 256"/>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2" name="Shape 262"/>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63" name="Shape 263"/>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8" name="Shape 268"/>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69" name="Shape 269"/>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0" name="Shape 130"/>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31" name="Shape 131"/>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b="0" i="0" lang="en-US" sz="13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7" name="Shape 277"/>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78" name="Shape 278"/>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3" name="Shape 283"/>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84" name="Shape 284"/>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0" name="Shape 290"/>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91" name="Shape 291"/>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6" name="Shape 296"/>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97" name="Shape 297"/>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5" name="Shape 305"/>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06" name="Shape 306"/>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13" name="Shape 313"/>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14" name="Shape 314"/>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1" name="Shape 321"/>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22" name="Shape 322"/>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35" name="Shape 335"/>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36" name="Shape 336"/>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44" name="Shape 344"/>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45" name="Shape 345"/>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57" name="Shape 357"/>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58" name="Shape 358"/>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7" name="Shape 137"/>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38" name="Shape 138"/>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b="0" i="0" lang="en-US" sz="13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6" name="Shape 366"/>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67" name="Shape 367"/>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5" name="Shape 375"/>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76" name="Shape 376"/>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84" name="Shape 384"/>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85" name="Shape 385"/>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91" name="Shape 391"/>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92" name="Shape 392"/>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98" name="Shape 398"/>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99" name="Shape 399"/>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05" name="Shape 405"/>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06" name="Shape 406"/>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12" name="Shape 412"/>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13" name="Shape 413"/>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5" name="Shape 425"/>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26" name="Shape 426"/>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4" name="Shape 144"/>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45" name="Shape 145"/>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2" name="Shape 152"/>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53" name="Shape 153"/>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8" name="Shape 158"/>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59" name="Shape 159"/>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5" name="Shape 165"/>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66" name="Shape 166"/>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1" name="Shape 171"/>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72" name="Shape 172"/>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7" name="Shape 177"/>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78" name="Shape 178"/>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p:bg>
      <p:bgPr>
        <a:solidFill>
          <a:srgbClr val="3F3F3F"/>
        </a:solidFill>
      </p:bgPr>
    </p:bg>
    <p:spTree>
      <p:nvGrpSpPr>
        <p:cNvPr id="15" name="Shape 15"/>
        <p:cNvGrpSpPr/>
        <p:nvPr/>
      </p:nvGrpSpPr>
      <p:grpSpPr>
        <a:xfrm>
          <a:off x="0" y="0"/>
          <a:ext cx="0" cy="0"/>
          <a:chOff x="0" y="0"/>
          <a:chExt cx="0" cy="0"/>
        </a:xfrm>
      </p:grpSpPr>
      <p:sp>
        <p:nvSpPr>
          <p:cNvPr id="16" name="Shape 16"/>
          <p:cNvSpPr/>
          <p:nvPr/>
        </p:nvSpPr>
        <p:spPr>
          <a:xfrm>
            <a:off x="0" y="0"/>
            <a:ext cx="9144000" cy="6858000"/>
          </a:xfrm>
          <a:prstGeom prst="rect">
            <a:avLst/>
          </a:prstGeom>
          <a:solidFill>
            <a:srgbClr val="1D1A36"/>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7" name="Shape 17"/>
          <p:cNvSpPr/>
          <p:nvPr/>
        </p:nvSpPr>
        <p:spPr>
          <a:xfrm>
            <a:off x="426891" y="3737612"/>
            <a:ext cx="6335857" cy="34289"/>
          </a:xfrm>
          <a:prstGeom prst="flowChartProcess">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i="0" sz="1350" u="none" cap="none" strike="noStrike">
              <a:solidFill>
                <a:schemeClr val="lt1"/>
              </a:solidFill>
              <a:latin typeface="Arial"/>
              <a:ea typeface="Arial"/>
              <a:cs typeface="Arial"/>
              <a:sym typeface="Arial"/>
            </a:endParaRPr>
          </a:p>
        </p:txBody>
      </p:sp>
      <p:sp>
        <p:nvSpPr>
          <p:cNvPr id="18" name="Shape 18"/>
          <p:cNvSpPr txBox="1"/>
          <p:nvPr/>
        </p:nvSpPr>
        <p:spPr>
          <a:xfrm>
            <a:off x="426891" y="3962400"/>
            <a:ext cx="3535508" cy="453388"/>
          </a:xfrm>
          <a:prstGeom prst="rect">
            <a:avLst/>
          </a:prstGeom>
          <a:noFill/>
          <a:ln>
            <a:noFill/>
          </a:ln>
        </p:spPr>
        <p:txBody>
          <a:bodyPr anchorCtr="0" anchor="ctr" bIns="34275" lIns="68575" rIns="68575" tIns="34275">
            <a:noAutofit/>
          </a:bodyPr>
          <a:lstStyle/>
          <a:p>
            <a:pPr indent="0" lvl="0" marL="0" marR="0" rtl="0" algn="l">
              <a:spcBef>
                <a:spcPts val="0"/>
              </a:spcBef>
              <a:buClr>
                <a:schemeClr val="lt1"/>
              </a:buClr>
              <a:buSzPct val="25000"/>
              <a:buFont typeface="Arial"/>
              <a:buNone/>
            </a:pPr>
            <a:r>
              <a:rPr b="1" i="0" lang="en-US" sz="1950" u="none" cap="none" strike="noStrike">
                <a:solidFill>
                  <a:schemeClr val="lt1"/>
                </a:solidFill>
                <a:latin typeface="Arial"/>
                <a:ea typeface="Arial"/>
                <a:cs typeface="Arial"/>
                <a:sym typeface="Arial"/>
              </a:rPr>
              <a:t>The Coding Bootcamp |</a:t>
            </a:r>
          </a:p>
        </p:txBody>
      </p:sp>
      <p:sp>
        <p:nvSpPr>
          <p:cNvPr id="19" name="Shape 19"/>
          <p:cNvSpPr txBox="1"/>
          <p:nvPr/>
        </p:nvSpPr>
        <p:spPr>
          <a:xfrm>
            <a:off x="6247492" y="6540235"/>
            <a:ext cx="2787650" cy="215204"/>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0" i="0" lang="en-US" sz="800" u="none" cap="none" strike="noStrike">
                <a:solidFill>
                  <a:schemeClr val="lt1"/>
                </a:solidFill>
                <a:latin typeface="Arial"/>
                <a:ea typeface="Arial"/>
                <a:cs typeface="Arial"/>
                <a:sym typeface="Arial"/>
              </a:rPr>
              <a:t>© 2016 | Coding Boot Camp - All Rights Reserved</a:t>
            </a:r>
          </a:p>
        </p:txBody>
      </p:sp>
      <p:sp>
        <p:nvSpPr>
          <p:cNvPr id="20" name="Shape 20"/>
          <p:cNvSpPr txBox="1"/>
          <p:nvPr>
            <p:ph type="title"/>
          </p:nvPr>
        </p:nvSpPr>
        <p:spPr>
          <a:xfrm>
            <a:off x="390606" y="2953541"/>
            <a:ext cx="8229600" cy="87185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lt1"/>
              </a:buClr>
              <a:buFont typeface="Arial"/>
              <a:buNone/>
              <a:defRPr b="1" i="0" sz="4100" u="none" cap="none" strike="noStrike">
                <a:solidFill>
                  <a:schemeClr val="lt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1" name="Shape 21"/>
          <p:cNvSpPr txBox="1"/>
          <p:nvPr>
            <p:ph idx="1" type="body"/>
          </p:nvPr>
        </p:nvSpPr>
        <p:spPr>
          <a:xfrm>
            <a:off x="3370401" y="4034789"/>
            <a:ext cx="2270008" cy="381000"/>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lt1"/>
              </a:buClr>
              <a:buFont typeface="Arial"/>
              <a:buNone/>
              <a:defRPr b="1" i="0" sz="2000" u="none" cap="none" strike="noStrike">
                <a:solidFill>
                  <a:schemeClr val="lt1"/>
                </a:solidFill>
                <a:latin typeface="Arial"/>
                <a:ea typeface="Arial"/>
                <a:cs typeface="Arial"/>
                <a:sym typeface="Arial"/>
              </a:defRPr>
            </a:lvl1pPr>
            <a:lvl2pPr indent="-101600" lvl="1" marL="685800" marR="0" rtl="0" algn="l">
              <a:lnSpc>
                <a:spcPct val="90000"/>
              </a:lnSpc>
              <a:spcBef>
                <a:spcPts val="500"/>
              </a:spcBef>
              <a:buClr>
                <a:schemeClr val="dk1"/>
              </a:buClr>
              <a:buSzPct val="100000"/>
              <a:buFont typeface="Arial"/>
              <a:buChar char="•"/>
              <a:defRPr b="1" i="0" sz="20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1" i="0" sz="2000" u="none" cap="none" strike="noStrike">
                <a:solidFill>
                  <a:schemeClr val="dk1"/>
                </a:solidFill>
                <a:latin typeface="Arial"/>
                <a:ea typeface="Arial"/>
                <a:cs typeface="Arial"/>
                <a:sym typeface="Arial"/>
              </a:defRPr>
            </a:lvl3pPr>
            <a:lvl4pPr indent="-101600" lvl="3" marL="1600200" marR="0" rtl="0" algn="l">
              <a:lnSpc>
                <a:spcPct val="90000"/>
              </a:lnSpc>
              <a:spcBef>
                <a:spcPts val="500"/>
              </a:spcBef>
              <a:buClr>
                <a:schemeClr val="dk1"/>
              </a:buClr>
              <a:buSzPct val="100000"/>
              <a:buFont typeface="Arial"/>
              <a:buChar char="•"/>
              <a:defRPr b="1" i="0" sz="2000" u="none" cap="none" strike="noStrike">
                <a:solidFill>
                  <a:schemeClr val="dk1"/>
                </a:solidFill>
                <a:latin typeface="Arial"/>
                <a:ea typeface="Arial"/>
                <a:cs typeface="Arial"/>
                <a:sym typeface="Arial"/>
              </a:defRPr>
            </a:lvl4pPr>
            <a:lvl5pPr indent="-101600" lvl="4" marL="2057400" marR="0" rtl="0" algn="l">
              <a:lnSpc>
                <a:spcPct val="90000"/>
              </a:lnSpc>
              <a:spcBef>
                <a:spcPts val="500"/>
              </a:spcBef>
              <a:buClr>
                <a:schemeClr val="dk1"/>
              </a:buClr>
              <a:buSzPct val="100000"/>
              <a:buFont typeface="Arial"/>
              <a:buChar char="•"/>
              <a:defRPr b="1"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2" type="body"/>
          </p:nvPr>
        </p:nvSpPr>
        <p:spPr>
          <a:xfrm>
            <a:off x="396990" y="2504042"/>
            <a:ext cx="2700336" cy="381000"/>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lt1"/>
              </a:buClr>
              <a:buFont typeface="Arial"/>
              <a:buNone/>
              <a:defRPr b="1" i="0" sz="2000" u="none" cap="none" strike="noStrike">
                <a:solidFill>
                  <a:schemeClr val="lt1"/>
                </a:solidFill>
                <a:latin typeface="Arial"/>
                <a:ea typeface="Arial"/>
                <a:cs typeface="Arial"/>
                <a:sym typeface="Arial"/>
              </a:defRPr>
            </a:lvl1pPr>
            <a:lvl2pPr indent="-101600" lvl="1" marL="685800" marR="0" rtl="0" algn="l">
              <a:lnSpc>
                <a:spcPct val="90000"/>
              </a:lnSpc>
              <a:spcBef>
                <a:spcPts val="500"/>
              </a:spcBef>
              <a:buClr>
                <a:schemeClr val="dk1"/>
              </a:buClr>
              <a:buSzPct val="100000"/>
              <a:buFont typeface="Arial"/>
              <a:buChar char="•"/>
              <a:defRPr b="1" i="0" sz="20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1" i="0" sz="2000" u="none" cap="none" strike="noStrike">
                <a:solidFill>
                  <a:schemeClr val="dk1"/>
                </a:solidFill>
                <a:latin typeface="Arial"/>
                <a:ea typeface="Arial"/>
                <a:cs typeface="Arial"/>
                <a:sym typeface="Arial"/>
              </a:defRPr>
            </a:lvl3pPr>
            <a:lvl4pPr indent="-101600" lvl="3" marL="1600200" marR="0" rtl="0" algn="l">
              <a:lnSpc>
                <a:spcPct val="90000"/>
              </a:lnSpc>
              <a:spcBef>
                <a:spcPts val="500"/>
              </a:spcBef>
              <a:buClr>
                <a:schemeClr val="dk1"/>
              </a:buClr>
              <a:buSzPct val="100000"/>
              <a:buFont typeface="Arial"/>
              <a:buChar char="•"/>
              <a:defRPr b="1" i="0" sz="2000" u="none" cap="none" strike="noStrike">
                <a:solidFill>
                  <a:schemeClr val="dk1"/>
                </a:solidFill>
                <a:latin typeface="Arial"/>
                <a:ea typeface="Arial"/>
                <a:cs typeface="Arial"/>
                <a:sym typeface="Arial"/>
              </a:defRPr>
            </a:lvl4pPr>
            <a:lvl5pPr indent="-101600" lvl="4" marL="2057400" marR="0" rtl="0" algn="l">
              <a:lnSpc>
                <a:spcPct val="90000"/>
              </a:lnSpc>
              <a:spcBef>
                <a:spcPts val="500"/>
              </a:spcBef>
              <a:buClr>
                <a:schemeClr val="dk1"/>
              </a:buClr>
              <a:buSzPct val="100000"/>
              <a:buFont typeface="Arial"/>
              <a:buChar char="•"/>
              <a:defRPr b="1"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Blank">
    <p:spTree>
      <p:nvGrpSpPr>
        <p:cNvPr id="80" name="Shape 80"/>
        <p:cNvGrpSpPr/>
        <p:nvPr/>
      </p:nvGrpSpPr>
      <p:grpSpPr>
        <a:xfrm>
          <a:off x="0" y="0"/>
          <a:ext cx="0" cy="0"/>
          <a:chOff x="0" y="0"/>
          <a:chExt cx="0" cy="0"/>
        </a:xfrm>
      </p:grpSpPr>
      <p:pic>
        <p:nvPicPr>
          <p:cNvPr id="81" name="Shape 81"/>
          <p:cNvPicPr preferRelativeResize="0"/>
          <p:nvPr/>
        </p:nvPicPr>
        <p:blipFill rotWithShape="1">
          <a:blip r:embed="rId2">
            <a:alphaModFix/>
          </a:blip>
          <a:srcRect b="0" l="0" r="0" t="0"/>
          <a:stretch/>
        </p:blipFill>
        <p:spPr>
          <a:xfrm>
            <a:off x="0" y="0"/>
            <a:ext cx="9144000" cy="6864079"/>
          </a:xfrm>
          <a:prstGeom prst="rect">
            <a:avLst/>
          </a:prstGeom>
          <a:noFill/>
          <a:ln>
            <a:noFill/>
          </a:ln>
        </p:spPr>
      </p:pic>
      <p:sp>
        <p:nvSpPr>
          <p:cNvPr id="82" name="Shape 82"/>
          <p:cNvSpPr/>
          <p:nvPr/>
        </p:nvSpPr>
        <p:spPr>
          <a:xfrm>
            <a:off x="426891" y="3737612"/>
            <a:ext cx="6335857" cy="34289"/>
          </a:xfrm>
          <a:prstGeom prst="flowChartProcess">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sz="1350">
              <a:solidFill>
                <a:schemeClr val="lt1"/>
              </a:solidFill>
              <a:latin typeface="Calibri"/>
              <a:ea typeface="Calibri"/>
              <a:cs typeface="Calibri"/>
              <a:sym typeface="Calibri"/>
            </a:endParaRPr>
          </a:p>
        </p:txBody>
      </p:sp>
      <p:sp>
        <p:nvSpPr>
          <p:cNvPr id="83" name="Shape 83"/>
          <p:cNvSpPr txBox="1"/>
          <p:nvPr/>
        </p:nvSpPr>
        <p:spPr>
          <a:xfrm>
            <a:off x="1425286" y="3851910"/>
            <a:ext cx="6457950" cy="549086"/>
          </a:xfrm>
          <a:prstGeom prst="rect">
            <a:avLst/>
          </a:prstGeom>
          <a:noFill/>
          <a:ln>
            <a:noFill/>
          </a:ln>
        </p:spPr>
        <p:txBody>
          <a:bodyPr anchorCtr="0" anchor="ctr" bIns="34275" lIns="68575" rIns="68575" tIns="34275">
            <a:noAutofit/>
          </a:bodyPr>
          <a:lstStyle/>
          <a:p>
            <a:pPr indent="0" lvl="0" marL="0" marR="0" rtl="0" algn="l">
              <a:spcBef>
                <a:spcPts val="0"/>
              </a:spcBef>
              <a:buClr>
                <a:schemeClr val="dk1"/>
              </a:buClr>
              <a:buFont typeface="Calibri"/>
              <a:buNone/>
            </a:pPr>
            <a:r>
              <a:t/>
            </a:r>
            <a:endParaRPr b="1" i="1" sz="1800">
              <a:solidFill>
                <a:schemeClr val="lt1"/>
              </a:solidFill>
              <a:latin typeface="Arial"/>
              <a:ea typeface="Arial"/>
              <a:cs typeface="Arial"/>
              <a:sym typeface="Arial"/>
            </a:endParaRPr>
          </a:p>
        </p:txBody>
      </p:sp>
      <p:sp>
        <p:nvSpPr>
          <p:cNvPr id="84" name="Shape 84"/>
          <p:cNvSpPr txBox="1"/>
          <p:nvPr/>
        </p:nvSpPr>
        <p:spPr>
          <a:xfrm>
            <a:off x="6247492" y="6540235"/>
            <a:ext cx="2787650" cy="215204"/>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800">
                <a:solidFill>
                  <a:schemeClr val="lt1"/>
                </a:solidFill>
                <a:latin typeface="Arial"/>
                <a:ea typeface="Arial"/>
                <a:cs typeface="Arial"/>
                <a:sym typeface="Arial"/>
              </a:rPr>
              <a:t>© 2016 | Coding Boot Camp - All Rights Reserved</a:t>
            </a:r>
          </a:p>
        </p:txBody>
      </p:sp>
      <p:sp>
        <p:nvSpPr>
          <p:cNvPr id="85" name="Shape 85"/>
          <p:cNvSpPr txBox="1"/>
          <p:nvPr>
            <p:ph type="title"/>
          </p:nvPr>
        </p:nvSpPr>
        <p:spPr>
          <a:xfrm>
            <a:off x="390606" y="2953541"/>
            <a:ext cx="8229600" cy="87185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lt1"/>
              </a:buClr>
              <a:buFont typeface="Arial"/>
              <a:buNone/>
              <a:defRPr b="1" i="1" sz="4100" u="none" cap="none" strike="noStrike">
                <a:solidFill>
                  <a:schemeClr val="lt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86" name="Shape 86"/>
        <p:cNvGrpSpPr/>
        <p:nvPr/>
      </p:nvGrpSpPr>
      <p:grpSpPr>
        <a:xfrm>
          <a:off x="0" y="0"/>
          <a:ext cx="0" cy="0"/>
          <a:chOff x="0" y="0"/>
          <a:chExt cx="0" cy="0"/>
        </a:xfrm>
      </p:grpSpPr>
      <p:sp>
        <p:nvSpPr>
          <p:cNvPr id="87" name="Shape 87"/>
          <p:cNvSpPr/>
          <p:nvPr/>
        </p:nvSpPr>
        <p:spPr>
          <a:xfrm>
            <a:off x="-5870" y="6410337"/>
            <a:ext cx="9155740" cy="457747"/>
          </a:xfrm>
          <a:prstGeom prst="flowChartProcess">
            <a:avLst/>
          </a:prstGeom>
          <a:solidFill>
            <a:srgbClr val="D11034"/>
          </a:solidFill>
          <a:ln>
            <a:noFill/>
          </a:ln>
        </p:spPr>
        <p:txBody>
          <a:bodyPr anchorCtr="0" anchor="ctr" bIns="45700" lIns="91425" rIns="91425" tIns="45700">
            <a:noAutofit/>
          </a:bodyPr>
          <a:lstStyle/>
          <a:p>
            <a:pPr indent="0" lvl="0" marL="0" marR="0" rtl="0" algn="ctr">
              <a:spcBef>
                <a:spcPts val="0"/>
              </a:spcBef>
              <a:buNone/>
            </a:pPr>
            <a:r>
              <a:t/>
            </a:r>
            <a:endParaRPr sz="1350">
              <a:solidFill>
                <a:schemeClr val="lt1"/>
              </a:solidFill>
              <a:latin typeface="Arial"/>
              <a:ea typeface="Arial"/>
              <a:cs typeface="Arial"/>
              <a:sym typeface="Arial"/>
            </a:endParaRPr>
          </a:p>
        </p:txBody>
      </p:sp>
      <p:sp>
        <p:nvSpPr>
          <p:cNvPr id="88" name="Shape 88"/>
          <p:cNvSpPr txBox="1"/>
          <p:nvPr/>
        </p:nvSpPr>
        <p:spPr>
          <a:xfrm>
            <a:off x="533400" y="6531608"/>
            <a:ext cx="2787650" cy="21520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800">
                <a:solidFill>
                  <a:schemeClr val="lt1"/>
                </a:solidFill>
                <a:latin typeface="Arial"/>
                <a:ea typeface="Arial"/>
                <a:cs typeface="Arial"/>
                <a:sym typeface="Arial"/>
              </a:rPr>
              <a:t>© 2016 | UCFB - All Rights Reserved</a:t>
            </a:r>
          </a:p>
        </p:txBody>
      </p:sp>
      <p:sp>
        <p:nvSpPr>
          <p:cNvPr id="89" name="Shape 89"/>
          <p:cNvSpPr txBox="1"/>
          <p:nvPr>
            <p:ph type="title"/>
          </p:nvPr>
        </p:nvSpPr>
        <p:spPr>
          <a:xfrm>
            <a:off x="304800" y="0"/>
            <a:ext cx="5470525" cy="653853"/>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cxnSp>
        <p:nvCxnSpPr>
          <p:cNvPr id="90" name="Shape 90"/>
          <p:cNvCxnSpPr/>
          <p:nvPr/>
        </p:nvCxnSpPr>
        <p:spPr>
          <a:xfrm>
            <a:off x="0" y="653854"/>
            <a:ext cx="9144000" cy="0"/>
          </a:xfrm>
          <a:prstGeom prst="straightConnector1">
            <a:avLst/>
          </a:prstGeom>
          <a:noFill/>
          <a:ln cap="flat" cmpd="sng" w="41275">
            <a:solidFill>
              <a:srgbClr val="C83232"/>
            </a:solidFill>
            <a:prstDash val="solid"/>
            <a:miter/>
            <a:headEnd len="med" w="med" type="none"/>
            <a:tailEnd len="med" w="med" type="none"/>
          </a:ln>
        </p:spPr>
      </p:cxnSp>
      <p:pic>
        <p:nvPicPr>
          <p:cNvPr id="91" name="Shape 91"/>
          <p:cNvPicPr preferRelativeResize="0"/>
          <p:nvPr/>
        </p:nvPicPr>
        <p:blipFill rotWithShape="1">
          <a:blip r:embed="rId2">
            <a:alphaModFix/>
          </a:blip>
          <a:srcRect b="0" l="0" r="0" t="0"/>
          <a:stretch/>
        </p:blipFill>
        <p:spPr>
          <a:xfrm>
            <a:off x="-5870" y="6410337"/>
            <a:ext cx="3968271" cy="447663"/>
          </a:xfrm>
          <a:prstGeom prst="rect">
            <a:avLst/>
          </a:prstGeom>
          <a:noFill/>
          <a:ln>
            <a:noFill/>
          </a:ln>
        </p:spPr>
      </p:pic>
      <p:sp>
        <p:nvSpPr>
          <p:cNvPr id="92" name="Shape 92"/>
          <p:cNvSpPr txBox="1"/>
          <p:nvPr/>
        </p:nvSpPr>
        <p:spPr>
          <a:xfrm>
            <a:off x="6247492" y="6540235"/>
            <a:ext cx="2787650" cy="215204"/>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800">
                <a:solidFill>
                  <a:schemeClr val="lt1"/>
                </a:solidFill>
                <a:latin typeface="Arial"/>
                <a:ea typeface="Arial"/>
                <a:cs typeface="Arial"/>
                <a:sym typeface="Arial"/>
              </a:rPr>
              <a:t>© 2016 | Coding Boot Camp - All Rights Reserved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p:spTree>
      <p:nvGrpSpPr>
        <p:cNvPr id="93" name="Shape 9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p:bg>
      <p:bgPr>
        <a:solidFill>
          <a:srgbClr val="BF5700"/>
        </a:solidFill>
      </p:bgPr>
    </p:bg>
    <p:spTree>
      <p:nvGrpSpPr>
        <p:cNvPr id="100" name="Shape 100"/>
        <p:cNvGrpSpPr/>
        <p:nvPr/>
      </p:nvGrpSpPr>
      <p:grpSpPr>
        <a:xfrm>
          <a:off x="0" y="0"/>
          <a:ext cx="0" cy="0"/>
          <a:chOff x="0" y="0"/>
          <a:chExt cx="0" cy="0"/>
        </a:xfrm>
      </p:grpSpPr>
      <p:sp>
        <p:nvSpPr>
          <p:cNvPr id="101" name="Shape 101"/>
          <p:cNvSpPr/>
          <p:nvPr/>
        </p:nvSpPr>
        <p:spPr>
          <a:xfrm flipH="1" rot="10800000">
            <a:off x="426891" y="3691893"/>
            <a:ext cx="6888307" cy="45719"/>
          </a:xfrm>
          <a:prstGeom prst="flowChartProcess">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sz="1350">
              <a:solidFill>
                <a:schemeClr val="lt1"/>
              </a:solidFill>
              <a:latin typeface="Arial"/>
              <a:ea typeface="Arial"/>
              <a:cs typeface="Arial"/>
              <a:sym typeface="Arial"/>
            </a:endParaRPr>
          </a:p>
        </p:txBody>
      </p:sp>
      <p:sp>
        <p:nvSpPr>
          <p:cNvPr id="102" name="Shape 102"/>
          <p:cNvSpPr txBox="1"/>
          <p:nvPr/>
        </p:nvSpPr>
        <p:spPr>
          <a:xfrm>
            <a:off x="426891" y="3963846"/>
            <a:ext cx="4678508" cy="453388"/>
          </a:xfrm>
          <a:prstGeom prst="rect">
            <a:avLst/>
          </a:prstGeom>
          <a:noFill/>
          <a:ln>
            <a:noFill/>
          </a:ln>
        </p:spPr>
        <p:txBody>
          <a:bodyPr anchorCtr="0" anchor="ctr" bIns="34275" lIns="68575" rIns="68575" tIns="34275">
            <a:noAutofit/>
          </a:bodyPr>
          <a:lstStyle/>
          <a:p>
            <a:pPr indent="0" lvl="0" marL="0" marR="0" rtl="0" algn="l">
              <a:spcBef>
                <a:spcPts val="0"/>
              </a:spcBef>
              <a:buClr>
                <a:schemeClr val="lt1"/>
              </a:buClr>
              <a:buSzPct val="25000"/>
              <a:buFont typeface="Arial"/>
              <a:buNone/>
            </a:pPr>
            <a:r>
              <a:rPr b="1" lang="en-US" sz="1950">
                <a:solidFill>
                  <a:schemeClr val="lt1"/>
                </a:solidFill>
                <a:latin typeface="Arial"/>
                <a:ea typeface="Arial"/>
                <a:cs typeface="Arial"/>
                <a:sym typeface="Arial"/>
              </a:rPr>
              <a:t>The Coding Bootcamp at UT Austin | </a:t>
            </a:r>
          </a:p>
        </p:txBody>
      </p:sp>
      <p:sp>
        <p:nvSpPr>
          <p:cNvPr id="103" name="Shape 103"/>
          <p:cNvSpPr txBox="1"/>
          <p:nvPr/>
        </p:nvSpPr>
        <p:spPr>
          <a:xfrm>
            <a:off x="6247492" y="6540235"/>
            <a:ext cx="2787650" cy="215204"/>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800">
                <a:solidFill>
                  <a:schemeClr val="lt1"/>
                </a:solidFill>
                <a:latin typeface="Arial"/>
                <a:ea typeface="Arial"/>
                <a:cs typeface="Arial"/>
                <a:sym typeface="Arial"/>
              </a:rPr>
              <a:t>© 2016 | Coding Boot Camp - All Rights Reserved</a:t>
            </a:r>
          </a:p>
        </p:txBody>
      </p:sp>
      <p:sp>
        <p:nvSpPr>
          <p:cNvPr id="104" name="Shape 104"/>
          <p:cNvSpPr txBox="1"/>
          <p:nvPr>
            <p:ph type="title"/>
          </p:nvPr>
        </p:nvSpPr>
        <p:spPr>
          <a:xfrm>
            <a:off x="390606" y="2953541"/>
            <a:ext cx="8229600" cy="87185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lt1"/>
              </a:buClr>
              <a:buFont typeface="Arial"/>
              <a:buNone/>
              <a:defRPr b="1" i="0" sz="4100" u="none" cap="none" strike="noStrike">
                <a:solidFill>
                  <a:schemeClr val="lt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5" name="Shape 105"/>
          <p:cNvSpPr txBox="1"/>
          <p:nvPr>
            <p:ph idx="1" type="body"/>
          </p:nvPr>
        </p:nvSpPr>
        <p:spPr>
          <a:xfrm>
            <a:off x="4953000" y="4036235"/>
            <a:ext cx="2270008" cy="381000"/>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lt1"/>
              </a:buClr>
              <a:buFont typeface="Arial"/>
              <a:buNone/>
              <a:defRPr b="1" i="0" sz="1800" u="none" cap="none" strike="noStrike">
                <a:solidFill>
                  <a:schemeClr val="lt1"/>
                </a:solidFill>
                <a:latin typeface="Arial"/>
                <a:ea typeface="Arial"/>
                <a:cs typeface="Arial"/>
                <a:sym typeface="Arial"/>
              </a:defRPr>
            </a:lvl1pPr>
            <a:lvl2pPr indent="-101600" lvl="1" marL="685800" marR="0" rtl="0" algn="l">
              <a:lnSpc>
                <a:spcPct val="90000"/>
              </a:lnSpc>
              <a:spcBef>
                <a:spcPts val="500"/>
              </a:spcBef>
              <a:buClr>
                <a:schemeClr val="dk1"/>
              </a:buClr>
              <a:buSzPct val="100000"/>
              <a:buFont typeface="Arial"/>
              <a:buChar char="•"/>
              <a:defRPr b="1" i="0" sz="20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1" i="0" sz="2000" u="none" cap="none" strike="noStrike">
                <a:solidFill>
                  <a:schemeClr val="dk1"/>
                </a:solidFill>
                <a:latin typeface="Arial"/>
                <a:ea typeface="Arial"/>
                <a:cs typeface="Arial"/>
                <a:sym typeface="Arial"/>
              </a:defRPr>
            </a:lvl3pPr>
            <a:lvl4pPr indent="-101600" lvl="3" marL="1600200" marR="0" rtl="0" algn="l">
              <a:lnSpc>
                <a:spcPct val="90000"/>
              </a:lnSpc>
              <a:spcBef>
                <a:spcPts val="500"/>
              </a:spcBef>
              <a:buClr>
                <a:schemeClr val="dk1"/>
              </a:buClr>
              <a:buSzPct val="100000"/>
              <a:buFont typeface="Arial"/>
              <a:buChar char="•"/>
              <a:defRPr b="1" i="0" sz="2000" u="none" cap="none" strike="noStrike">
                <a:solidFill>
                  <a:schemeClr val="dk1"/>
                </a:solidFill>
                <a:latin typeface="Arial"/>
                <a:ea typeface="Arial"/>
                <a:cs typeface="Arial"/>
                <a:sym typeface="Arial"/>
              </a:defRPr>
            </a:lvl4pPr>
            <a:lvl5pPr indent="-101600" lvl="4" marL="2057400" marR="0" rtl="0" algn="l">
              <a:lnSpc>
                <a:spcPct val="90000"/>
              </a:lnSpc>
              <a:spcBef>
                <a:spcPts val="500"/>
              </a:spcBef>
              <a:buClr>
                <a:schemeClr val="dk1"/>
              </a:buClr>
              <a:buSzPct val="100000"/>
              <a:buFont typeface="Arial"/>
              <a:buChar char="•"/>
              <a:defRPr b="1"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06" name="Shape 106"/>
          <p:cNvSpPr txBox="1"/>
          <p:nvPr>
            <p:ph idx="2" type="body"/>
          </p:nvPr>
        </p:nvSpPr>
        <p:spPr>
          <a:xfrm>
            <a:off x="396990" y="2504042"/>
            <a:ext cx="2700336" cy="381000"/>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lt1"/>
              </a:buClr>
              <a:buFont typeface="Arial"/>
              <a:buNone/>
              <a:defRPr b="1" i="0" sz="2000" u="none" cap="none" strike="noStrike">
                <a:solidFill>
                  <a:schemeClr val="lt1"/>
                </a:solidFill>
                <a:latin typeface="Arial"/>
                <a:ea typeface="Arial"/>
                <a:cs typeface="Arial"/>
                <a:sym typeface="Arial"/>
              </a:defRPr>
            </a:lvl1pPr>
            <a:lvl2pPr indent="-101600" lvl="1" marL="685800" marR="0" rtl="0" algn="l">
              <a:lnSpc>
                <a:spcPct val="90000"/>
              </a:lnSpc>
              <a:spcBef>
                <a:spcPts val="500"/>
              </a:spcBef>
              <a:buClr>
                <a:schemeClr val="dk1"/>
              </a:buClr>
              <a:buSzPct val="100000"/>
              <a:buFont typeface="Arial"/>
              <a:buChar char="•"/>
              <a:defRPr b="1" i="0" sz="20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1" i="0" sz="2000" u="none" cap="none" strike="noStrike">
                <a:solidFill>
                  <a:schemeClr val="dk1"/>
                </a:solidFill>
                <a:latin typeface="Arial"/>
                <a:ea typeface="Arial"/>
                <a:cs typeface="Arial"/>
                <a:sym typeface="Arial"/>
              </a:defRPr>
            </a:lvl3pPr>
            <a:lvl4pPr indent="-101600" lvl="3" marL="1600200" marR="0" rtl="0" algn="l">
              <a:lnSpc>
                <a:spcPct val="90000"/>
              </a:lnSpc>
              <a:spcBef>
                <a:spcPts val="500"/>
              </a:spcBef>
              <a:buClr>
                <a:schemeClr val="dk1"/>
              </a:buClr>
              <a:buSzPct val="100000"/>
              <a:buFont typeface="Arial"/>
              <a:buChar char="•"/>
              <a:defRPr b="1" i="0" sz="2000" u="none" cap="none" strike="noStrike">
                <a:solidFill>
                  <a:schemeClr val="dk1"/>
                </a:solidFill>
                <a:latin typeface="Arial"/>
                <a:ea typeface="Arial"/>
                <a:cs typeface="Arial"/>
                <a:sym typeface="Arial"/>
              </a:defRPr>
            </a:lvl4pPr>
            <a:lvl5pPr indent="-101600" lvl="4" marL="2057400" marR="0" rtl="0" algn="l">
              <a:lnSpc>
                <a:spcPct val="90000"/>
              </a:lnSpc>
              <a:spcBef>
                <a:spcPts val="500"/>
              </a:spcBef>
              <a:buClr>
                <a:schemeClr val="dk1"/>
              </a:buClr>
              <a:buSzPct val="100000"/>
              <a:buFont typeface="Arial"/>
              <a:buChar char="•"/>
              <a:defRPr b="1"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pic>
        <p:nvPicPr>
          <p:cNvPr id="107" name="Shape 107"/>
          <p:cNvPicPr preferRelativeResize="0"/>
          <p:nvPr/>
        </p:nvPicPr>
        <p:blipFill rotWithShape="1">
          <a:blip r:embed="rId2">
            <a:alphaModFix/>
          </a:blip>
          <a:srcRect b="0" l="0" r="0" t="10219"/>
          <a:stretch/>
        </p:blipFill>
        <p:spPr>
          <a:xfrm>
            <a:off x="0" y="0"/>
            <a:ext cx="9144000" cy="56097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Blank">
    <p:bg>
      <p:bgPr>
        <a:solidFill>
          <a:srgbClr val="BF5700"/>
        </a:solidFill>
      </p:bgPr>
    </p:bg>
    <p:spTree>
      <p:nvGrpSpPr>
        <p:cNvPr id="108" name="Shape 108"/>
        <p:cNvGrpSpPr/>
        <p:nvPr/>
      </p:nvGrpSpPr>
      <p:grpSpPr>
        <a:xfrm>
          <a:off x="0" y="0"/>
          <a:ext cx="0" cy="0"/>
          <a:chOff x="0" y="0"/>
          <a:chExt cx="0" cy="0"/>
        </a:xfrm>
      </p:grpSpPr>
      <p:sp>
        <p:nvSpPr>
          <p:cNvPr id="109" name="Shape 109"/>
          <p:cNvSpPr/>
          <p:nvPr/>
        </p:nvSpPr>
        <p:spPr>
          <a:xfrm>
            <a:off x="426891" y="3737612"/>
            <a:ext cx="6335857" cy="34289"/>
          </a:xfrm>
          <a:prstGeom prst="flowChartProcess">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sz="1350">
              <a:solidFill>
                <a:schemeClr val="lt1"/>
              </a:solidFill>
              <a:latin typeface="Calibri"/>
              <a:ea typeface="Calibri"/>
              <a:cs typeface="Calibri"/>
              <a:sym typeface="Calibri"/>
            </a:endParaRPr>
          </a:p>
        </p:txBody>
      </p:sp>
      <p:sp>
        <p:nvSpPr>
          <p:cNvPr id="110" name="Shape 110"/>
          <p:cNvSpPr txBox="1"/>
          <p:nvPr/>
        </p:nvSpPr>
        <p:spPr>
          <a:xfrm>
            <a:off x="1425286" y="3851910"/>
            <a:ext cx="6457950" cy="549086"/>
          </a:xfrm>
          <a:prstGeom prst="rect">
            <a:avLst/>
          </a:prstGeom>
          <a:noFill/>
          <a:ln>
            <a:noFill/>
          </a:ln>
        </p:spPr>
        <p:txBody>
          <a:bodyPr anchorCtr="0" anchor="ctr" bIns="34275" lIns="68575" rIns="68575" tIns="34275">
            <a:noAutofit/>
          </a:bodyPr>
          <a:lstStyle/>
          <a:p>
            <a:pPr indent="0" lvl="0" marL="0" marR="0" rtl="0" algn="l">
              <a:spcBef>
                <a:spcPts val="0"/>
              </a:spcBef>
              <a:buClr>
                <a:schemeClr val="dk1"/>
              </a:buClr>
              <a:buFont typeface="Calibri"/>
              <a:buNone/>
            </a:pPr>
            <a:r>
              <a:t/>
            </a:r>
            <a:endParaRPr b="1" i="1" sz="1800">
              <a:solidFill>
                <a:schemeClr val="lt1"/>
              </a:solidFill>
              <a:latin typeface="Arial"/>
              <a:ea typeface="Arial"/>
              <a:cs typeface="Arial"/>
              <a:sym typeface="Arial"/>
            </a:endParaRPr>
          </a:p>
        </p:txBody>
      </p:sp>
      <p:sp>
        <p:nvSpPr>
          <p:cNvPr id="111" name="Shape 111"/>
          <p:cNvSpPr txBox="1"/>
          <p:nvPr/>
        </p:nvSpPr>
        <p:spPr>
          <a:xfrm>
            <a:off x="6247492" y="6540235"/>
            <a:ext cx="2787650" cy="215204"/>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800">
                <a:solidFill>
                  <a:schemeClr val="lt1"/>
                </a:solidFill>
                <a:latin typeface="Arial"/>
                <a:ea typeface="Arial"/>
                <a:cs typeface="Arial"/>
                <a:sym typeface="Arial"/>
              </a:rPr>
              <a:t>© 2016 | Coding Boot Camp - All Rights Reserved</a:t>
            </a:r>
          </a:p>
        </p:txBody>
      </p:sp>
      <p:sp>
        <p:nvSpPr>
          <p:cNvPr id="112" name="Shape 112"/>
          <p:cNvSpPr txBox="1"/>
          <p:nvPr>
            <p:ph type="title"/>
          </p:nvPr>
        </p:nvSpPr>
        <p:spPr>
          <a:xfrm>
            <a:off x="390606" y="2953541"/>
            <a:ext cx="8229600" cy="87185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lt1"/>
              </a:buClr>
              <a:buFont typeface="Arial"/>
              <a:buNone/>
              <a:defRPr b="1" i="1" sz="4100" u="none" cap="none" strike="noStrike">
                <a:solidFill>
                  <a:schemeClr val="lt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113" name="Shape 113"/>
        <p:cNvGrpSpPr/>
        <p:nvPr/>
      </p:nvGrpSpPr>
      <p:grpSpPr>
        <a:xfrm>
          <a:off x="0" y="0"/>
          <a:ext cx="0" cy="0"/>
          <a:chOff x="0" y="0"/>
          <a:chExt cx="0" cy="0"/>
        </a:xfrm>
      </p:grpSpPr>
      <p:sp>
        <p:nvSpPr>
          <p:cNvPr id="114" name="Shape 114"/>
          <p:cNvSpPr/>
          <p:nvPr/>
        </p:nvSpPr>
        <p:spPr>
          <a:xfrm>
            <a:off x="-5870" y="6410337"/>
            <a:ext cx="9155740" cy="457747"/>
          </a:xfrm>
          <a:prstGeom prst="flowChartProcess">
            <a:avLst/>
          </a:prstGeom>
          <a:solidFill>
            <a:srgbClr val="BF5700"/>
          </a:solidFill>
          <a:ln>
            <a:noFill/>
          </a:ln>
        </p:spPr>
        <p:txBody>
          <a:bodyPr anchorCtr="0" anchor="ctr" bIns="45700" lIns="91425" rIns="91425" tIns="45700">
            <a:noAutofit/>
          </a:bodyPr>
          <a:lstStyle/>
          <a:p>
            <a:pPr indent="0" lvl="0" marL="0" marR="0" rtl="0" algn="ctr">
              <a:spcBef>
                <a:spcPts val="0"/>
              </a:spcBef>
              <a:buNone/>
            </a:pPr>
            <a:r>
              <a:t/>
            </a:r>
            <a:endParaRPr sz="1350">
              <a:solidFill>
                <a:schemeClr val="lt1"/>
              </a:solidFill>
              <a:latin typeface="Arial"/>
              <a:ea typeface="Arial"/>
              <a:cs typeface="Arial"/>
              <a:sym typeface="Arial"/>
            </a:endParaRPr>
          </a:p>
        </p:txBody>
      </p:sp>
      <p:sp>
        <p:nvSpPr>
          <p:cNvPr id="115" name="Shape 115"/>
          <p:cNvSpPr txBox="1"/>
          <p:nvPr>
            <p:ph type="title"/>
          </p:nvPr>
        </p:nvSpPr>
        <p:spPr>
          <a:xfrm>
            <a:off x="304800" y="0"/>
            <a:ext cx="5470525" cy="653853"/>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cxnSp>
        <p:nvCxnSpPr>
          <p:cNvPr id="116" name="Shape 116"/>
          <p:cNvCxnSpPr/>
          <p:nvPr/>
        </p:nvCxnSpPr>
        <p:spPr>
          <a:xfrm>
            <a:off x="0" y="653854"/>
            <a:ext cx="9144000" cy="0"/>
          </a:xfrm>
          <a:prstGeom prst="straightConnector1">
            <a:avLst/>
          </a:prstGeom>
          <a:noFill/>
          <a:ln cap="flat" cmpd="sng" w="41275">
            <a:solidFill>
              <a:srgbClr val="BF5700"/>
            </a:solidFill>
            <a:prstDash val="solid"/>
            <a:miter/>
            <a:headEnd len="med" w="med" type="none"/>
            <a:tailEnd len="med" w="med" type="none"/>
          </a:ln>
        </p:spPr>
      </p:cxnSp>
      <p:sp>
        <p:nvSpPr>
          <p:cNvPr id="117" name="Shape 117"/>
          <p:cNvSpPr txBox="1"/>
          <p:nvPr/>
        </p:nvSpPr>
        <p:spPr>
          <a:xfrm>
            <a:off x="6247492" y="6540235"/>
            <a:ext cx="2787650" cy="215204"/>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800">
                <a:solidFill>
                  <a:schemeClr val="lt1"/>
                </a:solidFill>
                <a:latin typeface="Arial"/>
                <a:ea typeface="Arial"/>
                <a:cs typeface="Arial"/>
                <a:sym typeface="Arial"/>
              </a:rPr>
              <a:t>© 2016 | Coding Boot Camp - All Rights Reserved</a:t>
            </a:r>
          </a:p>
        </p:txBody>
      </p:sp>
      <p:pic>
        <p:nvPicPr>
          <p:cNvPr id="118" name="Shape 118"/>
          <p:cNvPicPr preferRelativeResize="0"/>
          <p:nvPr/>
        </p:nvPicPr>
        <p:blipFill rotWithShape="1">
          <a:blip r:embed="rId2">
            <a:alphaModFix/>
          </a:blip>
          <a:srcRect b="0" l="73429" r="0" t="14129"/>
          <a:stretch/>
        </p:blipFill>
        <p:spPr>
          <a:xfrm>
            <a:off x="-5870" y="6400800"/>
            <a:ext cx="2179730" cy="481354"/>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p:spTree>
      <p:nvGrpSpPr>
        <p:cNvPr id="119" name="Shape 11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23" name="Shape 23"/>
        <p:cNvGrpSpPr/>
        <p:nvPr/>
      </p:nvGrpSpPr>
      <p:grpSpPr>
        <a:xfrm>
          <a:off x="0" y="0"/>
          <a:ext cx="0" cy="0"/>
          <a:chOff x="0" y="0"/>
          <a:chExt cx="0" cy="0"/>
        </a:xfrm>
      </p:grpSpPr>
      <p:sp>
        <p:nvSpPr>
          <p:cNvPr id="24" name="Shape 24"/>
          <p:cNvSpPr/>
          <p:nvPr/>
        </p:nvSpPr>
        <p:spPr>
          <a:xfrm>
            <a:off x="0" y="6418964"/>
            <a:ext cx="9155740" cy="457747"/>
          </a:xfrm>
          <a:prstGeom prst="flowChartProcess">
            <a:avLst/>
          </a:prstGeom>
          <a:solidFill>
            <a:srgbClr val="1D1A36"/>
          </a:solidFill>
          <a:ln>
            <a:noFill/>
          </a:ln>
        </p:spPr>
        <p:txBody>
          <a:bodyPr anchorCtr="0" anchor="ctr" bIns="45700" lIns="91425" rIns="91425" tIns="45700">
            <a:noAutofit/>
          </a:bodyPr>
          <a:lstStyle/>
          <a:p>
            <a:pPr indent="0" lvl="0" marL="0" marR="0" rtl="0" algn="ctr">
              <a:spcBef>
                <a:spcPts val="0"/>
              </a:spcBef>
              <a:buNone/>
            </a:pPr>
            <a:r>
              <a:t/>
            </a:r>
            <a:endParaRPr b="0" i="0" sz="1350" u="none" cap="none" strike="noStrike">
              <a:solidFill>
                <a:schemeClr val="lt1"/>
              </a:solidFill>
              <a:latin typeface="Arial"/>
              <a:ea typeface="Arial"/>
              <a:cs typeface="Arial"/>
              <a:sym typeface="Arial"/>
            </a:endParaRPr>
          </a:p>
        </p:txBody>
      </p:sp>
      <p:sp>
        <p:nvSpPr>
          <p:cNvPr id="25" name="Shape 25"/>
          <p:cNvSpPr txBox="1"/>
          <p:nvPr>
            <p:ph type="title"/>
          </p:nvPr>
        </p:nvSpPr>
        <p:spPr>
          <a:xfrm>
            <a:off x="304800" y="0"/>
            <a:ext cx="5470525" cy="653853"/>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6" name="Shape 26"/>
          <p:cNvSpPr txBox="1"/>
          <p:nvPr/>
        </p:nvSpPr>
        <p:spPr>
          <a:xfrm>
            <a:off x="6247492" y="6540235"/>
            <a:ext cx="2787650" cy="215204"/>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0" i="0" lang="en-US" sz="800" u="none" cap="none" strike="noStrike">
                <a:solidFill>
                  <a:schemeClr val="lt1"/>
                </a:solidFill>
                <a:latin typeface="Arial"/>
                <a:ea typeface="Arial"/>
                <a:cs typeface="Arial"/>
                <a:sym typeface="Arial"/>
              </a:rPr>
              <a:t>© 2016 | Coding Boot Camp - All Rights Reserved</a:t>
            </a:r>
          </a:p>
        </p:txBody>
      </p:sp>
      <p:cxnSp>
        <p:nvCxnSpPr>
          <p:cNvPr id="27" name="Shape 27"/>
          <p:cNvCxnSpPr/>
          <p:nvPr/>
        </p:nvCxnSpPr>
        <p:spPr>
          <a:xfrm>
            <a:off x="0" y="653854"/>
            <a:ext cx="9144000" cy="0"/>
          </a:xfrm>
          <a:prstGeom prst="straightConnector1">
            <a:avLst/>
          </a:prstGeom>
          <a:noFill/>
          <a:ln cap="flat" cmpd="sng" w="41275">
            <a:solidFill>
              <a:srgbClr val="C83232"/>
            </a:solidFill>
            <a:prstDash val="solid"/>
            <a:miter/>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Blank">
    <p:bg>
      <p:bgPr>
        <a:solidFill>
          <a:srgbClr val="3F3F3F"/>
        </a:solidFill>
      </p:bgPr>
    </p:bg>
    <p:spTree>
      <p:nvGrpSpPr>
        <p:cNvPr id="28" name="Shape 28"/>
        <p:cNvGrpSpPr/>
        <p:nvPr/>
      </p:nvGrpSpPr>
      <p:grpSpPr>
        <a:xfrm>
          <a:off x="0" y="0"/>
          <a:ext cx="0" cy="0"/>
          <a:chOff x="0" y="0"/>
          <a:chExt cx="0" cy="0"/>
        </a:xfrm>
      </p:grpSpPr>
      <p:sp>
        <p:nvSpPr>
          <p:cNvPr id="29" name="Shape 29"/>
          <p:cNvSpPr/>
          <p:nvPr/>
        </p:nvSpPr>
        <p:spPr>
          <a:xfrm>
            <a:off x="0" y="0"/>
            <a:ext cx="9144000" cy="6858000"/>
          </a:xfrm>
          <a:prstGeom prst="rect">
            <a:avLst/>
          </a:prstGeom>
          <a:solidFill>
            <a:srgbClr val="1D1A36"/>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0" name="Shape 30"/>
          <p:cNvSpPr/>
          <p:nvPr/>
        </p:nvSpPr>
        <p:spPr>
          <a:xfrm>
            <a:off x="426891" y="3737612"/>
            <a:ext cx="6335857" cy="34289"/>
          </a:xfrm>
          <a:prstGeom prst="flowChartProcess">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sz="1350">
              <a:solidFill>
                <a:schemeClr val="lt1"/>
              </a:solidFill>
              <a:latin typeface="Calibri"/>
              <a:ea typeface="Calibri"/>
              <a:cs typeface="Calibri"/>
              <a:sym typeface="Calibri"/>
            </a:endParaRPr>
          </a:p>
        </p:txBody>
      </p:sp>
      <p:sp>
        <p:nvSpPr>
          <p:cNvPr id="31" name="Shape 31"/>
          <p:cNvSpPr txBox="1"/>
          <p:nvPr/>
        </p:nvSpPr>
        <p:spPr>
          <a:xfrm>
            <a:off x="1425286" y="3851910"/>
            <a:ext cx="6457950" cy="549086"/>
          </a:xfrm>
          <a:prstGeom prst="rect">
            <a:avLst/>
          </a:prstGeom>
          <a:noFill/>
          <a:ln>
            <a:noFill/>
          </a:ln>
        </p:spPr>
        <p:txBody>
          <a:bodyPr anchorCtr="0" anchor="ctr" bIns="34275" lIns="68575" rIns="68575" tIns="34275">
            <a:noAutofit/>
          </a:bodyPr>
          <a:lstStyle/>
          <a:p>
            <a:pPr indent="0" lvl="0" marL="0" marR="0" rtl="0" algn="l">
              <a:spcBef>
                <a:spcPts val="0"/>
              </a:spcBef>
              <a:buClr>
                <a:schemeClr val="dk1"/>
              </a:buClr>
              <a:buFont typeface="Calibri"/>
              <a:buNone/>
            </a:pPr>
            <a:r>
              <a:t/>
            </a:r>
            <a:endParaRPr b="1" i="1" sz="1800">
              <a:solidFill>
                <a:schemeClr val="lt1"/>
              </a:solidFill>
              <a:latin typeface="Arial"/>
              <a:ea typeface="Arial"/>
              <a:cs typeface="Arial"/>
              <a:sym typeface="Arial"/>
            </a:endParaRPr>
          </a:p>
        </p:txBody>
      </p:sp>
      <p:sp>
        <p:nvSpPr>
          <p:cNvPr id="32" name="Shape 32"/>
          <p:cNvSpPr txBox="1"/>
          <p:nvPr/>
        </p:nvSpPr>
        <p:spPr>
          <a:xfrm>
            <a:off x="6247492" y="6540235"/>
            <a:ext cx="2787650" cy="215204"/>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800">
                <a:solidFill>
                  <a:schemeClr val="lt1"/>
                </a:solidFill>
                <a:latin typeface="Arial"/>
                <a:ea typeface="Arial"/>
                <a:cs typeface="Arial"/>
                <a:sym typeface="Arial"/>
              </a:rPr>
              <a:t>© 2016 | Coding Boot Camp - All Rights Reserved</a:t>
            </a:r>
          </a:p>
        </p:txBody>
      </p:sp>
      <p:sp>
        <p:nvSpPr>
          <p:cNvPr id="33" name="Shape 33"/>
          <p:cNvSpPr txBox="1"/>
          <p:nvPr>
            <p:ph type="title"/>
          </p:nvPr>
        </p:nvSpPr>
        <p:spPr>
          <a:xfrm>
            <a:off x="390606" y="2953541"/>
            <a:ext cx="8229600" cy="87185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lt1"/>
              </a:buClr>
              <a:buFont typeface="Arial"/>
              <a:buNone/>
              <a:defRPr b="1" i="1" sz="4100" u="none" cap="none" strike="noStrike">
                <a:solidFill>
                  <a:schemeClr val="lt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p:spTree>
      <p:nvGrpSpPr>
        <p:cNvPr id="34" name="Shape 3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p:spTree>
      <p:nvGrpSpPr>
        <p:cNvPr id="41" name="Shape 41"/>
        <p:cNvGrpSpPr/>
        <p:nvPr/>
      </p:nvGrpSpPr>
      <p:grpSpPr>
        <a:xfrm>
          <a:off x="0" y="0"/>
          <a:ext cx="0" cy="0"/>
          <a:chOff x="0" y="0"/>
          <a:chExt cx="0" cy="0"/>
        </a:xfrm>
      </p:grpSpPr>
      <p:sp>
        <p:nvSpPr>
          <p:cNvPr id="42" name="Shape 42"/>
          <p:cNvSpPr/>
          <p:nvPr/>
        </p:nvSpPr>
        <p:spPr>
          <a:xfrm>
            <a:off x="0" y="0"/>
            <a:ext cx="9144000" cy="6858000"/>
          </a:xfrm>
          <a:prstGeom prst="rect">
            <a:avLst/>
          </a:prstGeom>
          <a:solidFill>
            <a:srgbClr val="262626"/>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3" name="Shape 43"/>
          <p:cNvSpPr/>
          <p:nvPr/>
        </p:nvSpPr>
        <p:spPr>
          <a:xfrm>
            <a:off x="426891" y="3737612"/>
            <a:ext cx="6335857" cy="34289"/>
          </a:xfrm>
          <a:prstGeom prst="flowChartProcess">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sz="1350">
              <a:solidFill>
                <a:schemeClr val="lt1"/>
              </a:solidFill>
              <a:latin typeface="Arial"/>
              <a:ea typeface="Arial"/>
              <a:cs typeface="Arial"/>
              <a:sym typeface="Arial"/>
            </a:endParaRPr>
          </a:p>
        </p:txBody>
      </p:sp>
      <p:grpSp>
        <p:nvGrpSpPr>
          <p:cNvPr id="44" name="Shape 44"/>
          <p:cNvGrpSpPr/>
          <p:nvPr/>
        </p:nvGrpSpPr>
        <p:grpSpPr>
          <a:xfrm>
            <a:off x="2831734" y="3945633"/>
            <a:ext cx="3917510" cy="486919"/>
            <a:chOff x="0" y="0"/>
            <a:chExt cx="4827908" cy="600075"/>
          </a:xfrm>
        </p:grpSpPr>
        <p:pic>
          <p:nvPicPr>
            <p:cNvPr id="45" name="Shape 45"/>
            <p:cNvPicPr preferRelativeResize="0"/>
            <p:nvPr/>
          </p:nvPicPr>
          <p:blipFill rotWithShape="1">
            <a:blip r:embed="rId2">
              <a:alphaModFix/>
            </a:blip>
            <a:srcRect b="0" l="39449" r="0" t="0"/>
            <a:stretch/>
          </p:blipFill>
          <p:spPr>
            <a:xfrm>
              <a:off x="496183" y="0"/>
              <a:ext cx="4331725" cy="600075"/>
            </a:xfrm>
            <a:prstGeom prst="rect">
              <a:avLst/>
            </a:prstGeom>
            <a:noFill/>
            <a:ln>
              <a:noFill/>
            </a:ln>
          </p:spPr>
        </p:pic>
        <p:pic>
          <p:nvPicPr>
            <p:cNvPr id="46" name="Shape 46"/>
            <p:cNvPicPr preferRelativeResize="0"/>
            <p:nvPr/>
          </p:nvPicPr>
          <p:blipFill rotWithShape="1">
            <a:blip r:embed="rId2">
              <a:alphaModFix/>
            </a:blip>
            <a:srcRect b="0" l="0" r="92757" t="0"/>
            <a:stretch/>
          </p:blipFill>
          <p:spPr>
            <a:xfrm>
              <a:off x="0" y="0"/>
              <a:ext cx="518160" cy="600075"/>
            </a:xfrm>
            <a:prstGeom prst="rect">
              <a:avLst/>
            </a:prstGeom>
            <a:noFill/>
            <a:ln>
              <a:noFill/>
            </a:ln>
          </p:spPr>
        </p:pic>
      </p:grpSp>
      <p:sp>
        <p:nvSpPr>
          <p:cNvPr id="47" name="Shape 47"/>
          <p:cNvSpPr txBox="1"/>
          <p:nvPr>
            <p:ph type="title"/>
          </p:nvPr>
        </p:nvSpPr>
        <p:spPr>
          <a:xfrm>
            <a:off x="390606" y="2953541"/>
            <a:ext cx="8229600" cy="871859"/>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Arial"/>
              <a:buNone/>
              <a:defRPr b="1" i="1" sz="4100" u="none" cap="none" strike="noStrike">
                <a:solidFill>
                  <a:schemeClr val="lt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8" name="Shape 48"/>
          <p:cNvSpPr txBox="1"/>
          <p:nvPr>
            <p:ph idx="1" type="body"/>
          </p:nvPr>
        </p:nvSpPr>
        <p:spPr>
          <a:xfrm>
            <a:off x="396990" y="2504042"/>
            <a:ext cx="2700336" cy="381000"/>
          </a:xfrm>
          <a:prstGeom prst="rect">
            <a:avLst/>
          </a:prstGeom>
          <a:noFill/>
          <a:ln>
            <a:noFill/>
          </a:ln>
        </p:spPr>
        <p:txBody>
          <a:bodyPr anchorCtr="0" anchor="t" bIns="91425" lIns="91425" rIns="91425" tIns="91425"/>
          <a:lstStyle>
            <a:lvl1pPr indent="0" lvl="0" marL="0" marR="0" rtl="0" algn="l">
              <a:spcBef>
                <a:spcPts val="400"/>
              </a:spcBef>
              <a:buClr>
                <a:schemeClr val="lt1"/>
              </a:buClr>
              <a:buFont typeface="Arial"/>
              <a:buNone/>
              <a:defRPr b="1" i="0" sz="2000" u="none" cap="none" strike="noStrike">
                <a:solidFill>
                  <a:schemeClr val="lt1"/>
                </a:solidFill>
                <a:latin typeface="Arial"/>
                <a:ea typeface="Arial"/>
                <a:cs typeface="Arial"/>
                <a:sym typeface="Arial"/>
              </a:defRPr>
            </a:lvl1pPr>
            <a:lvl2pPr indent="-87312" lvl="1" marL="557213" marR="0" rtl="0" algn="l">
              <a:spcBef>
                <a:spcPts val="400"/>
              </a:spcBef>
              <a:buClr>
                <a:schemeClr val="dk1"/>
              </a:buClr>
              <a:buSzPct val="100000"/>
              <a:buFont typeface="Arial"/>
              <a:buChar char="–"/>
              <a:defRPr b="1" i="0" sz="2000" u="none" cap="none" strike="noStrike">
                <a:solidFill>
                  <a:schemeClr val="dk1"/>
                </a:solidFill>
                <a:latin typeface="Arial"/>
                <a:ea typeface="Arial"/>
                <a:cs typeface="Arial"/>
                <a:sym typeface="Arial"/>
              </a:defRPr>
            </a:lvl2pPr>
            <a:lvl3pPr indent="-44450" lvl="2" marL="857250" marR="0" rtl="0" algn="l">
              <a:spcBef>
                <a:spcPts val="400"/>
              </a:spcBef>
              <a:buClr>
                <a:schemeClr val="dk1"/>
              </a:buClr>
              <a:buSzPct val="100000"/>
              <a:buFont typeface="Arial"/>
              <a:buChar char="•"/>
              <a:defRPr b="1" i="0" sz="2000" u="none" cap="none" strike="noStrike">
                <a:solidFill>
                  <a:schemeClr val="dk1"/>
                </a:solidFill>
                <a:latin typeface="Arial"/>
                <a:ea typeface="Arial"/>
                <a:cs typeface="Arial"/>
                <a:sym typeface="Arial"/>
              </a:defRPr>
            </a:lvl3pPr>
            <a:lvl4pPr indent="-44450" lvl="3" marL="1200150" marR="0" rtl="0" algn="l">
              <a:spcBef>
                <a:spcPts val="400"/>
              </a:spcBef>
              <a:buClr>
                <a:schemeClr val="dk1"/>
              </a:buClr>
              <a:buSzPct val="100000"/>
              <a:buFont typeface="Arial"/>
              <a:buChar char="–"/>
              <a:defRPr b="1" i="0" sz="2000" u="none" cap="none" strike="noStrike">
                <a:solidFill>
                  <a:schemeClr val="dk1"/>
                </a:solidFill>
                <a:latin typeface="Arial"/>
                <a:ea typeface="Arial"/>
                <a:cs typeface="Arial"/>
                <a:sym typeface="Arial"/>
              </a:defRPr>
            </a:lvl4pPr>
            <a:lvl5pPr indent="-44450" lvl="4" marL="1543050" marR="0" rtl="0" algn="l">
              <a:spcBef>
                <a:spcPts val="400"/>
              </a:spcBef>
              <a:buClr>
                <a:schemeClr val="dk1"/>
              </a:buClr>
              <a:buSzPct val="100000"/>
              <a:buFont typeface="Arial"/>
              <a:buChar char="»"/>
              <a:defRPr b="1" i="0" sz="2000" u="none" cap="none" strike="noStrike">
                <a:solidFill>
                  <a:schemeClr val="dk1"/>
                </a:solidFill>
                <a:latin typeface="Arial"/>
                <a:ea typeface="Arial"/>
                <a:cs typeface="Arial"/>
                <a:sym typeface="Arial"/>
              </a:defRPr>
            </a:lvl5pPr>
            <a:lvl6pPr indent="-76200" lvl="5" marL="1885950"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76200" lvl="6" marL="2228850"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76200" lvl="7" marL="2571750"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76200" lvl="8" marL="2914650"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49" name="Shape 49"/>
          <p:cNvSpPr txBox="1"/>
          <p:nvPr>
            <p:ph idx="2" type="body"/>
          </p:nvPr>
        </p:nvSpPr>
        <p:spPr>
          <a:xfrm>
            <a:off x="396991" y="3998592"/>
            <a:ext cx="2270008" cy="381000"/>
          </a:xfrm>
          <a:prstGeom prst="rect">
            <a:avLst/>
          </a:prstGeom>
          <a:noFill/>
          <a:ln>
            <a:noFill/>
          </a:ln>
        </p:spPr>
        <p:txBody>
          <a:bodyPr anchorCtr="0" anchor="t" bIns="91425" lIns="91425" rIns="91425" tIns="91425"/>
          <a:lstStyle>
            <a:lvl1pPr indent="0" lvl="0" marL="0" marR="0" rtl="0" algn="l">
              <a:spcBef>
                <a:spcPts val="400"/>
              </a:spcBef>
              <a:buClr>
                <a:schemeClr val="lt1"/>
              </a:buClr>
              <a:buFont typeface="Arial"/>
              <a:buNone/>
              <a:defRPr b="1" i="0" sz="2000" u="none" cap="none" strike="noStrike">
                <a:solidFill>
                  <a:schemeClr val="lt1"/>
                </a:solidFill>
                <a:latin typeface="Arial"/>
                <a:ea typeface="Arial"/>
                <a:cs typeface="Arial"/>
                <a:sym typeface="Arial"/>
              </a:defRPr>
            </a:lvl1pPr>
            <a:lvl2pPr indent="-87312" lvl="1" marL="557213" marR="0" rtl="0" algn="l">
              <a:spcBef>
                <a:spcPts val="400"/>
              </a:spcBef>
              <a:buClr>
                <a:schemeClr val="dk1"/>
              </a:buClr>
              <a:buSzPct val="100000"/>
              <a:buFont typeface="Arial"/>
              <a:buChar char="–"/>
              <a:defRPr b="1" i="0" sz="2000" u="none" cap="none" strike="noStrike">
                <a:solidFill>
                  <a:schemeClr val="dk1"/>
                </a:solidFill>
                <a:latin typeface="Arial"/>
                <a:ea typeface="Arial"/>
                <a:cs typeface="Arial"/>
                <a:sym typeface="Arial"/>
              </a:defRPr>
            </a:lvl2pPr>
            <a:lvl3pPr indent="-44450" lvl="2" marL="857250" marR="0" rtl="0" algn="l">
              <a:spcBef>
                <a:spcPts val="400"/>
              </a:spcBef>
              <a:buClr>
                <a:schemeClr val="dk1"/>
              </a:buClr>
              <a:buSzPct val="100000"/>
              <a:buFont typeface="Arial"/>
              <a:buChar char="•"/>
              <a:defRPr b="1" i="0" sz="2000" u="none" cap="none" strike="noStrike">
                <a:solidFill>
                  <a:schemeClr val="dk1"/>
                </a:solidFill>
                <a:latin typeface="Arial"/>
                <a:ea typeface="Arial"/>
                <a:cs typeface="Arial"/>
                <a:sym typeface="Arial"/>
              </a:defRPr>
            </a:lvl3pPr>
            <a:lvl4pPr indent="-44450" lvl="3" marL="1200150" marR="0" rtl="0" algn="l">
              <a:spcBef>
                <a:spcPts val="400"/>
              </a:spcBef>
              <a:buClr>
                <a:schemeClr val="dk1"/>
              </a:buClr>
              <a:buSzPct val="100000"/>
              <a:buFont typeface="Arial"/>
              <a:buChar char="–"/>
              <a:defRPr b="1" i="0" sz="2000" u="none" cap="none" strike="noStrike">
                <a:solidFill>
                  <a:schemeClr val="dk1"/>
                </a:solidFill>
                <a:latin typeface="Arial"/>
                <a:ea typeface="Arial"/>
                <a:cs typeface="Arial"/>
                <a:sym typeface="Arial"/>
              </a:defRPr>
            </a:lvl4pPr>
            <a:lvl5pPr indent="-44450" lvl="4" marL="1543050" marR="0" rtl="0" algn="l">
              <a:spcBef>
                <a:spcPts val="400"/>
              </a:spcBef>
              <a:buClr>
                <a:schemeClr val="dk1"/>
              </a:buClr>
              <a:buSzPct val="100000"/>
              <a:buFont typeface="Arial"/>
              <a:buChar char="»"/>
              <a:defRPr b="1" i="0" sz="2000" u="none" cap="none" strike="noStrike">
                <a:solidFill>
                  <a:schemeClr val="dk1"/>
                </a:solidFill>
                <a:latin typeface="Arial"/>
                <a:ea typeface="Arial"/>
                <a:cs typeface="Arial"/>
                <a:sym typeface="Arial"/>
              </a:defRPr>
            </a:lvl5pPr>
            <a:lvl6pPr indent="-76200" lvl="5" marL="1885950"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76200" lvl="6" marL="2228850"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76200" lvl="7" marL="2571750"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76200" lvl="8" marL="2914650"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50" name="Shape 50"/>
          <p:cNvSpPr txBox="1"/>
          <p:nvPr/>
        </p:nvSpPr>
        <p:spPr>
          <a:xfrm>
            <a:off x="533400" y="6531608"/>
            <a:ext cx="2787650" cy="21520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800">
                <a:solidFill>
                  <a:schemeClr val="lt1"/>
                </a:solidFill>
                <a:latin typeface="Arial"/>
                <a:ea typeface="Arial"/>
                <a:cs typeface="Arial"/>
                <a:sym typeface="Arial"/>
              </a:rPr>
              <a:t>© 2016 | Coding Boot</a:t>
            </a:r>
            <a:r>
              <a:rPr lang="en-US" sz="800">
                <a:solidFill>
                  <a:schemeClr val="lt1"/>
                </a:solidFill>
                <a:latin typeface="Arial"/>
                <a:ea typeface="Arial"/>
                <a:cs typeface="Arial"/>
                <a:sym typeface="Arial"/>
              </a:rPr>
              <a:t> Camp </a:t>
            </a:r>
            <a:r>
              <a:rPr lang="en-US" sz="800">
                <a:solidFill>
                  <a:schemeClr val="lt1"/>
                </a:solidFill>
                <a:latin typeface="Arial"/>
                <a:ea typeface="Arial"/>
                <a:cs typeface="Arial"/>
                <a:sym typeface="Arial"/>
              </a:rPr>
              <a:t>-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Blank">
    <p:spTree>
      <p:nvGrpSpPr>
        <p:cNvPr id="51" name="Shape 51"/>
        <p:cNvGrpSpPr/>
        <p:nvPr/>
      </p:nvGrpSpPr>
      <p:grpSpPr>
        <a:xfrm>
          <a:off x="0" y="0"/>
          <a:ext cx="0" cy="0"/>
          <a:chOff x="0" y="0"/>
          <a:chExt cx="0" cy="0"/>
        </a:xfrm>
      </p:grpSpPr>
      <p:sp>
        <p:nvSpPr>
          <p:cNvPr id="52" name="Shape 52"/>
          <p:cNvSpPr/>
          <p:nvPr/>
        </p:nvSpPr>
        <p:spPr>
          <a:xfrm>
            <a:off x="0" y="0"/>
            <a:ext cx="9144000" cy="6858000"/>
          </a:xfrm>
          <a:prstGeom prst="rect">
            <a:avLst/>
          </a:prstGeom>
          <a:solidFill>
            <a:srgbClr val="262626"/>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3" name="Shape 53"/>
          <p:cNvSpPr txBox="1"/>
          <p:nvPr/>
        </p:nvSpPr>
        <p:spPr>
          <a:xfrm>
            <a:off x="533400" y="6531608"/>
            <a:ext cx="2787650" cy="21520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800">
                <a:solidFill>
                  <a:schemeClr val="lt1"/>
                </a:solidFill>
                <a:latin typeface="Arial"/>
                <a:ea typeface="Arial"/>
                <a:cs typeface="Arial"/>
                <a:sym typeface="Arial"/>
              </a:rPr>
              <a:t>© 2016 | Coding Boot Camp - All Rights Reserved</a:t>
            </a:r>
          </a:p>
        </p:txBody>
      </p:sp>
      <p:sp>
        <p:nvSpPr>
          <p:cNvPr id="54" name="Shape 54"/>
          <p:cNvSpPr/>
          <p:nvPr/>
        </p:nvSpPr>
        <p:spPr>
          <a:xfrm>
            <a:off x="426891" y="3737612"/>
            <a:ext cx="6335857" cy="34289"/>
          </a:xfrm>
          <a:prstGeom prst="flowChartProcess">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sz="1350">
              <a:solidFill>
                <a:schemeClr val="lt1"/>
              </a:solidFill>
              <a:latin typeface="Calibri"/>
              <a:ea typeface="Calibri"/>
              <a:cs typeface="Calibri"/>
              <a:sym typeface="Calibri"/>
            </a:endParaRPr>
          </a:p>
        </p:txBody>
      </p:sp>
      <p:sp>
        <p:nvSpPr>
          <p:cNvPr id="55" name="Shape 55"/>
          <p:cNvSpPr txBox="1"/>
          <p:nvPr/>
        </p:nvSpPr>
        <p:spPr>
          <a:xfrm>
            <a:off x="1425286" y="3851910"/>
            <a:ext cx="6457950" cy="549086"/>
          </a:xfrm>
          <a:prstGeom prst="rect">
            <a:avLst/>
          </a:prstGeom>
          <a:noFill/>
          <a:ln>
            <a:noFill/>
          </a:ln>
        </p:spPr>
        <p:txBody>
          <a:bodyPr anchorCtr="0" anchor="ctr" bIns="34275" lIns="68575" rIns="68575" tIns="34275">
            <a:noAutofit/>
          </a:bodyPr>
          <a:lstStyle/>
          <a:p>
            <a:pPr indent="0" lvl="0" marL="0" marR="0" rtl="0" algn="l">
              <a:spcBef>
                <a:spcPts val="0"/>
              </a:spcBef>
              <a:buClr>
                <a:schemeClr val="dk1"/>
              </a:buClr>
              <a:buFont typeface="Calibri"/>
              <a:buNone/>
            </a:pPr>
            <a:r>
              <a:t/>
            </a:r>
            <a:endParaRPr b="1" i="1" sz="1800">
              <a:solidFill>
                <a:schemeClr val="lt1"/>
              </a:solidFill>
              <a:latin typeface="Arial"/>
              <a:ea typeface="Arial"/>
              <a:cs typeface="Arial"/>
              <a:sym typeface="Arial"/>
            </a:endParaRPr>
          </a:p>
        </p:txBody>
      </p:sp>
      <p:sp>
        <p:nvSpPr>
          <p:cNvPr id="56" name="Shape 56"/>
          <p:cNvSpPr txBox="1"/>
          <p:nvPr>
            <p:ph type="title"/>
          </p:nvPr>
        </p:nvSpPr>
        <p:spPr>
          <a:xfrm>
            <a:off x="390606" y="2953541"/>
            <a:ext cx="8229600" cy="871859"/>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Arial"/>
              <a:buNone/>
              <a:defRPr b="1" i="1" sz="4100" u="none" cap="none" strike="noStrike">
                <a:solidFill>
                  <a:schemeClr val="lt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57" name="Shape 57"/>
        <p:cNvGrpSpPr/>
        <p:nvPr/>
      </p:nvGrpSpPr>
      <p:grpSpPr>
        <a:xfrm>
          <a:off x="0" y="0"/>
          <a:ext cx="0" cy="0"/>
          <a:chOff x="0" y="0"/>
          <a:chExt cx="0" cy="0"/>
        </a:xfrm>
      </p:grpSpPr>
      <p:cxnSp>
        <p:nvCxnSpPr>
          <p:cNvPr id="58" name="Shape 58"/>
          <p:cNvCxnSpPr/>
          <p:nvPr/>
        </p:nvCxnSpPr>
        <p:spPr>
          <a:xfrm>
            <a:off x="0" y="653854"/>
            <a:ext cx="9144000" cy="0"/>
          </a:xfrm>
          <a:prstGeom prst="straightConnector1">
            <a:avLst/>
          </a:prstGeom>
          <a:noFill/>
          <a:ln cap="flat" cmpd="sng" w="41275">
            <a:solidFill>
              <a:srgbClr val="262626"/>
            </a:solidFill>
            <a:prstDash val="solid"/>
            <a:round/>
            <a:headEnd len="med" w="med" type="none"/>
            <a:tailEnd len="med" w="med" type="none"/>
          </a:ln>
        </p:spPr>
      </p:cxnSp>
      <p:sp>
        <p:nvSpPr>
          <p:cNvPr id="59" name="Shape 59"/>
          <p:cNvSpPr/>
          <p:nvPr/>
        </p:nvSpPr>
        <p:spPr>
          <a:xfrm>
            <a:off x="-5870" y="6410337"/>
            <a:ext cx="9155740" cy="457747"/>
          </a:xfrm>
          <a:prstGeom prst="flowChartProcess">
            <a:avLst/>
          </a:prstGeom>
          <a:solidFill>
            <a:srgbClr val="262626"/>
          </a:solidFill>
          <a:ln>
            <a:noFill/>
          </a:ln>
        </p:spPr>
        <p:txBody>
          <a:bodyPr anchorCtr="0" anchor="ctr" bIns="45700" lIns="91425" rIns="91425" tIns="45700">
            <a:noAutofit/>
          </a:bodyPr>
          <a:lstStyle/>
          <a:p>
            <a:pPr indent="0" lvl="0" marL="0" marR="0" rtl="0" algn="ctr">
              <a:spcBef>
                <a:spcPts val="0"/>
              </a:spcBef>
              <a:buNone/>
            </a:pPr>
            <a:r>
              <a:t/>
            </a:r>
            <a:endParaRPr sz="1350">
              <a:solidFill>
                <a:schemeClr val="lt1"/>
              </a:solidFill>
              <a:latin typeface="Arial"/>
              <a:ea typeface="Arial"/>
              <a:cs typeface="Arial"/>
              <a:sym typeface="Arial"/>
            </a:endParaRPr>
          </a:p>
        </p:txBody>
      </p:sp>
      <p:sp>
        <p:nvSpPr>
          <p:cNvPr id="60" name="Shape 60"/>
          <p:cNvSpPr txBox="1"/>
          <p:nvPr/>
        </p:nvSpPr>
        <p:spPr>
          <a:xfrm>
            <a:off x="533400" y="6531608"/>
            <a:ext cx="2787650" cy="21520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800">
                <a:solidFill>
                  <a:schemeClr val="lt1"/>
                </a:solidFill>
                <a:latin typeface="Arial"/>
                <a:ea typeface="Arial"/>
                <a:cs typeface="Arial"/>
                <a:sym typeface="Arial"/>
              </a:rPr>
              <a:t>© 2016 | Coding Boot Camp</a:t>
            </a:r>
            <a:r>
              <a:rPr lang="en-US" sz="800">
                <a:solidFill>
                  <a:schemeClr val="lt1"/>
                </a:solidFill>
                <a:latin typeface="Arial"/>
                <a:ea typeface="Arial"/>
                <a:cs typeface="Arial"/>
                <a:sym typeface="Arial"/>
              </a:rPr>
              <a:t> </a:t>
            </a:r>
            <a:r>
              <a:rPr lang="en-US" sz="800">
                <a:solidFill>
                  <a:schemeClr val="lt1"/>
                </a:solidFill>
                <a:latin typeface="Arial"/>
                <a:ea typeface="Arial"/>
                <a:cs typeface="Arial"/>
                <a:sym typeface="Arial"/>
              </a:rPr>
              <a:t>- All Rights Reserved</a:t>
            </a:r>
          </a:p>
        </p:txBody>
      </p:sp>
      <p:grpSp>
        <p:nvGrpSpPr>
          <p:cNvPr id="61" name="Shape 61"/>
          <p:cNvGrpSpPr/>
          <p:nvPr/>
        </p:nvGrpSpPr>
        <p:grpSpPr>
          <a:xfrm>
            <a:off x="5232358" y="6411723"/>
            <a:ext cx="3917510" cy="486919"/>
            <a:chOff x="0" y="0"/>
            <a:chExt cx="4827908" cy="600075"/>
          </a:xfrm>
        </p:grpSpPr>
        <p:pic>
          <p:nvPicPr>
            <p:cNvPr id="62" name="Shape 62"/>
            <p:cNvPicPr preferRelativeResize="0"/>
            <p:nvPr/>
          </p:nvPicPr>
          <p:blipFill rotWithShape="1">
            <a:blip r:embed="rId2">
              <a:alphaModFix/>
            </a:blip>
            <a:srcRect b="0" l="39449" r="0" t="0"/>
            <a:stretch/>
          </p:blipFill>
          <p:spPr>
            <a:xfrm>
              <a:off x="496183" y="0"/>
              <a:ext cx="4331725" cy="600075"/>
            </a:xfrm>
            <a:prstGeom prst="rect">
              <a:avLst/>
            </a:prstGeom>
            <a:noFill/>
            <a:ln>
              <a:noFill/>
            </a:ln>
          </p:spPr>
        </p:pic>
        <p:pic>
          <p:nvPicPr>
            <p:cNvPr id="63" name="Shape 63"/>
            <p:cNvPicPr preferRelativeResize="0"/>
            <p:nvPr/>
          </p:nvPicPr>
          <p:blipFill rotWithShape="1">
            <a:blip r:embed="rId2">
              <a:alphaModFix/>
            </a:blip>
            <a:srcRect b="0" l="0" r="92757" t="0"/>
            <a:stretch/>
          </p:blipFill>
          <p:spPr>
            <a:xfrm>
              <a:off x="0" y="0"/>
              <a:ext cx="518160" cy="600075"/>
            </a:xfrm>
            <a:prstGeom prst="rect">
              <a:avLst/>
            </a:prstGeom>
            <a:noFill/>
            <a:ln>
              <a:noFill/>
            </a:ln>
          </p:spPr>
        </p:pic>
      </p:grpSp>
      <p:sp>
        <p:nvSpPr>
          <p:cNvPr id="64" name="Shape 64"/>
          <p:cNvSpPr txBox="1"/>
          <p:nvPr>
            <p:ph type="title"/>
          </p:nvPr>
        </p:nvSpPr>
        <p:spPr>
          <a:xfrm>
            <a:off x="304800" y="0"/>
            <a:ext cx="5470525" cy="653853"/>
          </a:xfrm>
          <a:prstGeom prst="rect">
            <a:avLst/>
          </a:prstGeom>
          <a:noFill/>
          <a:ln>
            <a:noFill/>
          </a:ln>
        </p:spPr>
        <p:txBody>
          <a:bodyPr anchorCtr="0" anchor="ctr" bIns="91425" lIns="91425" rIns="91425" tIns="91425"/>
          <a:lstStyle>
            <a:lvl1pPr indent="0" lvl="0" marL="0" marR="0" rtl="0" algn="l">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p:spTree>
      <p:nvGrpSpPr>
        <p:cNvPr id="65" name="Shape 6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p:spTree>
      <p:nvGrpSpPr>
        <p:cNvPr id="72" name="Shape 72"/>
        <p:cNvGrpSpPr/>
        <p:nvPr/>
      </p:nvGrpSpPr>
      <p:grpSpPr>
        <a:xfrm>
          <a:off x="0" y="0"/>
          <a:ext cx="0" cy="0"/>
          <a:chOff x="0" y="0"/>
          <a:chExt cx="0" cy="0"/>
        </a:xfrm>
      </p:grpSpPr>
      <p:pic>
        <p:nvPicPr>
          <p:cNvPr id="73" name="Shape 73"/>
          <p:cNvPicPr preferRelativeResize="0"/>
          <p:nvPr/>
        </p:nvPicPr>
        <p:blipFill rotWithShape="1">
          <a:blip r:embed="rId2">
            <a:alphaModFix/>
          </a:blip>
          <a:srcRect b="0" l="0" r="0" t="0"/>
          <a:stretch/>
        </p:blipFill>
        <p:spPr>
          <a:xfrm>
            <a:off x="0" y="0"/>
            <a:ext cx="9144000" cy="6864079"/>
          </a:xfrm>
          <a:prstGeom prst="rect">
            <a:avLst/>
          </a:prstGeom>
          <a:noFill/>
          <a:ln>
            <a:noFill/>
          </a:ln>
        </p:spPr>
      </p:pic>
      <p:sp>
        <p:nvSpPr>
          <p:cNvPr id="74" name="Shape 74"/>
          <p:cNvSpPr/>
          <p:nvPr/>
        </p:nvSpPr>
        <p:spPr>
          <a:xfrm>
            <a:off x="426891" y="3737612"/>
            <a:ext cx="6335857" cy="34289"/>
          </a:xfrm>
          <a:prstGeom prst="flowChartProcess">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sz="1350">
              <a:solidFill>
                <a:schemeClr val="lt1"/>
              </a:solidFill>
              <a:latin typeface="Arial"/>
              <a:ea typeface="Arial"/>
              <a:cs typeface="Arial"/>
              <a:sym typeface="Arial"/>
            </a:endParaRPr>
          </a:p>
        </p:txBody>
      </p:sp>
      <p:sp>
        <p:nvSpPr>
          <p:cNvPr id="75" name="Shape 75"/>
          <p:cNvSpPr txBox="1"/>
          <p:nvPr/>
        </p:nvSpPr>
        <p:spPr>
          <a:xfrm>
            <a:off x="426891" y="3962400"/>
            <a:ext cx="3535508" cy="453388"/>
          </a:xfrm>
          <a:prstGeom prst="rect">
            <a:avLst/>
          </a:prstGeom>
          <a:noFill/>
          <a:ln>
            <a:noFill/>
          </a:ln>
        </p:spPr>
        <p:txBody>
          <a:bodyPr anchorCtr="0" anchor="ctr" bIns="34275" lIns="68575" rIns="68575" tIns="34275">
            <a:noAutofit/>
          </a:bodyPr>
          <a:lstStyle/>
          <a:p>
            <a:pPr indent="0" lvl="0" marL="0" marR="0" rtl="0" algn="l">
              <a:spcBef>
                <a:spcPts val="0"/>
              </a:spcBef>
              <a:buClr>
                <a:schemeClr val="lt1"/>
              </a:buClr>
              <a:buSzPct val="25000"/>
              <a:buFont typeface="Arial"/>
              <a:buNone/>
            </a:pPr>
            <a:r>
              <a:rPr b="1" lang="en-US" sz="1950">
                <a:solidFill>
                  <a:schemeClr val="lt1"/>
                </a:solidFill>
                <a:latin typeface="Arial"/>
                <a:ea typeface="Arial"/>
                <a:cs typeface="Arial"/>
                <a:sym typeface="Arial"/>
              </a:rPr>
              <a:t>Rutgers Coding Bootcamp |</a:t>
            </a:r>
          </a:p>
        </p:txBody>
      </p:sp>
      <p:sp>
        <p:nvSpPr>
          <p:cNvPr id="76" name="Shape 76"/>
          <p:cNvSpPr txBox="1"/>
          <p:nvPr/>
        </p:nvSpPr>
        <p:spPr>
          <a:xfrm>
            <a:off x="6247492" y="6540235"/>
            <a:ext cx="2787650" cy="215204"/>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800">
                <a:solidFill>
                  <a:schemeClr val="lt1"/>
                </a:solidFill>
                <a:latin typeface="Arial"/>
                <a:ea typeface="Arial"/>
                <a:cs typeface="Arial"/>
                <a:sym typeface="Arial"/>
              </a:rPr>
              <a:t>© 2016 | Coding Boot Camp - All Rights Reserved</a:t>
            </a:r>
          </a:p>
        </p:txBody>
      </p:sp>
      <p:sp>
        <p:nvSpPr>
          <p:cNvPr id="77" name="Shape 77"/>
          <p:cNvSpPr txBox="1"/>
          <p:nvPr>
            <p:ph type="title"/>
          </p:nvPr>
        </p:nvSpPr>
        <p:spPr>
          <a:xfrm>
            <a:off x="390606" y="2953541"/>
            <a:ext cx="8229600" cy="87185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lt1"/>
              </a:buClr>
              <a:buFont typeface="Arial"/>
              <a:buNone/>
              <a:defRPr b="1" i="0" sz="4100" u="none" cap="none" strike="noStrike">
                <a:solidFill>
                  <a:schemeClr val="lt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8" name="Shape 78"/>
          <p:cNvSpPr txBox="1"/>
          <p:nvPr>
            <p:ph idx="1" type="body"/>
          </p:nvPr>
        </p:nvSpPr>
        <p:spPr>
          <a:xfrm>
            <a:off x="3962400" y="4037682"/>
            <a:ext cx="2270008" cy="381000"/>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lt1"/>
              </a:buClr>
              <a:buFont typeface="Arial"/>
              <a:buNone/>
              <a:defRPr b="1" i="0" sz="2000" u="none" cap="none" strike="noStrike">
                <a:solidFill>
                  <a:schemeClr val="lt1"/>
                </a:solidFill>
                <a:latin typeface="Arial"/>
                <a:ea typeface="Arial"/>
                <a:cs typeface="Arial"/>
                <a:sym typeface="Arial"/>
              </a:defRPr>
            </a:lvl1pPr>
            <a:lvl2pPr indent="-101600" lvl="1" marL="685800" marR="0" rtl="0" algn="l">
              <a:lnSpc>
                <a:spcPct val="90000"/>
              </a:lnSpc>
              <a:spcBef>
                <a:spcPts val="500"/>
              </a:spcBef>
              <a:buClr>
                <a:schemeClr val="dk1"/>
              </a:buClr>
              <a:buSzPct val="100000"/>
              <a:buFont typeface="Arial"/>
              <a:buChar char="•"/>
              <a:defRPr b="1" i="0" sz="20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1" i="0" sz="2000" u="none" cap="none" strike="noStrike">
                <a:solidFill>
                  <a:schemeClr val="dk1"/>
                </a:solidFill>
                <a:latin typeface="Arial"/>
                <a:ea typeface="Arial"/>
                <a:cs typeface="Arial"/>
                <a:sym typeface="Arial"/>
              </a:defRPr>
            </a:lvl3pPr>
            <a:lvl4pPr indent="-101600" lvl="3" marL="1600200" marR="0" rtl="0" algn="l">
              <a:lnSpc>
                <a:spcPct val="90000"/>
              </a:lnSpc>
              <a:spcBef>
                <a:spcPts val="500"/>
              </a:spcBef>
              <a:buClr>
                <a:schemeClr val="dk1"/>
              </a:buClr>
              <a:buSzPct val="100000"/>
              <a:buFont typeface="Arial"/>
              <a:buChar char="•"/>
              <a:defRPr b="1" i="0" sz="2000" u="none" cap="none" strike="noStrike">
                <a:solidFill>
                  <a:schemeClr val="dk1"/>
                </a:solidFill>
                <a:latin typeface="Arial"/>
                <a:ea typeface="Arial"/>
                <a:cs typeface="Arial"/>
                <a:sym typeface="Arial"/>
              </a:defRPr>
            </a:lvl4pPr>
            <a:lvl5pPr indent="-101600" lvl="4" marL="2057400" marR="0" rtl="0" algn="l">
              <a:lnSpc>
                <a:spcPct val="90000"/>
              </a:lnSpc>
              <a:spcBef>
                <a:spcPts val="500"/>
              </a:spcBef>
              <a:buClr>
                <a:schemeClr val="dk1"/>
              </a:buClr>
              <a:buSzPct val="100000"/>
              <a:buFont typeface="Arial"/>
              <a:buChar char="•"/>
              <a:defRPr b="1"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2" type="body"/>
          </p:nvPr>
        </p:nvSpPr>
        <p:spPr>
          <a:xfrm>
            <a:off x="396990" y="2504042"/>
            <a:ext cx="2700336" cy="381000"/>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lt1"/>
              </a:buClr>
              <a:buFont typeface="Arial"/>
              <a:buNone/>
              <a:defRPr b="1" i="0" sz="2000" u="none" cap="none" strike="noStrike">
                <a:solidFill>
                  <a:schemeClr val="lt1"/>
                </a:solidFill>
                <a:latin typeface="Arial"/>
                <a:ea typeface="Arial"/>
                <a:cs typeface="Arial"/>
                <a:sym typeface="Arial"/>
              </a:defRPr>
            </a:lvl1pPr>
            <a:lvl2pPr indent="-101600" lvl="1" marL="685800" marR="0" rtl="0" algn="l">
              <a:lnSpc>
                <a:spcPct val="90000"/>
              </a:lnSpc>
              <a:spcBef>
                <a:spcPts val="500"/>
              </a:spcBef>
              <a:buClr>
                <a:schemeClr val="dk1"/>
              </a:buClr>
              <a:buSzPct val="100000"/>
              <a:buFont typeface="Arial"/>
              <a:buChar char="•"/>
              <a:defRPr b="1" i="0" sz="20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1" i="0" sz="2000" u="none" cap="none" strike="noStrike">
                <a:solidFill>
                  <a:schemeClr val="dk1"/>
                </a:solidFill>
                <a:latin typeface="Arial"/>
                <a:ea typeface="Arial"/>
                <a:cs typeface="Arial"/>
                <a:sym typeface="Arial"/>
              </a:defRPr>
            </a:lvl3pPr>
            <a:lvl4pPr indent="-101600" lvl="3" marL="1600200" marR="0" rtl="0" algn="l">
              <a:lnSpc>
                <a:spcPct val="90000"/>
              </a:lnSpc>
              <a:spcBef>
                <a:spcPts val="500"/>
              </a:spcBef>
              <a:buClr>
                <a:schemeClr val="dk1"/>
              </a:buClr>
              <a:buSzPct val="100000"/>
              <a:buFont typeface="Arial"/>
              <a:buChar char="•"/>
              <a:defRPr b="1" i="0" sz="2000" u="none" cap="none" strike="noStrike">
                <a:solidFill>
                  <a:schemeClr val="dk1"/>
                </a:solidFill>
                <a:latin typeface="Arial"/>
                <a:ea typeface="Arial"/>
                <a:cs typeface="Arial"/>
                <a:sym typeface="Arial"/>
              </a:defRPr>
            </a:lvl4pPr>
            <a:lvl5pPr indent="-101600" lvl="4" marL="2057400" marR="0" rtl="0" algn="l">
              <a:lnSpc>
                <a:spcPct val="90000"/>
              </a:lnSpc>
              <a:spcBef>
                <a:spcPts val="500"/>
              </a:spcBef>
              <a:buClr>
                <a:schemeClr val="dk1"/>
              </a:buClr>
              <a:buSzPct val="100000"/>
              <a:buFont typeface="Arial"/>
              <a:buChar char="•"/>
              <a:defRPr b="1"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628650" y="365125"/>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628650" y="1825625"/>
            <a:ext cx="78867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628650" y="6356350"/>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028950" y="6356350"/>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457950" y="635635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7" name="Shape 37"/>
          <p:cNvSpPr txBox="1"/>
          <p:nvPr>
            <p:ph idx="1" type="body"/>
          </p:nvPr>
        </p:nvSpPr>
        <p:spPr>
          <a:xfrm>
            <a:off x="457200" y="1600201"/>
            <a:ext cx="8229600" cy="4525963"/>
          </a:xfrm>
          <a:prstGeom prst="rect">
            <a:avLst/>
          </a:prstGeom>
          <a:noFill/>
          <a:ln>
            <a:noFill/>
          </a:ln>
        </p:spPr>
        <p:txBody>
          <a:bodyPr anchorCtr="0" anchor="t" bIns="91425" lIns="91425" rIns="91425" tIns="91425"/>
          <a:lstStyle>
            <a:lvl1pPr indent="-104775" lvl="0" marL="257175"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80962" lvl="1" marL="557213" marR="0" rtl="0" algn="l">
              <a:spcBef>
                <a:spcPts val="42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2pPr>
            <a:lvl3pPr indent="-57150" lvl="2" marL="85725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76200" lvl="3" marL="1200150"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76200" lvl="4" marL="1543050"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76200" lvl="5" marL="1885950"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76200" lvl="6" marL="2228850"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76200" lvl="7" marL="2571750"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76200" lvl="8" marL="2914650"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38" name="Shape 38"/>
          <p:cNvSpPr txBox="1"/>
          <p:nvPr>
            <p:ph idx="10" type="dt"/>
          </p:nvPr>
        </p:nvSpPr>
        <p:spPr>
          <a:xfrm>
            <a:off x="457200" y="6356351"/>
            <a:ext cx="21335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1" type="ftr"/>
          </p:nvPr>
        </p:nvSpPr>
        <p:spPr>
          <a:xfrm>
            <a:off x="3124200" y="6356351"/>
            <a:ext cx="2895600" cy="365125"/>
          </a:xfrm>
          <a:prstGeom prst="rect">
            <a:avLst/>
          </a:prstGeom>
          <a:noFill/>
          <a:ln>
            <a:noFill/>
          </a:ln>
        </p:spPr>
        <p:txBody>
          <a:bodyPr anchorCtr="0" anchor="ctr" bIns="91425" lIns="91425" rIns="91425" tIns="91425"/>
          <a:lstStyle>
            <a:lvl1pPr indent="0" lvl="0" marL="0" marR="0" rtl="0" algn="ctr">
              <a:spcBef>
                <a:spcPts val="0"/>
              </a:spcBef>
              <a:buNone/>
              <a:defRPr sz="9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2" type="sldNum"/>
          </p:nvPr>
        </p:nvSpPr>
        <p:spPr>
          <a:xfrm>
            <a:off x="6553200" y="6356351"/>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900">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6" name="Shape 66"/>
        <p:cNvGrpSpPr/>
        <p:nvPr/>
      </p:nvGrpSpPr>
      <p:grpSpPr>
        <a:xfrm>
          <a:off x="0" y="0"/>
          <a:ext cx="0" cy="0"/>
          <a:chOff x="0" y="0"/>
          <a:chExt cx="0" cy="0"/>
        </a:xfrm>
      </p:grpSpPr>
      <p:sp>
        <p:nvSpPr>
          <p:cNvPr id="67" name="Shape 67"/>
          <p:cNvSpPr txBox="1"/>
          <p:nvPr>
            <p:ph type="title"/>
          </p:nvPr>
        </p:nvSpPr>
        <p:spPr>
          <a:xfrm>
            <a:off x="628650" y="365125"/>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8" name="Shape 68"/>
          <p:cNvSpPr txBox="1"/>
          <p:nvPr>
            <p:ph idx="1" type="body"/>
          </p:nvPr>
        </p:nvSpPr>
        <p:spPr>
          <a:xfrm>
            <a:off x="628650" y="1825625"/>
            <a:ext cx="78867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628650" y="6356350"/>
            <a:ext cx="2057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3028950" y="6356350"/>
            <a:ext cx="30860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6457950" y="635635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6" r:id="rId1"/>
    <p:sldLayoutId id="2147483657" r:id="rId2"/>
    <p:sldLayoutId id="2147483658" r:id="rId3"/>
    <p:sldLayoutId id="214748365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4" name="Shape 94"/>
        <p:cNvGrpSpPr/>
        <p:nvPr/>
      </p:nvGrpSpPr>
      <p:grpSpPr>
        <a:xfrm>
          <a:off x="0" y="0"/>
          <a:ext cx="0" cy="0"/>
          <a:chOff x="0" y="0"/>
          <a:chExt cx="0" cy="0"/>
        </a:xfrm>
      </p:grpSpPr>
      <p:sp>
        <p:nvSpPr>
          <p:cNvPr id="95" name="Shape 95"/>
          <p:cNvSpPr txBox="1"/>
          <p:nvPr>
            <p:ph type="title"/>
          </p:nvPr>
        </p:nvSpPr>
        <p:spPr>
          <a:xfrm>
            <a:off x="628650" y="365125"/>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6" name="Shape 96"/>
          <p:cNvSpPr txBox="1"/>
          <p:nvPr>
            <p:ph idx="1" type="body"/>
          </p:nvPr>
        </p:nvSpPr>
        <p:spPr>
          <a:xfrm>
            <a:off x="628650" y="1825625"/>
            <a:ext cx="78867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97" name="Shape 97"/>
          <p:cNvSpPr txBox="1"/>
          <p:nvPr>
            <p:ph idx="10" type="dt"/>
          </p:nvPr>
        </p:nvSpPr>
        <p:spPr>
          <a:xfrm>
            <a:off x="628650" y="6356350"/>
            <a:ext cx="2057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8" name="Shape 98"/>
          <p:cNvSpPr txBox="1"/>
          <p:nvPr>
            <p:ph idx="11" type="ftr"/>
          </p:nvPr>
        </p:nvSpPr>
        <p:spPr>
          <a:xfrm>
            <a:off x="3028950" y="6356350"/>
            <a:ext cx="30860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9" name="Shape 99"/>
          <p:cNvSpPr txBox="1"/>
          <p:nvPr>
            <p:ph idx="12" type="sldNum"/>
          </p:nvPr>
        </p:nvSpPr>
        <p:spPr>
          <a:xfrm>
            <a:off x="6457950" y="635635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jp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90606" y="2953541"/>
            <a:ext cx="8229600" cy="87185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Arial"/>
              <a:buNone/>
            </a:pPr>
            <a:r>
              <a:rPr b="1" i="0" lang="en-US" sz="4100" u="none" cap="none" strike="noStrike">
                <a:solidFill>
                  <a:schemeClr val="lt1"/>
                </a:solidFill>
                <a:latin typeface="Arial"/>
                <a:ea typeface="Arial"/>
                <a:cs typeface="Arial"/>
                <a:sym typeface="Arial"/>
              </a:rPr>
              <a:t>JS and jQuery Jubilee</a:t>
            </a:r>
          </a:p>
        </p:txBody>
      </p:sp>
      <p:sp>
        <p:nvSpPr>
          <p:cNvPr id="126" name="Shape 126"/>
          <p:cNvSpPr txBox="1"/>
          <p:nvPr>
            <p:ph idx="1" type="body"/>
          </p:nvPr>
        </p:nvSpPr>
        <p:spPr>
          <a:xfrm>
            <a:off x="3370401" y="4034789"/>
            <a:ext cx="2270008" cy="3810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lt1"/>
              </a:buClr>
              <a:buSzPct val="25000"/>
              <a:buFont typeface="Arial"/>
              <a:buNone/>
            </a:pPr>
            <a:r>
              <a:rPr lang="en-US"/>
              <a:t>July 11</a:t>
            </a:r>
            <a:r>
              <a:rPr b="1" i="0" lang="en-US" sz="2000" u="none" cap="none" strike="noStrike">
                <a:solidFill>
                  <a:schemeClr val="lt1"/>
                </a:solidFill>
                <a:latin typeface="Arial"/>
                <a:ea typeface="Arial"/>
                <a:cs typeface="Arial"/>
                <a:sym typeface="Arial"/>
              </a:rPr>
              <a:t>, 201</a:t>
            </a:r>
            <a:r>
              <a:rPr lang="en-US"/>
              <a:t>7</a:t>
            </a:r>
          </a:p>
        </p:txBody>
      </p:sp>
      <p:sp>
        <p:nvSpPr>
          <p:cNvPr id="127" name="Shape 127"/>
          <p:cNvSpPr txBox="1"/>
          <p:nvPr>
            <p:ph idx="2" type="body"/>
          </p:nvPr>
        </p:nvSpPr>
        <p:spPr>
          <a:xfrm>
            <a:off x="396990" y="2504042"/>
            <a:ext cx="2700336" cy="3810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lt1"/>
              </a:buClr>
              <a:buSzPct val="25000"/>
              <a:buFont typeface="Arial"/>
              <a:buNone/>
            </a:pPr>
            <a:r>
              <a:rPr b="1" i="0" lang="en-US" sz="2000" u="none" cap="none" strike="noStrike">
                <a:solidFill>
                  <a:schemeClr val="lt1"/>
                </a:solidFill>
                <a:latin typeface="Arial"/>
                <a:ea typeface="Arial"/>
                <a:cs typeface="Arial"/>
                <a:sym typeface="Arial"/>
              </a:rPr>
              <a:t>Day 11</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p:nvPr/>
        </p:nvSpPr>
        <p:spPr>
          <a:xfrm>
            <a:off x="-11741" y="689614"/>
            <a:ext cx="9155741" cy="5626582"/>
          </a:xfrm>
          <a:prstGeom prst="rect">
            <a:avLst/>
          </a:prstGeom>
          <a:solidFill>
            <a:srgbClr val="F2F2F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188" name="Shape 188"/>
          <p:cNvSpPr/>
          <p:nvPr/>
        </p:nvSpPr>
        <p:spPr>
          <a:xfrm>
            <a:off x="304800" y="98052"/>
            <a:ext cx="52577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&gt; YOUR TURN!!</a:t>
            </a:r>
          </a:p>
        </p:txBody>
      </p:sp>
      <p:sp>
        <p:nvSpPr>
          <p:cNvPr id="189" name="Shape 189"/>
          <p:cNvSpPr txBox="1"/>
          <p:nvPr/>
        </p:nvSpPr>
        <p:spPr>
          <a:xfrm>
            <a:off x="304800" y="762000"/>
            <a:ext cx="8686800" cy="526297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Code Dissection:</a:t>
            </a:r>
          </a:p>
          <a:p>
            <a:pPr indent="0" lvl="0" marL="0" marR="0" rtl="0" algn="l">
              <a:spcBef>
                <a:spcPts val="0"/>
              </a:spcBef>
              <a:buSzPct val="25000"/>
              <a:buNone/>
            </a:pPr>
            <a:r>
              <a:rPr lang="en-US" sz="2400">
                <a:solidFill>
                  <a:schemeClr val="dk1"/>
                </a:solidFill>
                <a:latin typeface="Arial"/>
                <a:ea typeface="Arial"/>
                <a:cs typeface="Arial"/>
                <a:sym typeface="Arial"/>
              </a:rPr>
              <a:t>Examine the code for the Captain Planet Game</a:t>
            </a:r>
          </a:p>
          <a:p>
            <a:pPr indent="0" lvl="0" marL="0" marR="0" rtl="0" algn="l">
              <a:spcBef>
                <a:spcPts val="0"/>
              </a:spcBef>
              <a:buNone/>
            </a:pPr>
            <a:r>
              <a:t/>
            </a:r>
            <a:endParaRPr sz="2400">
              <a:solidFill>
                <a:schemeClr val="dk1"/>
              </a:solidFill>
              <a:latin typeface="Arial"/>
              <a:ea typeface="Arial"/>
              <a:cs typeface="Arial"/>
              <a:sym typeface="Arial"/>
            </a:endParaRPr>
          </a:p>
          <a:p>
            <a:pPr indent="0" lvl="0" marL="0" marR="0" rtl="0" algn="l">
              <a:spcBef>
                <a:spcPts val="0"/>
              </a:spcBef>
              <a:buSzPct val="25000"/>
              <a:buNone/>
            </a:pPr>
            <a:r>
              <a:rPr lang="en-US" sz="2400">
                <a:solidFill>
                  <a:schemeClr val="dk1"/>
                </a:solidFill>
                <a:latin typeface="Arial"/>
                <a:ea typeface="Arial"/>
                <a:cs typeface="Arial"/>
                <a:sym typeface="Arial"/>
              </a:rPr>
              <a:t>Then, in groups, describe how this code works in </a:t>
            </a:r>
            <a:r>
              <a:rPr b="1" lang="en-US" sz="2400">
                <a:solidFill>
                  <a:schemeClr val="dk1"/>
                </a:solidFill>
                <a:latin typeface="Arial"/>
                <a:ea typeface="Arial"/>
                <a:cs typeface="Arial"/>
                <a:sym typeface="Arial"/>
              </a:rPr>
              <a:t>5 Steps.</a:t>
            </a:r>
          </a:p>
          <a:p>
            <a:pPr indent="0" lvl="0" marL="0" marR="0" rtl="0" algn="l">
              <a:spcBef>
                <a:spcPts val="0"/>
              </a:spcBef>
              <a:buNone/>
            </a:pPr>
            <a:r>
              <a:t/>
            </a:r>
            <a:endParaRPr b="1" sz="2400">
              <a:solidFill>
                <a:schemeClr val="dk1"/>
              </a:solidFill>
              <a:latin typeface="Arial"/>
              <a:ea typeface="Arial"/>
              <a:cs typeface="Arial"/>
              <a:sym typeface="Arial"/>
            </a:endParaRPr>
          </a:p>
          <a:p>
            <a:pPr indent="0" lvl="0" marL="0" marR="0" rtl="0" algn="l">
              <a:spcBef>
                <a:spcPts val="0"/>
              </a:spcBef>
              <a:buSzPct val="25000"/>
              <a:buNone/>
            </a:pPr>
            <a:r>
              <a:rPr lang="en-US" sz="2400">
                <a:solidFill>
                  <a:schemeClr val="dk1"/>
                </a:solidFill>
                <a:latin typeface="Arial"/>
                <a:ea typeface="Arial"/>
                <a:cs typeface="Arial"/>
                <a:sym typeface="Arial"/>
              </a:rPr>
              <a:t>1. </a:t>
            </a:r>
          </a:p>
          <a:p>
            <a:pPr indent="0" lvl="0" marL="0" marR="0" rtl="0" algn="l">
              <a:spcBef>
                <a:spcPts val="0"/>
              </a:spcBef>
              <a:buNone/>
            </a:pPr>
            <a:r>
              <a:t/>
            </a:r>
            <a:endParaRPr sz="2400">
              <a:solidFill>
                <a:schemeClr val="dk1"/>
              </a:solidFill>
              <a:latin typeface="Arial"/>
              <a:ea typeface="Arial"/>
              <a:cs typeface="Arial"/>
              <a:sym typeface="Arial"/>
            </a:endParaRPr>
          </a:p>
          <a:p>
            <a:pPr indent="0" lvl="0" marL="0" marR="0" rtl="0" algn="l">
              <a:spcBef>
                <a:spcPts val="0"/>
              </a:spcBef>
              <a:buSzPct val="25000"/>
              <a:buNone/>
            </a:pPr>
            <a:r>
              <a:rPr lang="en-US" sz="2400">
                <a:solidFill>
                  <a:schemeClr val="dk1"/>
                </a:solidFill>
                <a:latin typeface="Arial"/>
                <a:ea typeface="Arial"/>
                <a:cs typeface="Arial"/>
                <a:sym typeface="Arial"/>
              </a:rPr>
              <a:t>2. </a:t>
            </a:r>
          </a:p>
          <a:p>
            <a:pPr indent="0" lvl="0" marL="0" marR="0" rtl="0" algn="l">
              <a:spcBef>
                <a:spcPts val="0"/>
              </a:spcBef>
              <a:buNone/>
            </a:pPr>
            <a:r>
              <a:t/>
            </a:r>
            <a:endParaRPr sz="2400">
              <a:solidFill>
                <a:schemeClr val="dk1"/>
              </a:solidFill>
              <a:latin typeface="Arial"/>
              <a:ea typeface="Arial"/>
              <a:cs typeface="Arial"/>
              <a:sym typeface="Arial"/>
            </a:endParaRPr>
          </a:p>
          <a:p>
            <a:pPr indent="0" lvl="0" marL="0" marR="0" rtl="0" algn="l">
              <a:spcBef>
                <a:spcPts val="0"/>
              </a:spcBef>
              <a:buSzPct val="25000"/>
              <a:buNone/>
            </a:pPr>
            <a:r>
              <a:rPr lang="en-US" sz="2400">
                <a:solidFill>
                  <a:schemeClr val="dk1"/>
                </a:solidFill>
                <a:latin typeface="Arial"/>
                <a:ea typeface="Arial"/>
                <a:cs typeface="Arial"/>
                <a:sym typeface="Arial"/>
              </a:rPr>
              <a:t>3. </a:t>
            </a:r>
          </a:p>
          <a:p>
            <a:pPr indent="0" lvl="0" marL="0" marR="0" rtl="0" algn="l">
              <a:spcBef>
                <a:spcPts val="0"/>
              </a:spcBef>
              <a:buNone/>
            </a:pPr>
            <a:r>
              <a:t/>
            </a:r>
            <a:endParaRPr sz="2400">
              <a:solidFill>
                <a:schemeClr val="dk1"/>
              </a:solidFill>
              <a:latin typeface="Arial"/>
              <a:ea typeface="Arial"/>
              <a:cs typeface="Arial"/>
              <a:sym typeface="Arial"/>
            </a:endParaRPr>
          </a:p>
          <a:p>
            <a:pPr indent="0" lvl="0" marL="0" marR="0" rtl="0" algn="l">
              <a:spcBef>
                <a:spcPts val="0"/>
              </a:spcBef>
              <a:buSzPct val="25000"/>
              <a:buNone/>
            </a:pPr>
            <a:r>
              <a:rPr lang="en-US" sz="2400">
                <a:solidFill>
                  <a:schemeClr val="dk1"/>
                </a:solidFill>
                <a:latin typeface="Arial"/>
                <a:ea typeface="Arial"/>
                <a:cs typeface="Arial"/>
                <a:sym typeface="Arial"/>
              </a:rPr>
              <a:t>4.</a:t>
            </a:r>
          </a:p>
          <a:p>
            <a:pPr indent="0" lvl="0" marL="0" marR="0" rtl="0" algn="l">
              <a:spcBef>
                <a:spcPts val="0"/>
              </a:spcBef>
              <a:buNone/>
            </a:pPr>
            <a:r>
              <a:t/>
            </a:r>
            <a:endParaRPr sz="2400">
              <a:solidFill>
                <a:schemeClr val="dk1"/>
              </a:solidFill>
              <a:latin typeface="Arial"/>
              <a:ea typeface="Arial"/>
              <a:cs typeface="Arial"/>
              <a:sym typeface="Arial"/>
            </a:endParaRPr>
          </a:p>
          <a:p>
            <a:pPr indent="0" lvl="0" marL="0" marR="0" rtl="0" algn="l">
              <a:spcBef>
                <a:spcPts val="0"/>
              </a:spcBef>
              <a:buSzPct val="25000"/>
              <a:buNone/>
            </a:pPr>
            <a:r>
              <a:rPr lang="en-US" sz="2400">
                <a:solidFill>
                  <a:schemeClr val="dk1"/>
                </a:solidFill>
                <a:latin typeface="Arial"/>
                <a:ea typeface="Arial"/>
                <a:cs typeface="Arial"/>
                <a:sym typeface="Arial"/>
              </a:rPr>
              <a:t>5. </a:t>
            </a:r>
          </a:p>
        </p:txBody>
      </p:sp>
      <p:sp>
        <p:nvSpPr>
          <p:cNvPr id="190" name="Shape 190"/>
          <p:cNvSpPr txBox="1"/>
          <p:nvPr/>
        </p:nvSpPr>
        <p:spPr>
          <a:xfrm>
            <a:off x="2895600" y="124825"/>
            <a:ext cx="6096000" cy="369332"/>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1-CaptainPlanet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7min</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Pseudocoding – Captain Planet</a:t>
            </a:r>
          </a:p>
        </p:txBody>
      </p:sp>
      <p:sp>
        <p:nvSpPr>
          <p:cNvPr id="197" name="Shape 197"/>
          <p:cNvSpPr/>
          <p:nvPr/>
        </p:nvSpPr>
        <p:spPr>
          <a:xfrm>
            <a:off x="304800" y="889844"/>
            <a:ext cx="8686800" cy="369331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800" u="sng">
                <a:solidFill>
                  <a:schemeClr val="dk1"/>
                </a:solidFill>
                <a:latin typeface="Arial"/>
                <a:ea typeface="Arial"/>
                <a:cs typeface="Arial"/>
                <a:sym typeface="Arial"/>
              </a:rPr>
              <a:t>Solution:</a:t>
            </a:r>
          </a:p>
          <a:p>
            <a:pPr indent="0" lvl="0" marL="0" marR="0" rtl="0" algn="l">
              <a:spcBef>
                <a:spcPts val="0"/>
              </a:spcBef>
              <a:buNone/>
            </a:pPr>
            <a:r>
              <a:t/>
            </a:r>
            <a:endParaRPr b="1" sz="1800" u="sng">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Calibri"/>
              <a:buAutoNum type="arabicPeriod"/>
            </a:pPr>
            <a:r>
              <a:rPr lang="en-US" sz="1800">
                <a:solidFill>
                  <a:schemeClr val="dk1"/>
                </a:solidFill>
                <a:latin typeface="Arial"/>
                <a:ea typeface="Arial"/>
                <a:cs typeface="Arial"/>
                <a:sym typeface="Arial"/>
              </a:rPr>
              <a:t>An initial HTML Layout was created using Bootstrap.</a:t>
            </a:r>
          </a:p>
          <a:p>
            <a:pPr indent="-457200" lvl="0" marL="457200" marR="0" rtl="0" algn="l">
              <a:spcBef>
                <a:spcPts val="0"/>
              </a:spcBef>
              <a:buClr>
                <a:schemeClr val="dk1"/>
              </a:buClr>
              <a:buFont typeface="Calibri"/>
              <a:buNone/>
            </a:pPr>
            <a:r>
              <a:t/>
            </a:r>
            <a:endParaRPr sz="18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Calibri"/>
              <a:buAutoNum type="arabicPeriod"/>
            </a:pPr>
            <a:r>
              <a:rPr lang="en-US" sz="1800">
                <a:solidFill>
                  <a:schemeClr val="dk1"/>
                </a:solidFill>
                <a:latin typeface="Arial"/>
                <a:ea typeface="Arial"/>
                <a:cs typeface="Arial"/>
                <a:sym typeface="Arial"/>
              </a:rPr>
              <a:t>A reference to jQuery was added. </a:t>
            </a:r>
          </a:p>
          <a:p>
            <a:pPr indent="-457200" lvl="0" marL="457200" marR="0" rtl="0" algn="l">
              <a:spcBef>
                <a:spcPts val="0"/>
              </a:spcBef>
              <a:buClr>
                <a:schemeClr val="dk1"/>
              </a:buClr>
              <a:buFont typeface="Calibri"/>
              <a:buNone/>
            </a:pPr>
            <a:r>
              <a:t/>
            </a:r>
            <a:endParaRPr sz="18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Calibri"/>
              <a:buAutoNum type="arabicPeriod"/>
            </a:pPr>
            <a:r>
              <a:rPr lang="en-US" sz="1800">
                <a:solidFill>
                  <a:schemeClr val="dk1"/>
                </a:solidFill>
                <a:latin typeface="Arial"/>
                <a:ea typeface="Arial"/>
                <a:cs typeface="Arial"/>
                <a:sym typeface="Arial"/>
              </a:rPr>
              <a:t>Key buttons and images were assigned unique class names</a:t>
            </a:r>
          </a:p>
          <a:p>
            <a:pPr indent="-457200" lvl="0" marL="457200" marR="0" rtl="0" algn="l">
              <a:spcBef>
                <a:spcPts val="0"/>
              </a:spcBef>
              <a:buClr>
                <a:schemeClr val="dk1"/>
              </a:buClr>
              <a:buFont typeface="Calibri"/>
              <a:buNone/>
            </a:pPr>
            <a:r>
              <a:t/>
            </a:r>
            <a:endParaRPr sz="18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Calibri"/>
              <a:buAutoNum type="arabicPeriod"/>
            </a:pPr>
            <a:r>
              <a:rPr lang="en-US" sz="1800">
                <a:solidFill>
                  <a:schemeClr val="dk1"/>
                </a:solidFill>
                <a:latin typeface="Arial"/>
                <a:ea typeface="Arial"/>
                <a:cs typeface="Arial"/>
                <a:sym typeface="Arial"/>
              </a:rPr>
              <a:t>jQuery was used to capture when the corresponding buttons were clicked. This was done through the $( ) identifier with the class-name inside. </a:t>
            </a:r>
          </a:p>
          <a:p>
            <a:pPr indent="-457200" lvl="0" marL="457200" marR="0" rtl="0" algn="l">
              <a:spcBef>
                <a:spcPts val="0"/>
              </a:spcBef>
              <a:buClr>
                <a:schemeClr val="dk1"/>
              </a:buClr>
              <a:buFont typeface="Calibri"/>
              <a:buNone/>
            </a:pPr>
            <a:r>
              <a:t/>
            </a:r>
            <a:endParaRPr sz="18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Calibri"/>
              <a:buAutoNum type="arabicPeriod"/>
            </a:pPr>
            <a:r>
              <a:rPr lang="en-US" sz="1800">
                <a:solidFill>
                  <a:schemeClr val="dk1"/>
                </a:solidFill>
                <a:latin typeface="Arial"/>
                <a:ea typeface="Arial"/>
                <a:cs typeface="Arial"/>
                <a:sym typeface="Arial"/>
              </a:rPr>
              <a:t>Code was created that changed the css of target classes in response to the click events. </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p:nvPr/>
        </p:nvSpPr>
        <p:spPr>
          <a:xfrm>
            <a:off x="-11741" y="689614"/>
            <a:ext cx="9155741" cy="5626582"/>
          </a:xfrm>
          <a:prstGeom prst="rect">
            <a:avLst/>
          </a:prstGeom>
          <a:solidFill>
            <a:srgbClr val="F2F2F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204" name="Shape 204"/>
          <p:cNvSpPr/>
          <p:nvPr/>
        </p:nvSpPr>
        <p:spPr>
          <a:xfrm>
            <a:off x="304800" y="98052"/>
            <a:ext cx="52577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&gt; YOUR TURN!!</a:t>
            </a:r>
          </a:p>
        </p:txBody>
      </p:sp>
      <p:sp>
        <p:nvSpPr>
          <p:cNvPr id="205" name="Shape 205"/>
          <p:cNvSpPr txBox="1"/>
          <p:nvPr/>
        </p:nvSpPr>
        <p:spPr>
          <a:xfrm>
            <a:off x="304800" y="762000"/>
            <a:ext cx="8686800" cy="4154983"/>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Look at the jQuery API Docs and add a button of your own that gives Captain Planet a new power.</a:t>
            </a:r>
          </a:p>
          <a:p>
            <a:pPr indent="-342900" lvl="0" marL="342900" marR="0" rtl="0" algn="l">
              <a:spcBef>
                <a:spcPts val="0"/>
              </a:spcBef>
              <a:buClr>
                <a:schemeClr val="dk1"/>
              </a:buClr>
              <a:buFont typeface="Arial"/>
              <a:buNone/>
            </a:pPr>
            <a:r>
              <a:t/>
            </a:r>
            <a:endParaRPr sz="2400">
              <a:solidFill>
                <a:schemeClr val="dk1"/>
              </a:solidFill>
              <a:latin typeface="Arial"/>
              <a:ea typeface="Arial"/>
              <a:cs typeface="Arial"/>
              <a:sym typeface="Arial"/>
            </a:endParaRPr>
          </a:p>
          <a:p>
            <a:pPr indent="-342900" lvl="1" marL="800100" marR="0" rtl="0" algn="l">
              <a:spcBef>
                <a:spcPts val="0"/>
              </a:spcBef>
              <a:buClr>
                <a:schemeClr val="dk1"/>
              </a:buClr>
              <a:buSzPct val="100000"/>
              <a:buFont typeface="Arial"/>
              <a:buChar char="•"/>
            </a:pPr>
            <a:r>
              <a:rPr b="0" i="0" lang="en-US" sz="2400" u="none" cap="none" strike="noStrike">
                <a:solidFill>
                  <a:schemeClr val="dk1"/>
                </a:solidFill>
                <a:latin typeface="Arial"/>
                <a:ea typeface="Arial"/>
                <a:cs typeface="Arial"/>
                <a:sym typeface="Arial"/>
              </a:rPr>
              <a:t>Examples:</a:t>
            </a:r>
          </a:p>
          <a:p>
            <a:pPr indent="-342900" lvl="2" marL="1257300" marR="0" rtl="0" algn="l">
              <a:spcBef>
                <a:spcPts val="0"/>
              </a:spcBef>
              <a:buClr>
                <a:schemeClr val="dk1"/>
              </a:buClr>
              <a:buSzPct val="100000"/>
              <a:buFont typeface="Courier New"/>
              <a:buChar char="o"/>
            </a:pPr>
            <a:r>
              <a:rPr b="0" i="0" lang="en-US" sz="2400" u="none" cap="none" strike="noStrike">
                <a:solidFill>
                  <a:schemeClr val="dk1"/>
                </a:solidFill>
                <a:latin typeface="Arial"/>
                <a:ea typeface="Arial"/>
                <a:cs typeface="Arial"/>
                <a:sym typeface="Arial"/>
              </a:rPr>
              <a:t>Click to… stretch Captain Planet</a:t>
            </a:r>
          </a:p>
          <a:p>
            <a:pPr indent="-342900" lvl="2" marL="1257300" marR="0" rtl="0" algn="l">
              <a:spcBef>
                <a:spcPts val="0"/>
              </a:spcBef>
              <a:buClr>
                <a:schemeClr val="dk1"/>
              </a:buClr>
              <a:buSzPct val="100000"/>
              <a:buFont typeface="Courier New"/>
              <a:buChar char="o"/>
            </a:pPr>
            <a:r>
              <a:rPr b="0" i="0" lang="en-US" sz="2400" u="none" cap="none" strike="noStrike">
                <a:solidFill>
                  <a:schemeClr val="dk1"/>
                </a:solidFill>
                <a:latin typeface="Arial"/>
                <a:ea typeface="Arial"/>
                <a:cs typeface="Arial"/>
                <a:sym typeface="Arial"/>
              </a:rPr>
              <a:t>Click to… trigger a maniacal laugh</a:t>
            </a:r>
          </a:p>
          <a:p>
            <a:pPr indent="-342900" lvl="2" marL="1257300" marR="0" rtl="0" algn="l">
              <a:spcBef>
                <a:spcPts val="0"/>
              </a:spcBef>
              <a:buClr>
                <a:schemeClr val="dk1"/>
              </a:buClr>
              <a:buSzPct val="100000"/>
              <a:buFont typeface="Courier New"/>
              <a:buChar char="o"/>
            </a:pPr>
            <a:r>
              <a:rPr b="0" i="0" lang="en-US" sz="2400" u="none" cap="none" strike="noStrike">
                <a:solidFill>
                  <a:schemeClr val="dk1"/>
                </a:solidFill>
                <a:latin typeface="Arial"/>
                <a:ea typeface="Arial"/>
                <a:cs typeface="Arial"/>
                <a:sym typeface="Arial"/>
              </a:rPr>
              <a:t>Click to… create clones of Captain Planet</a:t>
            </a:r>
          </a:p>
          <a:p>
            <a:pPr indent="-342900" lvl="2" marL="1257300" marR="0" rtl="0" algn="l">
              <a:spcBef>
                <a:spcPts val="0"/>
              </a:spcBef>
              <a:buClr>
                <a:schemeClr val="dk1"/>
              </a:buClr>
              <a:buSzPct val="100000"/>
              <a:buFont typeface="Courier New"/>
              <a:buChar char="o"/>
            </a:pPr>
            <a:r>
              <a:rPr b="0" i="0" lang="en-US" sz="2400" u="none" cap="none" strike="noStrike">
                <a:solidFill>
                  <a:schemeClr val="dk1"/>
                </a:solidFill>
                <a:latin typeface="Arial"/>
                <a:ea typeface="Arial"/>
                <a:cs typeface="Arial"/>
                <a:sym typeface="Arial"/>
              </a:rPr>
              <a:t>Click to… create a shield (hint: border) </a:t>
            </a:r>
          </a:p>
          <a:p>
            <a:pPr indent="-342900" lvl="2" marL="1257300" marR="0" rtl="0" algn="l">
              <a:spcBef>
                <a:spcPts val="0"/>
              </a:spcBef>
              <a:buClr>
                <a:schemeClr val="dk1"/>
              </a:buClr>
              <a:buSzPct val="100000"/>
              <a:buFont typeface="Courier New"/>
              <a:buChar char="o"/>
            </a:pPr>
            <a:r>
              <a:rPr b="0" i="0" lang="en-US" sz="2400" u="none" cap="none" strike="noStrike">
                <a:solidFill>
                  <a:schemeClr val="dk1"/>
                </a:solidFill>
                <a:latin typeface="Arial"/>
                <a:ea typeface="Arial"/>
                <a:cs typeface="Arial"/>
                <a:sym typeface="Arial"/>
              </a:rPr>
              <a:t>Click to… create fire or water (hint: images)</a:t>
            </a:r>
          </a:p>
          <a:p>
            <a:pPr indent="-342900" lvl="1" marL="800100" marR="0" rtl="0" algn="l">
              <a:spcBef>
                <a:spcPts val="0"/>
              </a:spcBef>
              <a:buClr>
                <a:schemeClr val="dk1"/>
              </a:buClr>
              <a:buFont typeface="Arial"/>
              <a:buNone/>
            </a:pPr>
            <a:r>
              <a:t/>
            </a:r>
            <a:endParaRPr b="0" i="1" sz="2400" u="none" cap="none" strike="noStrike">
              <a:solidFill>
                <a:schemeClr val="dk1"/>
              </a:solidFill>
              <a:latin typeface="Arial"/>
              <a:ea typeface="Arial"/>
              <a:cs typeface="Arial"/>
              <a:sym typeface="Arial"/>
            </a:endParaRPr>
          </a:p>
          <a:p>
            <a:pPr indent="-342900" lvl="0" marL="342900" marR="0" rtl="0" algn="l">
              <a:spcBef>
                <a:spcPts val="0"/>
              </a:spcBef>
              <a:buClr>
                <a:schemeClr val="dk1"/>
              </a:buClr>
              <a:buSzPct val="100000"/>
              <a:buFont typeface="Arial"/>
              <a:buChar char="•"/>
            </a:pPr>
            <a:r>
              <a:rPr b="1" lang="en-US" sz="2400">
                <a:solidFill>
                  <a:schemeClr val="dk1"/>
                </a:solidFill>
                <a:latin typeface="Arial"/>
                <a:ea typeface="Arial"/>
                <a:cs typeface="Arial"/>
                <a:sym typeface="Arial"/>
              </a:rPr>
              <a:t>Slack out a screenshot of the working example</a:t>
            </a:r>
          </a:p>
        </p:txBody>
      </p:sp>
      <p:sp>
        <p:nvSpPr>
          <p:cNvPr id="206" name="Shape 206"/>
          <p:cNvSpPr txBox="1"/>
          <p:nvPr/>
        </p:nvSpPr>
        <p:spPr>
          <a:xfrm>
            <a:off x="2895600" y="124825"/>
            <a:ext cx="6096000" cy="369332"/>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1-CaptainPlanet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12 min</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390606" y="2953541"/>
            <a:ext cx="8229600" cy="87185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Arial"/>
              <a:buNone/>
            </a:pPr>
            <a:r>
              <a:rPr b="1" i="1" lang="en-US" sz="4100" u="none" cap="none" strike="noStrike">
                <a:solidFill>
                  <a:schemeClr val="lt1"/>
                </a:solidFill>
                <a:latin typeface="Arial"/>
                <a:ea typeface="Arial"/>
                <a:cs typeface="Arial"/>
                <a:sym typeface="Arial"/>
              </a:rPr>
              <a:t>jQuery Recap</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jQuery – In a Nutshell </a:t>
            </a:r>
          </a:p>
        </p:txBody>
      </p:sp>
      <p:sp>
        <p:nvSpPr>
          <p:cNvPr id="219" name="Shape 219"/>
          <p:cNvSpPr txBox="1"/>
          <p:nvPr/>
        </p:nvSpPr>
        <p:spPr>
          <a:xfrm>
            <a:off x="304800" y="914400"/>
            <a:ext cx="8686800" cy="3170098"/>
          </a:xfrm>
          <a:prstGeom prst="rect">
            <a:avLst/>
          </a:prstGeom>
          <a:noFill/>
          <a:ln>
            <a:noFill/>
          </a:ln>
        </p:spPr>
        <p:txBody>
          <a:bodyPr anchorCtr="0" anchor="t" bIns="45700" lIns="91425" rIns="91425" tIns="45700">
            <a:noAutofit/>
          </a:bodyPr>
          <a:lstStyle/>
          <a:p>
            <a:pPr indent="-457200" lvl="0" marL="457200" marR="0" rtl="0" algn="l">
              <a:spcBef>
                <a:spcPts val="0"/>
              </a:spcBef>
              <a:buClr>
                <a:schemeClr val="dk1"/>
              </a:buClr>
              <a:buSzPct val="100000"/>
              <a:buFont typeface="Calibri"/>
              <a:buAutoNum type="arabicPeriod"/>
            </a:pPr>
            <a:r>
              <a:rPr b="1" lang="en-US" sz="4000">
                <a:solidFill>
                  <a:schemeClr val="dk1"/>
                </a:solidFill>
                <a:latin typeface="Arial"/>
                <a:ea typeface="Arial"/>
                <a:cs typeface="Arial"/>
                <a:sym typeface="Arial"/>
              </a:rPr>
              <a:t> Find some HTML.</a:t>
            </a:r>
          </a:p>
          <a:p>
            <a:pPr indent="-457200" lvl="0" marL="457200" marR="0" rtl="0" algn="l">
              <a:spcBef>
                <a:spcPts val="0"/>
              </a:spcBef>
              <a:buClr>
                <a:schemeClr val="dk1"/>
              </a:buClr>
              <a:buFont typeface="Calibri"/>
              <a:buNone/>
            </a:pPr>
            <a:r>
              <a:t/>
            </a:r>
            <a:endParaRPr b="1" sz="4000" u="sng">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Calibri"/>
              <a:buAutoNum type="arabicPeriod"/>
            </a:pPr>
            <a:r>
              <a:rPr b="1" lang="en-US" sz="4000">
                <a:solidFill>
                  <a:schemeClr val="dk1"/>
                </a:solidFill>
                <a:latin typeface="Arial"/>
                <a:ea typeface="Arial"/>
                <a:cs typeface="Arial"/>
                <a:sym typeface="Arial"/>
              </a:rPr>
              <a:t> Attach to an event.</a:t>
            </a:r>
          </a:p>
          <a:p>
            <a:pPr indent="-457200" lvl="0" marL="457200" marR="0" rtl="0" algn="l">
              <a:spcBef>
                <a:spcPts val="0"/>
              </a:spcBef>
              <a:buClr>
                <a:schemeClr val="dk1"/>
              </a:buClr>
              <a:buFont typeface="Calibri"/>
              <a:buNone/>
            </a:pPr>
            <a:r>
              <a:t/>
            </a:r>
            <a:endParaRPr b="1" sz="40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Calibri"/>
              <a:buAutoNum type="arabicPeriod"/>
            </a:pPr>
            <a:r>
              <a:rPr b="1" lang="en-US" sz="4000">
                <a:solidFill>
                  <a:schemeClr val="dk1"/>
                </a:solidFill>
                <a:latin typeface="Arial"/>
                <a:ea typeface="Arial"/>
                <a:cs typeface="Arial"/>
                <a:sym typeface="Arial"/>
              </a:rPr>
              <a:t> Do something in response.</a:t>
            </a:r>
          </a:p>
        </p:txBody>
      </p:sp>
      <p:pic>
        <p:nvPicPr>
          <p:cNvPr id="220" name="Shape 220"/>
          <p:cNvPicPr preferRelativeResize="0"/>
          <p:nvPr/>
        </p:nvPicPr>
        <p:blipFill rotWithShape="1">
          <a:blip r:embed="rId3">
            <a:alphaModFix/>
          </a:blip>
          <a:srcRect b="0" l="0" r="0" t="0"/>
          <a:stretch/>
        </p:blipFill>
        <p:spPr>
          <a:xfrm>
            <a:off x="5943600" y="4953000"/>
            <a:ext cx="2638424" cy="857250"/>
          </a:xfrm>
          <a:prstGeom prst="rect">
            <a:avLst/>
          </a:prstGeom>
          <a:noFill/>
          <a:ln>
            <a:no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jQuery – In a Nutshell </a:t>
            </a:r>
          </a:p>
        </p:txBody>
      </p:sp>
      <p:sp>
        <p:nvSpPr>
          <p:cNvPr id="227" name="Shape 227"/>
          <p:cNvSpPr txBox="1"/>
          <p:nvPr/>
        </p:nvSpPr>
        <p:spPr>
          <a:xfrm>
            <a:off x="0" y="792452"/>
            <a:ext cx="9144000" cy="46166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2400">
                <a:solidFill>
                  <a:schemeClr val="dk1"/>
                </a:solidFill>
                <a:latin typeface="Arial"/>
                <a:ea typeface="Arial"/>
                <a:cs typeface="Arial"/>
                <a:sym typeface="Arial"/>
              </a:rPr>
              <a:t>We use the jQuery $( ) identifier to capture HTML elements.</a:t>
            </a:r>
          </a:p>
        </p:txBody>
      </p:sp>
      <p:sp>
        <p:nvSpPr>
          <p:cNvPr id="228" name="Shape 228"/>
          <p:cNvSpPr txBox="1"/>
          <p:nvPr/>
        </p:nvSpPr>
        <p:spPr>
          <a:xfrm>
            <a:off x="31820" y="4726248"/>
            <a:ext cx="9144000" cy="83099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2400">
                <a:solidFill>
                  <a:schemeClr val="dk1"/>
                </a:solidFill>
                <a:latin typeface="Arial"/>
                <a:ea typeface="Arial"/>
                <a:cs typeface="Arial"/>
                <a:sym typeface="Arial"/>
              </a:rPr>
              <a:t>Finally, we tie the element to a jQuery method of our choosing to capture events and change that element (or a different element) </a:t>
            </a:r>
          </a:p>
        </p:txBody>
      </p:sp>
      <p:sp>
        <p:nvSpPr>
          <p:cNvPr id="229" name="Shape 229"/>
          <p:cNvSpPr txBox="1"/>
          <p:nvPr/>
        </p:nvSpPr>
        <p:spPr>
          <a:xfrm>
            <a:off x="914400" y="1370733"/>
            <a:ext cx="3220752" cy="646331"/>
          </a:xfrm>
          <a:prstGeom prst="rect">
            <a:avLst/>
          </a:prstGeom>
          <a:solidFill>
            <a:srgbClr val="FBE4D4"/>
          </a:solidFill>
          <a:ln>
            <a:noFill/>
          </a:ln>
        </p:spPr>
        <p:txBody>
          <a:bodyPr anchorCtr="0" anchor="t" bIns="45700" lIns="91425" rIns="91425" tIns="45700">
            <a:noAutofit/>
          </a:bodyPr>
          <a:lstStyle/>
          <a:p>
            <a:pPr indent="0" lvl="0" marL="0" marR="0" rtl="0" algn="l">
              <a:spcBef>
                <a:spcPts val="0"/>
              </a:spcBef>
              <a:buSzPct val="25000"/>
              <a:buNone/>
            </a:pPr>
            <a:r>
              <a:rPr b="1" lang="en-US" sz="3600">
                <a:solidFill>
                  <a:schemeClr val="dk1"/>
                </a:solidFill>
                <a:latin typeface="Calibri"/>
                <a:ea typeface="Calibri"/>
                <a:cs typeface="Calibri"/>
                <a:sym typeface="Calibri"/>
              </a:rPr>
              <a:t>$(“.classname”)</a:t>
            </a:r>
          </a:p>
        </p:txBody>
      </p:sp>
      <p:sp>
        <p:nvSpPr>
          <p:cNvPr id="230" name="Shape 230"/>
          <p:cNvSpPr txBox="1"/>
          <p:nvPr/>
        </p:nvSpPr>
        <p:spPr>
          <a:xfrm>
            <a:off x="2052922" y="2170458"/>
            <a:ext cx="2783133" cy="646331"/>
          </a:xfrm>
          <a:prstGeom prst="rect">
            <a:avLst/>
          </a:prstGeom>
          <a:solidFill>
            <a:srgbClr val="EDEDED"/>
          </a:solidFill>
          <a:ln>
            <a:noFill/>
          </a:ln>
        </p:spPr>
        <p:txBody>
          <a:bodyPr anchorCtr="0" anchor="t" bIns="45700" lIns="91425" rIns="91425" tIns="45700">
            <a:noAutofit/>
          </a:bodyPr>
          <a:lstStyle/>
          <a:p>
            <a:pPr indent="0" lvl="0" marL="0" marR="0" rtl="0" algn="l">
              <a:spcBef>
                <a:spcPts val="0"/>
              </a:spcBef>
              <a:buSzPct val="25000"/>
              <a:buNone/>
            </a:pPr>
            <a:r>
              <a:rPr b="1" lang="en-US" sz="3600">
                <a:solidFill>
                  <a:schemeClr val="dk1"/>
                </a:solidFill>
                <a:latin typeface="Calibri"/>
                <a:ea typeface="Calibri"/>
                <a:cs typeface="Calibri"/>
                <a:sym typeface="Calibri"/>
              </a:rPr>
              <a:t>$(“#idname”)</a:t>
            </a:r>
          </a:p>
        </p:txBody>
      </p:sp>
      <p:sp>
        <p:nvSpPr>
          <p:cNvPr id="231" name="Shape 231"/>
          <p:cNvSpPr txBox="1"/>
          <p:nvPr/>
        </p:nvSpPr>
        <p:spPr>
          <a:xfrm>
            <a:off x="4343400" y="1381890"/>
            <a:ext cx="3764300" cy="646331"/>
          </a:xfrm>
          <a:prstGeom prst="rect">
            <a:avLst/>
          </a:prstGeom>
          <a:solidFill>
            <a:srgbClr val="D5DBE5"/>
          </a:solidFill>
          <a:ln>
            <a:noFill/>
          </a:ln>
        </p:spPr>
        <p:txBody>
          <a:bodyPr anchorCtr="0" anchor="t" bIns="45700" lIns="91425" rIns="91425" tIns="45700">
            <a:noAutofit/>
          </a:bodyPr>
          <a:lstStyle/>
          <a:p>
            <a:pPr indent="0" lvl="0" marL="0" marR="0" rtl="0" algn="l">
              <a:spcBef>
                <a:spcPts val="0"/>
              </a:spcBef>
              <a:buSzPct val="25000"/>
              <a:buNone/>
            </a:pPr>
            <a:r>
              <a:rPr b="1" lang="en-US" sz="3600">
                <a:solidFill>
                  <a:schemeClr val="dk1"/>
                </a:solidFill>
                <a:latin typeface="Calibri"/>
                <a:ea typeface="Calibri"/>
                <a:cs typeface="Calibri"/>
                <a:sym typeface="Calibri"/>
              </a:rPr>
              <a:t>$(“elementname”)</a:t>
            </a:r>
          </a:p>
        </p:txBody>
      </p:sp>
      <p:sp>
        <p:nvSpPr>
          <p:cNvPr id="232" name="Shape 232"/>
          <p:cNvSpPr txBox="1"/>
          <p:nvPr/>
        </p:nvSpPr>
        <p:spPr>
          <a:xfrm>
            <a:off x="5105400" y="2160931"/>
            <a:ext cx="1667444" cy="646331"/>
          </a:xfrm>
          <a:prstGeom prst="rect">
            <a:avLst/>
          </a:prstGeom>
          <a:solidFill>
            <a:srgbClr val="C4E0B2"/>
          </a:solidFill>
          <a:ln>
            <a:noFill/>
          </a:ln>
        </p:spPr>
        <p:txBody>
          <a:bodyPr anchorCtr="0" anchor="t" bIns="45700" lIns="91425" rIns="91425" tIns="45700">
            <a:noAutofit/>
          </a:bodyPr>
          <a:lstStyle/>
          <a:p>
            <a:pPr indent="0" lvl="0" marL="0" marR="0" rtl="0" algn="l">
              <a:spcBef>
                <a:spcPts val="0"/>
              </a:spcBef>
              <a:buSzPct val="25000"/>
              <a:buNone/>
            </a:pPr>
            <a:r>
              <a:rPr b="1" lang="en-US" sz="3600">
                <a:solidFill>
                  <a:schemeClr val="dk1"/>
                </a:solidFill>
                <a:latin typeface="Calibri"/>
                <a:ea typeface="Calibri"/>
                <a:cs typeface="Calibri"/>
                <a:sym typeface="Calibri"/>
              </a:rPr>
              <a:t>$(“etc”)</a:t>
            </a:r>
          </a:p>
        </p:txBody>
      </p:sp>
      <p:sp>
        <p:nvSpPr>
          <p:cNvPr id="233" name="Shape 233"/>
          <p:cNvSpPr txBox="1"/>
          <p:nvPr/>
        </p:nvSpPr>
        <p:spPr>
          <a:xfrm>
            <a:off x="1676400" y="5645285"/>
            <a:ext cx="2154757" cy="646331"/>
          </a:xfrm>
          <a:prstGeom prst="rect">
            <a:avLst/>
          </a:prstGeom>
          <a:solidFill>
            <a:srgbClr val="8296B0"/>
          </a:solidFill>
          <a:ln>
            <a:noFill/>
          </a:ln>
        </p:spPr>
        <p:txBody>
          <a:bodyPr anchorCtr="0" anchor="t" bIns="45700" lIns="91425" rIns="91425" tIns="45700">
            <a:noAutofit/>
          </a:bodyPr>
          <a:lstStyle/>
          <a:p>
            <a:pPr indent="0" lvl="0" marL="0" marR="0" rtl="0" algn="l">
              <a:spcBef>
                <a:spcPts val="0"/>
              </a:spcBef>
              <a:buSzPct val="25000"/>
              <a:buNone/>
            </a:pPr>
            <a:r>
              <a:rPr b="1" lang="en-US" sz="3600">
                <a:solidFill>
                  <a:schemeClr val="dk1"/>
                </a:solidFill>
                <a:latin typeface="Calibri"/>
                <a:ea typeface="Calibri"/>
                <a:cs typeface="Calibri"/>
                <a:sym typeface="Calibri"/>
              </a:rPr>
              <a:t>.append( )</a:t>
            </a:r>
          </a:p>
        </p:txBody>
      </p:sp>
      <p:sp>
        <p:nvSpPr>
          <p:cNvPr id="234" name="Shape 234"/>
          <p:cNvSpPr txBox="1"/>
          <p:nvPr/>
        </p:nvSpPr>
        <p:spPr>
          <a:xfrm>
            <a:off x="2133600" y="3908841"/>
            <a:ext cx="2311915" cy="646331"/>
          </a:xfrm>
          <a:prstGeom prst="rect">
            <a:avLst/>
          </a:prstGeom>
          <a:solidFill>
            <a:srgbClr val="757070"/>
          </a:solidFill>
          <a:ln>
            <a:noFill/>
          </a:ln>
        </p:spPr>
        <p:txBody>
          <a:bodyPr anchorCtr="0" anchor="t" bIns="45700" lIns="91425" rIns="91425" tIns="45700">
            <a:noAutofit/>
          </a:bodyPr>
          <a:lstStyle/>
          <a:p>
            <a:pPr indent="0" lvl="0" marL="0" marR="0" rtl="0" algn="l">
              <a:spcBef>
                <a:spcPts val="0"/>
              </a:spcBef>
              <a:buSzPct val="25000"/>
              <a:buNone/>
            </a:pPr>
            <a:r>
              <a:rPr b="1" lang="en-US" sz="3600">
                <a:solidFill>
                  <a:schemeClr val="dk1"/>
                </a:solidFill>
                <a:latin typeface="Calibri"/>
                <a:ea typeface="Calibri"/>
                <a:cs typeface="Calibri"/>
                <a:sym typeface="Calibri"/>
              </a:rPr>
              <a:t>.on(“click”)</a:t>
            </a:r>
          </a:p>
        </p:txBody>
      </p:sp>
      <p:sp>
        <p:nvSpPr>
          <p:cNvPr id="235" name="Shape 235"/>
          <p:cNvSpPr txBox="1"/>
          <p:nvPr/>
        </p:nvSpPr>
        <p:spPr>
          <a:xfrm>
            <a:off x="3974867" y="5645285"/>
            <a:ext cx="2276264" cy="646331"/>
          </a:xfrm>
          <a:prstGeom prst="rect">
            <a:avLst/>
          </a:prstGeom>
          <a:solidFill>
            <a:srgbClr val="548135"/>
          </a:solidFill>
          <a:ln>
            <a:noFill/>
          </a:ln>
        </p:spPr>
        <p:txBody>
          <a:bodyPr anchorCtr="0" anchor="t" bIns="45700" lIns="91425" rIns="91425" tIns="45700">
            <a:noAutofit/>
          </a:bodyPr>
          <a:lstStyle/>
          <a:p>
            <a:pPr indent="0" lvl="0" marL="0" marR="0" rtl="0" algn="l">
              <a:spcBef>
                <a:spcPts val="0"/>
              </a:spcBef>
              <a:buSzPct val="25000"/>
              <a:buNone/>
            </a:pPr>
            <a:r>
              <a:rPr b="1" lang="en-US" sz="3600">
                <a:solidFill>
                  <a:schemeClr val="dk1"/>
                </a:solidFill>
                <a:latin typeface="Calibri"/>
                <a:ea typeface="Calibri"/>
                <a:cs typeface="Calibri"/>
                <a:sym typeface="Calibri"/>
              </a:rPr>
              <a:t>.animate( )</a:t>
            </a:r>
          </a:p>
        </p:txBody>
      </p:sp>
      <p:sp>
        <p:nvSpPr>
          <p:cNvPr id="236" name="Shape 236"/>
          <p:cNvSpPr txBox="1"/>
          <p:nvPr/>
        </p:nvSpPr>
        <p:spPr>
          <a:xfrm>
            <a:off x="6426660" y="5659607"/>
            <a:ext cx="1174104" cy="646331"/>
          </a:xfrm>
          <a:prstGeom prst="rect">
            <a:avLst/>
          </a:prstGeom>
          <a:solidFill>
            <a:srgbClr val="FFD966"/>
          </a:solidFill>
          <a:ln>
            <a:noFill/>
          </a:ln>
        </p:spPr>
        <p:txBody>
          <a:bodyPr anchorCtr="0" anchor="t" bIns="45700" lIns="91425" rIns="91425" tIns="45700">
            <a:noAutofit/>
          </a:bodyPr>
          <a:lstStyle/>
          <a:p>
            <a:pPr indent="0" lvl="0" marL="0" marR="0" rtl="0" algn="l">
              <a:spcBef>
                <a:spcPts val="0"/>
              </a:spcBef>
              <a:buSzPct val="25000"/>
              <a:buNone/>
            </a:pPr>
            <a:r>
              <a:rPr b="1" lang="en-US" sz="3600">
                <a:solidFill>
                  <a:schemeClr val="dk1"/>
                </a:solidFill>
                <a:latin typeface="Calibri"/>
                <a:ea typeface="Calibri"/>
                <a:cs typeface="Calibri"/>
                <a:sym typeface="Calibri"/>
              </a:rPr>
              <a:t>.etc()</a:t>
            </a:r>
          </a:p>
        </p:txBody>
      </p:sp>
      <p:sp>
        <p:nvSpPr>
          <p:cNvPr id="237" name="Shape 237"/>
          <p:cNvSpPr txBox="1"/>
          <p:nvPr/>
        </p:nvSpPr>
        <p:spPr>
          <a:xfrm>
            <a:off x="31820" y="2856646"/>
            <a:ext cx="9144000" cy="83099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2400">
                <a:solidFill>
                  <a:schemeClr val="dk1"/>
                </a:solidFill>
                <a:latin typeface="Arial"/>
                <a:ea typeface="Arial"/>
                <a:cs typeface="Arial"/>
                <a:sym typeface="Arial"/>
              </a:rPr>
              <a:t>Then we tie the element to a jQuery method of our choosing to capture events and change that element (or a different element) </a:t>
            </a:r>
          </a:p>
        </p:txBody>
      </p:sp>
      <p:sp>
        <p:nvSpPr>
          <p:cNvPr id="238" name="Shape 238"/>
          <p:cNvSpPr txBox="1"/>
          <p:nvPr/>
        </p:nvSpPr>
        <p:spPr>
          <a:xfrm>
            <a:off x="4630819" y="3893642"/>
            <a:ext cx="1785682" cy="646331"/>
          </a:xfrm>
          <a:prstGeom prst="rect">
            <a:avLst/>
          </a:prstGeom>
          <a:solidFill>
            <a:srgbClr val="3F3F3F"/>
          </a:solidFill>
          <a:ln>
            <a:noFill/>
          </a:ln>
        </p:spPr>
        <p:txBody>
          <a:bodyPr anchorCtr="0" anchor="t" bIns="45700" lIns="91425" rIns="91425" tIns="45700">
            <a:noAutofit/>
          </a:bodyPr>
          <a:lstStyle/>
          <a:p>
            <a:pPr indent="0" lvl="0" marL="0" marR="0" rtl="0" algn="l">
              <a:spcBef>
                <a:spcPts val="0"/>
              </a:spcBef>
              <a:buSzPct val="25000"/>
              <a:buNone/>
            </a:pPr>
            <a:r>
              <a:rPr b="1" lang="en-US" sz="3600">
                <a:solidFill>
                  <a:schemeClr val="dk1"/>
                </a:solidFill>
                <a:latin typeface="Calibri"/>
                <a:ea typeface="Calibri"/>
                <a:cs typeface="Calibri"/>
                <a:sym typeface="Calibri"/>
              </a:rPr>
              <a:t>.ready( )</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jQuery – Common Example</a:t>
            </a:r>
          </a:p>
        </p:txBody>
      </p:sp>
      <p:pic>
        <p:nvPicPr>
          <p:cNvPr id="245" name="Shape 245"/>
          <p:cNvPicPr preferRelativeResize="0"/>
          <p:nvPr/>
        </p:nvPicPr>
        <p:blipFill rotWithShape="1">
          <a:blip r:embed="rId3">
            <a:alphaModFix/>
          </a:blip>
          <a:srcRect b="0" l="0" r="0" t="0"/>
          <a:stretch/>
        </p:blipFill>
        <p:spPr>
          <a:xfrm>
            <a:off x="3075383" y="4425394"/>
            <a:ext cx="1638300" cy="1285874"/>
          </a:xfrm>
          <a:prstGeom prst="rect">
            <a:avLst/>
          </a:prstGeom>
          <a:noFill/>
          <a:ln>
            <a:noFill/>
          </a:ln>
        </p:spPr>
      </p:pic>
      <p:pic>
        <p:nvPicPr>
          <p:cNvPr id="246" name="Shape 246"/>
          <p:cNvPicPr preferRelativeResize="0"/>
          <p:nvPr/>
        </p:nvPicPr>
        <p:blipFill rotWithShape="1">
          <a:blip r:embed="rId4">
            <a:alphaModFix/>
          </a:blip>
          <a:srcRect b="0" l="0" r="5287" t="0"/>
          <a:stretch/>
        </p:blipFill>
        <p:spPr>
          <a:xfrm>
            <a:off x="4620226" y="2449416"/>
            <a:ext cx="4447572" cy="3543300"/>
          </a:xfrm>
          <a:prstGeom prst="rect">
            <a:avLst/>
          </a:prstGeom>
          <a:noFill/>
          <a:ln>
            <a:noFill/>
          </a:ln>
        </p:spPr>
      </p:pic>
      <p:pic>
        <p:nvPicPr>
          <p:cNvPr id="247" name="Shape 247"/>
          <p:cNvPicPr preferRelativeResize="0"/>
          <p:nvPr/>
        </p:nvPicPr>
        <p:blipFill rotWithShape="1">
          <a:blip r:embed="rId5">
            <a:alphaModFix/>
          </a:blip>
          <a:srcRect b="0" l="0" r="0" t="0"/>
          <a:stretch/>
        </p:blipFill>
        <p:spPr>
          <a:xfrm>
            <a:off x="0" y="2755115"/>
            <a:ext cx="4772024" cy="1038224"/>
          </a:xfrm>
          <a:prstGeom prst="rect">
            <a:avLst/>
          </a:prstGeom>
          <a:noFill/>
          <a:ln>
            <a:noFill/>
          </a:ln>
        </p:spPr>
      </p:pic>
      <p:cxnSp>
        <p:nvCxnSpPr>
          <p:cNvPr id="248" name="Shape 248"/>
          <p:cNvCxnSpPr/>
          <p:nvPr/>
        </p:nvCxnSpPr>
        <p:spPr>
          <a:xfrm flipH="1" rot="10800000">
            <a:off x="1371600" y="3657600"/>
            <a:ext cx="914400" cy="563466"/>
          </a:xfrm>
          <a:prstGeom prst="straightConnector1">
            <a:avLst/>
          </a:prstGeom>
          <a:noFill/>
          <a:ln cap="flat" cmpd="sng" w="57150">
            <a:solidFill>
              <a:schemeClr val="accent1"/>
            </a:solidFill>
            <a:prstDash val="solid"/>
            <a:miter/>
            <a:headEnd len="med" w="med" type="none"/>
            <a:tailEnd len="lg" w="lg" type="triangle"/>
          </a:ln>
        </p:spPr>
      </p:cxnSp>
      <p:cxnSp>
        <p:nvCxnSpPr>
          <p:cNvPr id="249" name="Shape 249"/>
          <p:cNvCxnSpPr/>
          <p:nvPr/>
        </p:nvCxnSpPr>
        <p:spPr>
          <a:xfrm>
            <a:off x="3390900" y="5791200"/>
            <a:ext cx="3467099" cy="0"/>
          </a:xfrm>
          <a:prstGeom prst="straightConnector1">
            <a:avLst/>
          </a:prstGeom>
          <a:noFill/>
          <a:ln cap="flat" cmpd="sng" w="57150">
            <a:solidFill>
              <a:schemeClr val="accent1"/>
            </a:solidFill>
            <a:prstDash val="solid"/>
            <a:miter/>
            <a:headEnd len="med" w="med" type="none"/>
            <a:tailEnd len="lg" w="lg" type="triangle"/>
          </a:ln>
        </p:spPr>
      </p:cxnSp>
      <p:sp>
        <p:nvSpPr>
          <p:cNvPr id="250" name="Shape 250"/>
          <p:cNvSpPr txBox="1"/>
          <p:nvPr/>
        </p:nvSpPr>
        <p:spPr>
          <a:xfrm>
            <a:off x="117618" y="4238664"/>
            <a:ext cx="2510431"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800">
                <a:solidFill>
                  <a:schemeClr val="dk1"/>
                </a:solidFill>
                <a:latin typeface="Calibri"/>
                <a:ea typeface="Calibri"/>
                <a:cs typeface="Calibri"/>
                <a:sym typeface="Calibri"/>
              </a:rPr>
              <a:t>1. Click the Grow Button</a:t>
            </a:r>
          </a:p>
        </p:txBody>
      </p:sp>
      <p:sp>
        <p:nvSpPr>
          <p:cNvPr id="251" name="Shape 251"/>
          <p:cNvSpPr txBox="1"/>
          <p:nvPr/>
        </p:nvSpPr>
        <p:spPr>
          <a:xfrm>
            <a:off x="3390900" y="5921289"/>
            <a:ext cx="2970812"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800">
                <a:solidFill>
                  <a:schemeClr val="dk1"/>
                </a:solidFill>
                <a:latin typeface="Calibri"/>
                <a:ea typeface="Calibri"/>
                <a:cs typeface="Calibri"/>
                <a:sym typeface="Calibri"/>
              </a:rPr>
              <a:t>2. Make Captain Planet Grow</a:t>
            </a:r>
          </a:p>
        </p:txBody>
      </p:sp>
      <p:pic>
        <p:nvPicPr>
          <p:cNvPr id="252" name="Shape 252"/>
          <p:cNvPicPr preferRelativeResize="0"/>
          <p:nvPr/>
        </p:nvPicPr>
        <p:blipFill rotWithShape="1">
          <a:blip r:embed="rId6">
            <a:alphaModFix/>
          </a:blip>
          <a:srcRect b="0" l="0" r="0" t="0"/>
          <a:stretch/>
        </p:blipFill>
        <p:spPr>
          <a:xfrm>
            <a:off x="304800" y="876095"/>
            <a:ext cx="8502362" cy="1333704"/>
          </a:xfrm>
          <a:prstGeom prst="rect">
            <a:avLst/>
          </a:prstGeom>
          <a:noFill/>
          <a:ln>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Use Documentation When Needed!</a:t>
            </a:r>
          </a:p>
        </p:txBody>
      </p:sp>
      <p:pic>
        <p:nvPicPr>
          <p:cNvPr id="259" name="Shape 259"/>
          <p:cNvPicPr preferRelativeResize="0"/>
          <p:nvPr/>
        </p:nvPicPr>
        <p:blipFill rotWithShape="1">
          <a:blip r:embed="rId3">
            <a:alphaModFix/>
          </a:blip>
          <a:srcRect b="0" l="0" r="0" t="0"/>
          <a:stretch/>
        </p:blipFill>
        <p:spPr>
          <a:xfrm>
            <a:off x="5681" y="747991"/>
            <a:ext cx="9144189" cy="5305205"/>
          </a:xfrm>
          <a:prstGeom prst="rect">
            <a:avLst/>
          </a:prstGeom>
          <a:noFill/>
          <a:ln>
            <a:noFill/>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390606" y="2953541"/>
            <a:ext cx="8229600" cy="87185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Arial"/>
              <a:buNone/>
            </a:pPr>
            <a:r>
              <a:rPr b="1" i="1" lang="en-US" sz="4100" u="none" cap="none" strike="noStrike">
                <a:solidFill>
                  <a:schemeClr val="lt1"/>
                </a:solidFill>
                <a:latin typeface="Arial"/>
                <a:ea typeface="Arial"/>
                <a:cs typeface="Arial"/>
                <a:sym typeface="Arial"/>
              </a:rPr>
              <a:t>Fridge Game!</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p:nvPr/>
        </p:nvSpPr>
        <p:spPr>
          <a:xfrm>
            <a:off x="-11741" y="689614"/>
            <a:ext cx="9155741" cy="5626582"/>
          </a:xfrm>
          <a:prstGeom prst="rect">
            <a:avLst/>
          </a:prstGeom>
          <a:solidFill>
            <a:srgbClr val="F2F2F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272" name="Shape 272"/>
          <p:cNvSpPr/>
          <p:nvPr/>
        </p:nvSpPr>
        <p:spPr>
          <a:xfrm>
            <a:off x="304800" y="98052"/>
            <a:ext cx="52577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&gt; YOUR TURN!!</a:t>
            </a:r>
          </a:p>
        </p:txBody>
      </p:sp>
      <p:sp>
        <p:nvSpPr>
          <p:cNvPr id="273" name="Shape 273"/>
          <p:cNvSpPr txBox="1"/>
          <p:nvPr/>
        </p:nvSpPr>
        <p:spPr>
          <a:xfrm>
            <a:off x="304800" y="762000"/>
            <a:ext cx="8686800" cy="6370975"/>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Working in groups of 3 complete the code for the fridge activity such that:</a:t>
            </a:r>
          </a:p>
          <a:p>
            <a:pPr indent="-342900" lvl="0" marL="342900" marR="0" rtl="0" algn="l">
              <a:spcBef>
                <a:spcPts val="0"/>
              </a:spcBef>
              <a:buClr>
                <a:schemeClr val="dk1"/>
              </a:buClr>
              <a:buFont typeface="Arial"/>
              <a:buNone/>
            </a:pPr>
            <a:r>
              <a:t/>
            </a:r>
            <a:endParaRPr sz="2400">
              <a:solidFill>
                <a:schemeClr val="dk1"/>
              </a:solidFill>
              <a:latin typeface="Arial"/>
              <a:ea typeface="Arial"/>
              <a:cs typeface="Arial"/>
              <a:sym typeface="Arial"/>
            </a:endParaRPr>
          </a:p>
          <a:p>
            <a:pPr indent="-342900" lvl="1" marL="800100" marR="0" rtl="0" algn="l">
              <a:spcBef>
                <a:spcPts val="0"/>
              </a:spcBef>
              <a:buClr>
                <a:schemeClr val="dk1"/>
              </a:buClr>
              <a:buSzPct val="100000"/>
              <a:buFont typeface="Arial"/>
              <a:buChar char="•"/>
            </a:pPr>
            <a:r>
              <a:rPr b="0" i="0" lang="en-US" sz="2400" u="none" cap="none" strike="noStrike">
                <a:solidFill>
                  <a:schemeClr val="dk1"/>
                </a:solidFill>
                <a:latin typeface="Arial"/>
                <a:ea typeface="Arial"/>
                <a:cs typeface="Arial"/>
                <a:sym typeface="Arial"/>
              </a:rPr>
              <a:t>Javascript dynamically generates buttons for each of the letters on the screen.</a:t>
            </a:r>
          </a:p>
          <a:p>
            <a:pPr indent="-342900" lvl="1" marL="800100" marR="0" rtl="0" algn="l">
              <a:spcBef>
                <a:spcPts val="0"/>
              </a:spcBef>
              <a:buClr>
                <a:schemeClr val="dk1"/>
              </a:buClr>
              <a:buFont typeface="Arial"/>
              <a:buNone/>
            </a:pPr>
            <a:r>
              <a:t/>
            </a:r>
            <a:endParaRPr b="0" i="0" sz="2400" u="none" cap="none" strike="noStrike">
              <a:solidFill>
                <a:schemeClr val="dk1"/>
              </a:solidFill>
              <a:latin typeface="Arial"/>
              <a:ea typeface="Arial"/>
              <a:cs typeface="Arial"/>
              <a:sym typeface="Arial"/>
            </a:endParaRPr>
          </a:p>
          <a:p>
            <a:pPr indent="-342900" lvl="1" marL="800100" marR="0" rtl="0" algn="l">
              <a:spcBef>
                <a:spcPts val="0"/>
              </a:spcBef>
              <a:buClr>
                <a:schemeClr val="dk1"/>
              </a:buClr>
              <a:buSzPct val="100000"/>
              <a:buFont typeface="Arial"/>
              <a:buChar char="•"/>
            </a:pPr>
            <a:r>
              <a:rPr b="0" i="0" lang="en-US" sz="2400" u="none" cap="none" strike="noStrike">
                <a:solidFill>
                  <a:schemeClr val="dk1"/>
                </a:solidFill>
                <a:latin typeface="Arial"/>
                <a:ea typeface="Arial"/>
                <a:cs typeface="Arial"/>
                <a:sym typeface="Arial"/>
              </a:rPr>
              <a:t>Clicking any of the buttons leads the SAME letter to be displayed on the screen.</a:t>
            </a:r>
          </a:p>
          <a:p>
            <a:pPr indent="-342900" lvl="1" marL="800100" marR="0" rtl="0" algn="l">
              <a:spcBef>
                <a:spcPts val="0"/>
              </a:spcBef>
              <a:buClr>
                <a:schemeClr val="dk1"/>
              </a:buClr>
              <a:buFont typeface="Arial"/>
              <a:buNone/>
            </a:pPr>
            <a:r>
              <a:t/>
            </a:r>
            <a:endParaRPr b="0" i="0" sz="2400" u="none" cap="none" strike="noStrike">
              <a:solidFill>
                <a:schemeClr val="dk1"/>
              </a:solidFill>
              <a:latin typeface="Arial"/>
              <a:ea typeface="Arial"/>
              <a:cs typeface="Arial"/>
              <a:sym typeface="Arial"/>
            </a:endParaRPr>
          </a:p>
          <a:p>
            <a:pPr indent="-342900" lvl="1" marL="800100" marR="0" rtl="0" algn="l">
              <a:spcBef>
                <a:spcPts val="0"/>
              </a:spcBef>
              <a:buClr>
                <a:schemeClr val="dk1"/>
              </a:buClr>
              <a:buSzPct val="100000"/>
              <a:buFont typeface="Arial"/>
              <a:buChar char="•"/>
            </a:pPr>
            <a:r>
              <a:rPr b="0" i="0" lang="en-US" sz="2400" u="none" cap="none" strike="noStrike">
                <a:solidFill>
                  <a:schemeClr val="dk1"/>
                </a:solidFill>
                <a:latin typeface="Arial"/>
                <a:ea typeface="Arial"/>
                <a:cs typeface="Arial"/>
                <a:sym typeface="Arial"/>
              </a:rPr>
              <a:t>Hitting the clear button erases all of the letters from the fridge.</a:t>
            </a:r>
          </a:p>
          <a:p>
            <a:pPr indent="-342900" lvl="1" marL="800100" marR="0" rtl="0" algn="l">
              <a:spcBef>
                <a:spcPts val="0"/>
              </a:spcBef>
              <a:buClr>
                <a:schemeClr val="dk1"/>
              </a:buClr>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spcBef>
                <a:spcPts val="0"/>
              </a:spcBef>
              <a:buClr>
                <a:schemeClr val="dk1"/>
              </a:buClr>
              <a:buSzPct val="100000"/>
              <a:buFont typeface="Arial"/>
              <a:buChar char="•"/>
            </a:pPr>
            <a:r>
              <a:rPr i="1" lang="en-US" sz="2400">
                <a:solidFill>
                  <a:schemeClr val="dk1"/>
                </a:solidFill>
                <a:latin typeface="Arial"/>
                <a:ea typeface="Arial"/>
                <a:cs typeface="Arial"/>
                <a:sym typeface="Arial"/>
              </a:rPr>
              <a:t>Note: This is a </a:t>
            </a:r>
            <a:r>
              <a:rPr i="1" lang="en-US" sz="2400" u="sng">
                <a:solidFill>
                  <a:schemeClr val="dk1"/>
                </a:solidFill>
                <a:latin typeface="Arial"/>
                <a:ea typeface="Arial"/>
                <a:cs typeface="Arial"/>
                <a:sym typeface="Arial"/>
              </a:rPr>
              <a:t>challenging</a:t>
            </a:r>
            <a:r>
              <a:rPr i="1" lang="en-US" sz="2400">
                <a:solidFill>
                  <a:schemeClr val="dk1"/>
                </a:solidFill>
                <a:latin typeface="Arial"/>
                <a:ea typeface="Arial"/>
                <a:cs typeface="Arial"/>
                <a:sym typeface="Arial"/>
              </a:rPr>
              <a:t> exercise. You may want one person to type, while the other two watch over to catch bugs and/or research necessary snippets. </a:t>
            </a:r>
          </a:p>
          <a:p>
            <a:pPr indent="-342900" lvl="1" marL="800100" marR="0" rtl="0" algn="l">
              <a:spcBef>
                <a:spcPts val="0"/>
              </a:spcBef>
              <a:buClr>
                <a:schemeClr val="dk1"/>
              </a:buClr>
              <a:buFont typeface="Arial"/>
              <a:buNone/>
            </a:pPr>
            <a:r>
              <a:t/>
            </a:r>
            <a:endParaRPr b="0" i="0" sz="2400" u="none" cap="none" strike="noStrike">
              <a:solidFill>
                <a:schemeClr val="dk1"/>
              </a:solidFill>
              <a:latin typeface="Arial"/>
              <a:ea typeface="Arial"/>
              <a:cs typeface="Arial"/>
              <a:sym typeface="Arial"/>
            </a:endParaRPr>
          </a:p>
          <a:p>
            <a:pPr indent="-342900" lvl="1" marL="800100" marR="0" rtl="0" algn="l">
              <a:spcBef>
                <a:spcPts val="0"/>
              </a:spcBef>
              <a:buClr>
                <a:schemeClr val="dk1"/>
              </a:buClr>
              <a:buFont typeface="Arial"/>
              <a:buNone/>
            </a:pPr>
            <a:r>
              <a:t/>
            </a:r>
            <a:endParaRPr b="0" i="0" sz="2400" u="none" cap="none" strike="noStrike">
              <a:solidFill>
                <a:schemeClr val="dk1"/>
              </a:solidFill>
              <a:latin typeface="Arial"/>
              <a:ea typeface="Arial"/>
              <a:cs typeface="Arial"/>
              <a:sym typeface="Arial"/>
            </a:endParaRPr>
          </a:p>
        </p:txBody>
      </p:sp>
      <p:sp>
        <p:nvSpPr>
          <p:cNvPr id="274" name="Shape 274"/>
          <p:cNvSpPr txBox="1"/>
          <p:nvPr/>
        </p:nvSpPr>
        <p:spPr>
          <a:xfrm>
            <a:off x="2895600" y="124825"/>
            <a:ext cx="6096000" cy="369332"/>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2-FridgeGame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35 min</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This shouldn’t be you…</a:t>
            </a:r>
          </a:p>
        </p:txBody>
      </p:sp>
      <p:pic>
        <p:nvPicPr>
          <p:cNvPr descr="https://media.giphy.com/media/lNMyVfxjfzIJO/giphy.gif" id="134" name="Shape 134"/>
          <p:cNvPicPr preferRelativeResize="0"/>
          <p:nvPr/>
        </p:nvPicPr>
        <p:blipFill rotWithShape="1">
          <a:blip r:embed="rId3">
            <a:alphaModFix/>
          </a:blip>
          <a:srcRect b="0" l="0" r="0" t="0"/>
          <a:stretch/>
        </p:blipFill>
        <p:spPr>
          <a:xfrm>
            <a:off x="76198" y="914400"/>
            <a:ext cx="9009080" cy="5056712"/>
          </a:xfrm>
          <a:prstGeom prst="rect">
            <a:avLst/>
          </a:prstGeom>
          <a:noFill/>
          <a:ln>
            <a:noFill/>
          </a:ln>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390606" y="2953541"/>
            <a:ext cx="8229600" cy="87185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Arial"/>
              <a:buNone/>
            </a:pPr>
            <a:r>
              <a:rPr b="1" i="1" lang="en-US" sz="4100" u="none" cap="none" strike="noStrike">
                <a:solidFill>
                  <a:schemeClr val="lt1"/>
                </a:solidFill>
                <a:latin typeface="Arial"/>
                <a:ea typeface="Arial"/>
                <a:cs typeface="Arial"/>
                <a:sym typeface="Arial"/>
              </a:rPr>
              <a:t>Crystal Collector!</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Demo Time</a:t>
            </a:r>
          </a:p>
        </p:txBody>
      </p:sp>
      <p:sp>
        <p:nvSpPr>
          <p:cNvPr id="287" name="Shape 287"/>
          <p:cNvSpPr txBox="1"/>
          <p:nvPr/>
        </p:nvSpPr>
        <p:spPr>
          <a:xfrm>
            <a:off x="304800" y="1447800"/>
            <a:ext cx="8534399" cy="3429000"/>
          </a:xfrm>
          <a:prstGeom prst="rect">
            <a:avLst/>
          </a:prstGeom>
          <a:noFill/>
          <a:ln cap="flat" cmpd="sng" w="9525">
            <a:solidFill>
              <a:schemeClr val="accen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Clr>
                <a:schemeClr val="dk1"/>
              </a:buClr>
              <a:buSzPct val="25000"/>
              <a:buFont typeface="Arial"/>
              <a:buNone/>
            </a:pPr>
            <a:r>
              <a:rPr b="1" i="1" lang="en-US" sz="3600">
                <a:solidFill>
                  <a:schemeClr val="dk1"/>
                </a:solidFill>
                <a:latin typeface="Arial"/>
                <a:ea typeface="Arial"/>
                <a:cs typeface="Arial"/>
                <a:sym typeface="Arial"/>
              </a:rPr>
              <a:t>Instructor: Demo </a:t>
            </a:r>
          </a:p>
          <a:p>
            <a:pPr indent="0" lvl="0" marL="0" marR="0" rtl="0" algn="ctr">
              <a:spcBef>
                <a:spcPts val="0"/>
              </a:spcBef>
              <a:buClr>
                <a:schemeClr val="dk1"/>
              </a:buClr>
              <a:buSzPct val="25000"/>
              <a:buFont typeface="Arial"/>
              <a:buNone/>
            </a:pPr>
            <a:r>
              <a:rPr i="1" lang="en-US" sz="2000">
                <a:solidFill>
                  <a:schemeClr val="dk1"/>
                </a:solidFill>
                <a:latin typeface="Arial"/>
                <a:ea typeface="Arial"/>
                <a:cs typeface="Arial"/>
                <a:sym typeface="Arial"/>
              </a:rPr>
              <a:t>(1-12.html | 3-CrystalExample)</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390606" y="2953541"/>
            <a:ext cx="8229600" cy="87185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Arial"/>
              <a:buNone/>
            </a:pPr>
            <a:r>
              <a:rPr b="1" i="1" lang="en-US" sz="4100" u="none" cap="none" strike="noStrike">
                <a:solidFill>
                  <a:schemeClr val="lt1"/>
                </a:solidFill>
                <a:latin typeface="Arial"/>
                <a:ea typeface="Arial"/>
                <a:cs typeface="Arial"/>
                <a:sym typeface="Arial"/>
              </a:rPr>
              <a:t>Lexical Scope</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p:nvPr/>
        </p:nvSpPr>
        <p:spPr>
          <a:xfrm>
            <a:off x="304800" y="98052"/>
            <a:ext cx="51053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Shh… Just Between Us.</a:t>
            </a:r>
          </a:p>
        </p:txBody>
      </p:sp>
      <p:pic>
        <p:nvPicPr>
          <p:cNvPr descr="https://render.bitstrips.com/v2/cpanel/8582823-48452630_1-s1-v1.png?palette=1" id="300" name="Shape 300"/>
          <p:cNvPicPr preferRelativeResize="0"/>
          <p:nvPr/>
        </p:nvPicPr>
        <p:blipFill rotWithShape="1">
          <a:blip r:embed="rId3">
            <a:alphaModFix/>
          </a:blip>
          <a:srcRect b="0" l="0" r="0" t="0"/>
          <a:stretch/>
        </p:blipFill>
        <p:spPr>
          <a:xfrm>
            <a:off x="457200" y="1151449"/>
            <a:ext cx="3790949" cy="3790949"/>
          </a:xfrm>
          <a:prstGeom prst="rect">
            <a:avLst/>
          </a:prstGeom>
          <a:noFill/>
          <a:ln>
            <a:noFill/>
          </a:ln>
        </p:spPr>
      </p:pic>
      <p:sp>
        <p:nvSpPr>
          <p:cNvPr id="301" name="Shape 301"/>
          <p:cNvSpPr txBox="1"/>
          <p:nvPr/>
        </p:nvSpPr>
        <p:spPr>
          <a:xfrm>
            <a:off x="4545808" y="1368584"/>
            <a:ext cx="4572000" cy="255454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4000" u="sng">
                <a:solidFill>
                  <a:schemeClr val="dk1"/>
                </a:solidFill>
                <a:latin typeface="Arial"/>
                <a:ea typeface="Arial"/>
                <a:cs typeface="Arial"/>
                <a:sym typeface="Arial"/>
              </a:rPr>
              <a:t>WARNING:</a:t>
            </a:r>
          </a:p>
          <a:p>
            <a:pPr indent="0" lvl="0" marL="0" marR="0" rtl="0" algn="l">
              <a:spcBef>
                <a:spcPts val="0"/>
              </a:spcBef>
              <a:buSzPct val="25000"/>
              <a:buNone/>
            </a:pPr>
            <a:r>
              <a:rPr b="1" lang="en-US" sz="4000">
                <a:solidFill>
                  <a:schemeClr val="dk1"/>
                </a:solidFill>
                <a:latin typeface="Arial"/>
                <a:ea typeface="Arial"/>
                <a:cs typeface="Arial"/>
                <a:sym typeface="Arial"/>
              </a:rPr>
              <a:t>This next section is heavy on theory.</a:t>
            </a:r>
          </a:p>
        </p:txBody>
      </p:sp>
      <p:sp>
        <p:nvSpPr>
          <p:cNvPr id="302" name="Shape 302"/>
          <p:cNvSpPr/>
          <p:nvPr/>
        </p:nvSpPr>
        <p:spPr>
          <a:xfrm>
            <a:off x="457200" y="5361330"/>
            <a:ext cx="8458200" cy="64633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1800">
                <a:solidFill>
                  <a:schemeClr val="dk1"/>
                </a:solidFill>
                <a:latin typeface="Arial"/>
                <a:ea typeface="Arial"/>
                <a:cs typeface="Arial"/>
                <a:sym typeface="Arial"/>
              </a:rPr>
              <a:t>Disclaimer:</a:t>
            </a:r>
          </a:p>
          <a:p>
            <a:pPr indent="0" lvl="0" marL="0" marR="0" rtl="0" algn="ctr">
              <a:spcBef>
                <a:spcPts val="0"/>
              </a:spcBef>
              <a:buSzPct val="25000"/>
              <a:buNone/>
            </a:pPr>
            <a:r>
              <a:rPr lang="en-US" sz="1800">
                <a:solidFill>
                  <a:schemeClr val="dk1"/>
                </a:solidFill>
                <a:latin typeface="Arial"/>
                <a:ea typeface="Arial"/>
                <a:cs typeface="Arial"/>
                <a:sym typeface="Arial"/>
              </a:rPr>
              <a:t>It’s not the end of the world if its confusing and/or you’re completely lost.</a:t>
            </a: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p:nvPr/>
        </p:nvSpPr>
        <p:spPr>
          <a:xfrm>
            <a:off x="304800" y="98052"/>
            <a:ext cx="51053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Javascript Scope</a:t>
            </a:r>
          </a:p>
        </p:txBody>
      </p:sp>
      <p:sp>
        <p:nvSpPr>
          <p:cNvPr id="309" name="Shape 309"/>
          <p:cNvSpPr txBox="1"/>
          <p:nvPr/>
        </p:nvSpPr>
        <p:spPr>
          <a:xfrm>
            <a:off x="152400" y="817610"/>
            <a:ext cx="8765934" cy="5490166"/>
          </a:xfrm>
          <a:prstGeom prst="rect">
            <a:avLst/>
          </a:prstGeom>
          <a:noFill/>
          <a:ln>
            <a:noFill/>
          </a:ln>
        </p:spPr>
        <p:txBody>
          <a:bodyPr anchorCtr="0" anchor="t" bIns="45700" lIns="91425" rIns="91425" tIns="45700">
            <a:noAutofit/>
          </a:bodyPr>
          <a:lstStyle/>
          <a:p>
            <a:pPr indent="-457200" lvl="0" marL="685800" marR="0" rtl="0" algn="l">
              <a:spcBef>
                <a:spcPts val="0"/>
              </a:spcBef>
              <a:spcAft>
                <a:spcPts val="0"/>
              </a:spcAft>
              <a:buClr>
                <a:schemeClr val="dk1"/>
              </a:buClr>
              <a:buSzPct val="100000"/>
              <a:buFont typeface="Arial"/>
              <a:buChar char="•"/>
            </a:pPr>
            <a:r>
              <a:rPr lang="en-US" sz="2000">
                <a:solidFill>
                  <a:schemeClr val="dk1"/>
                </a:solidFill>
                <a:latin typeface="Arial"/>
                <a:ea typeface="Arial"/>
                <a:cs typeface="Arial"/>
                <a:sym typeface="Arial"/>
              </a:rPr>
              <a:t>In Javascript </a:t>
            </a:r>
            <a:r>
              <a:rPr lang="en-US" sz="2000" u="sng">
                <a:solidFill>
                  <a:schemeClr val="dk1"/>
                </a:solidFill>
                <a:latin typeface="Arial"/>
                <a:ea typeface="Arial"/>
                <a:cs typeface="Arial"/>
                <a:sym typeface="Arial"/>
              </a:rPr>
              <a:t>curly brackets { } </a:t>
            </a:r>
            <a:r>
              <a:rPr lang="en-US" sz="2000">
                <a:solidFill>
                  <a:schemeClr val="dk1"/>
                </a:solidFill>
                <a:latin typeface="Arial"/>
                <a:ea typeface="Arial"/>
                <a:cs typeface="Arial"/>
                <a:sym typeface="Arial"/>
              </a:rPr>
              <a:t>indicate blocks of code. </a:t>
            </a:r>
          </a:p>
          <a:p>
            <a:pPr indent="-457200" lvl="0" marL="685800" marR="0" rtl="0" algn="l">
              <a:spcBef>
                <a:spcPts val="0"/>
              </a:spcBef>
              <a:spcAft>
                <a:spcPts val="0"/>
              </a:spcAft>
              <a:buClr>
                <a:schemeClr val="dk1"/>
              </a:buClr>
              <a:buFont typeface="Arial"/>
              <a:buNone/>
            </a:pPr>
            <a:r>
              <a:t/>
            </a:r>
            <a:endParaRPr sz="2000">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ct val="100000"/>
              <a:buFont typeface="Arial"/>
              <a:buChar char="•"/>
            </a:pPr>
            <a:r>
              <a:rPr lang="en-US" sz="2000">
                <a:solidFill>
                  <a:schemeClr val="dk1"/>
                </a:solidFill>
                <a:latin typeface="Arial"/>
                <a:ea typeface="Arial"/>
                <a:cs typeface="Arial"/>
                <a:sym typeface="Arial"/>
              </a:rPr>
              <a:t>In order for the code inside the curly brackets to be executed, it must meet the condition or it must be called (example: functions).</a:t>
            </a:r>
          </a:p>
          <a:p>
            <a:pPr indent="-457200" lvl="0" marL="685800" marR="0" rtl="0" algn="l">
              <a:spcBef>
                <a:spcPts val="0"/>
              </a:spcBef>
              <a:spcAft>
                <a:spcPts val="0"/>
              </a:spcAft>
              <a:buClr>
                <a:schemeClr val="dk1"/>
              </a:buClr>
              <a:buFont typeface="Arial"/>
              <a:buNone/>
            </a:pPr>
            <a:r>
              <a:t/>
            </a:r>
            <a:endParaRPr sz="2000">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ct val="100000"/>
              <a:buFont typeface="Arial"/>
              <a:buChar char="•"/>
            </a:pPr>
            <a:r>
              <a:rPr lang="en-US" sz="2000">
                <a:solidFill>
                  <a:schemeClr val="dk1"/>
                </a:solidFill>
                <a:latin typeface="Arial"/>
                <a:ea typeface="Arial"/>
                <a:cs typeface="Arial"/>
                <a:sym typeface="Arial"/>
              </a:rPr>
              <a:t>These blocks of code have the power to affect variables outside the curly brackets if those variables were declared outside – so be careful!</a:t>
            </a:r>
          </a:p>
          <a:p>
            <a:pPr indent="-457200" lvl="0" marL="685800" marR="0" rtl="0" algn="l">
              <a:spcBef>
                <a:spcPts val="0"/>
              </a:spcBef>
              <a:buClr>
                <a:schemeClr val="dk1"/>
              </a:buClr>
              <a:buFont typeface="Arial"/>
              <a:buNone/>
            </a:pPr>
            <a:r>
              <a:t/>
            </a:r>
            <a:endParaRPr sz="2000" u="sng">
              <a:solidFill>
                <a:schemeClr val="dk1"/>
              </a:solidFill>
              <a:latin typeface="Arial"/>
              <a:ea typeface="Arial"/>
              <a:cs typeface="Arial"/>
              <a:sym typeface="Arial"/>
            </a:endParaRPr>
          </a:p>
        </p:txBody>
      </p:sp>
      <p:pic>
        <p:nvPicPr>
          <p:cNvPr id="310" name="Shape 310"/>
          <p:cNvPicPr preferRelativeResize="0"/>
          <p:nvPr/>
        </p:nvPicPr>
        <p:blipFill rotWithShape="1">
          <a:blip r:embed="rId3">
            <a:alphaModFix/>
          </a:blip>
          <a:srcRect b="0" l="0" r="0" t="0"/>
          <a:stretch/>
        </p:blipFill>
        <p:spPr>
          <a:xfrm>
            <a:off x="3755503" y="3193101"/>
            <a:ext cx="4857750" cy="3114675"/>
          </a:xfrm>
          <a:prstGeom prst="rect">
            <a:avLst/>
          </a:prstGeom>
          <a:noFill/>
          <a:ln>
            <a:noFill/>
          </a:ln>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p:nvPr/>
        </p:nvSpPr>
        <p:spPr>
          <a:xfrm>
            <a:off x="304800" y="98052"/>
            <a:ext cx="51053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Scope = Boxes in Boxes</a:t>
            </a:r>
          </a:p>
        </p:txBody>
      </p:sp>
      <p:pic>
        <p:nvPicPr>
          <p:cNvPr descr="http://clubajax.org/wp-content/uploads/2011/11/HyperCube.jpg" id="317" name="Shape 317"/>
          <p:cNvPicPr preferRelativeResize="0"/>
          <p:nvPr/>
        </p:nvPicPr>
        <p:blipFill rotWithShape="1">
          <a:blip r:embed="rId3">
            <a:alphaModFix/>
          </a:blip>
          <a:srcRect b="0" l="0" r="0" t="0"/>
          <a:stretch/>
        </p:blipFill>
        <p:spPr>
          <a:xfrm>
            <a:off x="5079" y="1359248"/>
            <a:ext cx="9121340" cy="2873846"/>
          </a:xfrm>
          <a:prstGeom prst="rect">
            <a:avLst/>
          </a:prstGeom>
          <a:noFill/>
          <a:ln>
            <a:noFill/>
          </a:ln>
        </p:spPr>
      </p:pic>
      <p:sp>
        <p:nvSpPr>
          <p:cNvPr id="318" name="Shape 318"/>
          <p:cNvSpPr/>
          <p:nvPr/>
        </p:nvSpPr>
        <p:spPr>
          <a:xfrm>
            <a:off x="457200" y="4572000"/>
            <a:ext cx="8458200" cy="107721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3200" u="sng">
                <a:solidFill>
                  <a:schemeClr val="dk1"/>
                </a:solidFill>
                <a:latin typeface="Arial"/>
                <a:ea typeface="Arial"/>
                <a:cs typeface="Arial"/>
                <a:sym typeface="Arial"/>
              </a:rPr>
              <a:t>Scope</a:t>
            </a:r>
            <a:r>
              <a:rPr b="1" lang="en-US" sz="3200">
                <a:solidFill>
                  <a:schemeClr val="dk1"/>
                </a:solidFill>
                <a:latin typeface="Arial"/>
                <a:ea typeface="Arial"/>
                <a:cs typeface="Arial"/>
                <a:sym typeface="Arial"/>
              </a:rPr>
              <a:t> impacts which variables can be accessed by which function.</a:t>
            </a: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Scope = Boxes in Boxes</a:t>
            </a:r>
          </a:p>
        </p:txBody>
      </p:sp>
      <p:sp>
        <p:nvSpPr>
          <p:cNvPr id="325" name="Shape 325"/>
          <p:cNvSpPr/>
          <p:nvPr/>
        </p:nvSpPr>
        <p:spPr>
          <a:xfrm>
            <a:off x="457200" y="838200"/>
            <a:ext cx="8381999" cy="5333999"/>
          </a:xfrm>
          <a:prstGeom prst="rect">
            <a:avLst/>
          </a:prstGeom>
          <a:solidFill>
            <a:schemeClr val="l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26" name="Shape 326"/>
          <p:cNvSpPr/>
          <p:nvPr/>
        </p:nvSpPr>
        <p:spPr>
          <a:xfrm>
            <a:off x="914400" y="1213570"/>
            <a:ext cx="7619999" cy="4806228"/>
          </a:xfrm>
          <a:prstGeom prst="rect">
            <a:avLst/>
          </a:prstGeom>
          <a:solidFill>
            <a:schemeClr val="l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27" name="Shape 327"/>
          <p:cNvSpPr/>
          <p:nvPr/>
        </p:nvSpPr>
        <p:spPr>
          <a:xfrm>
            <a:off x="1472083" y="1622813"/>
            <a:ext cx="6681316" cy="4021615"/>
          </a:xfrm>
          <a:prstGeom prst="rect">
            <a:avLst/>
          </a:prstGeom>
          <a:solidFill>
            <a:schemeClr val="l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28" name="Shape 328"/>
          <p:cNvSpPr/>
          <p:nvPr/>
        </p:nvSpPr>
        <p:spPr>
          <a:xfrm>
            <a:off x="2286000" y="2147982"/>
            <a:ext cx="5497286" cy="3180922"/>
          </a:xfrm>
          <a:prstGeom prst="rect">
            <a:avLst/>
          </a:prstGeom>
          <a:solidFill>
            <a:schemeClr val="l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29" name="Shape 329"/>
          <p:cNvSpPr txBox="1"/>
          <p:nvPr/>
        </p:nvSpPr>
        <p:spPr>
          <a:xfrm>
            <a:off x="471893" y="838199"/>
            <a:ext cx="1795684"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800">
                <a:solidFill>
                  <a:schemeClr val="dk1"/>
                </a:solidFill>
                <a:latin typeface="Calibri"/>
                <a:ea typeface="Calibri"/>
                <a:cs typeface="Calibri"/>
                <a:sym typeface="Calibri"/>
              </a:rPr>
              <a:t>function global()</a:t>
            </a:r>
          </a:p>
        </p:txBody>
      </p:sp>
      <p:sp>
        <p:nvSpPr>
          <p:cNvPr id="330" name="Shape 330"/>
          <p:cNvSpPr txBox="1"/>
          <p:nvPr/>
        </p:nvSpPr>
        <p:spPr>
          <a:xfrm>
            <a:off x="1063450" y="1255983"/>
            <a:ext cx="1681870"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800">
                <a:solidFill>
                  <a:schemeClr val="dk1"/>
                </a:solidFill>
                <a:latin typeface="Calibri"/>
                <a:ea typeface="Calibri"/>
                <a:cs typeface="Calibri"/>
                <a:sym typeface="Calibri"/>
              </a:rPr>
              <a:t>function inner()</a:t>
            </a:r>
          </a:p>
        </p:txBody>
      </p:sp>
      <p:sp>
        <p:nvSpPr>
          <p:cNvPr id="331" name="Shape 331"/>
          <p:cNvSpPr txBox="1"/>
          <p:nvPr/>
        </p:nvSpPr>
        <p:spPr>
          <a:xfrm>
            <a:off x="1535533" y="1725178"/>
            <a:ext cx="2141867"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800">
                <a:solidFill>
                  <a:schemeClr val="dk1"/>
                </a:solidFill>
                <a:latin typeface="Calibri"/>
                <a:ea typeface="Calibri"/>
                <a:cs typeface="Calibri"/>
                <a:sym typeface="Calibri"/>
              </a:rPr>
              <a:t>function eveninner()</a:t>
            </a:r>
          </a:p>
        </p:txBody>
      </p:sp>
      <p:sp>
        <p:nvSpPr>
          <p:cNvPr id="332" name="Shape 332"/>
          <p:cNvSpPr txBox="1"/>
          <p:nvPr/>
        </p:nvSpPr>
        <p:spPr>
          <a:xfrm>
            <a:off x="2535216" y="2210890"/>
            <a:ext cx="1769074"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800">
                <a:solidFill>
                  <a:schemeClr val="dk1"/>
                </a:solidFill>
                <a:latin typeface="Calibri"/>
                <a:ea typeface="Calibri"/>
                <a:cs typeface="Calibri"/>
                <a:sym typeface="Calibri"/>
              </a:rPr>
              <a:t>function innest()</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p:nvPr/>
        </p:nvSpPr>
        <p:spPr>
          <a:xfrm>
            <a:off x="304800" y="98052"/>
            <a:ext cx="6781800"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Javascript’s Odd Relationship with Scope</a:t>
            </a:r>
          </a:p>
        </p:txBody>
      </p:sp>
      <p:sp>
        <p:nvSpPr>
          <p:cNvPr id="339" name="Shape 339"/>
          <p:cNvSpPr/>
          <p:nvPr/>
        </p:nvSpPr>
        <p:spPr>
          <a:xfrm>
            <a:off x="457200" y="5361330"/>
            <a:ext cx="8458200" cy="64633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1800">
                <a:solidFill>
                  <a:schemeClr val="dk1"/>
                </a:solidFill>
                <a:latin typeface="Arial"/>
                <a:ea typeface="Arial"/>
                <a:cs typeface="Arial"/>
                <a:sym typeface="Arial"/>
              </a:rPr>
              <a:t>For those who have programmed in other languages, Javascript seemingly behaves in unpredictable ways.</a:t>
            </a:r>
          </a:p>
        </p:txBody>
      </p:sp>
      <p:pic>
        <p:nvPicPr>
          <p:cNvPr descr="http://blog.monstuff.com/archives/images/js-exec_model_callfunction.jpg" id="340" name="Shape 340"/>
          <p:cNvPicPr preferRelativeResize="0"/>
          <p:nvPr/>
        </p:nvPicPr>
        <p:blipFill rotWithShape="1">
          <a:blip r:embed="rId3">
            <a:alphaModFix/>
          </a:blip>
          <a:srcRect b="0" l="0" r="0" t="0"/>
          <a:stretch/>
        </p:blipFill>
        <p:spPr>
          <a:xfrm>
            <a:off x="431868" y="962391"/>
            <a:ext cx="5047178" cy="4143006"/>
          </a:xfrm>
          <a:prstGeom prst="rect">
            <a:avLst/>
          </a:prstGeom>
          <a:noFill/>
          <a:ln>
            <a:noFill/>
          </a:ln>
        </p:spPr>
      </p:pic>
      <p:pic>
        <p:nvPicPr>
          <p:cNvPr descr="https://render.bitstrips.com/v2/cpanel/9163667-48452630_1-s1-v1.png?palette=1" id="341" name="Shape 341"/>
          <p:cNvPicPr preferRelativeResize="0"/>
          <p:nvPr/>
        </p:nvPicPr>
        <p:blipFill rotWithShape="1">
          <a:blip r:embed="rId4">
            <a:alphaModFix/>
          </a:blip>
          <a:srcRect b="0" l="0" r="0" t="0"/>
          <a:stretch/>
        </p:blipFill>
        <p:spPr>
          <a:xfrm>
            <a:off x="5503332" y="1752600"/>
            <a:ext cx="3557449" cy="3557449"/>
          </a:xfrm>
          <a:prstGeom prst="rect">
            <a:avLst/>
          </a:prstGeom>
          <a:noFill/>
          <a:ln>
            <a:noFill/>
          </a:ln>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pic>
        <p:nvPicPr>
          <p:cNvPr id="347" name="Shape 347"/>
          <p:cNvPicPr preferRelativeResize="0"/>
          <p:nvPr/>
        </p:nvPicPr>
        <p:blipFill rotWithShape="1">
          <a:blip r:embed="rId3">
            <a:alphaModFix/>
          </a:blip>
          <a:srcRect b="0" l="0" r="0" t="0"/>
          <a:stretch/>
        </p:blipFill>
        <p:spPr>
          <a:xfrm>
            <a:off x="130175" y="762000"/>
            <a:ext cx="4677467" cy="5562600"/>
          </a:xfrm>
          <a:prstGeom prst="rect">
            <a:avLst/>
          </a:prstGeom>
          <a:noFill/>
          <a:ln>
            <a:noFill/>
          </a:ln>
        </p:spPr>
      </p:pic>
      <p:sp>
        <p:nvSpPr>
          <p:cNvPr id="348" name="Shape 348"/>
          <p:cNvSpPr/>
          <p:nvPr/>
        </p:nvSpPr>
        <p:spPr>
          <a:xfrm>
            <a:off x="304800" y="98052"/>
            <a:ext cx="88391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Javascript Scope Example (Tricky) </a:t>
            </a:r>
          </a:p>
        </p:txBody>
      </p:sp>
      <p:sp>
        <p:nvSpPr>
          <p:cNvPr id="349" name="Shape 349"/>
          <p:cNvSpPr/>
          <p:nvPr/>
        </p:nvSpPr>
        <p:spPr>
          <a:xfrm>
            <a:off x="5803100" y="2057400"/>
            <a:ext cx="3282469" cy="144655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2200">
                <a:solidFill>
                  <a:schemeClr val="dk1"/>
                </a:solidFill>
                <a:latin typeface="Arial"/>
                <a:ea typeface="Arial"/>
                <a:cs typeface="Arial"/>
                <a:sym typeface="Arial"/>
              </a:rPr>
              <a:t>Here </a:t>
            </a:r>
            <a:r>
              <a:rPr b="1" lang="en-US" sz="2200">
                <a:solidFill>
                  <a:schemeClr val="dk1"/>
                </a:solidFill>
                <a:latin typeface="Arial"/>
                <a:ea typeface="Arial"/>
                <a:cs typeface="Arial"/>
                <a:sym typeface="Arial"/>
              </a:rPr>
              <a:t>nested function </a:t>
            </a:r>
            <a:r>
              <a:rPr lang="en-US" sz="2200">
                <a:solidFill>
                  <a:schemeClr val="dk1"/>
                </a:solidFill>
                <a:latin typeface="Arial"/>
                <a:ea typeface="Arial"/>
                <a:cs typeface="Arial"/>
                <a:sym typeface="Arial"/>
              </a:rPr>
              <a:t>is clearly able to access the variables of their </a:t>
            </a:r>
            <a:r>
              <a:rPr b="1" lang="en-US" sz="2200">
                <a:solidFill>
                  <a:schemeClr val="dk1"/>
                </a:solidFill>
                <a:latin typeface="Arial"/>
                <a:ea typeface="Arial"/>
                <a:cs typeface="Arial"/>
                <a:sym typeface="Arial"/>
              </a:rPr>
              <a:t>parent function</a:t>
            </a:r>
            <a:r>
              <a:rPr lang="en-US" sz="2200">
                <a:solidFill>
                  <a:schemeClr val="dk1"/>
                </a:solidFill>
                <a:latin typeface="Arial"/>
                <a:ea typeface="Arial"/>
                <a:cs typeface="Arial"/>
                <a:sym typeface="Arial"/>
              </a:rPr>
              <a:t>.</a:t>
            </a:r>
          </a:p>
        </p:txBody>
      </p:sp>
      <p:cxnSp>
        <p:nvCxnSpPr>
          <p:cNvPr id="350" name="Shape 350"/>
          <p:cNvCxnSpPr/>
          <p:nvPr/>
        </p:nvCxnSpPr>
        <p:spPr>
          <a:xfrm flipH="1">
            <a:off x="3505200" y="2696190"/>
            <a:ext cx="2514599" cy="33900"/>
          </a:xfrm>
          <a:prstGeom prst="straightConnector1">
            <a:avLst/>
          </a:prstGeom>
          <a:noFill/>
          <a:ln cap="flat" cmpd="sng" w="44450">
            <a:solidFill>
              <a:srgbClr val="FF0000"/>
            </a:solidFill>
            <a:prstDash val="solid"/>
            <a:miter/>
            <a:headEnd len="med" w="med" type="none"/>
            <a:tailEnd len="lg" w="lg" type="triangle"/>
          </a:ln>
        </p:spPr>
      </p:cxnSp>
      <p:sp>
        <p:nvSpPr>
          <p:cNvPr id="351" name="Shape 351"/>
          <p:cNvSpPr/>
          <p:nvPr/>
        </p:nvSpPr>
        <p:spPr>
          <a:xfrm>
            <a:off x="5803100" y="4357408"/>
            <a:ext cx="3282469" cy="1785103"/>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2200">
                <a:solidFill>
                  <a:schemeClr val="dk1"/>
                </a:solidFill>
                <a:latin typeface="Arial"/>
                <a:ea typeface="Arial"/>
                <a:cs typeface="Arial"/>
                <a:sym typeface="Arial"/>
              </a:rPr>
              <a:t>Whereas </a:t>
            </a:r>
            <a:r>
              <a:rPr b="1" lang="en-US" sz="2200">
                <a:solidFill>
                  <a:schemeClr val="dk1"/>
                </a:solidFill>
                <a:latin typeface="Arial"/>
                <a:ea typeface="Arial"/>
                <a:cs typeface="Arial"/>
                <a:sym typeface="Arial"/>
              </a:rPr>
              <a:t>outer function </a:t>
            </a:r>
            <a:r>
              <a:rPr lang="en-US" sz="2200">
                <a:solidFill>
                  <a:schemeClr val="dk1"/>
                </a:solidFill>
                <a:latin typeface="Arial"/>
                <a:ea typeface="Arial"/>
                <a:cs typeface="Arial"/>
                <a:sym typeface="Arial"/>
              </a:rPr>
              <a:t>has no idea what the variable z is because it was declared in a child function.</a:t>
            </a:r>
          </a:p>
        </p:txBody>
      </p:sp>
      <p:cxnSp>
        <p:nvCxnSpPr>
          <p:cNvPr id="352" name="Shape 352"/>
          <p:cNvCxnSpPr/>
          <p:nvPr/>
        </p:nvCxnSpPr>
        <p:spPr>
          <a:xfrm flipH="1">
            <a:off x="3965920" y="4813358"/>
            <a:ext cx="1977679" cy="749240"/>
          </a:xfrm>
          <a:prstGeom prst="straightConnector1">
            <a:avLst/>
          </a:prstGeom>
          <a:noFill/>
          <a:ln cap="flat" cmpd="sng" w="44450">
            <a:solidFill>
              <a:srgbClr val="FF0000"/>
            </a:solidFill>
            <a:prstDash val="solid"/>
            <a:miter/>
            <a:headEnd len="med" w="med" type="none"/>
            <a:tailEnd len="lg" w="lg" type="triangle"/>
          </a:ln>
        </p:spPr>
      </p:cxnSp>
      <p:cxnSp>
        <p:nvCxnSpPr>
          <p:cNvPr id="353" name="Shape 353"/>
          <p:cNvCxnSpPr/>
          <p:nvPr/>
        </p:nvCxnSpPr>
        <p:spPr>
          <a:xfrm flipH="1">
            <a:off x="3505200" y="2730090"/>
            <a:ext cx="2514599" cy="604891"/>
          </a:xfrm>
          <a:prstGeom prst="straightConnector1">
            <a:avLst/>
          </a:prstGeom>
          <a:noFill/>
          <a:ln cap="flat" cmpd="sng" w="44450">
            <a:solidFill>
              <a:srgbClr val="FF0000"/>
            </a:solidFill>
            <a:prstDash val="solid"/>
            <a:miter/>
            <a:headEnd len="med" w="med" type="none"/>
            <a:tailEnd len="lg" w="lg" type="triangle"/>
          </a:ln>
        </p:spPr>
      </p:cxnSp>
      <p:cxnSp>
        <p:nvCxnSpPr>
          <p:cNvPr id="354" name="Shape 354"/>
          <p:cNvCxnSpPr/>
          <p:nvPr/>
        </p:nvCxnSpPr>
        <p:spPr>
          <a:xfrm flipH="1">
            <a:off x="4267199" y="2730090"/>
            <a:ext cx="1752600" cy="1256264"/>
          </a:xfrm>
          <a:prstGeom prst="straightConnector1">
            <a:avLst/>
          </a:prstGeom>
          <a:noFill/>
          <a:ln cap="flat" cmpd="sng" w="44450">
            <a:solidFill>
              <a:srgbClr val="FF0000"/>
            </a:solidFill>
            <a:prstDash val="solid"/>
            <a:miter/>
            <a:headEnd len="med" w="med" type="none"/>
            <a:tailEnd len="lg" w="lg" type="triangle"/>
          </a:ln>
        </p:spPr>
      </p:cxn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p:nvPr/>
        </p:nvSpPr>
        <p:spPr>
          <a:xfrm>
            <a:off x="-11741" y="689614"/>
            <a:ext cx="9155741" cy="5626582"/>
          </a:xfrm>
          <a:prstGeom prst="rect">
            <a:avLst/>
          </a:prstGeom>
          <a:solidFill>
            <a:srgbClr val="F2F2F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361" name="Shape 361"/>
          <p:cNvSpPr/>
          <p:nvPr/>
        </p:nvSpPr>
        <p:spPr>
          <a:xfrm>
            <a:off x="304800" y="98052"/>
            <a:ext cx="52577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&gt; YOUR TURN!!</a:t>
            </a:r>
          </a:p>
        </p:txBody>
      </p:sp>
      <p:sp>
        <p:nvSpPr>
          <p:cNvPr id="362" name="Shape 362"/>
          <p:cNvSpPr txBox="1"/>
          <p:nvPr/>
        </p:nvSpPr>
        <p:spPr>
          <a:xfrm>
            <a:off x="304800" y="762000"/>
            <a:ext cx="8686800" cy="4154983"/>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Take a few moments dissecting what I just said. </a:t>
            </a:r>
          </a:p>
          <a:p>
            <a:pPr indent="-342900" lvl="0" marL="342900" marR="0" rtl="0" algn="l">
              <a:spcBef>
                <a:spcPts val="0"/>
              </a:spcBef>
              <a:buClr>
                <a:schemeClr val="dk1"/>
              </a:buClr>
              <a:buFont typeface="Arial"/>
              <a:buNone/>
            </a:pPr>
            <a:r>
              <a:t/>
            </a:r>
            <a:endParaRPr sz="2400">
              <a:solidFill>
                <a:schemeClr val="dk1"/>
              </a:solidFill>
              <a:latin typeface="Arial"/>
              <a:ea typeface="Arial"/>
              <a:cs typeface="Arial"/>
              <a:sym typeface="Arial"/>
            </a:endParaRPr>
          </a:p>
          <a:p>
            <a:pPr indent="-342900" lvl="0" marL="3429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Look at the file sent to you and explain to the person next to you what is meant by:</a:t>
            </a:r>
          </a:p>
          <a:p>
            <a:pPr indent="-342900" lvl="1" marL="800100" marR="0" rtl="0" algn="l">
              <a:spcBef>
                <a:spcPts val="0"/>
              </a:spcBef>
              <a:buClr>
                <a:schemeClr val="dk1"/>
              </a:buClr>
              <a:buFont typeface="Arial"/>
              <a:buNone/>
            </a:pPr>
            <a:r>
              <a:t/>
            </a:r>
            <a:endParaRPr b="0" i="0" sz="2400" u="none" cap="none" strike="noStrike">
              <a:solidFill>
                <a:schemeClr val="dk1"/>
              </a:solidFill>
              <a:latin typeface="Arial"/>
              <a:ea typeface="Arial"/>
              <a:cs typeface="Arial"/>
              <a:sym typeface="Arial"/>
            </a:endParaRPr>
          </a:p>
          <a:p>
            <a:pPr indent="-342900" lvl="1" marL="800100" marR="0" rtl="0" algn="l">
              <a:spcBef>
                <a:spcPts val="0"/>
              </a:spcBef>
              <a:buClr>
                <a:schemeClr val="dk1"/>
              </a:buClr>
              <a:buSzPct val="100000"/>
              <a:buFont typeface="Arial"/>
              <a:buChar char="•"/>
            </a:pPr>
            <a:r>
              <a:rPr b="0" i="0" lang="en-US" sz="2400" u="none" cap="none" strike="noStrike">
                <a:solidFill>
                  <a:schemeClr val="dk1"/>
                </a:solidFill>
                <a:latin typeface="Arial"/>
                <a:ea typeface="Arial"/>
                <a:cs typeface="Arial"/>
                <a:sym typeface="Arial"/>
              </a:rPr>
              <a:t>The terms parent function and child function</a:t>
            </a:r>
          </a:p>
          <a:p>
            <a:pPr indent="-342900" lvl="1" marL="800100" marR="0" rtl="0" algn="l">
              <a:spcBef>
                <a:spcPts val="0"/>
              </a:spcBef>
              <a:buClr>
                <a:schemeClr val="dk1"/>
              </a:buClr>
              <a:buFont typeface="Arial"/>
              <a:buNone/>
            </a:pPr>
            <a:r>
              <a:t/>
            </a:r>
            <a:endParaRPr b="0" i="0" sz="2400" u="none" cap="none" strike="noStrike">
              <a:solidFill>
                <a:schemeClr val="dk1"/>
              </a:solidFill>
              <a:latin typeface="Arial"/>
              <a:ea typeface="Arial"/>
              <a:cs typeface="Arial"/>
              <a:sym typeface="Arial"/>
            </a:endParaRPr>
          </a:p>
          <a:p>
            <a:pPr indent="-342900" lvl="1" marL="800100" marR="0" rtl="0" algn="l">
              <a:spcBef>
                <a:spcPts val="0"/>
              </a:spcBef>
              <a:buClr>
                <a:schemeClr val="dk1"/>
              </a:buClr>
              <a:buSzPct val="100000"/>
              <a:buFont typeface="Arial"/>
              <a:buChar char="•"/>
            </a:pPr>
            <a:r>
              <a:rPr b="0" i="0" lang="en-US" sz="2400" u="none" cap="none" strike="noStrike">
                <a:solidFill>
                  <a:schemeClr val="dk1"/>
                </a:solidFill>
                <a:latin typeface="Arial"/>
                <a:ea typeface="Arial"/>
                <a:cs typeface="Arial"/>
                <a:sym typeface="Arial"/>
              </a:rPr>
              <a:t>The concept that child functions can access parent variables but not vice versa.</a:t>
            </a:r>
          </a:p>
          <a:p>
            <a:pPr indent="-342900" lvl="1" marL="800100" marR="0" rtl="0" algn="l">
              <a:spcBef>
                <a:spcPts val="0"/>
              </a:spcBef>
              <a:buClr>
                <a:schemeClr val="dk1"/>
              </a:buClr>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spcBef>
                <a:spcPts val="0"/>
              </a:spcBef>
              <a:buClr>
                <a:schemeClr val="dk1"/>
              </a:buClr>
              <a:buSzPct val="100000"/>
              <a:buFont typeface="Arial"/>
              <a:buChar char="•"/>
            </a:pPr>
            <a:r>
              <a:rPr b="1" lang="en-US" sz="2400">
                <a:solidFill>
                  <a:schemeClr val="dk1"/>
                </a:solidFill>
                <a:latin typeface="Arial"/>
                <a:ea typeface="Arial"/>
                <a:cs typeface="Arial"/>
                <a:sym typeface="Arial"/>
              </a:rPr>
              <a:t>Be prepared to share!</a:t>
            </a:r>
          </a:p>
        </p:txBody>
      </p:sp>
      <p:sp>
        <p:nvSpPr>
          <p:cNvPr id="363" name="Shape 363"/>
          <p:cNvSpPr txBox="1"/>
          <p:nvPr/>
        </p:nvSpPr>
        <p:spPr>
          <a:xfrm>
            <a:off x="2895600" y="124825"/>
            <a:ext cx="6096000" cy="369332"/>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4-ScopeOne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5 min</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Remember this!</a:t>
            </a:r>
          </a:p>
        </p:txBody>
      </p:sp>
      <p:sp>
        <p:nvSpPr>
          <p:cNvPr id="141" name="Shape 141"/>
          <p:cNvSpPr txBox="1"/>
          <p:nvPr/>
        </p:nvSpPr>
        <p:spPr>
          <a:xfrm>
            <a:off x="443345" y="1066800"/>
            <a:ext cx="8229600" cy="452596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0" i="0" lang="en-US" sz="2400" u="none" cap="none" strike="noStrike">
                <a:solidFill>
                  <a:schemeClr val="dk1"/>
                </a:solidFill>
                <a:latin typeface="Arial"/>
                <a:ea typeface="Arial"/>
                <a:cs typeface="Arial"/>
                <a:sym typeface="Arial"/>
              </a:rPr>
              <a:t>“You can’t tell whether you’re learning something when you’re learning it—in fact, learning feels a lot more like frustration.”</a:t>
            </a:r>
          </a:p>
          <a:p>
            <a:pPr indent="0" lvl="0" marL="0" marR="0" rtl="0" algn="l">
              <a:spcBef>
                <a:spcPts val="48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spcBef>
                <a:spcPts val="480"/>
              </a:spcBef>
              <a:spcAft>
                <a:spcPts val="0"/>
              </a:spcAft>
              <a:buClr>
                <a:schemeClr val="dk1"/>
              </a:buClr>
              <a:buSzPct val="25000"/>
              <a:buFont typeface="Arial"/>
              <a:buNone/>
            </a:pPr>
            <a:r>
              <a:rPr b="0" i="0" lang="en-US" sz="2400" u="none" cap="none" strike="noStrike">
                <a:solidFill>
                  <a:schemeClr val="dk1"/>
                </a:solidFill>
                <a:latin typeface="Arial"/>
                <a:ea typeface="Arial"/>
                <a:cs typeface="Arial"/>
                <a:sym typeface="Arial"/>
              </a:rP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b="1" i="0" lang="en-US" sz="2400" u="none" cap="none" strike="noStrike">
                <a:solidFill>
                  <a:schemeClr val="dk1"/>
                </a:solidFill>
                <a:latin typeface="Arial"/>
                <a:ea typeface="Arial"/>
                <a:cs typeface="Arial"/>
                <a:sym typeface="Arial"/>
              </a:rPr>
              <a:t> but you’re probably rapidly expanding your knowledge.</a:t>
            </a:r>
            <a:r>
              <a:rPr b="0" i="0" lang="en-US" sz="2400" u="none" cap="none" strike="noStrike">
                <a:solidFill>
                  <a:schemeClr val="dk1"/>
                </a:solidFill>
                <a:latin typeface="Arial"/>
                <a:ea typeface="Arial"/>
                <a:cs typeface="Arial"/>
                <a:sym typeface="Arial"/>
              </a:rPr>
              <a:t>”</a:t>
            </a:r>
          </a:p>
          <a:p>
            <a:pPr indent="0" lvl="0" marL="0" marR="0" rtl="0" algn="l">
              <a:spcBef>
                <a:spcPts val="320"/>
              </a:spcBef>
              <a:spcAft>
                <a:spcPts val="0"/>
              </a:spcAft>
              <a:buClr>
                <a:schemeClr val="dk1"/>
              </a:buClr>
              <a:buFont typeface="Arial"/>
              <a:buNone/>
            </a:pPr>
            <a:r>
              <a:t/>
            </a:r>
            <a:endParaRPr b="0" i="0" sz="1600" u="none" cap="none" strike="noStrike">
              <a:solidFill>
                <a:schemeClr val="dk1"/>
              </a:solidFill>
              <a:latin typeface="Arial"/>
              <a:ea typeface="Arial"/>
              <a:cs typeface="Arial"/>
              <a:sym typeface="Arial"/>
            </a:endParaRPr>
          </a:p>
          <a:p>
            <a:pPr indent="0" lvl="0" marL="0" marR="0" rtl="0" algn="l">
              <a:spcBef>
                <a:spcPts val="320"/>
              </a:spcBef>
              <a:buClr>
                <a:schemeClr val="dk1"/>
              </a:buClr>
              <a:buSzPct val="25000"/>
              <a:buFont typeface="Arial"/>
              <a:buNone/>
            </a:pPr>
            <a:r>
              <a:rPr b="0" i="1" lang="en-US" sz="1600" u="none" cap="none" strike="noStrike">
                <a:solidFill>
                  <a:schemeClr val="dk1"/>
                </a:solidFill>
                <a:latin typeface="Arial"/>
                <a:ea typeface="Arial"/>
                <a:cs typeface="Arial"/>
                <a:sym typeface="Arial"/>
              </a:rPr>
              <a:t>Jeff Dickey, Author of Write Modern Web Apps with the MEAN Stack: Mongo, Express, AngularJS, and Node.JS</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p:nvPr/>
        </p:nvSpPr>
        <p:spPr>
          <a:xfrm>
            <a:off x="-11741" y="689614"/>
            <a:ext cx="9155741" cy="5626582"/>
          </a:xfrm>
          <a:prstGeom prst="rect">
            <a:avLst/>
          </a:prstGeom>
          <a:solidFill>
            <a:srgbClr val="F2F2F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370" name="Shape 370"/>
          <p:cNvSpPr/>
          <p:nvPr/>
        </p:nvSpPr>
        <p:spPr>
          <a:xfrm>
            <a:off x="304800" y="98052"/>
            <a:ext cx="52577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&gt; YOUR TURN!!</a:t>
            </a:r>
          </a:p>
        </p:txBody>
      </p:sp>
      <p:sp>
        <p:nvSpPr>
          <p:cNvPr id="371" name="Shape 371"/>
          <p:cNvSpPr txBox="1"/>
          <p:nvPr/>
        </p:nvSpPr>
        <p:spPr>
          <a:xfrm>
            <a:off x="2895600" y="124825"/>
            <a:ext cx="6096000" cy="369332"/>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5-ScopeTwo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7 min</a:t>
            </a:r>
          </a:p>
        </p:txBody>
      </p:sp>
      <p:sp>
        <p:nvSpPr>
          <p:cNvPr id="372" name="Shape 372"/>
          <p:cNvSpPr txBox="1"/>
          <p:nvPr/>
        </p:nvSpPr>
        <p:spPr>
          <a:xfrm>
            <a:off x="304800" y="762000"/>
            <a:ext cx="8686800" cy="2677656"/>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Take a few moments to dissect the code just sent to you. </a:t>
            </a:r>
          </a:p>
          <a:p>
            <a:pPr indent="-342900" lvl="0" marL="342900" marR="0" rtl="0" algn="l">
              <a:spcBef>
                <a:spcPts val="0"/>
              </a:spcBef>
              <a:buClr>
                <a:schemeClr val="dk1"/>
              </a:buClr>
              <a:buFont typeface="Arial"/>
              <a:buNone/>
            </a:pPr>
            <a:r>
              <a:t/>
            </a:r>
            <a:endParaRPr sz="2400">
              <a:solidFill>
                <a:schemeClr val="dk1"/>
              </a:solidFill>
              <a:latin typeface="Arial"/>
              <a:ea typeface="Arial"/>
              <a:cs typeface="Arial"/>
              <a:sym typeface="Arial"/>
            </a:endParaRPr>
          </a:p>
          <a:p>
            <a:pPr indent="-342900" lvl="0" marL="3429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Try to predict what will be printed in each of the examples. </a:t>
            </a:r>
          </a:p>
          <a:p>
            <a:pPr indent="-342900" lvl="1" marL="800100" marR="0" rtl="0" algn="l">
              <a:spcBef>
                <a:spcPts val="0"/>
              </a:spcBef>
              <a:buClr>
                <a:schemeClr val="dk1"/>
              </a:buClr>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spcBef>
                <a:spcPts val="0"/>
              </a:spcBef>
              <a:buClr>
                <a:schemeClr val="dk1"/>
              </a:buClr>
              <a:buSzPct val="100000"/>
              <a:buFont typeface="Arial"/>
              <a:buChar char="•"/>
            </a:pPr>
            <a:r>
              <a:rPr b="1" lang="en-US" sz="2400">
                <a:solidFill>
                  <a:schemeClr val="dk1"/>
                </a:solidFill>
                <a:latin typeface="Arial"/>
                <a:ea typeface="Arial"/>
                <a:cs typeface="Arial"/>
                <a:sym typeface="Arial"/>
              </a:rPr>
              <a:t>Be prepared to share!</a:t>
            </a:r>
          </a:p>
          <a:p>
            <a:pPr indent="-342900" lvl="0" marL="342900" marR="0" rtl="0" algn="l">
              <a:spcBef>
                <a:spcPts val="0"/>
              </a:spcBef>
              <a:buClr>
                <a:schemeClr val="dk1"/>
              </a:buClr>
              <a:buFont typeface="Arial"/>
              <a:buNone/>
            </a:pPr>
            <a:r>
              <a:t/>
            </a:r>
            <a:endParaRPr b="1" sz="2400">
              <a:solidFill>
                <a:schemeClr val="dk1"/>
              </a:solidFill>
              <a:latin typeface="Arial"/>
              <a:ea typeface="Arial"/>
              <a:cs typeface="Arial"/>
              <a:sym typeface="Arial"/>
            </a:endParaRPr>
          </a:p>
          <a:p>
            <a:pPr indent="-342900" lvl="0" marL="3429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Note: Pay attention to the unusual use of the keyword: ‘this”</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Shape 378"/>
          <p:cNvSpPr/>
          <p:nvPr/>
        </p:nvSpPr>
        <p:spPr>
          <a:xfrm>
            <a:off x="-11741" y="689614"/>
            <a:ext cx="9155741" cy="5626582"/>
          </a:xfrm>
          <a:prstGeom prst="rect">
            <a:avLst/>
          </a:prstGeom>
          <a:solidFill>
            <a:srgbClr val="F2F2F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379" name="Shape 379"/>
          <p:cNvSpPr/>
          <p:nvPr/>
        </p:nvSpPr>
        <p:spPr>
          <a:xfrm>
            <a:off x="304800" y="98052"/>
            <a:ext cx="52577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&gt; YOUR TURN!!</a:t>
            </a:r>
          </a:p>
        </p:txBody>
      </p:sp>
      <p:sp>
        <p:nvSpPr>
          <p:cNvPr id="380" name="Shape 380"/>
          <p:cNvSpPr txBox="1"/>
          <p:nvPr/>
        </p:nvSpPr>
        <p:spPr>
          <a:xfrm>
            <a:off x="2895600" y="124825"/>
            <a:ext cx="6096000" cy="369332"/>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6-ScopeThree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7 min</a:t>
            </a:r>
          </a:p>
        </p:txBody>
      </p:sp>
      <p:sp>
        <p:nvSpPr>
          <p:cNvPr id="381" name="Shape 381"/>
          <p:cNvSpPr txBox="1"/>
          <p:nvPr/>
        </p:nvSpPr>
        <p:spPr>
          <a:xfrm>
            <a:off x="304800" y="762000"/>
            <a:ext cx="8686800" cy="3785651"/>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Take a few moments to dissect the code just sent to you. </a:t>
            </a:r>
          </a:p>
          <a:p>
            <a:pPr indent="-342900" lvl="0" marL="342900" marR="0" rtl="0" algn="l">
              <a:spcBef>
                <a:spcPts val="0"/>
              </a:spcBef>
              <a:buClr>
                <a:schemeClr val="dk1"/>
              </a:buClr>
              <a:buFont typeface="Arial"/>
              <a:buNone/>
            </a:pPr>
            <a:r>
              <a:t/>
            </a:r>
            <a:endParaRPr sz="2400">
              <a:solidFill>
                <a:schemeClr val="dk1"/>
              </a:solidFill>
              <a:latin typeface="Arial"/>
              <a:ea typeface="Arial"/>
              <a:cs typeface="Arial"/>
              <a:sym typeface="Arial"/>
            </a:endParaRPr>
          </a:p>
          <a:p>
            <a:pPr indent="-342900" lvl="0" marL="3429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Try to predict what will be printed in each of the examples. </a:t>
            </a:r>
          </a:p>
          <a:p>
            <a:pPr indent="-342900" lvl="1" marL="800100" marR="0" rtl="0" algn="l">
              <a:spcBef>
                <a:spcPts val="0"/>
              </a:spcBef>
              <a:buClr>
                <a:schemeClr val="dk1"/>
              </a:buClr>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spcBef>
                <a:spcPts val="0"/>
              </a:spcBef>
              <a:buClr>
                <a:schemeClr val="dk1"/>
              </a:buClr>
              <a:buSzPct val="100000"/>
              <a:buFont typeface="Arial"/>
              <a:buChar char="•"/>
            </a:pPr>
            <a:r>
              <a:rPr b="1" lang="en-US" sz="2400">
                <a:solidFill>
                  <a:schemeClr val="dk1"/>
                </a:solidFill>
                <a:latin typeface="Arial"/>
                <a:ea typeface="Arial"/>
                <a:cs typeface="Arial"/>
                <a:sym typeface="Arial"/>
              </a:rPr>
              <a:t>Be prepared to share!</a:t>
            </a:r>
          </a:p>
          <a:p>
            <a:pPr indent="-342900" lvl="0" marL="342900" marR="0" rtl="0" algn="l">
              <a:spcBef>
                <a:spcPts val="0"/>
              </a:spcBef>
              <a:buClr>
                <a:schemeClr val="dk1"/>
              </a:buClr>
              <a:buFont typeface="Arial"/>
              <a:buNone/>
            </a:pPr>
            <a:r>
              <a:t/>
            </a:r>
            <a:endParaRPr b="1" sz="2400">
              <a:solidFill>
                <a:schemeClr val="dk1"/>
              </a:solidFill>
              <a:latin typeface="Arial"/>
              <a:ea typeface="Arial"/>
              <a:cs typeface="Arial"/>
              <a:sym typeface="Arial"/>
            </a:endParaRPr>
          </a:p>
          <a:p>
            <a:pPr indent="-342900" lvl="0" marL="3429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Note: Pay attention to the unusual use of the keyword: ‘this”</a:t>
            </a:r>
          </a:p>
          <a:p>
            <a:pPr indent="-342900" lvl="0" marL="342900" marR="0" rtl="0" algn="l">
              <a:spcBef>
                <a:spcPts val="0"/>
              </a:spcBef>
              <a:buClr>
                <a:schemeClr val="dk1"/>
              </a:buClr>
              <a:buFont typeface="Arial"/>
              <a:buNone/>
            </a:pPr>
            <a:r>
              <a:t/>
            </a:r>
            <a:endParaRPr b="1" sz="2400">
              <a:solidFill>
                <a:schemeClr val="dk1"/>
              </a:solidFill>
              <a:latin typeface="Arial"/>
              <a:ea typeface="Arial"/>
              <a:cs typeface="Arial"/>
              <a:sym typeface="Arial"/>
            </a:endParaRPr>
          </a:p>
          <a:p>
            <a:pPr indent="-342900" lvl="0" marL="342900" marR="0" rtl="0" algn="l">
              <a:spcBef>
                <a:spcPts val="0"/>
              </a:spcBef>
              <a:buClr>
                <a:schemeClr val="dk1"/>
              </a:buClr>
              <a:buFont typeface="Arial"/>
              <a:buNone/>
            </a:pPr>
            <a:r>
              <a:t/>
            </a:r>
            <a:endParaRPr b="1" sz="2400">
              <a:solidFill>
                <a:schemeClr val="dk1"/>
              </a:solidFill>
              <a:latin typeface="Arial"/>
              <a:ea typeface="Arial"/>
              <a:cs typeface="Arial"/>
              <a:sym typeface="Arial"/>
            </a:endParaRPr>
          </a:p>
          <a:p>
            <a:pPr indent="-342900" lvl="0" marL="342900" marR="0" rtl="0" algn="l">
              <a:spcBef>
                <a:spcPts val="0"/>
              </a:spcBef>
              <a:buClr>
                <a:schemeClr val="dk1"/>
              </a:buClr>
              <a:buFont typeface="Arial"/>
              <a:buNone/>
            </a:pPr>
            <a:r>
              <a:t/>
            </a:r>
            <a:endParaRPr sz="2400">
              <a:solidFill>
                <a:schemeClr val="dk1"/>
              </a:solidFill>
              <a:latin typeface="Arial"/>
              <a:ea typeface="Arial"/>
              <a:cs typeface="Arial"/>
              <a:sym typeface="Arial"/>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p:nvPr/>
        </p:nvSpPr>
        <p:spPr>
          <a:xfrm>
            <a:off x="304800" y="98052"/>
            <a:ext cx="6781800"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You Probably…</a:t>
            </a:r>
          </a:p>
        </p:txBody>
      </p:sp>
      <p:pic>
        <p:nvPicPr>
          <p:cNvPr descr="http://cdn.meme.am/instances/500x/64666474.jpg" id="388" name="Shape 388"/>
          <p:cNvPicPr preferRelativeResize="0"/>
          <p:nvPr/>
        </p:nvPicPr>
        <p:blipFill rotWithShape="1">
          <a:blip r:embed="rId3">
            <a:alphaModFix/>
          </a:blip>
          <a:srcRect b="0" l="0" r="0" t="0"/>
          <a:stretch/>
        </p:blipFill>
        <p:spPr>
          <a:xfrm>
            <a:off x="1219200" y="747991"/>
            <a:ext cx="7315200" cy="5486399"/>
          </a:xfrm>
          <a:prstGeom prst="rect">
            <a:avLst/>
          </a:prstGeom>
          <a:noFill/>
          <a:ln>
            <a:noFill/>
          </a:ln>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p:nvPr/>
        </p:nvSpPr>
        <p:spPr>
          <a:xfrm>
            <a:off x="304800" y="98052"/>
            <a:ext cx="88391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Helpful Article </a:t>
            </a:r>
            <a:r>
              <a:rPr lang="en-US" sz="2400">
                <a:solidFill>
                  <a:schemeClr val="dk1"/>
                </a:solidFill>
                <a:latin typeface="Arial"/>
                <a:ea typeface="Arial"/>
                <a:cs typeface="Arial"/>
                <a:sym typeface="Arial"/>
              </a:rPr>
              <a:t>(If you’d like to learn more…)</a:t>
            </a:r>
          </a:p>
        </p:txBody>
      </p:sp>
      <p:pic>
        <p:nvPicPr>
          <p:cNvPr id="395" name="Shape 395"/>
          <p:cNvPicPr preferRelativeResize="0"/>
          <p:nvPr/>
        </p:nvPicPr>
        <p:blipFill rotWithShape="1">
          <a:blip r:embed="rId3">
            <a:alphaModFix/>
          </a:blip>
          <a:srcRect b="11899" l="0" r="0" t="0"/>
          <a:stretch/>
        </p:blipFill>
        <p:spPr>
          <a:xfrm>
            <a:off x="29689" y="712431"/>
            <a:ext cx="9108439" cy="4773967"/>
          </a:xfrm>
          <a:prstGeom prst="rect">
            <a:avLst/>
          </a:prstGeom>
          <a:noFill/>
          <a:ln>
            <a:noFill/>
          </a:ln>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txBox="1"/>
          <p:nvPr>
            <p:ph type="title"/>
          </p:nvPr>
        </p:nvSpPr>
        <p:spPr>
          <a:xfrm>
            <a:off x="390606" y="2953541"/>
            <a:ext cx="8229600" cy="87185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Arial"/>
              <a:buNone/>
            </a:pPr>
            <a:r>
              <a:rPr b="1" i="1" lang="en-US" sz="4100" u="none" cap="none" strike="noStrike">
                <a:solidFill>
                  <a:schemeClr val="lt1"/>
                </a:solidFill>
                <a:latin typeface="Arial"/>
                <a:ea typeface="Arial"/>
                <a:cs typeface="Arial"/>
                <a:sym typeface="Arial"/>
              </a:rPr>
              <a:t>Build a Brain Teaser</a:t>
            </a:r>
          </a:p>
        </p:txBody>
      </p:sp>
      <p:sp>
        <p:nvSpPr>
          <p:cNvPr id="402" name="Shape 402"/>
          <p:cNvSpPr txBox="1"/>
          <p:nvPr/>
        </p:nvSpPr>
        <p:spPr>
          <a:xfrm>
            <a:off x="396991" y="3998592"/>
            <a:ext cx="2270008" cy="381000"/>
          </a:xfrm>
          <a:prstGeom prst="rect">
            <a:avLst/>
          </a:prstGeom>
          <a:noFill/>
          <a:ln>
            <a:noFill/>
          </a:ln>
        </p:spPr>
        <p:txBody>
          <a:bodyPr anchorCtr="0" anchor="t" bIns="45700" lIns="91425" rIns="91425" tIns="45700">
            <a:noAutofit/>
          </a:bodyPr>
          <a:lstStyle/>
          <a:p>
            <a:pPr indent="0" lvl="0" marL="0" marR="0" rtl="0" algn="l">
              <a:spcBef>
                <a:spcPts val="0"/>
              </a:spcBef>
              <a:buClr>
                <a:schemeClr val="lt1"/>
              </a:buClr>
              <a:buSzPct val="25000"/>
              <a:buFont typeface="Arial"/>
              <a:buNone/>
            </a:pPr>
            <a:r>
              <a:rPr b="1" lang="en-US" sz="2000">
                <a:solidFill>
                  <a:schemeClr val="lt1"/>
                </a:solidFill>
                <a:latin typeface="Arial"/>
                <a:ea typeface="Arial"/>
                <a:cs typeface="Arial"/>
                <a:sym typeface="Arial"/>
              </a:rPr>
              <a:t>(Time Permitting)</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p:nvPr/>
        </p:nvSpPr>
        <p:spPr>
          <a:xfrm>
            <a:off x="304800" y="98052"/>
            <a:ext cx="88391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Color Picker – Brain Teaser</a:t>
            </a:r>
          </a:p>
        </p:txBody>
      </p:sp>
      <p:pic>
        <p:nvPicPr>
          <p:cNvPr id="409" name="Shape 409"/>
          <p:cNvPicPr preferRelativeResize="0"/>
          <p:nvPr/>
        </p:nvPicPr>
        <p:blipFill rotWithShape="1">
          <a:blip r:embed="rId3">
            <a:alphaModFix/>
          </a:blip>
          <a:srcRect b="0" l="0" r="0" t="0"/>
          <a:stretch/>
        </p:blipFill>
        <p:spPr>
          <a:xfrm>
            <a:off x="838200" y="914399"/>
            <a:ext cx="7772400" cy="5416306"/>
          </a:xfrm>
          <a:prstGeom prst="rect">
            <a:avLst/>
          </a:prstGeom>
          <a:noFill/>
          <a:ln>
            <a:noFill/>
          </a:ln>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Shape 415"/>
          <p:cNvSpPr/>
          <p:nvPr/>
        </p:nvSpPr>
        <p:spPr>
          <a:xfrm>
            <a:off x="-11741" y="689614"/>
            <a:ext cx="9155741" cy="5626582"/>
          </a:xfrm>
          <a:prstGeom prst="rect">
            <a:avLst/>
          </a:prstGeom>
          <a:solidFill>
            <a:srgbClr val="F2F2F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416" name="Shape 416"/>
          <p:cNvSpPr/>
          <p:nvPr/>
        </p:nvSpPr>
        <p:spPr>
          <a:xfrm>
            <a:off x="304800" y="98052"/>
            <a:ext cx="52577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&gt; YOUR TURN!!</a:t>
            </a:r>
          </a:p>
        </p:txBody>
      </p:sp>
      <p:sp>
        <p:nvSpPr>
          <p:cNvPr id="417" name="Shape 417"/>
          <p:cNvSpPr txBox="1"/>
          <p:nvPr/>
        </p:nvSpPr>
        <p:spPr>
          <a:xfrm>
            <a:off x="2895600" y="124825"/>
            <a:ext cx="6096000" cy="369332"/>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7-ColorCorrector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20 min</a:t>
            </a:r>
          </a:p>
        </p:txBody>
      </p:sp>
      <p:sp>
        <p:nvSpPr>
          <p:cNvPr id="418" name="Shape 418"/>
          <p:cNvSpPr txBox="1"/>
          <p:nvPr/>
        </p:nvSpPr>
        <p:spPr>
          <a:xfrm>
            <a:off x="304800" y="762000"/>
            <a:ext cx="8686800" cy="3046988"/>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Using the files sent to you as a starting point, add the missing code such that the Color Corrector game works correctly.</a:t>
            </a:r>
          </a:p>
          <a:p>
            <a:pPr indent="-342900" lvl="0" marL="342900" marR="0" rtl="0" algn="l">
              <a:spcBef>
                <a:spcPts val="0"/>
              </a:spcBef>
              <a:buClr>
                <a:schemeClr val="dk1"/>
              </a:buClr>
              <a:buFont typeface="Arial"/>
              <a:buNone/>
            </a:pPr>
            <a:r>
              <a:t/>
            </a:r>
            <a:endParaRPr b="1" sz="2400">
              <a:solidFill>
                <a:schemeClr val="dk1"/>
              </a:solidFill>
              <a:latin typeface="Arial"/>
              <a:ea typeface="Arial"/>
              <a:cs typeface="Arial"/>
              <a:sym typeface="Arial"/>
            </a:endParaRPr>
          </a:p>
          <a:p>
            <a:pPr indent="-342900" lvl="0" marL="342900" marR="0" rtl="0" algn="l">
              <a:spcBef>
                <a:spcPts val="0"/>
              </a:spcBef>
              <a:buClr>
                <a:schemeClr val="dk1"/>
              </a:buClr>
              <a:buSzPct val="100000"/>
              <a:buFont typeface="Arial"/>
              <a:buChar char="•"/>
            </a:pPr>
            <a:r>
              <a:rPr b="1" lang="en-US" sz="2400">
                <a:solidFill>
                  <a:schemeClr val="dk1"/>
                </a:solidFill>
                <a:latin typeface="Arial"/>
                <a:ea typeface="Arial"/>
                <a:cs typeface="Arial"/>
                <a:sym typeface="Arial"/>
              </a:rPr>
              <a:t>To win, you should be picking the “word” that matches the color of the text at the top. </a:t>
            </a:r>
          </a:p>
          <a:p>
            <a:pPr indent="-342900" lvl="0" marL="342900" marR="0" rtl="0" algn="l">
              <a:spcBef>
                <a:spcPts val="0"/>
              </a:spcBef>
              <a:buClr>
                <a:schemeClr val="dk1"/>
              </a:buClr>
              <a:buFont typeface="Arial"/>
              <a:buNone/>
            </a:pPr>
            <a:r>
              <a:t/>
            </a:r>
            <a:endParaRPr b="1" sz="2400">
              <a:solidFill>
                <a:schemeClr val="dk1"/>
              </a:solidFill>
              <a:latin typeface="Arial"/>
              <a:ea typeface="Arial"/>
              <a:cs typeface="Arial"/>
              <a:sym typeface="Arial"/>
            </a:endParaRPr>
          </a:p>
          <a:p>
            <a:pPr indent="-342900" lvl="0" marL="3429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Ex:</a:t>
            </a:r>
          </a:p>
        </p:txBody>
      </p:sp>
      <p:pic>
        <p:nvPicPr>
          <p:cNvPr id="419" name="Shape 419"/>
          <p:cNvPicPr preferRelativeResize="0"/>
          <p:nvPr/>
        </p:nvPicPr>
        <p:blipFill rotWithShape="1">
          <a:blip r:embed="rId3">
            <a:alphaModFix/>
          </a:blip>
          <a:srcRect b="0" l="0" r="0" t="0"/>
          <a:stretch/>
        </p:blipFill>
        <p:spPr>
          <a:xfrm>
            <a:off x="1624142" y="3352798"/>
            <a:ext cx="1519238" cy="2618023"/>
          </a:xfrm>
          <a:prstGeom prst="rect">
            <a:avLst/>
          </a:prstGeom>
          <a:noFill/>
          <a:ln>
            <a:noFill/>
          </a:ln>
        </p:spPr>
      </p:pic>
      <p:pic>
        <p:nvPicPr>
          <p:cNvPr id="420" name="Shape 420"/>
          <p:cNvPicPr preferRelativeResize="0"/>
          <p:nvPr/>
        </p:nvPicPr>
        <p:blipFill rotWithShape="1">
          <a:blip r:embed="rId3">
            <a:alphaModFix/>
          </a:blip>
          <a:srcRect b="0" l="0" r="0" t="0"/>
          <a:stretch/>
        </p:blipFill>
        <p:spPr>
          <a:xfrm>
            <a:off x="4424364" y="3352798"/>
            <a:ext cx="1519238" cy="2618023"/>
          </a:xfrm>
          <a:prstGeom prst="rect">
            <a:avLst/>
          </a:prstGeom>
          <a:noFill/>
          <a:ln>
            <a:noFill/>
          </a:ln>
        </p:spPr>
      </p:pic>
      <p:sp>
        <p:nvSpPr>
          <p:cNvPr id="421" name="Shape 421"/>
          <p:cNvSpPr/>
          <p:nvPr/>
        </p:nvSpPr>
        <p:spPr>
          <a:xfrm>
            <a:off x="4424364" y="4800600"/>
            <a:ext cx="950117" cy="304799"/>
          </a:xfrm>
          <a:prstGeom prst="rect">
            <a:avLst/>
          </a:prstGeom>
          <a:noFill/>
          <a:ln cap="flat" cmpd="sng" w="12700">
            <a:solidFill>
              <a:srgbClr val="FF0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422" name="Shape 422"/>
          <p:cNvCxnSpPr>
            <a:endCxn id="421" idx="1"/>
          </p:cNvCxnSpPr>
          <p:nvPr/>
        </p:nvCxnSpPr>
        <p:spPr>
          <a:xfrm>
            <a:off x="2383764" y="3657599"/>
            <a:ext cx="2040600" cy="1295400"/>
          </a:xfrm>
          <a:prstGeom prst="straightConnector1">
            <a:avLst/>
          </a:prstGeom>
          <a:noFill/>
          <a:ln cap="flat" cmpd="sng" w="31750">
            <a:solidFill>
              <a:srgbClr val="FF0000"/>
            </a:solidFill>
            <a:prstDash val="solid"/>
            <a:miter/>
            <a:headEnd len="med" w="med" type="none"/>
            <a:tailEnd len="lg" w="lg" type="triangle"/>
          </a:ln>
        </p:spPr>
      </p:cxn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Shape 428"/>
          <p:cNvSpPr txBox="1"/>
          <p:nvPr>
            <p:ph type="title"/>
          </p:nvPr>
        </p:nvSpPr>
        <p:spPr>
          <a:xfrm>
            <a:off x="390606" y="2953541"/>
            <a:ext cx="8229600" cy="87185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Arial"/>
              <a:buNone/>
            </a:pPr>
            <a:r>
              <a:rPr b="1" i="1" lang="en-US" sz="4100" u="none" cap="none" strike="noStrike">
                <a:solidFill>
                  <a:schemeClr val="lt1"/>
                </a:solidFill>
                <a:latin typeface="Arial"/>
                <a:ea typeface="Arial"/>
                <a:cs typeface="Arial"/>
                <a:sym typeface="Arial"/>
              </a:rPr>
              <a:t>Questions</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p:nvPr/>
        </p:nvSpPr>
        <p:spPr>
          <a:xfrm>
            <a:off x="304800" y="98052"/>
            <a:ext cx="67055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0" lang="en-US" sz="2400" u="none" cap="none" strike="noStrike">
                <a:solidFill>
                  <a:schemeClr val="dk1"/>
                </a:solidFill>
                <a:latin typeface="Arial"/>
                <a:ea typeface="Arial"/>
                <a:cs typeface="Arial"/>
                <a:sym typeface="Arial"/>
              </a:rPr>
              <a:t>Feedback #1 – Pace is Fast!!!</a:t>
            </a:r>
          </a:p>
        </p:txBody>
      </p:sp>
      <p:sp>
        <p:nvSpPr>
          <p:cNvPr id="148" name="Shape 148"/>
          <p:cNvSpPr txBox="1"/>
          <p:nvPr/>
        </p:nvSpPr>
        <p:spPr>
          <a:xfrm>
            <a:off x="304798" y="761999"/>
            <a:ext cx="8740774" cy="5545776"/>
          </a:xfrm>
          <a:prstGeom prst="rect">
            <a:avLst/>
          </a:prstGeom>
          <a:noFill/>
          <a:ln>
            <a:noFill/>
          </a:ln>
        </p:spPr>
        <p:txBody>
          <a:bodyPr anchorCtr="0" anchor="t" bIns="91425" lIns="91425" rIns="91425" tIns="91425">
            <a:noAutofit/>
          </a:bodyPr>
          <a:lstStyle/>
          <a:p>
            <a:pPr indent="-257175" lvl="0" marL="257175" marR="0" rtl="0" algn="l">
              <a:spcBef>
                <a:spcPts val="0"/>
              </a:spcBef>
              <a:spcAft>
                <a:spcPts val="0"/>
              </a:spcAft>
              <a:buClr>
                <a:schemeClr val="dk1"/>
              </a:buClr>
              <a:buSzPct val="100000"/>
              <a:buFont typeface="Arial"/>
              <a:buChar char="•"/>
            </a:pPr>
            <a:r>
              <a:rPr b="0" lang="en-US" sz="2200" u="none">
                <a:solidFill>
                  <a:schemeClr val="dk1"/>
                </a:solidFill>
                <a:latin typeface="Arial"/>
                <a:ea typeface="Arial"/>
                <a:cs typeface="Arial"/>
                <a:sym typeface="Arial"/>
              </a:rPr>
              <a:t>That said, as instructors / TAs we are here to help.</a:t>
            </a:r>
          </a:p>
          <a:p>
            <a:pPr indent="-257175" lvl="0" marL="257175" marR="0" rtl="0" algn="l">
              <a:spcBef>
                <a:spcPts val="440"/>
              </a:spcBef>
              <a:spcAft>
                <a:spcPts val="0"/>
              </a:spcAft>
              <a:buClr>
                <a:schemeClr val="dk1"/>
              </a:buClr>
              <a:buFont typeface="Arial"/>
              <a:buNone/>
            </a:pPr>
            <a:r>
              <a:t/>
            </a:r>
            <a:endParaRPr b="0" sz="2200" u="none">
              <a:solidFill>
                <a:schemeClr val="dk1"/>
              </a:solidFill>
              <a:latin typeface="Arial"/>
              <a:ea typeface="Arial"/>
              <a:cs typeface="Arial"/>
              <a:sym typeface="Arial"/>
            </a:endParaRPr>
          </a:p>
          <a:p>
            <a:pPr indent="-257175" lvl="0" marL="257175" marR="0" rtl="0" algn="l">
              <a:spcBef>
                <a:spcPts val="440"/>
              </a:spcBef>
              <a:spcAft>
                <a:spcPts val="0"/>
              </a:spcAft>
              <a:buClr>
                <a:schemeClr val="dk1"/>
              </a:buClr>
              <a:buSzPct val="100000"/>
              <a:buFont typeface="Arial"/>
              <a:buChar char="•"/>
            </a:pPr>
            <a:r>
              <a:rPr b="0" lang="en-US" sz="2200" u="none">
                <a:solidFill>
                  <a:schemeClr val="dk1"/>
                </a:solidFill>
                <a:latin typeface="Arial"/>
                <a:ea typeface="Arial"/>
                <a:cs typeface="Arial"/>
                <a:sym typeface="Arial"/>
              </a:rPr>
              <a:t>As we fall into a class rhythm, feel encouraged to schedule a 1-1 during office hours. </a:t>
            </a:r>
          </a:p>
          <a:p>
            <a:pPr indent="-257175" lvl="0" marL="257175" marR="0" rtl="0" algn="l">
              <a:spcBef>
                <a:spcPts val="440"/>
              </a:spcBef>
              <a:spcAft>
                <a:spcPts val="0"/>
              </a:spcAft>
              <a:buClr>
                <a:schemeClr val="dk1"/>
              </a:buClr>
              <a:buFont typeface="Arial"/>
              <a:buNone/>
            </a:pPr>
            <a:r>
              <a:t/>
            </a:r>
            <a:endParaRPr b="0" sz="2200" u="none">
              <a:solidFill>
                <a:schemeClr val="dk1"/>
              </a:solidFill>
              <a:latin typeface="Arial"/>
              <a:ea typeface="Arial"/>
              <a:cs typeface="Arial"/>
              <a:sym typeface="Arial"/>
            </a:endParaRPr>
          </a:p>
          <a:p>
            <a:pPr indent="-257175" lvl="0" marL="257175" marR="0" rtl="0" algn="l">
              <a:spcBef>
                <a:spcPts val="440"/>
              </a:spcBef>
              <a:spcAft>
                <a:spcPts val="0"/>
              </a:spcAft>
              <a:buClr>
                <a:schemeClr val="dk1"/>
              </a:buClr>
              <a:buSzPct val="100000"/>
              <a:buFont typeface="Arial"/>
              <a:buChar char="•"/>
            </a:pPr>
            <a:r>
              <a:rPr b="0" lang="en-US" sz="2200" u="none">
                <a:solidFill>
                  <a:schemeClr val="dk1"/>
                </a:solidFill>
                <a:latin typeface="Arial"/>
                <a:ea typeface="Arial"/>
                <a:cs typeface="Arial"/>
                <a:sym typeface="Arial"/>
              </a:rPr>
              <a:t>In addition to using the time to understand concepts… it’s a great way for us to identify weaknesses and outline steps to get on the right track. </a:t>
            </a:r>
          </a:p>
          <a:p>
            <a:pPr indent="-257175" lvl="0" marL="257175" marR="0" rtl="0" algn="l">
              <a:spcBef>
                <a:spcPts val="440"/>
              </a:spcBef>
              <a:spcAft>
                <a:spcPts val="0"/>
              </a:spcAft>
              <a:buClr>
                <a:schemeClr val="dk1"/>
              </a:buClr>
              <a:buFont typeface="Arial"/>
              <a:buNone/>
            </a:pPr>
            <a:r>
              <a:t/>
            </a:r>
            <a:endParaRPr b="0" sz="2200" u="none">
              <a:solidFill>
                <a:schemeClr val="dk1"/>
              </a:solidFill>
              <a:latin typeface="Arial"/>
              <a:ea typeface="Arial"/>
              <a:cs typeface="Arial"/>
              <a:sym typeface="Arial"/>
            </a:endParaRPr>
          </a:p>
          <a:p>
            <a:pPr indent="-257175" lvl="0" marL="257175" marR="0" rtl="0" algn="l">
              <a:spcBef>
                <a:spcPts val="440"/>
              </a:spcBef>
              <a:buClr>
                <a:schemeClr val="dk1"/>
              </a:buClr>
              <a:buSzPct val="100000"/>
              <a:buFont typeface="Arial"/>
              <a:buChar char="•"/>
            </a:pPr>
            <a:r>
              <a:rPr b="0" lang="en-US" sz="2200" u="none">
                <a:solidFill>
                  <a:schemeClr val="dk1"/>
                </a:solidFill>
                <a:latin typeface="Arial"/>
                <a:ea typeface="Arial"/>
                <a:cs typeface="Arial"/>
                <a:sym typeface="Arial"/>
              </a:rPr>
              <a:t>These might be before / after class.</a:t>
            </a:r>
          </a:p>
        </p:txBody>
      </p:sp>
      <p:pic>
        <p:nvPicPr>
          <p:cNvPr descr="http://m.memegen.com/ie2327.jpg" id="149" name="Shape 149"/>
          <p:cNvPicPr preferRelativeResize="0"/>
          <p:nvPr/>
        </p:nvPicPr>
        <p:blipFill rotWithShape="1">
          <a:blip r:embed="rId3">
            <a:alphaModFix/>
          </a:blip>
          <a:srcRect b="0" l="0" r="0" t="0"/>
          <a:stretch/>
        </p:blipFill>
        <p:spPr>
          <a:xfrm>
            <a:off x="6657974" y="3945575"/>
            <a:ext cx="2362200" cy="2362200"/>
          </a:xfrm>
          <a:prstGeom prst="rect">
            <a:avLst/>
          </a:prstGeom>
          <a:noFill/>
          <a:ln>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90606" y="2953541"/>
            <a:ext cx="8229600" cy="87185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Arial"/>
              <a:buNone/>
            </a:pPr>
            <a:r>
              <a:rPr b="1" i="1" lang="en-US" sz="4100" u="none" cap="none" strike="noStrike">
                <a:solidFill>
                  <a:schemeClr val="lt1"/>
                </a:solidFill>
                <a:latin typeface="Arial"/>
                <a:ea typeface="Arial"/>
                <a:cs typeface="Arial"/>
                <a:sym typeface="Arial"/>
              </a:rPr>
              <a:t>Today’s Class</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Objectives</a:t>
            </a:r>
          </a:p>
        </p:txBody>
      </p:sp>
      <p:sp>
        <p:nvSpPr>
          <p:cNvPr id="162" name="Shape 162"/>
          <p:cNvSpPr txBox="1"/>
          <p:nvPr/>
        </p:nvSpPr>
        <p:spPr>
          <a:xfrm>
            <a:off x="304800" y="1219200"/>
            <a:ext cx="8686800" cy="3970318"/>
          </a:xfrm>
          <a:prstGeom prst="rect">
            <a:avLst/>
          </a:prstGeom>
          <a:noFill/>
          <a:ln>
            <a:noFill/>
          </a:ln>
        </p:spPr>
        <p:txBody>
          <a:bodyPr anchorCtr="0" anchor="t" bIns="45700" lIns="91425" rIns="91425" tIns="45700">
            <a:noAutofit/>
          </a:bodyPr>
          <a:lstStyle/>
          <a:p>
            <a:pPr indent="-742950" lvl="0" marL="742950" marR="0" rtl="0" algn="l">
              <a:spcBef>
                <a:spcPts val="0"/>
              </a:spcBef>
              <a:buClr>
                <a:schemeClr val="dk1"/>
              </a:buClr>
              <a:buSzPct val="100000"/>
              <a:buFont typeface="Calibri"/>
              <a:buAutoNum type="arabicPeriod"/>
            </a:pPr>
            <a:r>
              <a:rPr b="1" lang="en-US" sz="3600">
                <a:solidFill>
                  <a:schemeClr val="dk1"/>
                </a:solidFill>
                <a:latin typeface="Arial"/>
                <a:ea typeface="Arial"/>
                <a:cs typeface="Arial"/>
                <a:sym typeface="Arial"/>
              </a:rPr>
              <a:t>Play Captain Planet: The GAME!</a:t>
            </a:r>
          </a:p>
          <a:p>
            <a:pPr indent="-742950" lvl="0" marL="742950" marR="0" rtl="0" algn="l">
              <a:spcBef>
                <a:spcPts val="0"/>
              </a:spcBef>
              <a:buClr>
                <a:schemeClr val="dk1"/>
              </a:buClr>
              <a:buFont typeface="Calibri"/>
              <a:buNone/>
            </a:pPr>
            <a:r>
              <a:t/>
            </a:r>
            <a:endParaRPr b="1" sz="3600">
              <a:solidFill>
                <a:schemeClr val="dk1"/>
              </a:solidFill>
              <a:latin typeface="Arial"/>
              <a:ea typeface="Arial"/>
              <a:cs typeface="Arial"/>
              <a:sym typeface="Arial"/>
            </a:endParaRPr>
          </a:p>
          <a:p>
            <a:pPr indent="-742950" lvl="0" marL="742950" marR="0" rtl="0" algn="l">
              <a:spcBef>
                <a:spcPts val="0"/>
              </a:spcBef>
              <a:buClr>
                <a:schemeClr val="dk1"/>
              </a:buClr>
              <a:buSzPct val="100000"/>
              <a:buFont typeface="Calibri"/>
              <a:buAutoNum type="arabicPeriod"/>
            </a:pPr>
            <a:r>
              <a:rPr b="1" lang="en-US" sz="3600">
                <a:solidFill>
                  <a:schemeClr val="dk1"/>
                </a:solidFill>
                <a:latin typeface="Arial"/>
                <a:ea typeface="Arial"/>
                <a:cs typeface="Arial"/>
                <a:sym typeface="Arial"/>
              </a:rPr>
              <a:t>Practice jQuery on Fridge</a:t>
            </a:r>
          </a:p>
          <a:p>
            <a:pPr indent="-742950" lvl="0" marL="742950" marR="0" rtl="0" algn="l">
              <a:spcBef>
                <a:spcPts val="0"/>
              </a:spcBef>
              <a:buClr>
                <a:schemeClr val="dk1"/>
              </a:buClr>
              <a:buFont typeface="Calibri"/>
              <a:buNone/>
            </a:pPr>
            <a:r>
              <a:t/>
            </a:r>
            <a:endParaRPr b="1" sz="3600">
              <a:solidFill>
                <a:schemeClr val="dk1"/>
              </a:solidFill>
              <a:latin typeface="Arial"/>
              <a:ea typeface="Arial"/>
              <a:cs typeface="Arial"/>
              <a:sym typeface="Arial"/>
            </a:endParaRPr>
          </a:p>
          <a:p>
            <a:pPr indent="-742950" lvl="0" marL="742950" marR="0" rtl="0" algn="l">
              <a:spcBef>
                <a:spcPts val="0"/>
              </a:spcBef>
              <a:buClr>
                <a:schemeClr val="dk1"/>
              </a:buClr>
              <a:buSzPct val="100000"/>
              <a:buFont typeface="Calibri"/>
              <a:buAutoNum type="arabicPeriod"/>
            </a:pPr>
            <a:r>
              <a:rPr b="1" lang="en-US" sz="3600">
                <a:solidFill>
                  <a:schemeClr val="dk1"/>
                </a:solidFill>
                <a:latin typeface="Arial"/>
                <a:ea typeface="Arial"/>
                <a:cs typeface="Arial"/>
                <a:sym typeface="Arial"/>
              </a:rPr>
              <a:t>Pretend to learn scoping</a:t>
            </a:r>
          </a:p>
          <a:p>
            <a:pPr indent="-742950" lvl="0" marL="742950" marR="0" rtl="0" algn="l">
              <a:spcBef>
                <a:spcPts val="0"/>
              </a:spcBef>
              <a:buClr>
                <a:schemeClr val="dk1"/>
              </a:buClr>
              <a:buFont typeface="Calibri"/>
              <a:buNone/>
            </a:pPr>
            <a:r>
              <a:t/>
            </a:r>
            <a:endParaRPr b="1" sz="3600">
              <a:solidFill>
                <a:schemeClr val="dk1"/>
              </a:solidFill>
              <a:latin typeface="Arial"/>
              <a:ea typeface="Arial"/>
              <a:cs typeface="Arial"/>
              <a:sym typeface="Arial"/>
            </a:endParaRPr>
          </a:p>
          <a:p>
            <a:pPr indent="-742950" lvl="0" marL="742950" marR="0" rtl="0" algn="l">
              <a:spcBef>
                <a:spcPts val="0"/>
              </a:spcBef>
              <a:buClr>
                <a:schemeClr val="dk1"/>
              </a:buClr>
              <a:buSzPct val="100000"/>
              <a:buFont typeface="Calibri"/>
              <a:buAutoNum type="arabicPeriod"/>
            </a:pPr>
            <a:r>
              <a:rPr b="1" lang="en-US" sz="3600">
                <a:solidFill>
                  <a:schemeClr val="dk1"/>
                </a:solidFill>
                <a:latin typeface="Arial"/>
                <a:ea typeface="Arial"/>
                <a:cs typeface="Arial"/>
                <a:sym typeface="Arial"/>
              </a:rPr>
              <a:t>Understand click events</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90606" y="2953541"/>
            <a:ext cx="8229600" cy="87185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Arial"/>
              <a:buNone/>
            </a:pPr>
            <a:r>
              <a:rPr b="1" i="1" lang="en-US" sz="4100" u="none" cap="none" strike="noStrike">
                <a:solidFill>
                  <a:schemeClr val="lt1"/>
                </a:solidFill>
                <a:latin typeface="Arial"/>
                <a:ea typeface="Arial"/>
                <a:cs typeface="Arial"/>
                <a:sym typeface="Arial"/>
              </a:rPr>
              <a:t>Captain Planet!</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Shape 174"/>
          <p:cNvPicPr preferRelativeResize="0"/>
          <p:nvPr/>
        </p:nvPicPr>
        <p:blipFill rotWithShape="1">
          <a:blip r:embed="rId3">
            <a:alphaModFix/>
          </a:blip>
          <a:srcRect b="0" l="0" r="0" t="0"/>
          <a:stretch/>
        </p:blipFill>
        <p:spPr>
          <a:xfrm>
            <a:off x="76200" y="152400"/>
            <a:ext cx="9067799" cy="62672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Demo Time</a:t>
            </a:r>
          </a:p>
        </p:txBody>
      </p:sp>
      <p:sp>
        <p:nvSpPr>
          <p:cNvPr id="181" name="Shape 181"/>
          <p:cNvSpPr txBox="1"/>
          <p:nvPr/>
        </p:nvSpPr>
        <p:spPr>
          <a:xfrm>
            <a:off x="304800" y="1447800"/>
            <a:ext cx="8534399" cy="3429000"/>
          </a:xfrm>
          <a:prstGeom prst="rect">
            <a:avLst/>
          </a:prstGeom>
          <a:noFill/>
          <a:ln cap="flat" cmpd="sng" w="9525">
            <a:solidFill>
              <a:schemeClr val="accen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Clr>
                <a:schemeClr val="dk1"/>
              </a:buClr>
              <a:buSzPct val="25000"/>
              <a:buFont typeface="Arial"/>
              <a:buNone/>
            </a:pPr>
            <a:r>
              <a:rPr b="1" i="1" lang="en-US" sz="3600">
                <a:solidFill>
                  <a:schemeClr val="dk1"/>
                </a:solidFill>
                <a:latin typeface="Arial"/>
                <a:ea typeface="Arial"/>
                <a:cs typeface="Arial"/>
                <a:sym typeface="Arial"/>
              </a:rPr>
              <a:t>Instructor: Demo </a:t>
            </a:r>
          </a:p>
          <a:p>
            <a:pPr indent="0" lvl="0" marL="0" marR="0" rtl="0" algn="ctr">
              <a:spcBef>
                <a:spcPts val="0"/>
              </a:spcBef>
              <a:buClr>
                <a:schemeClr val="dk1"/>
              </a:buClr>
              <a:buSzPct val="25000"/>
              <a:buFont typeface="Arial"/>
              <a:buNone/>
            </a:pPr>
            <a:r>
              <a:rPr i="1" lang="en-US" sz="2000">
                <a:solidFill>
                  <a:schemeClr val="dk1"/>
                </a:solidFill>
                <a:latin typeface="Arial"/>
                <a:ea typeface="Arial"/>
                <a:cs typeface="Arial"/>
                <a:sym typeface="Arial"/>
              </a:rPr>
              <a:t>(CaptainPlanet.html | 1-CaptainPlanet)</a:t>
            </a: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Unbranded">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CF -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utgers -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UTAusti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