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Helvetica Neue Light"/>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Light-bold.fntdata"/><Relationship Id="rId12"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Light-boldItalic.fntdata"/><Relationship Id="rId14" Type="http://schemas.openxmlformats.org/officeDocument/2006/relationships/font" Target="fonts/HelveticaNeueLight-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7907adca7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7907adca76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 name="Google Shape;52;g27907adca76_0_3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907adca76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907adca76_0_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 name="Google Shape;59;g27907adca76_0_14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907adca76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907adca76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g27907adca76_0_4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907adca76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907adca76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g27907adca76_0_6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907adca76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907adca76_0_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g27907adca76_0_9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907adca76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907adca76_0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g27907adca76_0_10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5" name="Shape 15"/>
        <p:cNvGrpSpPr/>
        <p:nvPr/>
      </p:nvGrpSpPr>
      <p:grpSpPr>
        <a:xfrm>
          <a:off x="0" y="0"/>
          <a:ext cx="0" cy="0"/>
          <a:chOff x="0" y="0"/>
          <a:chExt cx="0" cy="0"/>
        </a:xfrm>
      </p:grpSpPr>
      <p:sp>
        <p:nvSpPr>
          <p:cNvPr id="16" name="Google Shape;16;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7" name="Google Shape;17;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8" name="Google Shape;18;p2"/>
          <p:cNvPicPr preferRelativeResize="0"/>
          <p:nvPr/>
        </p:nvPicPr>
        <p:blipFill rotWithShape="1">
          <a:blip r:embed="rId3">
            <a:alphaModFix/>
          </a:blip>
          <a:srcRect b="1988" l="84736" r="4770" t="23988"/>
          <a:stretch/>
        </p:blipFill>
        <p:spPr>
          <a:xfrm>
            <a:off x="457200" y="0"/>
            <a:ext cx="790575" cy="5143500"/>
          </a:xfrm>
          <a:prstGeom prst="rect">
            <a:avLst/>
          </a:prstGeom>
          <a:noFill/>
          <a:ln>
            <a:noFill/>
          </a:ln>
        </p:spPr>
      </p:pic>
      <p:sp>
        <p:nvSpPr>
          <p:cNvPr id="19" name="Google Shape;19;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20" name="Google Shape;20;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21" name="Google Shape;21;p2"/>
          <p:cNvPicPr preferRelativeResize="0"/>
          <p:nvPr/>
        </p:nvPicPr>
        <p:blipFill rotWithShape="1">
          <a:blip r:embed="rId3">
            <a:alphaModFix/>
          </a:blip>
          <a:srcRect b="1988" l="84736" r="4770" t="23988"/>
          <a:stretch/>
        </p:blipFill>
        <p:spPr>
          <a:xfrm>
            <a:off x="457200" y="0"/>
            <a:ext cx="790575"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24" name="Shape 24"/>
        <p:cNvGrpSpPr/>
        <p:nvPr/>
      </p:nvGrpSpPr>
      <p:grpSpPr>
        <a:xfrm>
          <a:off x="0" y="0"/>
          <a:ext cx="0" cy="0"/>
          <a:chOff x="0" y="0"/>
          <a:chExt cx="0" cy="0"/>
        </a:xfrm>
      </p:grpSpPr>
      <p:sp>
        <p:nvSpPr>
          <p:cNvPr id="25" name="Google Shape;25;p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6" name="Google Shape;26;p4"/>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27" name="Shape 27"/>
        <p:cNvGrpSpPr/>
        <p:nvPr/>
      </p:nvGrpSpPr>
      <p:grpSpPr>
        <a:xfrm>
          <a:off x="0" y="0"/>
          <a:ext cx="0" cy="0"/>
          <a:chOff x="0" y="0"/>
          <a:chExt cx="0" cy="0"/>
        </a:xfrm>
      </p:grpSpPr>
      <p:sp>
        <p:nvSpPr>
          <p:cNvPr id="28" name="Google Shape;28;p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9" name="Google Shape;29;p5"/>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5"/>
          <p:cNvSpPr txBox="1"/>
          <p:nvPr>
            <p:ph idx="2" type="body"/>
          </p:nvPr>
        </p:nvSpPr>
        <p:spPr>
          <a:xfrm>
            <a:off x="4727448" y="1212300"/>
            <a:ext cx="3959352"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1" name="Shape 31"/>
        <p:cNvGrpSpPr/>
        <p:nvPr/>
      </p:nvGrpSpPr>
      <p:grpSpPr>
        <a:xfrm>
          <a:off x="0" y="0"/>
          <a:ext cx="0" cy="0"/>
          <a:chOff x="0" y="0"/>
          <a:chExt cx="0" cy="0"/>
        </a:xfrm>
      </p:grpSpPr>
      <p:sp>
        <p:nvSpPr>
          <p:cNvPr id="32" name="Google Shape;32;p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3" name="Google Shape;33;p6"/>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6"/>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6"/>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36" name="Shape 36"/>
        <p:cNvGrpSpPr/>
        <p:nvPr/>
      </p:nvGrpSpPr>
      <p:grpSpPr>
        <a:xfrm>
          <a:off x="0" y="0"/>
          <a:ext cx="0" cy="0"/>
          <a:chOff x="0" y="0"/>
          <a:chExt cx="0" cy="0"/>
        </a:xfrm>
      </p:grpSpPr>
      <p:sp>
        <p:nvSpPr>
          <p:cNvPr id="37" name="Google Shape;37;p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8" name="Google Shape;38;p7"/>
          <p:cNvSpPr txBox="1"/>
          <p:nvPr>
            <p:ph idx="1" type="body"/>
          </p:nvPr>
        </p:nvSpPr>
        <p:spPr>
          <a:xfrm>
            <a:off x="4572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7"/>
          <p:cNvSpPr txBox="1"/>
          <p:nvPr>
            <p:ph idx="2" type="body"/>
          </p:nvPr>
        </p:nvSpPr>
        <p:spPr>
          <a:xfrm>
            <a:off x="25654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7"/>
          <p:cNvSpPr txBox="1"/>
          <p:nvPr>
            <p:ph idx="3" type="body"/>
          </p:nvPr>
        </p:nvSpPr>
        <p:spPr>
          <a:xfrm>
            <a:off x="46736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7"/>
          <p:cNvSpPr txBox="1"/>
          <p:nvPr>
            <p:ph idx="4" type="body"/>
          </p:nvPr>
        </p:nvSpPr>
        <p:spPr>
          <a:xfrm>
            <a:off x="67818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43" name="Shape 43"/>
        <p:cNvGrpSpPr/>
        <p:nvPr/>
      </p:nvGrpSpPr>
      <p:grpSpPr>
        <a:xfrm>
          <a:off x="0" y="0"/>
          <a:ext cx="0" cy="0"/>
          <a:chOff x="0" y="0"/>
          <a:chExt cx="0" cy="0"/>
        </a:xfrm>
      </p:grpSpPr>
      <p:sp>
        <p:nvSpPr>
          <p:cNvPr id="44" name="Google Shape;44;p9"/>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45" name="Shape 45"/>
        <p:cNvGrpSpPr/>
        <p:nvPr/>
      </p:nvGrpSpPr>
      <p:grpSpPr>
        <a:xfrm>
          <a:off x="0" y="0"/>
          <a:ext cx="0" cy="0"/>
          <a:chOff x="0" y="0"/>
          <a:chExt cx="0" cy="0"/>
        </a:xfrm>
      </p:grpSpPr>
      <p:pic>
        <p:nvPicPr>
          <p:cNvPr descr="Picture 6" id="46" name="Google Shape;46;p10"/>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47" name="Google Shape;47;p10"/>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48" name="Google Shape;48;p10"/>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rtl="0" algn="ctr">
              <a:lnSpc>
                <a:spcPct val="100000"/>
              </a:lnSpc>
              <a:spcBef>
                <a:spcPts val="0"/>
              </a:spcBef>
              <a:spcAft>
                <a:spcPts val="0"/>
              </a:spcAft>
              <a:buClr>
                <a:schemeClr val="lt1"/>
              </a:buClr>
              <a:buSzPts val="3300"/>
              <a:buNone/>
              <a:defRPr sz="3300">
                <a:solidFill>
                  <a:schemeClr val="lt1"/>
                </a:solidFill>
              </a:defRPr>
            </a:lvl1pPr>
            <a:lvl2pPr indent="-438150" lvl="1" marL="914400" rtl="0" algn="l">
              <a:lnSpc>
                <a:spcPct val="90000"/>
              </a:lnSpc>
              <a:spcBef>
                <a:spcPts val="800"/>
              </a:spcBef>
              <a:spcAft>
                <a:spcPts val="0"/>
              </a:spcAft>
              <a:buClr>
                <a:srgbClr val="5D5D5D"/>
              </a:buClr>
              <a:buSzPts val="3300"/>
              <a:buChar char="•"/>
              <a:defRPr sz="3300"/>
            </a:lvl2pPr>
            <a:lvl3pPr indent="-438150" lvl="2" marL="1371600" rtl="0" algn="l">
              <a:lnSpc>
                <a:spcPct val="90000"/>
              </a:lnSpc>
              <a:spcBef>
                <a:spcPts val="800"/>
              </a:spcBef>
              <a:spcAft>
                <a:spcPts val="0"/>
              </a:spcAft>
              <a:buClr>
                <a:srgbClr val="5D5D5D"/>
              </a:buClr>
              <a:buSzPts val="3300"/>
              <a:buChar char="–"/>
              <a:defRPr sz="3300"/>
            </a:lvl3pPr>
            <a:lvl4pPr indent="-438150" lvl="3" marL="1828800" rtl="0" algn="l">
              <a:lnSpc>
                <a:spcPct val="90000"/>
              </a:lnSpc>
              <a:spcBef>
                <a:spcPts val="800"/>
              </a:spcBef>
              <a:spcAft>
                <a:spcPts val="0"/>
              </a:spcAft>
              <a:buClr>
                <a:srgbClr val="5D5D5D"/>
              </a:buClr>
              <a:buSzPts val="3300"/>
              <a:buChar char="•"/>
              <a:defRPr sz="3300"/>
            </a:lvl4pPr>
            <a:lvl5pPr indent="-438150" lvl="4" marL="2286000" rtl="0" algn="l">
              <a:lnSpc>
                <a:spcPct val="90000"/>
              </a:lnSpc>
              <a:spcBef>
                <a:spcPts val="800"/>
              </a:spcBef>
              <a:spcAft>
                <a:spcPts val="0"/>
              </a:spcAft>
              <a:buClr>
                <a:srgbClr val="5D5D5D"/>
              </a:buClr>
              <a:buSzPts val="3300"/>
              <a:buChar char="–"/>
              <a:defRPr sz="33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_Plaid-Digital_FINAL-NEW.png" id="10" name="Google Shape;10;p1"/>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pic>
        <p:nvPicPr>
          <p:cNvPr descr="_Plaid-Digital_FINAL-NEW.png" id="11" name="Google Shape;11;p1"/>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sp>
        <p:nvSpPr>
          <p:cNvPr id="12" name="Google Shape;12;p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13" name="Google Shape;13;p1"/>
          <p:cNvSpPr txBox="1"/>
          <p:nvPr>
            <p:ph idx="1" type="body"/>
          </p:nvPr>
        </p:nvSpPr>
        <p:spPr>
          <a:xfrm>
            <a:off x="457200" y="1200150"/>
            <a:ext cx="8229600" cy="350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 name="Google Shape;14;p1"/>
          <p:cNvPicPr preferRelativeResize="0"/>
          <p:nvPr/>
        </p:nvPicPr>
        <p:blipFill rotWithShape="1">
          <a:blip r:embed="rId2">
            <a:alphaModFix/>
          </a:blip>
          <a:srcRect b="0" l="0" r="0" t="0"/>
          <a:stretch/>
        </p:blipFill>
        <p:spPr>
          <a:xfrm>
            <a:off x="7772400" y="4248150"/>
            <a:ext cx="1154590" cy="736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EEG_microstates#/media/File:Untitleddrawing-2.png" TargetMode="External"/><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57200" y="93675"/>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Methods: block diagram</a:t>
            </a:r>
            <a:endParaRPr/>
          </a:p>
        </p:txBody>
      </p:sp>
      <p:pic>
        <p:nvPicPr>
          <p:cNvPr id="55" name="Google Shape;55;p11"/>
          <p:cNvPicPr preferRelativeResize="0"/>
          <p:nvPr/>
        </p:nvPicPr>
        <p:blipFill>
          <a:blip r:embed="rId3">
            <a:alphaModFix/>
          </a:blip>
          <a:stretch>
            <a:fillRect/>
          </a:stretch>
        </p:blipFill>
        <p:spPr>
          <a:xfrm>
            <a:off x="1265850" y="1832650"/>
            <a:ext cx="7934325" cy="156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457200" y="93675"/>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Methods: Conventional features </a:t>
            </a:r>
            <a:endParaRPr/>
          </a:p>
          <a:p>
            <a:pPr indent="0" lvl="0" marL="0" rtl="0" algn="l">
              <a:spcBef>
                <a:spcPts val="0"/>
              </a:spcBef>
              <a:spcAft>
                <a:spcPts val="0"/>
              </a:spcAft>
              <a:buNone/>
            </a:pPr>
            <a:r>
              <a:t/>
            </a:r>
            <a:endParaRPr/>
          </a:p>
        </p:txBody>
      </p:sp>
      <p:sp>
        <p:nvSpPr>
          <p:cNvPr id="62" name="Google Shape;62;p12"/>
          <p:cNvSpPr txBox="1"/>
          <p:nvPr/>
        </p:nvSpPr>
        <p:spPr>
          <a:xfrm>
            <a:off x="692025" y="802175"/>
            <a:ext cx="4202400" cy="3045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US" sz="1500">
                <a:latin typeface="Open Sans"/>
                <a:ea typeface="Open Sans"/>
                <a:cs typeface="Open Sans"/>
                <a:sym typeface="Open Sans"/>
              </a:rPr>
              <a:t>Mean</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Variance</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Standard deviation</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Skewness</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Kurtosis</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Zero crossing rate</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Upper margin</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Lower margin</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Width</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Asymmetry</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Coefficient of variation</a:t>
            </a:r>
            <a:endParaRPr sz="1500">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latin typeface="Open Sans"/>
                <a:ea typeface="Open Sans"/>
                <a:cs typeface="Open Sans"/>
                <a:sym typeface="Open Sans"/>
              </a:rPr>
              <a:t>Total power</a:t>
            </a:r>
            <a:endParaRPr sz="1500">
              <a:latin typeface="Open Sans"/>
              <a:ea typeface="Open Sans"/>
              <a:cs typeface="Open Sans"/>
              <a:sym typeface="Open Sans"/>
            </a:endParaRPr>
          </a:p>
          <a:p>
            <a:pPr indent="0" lvl="0" marL="0" rtl="0" algn="l">
              <a:spcBef>
                <a:spcPts val="1200"/>
              </a:spcBef>
              <a:spcAft>
                <a:spcPts val="0"/>
              </a:spcAft>
              <a:buNone/>
            </a:pPr>
            <a:r>
              <a:t/>
            </a:r>
            <a:endParaRPr sz="1500">
              <a:latin typeface="Open Sans"/>
              <a:ea typeface="Open Sans"/>
              <a:cs typeface="Open Sans"/>
              <a:sym typeface="Open Sans"/>
            </a:endParaRPr>
          </a:p>
        </p:txBody>
      </p:sp>
      <p:sp>
        <p:nvSpPr>
          <p:cNvPr id="63" name="Google Shape;63;p12"/>
          <p:cNvSpPr txBox="1"/>
          <p:nvPr/>
        </p:nvSpPr>
        <p:spPr>
          <a:xfrm>
            <a:off x="4959125" y="881200"/>
            <a:ext cx="3527400" cy="3534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US" sz="1500">
                <a:solidFill>
                  <a:schemeClr val="dk1"/>
                </a:solidFill>
                <a:latin typeface="Open Sans"/>
                <a:ea typeface="Open Sans"/>
                <a:cs typeface="Open Sans"/>
                <a:sym typeface="Open Sans"/>
              </a:rPr>
              <a:t>Absolute band power</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Mean band power</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Relative band Power</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Shannon entropy</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US" sz="1500">
                <a:solidFill>
                  <a:schemeClr val="dk1"/>
                </a:solidFill>
                <a:latin typeface="Open Sans"/>
                <a:ea typeface="Open Sans"/>
                <a:cs typeface="Open Sans"/>
                <a:sym typeface="Open Sans"/>
              </a:rPr>
              <a:t>Sample entropy</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US" sz="1500">
                <a:solidFill>
                  <a:schemeClr val="dk1"/>
                </a:solidFill>
                <a:latin typeface="Open Sans"/>
                <a:ea typeface="Open Sans"/>
                <a:cs typeface="Open Sans"/>
                <a:sym typeface="Open Sans"/>
              </a:rPr>
              <a:t>Approximate entropy </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Permutation entropy</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Higuchi fractal dimension</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Katz fractal dimension</a:t>
            </a:r>
            <a:endParaRPr sz="15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lang="en-US" sz="1500">
                <a:solidFill>
                  <a:schemeClr val="dk1"/>
                </a:solidFill>
                <a:latin typeface="Open Sans"/>
                <a:ea typeface="Open Sans"/>
                <a:cs typeface="Open Sans"/>
                <a:sym typeface="Open Sans"/>
              </a:rPr>
              <a:t>Hjorth parameter</a:t>
            </a:r>
            <a:endParaRPr sz="15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500">
              <a:latin typeface="Open Sans"/>
              <a:ea typeface="Open Sans"/>
              <a:cs typeface="Open Sans"/>
              <a:sym typeface="Open Sans"/>
            </a:endParaRPr>
          </a:p>
        </p:txBody>
      </p:sp>
      <p:sp>
        <p:nvSpPr>
          <p:cNvPr id="64" name="Google Shape;64;p12"/>
          <p:cNvSpPr/>
          <p:nvPr/>
        </p:nvSpPr>
        <p:spPr>
          <a:xfrm>
            <a:off x="5344500" y="4194200"/>
            <a:ext cx="684000" cy="466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457200" y="93675"/>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Methods: What is microstate?</a:t>
            </a:r>
            <a:endParaRPr/>
          </a:p>
          <a:p>
            <a:pPr indent="0" lvl="0" marL="0" rtl="0" algn="l">
              <a:spcBef>
                <a:spcPts val="0"/>
              </a:spcBef>
              <a:spcAft>
                <a:spcPts val="0"/>
              </a:spcAft>
              <a:buNone/>
            </a:pPr>
            <a:r>
              <a:t/>
            </a:r>
            <a:endParaRPr/>
          </a:p>
        </p:txBody>
      </p:sp>
      <p:sp>
        <p:nvSpPr>
          <p:cNvPr id="71" name="Google Shape;71;p13"/>
          <p:cNvSpPr txBox="1"/>
          <p:nvPr/>
        </p:nvSpPr>
        <p:spPr>
          <a:xfrm>
            <a:off x="457200" y="642425"/>
            <a:ext cx="4229400" cy="23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EEG signals: electric potential on the scalp from neuronal networks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Microstates: short (80-100 ms) and stable EEG patterns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Microstates reflect brain activity and cognition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Microstates can be clustered by topography algorithms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Microstates reveal brain function and state changes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72" name="Google Shape;72;p13"/>
          <p:cNvSpPr txBox="1"/>
          <p:nvPr/>
        </p:nvSpPr>
        <p:spPr>
          <a:xfrm>
            <a:off x="5121950" y="843450"/>
            <a:ext cx="23238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Open Sans"/>
                <a:ea typeface="Open Sans"/>
                <a:cs typeface="Open Sans"/>
                <a:sym typeface="Open Sans"/>
              </a:rPr>
              <a:t>A: Right frontal left posterior</a:t>
            </a:r>
            <a:endParaRPr sz="1100">
              <a:latin typeface="Open Sans"/>
              <a:ea typeface="Open Sans"/>
              <a:cs typeface="Open Sans"/>
              <a:sym typeface="Open Sans"/>
            </a:endParaRPr>
          </a:p>
          <a:p>
            <a:pPr indent="0" lvl="0" marL="0" rtl="0" algn="l">
              <a:spcBef>
                <a:spcPts val="0"/>
              </a:spcBef>
              <a:spcAft>
                <a:spcPts val="0"/>
              </a:spcAft>
              <a:buNone/>
            </a:pPr>
            <a:r>
              <a:rPr lang="en-US" sz="1100">
                <a:latin typeface="Open Sans"/>
                <a:ea typeface="Open Sans"/>
                <a:cs typeface="Open Sans"/>
                <a:sym typeface="Open Sans"/>
              </a:rPr>
              <a:t>B: left </a:t>
            </a:r>
            <a:r>
              <a:rPr lang="en-US" sz="1100">
                <a:solidFill>
                  <a:schemeClr val="dk1"/>
                </a:solidFill>
                <a:latin typeface="Open Sans"/>
                <a:ea typeface="Open Sans"/>
                <a:cs typeface="Open Sans"/>
                <a:sym typeface="Open Sans"/>
              </a:rPr>
              <a:t>frontal right posterior</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US" sz="1100">
                <a:solidFill>
                  <a:schemeClr val="dk1"/>
                </a:solidFill>
                <a:latin typeface="Open Sans"/>
                <a:ea typeface="Open Sans"/>
                <a:cs typeface="Open Sans"/>
                <a:sym typeface="Open Sans"/>
              </a:rPr>
              <a:t>C: Anterior-Posterior orientation</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US" sz="1100">
                <a:solidFill>
                  <a:schemeClr val="dk1"/>
                </a:solidFill>
                <a:latin typeface="Open Sans"/>
                <a:ea typeface="Open Sans"/>
                <a:cs typeface="Open Sans"/>
                <a:sym typeface="Open Sans"/>
              </a:rPr>
              <a:t>D: Dominant orientation in the occipital area</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73" name="Google Shape;73;p13"/>
          <p:cNvSpPr txBox="1"/>
          <p:nvPr/>
        </p:nvSpPr>
        <p:spPr>
          <a:xfrm>
            <a:off x="5449600" y="4315700"/>
            <a:ext cx="20481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Open Sans"/>
                <a:ea typeface="Open Sans"/>
                <a:cs typeface="Open Sans"/>
                <a:sym typeface="Open Sans"/>
              </a:rPr>
              <a:t>Ref: </a:t>
            </a:r>
            <a:r>
              <a:rPr lang="en-US" sz="800" u="sng">
                <a:solidFill>
                  <a:schemeClr val="hlink"/>
                </a:solidFill>
                <a:latin typeface="Open Sans"/>
                <a:ea typeface="Open Sans"/>
                <a:cs typeface="Open Sans"/>
                <a:sym typeface="Open Sans"/>
                <a:hlinkClick r:id="rId3"/>
              </a:rPr>
              <a:t>Wikipedia</a:t>
            </a:r>
            <a:r>
              <a:rPr lang="en-US" sz="800">
                <a:latin typeface="Open Sans"/>
                <a:ea typeface="Open Sans"/>
                <a:cs typeface="Open Sans"/>
                <a:sym typeface="Open Sans"/>
              </a:rPr>
              <a:t>, Koenig, Thomas, et al. Neuroimage</a:t>
            </a:r>
            <a:endParaRPr sz="800">
              <a:latin typeface="Open Sans"/>
              <a:ea typeface="Open Sans"/>
              <a:cs typeface="Open Sans"/>
              <a:sym typeface="Open Sans"/>
            </a:endParaRPr>
          </a:p>
        </p:txBody>
      </p:sp>
      <p:pic>
        <p:nvPicPr>
          <p:cNvPr id="74" name="Google Shape;74;p13"/>
          <p:cNvPicPr preferRelativeResize="0"/>
          <p:nvPr/>
        </p:nvPicPr>
        <p:blipFill>
          <a:blip r:embed="rId4">
            <a:alphaModFix/>
          </a:blip>
          <a:stretch>
            <a:fillRect/>
          </a:stretch>
        </p:blipFill>
        <p:spPr>
          <a:xfrm>
            <a:off x="7424200" y="0"/>
            <a:ext cx="1719809" cy="1863127"/>
          </a:xfrm>
          <a:prstGeom prst="rect">
            <a:avLst/>
          </a:prstGeom>
          <a:noFill/>
          <a:ln>
            <a:noFill/>
          </a:ln>
        </p:spPr>
      </p:pic>
      <p:pic>
        <p:nvPicPr>
          <p:cNvPr id="75" name="Google Shape;75;p13"/>
          <p:cNvPicPr preferRelativeResize="0"/>
          <p:nvPr/>
        </p:nvPicPr>
        <p:blipFill>
          <a:blip r:embed="rId5">
            <a:alphaModFix/>
          </a:blip>
          <a:stretch>
            <a:fillRect/>
          </a:stretch>
        </p:blipFill>
        <p:spPr>
          <a:xfrm>
            <a:off x="5121950" y="2007125"/>
            <a:ext cx="4022049" cy="1982295"/>
          </a:xfrm>
          <a:prstGeom prst="rect">
            <a:avLst/>
          </a:prstGeom>
          <a:noFill/>
          <a:ln>
            <a:noFill/>
          </a:ln>
        </p:spPr>
      </p:pic>
      <p:sp>
        <p:nvSpPr>
          <p:cNvPr id="76" name="Google Shape;76;p13"/>
          <p:cNvSpPr/>
          <p:nvPr/>
        </p:nvSpPr>
        <p:spPr>
          <a:xfrm>
            <a:off x="271950" y="3276975"/>
            <a:ext cx="912300" cy="496500"/>
          </a:xfrm>
          <a:prstGeom prst="rect">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GFP calculation</a:t>
            </a:r>
            <a:endParaRPr sz="1200"/>
          </a:p>
        </p:txBody>
      </p:sp>
      <p:sp>
        <p:nvSpPr>
          <p:cNvPr id="77" name="Google Shape;77;p13"/>
          <p:cNvSpPr/>
          <p:nvPr/>
        </p:nvSpPr>
        <p:spPr>
          <a:xfrm>
            <a:off x="1275675" y="3276975"/>
            <a:ext cx="886500" cy="496500"/>
          </a:xfrm>
          <a:prstGeom prst="rect">
            <a:avLst/>
          </a:prstGeom>
          <a:solidFill>
            <a:srgbClr val="9FC5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GFP peak detection</a:t>
            </a:r>
            <a:endParaRPr sz="1200"/>
          </a:p>
        </p:txBody>
      </p:sp>
      <p:sp>
        <p:nvSpPr>
          <p:cNvPr id="78" name="Google Shape;78;p13"/>
          <p:cNvSpPr/>
          <p:nvPr/>
        </p:nvSpPr>
        <p:spPr>
          <a:xfrm>
            <a:off x="2253600" y="3276975"/>
            <a:ext cx="1403400" cy="496500"/>
          </a:xfrm>
          <a:prstGeom prst="rect">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Get topographies at the</a:t>
            </a:r>
            <a:r>
              <a:rPr lang="en-US" sz="1200"/>
              <a:t> peaks</a:t>
            </a:r>
            <a:endParaRPr sz="1200"/>
          </a:p>
        </p:txBody>
      </p:sp>
      <p:sp>
        <p:nvSpPr>
          <p:cNvPr id="79" name="Google Shape;79;p13"/>
          <p:cNvSpPr/>
          <p:nvPr/>
        </p:nvSpPr>
        <p:spPr>
          <a:xfrm>
            <a:off x="3748425" y="3276975"/>
            <a:ext cx="1134300" cy="496500"/>
          </a:xfrm>
          <a:prstGeom prst="rect">
            <a:avLst/>
          </a:prstGeom>
          <a:solidFill>
            <a:srgbClr val="3D85C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a:t>
            </a:r>
            <a:r>
              <a:rPr lang="en-US" sz="1200"/>
              <a:t>opography clusterization</a:t>
            </a:r>
            <a:endParaRPr sz="1200"/>
          </a:p>
        </p:txBody>
      </p:sp>
      <p:sp>
        <p:nvSpPr>
          <p:cNvPr id="80" name="Google Shape;80;p13"/>
          <p:cNvSpPr/>
          <p:nvPr/>
        </p:nvSpPr>
        <p:spPr>
          <a:xfrm>
            <a:off x="3748425" y="3865175"/>
            <a:ext cx="1134300" cy="496500"/>
          </a:xfrm>
          <a:prstGeom prst="rect">
            <a:avLst/>
          </a:prstGeom>
          <a:solidFill>
            <a:srgbClr val="0B539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lt1"/>
                </a:solidFill>
              </a:rPr>
              <a:t>Metrics calculation</a:t>
            </a:r>
            <a:endParaRPr sz="1200">
              <a:solidFill>
                <a:schemeClr val="lt1"/>
              </a:solidFill>
            </a:endParaRPr>
          </a:p>
        </p:txBody>
      </p:sp>
      <p:sp>
        <p:nvSpPr>
          <p:cNvPr id="81" name="Google Shape;81;p13"/>
          <p:cNvSpPr txBox="1"/>
          <p:nvPr/>
        </p:nvSpPr>
        <p:spPr>
          <a:xfrm>
            <a:off x="1184250" y="3773475"/>
            <a:ext cx="1069500" cy="8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latin typeface="Open Sans"/>
                <a:ea typeface="Open Sans"/>
                <a:cs typeface="Open Sans"/>
                <a:sym typeface="Open Sans"/>
              </a:rPr>
              <a:t>Signify synchronized neural activity</a:t>
            </a:r>
            <a:endParaRPr sz="1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421275" y="1008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Methods: How to get microstate?</a:t>
            </a:r>
            <a:endParaRPr/>
          </a:p>
          <a:p>
            <a:pPr indent="0" lvl="0" marL="0" rtl="0" algn="l">
              <a:spcBef>
                <a:spcPts val="0"/>
              </a:spcBef>
              <a:spcAft>
                <a:spcPts val="0"/>
              </a:spcAft>
              <a:buNone/>
            </a:pPr>
            <a:r>
              <a:t/>
            </a:r>
            <a:endParaRPr/>
          </a:p>
        </p:txBody>
      </p:sp>
      <p:sp>
        <p:nvSpPr>
          <p:cNvPr id="88" name="Google Shape;88;p14"/>
          <p:cNvSpPr txBox="1"/>
          <p:nvPr/>
        </p:nvSpPr>
        <p:spPr>
          <a:xfrm>
            <a:off x="3050550" y="4389400"/>
            <a:ext cx="30429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Open Sans"/>
                <a:ea typeface="Open Sans"/>
                <a:cs typeface="Open Sans"/>
                <a:sym typeface="Open Sans"/>
              </a:rPr>
              <a:t>Ref: </a:t>
            </a:r>
            <a:br>
              <a:rPr lang="en-US" sz="800">
                <a:latin typeface="Open Sans"/>
                <a:ea typeface="Open Sans"/>
                <a:cs typeface="Open Sans"/>
                <a:sym typeface="Open Sans"/>
              </a:rPr>
            </a:br>
            <a:r>
              <a:rPr lang="en-US" sz="800">
                <a:latin typeface="Open Sans"/>
                <a:ea typeface="Open Sans"/>
                <a:cs typeface="Open Sans"/>
                <a:sym typeface="Open Sans"/>
              </a:rPr>
              <a:t>A. Khanna et al. Neuroscience and Biobehavioral Reviews</a:t>
            </a:r>
            <a:br>
              <a:rPr lang="en-US" sz="800">
                <a:latin typeface="Open Sans"/>
                <a:ea typeface="Open Sans"/>
                <a:cs typeface="Open Sans"/>
                <a:sym typeface="Open Sans"/>
              </a:rPr>
            </a:br>
            <a:r>
              <a:rPr lang="en-US" sz="800">
                <a:latin typeface="Open Sans"/>
                <a:ea typeface="Open Sans"/>
                <a:cs typeface="Open Sans"/>
                <a:sym typeface="Open Sans"/>
              </a:rPr>
              <a:t>Lehmann, D.  Scholarpedia</a:t>
            </a:r>
            <a:endParaRPr sz="800">
              <a:latin typeface="Open Sans"/>
              <a:ea typeface="Open Sans"/>
              <a:cs typeface="Open Sans"/>
              <a:sym typeface="Open Sans"/>
            </a:endParaRPr>
          </a:p>
        </p:txBody>
      </p:sp>
      <p:pic>
        <p:nvPicPr>
          <p:cNvPr id="89" name="Google Shape;89;p14"/>
          <p:cNvPicPr preferRelativeResize="0"/>
          <p:nvPr/>
        </p:nvPicPr>
        <p:blipFill rotWithShape="1">
          <a:blip r:embed="rId3">
            <a:alphaModFix/>
          </a:blip>
          <a:srcRect b="0" l="0" r="1748" t="0"/>
          <a:stretch/>
        </p:blipFill>
        <p:spPr>
          <a:xfrm>
            <a:off x="6101025" y="0"/>
            <a:ext cx="3042975" cy="5143500"/>
          </a:xfrm>
          <a:prstGeom prst="rect">
            <a:avLst/>
          </a:prstGeom>
          <a:noFill/>
          <a:ln>
            <a:noFill/>
          </a:ln>
        </p:spPr>
      </p:pic>
      <p:sp>
        <p:nvSpPr>
          <p:cNvPr id="90" name="Google Shape;90;p14"/>
          <p:cNvSpPr txBox="1"/>
          <p:nvPr/>
        </p:nvSpPr>
        <p:spPr>
          <a:xfrm>
            <a:off x="261000" y="681150"/>
            <a:ext cx="5962500" cy="3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Open Sans"/>
                <a:ea typeface="Open Sans"/>
                <a:cs typeface="Open Sans"/>
                <a:sym typeface="Open Sans"/>
              </a:rPr>
              <a:t>Step 1:</a:t>
            </a:r>
            <a:r>
              <a:rPr lang="en-US">
                <a:latin typeface="Open Sans"/>
                <a:ea typeface="Open Sans"/>
                <a:cs typeface="Open Sans"/>
                <a:sym typeface="Open Sans"/>
              </a:rPr>
              <a:t> Get the global field power, for K electrodes (can be from a frequency band)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In microstate analysis, the topographies of the electric field at local maxima of the GFP curve are considered discrete states of the EEG, and the evolution of the signal is considered as a series of these states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There are a large number of possible maps in multichannel recording, a majority of the signal (usually &gt;70% of total topographic variance) is representable by just a few topographies.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These maps do not gradually morph into one another or overlap in time; instead, a single map remains dominant for about 80–120 ms before abruptly transitioning to another map </a:t>
            </a:r>
            <a:r>
              <a:rPr b="1" lang="en-US" u="sng">
                <a:latin typeface="Open Sans"/>
                <a:ea typeface="Open Sans"/>
                <a:cs typeface="Open Sans"/>
                <a:sym typeface="Open Sans"/>
              </a:rPr>
              <a:t>[quasi-stability]</a:t>
            </a:r>
            <a:endParaRPr b="1" u="sng">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91" name="Google Shape;91;p14"/>
          <p:cNvPicPr preferRelativeResize="0"/>
          <p:nvPr/>
        </p:nvPicPr>
        <p:blipFill rotWithShape="1">
          <a:blip r:embed="rId4">
            <a:alphaModFix/>
          </a:blip>
          <a:srcRect b="0" l="980" r="0" t="0"/>
          <a:stretch/>
        </p:blipFill>
        <p:spPr>
          <a:xfrm>
            <a:off x="1841400" y="1051750"/>
            <a:ext cx="3348375" cy="50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21275" y="1008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Methods: How to get microstate?</a:t>
            </a:r>
            <a:endParaRPr/>
          </a:p>
          <a:p>
            <a:pPr indent="0" lvl="0" marL="0" rtl="0" algn="l">
              <a:spcBef>
                <a:spcPts val="0"/>
              </a:spcBef>
              <a:spcAft>
                <a:spcPts val="0"/>
              </a:spcAft>
              <a:buNone/>
            </a:pPr>
            <a:r>
              <a:t/>
            </a:r>
            <a:endParaRPr/>
          </a:p>
        </p:txBody>
      </p:sp>
      <p:sp>
        <p:nvSpPr>
          <p:cNvPr id="98" name="Google Shape;98;p15"/>
          <p:cNvSpPr txBox="1"/>
          <p:nvPr/>
        </p:nvSpPr>
        <p:spPr>
          <a:xfrm>
            <a:off x="3050550" y="4389400"/>
            <a:ext cx="30429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Open Sans"/>
                <a:ea typeface="Open Sans"/>
                <a:cs typeface="Open Sans"/>
                <a:sym typeface="Open Sans"/>
              </a:rPr>
              <a:t>Ref: </a:t>
            </a:r>
            <a:br>
              <a:rPr lang="en-US" sz="800">
                <a:latin typeface="Open Sans"/>
                <a:ea typeface="Open Sans"/>
                <a:cs typeface="Open Sans"/>
                <a:sym typeface="Open Sans"/>
              </a:rPr>
            </a:br>
            <a:r>
              <a:rPr lang="en-US" sz="800">
                <a:latin typeface="Open Sans"/>
                <a:ea typeface="Open Sans"/>
                <a:cs typeface="Open Sans"/>
                <a:sym typeface="Open Sans"/>
              </a:rPr>
              <a:t>A. Khanna et al. Neuroscience and Biobehavioral Reviews</a:t>
            </a:r>
            <a:br>
              <a:rPr lang="en-US" sz="800">
                <a:latin typeface="Open Sans"/>
                <a:ea typeface="Open Sans"/>
                <a:cs typeface="Open Sans"/>
                <a:sym typeface="Open Sans"/>
              </a:rPr>
            </a:br>
            <a:r>
              <a:rPr lang="en-US" sz="800">
                <a:latin typeface="Open Sans"/>
                <a:ea typeface="Open Sans"/>
                <a:cs typeface="Open Sans"/>
                <a:sym typeface="Open Sans"/>
              </a:rPr>
              <a:t>Lehmann, D.  Scholarpedia</a:t>
            </a:r>
            <a:endParaRPr sz="800">
              <a:latin typeface="Open Sans"/>
              <a:ea typeface="Open Sans"/>
              <a:cs typeface="Open Sans"/>
              <a:sym typeface="Open Sans"/>
            </a:endParaRPr>
          </a:p>
        </p:txBody>
      </p:sp>
      <p:pic>
        <p:nvPicPr>
          <p:cNvPr id="99" name="Google Shape;99;p15"/>
          <p:cNvPicPr preferRelativeResize="0"/>
          <p:nvPr/>
        </p:nvPicPr>
        <p:blipFill rotWithShape="1">
          <a:blip r:embed="rId3">
            <a:alphaModFix/>
          </a:blip>
          <a:srcRect b="0" l="0" r="1748" t="0"/>
          <a:stretch/>
        </p:blipFill>
        <p:spPr>
          <a:xfrm>
            <a:off x="6101025" y="0"/>
            <a:ext cx="3042975" cy="5143500"/>
          </a:xfrm>
          <a:prstGeom prst="rect">
            <a:avLst/>
          </a:prstGeom>
          <a:noFill/>
          <a:ln>
            <a:noFill/>
          </a:ln>
        </p:spPr>
      </p:pic>
      <p:sp>
        <p:nvSpPr>
          <p:cNvPr id="100" name="Google Shape;100;p15"/>
          <p:cNvSpPr txBox="1"/>
          <p:nvPr/>
        </p:nvSpPr>
        <p:spPr>
          <a:xfrm>
            <a:off x="253800" y="500450"/>
            <a:ext cx="5962500" cy="3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US">
                <a:latin typeface="Open Sans"/>
                <a:ea typeface="Open Sans"/>
                <a:cs typeface="Open Sans"/>
                <a:sym typeface="Open Sans"/>
              </a:rPr>
              <a:t>Step 2: </a:t>
            </a:r>
            <a:r>
              <a:rPr lang="en-US">
                <a:latin typeface="Open Sans"/>
                <a:ea typeface="Open Sans"/>
                <a:cs typeface="Open Sans"/>
                <a:sym typeface="Open Sans"/>
              </a:rPr>
              <a:t>Clusterization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topographies at all GFP peaks are simultaneously extracted and entered into a clustering algorithm that groups these maps into a small set of classes based on topographic similarity, without regard to the order of their appearance; then, </a:t>
            </a:r>
            <a:br>
              <a:rPr lang="en-US">
                <a:latin typeface="Open Sans"/>
                <a:ea typeface="Open Sans"/>
                <a:cs typeface="Open Sans"/>
                <a:sym typeface="Open Sans"/>
              </a:rPr>
            </a:b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the topography at each GFP peak is labeled as one of these classes, and the EEG signal is re-expressed as a sequence of microstate classes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US">
                <a:latin typeface="Open Sans"/>
                <a:ea typeface="Open Sans"/>
                <a:cs typeface="Open Sans"/>
                <a:sym typeface="Open Sans"/>
              </a:rPr>
              <a:t>(initially the approach was opposite where they cared about the order and didn’t cluster them)</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21275" y="1008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Methods: How to get microstate?</a:t>
            </a:r>
            <a:endParaRPr/>
          </a:p>
          <a:p>
            <a:pPr indent="0" lvl="0" marL="0" rtl="0" algn="l">
              <a:spcBef>
                <a:spcPts val="0"/>
              </a:spcBef>
              <a:spcAft>
                <a:spcPts val="0"/>
              </a:spcAft>
              <a:buNone/>
            </a:pPr>
            <a:r>
              <a:t/>
            </a:r>
            <a:endParaRPr/>
          </a:p>
        </p:txBody>
      </p:sp>
      <p:sp>
        <p:nvSpPr>
          <p:cNvPr id="107" name="Google Shape;107;p16"/>
          <p:cNvSpPr txBox="1"/>
          <p:nvPr/>
        </p:nvSpPr>
        <p:spPr>
          <a:xfrm>
            <a:off x="3050550" y="4389400"/>
            <a:ext cx="30429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Open Sans"/>
                <a:ea typeface="Open Sans"/>
                <a:cs typeface="Open Sans"/>
                <a:sym typeface="Open Sans"/>
              </a:rPr>
              <a:t>Ref: </a:t>
            </a:r>
            <a:br>
              <a:rPr lang="en-US" sz="800">
                <a:latin typeface="Open Sans"/>
                <a:ea typeface="Open Sans"/>
                <a:cs typeface="Open Sans"/>
                <a:sym typeface="Open Sans"/>
              </a:rPr>
            </a:br>
            <a:r>
              <a:rPr lang="en-US" sz="800">
                <a:latin typeface="Open Sans"/>
                <a:ea typeface="Open Sans"/>
                <a:cs typeface="Open Sans"/>
                <a:sym typeface="Open Sans"/>
              </a:rPr>
              <a:t>A. Khanna et al. Neuroscience and Biobehavioral Reviews</a:t>
            </a:r>
            <a:br>
              <a:rPr lang="en-US" sz="800">
                <a:latin typeface="Open Sans"/>
                <a:ea typeface="Open Sans"/>
                <a:cs typeface="Open Sans"/>
                <a:sym typeface="Open Sans"/>
              </a:rPr>
            </a:br>
            <a:r>
              <a:rPr lang="en-US" sz="800">
                <a:latin typeface="Open Sans"/>
                <a:ea typeface="Open Sans"/>
                <a:cs typeface="Open Sans"/>
                <a:sym typeface="Open Sans"/>
              </a:rPr>
              <a:t>Lehmann, D.  Scholarpedia</a:t>
            </a:r>
            <a:endParaRPr sz="800">
              <a:latin typeface="Open Sans"/>
              <a:ea typeface="Open Sans"/>
              <a:cs typeface="Open Sans"/>
              <a:sym typeface="Open Sans"/>
            </a:endParaRPr>
          </a:p>
        </p:txBody>
      </p:sp>
      <p:pic>
        <p:nvPicPr>
          <p:cNvPr id="108" name="Google Shape;108;p16"/>
          <p:cNvPicPr preferRelativeResize="0"/>
          <p:nvPr/>
        </p:nvPicPr>
        <p:blipFill rotWithShape="1">
          <a:blip r:embed="rId3">
            <a:alphaModFix/>
          </a:blip>
          <a:srcRect b="0" l="0" r="1748" t="0"/>
          <a:stretch/>
        </p:blipFill>
        <p:spPr>
          <a:xfrm>
            <a:off x="6101025" y="0"/>
            <a:ext cx="3042975" cy="5143500"/>
          </a:xfrm>
          <a:prstGeom prst="rect">
            <a:avLst/>
          </a:prstGeom>
          <a:noFill/>
          <a:ln>
            <a:noFill/>
          </a:ln>
        </p:spPr>
      </p:pic>
      <p:sp>
        <p:nvSpPr>
          <p:cNvPr id="109" name="Google Shape;109;p16"/>
          <p:cNvSpPr txBox="1"/>
          <p:nvPr/>
        </p:nvSpPr>
        <p:spPr>
          <a:xfrm>
            <a:off x="253800" y="500450"/>
            <a:ext cx="5962500" cy="3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US">
                <a:latin typeface="Open Sans"/>
                <a:ea typeface="Open Sans"/>
                <a:cs typeface="Open Sans"/>
                <a:sym typeface="Open Sans"/>
              </a:rPr>
              <a:t>Step 3: </a:t>
            </a:r>
            <a:r>
              <a:rPr lang="en-US">
                <a:latin typeface="Open Sans"/>
                <a:ea typeface="Open Sans"/>
                <a:cs typeface="Open Sans"/>
                <a:sym typeface="Open Sans"/>
              </a:rPr>
              <a:t>Possible metrics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average duration or lifespan of each microstate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frequency of occurrence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coverage (the fraction of total recording time that the microstate is dominant)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topographical shape of the four microstate maps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amplitude of each microstate is the average GFP during microstate dominance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global explained variance of microstates is the percentage of total variance explained by a given microstate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transition probabilities of a microstate to any other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