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5F652C-C902-4452-8D20-B683D9E919EF}">
  <a:tblStyle styleId="{0D5F652C-C902-4452-8D20-B683D9E919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28cab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28cab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4a80aa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4a80aa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84a80aa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84a80aa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656778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656778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39b42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39b42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8499922b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8499922b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8499922b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8499922b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48da33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48da33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Can mention that the United States is excluded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499922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499922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8499922b4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8499922b4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499922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499922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more male runners than female runners in the dataset. Also, we might think that younger people might have more motivation to attend the marathon, but obviously from this plot, most of the participants are in their 40 to 50, and it could be the fact that young people are more into team sports but not individual sports.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2847963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2847963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Also, normally we would assume that younger people have more energy or power to have a better performance. However, when we see the plot, we can notice that it is like a curve. The best performance is between 20-30 but not under 20. It might be because that marathon is a more experienced-based sports, when you gain more experiences, you can have a better performance. Also, we found that there is a reverse for female runners between 70-75. But it might be due to there are no enough data for age from 70-75.</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6567784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6567784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Boston Marathon-Secret to Runners</a:t>
            </a:r>
            <a:endParaRPr/>
          </a:p>
        </p:txBody>
      </p:sp>
      <p:sp>
        <p:nvSpPr>
          <p:cNvPr id="65" name="Google Shape;65;p13"/>
          <p:cNvSpPr txBox="1"/>
          <p:nvPr>
            <p:ph idx="1" type="subTitle"/>
          </p:nvPr>
        </p:nvSpPr>
        <p:spPr>
          <a:xfrm>
            <a:off x="311700" y="1951627"/>
            <a:ext cx="4242600" cy="169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Zhenghong Ma</a:t>
            </a:r>
            <a:endParaRPr sz="1200">
              <a:solidFill>
                <a:srgbClr val="24292E"/>
              </a:solidFill>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Chih-Yen Lin</a:t>
            </a:r>
            <a:endParaRPr sz="1200">
              <a:solidFill>
                <a:srgbClr val="24292E"/>
              </a:solidFill>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Lyu Jishi</a:t>
            </a:r>
            <a:endParaRPr sz="1200">
              <a:solidFill>
                <a:srgbClr val="24292E"/>
              </a:solidFill>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Roya Karimian</a:t>
            </a:r>
            <a:endParaRPr sz="1200">
              <a:solidFill>
                <a:srgbClr val="24292E"/>
              </a:solidFill>
              <a:latin typeface="Arial"/>
              <a:ea typeface="Arial"/>
              <a:cs typeface="Arial"/>
              <a:sym typeface="Arial"/>
            </a:endParaRPr>
          </a:p>
          <a:p>
            <a:pPr indent="0" lvl="0" marL="0" rtl="0" algn="l">
              <a:spcBef>
                <a:spcPts val="1200"/>
              </a:spcBef>
              <a:spcAft>
                <a:spcPts val="0"/>
              </a:spcAft>
              <a:buNone/>
            </a:pPr>
            <a:r>
              <a:t/>
            </a:r>
            <a:endParaRPr/>
          </a:p>
        </p:txBody>
      </p:sp>
      <p:sp>
        <p:nvSpPr>
          <p:cNvPr id="66" name="Google Shape;66;p13"/>
          <p:cNvSpPr txBox="1"/>
          <p:nvPr/>
        </p:nvSpPr>
        <p:spPr>
          <a:xfrm>
            <a:off x="5306950" y="3712500"/>
            <a:ext cx="3908700" cy="14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FFFF"/>
                </a:solidFill>
                <a:latin typeface="Comfortaa"/>
                <a:ea typeface="Comfortaa"/>
                <a:cs typeface="Comfortaa"/>
                <a:sym typeface="Comfortaa"/>
              </a:rPr>
              <a:t>Team 17</a:t>
            </a:r>
            <a:endParaRPr b="1" sz="6000">
              <a:solidFill>
                <a:srgbClr val="FFFFFF"/>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Split</a:t>
            </a:r>
            <a:endParaRPr/>
          </a:p>
        </p:txBody>
      </p:sp>
      <p:sp>
        <p:nvSpPr>
          <p:cNvPr id="134" name="Google Shape;134;p22"/>
          <p:cNvSpPr txBox="1"/>
          <p:nvPr>
            <p:ph idx="1" type="body"/>
          </p:nvPr>
        </p:nvSpPr>
        <p:spPr>
          <a:xfrm>
            <a:off x="92675" y="1572975"/>
            <a:ext cx="4051800" cy="186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Elite </a:t>
            </a:r>
            <a:r>
              <a:rPr lang="en" sz="1400">
                <a:solidFill>
                  <a:srgbClr val="000000"/>
                </a:solidFill>
              </a:rPr>
              <a:t>athletes</a:t>
            </a:r>
            <a:r>
              <a:rPr lang="en" sz="1400">
                <a:solidFill>
                  <a:srgbClr val="000000"/>
                </a:solidFill>
              </a:rPr>
              <a:t> run a negative split more often than regular runners.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More runners  achieved negative splits in 2015, may be due to weather.</a:t>
            </a:r>
            <a:endParaRPr sz="1400">
              <a:solidFill>
                <a:srgbClr val="000000"/>
              </a:solidFill>
            </a:endParaRPr>
          </a:p>
        </p:txBody>
      </p:sp>
      <p:graphicFrame>
        <p:nvGraphicFramePr>
          <p:cNvPr id="135" name="Google Shape;135;p22"/>
          <p:cNvGraphicFramePr/>
          <p:nvPr/>
        </p:nvGraphicFramePr>
        <p:xfrm>
          <a:off x="412388" y="3265625"/>
          <a:ext cx="3000000" cy="3000000"/>
        </p:xfrm>
        <a:graphic>
          <a:graphicData uri="http://schemas.openxmlformats.org/drawingml/2006/table">
            <a:tbl>
              <a:tblPr>
                <a:noFill/>
                <a:tableStyleId>{0D5F652C-C902-4452-8D20-B683D9E919EF}</a:tableStyleId>
              </a:tblPr>
              <a:tblGrid>
                <a:gridCol w="1244025"/>
                <a:gridCol w="1244025"/>
                <a:gridCol w="1244025"/>
              </a:tblGrid>
              <a:tr h="350475">
                <a:tc>
                  <a:txBody>
                    <a:bodyPr>
                      <a:noAutofit/>
                    </a:bodyPr>
                    <a:lstStyle/>
                    <a:p>
                      <a:pPr indent="0" lvl="0" marL="0" rtl="0" algn="l">
                        <a:spcBef>
                          <a:spcPts val="0"/>
                        </a:spcBef>
                        <a:spcAft>
                          <a:spcPts val="0"/>
                        </a:spcAft>
                        <a:buNone/>
                      </a:pPr>
                      <a:r>
                        <a:rPr lang="en" sz="1000"/>
                        <a:t>Year</a:t>
                      </a:r>
                      <a:endParaRPr sz="1000"/>
                    </a:p>
                  </a:txBody>
                  <a:tcPr marT="91425" marB="91425" marR="91425" marL="91425"/>
                </a:tc>
                <a:tc>
                  <a:txBody>
                    <a:bodyPr>
                      <a:noAutofit/>
                    </a:bodyPr>
                    <a:lstStyle/>
                    <a:p>
                      <a:pPr indent="0" lvl="0" marL="0" rtl="0" algn="l">
                        <a:spcBef>
                          <a:spcPts val="0"/>
                        </a:spcBef>
                        <a:spcAft>
                          <a:spcPts val="0"/>
                        </a:spcAft>
                        <a:buNone/>
                      </a:pPr>
                      <a:r>
                        <a:rPr lang="en" sz="1000"/>
                        <a:t>Temperature</a:t>
                      </a:r>
                      <a:endParaRPr sz="1000"/>
                    </a:p>
                  </a:txBody>
                  <a:tcPr marT="91425" marB="91425" marR="91425" marL="91425"/>
                </a:tc>
                <a:tc>
                  <a:txBody>
                    <a:bodyPr>
                      <a:noAutofit/>
                    </a:bodyPr>
                    <a:lstStyle/>
                    <a:p>
                      <a:pPr indent="0" lvl="0" marL="0" rtl="0" algn="l">
                        <a:spcBef>
                          <a:spcPts val="0"/>
                        </a:spcBef>
                        <a:spcAft>
                          <a:spcPts val="0"/>
                        </a:spcAft>
                        <a:buNone/>
                      </a:pPr>
                      <a:r>
                        <a:rPr lang="en" sz="1000"/>
                        <a:t>Sky</a:t>
                      </a:r>
                      <a:endParaRPr sz="1000"/>
                    </a:p>
                  </a:txBody>
                  <a:tcPr marT="91425" marB="91425" marR="91425" marL="91425"/>
                </a:tc>
              </a:tr>
              <a:tr h="350475">
                <a:tc>
                  <a:txBody>
                    <a:bodyPr>
                      <a:noAutofit/>
                    </a:bodyPr>
                    <a:lstStyle/>
                    <a:p>
                      <a:pPr indent="0" lvl="0" marL="0" rtl="0" algn="l">
                        <a:spcBef>
                          <a:spcPts val="0"/>
                        </a:spcBef>
                        <a:spcAft>
                          <a:spcPts val="0"/>
                        </a:spcAft>
                        <a:buNone/>
                      </a:pPr>
                      <a:r>
                        <a:rPr lang="en" sz="1000"/>
                        <a:t>2015</a:t>
                      </a:r>
                      <a:endParaRPr sz="1000"/>
                    </a:p>
                  </a:txBody>
                  <a:tcPr marT="91425" marB="91425" marR="91425" marL="91425"/>
                </a:tc>
                <a:tc>
                  <a:txBody>
                    <a:bodyPr>
                      <a:noAutofit/>
                    </a:bodyPr>
                    <a:lstStyle/>
                    <a:p>
                      <a:pPr indent="0" lvl="0" marL="0" rtl="0" algn="l">
                        <a:spcBef>
                          <a:spcPts val="0"/>
                        </a:spcBef>
                        <a:spcAft>
                          <a:spcPts val="0"/>
                        </a:spcAft>
                        <a:buNone/>
                      </a:pPr>
                      <a:r>
                        <a:rPr lang="en" sz="1000"/>
                        <a:t>46-46</a:t>
                      </a:r>
                      <a:endParaRPr sz="1000"/>
                    </a:p>
                  </a:txBody>
                  <a:tcPr marT="91425" marB="91425" marR="91425" marL="91425"/>
                </a:tc>
                <a:tc>
                  <a:txBody>
                    <a:bodyPr>
                      <a:noAutofit/>
                    </a:bodyPr>
                    <a:lstStyle/>
                    <a:p>
                      <a:pPr indent="0" lvl="0" marL="0" rtl="0" algn="l">
                        <a:spcBef>
                          <a:spcPts val="0"/>
                        </a:spcBef>
                        <a:spcAft>
                          <a:spcPts val="0"/>
                        </a:spcAft>
                        <a:buNone/>
                      </a:pPr>
                      <a:r>
                        <a:rPr lang="en" sz="1000"/>
                        <a:t>Overcast</a:t>
                      </a:r>
                      <a:endParaRPr sz="1000"/>
                    </a:p>
                  </a:txBody>
                  <a:tcPr marT="91425" marB="91425" marR="91425" marL="91425"/>
                </a:tc>
              </a:tr>
              <a:tr h="350475">
                <a:tc>
                  <a:txBody>
                    <a:bodyPr>
                      <a:noAutofit/>
                    </a:bodyPr>
                    <a:lstStyle/>
                    <a:p>
                      <a:pPr indent="0" lvl="0" marL="0" rtl="0" algn="l">
                        <a:spcBef>
                          <a:spcPts val="0"/>
                        </a:spcBef>
                        <a:spcAft>
                          <a:spcPts val="0"/>
                        </a:spcAft>
                        <a:buNone/>
                      </a:pPr>
                      <a:r>
                        <a:rPr lang="en" sz="1000"/>
                        <a:t>2016</a:t>
                      </a:r>
                      <a:endParaRPr sz="1000"/>
                    </a:p>
                  </a:txBody>
                  <a:tcPr marT="91425" marB="91425" marR="91425" marL="91425"/>
                </a:tc>
                <a:tc>
                  <a:txBody>
                    <a:bodyPr>
                      <a:noAutofit/>
                    </a:bodyPr>
                    <a:lstStyle/>
                    <a:p>
                      <a:pPr indent="0" lvl="0" marL="0" rtl="0" algn="l">
                        <a:spcBef>
                          <a:spcPts val="0"/>
                        </a:spcBef>
                        <a:spcAft>
                          <a:spcPts val="0"/>
                        </a:spcAft>
                        <a:buNone/>
                      </a:pPr>
                      <a:r>
                        <a:rPr lang="en" sz="1000"/>
                        <a:t>71-61</a:t>
                      </a:r>
                      <a:endParaRPr sz="1000"/>
                    </a:p>
                  </a:txBody>
                  <a:tcPr marT="91425" marB="91425" marR="91425" marL="91425"/>
                </a:tc>
                <a:tc>
                  <a:txBody>
                    <a:bodyPr>
                      <a:noAutofit/>
                    </a:bodyPr>
                    <a:lstStyle/>
                    <a:p>
                      <a:pPr indent="0" lvl="0" marL="0" rtl="0" algn="l">
                        <a:spcBef>
                          <a:spcPts val="0"/>
                        </a:spcBef>
                        <a:spcAft>
                          <a:spcPts val="0"/>
                        </a:spcAft>
                        <a:buNone/>
                      </a:pPr>
                      <a:r>
                        <a:rPr lang="en" sz="1000"/>
                        <a:t>Clear</a:t>
                      </a:r>
                      <a:endParaRPr sz="1000"/>
                    </a:p>
                  </a:txBody>
                  <a:tcPr marT="91425" marB="91425" marR="91425" marL="91425"/>
                </a:tc>
              </a:tr>
              <a:tr h="350475">
                <a:tc>
                  <a:txBody>
                    <a:bodyPr>
                      <a:noAutofit/>
                    </a:bodyPr>
                    <a:lstStyle/>
                    <a:p>
                      <a:pPr indent="0" lvl="0" marL="0" rtl="0" algn="l">
                        <a:spcBef>
                          <a:spcPts val="0"/>
                        </a:spcBef>
                        <a:spcAft>
                          <a:spcPts val="0"/>
                        </a:spcAft>
                        <a:buNone/>
                      </a:pPr>
                      <a:r>
                        <a:rPr lang="en" sz="1000"/>
                        <a:t>2017</a:t>
                      </a:r>
                      <a:endParaRPr sz="1000"/>
                    </a:p>
                  </a:txBody>
                  <a:tcPr marT="91425" marB="91425" marR="91425" marL="91425"/>
                </a:tc>
                <a:tc>
                  <a:txBody>
                    <a:bodyPr>
                      <a:noAutofit/>
                    </a:bodyPr>
                    <a:lstStyle/>
                    <a:p>
                      <a:pPr indent="0" lvl="0" marL="0" rtl="0" algn="l">
                        <a:spcBef>
                          <a:spcPts val="0"/>
                        </a:spcBef>
                        <a:spcAft>
                          <a:spcPts val="0"/>
                        </a:spcAft>
                        <a:buNone/>
                      </a:pPr>
                      <a:r>
                        <a:rPr lang="en" sz="1000"/>
                        <a:t>70-73</a:t>
                      </a:r>
                      <a:endParaRPr sz="1000"/>
                    </a:p>
                  </a:txBody>
                  <a:tcPr marT="91425" marB="91425" marR="91425" marL="91425"/>
                </a:tc>
                <a:tc>
                  <a:txBody>
                    <a:bodyPr>
                      <a:noAutofit/>
                    </a:bodyPr>
                    <a:lstStyle/>
                    <a:p>
                      <a:pPr indent="0" lvl="0" marL="0" rtl="0" algn="l">
                        <a:spcBef>
                          <a:spcPts val="0"/>
                        </a:spcBef>
                        <a:spcAft>
                          <a:spcPts val="0"/>
                        </a:spcAft>
                        <a:buNone/>
                      </a:pPr>
                      <a:r>
                        <a:rPr lang="en" sz="1000"/>
                        <a:t>Clear</a:t>
                      </a:r>
                      <a:endParaRPr sz="1000"/>
                    </a:p>
                  </a:txBody>
                  <a:tcPr marT="91425" marB="91425" marR="91425" marL="91425"/>
                </a:tc>
              </a:tr>
            </a:tbl>
          </a:graphicData>
        </a:graphic>
      </p:graphicFrame>
      <p:pic>
        <p:nvPicPr>
          <p:cNvPr id="136" name="Google Shape;136;p22"/>
          <p:cNvPicPr preferRelativeResize="0"/>
          <p:nvPr/>
        </p:nvPicPr>
        <p:blipFill>
          <a:blip r:embed="rId3">
            <a:alphaModFix/>
          </a:blip>
          <a:stretch>
            <a:fillRect/>
          </a:stretch>
        </p:blipFill>
        <p:spPr>
          <a:xfrm>
            <a:off x="4505875" y="1634425"/>
            <a:ext cx="4549650" cy="303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Pace Comparison</a:t>
            </a:r>
            <a:endParaRPr/>
          </a:p>
        </p:txBody>
      </p:sp>
      <p:sp>
        <p:nvSpPr>
          <p:cNvPr id="142" name="Google Shape;142;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23"/>
          <p:cNvSpPr txBox="1"/>
          <p:nvPr>
            <p:ph idx="2" type="body"/>
          </p:nvPr>
        </p:nvSpPr>
        <p:spPr>
          <a:xfrm>
            <a:off x="5365925" y="1817388"/>
            <a:ext cx="3466500" cy="2452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The pace variation of top runners is smaller while the pace changes violently among all runners.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Top runners’ performance is more steady than all runners. </a:t>
            </a:r>
            <a:endParaRPr sz="1500">
              <a:solidFill>
                <a:srgbClr val="000000"/>
              </a:solidFill>
            </a:endParaRPr>
          </a:p>
        </p:txBody>
      </p:sp>
      <p:pic>
        <p:nvPicPr>
          <p:cNvPr id="144" name="Google Shape;144;p23"/>
          <p:cNvPicPr preferRelativeResize="0"/>
          <p:nvPr/>
        </p:nvPicPr>
        <p:blipFill>
          <a:blip r:embed="rId3">
            <a:alphaModFix/>
          </a:blip>
          <a:stretch>
            <a:fillRect/>
          </a:stretch>
        </p:blipFill>
        <p:spPr>
          <a:xfrm>
            <a:off x="311700" y="1359050"/>
            <a:ext cx="5054228" cy="336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Boston Marathon Route</a:t>
            </a:r>
            <a:endParaRPr/>
          </a:p>
        </p:txBody>
      </p:sp>
      <p:sp>
        <p:nvSpPr>
          <p:cNvPr id="150" name="Google Shape;150;p24"/>
          <p:cNvSpPr txBox="1"/>
          <p:nvPr>
            <p:ph idx="2" type="body"/>
          </p:nvPr>
        </p:nvSpPr>
        <p:spPr>
          <a:xfrm>
            <a:off x="5922225" y="1823700"/>
            <a:ext cx="2910000" cy="3319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We can see the route goes downhill till 25K.</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Around 32K there is a hill known as “HeartBreak Hill”</a:t>
            </a:r>
            <a:endParaRPr sz="1500">
              <a:solidFill>
                <a:srgbClr val="000000"/>
              </a:solidFill>
            </a:endParaRPr>
          </a:p>
          <a:p>
            <a:pPr indent="0" lvl="0" marL="457200" rtl="0" algn="l">
              <a:spcBef>
                <a:spcPts val="1600"/>
              </a:spcBef>
              <a:spcAft>
                <a:spcPts val="1600"/>
              </a:spcAft>
              <a:buNone/>
            </a:pPr>
            <a:r>
              <a:t/>
            </a:r>
            <a:endParaRPr sz="1500"/>
          </a:p>
        </p:txBody>
      </p:sp>
      <p:pic>
        <p:nvPicPr>
          <p:cNvPr id="151" name="Google Shape;151;p24"/>
          <p:cNvPicPr preferRelativeResize="0"/>
          <p:nvPr/>
        </p:nvPicPr>
        <p:blipFill rotWithShape="1">
          <a:blip r:embed="rId3">
            <a:alphaModFix/>
          </a:blip>
          <a:srcRect b="0" l="0" r="3956" t="0"/>
          <a:stretch/>
        </p:blipFill>
        <p:spPr>
          <a:xfrm>
            <a:off x="0" y="1576700"/>
            <a:ext cx="5861775" cy="338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7" name="Google Shape;157;p25"/>
          <p:cNvSpPr txBox="1"/>
          <p:nvPr>
            <p:ph idx="1" type="body"/>
          </p:nvPr>
        </p:nvSpPr>
        <p:spPr>
          <a:xfrm>
            <a:off x="477050" y="1505675"/>
            <a:ext cx="8055300" cy="33012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Geographical factor</a:t>
            </a:r>
            <a:r>
              <a:rPr lang="en" sz="1600">
                <a:solidFill>
                  <a:srgbClr val="000000"/>
                </a:solidFill>
              </a:rPr>
              <a:t>: </a:t>
            </a:r>
            <a:r>
              <a:rPr lang="en" sz="1600">
                <a:solidFill>
                  <a:srgbClr val="000000"/>
                </a:solidFill>
              </a:rPr>
              <a:t>The majority of runners are from North America, </a:t>
            </a:r>
            <a:r>
              <a:rPr lang="en" sz="1600">
                <a:solidFill>
                  <a:srgbClr val="000000"/>
                </a:solidFill>
              </a:rPr>
              <a:t>specifically</a:t>
            </a:r>
            <a:r>
              <a:rPr lang="en" sz="1600">
                <a:solidFill>
                  <a:srgbClr val="000000"/>
                </a:solidFill>
              </a:rPr>
              <a:t> from </a:t>
            </a:r>
            <a:r>
              <a:rPr lang="en" sz="1600">
                <a:solidFill>
                  <a:srgbClr val="000000"/>
                </a:solidFill>
              </a:rPr>
              <a:t>Massachusetts</a:t>
            </a:r>
            <a:r>
              <a:rPr lang="en" sz="1600">
                <a:solidFill>
                  <a:srgbClr val="000000"/>
                </a:solidFill>
              </a:rPr>
              <a:t>, California and Texas. But Boston Marathon is becoming more international.</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Age factor</a:t>
            </a:r>
            <a:r>
              <a:rPr lang="en" sz="1600">
                <a:solidFill>
                  <a:srgbClr val="000000"/>
                </a:solidFill>
              </a:rPr>
              <a:t>: The participation peak is between ages 40-50, and t</a:t>
            </a:r>
            <a:r>
              <a:rPr lang="en" sz="1600">
                <a:solidFill>
                  <a:srgbClr val="000000"/>
                </a:solidFill>
              </a:rPr>
              <a:t>he best performance is between ages 20-30. It can be </a:t>
            </a:r>
            <a:r>
              <a:rPr lang="en" sz="1600">
                <a:solidFill>
                  <a:srgbClr val="000000"/>
                </a:solidFill>
              </a:rPr>
              <a:t>due to experience and preference for individual sports. </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Strategic factor</a:t>
            </a:r>
            <a:r>
              <a:rPr lang="en" sz="1600">
                <a:solidFill>
                  <a:srgbClr val="000000"/>
                </a:solidFill>
              </a:rPr>
              <a:t>: Negative Splits is used as a strategy by runners but can be achieved only by few elite.</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Strategic factor</a:t>
            </a:r>
            <a:r>
              <a:rPr lang="en" sz="1600">
                <a:solidFill>
                  <a:srgbClr val="000000"/>
                </a:solidFill>
              </a:rPr>
              <a:t>: Elite runners have much more steady paces, which means runners can improve their performance by controlling their paces</a:t>
            </a:r>
            <a:endParaRPr sz="16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05300" y="2182200"/>
            <a:ext cx="2933400" cy="779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Comfortaa"/>
                <a:ea typeface="Comfortaa"/>
                <a:cs typeface="Comfortaa"/>
                <a:sym typeface="Comfortaa"/>
              </a:rPr>
              <a:t>Thank You</a:t>
            </a:r>
            <a:endParaRPr sz="36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2" name="Google Shape;72;p1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Clr>
                <a:schemeClr val="dk1"/>
              </a:buClr>
              <a:buSzPts val="1600"/>
              <a:buChar char="●"/>
            </a:pPr>
            <a:r>
              <a:rPr lang="en" sz="1600">
                <a:solidFill>
                  <a:srgbClr val="333333"/>
                </a:solidFill>
              </a:rPr>
              <a:t>Give insights to Boston Marathon, one of the world’s best - known road racing events.</a:t>
            </a:r>
            <a:endParaRPr sz="1600">
              <a:solidFill>
                <a:srgbClr val="333333"/>
              </a:solidFill>
            </a:endParaRPr>
          </a:p>
          <a:p>
            <a:pPr indent="-330200" lvl="0" marL="457200" rtl="0" algn="l">
              <a:lnSpc>
                <a:spcPct val="130000"/>
              </a:lnSpc>
              <a:spcBef>
                <a:spcPts val="0"/>
              </a:spcBef>
              <a:spcAft>
                <a:spcPts val="0"/>
              </a:spcAft>
              <a:buClr>
                <a:schemeClr val="dk1"/>
              </a:buClr>
              <a:buSzPts val="1600"/>
              <a:buChar char="●"/>
            </a:pPr>
            <a:r>
              <a:rPr lang="en" sz="1600">
                <a:solidFill>
                  <a:srgbClr val="333333"/>
                </a:solidFill>
              </a:rPr>
              <a:t>Decode the secrets of runners, age, genders, pace, and states where runners come from.</a:t>
            </a:r>
            <a:endParaRPr sz="1600">
              <a:solidFill>
                <a:srgbClr val="333333"/>
              </a:solidFill>
            </a:endParaRPr>
          </a:p>
        </p:txBody>
      </p:sp>
      <p:pic>
        <p:nvPicPr>
          <p:cNvPr id="73" name="Google Shape;73;p14"/>
          <p:cNvPicPr preferRelativeResize="0"/>
          <p:nvPr/>
        </p:nvPicPr>
        <p:blipFill>
          <a:blip r:embed="rId3">
            <a:alphaModFix/>
          </a:blip>
          <a:stretch>
            <a:fillRect/>
          </a:stretch>
        </p:blipFill>
        <p:spPr>
          <a:xfrm>
            <a:off x="4311600" y="1505710"/>
            <a:ext cx="4723151" cy="2951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79" name="Google Shape;79;p15"/>
          <p:cNvSpPr txBox="1"/>
          <p:nvPr>
            <p:ph idx="1" type="body"/>
          </p:nvPr>
        </p:nvSpPr>
        <p:spPr>
          <a:xfrm>
            <a:off x="311700" y="1505700"/>
            <a:ext cx="8520600" cy="15228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Clr>
                <a:srgbClr val="000000"/>
              </a:buClr>
              <a:buSzPts val="1600"/>
              <a:buChar char="●"/>
            </a:pPr>
            <a:r>
              <a:rPr lang="en" sz="1600">
                <a:solidFill>
                  <a:srgbClr val="000000"/>
                </a:solidFill>
                <a:highlight>
                  <a:srgbClr val="FFFFFF"/>
                </a:highlight>
              </a:rPr>
              <a:t>The data is from the years 2015. 2016, 2017 . It contains the name, age, gender, country, city and state (where available), times at 9 different stages of the race, expected time, finish time and pace, overall place, gender place and division place. </a:t>
            </a:r>
            <a:endParaRPr sz="1600">
              <a:solidFill>
                <a:srgbClr val="000000"/>
              </a:solidFill>
              <a:highlight>
                <a:srgbClr val="FFFFFF"/>
              </a:highlight>
            </a:endParaRPr>
          </a:p>
          <a:p>
            <a:pPr indent="-330200" lvl="0" marL="457200" rtl="0" algn="l">
              <a:lnSpc>
                <a:spcPct val="130000"/>
              </a:lnSpc>
              <a:spcBef>
                <a:spcPts val="0"/>
              </a:spcBef>
              <a:spcAft>
                <a:spcPts val="0"/>
              </a:spcAft>
              <a:buClr>
                <a:srgbClr val="000000"/>
              </a:buClr>
              <a:buSzPts val="1600"/>
              <a:buChar char="●"/>
            </a:pPr>
            <a:r>
              <a:rPr lang="en" sz="1600">
                <a:solidFill>
                  <a:srgbClr val="000000"/>
                </a:solidFill>
                <a:highlight>
                  <a:srgbClr val="FFFFFF"/>
                </a:highlight>
              </a:rPr>
              <a:t>GPS data containing altitudes of the points on the course</a:t>
            </a:r>
            <a:endParaRPr sz="1600">
              <a:solidFill>
                <a:srgbClr val="000000"/>
              </a:solidFill>
              <a:highlight>
                <a:srgbClr val="FFFFFF"/>
              </a:highlight>
            </a:endParaRPr>
          </a:p>
          <a:p>
            <a:pPr indent="0" lvl="0" marL="457200" rtl="0" algn="l">
              <a:lnSpc>
                <a:spcPct val="130000"/>
              </a:lnSpc>
              <a:spcBef>
                <a:spcPts val="1200"/>
              </a:spcBef>
              <a:spcAft>
                <a:spcPts val="1200"/>
              </a:spcAft>
              <a:buNone/>
            </a:pPr>
            <a:r>
              <a:t/>
            </a:r>
            <a:endParaRPr sz="16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37500"/>
            <a:ext cx="5404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US Runners </a:t>
            </a:r>
            <a:r>
              <a:rPr lang="en"/>
              <a:t>Distribution Map</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0" y="1403650"/>
            <a:ext cx="5609753" cy="3739850"/>
          </a:xfrm>
          <a:prstGeom prst="rect">
            <a:avLst/>
          </a:prstGeom>
          <a:noFill/>
          <a:ln>
            <a:noFill/>
          </a:ln>
        </p:spPr>
      </p:pic>
      <p:sp>
        <p:nvSpPr>
          <p:cNvPr id="87" name="Google Shape;87;p16"/>
          <p:cNvSpPr txBox="1"/>
          <p:nvPr/>
        </p:nvSpPr>
        <p:spPr>
          <a:xfrm>
            <a:off x="5057000" y="1678750"/>
            <a:ext cx="3999900" cy="2147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Over 98% of runners are from US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a:t>
            </a:r>
            <a:r>
              <a:rPr lang="en" sz="1600">
                <a:latin typeface="Roboto"/>
                <a:ea typeface="Roboto"/>
                <a:cs typeface="Roboto"/>
                <a:sym typeface="Roboto"/>
              </a:rPr>
              <a:t>he majority of runners are from California, Texas and </a:t>
            </a:r>
            <a:r>
              <a:rPr lang="en" sz="1600">
                <a:latin typeface="Roboto"/>
                <a:ea typeface="Roboto"/>
                <a:cs typeface="Roboto"/>
                <a:sym typeface="Roboto"/>
              </a:rPr>
              <a:t>Massachusetts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 numbers of runners are related to the economic level and population of the state</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580925" y="385550"/>
            <a:ext cx="2658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GDP Map</a:t>
            </a:r>
            <a:endParaRPr/>
          </a:p>
        </p:txBody>
      </p:sp>
      <p:sp>
        <p:nvSpPr>
          <p:cNvPr id="93" name="Google Shape;93;p17"/>
          <p:cNvSpPr txBox="1"/>
          <p:nvPr>
            <p:ph idx="2" type="body"/>
          </p:nvPr>
        </p:nvSpPr>
        <p:spPr>
          <a:xfrm>
            <a:off x="5371225" y="1505700"/>
            <a:ext cx="3461100" cy="150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 GDP Map and the map of numbers of runners reflects the relation between economy level and </a:t>
            </a:r>
            <a:r>
              <a:rPr lang="en" sz="1600">
                <a:solidFill>
                  <a:srgbClr val="000000"/>
                </a:solidFill>
              </a:rPr>
              <a:t>participation</a:t>
            </a:r>
            <a:r>
              <a:rPr lang="en" sz="1600">
                <a:solidFill>
                  <a:srgbClr val="000000"/>
                </a:solidFill>
              </a:rPr>
              <a:t> for sports</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pic>
        <p:nvPicPr>
          <p:cNvPr id="94" name="Google Shape;94;p17"/>
          <p:cNvPicPr preferRelativeResize="0"/>
          <p:nvPr/>
        </p:nvPicPr>
        <p:blipFill>
          <a:blip r:embed="rId3">
            <a:alphaModFix/>
          </a:blip>
          <a:stretch>
            <a:fillRect/>
          </a:stretch>
        </p:blipFill>
        <p:spPr>
          <a:xfrm>
            <a:off x="667450" y="1505700"/>
            <a:ext cx="4136976" cy="3070400"/>
          </a:xfrm>
          <a:prstGeom prst="rect">
            <a:avLst/>
          </a:prstGeom>
          <a:noFill/>
          <a:ln>
            <a:noFill/>
          </a:ln>
        </p:spPr>
      </p:pic>
      <p:sp>
        <p:nvSpPr>
          <p:cNvPr id="95" name="Google Shape;95;p17"/>
          <p:cNvSpPr/>
          <p:nvPr/>
        </p:nvSpPr>
        <p:spPr>
          <a:xfrm>
            <a:off x="667450" y="1644025"/>
            <a:ext cx="4287900" cy="298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
        <p:nvSpPr>
          <p:cNvPr id="96" name="Google Shape;96;p17"/>
          <p:cNvSpPr txBox="1"/>
          <p:nvPr/>
        </p:nvSpPr>
        <p:spPr>
          <a:xfrm>
            <a:off x="667450" y="4672575"/>
            <a:ext cx="8383500" cy="3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Roboto"/>
                <a:ea typeface="Roboto"/>
                <a:cs typeface="Roboto"/>
                <a:sym typeface="Roboto"/>
              </a:rPr>
              <a:t>Resource: https://geopoliticalfutures.com/a-tale-of-two-economies-russia-and-the-us/</a:t>
            </a:r>
            <a:endParaRPr sz="1600">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41325"/>
            <a:ext cx="8520600" cy="10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comparison of runners of continents</a:t>
            </a:r>
            <a:endParaRPr/>
          </a:p>
          <a:p>
            <a:pPr indent="0" lvl="0" marL="0" rtl="0" algn="l">
              <a:spcBef>
                <a:spcPts val="0"/>
              </a:spcBef>
              <a:spcAft>
                <a:spcPts val="0"/>
              </a:spcAft>
              <a:buNone/>
            </a:pPr>
            <a:r>
              <a:rPr lang="en"/>
              <a:t>(US excluded)</a:t>
            </a:r>
            <a:endParaRPr/>
          </a:p>
        </p:txBody>
      </p:sp>
      <p:pic>
        <p:nvPicPr>
          <p:cNvPr id="102" name="Google Shape;102;p18"/>
          <p:cNvPicPr preferRelativeResize="0"/>
          <p:nvPr/>
        </p:nvPicPr>
        <p:blipFill>
          <a:blip r:embed="rId3">
            <a:alphaModFix/>
          </a:blip>
          <a:stretch>
            <a:fillRect/>
          </a:stretch>
        </p:blipFill>
        <p:spPr>
          <a:xfrm>
            <a:off x="57025" y="2268900"/>
            <a:ext cx="3427425" cy="2284965"/>
          </a:xfrm>
          <a:prstGeom prst="rect">
            <a:avLst/>
          </a:prstGeom>
          <a:noFill/>
          <a:ln>
            <a:noFill/>
          </a:ln>
        </p:spPr>
      </p:pic>
      <p:pic>
        <p:nvPicPr>
          <p:cNvPr id="103" name="Google Shape;103;p18"/>
          <p:cNvPicPr preferRelativeResize="0"/>
          <p:nvPr/>
        </p:nvPicPr>
        <p:blipFill>
          <a:blip r:embed="rId4">
            <a:alphaModFix/>
          </a:blip>
          <a:stretch>
            <a:fillRect/>
          </a:stretch>
        </p:blipFill>
        <p:spPr>
          <a:xfrm>
            <a:off x="2848038" y="2268888"/>
            <a:ext cx="3427425" cy="2284975"/>
          </a:xfrm>
          <a:prstGeom prst="rect">
            <a:avLst/>
          </a:prstGeom>
          <a:noFill/>
          <a:ln>
            <a:noFill/>
          </a:ln>
        </p:spPr>
      </p:pic>
      <p:pic>
        <p:nvPicPr>
          <p:cNvPr id="104" name="Google Shape;104;p18"/>
          <p:cNvPicPr preferRelativeResize="0"/>
          <p:nvPr/>
        </p:nvPicPr>
        <p:blipFill>
          <a:blip r:embed="rId5">
            <a:alphaModFix/>
          </a:blip>
          <a:stretch>
            <a:fillRect/>
          </a:stretch>
        </p:blipFill>
        <p:spPr>
          <a:xfrm>
            <a:off x="5659539" y="2268900"/>
            <a:ext cx="3427440" cy="2284975"/>
          </a:xfrm>
          <a:prstGeom prst="rect">
            <a:avLst/>
          </a:prstGeom>
          <a:noFill/>
          <a:ln>
            <a:noFill/>
          </a:ln>
        </p:spPr>
      </p:pic>
      <p:sp>
        <p:nvSpPr>
          <p:cNvPr id="105" name="Google Shape;105;p18"/>
          <p:cNvSpPr txBox="1"/>
          <p:nvPr/>
        </p:nvSpPr>
        <p:spPr>
          <a:xfrm>
            <a:off x="1387338" y="1588713"/>
            <a:ext cx="766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Comfortaa"/>
                <a:ea typeface="Comfortaa"/>
                <a:cs typeface="Comfortaa"/>
                <a:sym typeface="Comfortaa"/>
              </a:rPr>
              <a:t>2015</a:t>
            </a:r>
            <a:endParaRPr sz="1800">
              <a:solidFill>
                <a:schemeClr val="accent1"/>
              </a:solidFill>
              <a:latin typeface="Comfortaa"/>
              <a:ea typeface="Comfortaa"/>
              <a:cs typeface="Comfortaa"/>
              <a:sym typeface="Comfortaa"/>
            </a:endParaRPr>
          </a:p>
        </p:txBody>
      </p:sp>
      <p:sp>
        <p:nvSpPr>
          <p:cNvPr id="106" name="Google Shape;106;p18"/>
          <p:cNvSpPr txBox="1"/>
          <p:nvPr/>
        </p:nvSpPr>
        <p:spPr>
          <a:xfrm>
            <a:off x="4178350" y="1588713"/>
            <a:ext cx="766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Comfortaa"/>
                <a:ea typeface="Comfortaa"/>
                <a:cs typeface="Comfortaa"/>
                <a:sym typeface="Comfortaa"/>
              </a:rPr>
              <a:t>2016</a:t>
            </a:r>
            <a:endParaRPr sz="1800">
              <a:solidFill>
                <a:schemeClr val="accent1"/>
              </a:solidFill>
              <a:latin typeface="Comfortaa"/>
              <a:ea typeface="Comfortaa"/>
              <a:cs typeface="Comfortaa"/>
              <a:sym typeface="Comfortaa"/>
            </a:endParaRPr>
          </a:p>
        </p:txBody>
      </p:sp>
      <p:sp>
        <p:nvSpPr>
          <p:cNvPr id="107" name="Google Shape;107;p18"/>
          <p:cNvSpPr txBox="1"/>
          <p:nvPr/>
        </p:nvSpPr>
        <p:spPr>
          <a:xfrm>
            <a:off x="6989863" y="1588700"/>
            <a:ext cx="766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Comfortaa"/>
                <a:ea typeface="Comfortaa"/>
                <a:cs typeface="Comfortaa"/>
                <a:sym typeface="Comfortaa"/>
              </a:rPr>
              <a:t>2017</a:t>
            </a:r>
            <a:endParaRPr sz="1800">
              <a:solidFill>
                <a:schemeClr val="accent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Runner Demographics</a:t>
            </a:r>
            <a:endParaRPr/>
          </a:p>
        </p:txBody>
      </p:sp>
      <p:sp>
        <p:nvSpPr>
          <p:cNvPr id="113" name="Google Shape;113;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There are more male runners than female runners in the dataset.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Most of their ages a</a:t>
            </a:r>
            <a:r>
              <a:rPr lang="en" sz="1600">
                <a:solidFill>
                  <a:srgbClr val="000000"/>
                </a:solidFill>
              </a:rPr>
              <a:t>re between 40 to 50.</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could be due to the fact that young people are inclined to team sports but not individual sports.</a:t>
            </a:r>
            <a:endParaRPr sz="1600">
              <a:solidFill>
                <a:srgbClr val="000000"/>
              </a:solidFill>
            </a:endParaRPr>
          </a:p>
        </p:txBody>
      </p:sp>
      <p:pic>
        <p:nvPicPr>
          <p:cNvPr id="114" name="Google Shape;114;p19"/>
          <p:cNvPicPr preferRelativeResize="0"/>
          <p:nvPr/>
        </p:nvPicPr>
        <p:blipFill>
          <a:blip r:embed="rId3">
            <a:alphaModFix/>
          </a:blip>
          <a:stretch>
            <a:fillRect/>
          </a:stretch>
        </p:blipFill>
        <p:spPr>
          <a:xfrm>
            <a:off x="0" y="1505700"/>
            <a:ext cx="4895948" cy="326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43100" y="1407450"/>
            <a:ext cx="5279302" cy="3519525"/>
          </a:xfrm>
          <a:prstGeom prst="rect">
            <a:avLst/>
          </a:prstGeom>
          <a:noFill/>
          <a:ln>
            <a:noFill/>
          </a:ln>
        </p:spPr>
      </p:pic>
      <p:sp>
        <p:nvSpPr>
          <p:cNvPr id="120" name="Google Shape;12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a:t>
            </a:r>
            <a:endParaRPr/>
          </a:p>
        </p:txBody>
      </p:sp>
      <p:sp>
        <p:nvSpPr>
          <p:cNvPr id="121" name="Google Shape;121;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As we can see from this plot, we notice that the shortest average of the finish time occurred in 30 years old.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Also, we found that even though women spent more time than men, there is a reverse between 70.</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Split</a:t>
            </a:r>
            <a:endParaRPr/>
          </a:p>
        </p:txBody>
      </p:sp>
      <p:sp>
        <p:nvSpPr>
          <p:cNvPr id="127" name="Google Shape;127;p21"/>
          <p:cNvSpPr txBox="1"/>
          <p:nvPr>
            <p:ph idx="1" type="body"/>
          </p:nvPr>
        </p:nvSpPr>
        <p:spPr>
          <a:xfrm>
            <a:off x="129050" y="1505700"/>
            <a:ext cx="3999900" cy="202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Negative split is a racing strategy where you run the second half faster than the first half.</a:t>
            </a:r>
            <a:endParaRPr sz="1400">
              <a:solidFill>
                <a:srgbClr val="000000"/>
              </a:solidFill>
            </a:endParaRPr>
          </a:p>
          <a:p>
            <a:pPr indent="-317500" lvl="0" marL="457200" rtl="0" algn="l">
              <a:spcBef>
                <a:spcPts val="0"/>
              </a:spcBef>
              <a:spcAft>
                <a:spcPts val="1600"/>
              </a:spcAft>
              <a:buClr>
                <a:srgbClr val="000000"/>
              </a:buClr>
              <a:buSzPts val="1400"/>
              <a:buChar char="●"/>
            </a:pPr>
            <a:r>
              <a:rPr lang="en" sz="1400">
                <a:solidFill>
                  <a:srgbClr val="000000"/>
                </a:solidFill>
              </a:rPr>
              <a:t>Not everyone can achieve a negative split. In fact only 3% of runners ran a negative split in 2017. </a:t>
            </a:r>
            <a:endParaRPr/>
          </a:p>
        </p:txBody>
      </p:sp>
      <p:pic>
        <p:nvPicPr>
          <p:cNvPr id="128" name="Google Shape;128;p21"/>
          <p:cNvPicPr preferRelativeResize="0"/>
          <p:nvPr/>
        </p:nvPicPr>
        <p:blipFill>
          <a:blip r:embed="rId3">
            <a:alphaModFix/>
          </a:blip>
          <a:stretch>
            <a:fillRect/>
          </a:stretch>
        </p:blipFill>
        <p:spPr>
          <a:xfrm>
            <a:off x="4418175" y="1351875"/>
            <a:ext cx="4572000" cy="30480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