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80" r:id="rId8"/>
    <p:sldId id="289" r:id="rId9"/>
    <p:sldId id="264" r:id="rId10"/>
    <p:sldId id="266" r:id="rId11"/>
    <p:sldId id="268" r:id="rId12"/>
    <p:sldId id="281" r:id="rId13"/>
    <p:sldId id="270" r:id="rId14"/>
    <p:sldId id="272" r:id="rId15"/>
    <p:sldId id="288" r:id="rId16"/>
    <p:sldId id="274" r:id="rId17"/>
    <p:sldId id="285" r:id="rId18"/>
    <p:sldId id="286" r:id="rId19"/>
    <p:sldId id="287" r:id="rId20"/>
    <p:sldId id="275" r:id="rId21"/>
    <p:sldId id="284" r:id="rId22"/>
    <p:sldId id="278" r:id="rId23"/>
    <p:sldId id="279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h4M86sCp+DkEL2rnGmGw09KRZ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9beb445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9beb445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  <a:defRPr sz="8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37"/>
          <p:cNvSpPr/>
          <p:nvPr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37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5575829" y="633875"/>
            <a:ext cx="5981171" cy="55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1" name="Google Shape;101;p38"/>
          <p:cNvSpPr/>
          <p:nvPr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38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38"/>
          <p:cNvSpPr txBox="1"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1"/>
          </p:nvPr>
        </p:nvSpPr>
        <p:spPr>
          <a:xfrm>
            <a:off x="5443870" y="1973589"/>
            <a:ext cx="5711810" cy="394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2"/>
          </p:nvPr>
        </p:nvSpPr>
        <p:spPr>
          <a:xfrm>
            <a:off x="605170" y="621039"/>
            <a:ext cx="4589130" cy="5603086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/>
          <p:nvPr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39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39"/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9"/>
          <p:cNvSpPr>
            <a:spLocks noGrp="1"/>
          </p:cNvSpPr>
          <p:nvPr>
            <p:ph type="pic" idx="2"/>
          </p:nvPr>
        </p:nvSpPr>
        <p:spPr>
          <a:xfrm>
            <a:off x="635001" y="603250"/>
            <a:ext cx="10921998" cy="329401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1" name="Google Shape;111;p39"/>
          <p:cNvSpPr txBox="1"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body" idx="1"/>
          </p:nvPr>
        </p:nvSpPr>
        <p:spPr>
          <a:xfrm>
            <a:off x="1097279" y="5213716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3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  <a:defRPr sz="8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">
  <p:cSld name="Team 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33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" name="Google Shape;60;p33"/>
          <p:cNvSpPr>
            <a:spLocks noGrp="1"/>
          </p:cNvSpPr>
          <p:nvPr>
            <p:ph type="pic" idx="2"/>
          </p:nvPr>
        </p:nvSpPr>
        <p:spPr>
          <a:xfrm>
            <a:off x="1097279" y="193086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61" name="Google Shape;61;p33"/>
          <p:cNvSpPr>
            <a:spLocks noGrp="1"/>
          </p:cNvSpPr>
          <p:nvPr>
            <p:ph type="pic" idx="3"/>
          </p:nvPr>
        </p:nvSpPr>
        <p:spPr>
          <a:xfrm>
            <a:off x="4659186" y="193086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62" name="Google Shape;62;p33"/>
          <p:cNvSpPr>
            <a:spLocks noGrp="1"/>
          </p:cNvSpPr>
          <p:nvPr>
            <p:ph type="pic" idx="4"/>
          </p:nvPr>
        </p:nvSpPr>
        <p:spPr>
          <a:xfrm>
            <a:off x="8221093" y="193086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1097279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5"/>
          </p:nvPr>
        </p:nvSpPr>
        <p:spPr>
          <a:xfrm>
            <a:off x="4666773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6"/>
          </p:nvPr>
        </p:nvSpPr>
        <p:spPr>
          <a:xfrm>
            <a:off x="8236267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">
  <p:cSld name="Content and Image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5" name="Google Shape;75;p35"/>
          <p:cNvSpPr/>
          <p:nvPr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35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35"/>
          <p:cNvSpPr>
            <a:spLocks noGrp="1"/>
          </p:cNvSpPr>
          <p:nvPr>
            <p:ph type="pic" idx="2"/>
          </p:nvPr>
        </p:nvSpPr>
        <p:spPr>
          <a:xfrm>
            <a:off x="5924550" y="633875"/>
            <a:ext cx="5632450" cy="559117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1195754" y="2281657"/>
            <a:ext cx="4157296" cy="36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p3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36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" name="Google Shape;86;p36"/>
          <p:cNvCxnSpPr/>
          <p:nvPr/>
        </p:nvCxnSpPr>
        <p:spPr>
          <a:xfrm>
            <a:off x="6818393" y="999565"/>
            <a:ext cx="0" cy="485887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1"/>
          </p:nvPr>
        </p:nvSpPr>
        <p:spPr>
          <a:xfrm>
            <a:off x="7540794" y="831286"/>
            <a:ext cx="4016206" cy="51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27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2565553" y="2766430"/>
            <a:ext cx="7060893" cy="132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BANKRUPTCY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6198-5C03-4752-AFCA-A3E9F127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870" y="2156327"/>
            <a:ext cx="10058400" cy="3760891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95B10-BA42-4FAC-906D-F2162F98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6" y="1395663"/>
            <a:ext cx="10273364" cy="4732421"/>
          </a:xfrm>
          <a:prstGeom prst="rect">
            <a:avLst/>
          </a:prstGeom>
        </p:spPr>
      </p:pic>
      <p:sp>
        <p:nvSpPr>
          <p:cNvPr id="7" name="Google Shape;183;p10">
            <a:extLst>
              <a:ext uri="{FF2B5EF4-FFF2-40B4-BE49-F238E27FC236}">
                <a16:creationId xmlns:a16="http://schemas.microsoft.com/office/drawing/2014/main" id="{7FD8F5CF-7B73-4087-A167-BBC369941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4818" y="940782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FOR WHOLE DATASET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6A42D-5DB2-1BF5-A2F8-C96DD2C4B433}"/>
              </a:ext>
            </a:extLst>
          </p:cNvPr>
          <p:cNvSpPr txBox="1"/>
          <p:nvPr/>
        </p:nvSpPr>
        <p:spPr>
          <a:xfrm>
            <a:off x="4527176" y="4751294"/>
            <a:ext cx="6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It indicating no outliers are detected  in a data 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D3D252-BC62-4A9A-AE2F-1BEDEA2C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9" y="1492360"/>
            <a:ext cx="5403358" cy="3873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C00E04-65D4-4C51-B5D2-FA2CD67E31A7}"/>
              </a:ext>
            </a:extLst>
          </p:cNvPr>
          <p:cNvSpPr txBox="1"/>
          <p:nvPr/>
        </p:nvSpPr>
        <p:spPr>
          <a:xfrm>
            <a:off x="3824628" y="8359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1B46C-6C5B-C947-86DB-3496F09B5C30}"/>
              </a:ext>
            </a:extLst>
          </p:cNvPr>
          <p:cNvSpPr txBox="1"/>
          <p:nvPr/>
        </p:nvSpPr>
        <p:spPr>
          <a:xfrm>
            <a:off x="7348698" y="1548291"/>
            <a:ext cx="372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It shows that around 42.80% columns indicating bankruptcy and </a:t>
            </a:r>
          </a:p>
          <a:p>
            <a:r>
              <a:rPr lang="en-IN" sz="1800" dirty="0"/>
              <a:t>57.20% indicates non bankruptcy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2E572-9CA1-4DD7-A934-16411213D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Fitted Five Machine Learning Models to the data given below: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Logistic Regression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Random Forest</a:t>
            </a:r>
          </a:p>
          <a:p>
            <a:pPr marL="1016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KNN Classifier Model </a:t>
            </a:r>
          </a:p>
          <a:p>
            <a:pPr marL="1016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Decision Tree</a:t>
            </a:r>
          </a:p>
          <a:p>
            <a:pPr marL="1016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SVC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8E50F-B0B3-4386-9F73-56E0C7DE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70" y="942871"/>
            <a:ext cx="10058400" cy="5875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3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1066800" y="1155318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100" b="1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accuracy achieved in Logistic Regression is 100%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E727A-F201-4519-BE37-BE40611E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428"/>
            <a:ext cx="5487865" cy="3330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9beb445ca_0_9"/>
          <p:cNvSpPr txBox="1">
            <a:spLocks noGrp="1"/>
          </p:cNvSpPr>
          <p:nvPr>
            <p:ph type="body" idx="1"/>
          </p:nvPr>
        </p:nvSpPr>
        <p:spPr>
          <a:xfrm>
            <a:off x="879109" y="948903"/>
            <a:ext cx="9213788" cy="3000678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KNN CLASSIFIER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training ROC-AUC Score is 1.0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testing ROC-AUC Score is 1.0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4AEBA-A520-4EA5-972E-31416A4C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09" y="2695129"/>
            <a:ext cx="4288862" cy="336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3D2A6-109A-4C6B-8014-E8C91EE9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842" y="1283369"/>
            <a:ext cx="4146895" cy="2286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F4851-EDBF-4D38-8502-A5796506C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73" y="4090721"/>
            <a:ext cx="3970364" cy="1546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B45EB-8BFB-4E9D-9220-937206985E78}"/>
              </a:ext>
            </a:extLst>
          </p:cNvPr>
          <p:cNvSpPr txBox="1"/>
          <p:nvPr/>
        </p:nvSpPr>
        <p:spPr>
          <a:xfrm>
            <a:off x="6039842" y="364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Calculating ROC Curve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5DA40-6735-3461-24B7-CDDAE975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 OF DIFFERENT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4F4AB-E1BB-BFDB-E010-B36D5C79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1563274"/>
            <a:ext cx="8346196" cy="3731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F78AF-9668-A5F2-3110-2B1FDEBB1F31}"/>
              </a:ext>
            </a:extLst>
          </p:cNvPr>
          <p:cNvSpPr txBox="1"/>
          <p:nvPr/>
        </p:nvSpPr>
        <p:spPr>
          <a:xfrm>
            <a:off x="1658471" y="5294726"/>
            <a:ext cx="855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KNN is giving good accuracy as compared to other model, hence we are using it for Model deployment purposes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17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 deployed the KNN model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creating an interactive web application for real-time predictions and insights. </a:t>
            </a:r>
          </a:p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model provides 100% accuracy, outperforming other models that gave 95% accuracy. This user-friendly interface allows for easy data input and visualization, making it a powerful tool for showcasing model outputs and supporting decision-making."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3793" y="99279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11DF2-2E65-4801-A313-1CAB36EA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4" y="946484"/>
            <a:ext cx="8184799" cy="49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48EE5-1F12-4EAD-A410-D66E35FB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49" y="0"/>
            <a:ext cx="736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6617F-B137-4477-BF36-15DE9F94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4" y="0"/>
            <a:ext cx="7419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fundamental goal here is to model the probability that a business goes bankrupt.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predict the likelihood of a company going bankrupt based on the provided features: industrial risk, management risk, financial flexibility, credibility, competitiveness, and operating risk.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Data-driven insights can help identify early warning signs and provide guidance for strategic decision-making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936859" y="1256704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sz="5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>
          <a:xfrm>
            <a:off x="1097280" y="1889260"/>
            <a:ext cx="10058400" cy="408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During the internship, a variety of tools and technologies were used to complete the project, including: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Python (for data manipulation and model building)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Pandas and NumPy (for data handling)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Matplotlib and Seaborn (for data visualization)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Scikit-learn (for machine learning)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Streamlit</a:t>
            </a: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(for deploy) 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These tools enabled efficient handling of data and the development of a robust predictive model.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99918-C845-4889-9FF1-80406606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Categorical Variables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challenge was dealing with categorical data. To address this, we applied label encoding to convert the categories into a numerical format suitable for model training.</a:t>
            </a:r>
          </a:p>
          <a:p>
            <a:pPr marL="494100" indent="-457200"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Appropriate Evaluation Metrics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Selecting the right evaluation metrics was crucial for accurately assessing model performance. We utilized precision, recall, and the ROC curve to ensure a comprehensive evaluation.</a:t>
            </a:r>
          </a:p>
          <a:p>
            <a:pPr marL="494100" indent="-457200"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Selection for Deployment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Choosing a platform for deployment was another challenge. We resolved this by deploying the model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offered a user-friendly interface and free hosting capabilities</a:t>
            </a:r>
            <a:r>
              <a:rPr lang="en-US" sz="1600" dirty="0"/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A631B8-4E9D-4E48-80FA-F75CF1E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01" y="1332620"/>
            <a:ext cx="10058400" cy="5875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WHILE DOING PROJECT &amp;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OVERCOME 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677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1097280" y="1667435"/>
            <a:ext cx="10058400" cy="420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 this project, we successfully developed a predictive model for bankruptcy prevention using various machine learning techniques. </a:t>
            </a:r>
          </a:p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model demonstrated superior performance with 100% accuracy, surpassing other models. </a:t>
            </a:r>
          </a:p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deploying the model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created a user-friendly application for real-time predictions. </a:t>
            </a:r>
          </a:p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will help businesses identify early bankruptcy risks, supporting informed decision-making and strategic planning."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ctrTitle"/>
          </p:nvPr>
        </p:nvSpPr>
        <p:spPr>
          <a:xfrm>
            <a:off x="3851954" y="3190806"/>
            <a:ext cx="4488092" cy="8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5400" b="1" dirty="0"/>
              <a:t>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904774" y="1580375"/>
            <a:ext cx="10058400" cy="456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1016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7 columns about 250 rows: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Industrial risk: 0=low risk, 0.5=medium risk, 1=high risk.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Management risk: 0=low risk, 0.5=medium risk, 1=high risk.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financial flexibility: 0=low flexibility, 0.5=medium flexibility, 1=high flexibility.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credibility: 0=low credibility, 0.5=medium credibility, 1=high credibility.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competitiveness: 0=low competitiveness, 0.5=medium competitiveness,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1=high competitiveness.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Operating risk: 0=low risk, 0.5=medium risk, 1=high risk.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class: bankruptcy, non-bankruptcy (target variable).</a:t>
            </a:r>
          </a:p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INFORMATION: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251B6-4E45-9275-E9DA-32E865FB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1295" y="2141935"/>
            <a:ext cx="103363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duplicate entries to ensure the dataset's integrity and prevent bias in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Checked for outliers in the dataset and handled them appropriately to avoid skewing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Categorical Variables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label encoding to convert categorical variables into numerical values for compatibility with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Generated a correlation matrix to identify relationships between variables and detect multicollinearity.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Checked for any missing data and handled it appropriately to ensure consistency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Created visualizations such as heatmaps, bar plots, and pair plots to gain insights into variable distributions and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80BA76-3F5D-4F0D-840E-7C48D6A19E4E}"/>
              </a:ext>
            </a:extLst>
          </p:cNvPr>
          <p:cNvSpPr txBox="1"/>
          <p:nvPr/>
        </p:nvSpPr>
        <p:spPr>
          <a:xfrm>
            <a:off x="4812722" y="770219"/>
            <a:ext cx="29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C4CA-9456-4A40-97C8-43CDA35D3F88}"/>
              </a:ext>
            </a:extLst>
          </p:cNvPr>
          <p:cNvSpPr txBox="1"/>
          <p:nvPr/>
        </p:nvSpPr>
        <p:spPr>
          <a:xfrm>
            <a:off x="1066533" y="1455429"/>
            <a:ext cx="5000432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Importing libraries and Reading 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6E3947-F73F-4844-A140-67E43866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68" y="2108200"/>
            <a:ext cx="10176795" cy="3760788"/>
          </a:xfrm>
        </p:spPr>
        <p:txBody>
          <a:bodyPr>
            <a:normAutofit/>
          </a:bodyPr>
          <a:lstStyle/>
          <a:p>
            <a:pPr algn="l"/>
            <a:endParaRPr lang="en-IN" b="1" i="0" dirty="0">
              <a:solidFill>
                <a:srgbClr val="000000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B99448-1155-40E5-89EC-D92C847C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69" y="1875304"/>
            <a:ext cx="7000305" cy="3993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-762637" y="10270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 Checking Data types and Null 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048DA-476B-4CB7-BB43-64ABB1D2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65" y="1614608"/>
            <a:ext cx="7781697" cy="446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6C905-2798-4743-9C65-3086F0446524}"/>
              </a:ext>
            </a:extLst>
          </p:cNvPr>
          <p:cNvSpPr txBox="1"/>
          <p:nvPr/>
        </p:nvSpPr>
        <p:spPr>
          <a:xfrm>
            <a:off x="1989873" y="496513"/>
            <a:ext cx="472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duplicate values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31E9B-1430-49CD-8DE9-1FD57C3D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7" y="1542800"/>
            <a:ext cx="4207329" cy="823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323D1-D03E-4C96-AFED-AC75C32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27" y="2402165"/>
            <a:ext cx="5730737" cy="4319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C68BA-7D4B-4A8E-8682-8FFB1055AE76}"/>
              </a:ext>
            </a:extLst>
          </p:cNvPr>
          <p:cNvSpPr txBox="1"/>
          <p:nvPr/>
        </p:nvSpPr>
        <p:spPr>
          <a:xfrm>
            <a:off x="6711163" y="95688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duplicated rows: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147 rows and 7 columns count,</a:t>
            </a:r>
          </a:p>
        </p:txBody>
      </p:sp>
    </p:spTree>
    <p:extLst>
      <p:ext uri="{BB962C8B-B14F-4D97-AF65-F5344CB8AC3E}">
        <p14:creationId xmlns:p14="http://schemas.microsoft.com/office/powerpoint/2010/main" val="41091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C1764-78C6-D77D-E7D6-48879AEC7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6" r="1455"/>
          <a:stretch/>
        </p:blipFill>
        <p:spPr>
          <a:xfrm>
            <a:off x="313763" y="950258"/>
            <a:ext cx="5387789" cy="4634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468C8-127B-34FC-22E5-1E8B2A356A24}"/>
              </a:ext>
            </a:extLst>
          </p:cNvPr>
          <p:cNvSpPr txBox="1"/>
          <p:nvPr/>
        </p:nvSpPr>
        <p:spPr>
          <a:xfrm>
            <a:off x="5701552" y="950258"/>
            <a:ext cx="5916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Risk has the highest average value, slightly exceeding 0.6. This suggests that, on average, the management risk is relatively high compared to the other risk factors.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Risk comes next with a mean value just above 0.5, indicating that operational concerns are also a prominent risk factor.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Risk has a mean value around 0.5, which signifies a moderate level of exposure to industrial-related risks. This is in line with management and operational risks, indicating that businesses face substantial challenges both at the management and industrial levels.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and Competitiveness have nearly identical mean values, both close to 0.4.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Flexibility has the lowest mean value, slightly above 0.3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51D7B-C444-BDEC-1B6B-A443AE0B5E8F}"/>
              </a:ext>
            </a:extLst>
          </p:cNvPr>
          <p:cNvSpPr txBox="1"/>
          <p:nvPr/>
        </p:nvSpPr>
        <p:spPr>
          <a:xfrm>
            <a:off x="887506" y="215153"/>
            <a:ext cx="825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VALUES OF DIFFERENT RISK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3507843" y="-60290"/>
            <a:ext cx="5546510" cy="73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Heatmap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161AD-9BAE-4E4B-B4AD-1041AC55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3" y="1160222"/>
            <a:ext cx="5938074" cy="4451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B8350-37DC-0B36-9226-E67D13863C1D}"/>
              </a:ext>
            </a:extLst>
          </p:cNvPr>
          <p:cNvSpPr txBox="1"/>
          <p:nvPr/>
        </p:nvSpPr>
        <p:spPr>
          <a:xfrm>
            <a:off x="6920753" y="1093694"/>
            <a:ext cx="4437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Strong Positive Correlation:</a:t>
            </a:r>
          </a:p>
          <a:p>
            <a:pPr algn="l"/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Financial flexibility, competitiveness, and credibility are strongly positively correlated with each other.</a:t>
            </a:r>
          </a:p>
          <a:p>
            <a:pPr algn="l"/>
            <a:endParaRPr lang="en-US" sz="200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Strong Negative Correlation:</a:t>
            </a:r>
          </a:p>
          <a:p>
            <a:pPr algn="l"/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Management risk is negatively correlated with credibility and competitiveness, so improvements in credibility and competitiveness may reduce management risk.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1001</Words>
  <Application>Microsoft Office PowerPoint</Application>
  <PresentationFormat>Widescreen</PresentationFormat>
  <Paragraphs>82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Wingdings</vt:lpstr>
      <vt:lpstr>Noto Sans Symbols</vt:lpstr>
      <vt:lpstr>Times New Roman</vt:lpstr>
      <vt:lpstr>Arial</vt:lpstr>
      <vt:lpstr>Calibri</vt:lpstr>
      <vt:lpstr>Century Gothic</vt:lpstr>
      <vt:lpstr>RetrospectVTI</vt:lpstr>
      <vt:lpstr> BANKRUPTCY PREVENTION   </vt:lpstr>
      <vt:lpstr>BUSINESS OBJECTIVE</vt:lpstr>
      <vt:lpstr>DATA SET INFORMATION:</vt:lpstr>
      <vt:lpstr>EXPLORATORY DATA ANALYSIS (EDA)</vt:lpstr>
      <vt:lpstr>PowerPoint Presentation</vt:lpstr>
      <vt:lpstr>⮚ Checking Data types and Null values:</vt:lpstr>
      <vt:lpstr>PowerPoint Presentation</vt:lpstr>
      <vt:lpstr>PowerPoint Presentation</vt:lpstr>
      <vt:lpstr>PowerPoint Presentation</vt:lpstr>
      <vt:lpstr>BOXPLOT FOR WHOLE DATASET </vt:lpstr>
      <vt:lpstr>PowerPoint Presentation</vt:lpstr>
      <vt:lpstr>Model Building</vt:lpstr>
      <vt:lpstr>1. LOGISTIC REGRESSION  • The accuracy achieved in Logistic Regression is 100%</vt:lpstr>
      <vt:lpstr>PowerPoint Presentation</vt:lpstr>
      <vt:lpstr>COMPARISION OF DIFFERENT MODELS</vt:lpstr>
      <vt:lpstr>MODEL DEPLOYMENT</vt:lpstr>
      <vt:lpstr>PowerPoint Presentation</vt:lpstr>
      <vt:lpstr>PowerPoint Presentation</vt:lpstr>
      <vt:lpstr>PowerPoint Presentation</vt:lpstr>
      <vt:lpstr>TOOLS AND TECHNOLOGIES USED</vt:lpstr>
      <vt:lpstr>CHALLENGES FACED WHILE DOING PROJECT &amp; HOW DID YOU OVERCOME IT.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INTERNSHIP:  CRUDE OIL FUT  BY</dc:title>
  <dc:creator>Shraddha Akolkar</dc:creator>
  <cp:lastModifiedBy>Abhesh Roy</cp:lastModifiedBy>
  <cp:revision>24</cp:revision>
  <dcterms:created xsi:type="dcterms:W3CDTF">2024-10-06T17:18:20Z</dcterms:created>
  <dcterms:modified xsi:type="dcterms:W3CDTF">2025-01-11T09:49:36Z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