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3" r:id="rId2"/>
    <p:sldMasterId id="2147483729" r:id="rId3"/>
    <p:sldMasterId id="2147483732" r:id="rId4"/>
  </p:sldMasterIdLst>
  <p:sldIdLst>
    <p:sldId id="31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317" r:id="rId21"/>
    <p:sldId id="30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35F7-FAE5-49AA-9346-6639E987AFD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CB1C-4F5E-4C23-B56F-A6515F48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1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35F7-FAE5-49AA-9346-6639E987AFD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CB1C-4F5E-4C23-B56F-A6515F48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4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35F7-FAE5-49AA-9346-6639E987AFD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CB1C-4F5E-4C23-B56F-A6515F4831B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862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35F7-FAE5-49AA-9346-6639E987AFD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CB1C-4F5E-4C23-B56F-A6515F48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0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35F7-FAE5-49AA-9346-6639E987AFD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CB1C-4F5E-4C23-B56F-A6515F4831B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395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35F7-FAE5-49AA-9346-6639E987AFD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CB1C-4F5E-4C23-B56F-A6515F48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5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35F7-FAE5-49AA-9346-6639E987AFD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CB1C-4F5E-4C23-B56F-A6515F48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34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35F7-FAE5-49AA-9346-6639E987AFD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CB1C-4F5E-4C23-B56F-A6515F48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69686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717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53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35F7-FAE5-49AA-9346-6639E987AFD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CB1C-4F5E-4C23-B56F-A6515F48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59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731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439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05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3364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4152626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497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571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082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854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27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35F7-FAE5-49AA-9346-6639E987AFD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CB1C-4F5E-4C23-B56F-A6515F48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337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834068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6460835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6578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550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31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35F7-FAE5-49AA-9346-6639E987AFD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CB1C-4F5E-4C23-B56F-A6515F48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0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35F7-FAE5-49AA-9346-6639E987AFD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CB1C-4F5E-4C23-B56F-A6515F48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35F7-FAE5-49AA-9346-6639E987AFD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CB1C-4F5E-4C23-B56F-A6515F48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6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35F7-FAE5-49AA-9346-6639E987AFD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CB1C-4F5E-4C23-B56F-A6515F48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5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35F7-FAE5-49AA-9346-6639E987AFD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CB1C-4F5E-4C23-B56F-A6515F48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35F7-FAE5-49AA-9346-6639E987AFD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CB1C-4F5E-4C23-B56F-A6515F48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9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735F7-FAE5-49AA-9346-6639E987AFD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C2CB1C-4F5E-4C23-B56F-A6515F48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2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20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6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19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ebp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web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eb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eb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eb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-140526" y="4970088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B Titr" panose="00000700000000000000" pitchFamily="2" charset="-78"/>
              </a:rPr>
              <a:t>هوش مصنوعی و ترید ارز های دیجیتال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B Titr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3811117" y="5739530"/>
            <a:ext cx="4288714" cy="9747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ارائه دهنده : رویا حق جو و علی خلیلی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استاد مربوطه : دکتر عصایی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خرداد ماه 1403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AB48E-F7D2-BFF3-21A0-083C3FEB5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925" y="74541"/>
            <a:ext cx="1592990" cy="173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62EFA7-633F-7ADC-7C20-E8770121CEBD}"/>
              </a:ext>
            </a:extLst>
          </p:cNvPr>
          <p:cNvSpPr txBox="1"/>
          <p:nvPr/>
        </p:nvSpPr>
        <p:spPr>
          <a:xfrm>
            <a:off x="2903492" y="237087"/>
            <a:ext cx="5252028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285750" indent="-285750" algn="ctr" rtl="1">
              <a:buFont typeface="Wingdings" panose="05000000000000000000" pitchFamily="2" charset="2"/>
              <a:buChar char="v"/>
            </a:pPr>
            <a:r>
              <a:rPr lang="fa-IR" sz="3200" dirty="0">
                <a:cs typeface="B Titr" panose="00000700000000000000" pitchFamily="2" charset="-78"/>
              </a:rPr>
              <a:t>بهترین ربات ها</a:t>
            </a:r>
            <a:r>
              <a:rPr lang="en-US" sz="3200" dirty="0">
                <a:cs typeface="B Titr" panose="00000700000000000000" pitchFamily="2" charset="-78"/>
              </a:rPr>
              <a:t> </a:t>
            </a:r>
            <a:r>
              <a:rPr lang="fa-IR" sz="3200" dirty="0">
                <a:cs typeface="B Titr" panose="00000700000000000000" pitchFamily="2" charset="-78"/>
              </a:rPr>
              <a:t> در تریدینگ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76AD2-E454-C17A-C6C1-0A7DFBCE064C}"/>
              </a:ext>
            </a:extLst>
          </p:cNvPr>
          <p:cNvSpPr txBox="1"/>
          <p:nvPr/>
        </p:nvSpPr>
        <p:spPr>
          <a:xfrm>
            <a:off x="5844589" y="246875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ritannic Bold" panose="020B0903060703020204" pitchFamily="34" charset="0"/>
              </a:rPr>
              <a:t>Crypto hopper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94C28-3578-487A-4DC2-8A20E5C86CE2}"/>
              </a:ext>
            </a:extLst>
          </p:cNvPr>
          <p:cNvSpPr txBox="1"/>
          <p:nvPr/>
        </p:nvSpPr>
        <p:spPr>
          <a:xfrm>
            <a:off x="487093" y="2437979"/>
            <a:ext cx="396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Britannic Bold" panose="020B0903060703020204" pitchFamily="34" charset="0"/>
              </a:rPr>
              <a:t>Hass online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17B343-31CE-1A57-7DF2-92851E96E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5" y="3429000"/>
            <a:ext cx="4943061" cy="34632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86F8B2-6C7A-CDD0-320A-C2407F50A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71" y="3394765"/>
            <a:ext cx="4784035" cy="34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9986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D0FE24-4923-BE97-772B-CB0CE5E326C6}"/>
              </a:ext>
            </a:extLst>
          </p:cNvPr>
          <p:cNvSpPr txBox="1"/>
          <p:nvPr/>
        </p:nvSpPr>
        <p:spPr>
          <a:xfrm>
            <a:off x="2582905" y="156718"/>
            <a:ext cx="5061268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 </a:t>
            </a:r>
            <a:r>
              <a:rPr lang="en-US" sz="3200" dirty="0">
                <a:cs typeface="B Titr" panose="00000700000000000000" pitchFamily="2" charset="-78"/>
              </a:rPr>
              <a:t>crypto hopper</a:t>
            </a:r>
            <a:r>
              <a:rPr lang="fa-IR" sz="3200" dirty="0">
                <a:cs typeface="B Titr" panose="00000700000000000000" pitchFamily="2" charset="-78"/>
              </a:rPr>
              <a:t>ربات تریدر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1BFF95-3B5B-19A4-44AC-5C3DF2D63B19}"/>
              </a:ext>
            </a:extLst>
          </p:cNvPr>
          <p:cNvSpPr txBox="1"/>
          <p:nvPr/>
        </p:nvSpPr>
        <p:spPr>
          <a:xfrm>
            <a:off x="3327116" y="1848799"/>
            <a:ext cx="72498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rgbClr val="002060"/>
                </a:solidFill>
                <a:cs typeface="B Nazanin" panose="00000400000000000000" pitchFamily="2" charset="-78"/>
              </a:rPr>
              <a:t>مناسب افراد مبتدی</a:t>
            </a:r>
          </a:p>
          <a:p>
            <a:pPr lvl="1" algn="r" rtl="1"/>
            <a:endParaRPr lang="fa-IR" sz="2800" dirty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rgbClr val="002060"/>
                </a:solidFill>
                <a:cs typeface="B Nazanin" panose="00000400000000000000" pitchFamily="2" charset="-78"/>
              </a:rPr>
              <a:t>تعیین حدود ضرر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endParaRPr lang="fa-IR" sz="2800" dirty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rgbClr val="002060"/>
                </a:solidFill>
                <a:cs typeface="B Nazanin" panose="00000400000000000000" pitchFamily="2" charset="-78"/>
              </a:rPr>
              <a:t>ساپورت کردن فناوری ابری</a:t>
            </a:r>
          </a:p>
          <a:p>
            <a:pPr lvl="1" algn="r" rtl="1"/>
            <a:endParaRPr lang="fa-IR" sz="2800" dirty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rgbClr val="002060"/>
                </a:solidFill>
                <a:cs typeface="B Nazanin" panose="00000400000000000000" pitchFamily="2" charset="-78"/>
              </a:rPr>
              <a:t>دارا بودن استراتژی معاملاتی</a:t>
            </a:r>
          </a:p>
          <a:p>
            <a:pPr lvl="1" algn="r" rtl="1"/>
            <a:endParaRPr lang="fa-IR" sz="2800" dirty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rgbClr val="002060"/>
                </a:solidFill>
                <a:cs typeface="B Nazanin" panose="00000400000000000000" pitchFamily="2" charset="-78"/>
              </a:rPr>
              <a:t>دارای شاخص تریدینگ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8557E-7C01-54C6-9069-C7A98F737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7" y="1363499"/>
            <a:ext cx="4555202" cy="2550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6336667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04D10B-461D-DF3D-0F9A-C4D35AAA9ADD}"/>
              </a:ext>
            </a:extLst>
          </p:cNvPr>
          <p:cNvSpPr txBox="1"/>
          <p:nvPr/>
        </p:nvSpPr>
        <p:spPr>
          <a:xfrm>
            <a:off x="2278059" y="260532"/>
            <a:ext cx="5566028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 </a:t>
            </a:r>
            <a:r>
              <a:rPr lang="en-US" sz="3200" dirty="0" err="1">
                <a:cs typeface="B Titr" panose="00000700000000000000" pitchFamily="2" charset="-78"/>
              </a:rPr>
              <a:t>hass</a:t>
            </a:r>
            <a:r>
              <a:rPr lang="en-US" sz="3200" dirty="0">
                <a:cs typeface="B Titr" panose="00000700000000000000" pitchFamily="2" charset="-78"/>
              </a:rPr>
              <a:t> online</a:t>
            </a:r>
            <a:r>
              <a:rPr lang="fa-IR" sz="3200" dirty="0">
                <a:cs typeface="B Titr" panose="00000700000000000000" pitchFamily="2" charset="-78"/>
              </a:rPr>
              <a:t>ربات تریدر 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A0EE2-E9B2-6221-8BD5-DCD993894BAC}"/>
              </a:ext>
            </a:extLst>
          </p:cNvPr>
          <p:cNvSpPr txBox="1"/>
          <p:nvPr/>
        </p:nvSpPr>
        <p:spPr>
          <a:xfrm>
            <a:off x="4275128" y="2807388"/>
            <a:ext cx="71379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rgbClr val="002060"/>
                </a:solidFill>
              </a:rPr>
              <a:t>پشتیبانی از 22 صرافی</a:t>
            </a:r>
          </a:p>
          <a:p>
            <a:pPr algn="r" rtl="1"/>
            <a:endParaRPr lang="fa-IR" sz="2800" dirty="0">
              <a:solidFill>
                <a:srgbClr val="002060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800" dirty="0">
              <a:solidFill>
                <a:srgbClr val="002060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rgbClr val="002060"/>
                </a:solidFill>
              </a:rPr>
              <a:t>ورژن دسکتاپ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753C6-7DA2-7842-3BF3-D6D413974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97" y="1577009"/>
            <a:ext cx="5663648" cy="395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48586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C2345-2565-9D21-5AFE-93FDA413E127}"/>
              </a:ext>
            </a:extLst>
          </p:cNvPr>
          <p:cNvSpPr txBox="1"/>
          <p:nvPr/>
        </p:nvSpPr>
        <p:spPr>
          <a:xfrm>
            <a:off x="2263807" y="174337"/>
            <a:ext cx="6241002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285750" indent="-285750" algn="ctr" rtl="1">
              <a:buFont typeface="Wingdings" panose="05000000000000000000" pitchFamily="2" charset="2"/>
              <a:buChar char="v"/>
            </a:pPr>
            <a:r>
              <a:rPr lang="fa-IR" sz="3200" dirty="0">
                <a:cs typeface="B Titr" panose="00000700000000000000" pitchFamily="2" charset="-78"/>
              </a:rPr>
              <a:t>برترین ارزهای  دیجیتال هوش مصنوعی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678BC-67FA-9009-182F-EBC8627820C1}"/>
              </a:ext>
            </a:extLst>
          </p:cNvPr>
          <p:cNvSpPr txBox="1"/>
          <p:nvPr/>
        </p:nvSpPr>
        <p:spPr>
          <a:xfrm>
            <a:off x="5103845" y="2044005"/>
            <a:ext cx="55983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The Graph</a:t>
            </a:r>
          </a:p>
          <a:p>
            <a:pPr algn="r" rtl="1"/>
            <a:endParaRPr lang="en-US" sz="2800" dirty="0">
              <a:solidFill>
                <a:srgbClr val="002060"/>
              </a:solidFill>
              <a:latin typeface="Britannic Bold" panose="020B0903060703020204" pitchFamily="34" charset="0"/>
              <a:cs typeface="Arial" panose="020B0604020202020204" pitchFamily="34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Ocean</a:t>
            </a:r>
          </a:p>
          <a:p>
            <a:pPr algn="r" rtl="1"/>
            <a:endParaRPr lang="en-US" sz="2800" dirty="0">
              <a:solidFill>
                <a:srgbClr val="002060"/>
              </a:solidFill>
              <a:latin typeface="Britannic Bold" panose="020B0903060703020204" pitchFamily="34" charset="0"/>
              <a:cs typeface="Arial" panose="020B0604020202020204" pitchFamily="34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Fetch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8AE65-D4D5-B412-A18B-41695C850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24" y="1168655"/>
            <a:ext cx="5598367" cy="36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06896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A21B42-CFC5-0598-11BA-F5C3DAD7CFA7}"/>
              </a:ext>
            </a:extLst>
          </p:cNvPr>
          <p:cNvSpPr txBox="1"/>
          <p:nvPr/>
        </p:nvSpPr>
        <p:spPr>
          <a:xfrm>
            <a:off x="2592255" y="245040"/>
            <a:ext cx="5626360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285750" indent="-285750" algn="ctr" rtl="1">
              <a:buFont typeface="Wingdings" panose="05000000000000000000" pitchFamily="2" charset="2"/>
              <a:buChar char="v"/>
            </a:pPr>
            <a:r>
              <a:rPr lang="en-US" sz="3200" dirty="0">
                <a:latin typeface="Britannic Bold" panose="020B0903060703020204" pitchFamily="34" charset="0"/>
              </a:rPr>
              <a:t>The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89FAA-D3F2-B4C9-F36D-C2CD4069B1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7790" r="4269" b="5361"/>
          <a:stretch/>
        </p:blipFill>
        <p:spPr>
          <a:xfrm>
            <a:off x="2817513" y="1264343"/>
            <a:ext cx="5175843" cy="3458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2080954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45739-E1CD-3DB9-9638-4730CA3E6BB9}"/>
              </a:ext>
            </a:extLst>
          </p:cNvPr>
          <p:cNvSpPr txBox="1"/>
          <p:nvPr/>
        </p:nvSpPr>
        <p:spPr>
          <a:xfrm>
            <a:off x="2262355" y="199748"/>
            <a:ext cx="5645021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285750" indent="-285750" algn="ctr" rtl="1">
              <a:buFont typeface="Wingdings" panose="05000000000000000000" pitchFamily="2" charset="2"/>
              <a:buChar char="v"/>
            </a:pPr>
            <a:r>
              <a:rPr lang="en-US" sz="3200" dirty="0">
                <a:latin typeface="Britannic Bold" panose="020B0903060703020204" pitchFamily="34" charset="0"/>
              </a:rPr>
              <a:t>Ocean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AA2B77-97D7-84C8-0918-1D818EA8F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951" y="1223310"/>
            <a:ext cx="5152003" cy="3206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0773551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5B3B4-F181-E944-5BF8-8A21B8E58004}"/>
              </a:ext>
            </a:extLst>
          </p:cNvPr>
          <p:cNvSpPr txBox="1"/>
          <p:nvPr/>
        </p:nvSpPr>
        <p:spPr>
          <a:xfrm>
            <a:off x="2524450" y="163030"/>
            <a:ext cx="5520564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285750" indent="-285750" algn="ctr" rtl="1">
              <a:buFont typeface="Wingdings" panose="05000000000000000000" pitchFamily="2" charset="2"/>
              <a:buChar char="v"/>
            </a:pPr>
            <a:r>
              <a:rPr lang="en-US" sz="3200" dirty="0">
                <a:latin typeface="Britannic Bold" panose="020B0903060703020204" pitchFamily="34" charset="0"/>
              </a:rPr>
              <a:t>Fetch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E8BC8-9E0B-0C42-9F9F-DDAA55D78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450" y="1255643"/>
            <a:ext cx="5412164" cy="394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06173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22E4D8-0B03-41C6-B24F-CCABD3CF4130}"/>
              </a:ext>
            </a:extLst>
          </p:cNvPr>
          <p:cNvSpPr txBox="1"/>
          <p:nvPr/>
        </p:nvSpPr>
        <p:spPr>
          <a:xfrm>
            <a:off x="7991472" y="752588"/>
            <a:ext cx="308812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منابع</a:t>
            </a:r>
            <a:r>
              <a:rPr kumimoji="0" lang="fa-IR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: 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95CE2-5E7A-0382-C382-977456313E47}"/>
              </a:ext>
            </a:extLst>
          </p:cNvPr>
          <p:cNvSpPr txBox="1"/>
          <p:nvPr/>
        </p:nvSpPr>
        <p:spPr>
          <a:xfrm>
            <a:off x="5150440" y="129653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www.bitpin.ir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070579-6F03-474B-AE81-BC0EF41048BD}"/>
              </a:ext>
            </a:extLst>
          </p:cNvPr>
          <p:cNvGrpSpPr/>
          <p:nvPr/>
        </p:nvGrpSpPr>
        <p:grpSpPr>
          <a:xfrm>
            <a:off x="0" y="2769507"/>
            <a:ext cx="12192000" cy="1318987"/>
            <a:chOff x="0" y="2759605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2759605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Arial" pitchFamily="34" charset="0"/>
                </a:rPr>
                <a:t>THANK YOU</a:t>
              </a:r>
              <a:endPara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148" y="3698936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B689920-E269-D580-0A1B-45366D0256CF}"/>
              </a:ext>
            </a:extLst>
          </p:cNvPr>
          <p:cNvSpPr txBox="1"/>
          <p:nvPr/>
        </p:nvSpPr>
        <p:spPr>
          <a:xfrm>
            <a:off x="5364737" y="369029"/>
            <a:ext cx="60984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cs typeface="B Titr" panose="00000700000000000000" pitchFamily="2" charset="-78"/>
              </a:rPr>
              <a:t>عناوین</a:t>
            </a:r>
            <a:r>
              <a:rPr kumimoji="0" lang="fa-I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:</a:t>
            </a:r>
            <a:r>
              <a:rPr kumimoji="0" lang="fa-IR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611D51-C1EE-C1CA-8909-4F64DD88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20" y="182598"/>
            <a:ext cx="7078069" cy="64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6003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C5832F-8C7E-6ADA-BEB5-CF852C1997B2}"/>
              </a:ext>
            </a:extLst>
          </p:cNvPr>
          <p:cNvSpPr txBox="1"/>
          <p:nvPr/>
        </p:nvSpPr>
        <p:spPr>
          <a:xfrm>
            <a:off x="1731146" y="563952"/>
            <a:ext cx="7396566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3200" dirty="0">
                <a:cs typeface="B Titr" panose="00000700000000000000" pitchFamily="2" charset="-78"/>
              </a:rPr>
              <a:t>نگاهی کلی بر هوش مصنوعی و ارز های دیجیتال</a:t>
            </a:r>
            <a:endParaRPr lang="en-US" sz="3200" dirty="0">
              <a:solidFill>
                <a:schemeClr val="tx2"/>
              </a:solidFill>
              <a:cs typeface="B Titr" panose="000007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1E2AA-3B99-2EEA-490E-F819F8935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99" y="1494182"/>
            <a:ext cx="5857460" cy="412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7278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B5A443-27B2-3DD1-060E-FC1E21416B6D}"/>
              </a:ext>
            </a:extLst>
          </p:cNvPr>
          <p:cNvSpPr txBox="1"/>
          <p:nvPr/>
        </p:nvSpPr>
        <p:spPr>
          <a:xfrm>
            <a:off x="3027286" y="257626"/>
            <a:ext cx="5248168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3600" dirty="0">
                <a:cs typeface="B Titr" panose="00000700000000000000" pitchFamily="2" charset="-78"/>
              </a:rPr>
              <a:t>توکن هوش مصنوعی چیست</a:t>
            </a:r>
            <a:r>
              <a:rPr lang="fa-IR" sz="3600" dirty="0">
                <a:solidFill>
                  <a:schemeClr val="tx2"/>
                </a:solidFill>
                <a:cs typeface="B Titr" panose="00000700000000000000" pitchFamily="2" charset="-78"/>
              </a:rPr>
              <a:t>؟</a:t>
            </a:r>
            <a:endParaRPr lang="en-US" sz="3600" dirty="0">
              <a:solidFill>
                <a:schemeClr val="tx2"/>
              </a:solidFill>
              <a:cs typeface="B Titr" panose="000007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8140E-CADF-500C-48AF-88D3C3356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92" y="1343987"/>
            <a:ext cx="7645047" cy="4170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E1D1EC-0A32-9ED9-4D04-BE11F9D2B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7" y="3519244"/>
            <a:ext cx="4031974" cy="30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22405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31D668-94B1-D168-4BCD-8E04E0DD358F}"/>
              </a:ext>
            </a:extLst>
          </p:cNvPr>
          <p:cNvSpPr txBox="1"/>
          <p:nvPr/>
        </p:nvSpPr>
        <p:spPr>
          <a:xfrm>
            <a:off x="2035736" y="101975"/>
            <a:ext cx="7037244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285750" indent="-285750" algn="ctr" rtl="1">
              <a:buFont typeface="Wingdings" panose="05000000000000000000" pitchFamily="2" charset="2"/>
              <a:buChar char="v"/>
            </a:pPr>
            <a:r>
              <a:rPr lang="fa-IR" sz="3600" dirty="0">
                <a:cs typeface="B Titr" panose="00000700000000000000" pitchFamily="2" charset="-78"/>
              </a:rPr>
              <a:t>ترید با هوش مصنوعی یعنی چی؟</a:t>
            </a:r>
            <a:endParaRPr lang="en-US" sz="3600" dirty="0">
              <a:cs typeface="B Titr" panose="000007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037CF-437A-4C53-4F4B-80A89FFFEE17}"/>
              </a:ext>
            </a:extLst>
          </p:cNvPr>
          <p:cNvSpPr txBox="1"/>
          <p:nvPr/>
        </p:nvSpPr>
        <p:spPr>
          <a:xfrm>
            <a:off x="4101483" y="2488059"/>
            <a:ext cx="784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800" dirty="0">
                <a:solidFill>
                  <a:srgbClr val="002060"/>
                </a:solidFill>
                <a:latin typeface="Avenir Next LT Pro"/>
                <a:cs typeface="B Nazanin" panose="00000400000000000000" pitchFamily="2" charset="-78"/>
              </a:rPr>
              <a:t>به معنی استفاده از الگوریتم  های هوش مصنوعی</a:t>
            </a:r>
            <a:endParaRPr lang="en-US" sz="2800" dirty="0">
              <a:solidFill>
                <a:srgbClr val="002060"/>
              </a:solidFill>
              <a:latin typeface="Avenir Next LT Pro"/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F9C00-5BA7-F010-9606-A700BCC499F6}"/>
              </a:ext>
            </a:extLst>
          </p:cNvPr>
          <p:cNvSpPr txBox="1"/>
          <p:nvPr/>
        </p:nvSpPr>
        <p:spPr>
          <a:xfrm>
            <a:off x="5363611" y="3278811"/>
            <a:ext cx="63110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800" dirty="0">
                <a:solidFill>
                  <a:srgbClr val="002060"/>
                </a:solidFill>
                <a:cs typeface="B Nazanin" panose="00000400000000000000" pitchFamily="2" charset="-78"/>
              </a:rPr>
              <a:t>تحلیل داده های بازاری با کمک :</a:t>
            </a:r>
          </a:p>
          <a:p>
            <a:pPr algn="r" rtl="1"/>
            <a:endParaRPr lang="fa-IR" sz="2800" dirty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2800" dirty="0">
                <a:solidFill>
                  <a:srgbClr val="002060"/>
                </a:solidFill>
                <a:cs typeface="B Nazanin" panose="00000400000000000000" pitchFamily="2" charset="-78"/>
              </a:rPr>
              <a:t>الگوریتم های ماشین لرنینگ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sz="2800" dirty="0">
                <a:solidFill>
                  <a:srgbClr val="002060"/>
                </a:solidFill>
                <a:cs typeface="B Nazanin" panose="00000400000000000000" pitchFamily="2" charset="-78"/>
              </a:rPr>
              <a:t>الگوریتم های شبکه عصبی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sz="2800" dirty="0">
                <a:solidFill>
                  <a:srgbClr val="002060"/>
                </a:solidFill>
                <a:cs typeface="B Nazanin" panose="00000400000000000000" pitchFamily="2" charset="-78"/>
              </a:rPr>
              <a:t>الگوریتم پردازش زبان طبیعی</a:t>
            </a:r>
            <a:endParaRPr lang="en-US" sz="28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81F3BC-43FB-2831-BFD8-8982DE132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1877">
            <a:off x="796068" y="2052379"/>
            <a:ext cx="4869503" cy="30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0656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CCF022-4985-2CA4-2F39-B7B5B9B578A8}"/>
              </a:ext>
            </a:extLst>
          </p:cNvPr>
          <p:cNvSpPr txBox="1"/>
          <p:nvPr/>
        </p:nvSpPr>
        <p:spPr>
          <a:xfrm>
            <a:off x="5086904" y="446482"/>
            <a:ext cx="4879783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800" dirty="0">
                <a:cs typeface="B Titr" panose="00000700000000000000" pitchFamily="2" charset="-78"/>
              </a:rPr>
              <a:t>علت برتری هوش مصنوعی چیست؟</a:t>
            </a:r>
            <a:endParaRPr lang="en-US" sz="2800" dirty="0">
              <a:cs typeface="B Titr" panose="000007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BC402-0905-CDEE-52BE-B039860AEA44}"/>
              </a:ext>
            </a:extLst>
          </p:cNvPr>
          <p:cNvSpPr txBox="1"/>
          <p:nvPr/>
        </p:nvSpPr>
        <p:spPr>
          <a:xfrm>
            <a:off x="3926899" y="1662750"/>
            <a:ext cx="76477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800" dirty="0">
                <a:solidFill>
                  <a:srgbClr val="002060"/>
                </a:solidFill>
                <a:latin typeface="Avenir Next LT Pro"/>
                <a:cs typeface="B Nazanin" panose="00000400000000000000" pitchFamily="2" charset="-78"/>
              </a:rPr>
              <a:t>بهبود بخشیدن کیفیت زندگی 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sz="2800" dirty="0">
              <a:solidFill>
                <a:srgbClr val="002060"/>
              </a:solidFill>
              <a:latin typeface="Avenir Next LT Pro"/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800" dirty="0">
                <a:solidFill>
                  <a:srgbClr val="002060"/>
                </a:solidFill>
                <a:latin typeface="Avenir Next LT Pro"/>
                <a:cs typeface="B Nazanin" panose="00000400000000000000" pitchFamily="2" charset="-78"/>
              </a:rPr>
              <a:t>صرفه جویی در زمان و انرژی</a:t>
            </a:r>
            <a:endParaRPr lang="en-US" sz="2800" dirty="0">
              <a:solidFill>
                <a:srgbClr val="002060"/>
              </a:solidFill>
              <a:latin typeface="Avenir Next LT Pro"/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8B799-285E-8123-3245-ADA22E086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69" y="3810256"/>
            <a:ext cx="4467914" cy="30477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E78DAB-A748-559C-34C6-657CA985D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130"/>
            <a:ext cx="4874869" cy="33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281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926859-0739-4EE1-4031-4D6B58D0F30A}"/>
              </a:ext>
            </a:extLst>
          </p:cNvPr>
          <p:cNvSpPr txBox="1"/>
          <p:nvPr/>
        </p:nvSpPr>
        <p:spPr>
          <a:xfrm>
            <a:off x="1805909" y="202606"/>
            <a:ext cx="7213803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285750" indent="-285750" algn="ctr" rtl="1">
              <a:buFont typeface="Wingdings" panose="05000000000000000000" pitchFamily="2" charset="2"/>
              <a:buChar char="v"/>
            </a:pPr>
            <a:r>
              <a:rPr lang="fa-IR" sz="3200" dirty="0">
                <a:cs typeface="B Titr" panose="00000700000000000000" pitchFamily="2" charset="-78"/>
              </a:rPr>
              <a:t>کاربرد هوش مصنوعی در ترید ارزهای دیجیتال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3C600-1808-0490-5ADC-8509B03DA34E}"/>
              </a:ext>
            </a:extLst>
          </p:cNvPr>
          <p:cNvSpPr txBox="1"/>
          <p:nvPr/>
        </p:nvSpPr>
        <p:spPr>
          <a:xfrm>
            <a:off x="3128607" y="2128789"/>
            <a:ext cx="83882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fa-IR" sz="2800" dirty="0">
                <a:solidFill>
                  <a:srgbClr val="002060"/>
                </a:solidFill>
                <a:latin typeface="Avenir Next LT Pro"/>
                <a:cs typeface="B Nazanin" panose="00000400000000000000" pitchFamily="2" charset="-78"/>
              </a:rPr>
              <a:t>هوش مصنوعی می تواند  به  واسطه یادگیری دیتای قبلی با دریافت دیتای جدید تصمیم درست را با کمترین درصد خطا اخذ و اجرایی کند .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fa-IR" sz="2800" dirty="0">
              <a:solidFill>
                <a:srgbClr val="002060"/>
              </a:solidFill>
              <a:latin typeface="Avenir Next LT Pro"/>
              <a:cs typeface="B Nazani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fa-IR" sz="2800" dirty="0">
                <a:solidFill>
                  <a:srgbClr val="002060"/>
                </a:solidFill>
                <a:latin typeface="Avenir Next LT Pro"/>
                <a:cs typeface="B Nazanin" panose="00000400000000000000" pitchFamily="2" charset="-78"/>
              </a:rPr>
              <a:t>دسترسی  به حساب کاربران و بالابردن امنیت آنها</a:t>
            </a:r>
            <a:endParaRPr lang="en-US" sz="2800" dirty="0">
              <a:solidFill>
                <a:srgbClr val="002060"/>
              </a:solidFill>
              <a:latin typeface="Avenir Next LT Pro"/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56DB56-F600-BDBC-16C6-ABDFD654A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5" y="3723861"/>
            <a:ext cx="4338981" cy="31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94907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3D1489-8AD7-F65E-B723-6D66924C6D7C}"/>
              </a:ext>
            </a:extLst>
          </p:cNvPr>
          <p:cNvSpPr txBox="1"/>
          <p:nvPr/>
        </p:nvSpPr>
        <p:spPr>
          <a:xfrm>
            <a:off x="2263806" y="108661"/>
            <a:ext cx="6552013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3200" dirty="0">
                <a:cs typeface="B Titr" panose="00000700000000000000" pitchFamily="2" charset="-78"/>
              </a:rPr>
              <a:t>چگونگی کمک هوش مصنوعی درتریدینگ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AB716-F965-42F8-E0AE-B0AAC720CD97}"/>
              </a:ext>
            </a:extLst>
          </p:cNvPr>
          <p:cNvSpPr txBox="1"/>
          <p:nvPr/>
        </p:nvSpPr>
        <p:spPr>
          <a:xfrm>
            <a:off x="4871761" y="2598585"/>
            <a:ext cx="68013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fa-IR" sz="2800" dirty="0">
                <a:solidFill>
                  <a:srgbClr val="002060"/>
                </a:solidFill>
                <a:latin typeface="Avenir Next LT Pro"/>
                <a:cs typeface="B Nazanin" panose="00000400000000000000" pitchFamily="2" charset="-78"/>
              </a:rPr>
              <a:t>استفاده از ربات های معاملاتی الگوریتمی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fa-IR" sz="2800" dirty="0">
                <a:solidFill>
                  <a:srgbClr val="002060"/>
                </a:solidFill>
                <a:latin typeface="Avenir Next LT Pro"/>
                <a:cs typeface="B Nazanin" panose="00000400000000000000" pitchFamily="2" charset="-78"/>
              </a:rPr>
              <a:t>پاسخ به تغییرات بازار در زمان واقعی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fa-IR" sz="2800" dirty="0">
                <a:solidFill>
                  <a:srgbClr val="002060"/>
                </a:solidFill>
                <a:latin typeface="Avenir Next LT Pro"/>
                <a:cs typeface="B Nazanin" panose="00000400000000000000" pitchFamily="2" charset="-78"/>
              </a:rPr>
              <a:t>فراهم کردن فرصت های جدید برای سرمایه گذاری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fa-IR" sz="2800" dirty="0">
                <a:solidFill>
                  <a:srgbClr val="002060"/>
                </a:solidFill>
                <a:latin typeface="Avenir Next LT Pro"/>
                <a:cs typeface="B Nazanin" panose="00000400000000000000" pitchFamily="2" charset="-78"/>
              </a:rPr>
              <a:t>کاهش خطرات در سرمایه گذاری دیجیتال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2D6DD-5A25-668B-7BFF-96A682644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1" y="1131408"/>
            <a:ext cx="5259101" cy="33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4682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60CAB5-75A6-02B1-8315-42BB0DD2613D}"/>
              </a:ext>
            </a:extLst>
          </p:cNvPr>
          <p:cNvSpPr txBox="1"/>
          <p:nvPr/>
        </p:nvSpPr>
        <p:spPr>
          <a:xfrm>
            <a:off x="1171749" y="170884"/>
            <a:ext cx="8465566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400" dirty="0">
                <a:cs typeface="B Titr" panose="00000700000000000000" pitchFamily="2" charset="-78"/>
              </a:rPr>
              <a:t>مزایا و معایب استفاده از ربات های هوش مصنوعی در ترید ارزهای دیجیتال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4CDD5-9BF3-09F9-78E8-580FDDCF3016}"/>
              </a:ext>
            </a:extLst>
          </p:cNvPr>
          <p:cNvSpPr txBox="1"/>
          <p:nvPr/>
        </p:nvSpPr>
        <p:spPr>
          <a:xfrm>
            <a:off x="5404532" y="1624760"/>
            <a:ext cx="6038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rgbClr val="002060"/>
                </a:solidFill>
                <a:latin typeface="Avenir Next LT Pro"/>
                <a:cs typeface="B Nazanin" panose="00000400000000000000" pitchFamily="2" charset="-78"/>
              </a:rPr>
              <a:t>مزایا :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latin typeface="Avenir Next LT Pro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C511D-4F29-7E0D-BBD3-CDBB3C3788C7}"/>
              </a:ext>
            </a:extLst>
          </p:cNvPr>
          <p:cNvSpPr txBox="1"/>
          <p:nvPr/>
        </p:nvSpPr>
        <p:spPr>
          <a:xfrm>
            <a:off x="4272241" y="2254966"/>
            <a:ext cx="655949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+mj-lt"/>
              <a:buAutoNum type="arabicParenR"/>
            </a:pPr>
            <a:r>
              <a:rPr lang="fa-IR" sz="2400" dirty="0">
                <a:solidFill>
                  <a:srgbClr val="002060"/>
                </a:solidFill>
                <a:latin typeface="Avenir Next LT Pro"/>
                <a:cs typeface="B Nazanin" panose="00000400000000000000" pitchFamily="2" charset="-78"/>
              </a:rPr>
              <a:t>سرعت بالا در انجام محاسبات</a:t>
            </a:r>
          </a:p>
          <a:p>
            <a:pPr marL="342900" indent="-342900" algn="r" rtl="1">
              <a:buFont typeface="+mj-lt"/>
              <a:buAutoNum type="arabicParenR"/>
            </a:pPr>
            <a:r>
              <a:rPr lang="fa-IR" sz="2400" dirty="0">
                <a:solidFill>
                  <a:srgbClr val="002060"/>
                </a:solidFill>
                <a:latin typeface="Avenir Next LT Pro"/>
                <a:cs typeface="B Nazanin" panose="00000400000000000000" pitchFamily="2" charset="-78"/>
              </a:rPr>
              <a:t>پیش بینی های دقیق</a:t>
            </a:r>
          </a:p>
          <a:p>
            <a:pPr marL="342900" indent="-342900" algn="r" rtl="1">
              <a:buFont typeface="+mj-lt"/>
              <a:buAutoNum type="arabicParenR"/>
            </a:pPr>
            <a:r>
              <a:rPr lang="fa-IR" sz="2400" dirty="0">
                <a:solidFill>
                  <a:srgbClr val="002060"/>
                </a:solidFill>
                <a:latin typeface="Avenir Next LT Pro"/>
                <a:cs typeface="B Nazanin" panose="00000400000000000000" pitchFamily="2" charset="-78"/>
              </a:rPr>
              <a:t>تحلیل و تجزیه حجم وسیعی از اطلاعات</a:t>
            </a:r>
          </a:p>
          <a:p>
            <a:pPr marL="342900" indent="-342900" algn="r" rtl="1">
              <a:buFont typeface="+mj-lt"/>
              <a:buAutoNum type="arabicParenR"/>
            </a:pPr>
            <a:r>
              <a:rPr lang="fa-IR" sz="2400" dirty="0">
                <a:solidFill>
                  <a:srgbClr val="002060"/>
                </a:solidFill>
                <a:latin typeface="Avenir Next LT Pro"/>
                <a:cs typeface="B Nazanin" panose="00000400000000000000" pitchFamily="2" charset="-78"/>
              </a:rPr>
              <a:t>کاهش خطای انسان</a:t>
            </a:r>
          </a:p>
          <a:p>
            <a:pPr marL="342900" indent="-342900" algn="r" rtl="1">
              <a:buFont typeface="+mj-lt"/>
              <a:buAutoNum type="arabicParenR"/>
            </a:pPr>
            <a:endParaRPr lang="en-US" dirty="0">
              <a:solidFill>
                <a:prstClr val="black"/>
              </a:solidFill>
              <a:latin typeface="Avenir Next LT Pro"/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A67F0-5C6B-2B88-6D6A-F36505A5CCD2}"/>
              </a:ext>
            </a:extLst>
          </p:cNvPr>
          <p:cNvSpPr txBox="1"/>
          <p:nvPr/>
        </p:nvSpPr>
        <p:spPr>
          <a:xfrm>
            <a:off x="5697997" y="4101625"/>
            <a:ext cx="5744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rgbClr val="002060"/>
                </a:solidFill>
                <a:latin typeface="Avenir Next LT Pro"/>
                <a:cs typeface="B Nazanin" panose="00000400000000000000" pitchFamily="2" charset="-78"/>
              </a:rPr>
              <a:t>معایب </a:t>
            </a:r>
            <a:r>
              <a:rPr lang="fa-IR" sz="2800" dirty="0">
                <a:solidFill>
                  <a:srgbClr val="A5B295">
                    <a:lumMod val="50000"/>
                  </a:srgbClr>
                </a:solidFill>
                <a:latin typeface="Avenir Next LT Pro"/>
                <a:cs typeface="B Nazanin" panose="00000400000000000000" pitchFamily="2" charset="-78"/>
              </a:rPr>
              <a:t>:</a:t>
            </a:r>
            <a:endParaRPr lang="en-US" sz="2800" dirty="0">
              <a:solidFill>
                <a:srgbClr val="A5B295">
                  <a:lumMod val="50000"/>
                </a:srgbClr>
              </a:solidFill>
              <a:latin typeface="Avenir Next LT Pro"/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BC253F-5EC3-9290-F66D-D07C58723C34}"/>
              </a:ext>
            </a:extLst>
          </p:cNvPr>
          <p:cNvSpPr txBox="1"/>
          <p:nvPr/>
        </p:nvSpPr>
        <p:spPr>
          <a:xfrm>
            <a:off x="5048987" y="4731831"/>
            <a:ext cx="6114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+mj-lt"/>
              <a:buAutoNum type="arabicParenR"/>
            </a:pPr>
            <a:r>
              <a:rPr lang="fa-IR" sz="2400" dirty="0">
                <a:solidFill>
                  <a:srgbClr val="002060"/>
                </a:solidFill>
                <a:latin typeface="Avenir Next LT Pro"/>
                <a:cs typeface="B Nazanin" panose="00000400000000000000" pitchFamily="2" charset="-78"/>
              </a:rPr>
              <a:t>تکیه بیش از حد بر الگوریتم های هوش مصنوعی</a:t>
            </a:r>
          </a:p>
          <a:p>
            <a:pPr marL="342900" indent="-342900" algn="r" rtl="1">
              <a:buFont typeface="+mj-lt"/>
              <a:buAutoNum type="arabicParenR"/>
            </a:pPr>
            <a:r>
              <a:rPr lang="fa-IR" sz="2400" dirty="0">
                <a:solidFill>
                  <a:srgbClr val="002060"/>
                </a:solidFill>
                <a:latin typeface="Avenir Next LT Pro"/>
                <a:cs typeface="B Nazanin" panose="00000400000000000000" pitchFamily="2" charset="-78"/>
              </a:rPr>
              <a:t>امکان حملات سایبری</a:t>
            </a:r>
          </a:p>
          <a:p>
            <a:pPr marL="342900" indent="-342900" algn="r" rtl="1">
              <a:buFont typeface="+mj-lt"/>
              <a:buAutoNum type="arabicParenR"/>
            </a:pPr>
            <a:r>
              <a:rPr lang="fa-IR" sz="2400" dirty="0">
                <a:solidFill>
                  <a:srgbClr val="002060"/>
                </a:solidFill>
                <a:latin typeface="Avenir Next LT Pro"/>
                <a:cs typeface="B Nazanin" panose="00000400000000000000" pitchFamily="2" charset="-78"/>
              </a:rPr>
              <a:t>وجود ربات های نرم افزاری بی کیفیت و دارای باگ</a:t>
            </a:r>
            <a:endParaRPr lang="en-US" sz="2400" dirty="0">
              <a:solidFill>
                <a:srgbClr val="002060"/>
              </a:solidFill>
              <a:latin typeface="Avenir Next LT Pro"/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AC91F6-4700-2DD3-B575-CFC75DD64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843"/>
            <a:ext cx="6038062" cy="558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98092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284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Avenir Next LT Pro</vt:lpstr>
      <vt:lpstr>B Nazanin</vt:lpstr>
      <vt:lpstr>B Titr</vt:lpstr>
      <vt:lpstr>Britannic Bold</vt:lpstr>
      <vt:lpstr>Calibri</vt:lpstr>
      <vt:lpstr>Trebuchet MS</vt:lpstr>
      <vt:lpstr>Wingdings</vt:lpstr>
      <vt:lpstr>Wingdings 3</vt:lpstr>
      <vt:lpstr>Facet</vt:lpstr>
      <vt:lpstr>Contents Slide Master</vt:lpstr>
      <vt:lpstr>Cover and End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royahaghjoo4659@gmail.com</dc:creator>
  <cp:lastModifiedBy>AraZeL</cp:lastModifiedBy>
  <cp:revision>5</cp:revision>
  <dcterms:created xsi:type="dcterms:W3CDTF">2024-06-26T06:01:17Z</dcterms:created>
  <dcterms:modified xsi:type="dcterms:W3CDTF">2024-07-01T12:42:00Z</dcterms:modified>
</cp:coreProperties>
</file>