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Arv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v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Arvo-regular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vo-italic.fntdata"/><Relationship Id="rId6" Type="http://schemas.openxmlformats.org/officeDocument/2006/relationships/slide" Target="slides/slide1.xml"/><Relationship Id="rId18" Type="http://schemas.openxmlformats.org/officeDocument/2006/relationships/font" Target="fonts/Arv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a98dd2401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a98dd240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a98dd2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a98dd2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a98dd240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a98dd240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a98dd240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a98dd240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a98dd240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a98dd240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a98dd240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a98dd240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witter.com/AulieRoy" TargetMode="External"/><Relationship Id="rId4" Type="http://schemas.openxmlformats.org/officeDocument/2006/relationships/hyperlink" Target="https://www.linkedin.com/in/royajacobsen/" TargetMode="External"/><Relationship Id="rId5" Type="http://schemas.openxmlformats.org/officeDocument/2006/relationships/hyperlink" Target="https://www.linkedin.com/in/royajacobse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acebook.com/drammensykehu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Drammen Sykehus - Kommunikasjon på Facebook fra januar til juli 2024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Roy Aulie Jacobsen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Høyskolen Kristiania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u="sng">
                <a:solidFill>
                  <a:schemeClr val="hlink"/>
                </a:solidFill>
                <a:hlinkClick r:id="rId3"/>
              </a:rPr>
              <a:t>https://twitter.com/AulieRoy</a:t>
            </a:r>
            <a:r>
              <a:rPr lang="no"/>
              <a:t> </a:t>
            </a:r>
            <a:r>
              <a:rPr lang="no"/>
              <a:t>| </a:t>
            </a:r>
            <a:r>
              <a:rPr lang="no" u="sng">
                <a:solidFill>
                  <a:schemeClr val="hlink"/>
                </a:solidFill>
                <a:hlinkClick r:id="rId4"/>
              </a:rPr>
              <a:t>https://www.linkedin.com/in/royajacobsen</a:t>
            </a:r>
            <a:r>
              <a:rPr lang="no" u="sng">
                <a:solidFill>
                  <a:schemeClr val="hlink"/>
                </a:solidFill>
                <a:hlinkClick r:id="rId5"/>
              </a:rPr>
              <a:t>/</a:t>
            </a:r>
            <a:r>
              <a:rPr lang="no"/>
              <a:t>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Data fra Facebook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65550" y="1510825"/>
            <a:ext cx="72468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Char char="●"/>
            </a:pPr>
            <a:r>
              <a:rPr lang="no" sz="18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Facebook poster fra Drammen Sykehus (</a:t>
            </a:r>
            <a:r>
              <a:rPr lang="no" sz="1800" u="sng">
                <a:solidFill>
                  <a:schemeClr val="hlink"/>
                </a:solidFill>
                <a:latin typeface="Arvo"/>
                <a:ea typeface="Arvo"/>
                <a:cs typeface="Arvo"/>
                <a:sym typeface="Arvo"/>
                <a:hlinkClick r:id="rId3"/>
              </a:rPr>
              <a:t>https://www.facebook.com/drammensykehus</a:t>
            </a:r>
            <a:r>
              <a:rPr lang="no" sz="18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) </a:t>
            </a:r>
            <a:endParaRPr sz="180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Char char="●"/>
            </a:pPr>
            <a:r>
              <a:rPr lang="no" sz="18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Poster fra perioden 1. januar til 6. juli </a:t>
            </a:r>
            <a:endParaRPr sz="180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Char char="●"/>
            </a:pPr>
            <a:r>
              <a:rPr lang="no" sz="18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Totalt 22 poster ble publisert på Facebook siden i den aktuelle perioden </a:t>
            </a:r>
            <a:endParaRPr sz="180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Char char="●"/>
            </a:pPr>
            <a:r>
              <a:rPr lang="no" sz="18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Postene inkluderer tekst, bilder, video og reels</a:t>
            </a:r>
            <a:endParaRPr sz="180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8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 </a:t>
            </a:r>
            <a:endParaRPr sz="180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311700" y="262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820">
                <a:latin typeface="Arvo"/>
                <a:ea typeface="Arvo"/>
                <a:cs typeface="Arvo"/>
                <a:sym typeface="Arvo"/>
              </a:rPr>
              <a:t>Fem Facebook poster omhandler det nye sykehuset i Drammen</a:t>
            </a:r>
            <a:endParaRPr sz="182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11700" y="984100"/>
            <a:ext cx="68580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0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Populære poster på Facebook, </a:t>
            </a:r>
            <a:r>
              <a:rPr lang="no" sz="10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1. </a:t>
            </a:r>
            <a:r>
              <a:rPr lang="no" sz="1000">
                <a:latin typeface="Arvo"/>
                <a:ea typeface="Arvo"/>
                <a:cs typeface="Arvo"/>
                <a:sym typeface="Arvo"/>
              </a:rPr>
              <a:t>januar til 6</a:t>
            </a:r>
            <a:r>
              <a:rPr lang="no" sz="10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. </a:t>
            </a:r>
            <a:r>
              <a:rPr lang="no" sz="1000">
                <a:latin typeface="Arvo"/>
                <a:ea typeface="Arvo"/>
                <a:cs typeface="Arvo"/>
                <a:sym typeface="Arvo"/>
              </a:rPr>
              <a:t>juli</a:t>
            </a:r>
            <a:endParaRPr sz="10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76" name="Google Shape;76;p15"/>
          <p:cNvCxnSpPr/>
          <p:nvPr/>
        </p:nvCxnSpPr>
        <p:spPr>
          <a:xfrm flipH="1">
            <a:off x="311825" y="1303875"/>
            <a:ext cx="8544300" cy="29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750" y="1456250"/>
            <a:ext cx="6930451" cy="359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311700" y="262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820">
                <a:latin typeface="Arvo"/>
                <a:ea typeface="Arvo"/>
                <a:cs typeface="Arvo"/>
                <a:sym typeface="Arvo"/>
              </a:rPr>
              <a:t>Hashtagen #nyttsykehusidrammen benyttes to ganger</a:t>
            </a:r>
            <a:endParaRPr sz="182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11700" y="984100"/>
            <a:ext cx="68580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000">
                <a:latin typeface="Arvo"/>
                <a:ea typeface="Arvo"/>
                <a:cs typeface="Arvo"/>
                <a:sym typeface="Arvo"/>
              </a:rPr>
              <a:t>Hashtags</a:t>
            </a:r>
            <a:r>
              <a:rPr b="1" lang="no" sz="10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 på Facebook, </a:t>
            </a:r>
            <a:r>
              <a:rPr lang="no" sz="10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1. </a:t>
            </a:r>
            <a:r>
              <a:rPr lang="no" sz="1000">
                <a:latin typeface="Arvo"/>
                <a:ea typeface="Arvo"/>
                <a:cs typeface="Arvo"/>
                <a:sym typeface="Arvo"/>
              </a:rPr>
              <a:t>januar til 6</a:t>
            </a:r>
            <a:r>
              <a:rPr lang="no" sz="10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. </a:t>
            </a:r>
            <a:r>
              <a:rPr lang="no" sz="1000">
                <a:latin typeface="Arvo"/>
                <a:ea typeface="Arvo"/>
                <a:cs typeface="Arvo"/>
                <a:sym typeface="Arvo"/>
              </a:rPr>
              <a:t>juli</a:t>
            </a:r>
            <a:endParaRPr sz="10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84" name="Google Shape;84;p16"/>
          <p:cNvCxnSpPr/>
          <p:nvPr/>
        </p:nvCxnSpPr>
        <p:spPr>
          <a:xfrm flipH="1">
            <a:off x="311825" y="1303875"/>
            <a:ext cx="8544300" cy="29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25" y="1456250"/>
            <a:ext cx="8544299" cy="36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311700" y="262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820">
                <a:latin typeface="Arvo"/>
                <a:ea typeface="Arvo"/>
                <a:cs typeface="Arvo"/>
                <a:sym typeface="Arvo"/>
              </a:rPr>
              <a:t>“Sykehus”, “Drammen” og “akkuttmottaket” er ordne som forekommer ofters i postene til Drammen sykehus</a:t>
            </a:r>
            <a:endParaRPr sz="182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11700" y="984100"/>
            <a:ext cx="68580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000">
                <a:latin typeface="Arvo"/>
                <a:ea typeface="Arvo"/>
                <a:cs typeface="Arvo"/>
                <a:sym typeface="Arvo"/>
              </a:rPr>
              <a:t>Populære ord i </a:t>
            </a:r>
            <a:r>
              <a:rPr b="1" lang="no" sz="10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Facebook poster, </a:t>
            </a:r>
            <a:r>
              <a:rPr lang="no" sz="10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1. </a:t>
            </a:r>
            <a:r>
              <a:rPr lang="no" sz="1000">
                <a:latin typeface="Arvo"/>
                <a:ea typeface="Arvo"/>
                <a:cs typeface="Arvo"/>
                <a:sym typeface="Arvo"/>
              </a:rPr>
              <a:t>januar til 6</a:t>
            </a:r>
            <a:r>
              <a:rPr lang="no" sz="10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. </a:t>
            </a:r>
            <a:r>
              <a:rPr lang="no" sz="1000">
                <a:latin typeface="Arvo"/>
                <a:ea typeface="Arvo"/>
                <a:cs typeface="Arvo"/>
                <a:sym typeface="Arvo"/>
              </a:rPr>
              <a:t>juli</a:t>
            </a:r>
            <a:endParaRPr sz="10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92" name="Google Shape;92;p17"/>
          <p:cNvCxnSpPr/>
          <p:nvPr/>
        </p:nvCxnSpPr>
        <p:spPr>
          <a:xfrm flipH="1">
            <a:off x="311825" y="1303875"/>
            <a:ext cx="8544300" cy="29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25" y="1456250"/>
            <a:ext cx="8520598" cy="35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311700" y="262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820">
                <a:latin typeface="Arvo"/>
                <a:ea typeface="Arvo"/>
                <a:cs typeface="Arvo"/>
                <a:sym typeface="Arvo"/>
              </a:rPr>
              <a:t>Korte meldinger oppnår høyere engasjement</a:t>
            </a:r>
            <a:endParaRPr sz="182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11700" y="984100"/>
            <a:ext cx="68580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000">
                <a:latin typeface="Arvo"/>
                <a:ea typeface="Arvo"/>
                <a:cs typeface="Arvo"/>
                <a:sym typeface="Arvo"/>
              </a:rPr>
              <a:t>F</a:t>
            </a:r>
            <a:r>
              <a:rPr b="1" lang="no" sz="10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acebook poster, </a:t>
            </a:r>
            <a:r>
              <a:rPr lang="no" sz="10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1. </a:t>
            </a:r>
            <a:r>
              <a:rPr lang="no" sz="1000">
                <a:latin typeface="Arvo"/>
                <a:ea typeface="Arvo"/>
                <a:cs typeface="Arvo"/>
                <a:sym typeface="Arvo"/>
              </a:rPr>
              <a:t>januar til 6</a:t>
            </a:r>
            <a:r>
              <a:rPr lang="no" sz="10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. </a:t>
            </a:r>
            <a:r>
              <a:rPr lang="no" sz="1000">
                <a:latin typeface="Arvo"/>
                <a:ea typeface="Arvo"/>
                <a:cs typeface="Arvo"/>
                <a:sym typeface="Arvo"/>
              </a:rPr>
              <a:t>juli</a:t>
            </a:r>
            <a:endParaRPr sz="10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100" name="Google Shape;100;p18"/>
          <p:cNvCxnSpPr/>
          <p:nvPr/>
        </p:nvCxnSpPr>
        <p:spPr>
          <a:xfrm flipH="1">
            <a:off x="311825" y="1303875"/>
            <a:ext cx="8544300" cy="29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6250"/>
            <a:ext cx="8520599" cy="35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Hva kjennetegner kommunikasjonen til Drammen Sykehus på Facebook? 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Av 22 poster publisert i perioden 1. januar til 6. juli omhandler 5 poster det nye sykehuset.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Poster angående det nye sykehuset er ikke blant de mest populære.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Korte poster oppnår mest engasjement.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Stillingsutlysninger dominerer kommunikasjonen på Facebook.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