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56" r:id="rId2"/>
    <p:sldId id="257" r:id="rId3"/>
    <p:sldId id="258" r:id="rId4"/>
    <p:sldId id="259" r:id="rId5"/>
    <p:sldId id="262" r:id="rId6"/>
    <p:sldId id="427" r:id="rId7"/>
    <p:sldId id="428" r:id="rId8"/>
    <p:sldId id="429" r:id="rId9"/>
    <p:sldId id="430" r:id="rId10"/>
    <p:sldId id="431" r:id="rId11"/>
    <p:sldId id="432" r:id="rId12"/>
    <p:sldId id="436" r:id="rId13"/>
    <p:sldId id="260"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T Sans Narrow"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03" autoAdjust="0"/>
    <p:restoredTop sz="86412" autoAdjust="0"/>
  </p:normalViewPr>
  <p:slideViewPr>
    <p:cSldViewPr snapToGrid="0">
      <p:cViewPr varScale="1">
        <p:scale>
          <a:sx n="108" d="100"/>
          <a:sy n="108" d="100"/>
        </p:scale>
        <p:origin x="149"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9b30242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d9b30242c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40a43bb4a_0_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9" name="Google Shape;79;ge40a43bb4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40a43bb4a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ge40a43bb4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40a43bb4a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ge40a43bb4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201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40a43bb4a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ge40a43bb4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12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AEM social collaboration</a:t>
            </a:r>
            <a:r>
              <a:rPr lang="en-US" baseline="0" dirty="0"/>
              <a:t> modules along with Adobe Social enables collaboration needs. User generated content is stored separately on Adobe platform . </a:t>
            </a:r>
          </a:p>
          <a:p>
            <a:endParaRPr lang="en-US" baseline="0" dirty="0"/>
          </a:p>
          <a:p>
            <a:r>
              <a:rPr lang="en-US" baseline="0" dirty="0"/>
              <a:t>While media files are in media platform, metadata is extracted and stored in AEM.  Big Data based Customer 360 + analytics provides accurate recommendation based on actual viewer patterns. Target for personalization of catalog &amp; content discovery.  </a:t>
            </a:r>
            <a:endParaRPr lang="en-US" dirty="0"/>
          </a:p>
        </p:txBody>
      </p:sp>
      <p:sp>
        <p:nvSpPr>
          <p:cNvPr id="4" name="Slide Number Placeholder 3"/>
          <p:cNvSpPr>
            <a:spLocks noGrp="1"/>
          </p:cNvSpPr>
          <p:nvPr>
            <p:ph type="sldNum" sz="quarter" idx="10"/>
          </p:nvPr>
        </p:nvSpPr>
        <p:spPr/>
        <p:txBody>
          <a:bodyPr/>
          <a:lstStyle/>
          <a:p>
            <a:fld id="{532137BB-AE87-4441-B006-A9E7CE18F214}" type="slidenum">
              <a:rPr lang="en-US" smtClean="0"/>
              <a:t>12</a:t>
            </a:fld>
            <a:endParaRPr lang="en-US" dirty="0"/>
          </a:p>
        </p:txBody>
      </p:sp>
    </p:spTree>
    <p:extLst>
      <p:ext uri="{BB962C8B-B14F-4D97-AF65-F5344CB8AC3E}">
        <p14:creationId xmlns:p14="http://schemas.microsoft.com/office/powerpoint/2010/main" val="412417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40a43bb4a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ge40a43bb4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468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pic>
        <p:nvPicPr>
          <p:cNvPr id="64" name="Google Shape;64;p13"/>
          <p:cNvPicPr preferRelativeResize="0"/>
          <p:nvPr/>
        </p:nvPicPr>
        <p:blipFill rotWithShape="1">
          <a:blip r:embed="rId3">
            <a:alphaModFix/>
          </a:blip>
          <a:srcRect/>
          <a:stretch/>
        </p:blipFill>
        <p:spPr>
          <a:xfrm>
            <a:off x="166625" y="122650"/>
            <a:ext cx="762975" cy="117625"/>
          </a:xfrm>
          <a:prstGeom prst="rect">
            <a:avLst/>
          </a:prstGeom>
          <a:noFill/>
          <a:ln>
            <a:noFill/>
          </a:ln>
        </p:spPr>
      </p:pic>
      <p:pic>
        <p:nvPicPr>
          <p:cNvPr id="65" name="Google Shape;65;p13"/>
          <p:cNvPicPr preferRelativeResize="0"/>
          <p:nvPr/>
        </p:nvPicPr>
        <p:blipFill rotWithShape="1">
          <a:blip r:embed="rId4">
            <a:alphaModFix/>
          </a:blip>
          <a:srcRect/>
          <a:stretch/>
        </p:blipFill>
        <p:spPr>
          <a:xfrm rot="10800000" flipH="1">
            <a:off x="276850" y="2243525"/>
            <a:ext cx="5614426" cy="28675"/>
          </a:xfrm>
          <a:prstGeom prst="rect">
            <a:avLst/>
          </a:prstGeom>
          <a:noFill/>
          <a:ln>
            <a:noFill/>
          </a:ln>
        </p:spPr>
      </p:pic>
      <p:sp>
        <p:nvSpPr>
          <p:cNvPr id="66" name="Google Shape;66;p13"/>
          <p:cNvSpPr txBox="1">
            <a:spLocks noGrp="1"/>
          </p:cNvSpPr>
          <p:nvPr>
            <p:ph type="title"/>
          </p:nvPr>
        </p:nvSpPr>
        <p:spPr>
          <a:xfrm>
            <a:off x="166625" y="1332313"/>
            <a:ext cx="8520600" cy="841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7" name="Google Shape;67;p13"/>
          <p:cNvSpPr txBox="1">
            <a:spLocks noGrp="1"/>
          </p:cNvSpPr>
          <p:nvPr>
            <p:ph type="subTitle" idx="1"/>
          </p:nvPr>
        </p:nvSpPr>
        <p:spPr>
          <a:xfrm>
            <a:off x="166625" y="2427413"/>
            <a:ext cx="5832600" cy="792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2800"/>
              <a:buNone/>
              <a:defRPr sz="2800"/>
            </a:lvl2pPr>
            <a:lvl3pPr lvl="2" algn="l" rtl="0">
              <a:lnSpc>
                <a:spcPct val="100000"/>
              </a:lnSpc>
              <a:spcBef>
                <a:spcPts val="0"/>
              </a:spcBef>
              <a:spcAft>
                <a:spcPts val="0"/>
              </a:spcAft>
              <a:buSzPts val="2800"/>
              <a:buNone/>
              <a:defRPr sz="2800"/>
            </a:lvl3pPr>
            <a:lvl4pPr lvl="3" algn="l" rtl="0">
              <a:lnSpc>
                <a:spcPct val="100000"/>
              </a:lnSpc>
              <a:spcBef>
                <a:spcPts val="0"/>
              </a:spcBef>
              <a:spcAft>
                <a:spcPts val="0"/>
              </a:spcAft>
              <a:buSzPts val="2800"/>
              <a:buNone/>
              <a:defRPr sz="2800"/>
            </a:lvl4pPr>
            <a:lvl5pPr lvl="4" algn="l" rtl="0">
              <a:lnSpc>
                <a:spcPct val="100000"/>
              </a:lnSpc>
              <a:spcBef>
                <a:spcPts val="0"/>
              </a:spcBef>
              <a:spcAft>
                <a:spcPts val="0"/>
              </a:spcAft>
              <a:buSzPts val="2800"/>
              <a:buNone/>
              <a:defRPr sz="2800"/>
            </a:lvl5pPr>
            <a:lvl6pPr lvl="5" algn="l" rtl="0">
              <a:lnSpc>
                <a:spcPct val="100000"/>
              </a:lnSpc>
              <a:spcBef>
                <a:spcPts val="0"/>
              </a:spcBef>
              <a:spcAft>
                <a:spcPts val="0"/>
              </a:spcAft>
              <a:buSzPts val="2800"/>
              <a:buNone/>
              <a:defRPr sz="2800"/>
            </a:lvl6pPr>
            <a:lvl7pPr lvl="6" algn="l" rtl="0">
              <a:lnSpc>
                <a:spcPct val="100000"/>
              </a:lnSpc>
              <a:spcBef>
                <a:spcPts val="0"/>
              </a:spcBef>
              <a:spcAft>
                <a:spcPts val="0"/>
              </a:spcAft>
              <a:buSzPts val="2800"/>
              <a:buNone/>
              <a:defRPr sz="2800"/>
            </a:lvl7pPr>
            <a:lvl8pPr lvl="7" algn="l" rtl="0">
              <a:lnSpc>
                <a:spcPct val="100000"/>
              </a:lnSpc>
              <a:spcBef>
                <a:spcPts val="0"/>
              </a:spcBef>
              <a:spcAft>
                <a:spcPts val="0"/>
              </a:spcAft>
              <a:buSzPts val="2800"/>
              <a:buNone/>
              <a:defRPr sz="2800"/>
            </a:lvl8pPr>
            <a:lvl9pPr lvl="8" algn="l"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429064" y="1028701"/>
            <a:ext cx="8229600" cy="1489608"/>
          </a:xfrm>
        </p:spPr>
        <p:txBody>
          <a:bodyPr wrap="square">
            <a:spAutoFit/>
          </a:bodyPr>
          <a:lstStyle>
            <a:lvl1pPr>
              <a:lnSpc>
                <a:spcPct val="120000"/>
              </a:lnSpc>
              <a:spcBef>
                <a:spcPts val="630"/>
              </a:spcBef>
              <a:defRPr sz="1350"/>
            </a:lvl1pPr>
            <a:lvl2pPr>
              <a:lnSpc>
                <a:spcPct val="120000"/>
              </a:lnSpc>
              <a:spcBef>
                <a:spcPts val="630"/>
              </a:spcBef>
              <a:defRPr sz="1350"/>
            </a:lvl2pPr>
            <a:lvl3pPr marL="342900" indent="-171450">
              <a:lnSpc>
                <a:spcPct val="120000"/>
              </a:lnSpc>
              <a:spcBef>
                <a:spcPts val="630"/>
              </a:spcBef>
              <a:buSzPct val="80000"/>
              <a:buFont typeface="Arial" panose="020B0604020202020204" pitchFamily="34" charset="0"/>
              <a:buChar char="–"/>
              <a:defRPr sz="1350"/>
            </a:lvl3pPr>
            <a:lvl4pPr>
              <a:lnSpc>
                <a:spcPct val="120000"/>
              </a:lnSpc>
              <a:spcBef>
                <a:spcPts val="630"/>
              </a:spcBef>
              <a:defRPr sz="1350"/>
            </a:lvl4pPr>
            <a:lvl5pPr>
              <a:lnSpc>
                <a:spcPct val="120000"/>
              </a:lnSpc>
              <a:spcBef>
                <a:spcPts val="630"/>
              </a:spcBef>
              <a:defRPr sz="13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spTree>
    <p:extLst>
      <p:ext uri="{BB962C8B-B14F-4D97-AF65-F5344CB8AC3E}">
        <p14:creationId xmlns:p14="http://schemas.microsoft.com/office/powerpoint/2010/main" val="176632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256125" y="1356375"/>
            <a:ext cx="5970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Wordpress to AEM</a:t>
            </a:r>
            <a:endParaRPr dirty="0"/>
          </a:p>
        </p:txBody>
      </p:sp>
      <p:sp>
        <p:nvSpPr>
          <p:cNvPr id="76" name="Google Shape;76;p15"/>
          <p:cNvSpPr txBox="1"/>
          <p:nvPr/>
        </p:nvSpPr>
        <p:spPr>
          <a:xfrm>
            <a:off x="464200" y="3165950"/>
            <a:ext cx="21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Amitabh Singh </a:t>
            </a: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26" y="311821"/>
            <a:ext cx="8229600" cy="369932"/>
          </a:xfrm>
        </p:spPr>
        <p:txBody>
          <a:bodyPr>
            <a:noAutofit/>
          </a:bodyPr>
          <a:lstStyle/>
          <a:p>
            <a:r>
              <a:rPr lang="en-US" sz="1400" dirty="0"/>
              <a:t>Content-As-a-Service, Architecture</a:t>
            </a:r>
            <a:endParaRPr lang="en-US" sz="2400" dirty="0"/>
          </a:p>
        </p:txBody>
      </p:sp>
      <p:sp>
        <p:nvSpPr>
          <p:cNvPr id="4" name="Slide Number Placeholder 3"/>
          <p:cNvSpPr>
            <a:spLocks noGrp="1"/>
          </p:cNvSpPr>
          <p:nvPr>
            <p:ph type="sldNum" sz="quarter" idx="4"/>
          </p:nvPr>
        </p:nvSpPr>
        <p:spPr>
          <a:xfrm>
            <a:off x="8737600" y="6359878"/>
            <a:ext cx="2844800" cy="365125"/>
          </a:xfrm>
          <a:prstGeom prst="rect">
            <a:avLst/>
          </a:prstGeom>
        </p:spPr>
        <p:txBody>
          <a:bodyPr vert="horz" lIns="0" tIns="45720" rIns="0" bIns="45720" rtlCol="0" anchor="ctr"/>
          <a:lstStyle>
            <a:defPPr>
              <a:defRPr lang="en-US"/>
            </a:defPPr>
            <a:lvl1pPr marL="0" algn="r" defTabSz="914400" rtl="0" eaLnBrk="1" latinLnBrk="0" hangingPunct="1">
              <a:defRPr sz="9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F02FA9-8CAD-4C87-B028-31481A2E0525}" type="slidenum">
              <a:rPr lang="en-US" smtClean="0">
                <a:solidFill>
                  <a:srgbClr val="4D4F53">
                    <a:tint val="75000"/>
                  </a:srgbClr>
                </a:solidFill>
              </a:rPr>
              <a:pPr/>
              <a:t>10</a:t>
            </a:fld>
            <a:endParaRPr lang="en-US" dirty="0"/>
          </a:p>
        </p:txBody>
      </p:sp>
      <p:sp>
        <p:nvSpPr>
          <p:cNvPr id="6" name="Rectangle 5"/>
          <p:cNvSpPr/>
          <p:nvPr/>
        </p:nvSpPr>
        <p:spPr>
          <a:xfrm>
            <a:off x="1566812" y="681753"/>
            <a:ext cx="3739813"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Adobe Experience Manager</a:t>
            </a:r>
          </a:p>
        </p:txBody>
      </p:sp>
      <p:sp>
        <p:nvSpPr>
          <p:cNvPr id="7" name="Rectangle 6"/>
          <p:cNvSpPr/>
          <p:nvPr/>
        </p:nvSpPr>
        <p:spPr>
          <a:xfrm>
            <a:off x="5350538" y="681753"/>
            <a:ext cx="3686902" cy="281344"/>
          </a:xfrm>
          <a:prstGeom prst="rect">
            <a:avLst/>
          </a:prstGeom>
          <a:solidFill>
            <a:srgbClr val="FFAD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WordPress</a:t>
            </a:r>
          </a:p>
        </p:txBody>
      </p:sp>
      <p:sp>
        <p:nvSpPr>
          <p:cNvPr id="8" name="Rectangle 7"/>
          <p:cNvSpPr/>
          <p:nvPr/>
        </p:nvSpPr>
        <p:spPr>
          <a:xfrm>
            <a:off x="73126" y="1021096"/>
            <a:ext cx="1449773" cy="649443"/>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Expose content</a:t>
            </a:r>
          </a:p>
          <a:p>
            <a:pPr algn="ctr"/>
            <a:r>
              <a:rPr lang="en-US" sz="1050" dirty="0">
                <a:solidFill>
                  <a:schemeClr val="bg1"/>
                </a:solidFill>
                <a:latin typeface="Arial" panose="020B0604020202020204" pitchFamily="34" charset="0"/>
                <a:cs typeface="Arial" panose="020B0604020202020204" pitchFamily="34" charset="0"/>
              </a:rPr>
              <a:t>as service (Headless)</a:t>
            </a:r>
            <a:endParaRPr lang="en-US" sz="1050" dirty="0">
              <a:latin typeface="Arial" panose="020B0604020202020204" pitchFamily="34" charset="0"/>
              <a:cs typeface="Arial" panose="020B0604020202020204" pitchFamily="34" charset="0"/>
            </a:endParaRPr>
          </a:p>
        </p:txBody>
      </p:sp>
      <p:sp>
        <p:nvSpPr>
          <p:cNvPr id="9" name="Rectangle 8"/>
          <p:cNvSpPr/>
          <p:nvPr/>
        </p:nvSpPr>
        <p:spPr>
          <a:xfrm>
            <a:off x="1566812" y="1018783"/>
            <a:ext cx="3739813" cy="65175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Content fragments, experience fragments, sling exporters available. Complex features need customization.</a:t>
            </a:r>
          </a:p>
        </p:txBody>
      </p:sp>
      <p:sp>
        <p:nvSpPr>
          <p:cNvPr id="10" name="Rectangle 9"/>
          <p:cNvSpPr/>
          <p:nvPr/>
        </p:nvSpPr>
        <p:spPr>
          <a:xfrm>
            <a:off x="5357468" y="1018784"/>
            <a:ext cx="3686902" cy="65175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a:t>
            </a:r>
          </a:p>
        </p:txBody>
      </p:sp>
      <p:sp>
        <p:nvSpPr>
          <p:cNvPr id="11" name="Rectangle 10"/>
          <p:cNvSpPr/>
          <p:nvPr/>
        </p:nvSpPr>
        <p:spPr>
          <a:xfrm>
            <a:off x="73126" y="1720166"/>
            <a:ext cx="1449773" cy="68306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SDK</a:t>
            </a:r>
            <a:endParaRPr lang="en-US" sz="1050" dirty="0">
              <a:latin typeface="Arial" panose="020B0604020202020204" pitchFamily="34" charset="0"/>
              <a:cs typeface="Arial" panose="020B0604020202020204" pitchFamily="34" charset="0"/>
            </a:endParaRPr>
          </a:p>
        </p:txBody>
      </p:sp>
      <p:sp>
        <p:nvSpPr>
          <p:cNvPr id="12" name="Rectangle 11"/>
          <p:cNvSpPr/>
          <p:nvPr/>
        </p:nvSpPr>
        <p:spPr>
          <a:xfrm>
            <a:off x="1566812" y="1720166"/>
            <a:ext cx="3739813"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Mobile SDK available for consuming exposed content.</a:t>
            </a:r>
          </a:p>
        </p:txBody>
      </p:sp>
      <p:sp>
        <p:nvSpPr>
          <p:cNvPr id="13" name="Rectangle 12"/>
          <p:cNvSpPr/>
          <p:nvPr/>
        </p:nvSpPr>
        <p:spPr>
          <a:xfrm>
            <a:off x="73126" y="2452861"/>
            <a:ext cx="1449773" cy="63185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Hybrid CMS</a:t>
            </a:r>
            <a:endParaRPr lang="en-US" sz="1050" dirty="0">
              <a:latin typeface="Arial" panose="020B0604020202020204" pitchFamily="34" charset="0"/>
              <a:cs typeface="Arial" panose="020B0604020202020204" pitchFamily="34" charset="0"/>
            </a:endParaRPr>
          </a:p>
        </p:txBody>
      </p:sp>
      <p:sp>
        <p:nvSpPr>
          <p:cNvPr id="14" name="Rectangle 13"/>
          <p:cNvSpPr/>
          <p:nvPr/>
        </p:nvSpPr>
        <p:spPr>
          <a:xfrm>
            <a:off x="1566812" y="2452862"/>
            <a:ext cx="3739813" cy="641538"/>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Supports Single Page application with support for React and Angular frameworks. Custom presentation layer needs to be built</a:t>
            </a:r>
          </a:p>
        </p:txBody>
      </p:sp>
      <p:sp>
        <p:nvSpPr>
          <p:cNvPr id="17" name="Rectangle 16"/>
          <p:cNvSpPr/>
          <p:nvPr/>
        </p:nvSpPr>
        <p:spPr>
          <a:xfrm>
            <a:off x="5367044" y="1720166"/>
            <a:ext cx="3677325"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a:solidFill>
                  <a:schemeClr val="bg1"/>
                </a:solidFill>
                <a:latin typeface="Arial" panose="020B0604020202020204" pitchFamily="34" charset="0"/>
                <a:cs typeface="Arial" panose="020B0604020202020204" pitchFamily="34" charset="0"/>
              </a:rPr>
              <a:t>Not supported.</a:t>
            </a:r>
            <a:endParaRPr lang="en-US" sz="1000" dirty="0">
              <a:solidFill>
                <a:schemeClr val="bg1"/>
              </a:solidFill>
              <a:latin typeface="Arial" panose="020B0604020202020204" pitchFamily="34" charset="0"/>
              <a:cs typeface="Arial" panose="020B0604020202020204" pitchFamily="34" charset="0"/>
            </a:endParaRPr>
          </a:p>
        </p:txBody>
      </p:sp>
      <p:sp>
        <p:nvSpPr>
          <p:cNvPr id="18" name="Rectangle 17"/>
          <p:cNvSpPr/>
          <p:nvPr/>
        </p:nvSpPr>
        <p:spPr>
          <a:xfrm>
            <a:off x="5367045" y="2452861"/>
            <a:ext cx="3677325" cy="63185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a:t>
            </a:r>
          </a:p>
        </p:txBody>
      </p:sp>
      <p:sp>
        <p:nvSpPr>
          <p:cNvPr id="19" name="Rectangle 18"/>
          <p:cNvSpPr/>
          <p:nvPr/>
        </p:nvSpPr>
        <p:spPr>
          <a:xfrm>
            <a:off x="73126" y="3130993"/>
            <a:ext cx="1449773" cy="712680"/>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Micro-services Integration</a:t>
            </a:r>
            <a:endParaRPr lang="en-US" sz="1050" dirty="0">
              <a:latin typeface="Arial" panose="020B0604020202020204" pitchFamily="34" charset="0"/>
              <a:cs typeface="Arial" panose="020B0604020202020204" pitchFamily="34" charset="0"/>
            </a:endParaRPr>
          </a:p>
        </p:txBody>
      </p:sp>
      <p:sp>
        <p:nvSpPr>
          <p:cNvPr id="21" name="Rectangle 20"/>
          <p:cNvSpPr/>
          <p:nvPr/>
        </p:nvSpPr>
        <p:spPr>
          <a:xfrm>
            <a:off x="1566812" y="3130993"/>
            <a:ext cx="3739813"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Custom code needs to be written in order to expose content as a microservice</a:t>
            </a:r>
          </a:p>
        </p:txBody>
      </p:sp>
      <p:sp>
        <p:nvSpPr>
          <p:cNvPr id="22" name="Rectangle 21"/>
          <p:cNvSpPr/>
          <p:nvPr/>
        </p:nvSpPr>
        <p:spPr>
          <a:xfrm>
            <a:off x="5367046" y="3130993"/>
            <a:ext cx="3677324"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a:t>
            </a:r>
          </a:p>
        </p:txBody>
      </p:sp>
      <p:sp>
        <p:nvSpPr>
          <p:cNvPr id="26" name="Rectangle 25"/>
          <p:cNvSpPr/>
          <p:nvPr/>
        </p:nvSpPr>
        <p:spPr>
          <a:xfrm>
            <a:off x="89633" y="681753"/>
            <a:ext cx="1433266"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Functionality</a:t>
            </a:r>
          </a:p>
        </p:txBody>
      </p:sp>
      <p:pic>
        <p:nvPicPr>
          <p:cNvPr id="27" name="Google Shape;90;p17">
            <a:extLst>
              <a:ext uri="{FF2B5EF4-FFF2-40B4-BE49-F238E27FC236}">
                <a16:creationId xmlns:a16="http://schemas.microsoft.com/office/drawing/2014/main" id="{678DF8A1-6485-48CE-AC7F-72F9582D3933}"/>
              </a:ext>
            </a:extLst>
          </p:cNvPr>
          <p:cNvPicPr preferRelativeResize="0"/>
          <p:nvPr/>
        </p:nvPicPr>
        <p:blipFill rotWithShape="1">
          <a:blip r:embed="rId2">
            <a:alphaModFix/>
          </a:blip>
          <a:srcRect/>
          <a:stretch/>
        </p:blipFill>
        <p:spPr>
          <a:xfrm>
            <a:off x="133248" y="80314"/>
            <a:ext cx="1207295" cy="185234"/>
          </a:xfrm>
          <a:prstGeom prst="rect">
            <a:avLst/>
          </a:prstGeom>
          <a:noFill/>
          <a:ln>
            <a:noFill/>
          </a:ln>
        </p:spPr>
      </p:pic>
      <p:sp>
        <p:nvSpPr>
          <p:cNvPr id="28" name="Google Shape;89;p17">
            <a:extLst>
              <a:ext uri="{FF2B5EF4-FFF2-40B4-BE49-F238E27FC236}">
                <a16:creationId xmlns:a16="http://schemas.microsoft.com/office/drawing/2014/main" id="{FEF6ED6F-4F6E-416E-A04D-0F21811DC819}"/>
              </a:ext>
            </a:extLst>
          </p:cNvPr>
          <p:cNvSpPr/>
          <p:nvPr/>
        </p:nvSpPr>
        <p:spPr>
          <a:xfrm rot="16200000">
            <a:off x="6753900" y="2753400"/>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spTree>
    <p:extLst>
      <p:ext uri="{BB962C8B-B14F-4D97-AF65-F5344CB8AC3E}">
        <p14:creationId xmlns:p14="http://schemas.microsoft.com/office/powerpoint/2010/main" val="276772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26" y="311821"/>
            <a:ext cx="8229600" cy="369932"/>
          </a:xfrm>
        </p:spPr>
        <p:txBody>
          <a:bodyPr>
            <a:noAutofit/>
          </a:bodyPr>
          <a:lstStyle/>
          <a:p>
            <a:r>
              <a:rPr lang="en-US" sz="1400" dirty="0"/>
              <a:t>Hosting, pricing model, dev cost.</a:t>
            </a:r>
          </a:p>
        </p:txBody>
      </p:sp>
      <p:sp>
        <p:nvSpPr>
          <p:cNvPr id="4" name="Slide Number Placeholder 3"/>
          <p:cNvSpPr>
            <a:spLocks noGrp="1"/>
          </p:cNvSpPr>
          <p:nvPr>
            <p:ph type="sldNum" sz="quarter" idx="4"/>
          </p:nvPr>
        </p:nvSpPr>
        <p:spPr>
          <a:xfrm>
            <a:off x="8737600" y="6359878"/>
            <a:ext cx="2844800" cy="365125"/>
          </a:xfrm>
          <a:prstGeom prst="rect">
            <a:avLst/>
          </a:prstGeom>
        </p:spPr>
        <p:txBody>
          <a:bodyPr vert="horz" lIns="0" tIns="45720" rIns="0" bIns="45720" rtlCol="0" anchor="ctr"/>
          <a:lstStyle>
            <a:defPPr>
              <a:defRPr lang="en-US"/>
            </a:defPPr>
            <a:lvl1pPr marL="0" algn="r" defTabSz="914400" rtl="0" eaLnBrk="1" latinLnBrk="0" hangingPunct="1">
              <a:defRPr sz="9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F02FA9-8CAD-4C87-B028-31481A2E0525}" type="slidenum">
              <a:rPr lang="en-US" smtClean="0">
                <a:solidFill>
                  <a:srgbClr val="4D4F53">
                    <a:tint val="75000"/>
                  </a:srgbClr>
                </a:solidFill>
              </a:rPr>
              <a:pPr/>
              <a:t>11</a:t>
            </a:fld>
            <a:endParaRPr lang="en-US" dirty="0"/>
          </a:p>
        </p:txBody>
      </p:sp>
      <p:sp>
        <p:nvSpPr>
          <p:cNvPr id="6" name="Rectangle 5"/>
          <p:cNvSpPr/>
          <p:nvPr/>
        </p:nvSpPr>
        <p:spPr>
          <a:xfrm>
            <a:off x="1566812" y="681753"/>
            <a:ext cx="3739813"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Adobe Experience Manager</a:t>
            </a:r>
          </a:p>
        </p:txBody>
      </p:sp>
      <p:sp>
        <p:nvSpPr>
          <p:cNvPr id="7" name="Rectangle 6"/>
          <p:cNvSpPr/>
          <p:nvPr/>
        </p:nvSpPr>
        <p:spPr>
          <a:xfrm>
            <a:off x="5350538" y="681753"/>
            <a:ext cx="3686902" cy="281344"/>
          </a:xfrm>
          <a:prstGeom prst="rect">
            <a:avLst/>
          </a:prstGeom>
          <a:solidFill>
            <a:srgbClr val="FFAD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WordPress</a:t>
            </a:r>
          </a:p>
        </p:txBody>
      </p:sp>
      <p:sp>
        <p:nvSpPr>
          <p:cNvPr id="8" name="Rectangle 7"/>
          <p:cNvSpPr/>
          <p:nvPr/>
        </p:nvSpPr>
        <p:spPr>
          <a:xfrm>
            <a:off x="73126" y="1021096"/>
            <a:ext cx="1449773" cy="649443"/>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Hosting options</a:t>
            </a:r>
            <a:endParaRPr lang="en-US" sz="1050" dirty="0">
              <a:latin typeface="Arial" panose="020B0604020202020204" pitchFamily="34" charset="0"/>
              <a:cs typeface="Arial" panose="020B0604020202020204" pitchFamily="34" charset="0"/>
            </a:endParaRPr>
          </a:p>
        </p:txBody>
      </p:sp>
      <p:sp>
        <p:nvSpPr>
          <p:cNvPr id="9" name="Rectangle 8"/>
          <p:cNvSpPr/>
          <p:nvPr/>
        </p:nvSpPr>
        <p:spPr>
          <a:xfrm>
            <a:off x="1566812" y="1018783"/>
            <a:ext cx="3739813" cy="65175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Available as self-hosted and managed service.</a:t>
            </a:r>
          </a:p>
        </p:txBody>
      </p:sp>
      <p:sp>
        <p:nvSpPr>
          <p:cNvPr id="10" name="Rectangle 9"/>
          <p:cNvSpPr/>
          <p:nvPr/>
        </p:nvSpPr>
        <p:spPr>
          <a:xfrm>
            <a:off x="5357468" y="1018784"/>
            <a:ext cx="3686902" cy="65175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a:t>
            </a:r>
          </a:p>
        </p:txBody>
      </p:sp>
      <p:sp>
        <p:nvSpPr>
          <p:cNvPr id="11" name="Rectangle 10"/>
          <p:cNvSpPr/>
          <p:nvPr/>
        </p:nvSpPr>
        <p:spPr>
          <a:xfrm>
            <a:off x="73126" y="1720166"/>
            <a:ext cx="1449773" cy="68306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Pricing</a:t>
            </a:r>
            <a:endParaRPr lang="en-US" sz="1050" dirty="0">
              <a:latin typeface="Arial" panose="020B0604020202020204" pitchFamily="34" charset="0"/>
              <a:cs typeface="Arial" panose="020B0604020202020204" pitchFamily="34" charset="0"/>
            </a:endParaRPr>
          </a:p>
        </p:txBody>
      </p:sp>
      <p:sp>
        <p:nvSpPr>
          <p:cNvPr id="12" name="Rectangle 11"/>
          <p:cNvSpPr/>
          <p:nvPr/>
        </p:nvSpPr>
        <p:spPr>
          <a:xfrm>
            <a:off x="1566812" y="1720166"/>
            <a:ext cx="3739813"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Mobile SDK available for consuming exposed content.</a:t>
            </a:r>
          </a:p>
        </p:txBody>
      </p:sp>
      <p:sp>
        <p:nvSpPr>
          <p:cNvPr id="13" name="Rectangle 12"/>
          <p:cNvSpPr/>
          <p:nvPr/>
        </p:nvSpPr>
        <p:spPr>
          <a:xfrm>
            <a:off x="73126" y="2452861"/>
            <a:ext cx="1449773" cy="63185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Content Volume Restrictions</a:t>
            </a:r>
            <a:endParaRPr lang="en-US" sz="1050" dirty="0">
              <a:latin typeface="Arial" panose="020B0604020202020204" pitchFamily="34" charset="0"/>
              <a:cs typeface="Arial" panose="020B0604020202020204" pitchFamily="34" charset="0"/>
            </a:endParaRPr>
          </a:p>
        </p:txBody>
      </p:sp>
      <p:sp>
        <p:nvSpPr>
          <p:cNvPr id="14" name="Rectangle 13"/>
          <p:cNvSpPr/>
          <p:nvPr/>
        </p:nvSpPr>
        <p:spPr>
          <a:xfrm>
            <a:off x="1566812" y="2452861"/>
            <a:ext cx="3739813" cy="641538"/>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 Restrictions</a:t>
            </a:r>
          </a:p>
        </p:txBody>
      </p:sp>
      <p:sp>
        <p:nvSpPr>
          <p:cNvPr id="17" name="Rectangle 16"/>
          <p:cNvSpPr/>
          <p:nvPr/>
        </p:nvSpPr>
        <p:spPr>
          <a:xfrm>
            <a:off x="5367044" y="1720166"/>
            <a:ext cx="3677325"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endParaRPr lang="en-US" sz="1000" dirty="0">
              <a:solidFill>
                <a:schemeClr val="bg1"/>
              </a:solidFill>
              <a:latin typeface="Arial" panose="020B0604020202020204" pitchFamily="34" charset="0"/>
              <a:cs typeface="Arial" panose="020B0604020202020204" pitchFamily="34" charset="0"/>
            </a:endParaRPr>
          </a:p>
        </p:txBody>
      </p:sp>
      <p:sp>
        <p:nvSpPr>
          <p:cNvPr id="18" name="Rectangle 17"/>
          <p:cNvSpPr/>
          <p:nvPr/>
        </p:nvSpPr>
        <p:spPr>
          <a:xfrm>
            <a:off x="5367045" y="2452861"/>
            <a:ext cx="3677325" cy="63185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a:t>
            </a:r>
          </a:p>
        </p:txBody>
      </p:sp>
      <p:sp>
        <p:nvSpPr>
          <p:cNvPr id="19" name="Rectangle 18"/>
          <p:cNvSpPr/>
          <p:nvPr/>
        </p:nvSpPr>
        <p:spPr>
          <a:xfrm>
            <a:off x="73126" y="3130993"/>
            <a:ext cx="1449773" cy="712680"/>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Dev effort/cost</a:t>
            </a:r>
            <a:endParaRPr lang="en-US" sz="1050" dirty="0">
              <a:latin typeface="Arial" panose="020B0604020202020204" pitchFamily="34" charset="0"/>
              <a:cs typeface="Arial" panose="020B0604020202020204" pitchFamily="34" charset="0"/>
            </a:endParaRPr>
          </a:p>
        </p:txBody>
      </p:sp>
      <p:sp>
        <p:nvSpPr>
          <p:cNvPr id="21" name="Rectangle 20"/>
          <p:cNvSpPr/>
          <p:nvPr/>
        </p:nvSpPr>
        <p:spPr>
          <a:xfrm>
            <a:off x="1566812" y="3130993"/>
            <a:ext cx="3739813"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For a CX Platform implementation, AEM cost will be lower owing to availability of tools and core components.</a:t>
            </a:r>
          </a:p>
        </p:txBody>
      </p:sp>
      <p:sp>
        <p:nvSpPr>
          <p:cNvPr id="22" name="Rectangle 21"/>
          <p:cNvSpPr/>
          <p:nvPr/>
        </p:nvSpPr>
        <p:spPr>
          <a:xfrm>
            <a:off x="5367046" y="3130993"/>
            <a:ext cx="3677324"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a:t>
            </a:r>
          </a:p>
        </p:txBody>
      </p:sp>
      <p:sp>
        <p:nvSpPr>
          <p:cNvPr id="26" name="Rectangle 25"/>
          <p:cNvSpPr/>
          <p:nvPr/>
        </p:nvSpPr>
        <p:spPr>
          <a:xfrm>
            <a:off x="89633" y="681753"/>
            <a:ext cx="1433266"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Functionality</a:t>
            </a:r>
          </a:p>
        </p:txBody>
      </p:sp>
      <p:pic>
        <p:nvPicPr>
          <p:cNvPr id="27" name="Google Shape;90;p17">
            <a:extLst>
              <a:ext uri="{FF2B5EF4-FFF2-40B4-BE49-F238E27FC236}">
                <a16:creationId xmlns:a16="http://schemas.microsoft.com/office/drawing/2014/main" id="{678DF8A1-6485-48CE-AC7F-72F9582D3933}"/>
              </a:ext>
            </a:extLst>
          </p:cNvPr>
          <p:cNvPicPr preferRelativeResize="0"/>
          <p:nvPr/>
        </p:nvPicPr>
        <p:blipFill rotWithShape="1">
          <a:blip r:embed="rId2">
            <a:alphaModFix/>
          </a:blip>
          <a:srcRect/>
          <a:stretch/>
        </p:blipFill>
        <p:spPr>
          <a:xfrm>
            <a:off x="133248" y="80314"/>
            <a:ext cx="1207295" cy="185234"/>
          </a:xfrm>
          <a:prstGeom prst="rect">
            <a:avLst/>
          </a:prstGeom>
          <a:noFill/>
          <a:ln>
            <a:noFill/>
          </a:ln>
        </p:spPr>
      </p:pic>
      <p:sp>
        <p:nvSpPr>
          <p:cNvPr id="28" name="Google Shape;89;p17">
            <a:extLst>
              <a:ext uri="{FF2B5EF4-FFF2-40B4-BE49-F238E27FC236}">
                <a16:creationId xmlns:a16="http://schemas.microsoft.com/office/drawing/2014/main" id="{FEF6ED6F-4F6E-416E-A04D-0F21811DC819}"/>
              </a:ext>
            </a:extLst>
          </p:cNvPr>
          <p:cNvSpPr/>
          <p:nvPr/>
        </p:nvSpPr>
        <p:spPr>
          <a:xfrm rot="16200000">
            <a:off x="6753900" y="2753400"/>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spTree>
    <p:extLst>
      <p:ext uri="{BB962C8B-B14F-4D97-AF65-F5344CB8AC3E}">
        <p14:creationId xmlns:p14="http://schemas.microsoft.com/office/powerpoint/2010/main" val="195051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30" y="356342"/>
            <a:ext cx="8520600" cy="392421"/>
          </a:xfrm>
        </p:spPr>
        <p:txBody>
          <a:bodyPr>
            <a:normAutofit fontScale="90000"/>
          </a:bodyPr>
          <a:lstStyle/>
          <a:p>
            <a:r>
              <a:rPr lang="en-US" sz="1600" dirty="0"/>
              <a:t>Integrated CX Platform Powered by Adobe Experience Cloud</a:t>
            </a:r>
          </a:p>
        </p:txBody>
      </p:sp>
      <p:sp>
        <p:nvSpPr>
          <p:cNvPr id="4" name="Slide Number Placeholder 3"/>
          <p:cNvSpPr>
            <a:spLocks noGrp="1"/>
          </p:cNvSpPr>
          <p:nvPr>
            <p:ph type="sldNum" sz="quarter" idx="4"/>
          </p:nvPr>
        </p:nvSpPr>
        <p:spPr>
          <a:xfrm>
            <a:off x="6553200" y="4769644"/>
            <a:ext cx="2133600" cy="273844"/>
          </a:xfrm>
        </p:spPr>
        <p:txBody>
          <a:bodyPr/>
          <a:lstStyle/>
          <a:p>
            <a:fld id="{9E4CC769-ABD8-4904-A46C-3A8539C3D057}" type="slidenum">
              <a:rPr lang="en-US" smtClean="0"/>
              <a:pPr/>
              <a:t>12</a:t>
            </a:fld>
            <a:endParaRPr lang="en-US" dirty="0"/>
          </a:p>
        </p:txBody>
      </p:sp>
      <p:cxnSp>
        <p:nvCxnSpPr>
          <p:cNvPr id="5" name="Straight Arrow Connector 4"/>
          <p:cNvCxnSpPr/>
          <p:nvPr/>
        </p:nvCxnSpPr>
        <p:spPr>
          <a:xfrm>
            <a:off x="5586262" y="2893400"/>
            <a:ext cx="1718012" cy="1"/>
          </a:xfrm>
          <a:prstGeom prst="straightConnector1">
            <a:avLst/>
          </a:prstGeom>
          <a:ln w="22225" cap="flat" cmpd="sng">
            <a:solidFill>
              <a:srgbClr val="C1D82F"/>
            </a:solidFill>
            <a:headEnd type="none"/>
            <a:tailEnd type="triangle" w="lg" len="lg"/>
          </a:ln>
        </p:spPr>
        <p:style>
          <a:lnRef idx="1">
            <a:schemeClr val="accent2"/>
          </a:lnRef>
          <a:fillRef idx="0">
            <a:schemeClr val="accent2"/>
          </a:fillRef>
          <a:effectRef idx="0">
            <a:schemeClr val="accent2"/>
          </a:effectRef>
          <a:fontRef idx="minor">
            <a:schemeClr val="tx1"/>
          </a:fontRef>
        </p:style>
      </p:cxnSp>
      <p:sp>
        <p:nvSpPr>
          <p:cNvPr id="6" name="Rounded Rectangle 5"/>
          <p:cNvSpPr/>
          <p:nvPr/>
        </p:nvSpPr>
        <p:spPr>
          <a:xfrm rot="5400000">
            <a:off x="4422667" y="358315"/>
            <a:ext cx="759960" cy="1634540"/>
          </a:xfrm>
          <a:prstGeom prst="roundRect">
            <a:avLst>
              <a:gd name="adj" fmla="val 0"/>
            </a:avLst>
          </a:prstGeom>
          <a:no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lIns="68565" tIns="34283" rIns="68565" bIns="34283" rtlCol="0" anchor="ctr"/>
          <a:lstStyle/>
          <a:p>
            <a:pPr algn="ctr" defTabSz="685646"/>
            <a:endParaRPr lang="en-US">
              <a:solidFill>
                <a:prstClr val="white"/>
              </a:solidFill>
              <a:cs typeface="Arial" panose="020B0604020202020204" pitchFamily="34" charset="0"/>
            </a:endParaRPr>
          </a:p>
        </p:txBody>
      </p:sp>
      <p:sp>
        <p:nvSpPr>
          <p:cNvPr id="7" name="TextBox 6"/>
          <p:cNvSpPr txBox="1"/>
          <p:nvPr/>
        </p:nvSpPr>
        <p:spPr>
          <a:xfrm>
            <a:off x="4379139" y="811885"/>
            <a:ext cx="527999" cy="230818"/>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lIns="68565" tIns="34283" rIns="68565" bIns="34283" rtlCol="0">
            <a:spAutoFit/>
          </a:bodyPr>
          <a:lstStyle>
            <a:defPPr>
              <a:defRPr lang="en-US"/>
            </a:defPPr>
            <a:lvl1pPr defTabSz="914194">
              <a:defRPr sz="1400">
                <a:solidFill>
                  <a:schemeClr val="bg1"/>
                </a:solidFill>
              </a:defRPr>
            </a:lvl1pPr>
          </a:lstStyle>
          <a:p>
            <a:r>
              <a:rPr lang="en-US" sz="1050" dirty="0">
                <a:solidFill>
                  <a:schemeClr val="tx1"/>
                </a:solidFill>
              </a:rPr>
              <a:t>Target</a:t>
            </a:r>
          </a:p>
        </p:txBody>
      </p:sp>
      <p:sp>
        <p:nvSpPr>
          <p:cNvPr id="8" name="TextBox 7"/>
          <p:cNvSpPr txBox="1"/>
          <p:nvPr/>
        </p:nvSpPr>
        <p:spPr>
          <a:xfrm>
            <a:off x="3976870" y="1165903"/>
            <a:ext cx="1384003" cy="380859"/>
          </a:xfrm>
          <a:prstGeom prst="rect">
            <a:avLst/>
          </a:prstGeom>
          <a:noFill/>
        </p:spPr>
        <p:txBody>
          <a:bodyPr wrap="none" lIns="68565" tIns="34283" rIns="68565" bIns="34283" rtlCol="0">
            <a:spAutoFit/>
          </a:bodyPr>
          <a:lstStyle>
            <a:defPPr>
              <a:defRPr lang="en-US"/>
            </a:defPPr>
            <a:lvl1pPr marL="171446" indent="-171446" defTabSz="914194">
              <a:buFont typeface="Arial" panose="020B0604020202020204" pitchFamily="34" charset="0"/>
              <a:buChar char="•"/>
              <a:defRPr sz="900">
                <a:solidFill>
                  <a:schemeClr val="bg1"/>
                </a:solidFill>
              </a:defRPr>
            </a:lvl1pPr>
          </a:lstStyle>
          <a:p>
            <a:r>
              <a:rPr lang="en-US" sz="675" dirty="0">
                <a:solidFill>
                  <a:schemeClr val="tx1"/>
                </a:solidFill>
              </a:rPr>
              <a:t>Web/Mobile Personalization</a:t>
            </a:r>
          </a:p>
          <a:p>
            <a:r>
              <a:rPr lang="en-US" sz="675" dirty="0">
                <a:solidFill>
                  <a:schemeClr val="tx1"/>
                </a:solidFill>
              </a:rPr>
              <a:t>Behavioral Targeting</a:t>
            </a:r>
          </a:p>
          <a:p>
            <a:r>
              <a:rPr lang="en-US" sz="675" dirty="0">
                <a:solidFill>
                  <a:schemeClr val="tx1"/>
                </a:solidFill>
              </a:rPr>
              <a:t>A/B Testing</a:t>
            </a:r>
          </a:p>
        </p:txBody>
      </p:sp>
      <p:pic>
        <p:nvPicPr>
          <p:cNvPr id="9" name="Picture 8" descr="mc_target_noshadow_128.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0046" y="764125"/>
            <a:ext cx="444002" cy="444002"/>
          </a:xfrm>
          <a:prstGeom prst="rect">
            <a:avLst/>
          </a:prstGeom>
        </p:spPr>
      </p:pic>
      <p:sp>
        <p:nvSpPr>
          <p:cNvPr id="10" name="TextBox 9"/>
          <p:cNvSpPr txBox="1"/>
          <p:nvPr/>
        </p:nvSpPr>
        <p:spPr>
          <a:xfrm>
            <a:off x="5831954" y="1010592"/>
            <a:ext cx="1264179" cy="276985"/>
          </a:xfrm>
          <a:prstGeom prst="rect">
            <a:avLst/>
          </a:prstGeom>
          <a:noFill/>
        </p:spPr>
        <p:txBody>
          <a:bodyPr wrap="square" lIns="68565" tIns="34283" rIns="68565" bIns="34283" rtlCol="0">
            <a:spAutoFit/>
          </a:bodyPr>
          <a:lstStyle>
            <a:defPPr>
              <a:defRPr lang="en-US"/>
            </a:defPPr>
            <a:lvl1pPr algn="ctr" defTabSz="914194">
              <a:defRPr sz="900">
                <a:solidFill>
                  <a:schemeClr val="tx1">
                    <a:lumMod val="50000"/>
                  </a:schemeClr>
                </a:solidFill>
                <a:latin typeface="Adobe Clean Light" panose="020B0303020404020204" pitchFamily="34" charset="0"/>
              </a:defRPr>
            </a:lvl1pPr>
          </a:lstStyle>
          <a:p>
            <a:r>
              <a:rPr lang="en-US" sz="675" dirty="0"/>
              <a:t>Personalization Recommendation</a:t>
            </a:r>
          </a:p>
        </p:txBody>
      </p:sp>
      <p:sp>
        <p:nvSpPr>
          <p:cNvPr id="11" name="TextBox 10"/>
          <p:cNvSpPr txBox="1"/>
          <p:nvPr/>
        </p:nvSpPr>
        <p:spPr>
          <a:xfrm>
            <a:off x="5831954" y="2730977"/>
            <a:ext cx="1264179" cy="173110"/>
          </a:xfrm>
          <a:prstGeom prst="rect">
            <a:avLst/>
          </a:prstGeom>
          <a:noFill/>
        </p:spPr>
        <p:txBody>
          <a:bodyPr wrap="square" lIns="68565" tIns="34283" rIns="68565" bIns="34283" rtlCol="0">
            <a:spAutoFit/>
          </a:bodyPr>
          <a:lstStyle>
            <a:defPPr>
              <a:defRPr lang="en-US"/>
            </a:defPPr>
            <a:lvl1pPr algn="ctr" defTabSz="914194">
              <a:defRPr sz="900">
                <a:solidFill>
                  <a:schemeClr val="tx1">
                    <a:lumMod val="50000"/>
                  </a:schemeClr>
                </a:solidFill>
                <a:latin typeface="Adobe Clean Light" panose="020B0303020404020204" pitchFamily="34" charset="0"/>
              </a:defRPr>
            </a:lvl1pPr>
          </a:lstStyle>
          <a:p>
            <a:r>
              <a:rPr lang="en-US" sz="675" dirty="0"/>
              <a:t>Campaign</a:t>
            </a:r>
          </a:p>
        </p:txBody>
      </p:sp>
      <p:sp>
        <p:nvSpPr>
          <p:cNvPr id="12" name="Rounded Rectangle 11"/>
          <p:cNvSpPr/>
          <p:nvPr/>
        </p:nvSpPr>
        <p:spPr>
          <a:xfrm rot="5400000">
            <a:off x="4420211" y="1296885"/>
            <a:ext cx="759960" cy="1639450"/>
          </a:xfrm>
          <a:prstGeom prst="roundRect">
            <a:avLst>
              <a:gd name="adj" fmla="val 0"/>
            </a:avLst>
          </a:prstGeom>
          <a:no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lIns="68565" tIns="34283" rIns="68565" bIns="34283" rtlCol="0" anchor="ctr"/>
          <a:lstStyle/>
          <a:p>
            <a:pPr algn="ctr" defTabSz="685646"/>
            <a:endParaRPr lang="en-US">
              <a:solidFill>
                <a:schemeClr val="tx1"/>
              </a:solidFill>
              <a:cs typeface="Arial" panose="020B0604020202020204" pitchFamily="34" charset="0"/>
            </a:endParaRPr>
          </a:p>
        </p:txBody>
      </p:sp>
      <p:sp>
        <p:nvSpPr>
          <p:cNvPr id="13" name="TextBox 12"/>
          <p:cNvSpPr txBox="1"/>
          <p:nvPr/>
        </p:nvSpPr>
        <p:spPr>
          <a:xfrm>
            <a:off x="4264504" y="1751775"/>
            <a:ext cx="430216" cy="230818"/>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lIns="68565" tIns="34283" rIns="68565" bIns="34283" rtlCol="0">
            <a:spAutoFit/>
          </a:bodyPr>
          <a:lstStyle>
            <a:defPPr>
              <a:defRPr lang="en-US"/>
            </a:defPPr>
            <a:lvl1pPr defTabSz="914194">
              <a:defRPr sz="1400">
                <a:solidFill>
                  <a:schemeClr val="tx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050" dirty="0"/>
              <a:t>AEM</a:t>
            </a:r>
          </a:p>
        </p:txBody>
      </p:sp>
      <p:sp>
        <p:nvSpPr>
          <p:cNvPr id="14" name="TextBox 13"/>
          <p:cNvSpPr txBox="1"/>
          <p:nvPr/>
        </p:nvSpPr>
        <p:spPr>
          <a:xfrm>
            <a:off x="3976868" y="2006335"/>
            <a:ext cx="1407727" cy="692483"/>
          </a:xfrm>
          <a:prstGeom prst="rect">
            <a:avLst/>
          </a:prstGeom>
          <a:noFill/>
        </p:spPr>
        <p:txBody>
          <a:bodyPr wrap="none" lIns="68565" tIns="34283" rIns="68565" bIns="34283" rtlCol="0">
            <a:spAutoFit/>
          </a:bodyPr>
          <a:lstStyle/>
          <a:p>
            <a:pPr marL="128585" indent="-128585" defTabSz="685646">
              <a:buFont typeface="Arial" panose="020B0604020202020204" pitchFamily="34" charset="0"/>
              <a:buChar char="•"/>
            </a:pPr>
            <a:r>
              <a:rPr lang="en-US" sz="675" dirty="0"/>
              <a:t>Multi channel content delivery</a:t>
            </a:r>
          </a:p>
          <a:p>
            <a:pPr marL="128585" indent="-128585" defTabSz="685646">
              <a:buFont typeface="Arial" panose="020B0604020202020204" pitchFamily="34" charset="0"/>
              <a:buChar char="•"/>
            </a:pPr>
            <a:r>
              <a:rPr lang="en-US" sz="675" dirty="0"/>
              <a:t>Content mgmt. &amp; Publishing</a:t>
            </a:r>
          </a:p>
          <a:p>
            <a:pPr marL="128585" indent="-128585" defTabSz="685646">
              <a:buFont typeface="Arial" panose="020B0604020202020204" pitchFamily="34" charset="0"/>
              <a:buChar char="•"/>
            </a:pPr>
            <a:r>
              <a:rPr lang="en-US" sz="675" dirty="0"/>
              <a:t>Collaboration</a:t>
            </a:r>
          </a:p>
          <a:p>
            <a:pPr marL="128585" indent="-128585" defTabSz="685646">
              <a:buFont typeface="Arial" panose="020B0604020202020204" pitchFamily="34" charset="0"/>
              <a:buChar char="•"/>
            </a:pPr>
            <a:r>
              <a:rPr lang="en-US" sz="675" dirty="0"/>
              <a:t>Assets</a:t>
            </a:r>
          </a:p>
          <a:p>
            <a:pPr marL="128585" indent="-128585" defTabSz="685646">
              <a:buFont typeface="Arial" panose="020B0604020202020204" pitchFamily="34" charset="0"/>
              <a:buChar char="•"/>
            </a:pPr>
            <a:endParaRPr lang="en-US" sz="675" dirty="0"/>
          </a:p>
          <a:p>
            <a:pPr marL="128585" indent="-128585" defTabSz="685646">
              <a:buFont typeface="Arial" panose="020B0604020202020204" pitchFamily="34" charset="0"/>
              <a:buChar char="•"/>
            </a:pPr>
            <a:endParaRPr lang="en-US" sz="675" dirty="0"/>
          </a:p>
        </p:txBody>
      </p:sp>
      <p:sp>
        <p:nvSpPr>
          <p:cNvPr id="15" name="Rectangle 14"/>
          <p:cNvSpPr/>
          <p:nvPr/>
        </p:nvSpPr>
        <p:spPr>
          <a:xfrm>
            <a:off x="7994080" y="1589012"/>
            <a:ext cx="1070165" cy="362215"/>
          </a:xfrm>
          <a:prstGeom prst="rect">
            <a:avLst/>
          </a:prstGeom>
        </p:spPr>
        <p:txBody>
          <a:bodyPr wrap="none">
            <a:spAutoFit/>
          </a:bodyPr>
          <a:lstStyle/>
          <a:p>
            <a:pPr marL="159341" marR="5079" indent="-147281" algn="ctr" defTabSz="894351">
              <a:lnSpc>
                <a:spcPts val="800"/>
              </a:lnSpc>
              <a:spcBef>
                <a:spcPts val="490"/>
              </a:spcBef>
            </a:pPr>
            <a:r>
              <a:rPr lang="en-US" sz="900" dirty="0">
                <a:cs typeface="Adobe Clean Light"/>
              </a:rPr>
              <a:t>Site, </a:t>
            </a:r>
            <a:r>
              <a:rPr lang="en-US" sz="900" spc="5" dirty="0">
                <a:cs typeface="Adobe Clean Light"/>
              </a:rPr>
              <a:t>Mobile</a:t>
            </a:r>
            <a:r>
              <a:rPr lang="en-US" sz="900" spc="-80" dirty="0">
                <a:cs typeface="Adobe Clean Light"/>
              </a:rPr>
              <a:t> </a:t>
            </a:r>
            <a:r>
              <a:rPr lang="en-US" sz="900" spc="5" dirty="0">
                <a:cs typeface="Adobe Clean Light"/>
              </a:rPr>
              <a:t>App,</a:t>
            </a:r>
          </a:p>
          <a:p>
            <a:pPr marL="159341" marR="5079" indent="-147281" algn="ctr" defTabSz="894351">
              <a:lnSpc>
                <a:spcPts val="800"/>
              </a:lnSpc>
              <a:spcBef>
                <a:spcPts val="490"/>
              </a:spcBef>
            </a:pPr>
            <a:r>
              <a:rPr lang="en-US" sz="900" spc="5" dirty="0">
                <a:cs typeface="Adobe Clean Light"/>
              </a:rPr>
              <a:t> </a:t>
            </a:r>
            <a:r>
              <a:rPr lang="en-US" sz="900" dirty="0">
                <a:cs typeface="Adobe Clean Light"/>
              </a:rPr>
              <a:t>In-Product</a:t>
            </a:r>
          </a:p>
        </p:txBody>
      </p:sp>
      <p:pic>
        <p:nvPicPr>
          <p:cNvPr id="16" name="Picture 1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042295" y="1308526"/>
            <a:ext cx="881317" cy="248402"/>
          </a:xfrm>
          <a:prstGeom prst="rect">
            <a:avLst/>
          </a:prstGeom>
        </p:spPr>
      </p:pic>
      <p:sp>
        <p:nvSpPr>
          <p:cNvPr id="17" name="Rectangle 16"/>
          <p:cNvSpPr/>
          <p:nvPr/>
        </p:nvSpPr>
        <p:spPr>
          <a:xfrm>
            <a:off x="7263873" y="2949762"/>
            <a:ext cx="978473" cy="223523"/>
          </a:xfrm>
          <a:prstGeom prst="rect">
            <a:avLst/>
          </a:prstGeom>
        </p:spPr>
        <p:txBody>
          <a:bodyPr wrap="none">
            <a:spAutoFit/>
          </a:bodyPr>
          <a:lstStyle/>
          <a:p>
            <a:pPr marL="12697" marR="5079" algn="ctr" defTabSz="894351">
              <a:lnSpc>
                <a:spcPct val="101299"/>
              </a:lnSpc>
              <a:spcBef>
                <a:spcPts val="170"/>
              </a:spcBef>
            </a:pPr>
            <a:r>
              <a:rPr lang="en-US" sz="900" dirty="0">
                <a:solidFill>
                  <a:srgbClr val="444444"/>
                </a:solidFill>
                <a:cs typeface="Adobe Clean Light"/>
              </a:rPr>
              <a:t>Social Channel</a:t>
            </a:r>
          </a:p>
        </p:txBody>
      </p:sp>
      <p:sp>
        <p:nvSpPr>
          <p:cNvPr id="19" name="Rounded Rectangle 18"/>
          <p:cNvSpPr/>
          <p:nvPr/>
        </p:nvSpPr>
        <p:spPr>
          <a:xfrm rot="5400000">
            <a:off x="4318972" y="3319456"/>
            <a:ext cx="970946" cy="1647957"/>
          </a:xfrm>
          <a:prstGeom prst="roundRect">
            <a:avLst>
              <a:gd name="adj" fmla="val 0"/>
            </a:avLst>
          </a:prstGeom>
          <a:no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lIns="68565" tIns="34283" rIns="68565" bIns="34283" rtlCol="0" anchor="ctr"/>
          <a:lstStyle/>
          <a:p>
            <a:pPr algn="ctr" defTabSz="685646"/>
            <a:endParaRPr lang="en-US">
              <a:solidFill>
                <a:schemeClr val="tx1"/>
              </a:solidFill>
              <a:cs typeface="Arial" panose="020B0604020202020204" pitchFamily="34" charset="0"/>
            </a:endParaRPr>
          </a:p>
        </p:txBody>
      </p:sp>
      <p:sp>
        <p:nvSpPr>
          <p:cNvPr id="20" name="TextBox 19"/>
          <p:cNvSpPr txBox="1"/>
          <p:nvPr/>
        </p:nvSpPr>
        <p:spPr>
          <a:xfrm>
            <a:off x="4371995" y="3663495"/>
            <a:ext cx="678682" cy="230818"/>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lIns="68565" tIns="34283" rIns="68565" bIns="34283" rtlCol="0">
            <a:spAutoFit/>
          </a:bodyPr>
          <a:lstStyle>
            <a:defPPr>
              <a:defRPr lang="en-US"/>
            </a:defPPr>
            <a:lvl1pPr defTabSz="914194">
              <a:defRPr sz="1400">
                <a:solidFill>
                  <a:schemeClr val="tx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050" dirty="0"/>
              <a:t>Analytics</a:t>
            </a:r>
          </a:p>
        </p:txBody>
      </p:sp>
      <p:sp>
        <p:nvSpPr>
          <p:cNvPr id="21" name="TextBox 20"/>
          <p:cNvSpPr txBox="1"/>
          <p:nvPr/>
        </p:nvSpPr>
        <p:spPr>
          <a:xfrm>
            <a:off x="3976870" y="4035589"/>
            <a:ext cx="1605217" cy="588609"/>
          </a:xfrm>
          <a:prstGeom prst="rect">
            <a:avLst/>
          </a:prstGeom>
          <a:noFill/>
        </p:spPr>
        <p:txBody>
          <a:bodyPr wrap="none" lIns="68565" tIns="34283" rIns="68565" bIns="34283" rtlCol="0">
            <a:spAutoFit/>
          </a:bodyPr>
          <a:lstStyle>
            <a:defPPr>
              <a:defRPr lang="en-US"/>
            </a:defPPr>
            <a:lvl1pPr marL="171446" indent="-171446" defTabSz="914194">
              <a:buFont typeface="Arial" panose="020B0604020202020204" pitchFamily="34" charset="0"/>
              <a:buChar char="•"/>
              <a:defRPr sz="900">
                <a:solidFill>
                  <a:schemeClr val="bg1"/>
                </a:solidFill>
              </a:defRPr>
            </a:lvl1pPr>
          </a:lstStyle>
          <a:p>
            <a:r>
              <a:rPr lang="en-US" sz="675" dirty="0">
                <a:solidFill>
                  <a:schemeClr val="tx1"/>
                </a:solidFill>
              </a:rPr>
              <a:t>Attribution &amp; Modeling</a:t>
            </a:r>
          </a:p>
          <a:p>
            <a:r>
              <a:rPr lang="en-US" sz="675" dirty="0">
                <a:solidFill>
                  <a:schemeClr val="tx1"/>
                </a:solidFill>
              </a:rPr>
              <a:t>360 Behavior  and Engagement</a:t>
            </a:r>
          </a:p>
          <a:p>
            <a:r>
              <a:rPr lang="en-US" sz="675" dirty="0">
                <a:solidFill>
                  <a:schemeClr val="tx1"/>
                </a:solidFill>
              </a:rPr>
              <a:t>Profile Attributes</a:t>
            </a:r>
          </a:p>
          <a:p>
            <a:r>
              <a:rPr lang="en-US" sz="675" dirty="0">
                <a:solidFill>
                  <a:schemeClr val="tx1"/>
                </a:solidFill>
              </a:rPr>
              <a:t>Derived and Scored Attributes</a:t>
            </a:r>
          </a:p>
          <a:p>
            <a:r>
              <a:rPr lang="en-US" sz="675" dirty="0">
                <a:solidFill>
                  <a:schemeClr val="tx1"/>
                </a:solidFill>
              </a:rPr>
              <a:t>Attribution and Behavior Analytics</a:t>
            </a:r>
          </a:p>
        </p:txBody>
      </p:sp>
      <p:pic>
        <p:nvPicPr>
          <p:cNvPr id="22" name="Picture 21" descr="mc_analytics_noshadow_128.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948133" y="3632517"/>
            <a:ext cx="443210" cy="443210"/>
          </a:xfrm>
          <a:prstGeom prst="rect">
            <a:avLst/>
          </a:prstGeom>
        </p:spPr>
      </p:pic>
      <p:cxnSp>
        <p:nvCxnSpPr>
          <p:cNvPr id="23" name="Elbow Connector 22"/>
          <p:cNvCxnSpPr>
            <a:stCxn id="19" idx="0"/>
            <a:endCxn id="17" idx="2"/>
          </p:cNvCxnSpPr>
          <p:nvPr/>
        </p:nvCxnSpPr>
        <p:spPr>
          <a:xfrm flipV="1">
            <a:off x="5628424" y="3173285"/>
            <a:ext cx="2124686" cy="970150"/>
          </a:xfrm>
          <a:prstGeom prst="bentConnector2">
            <a:avLst/>
          </a:prstGeom>
          <a:ln w="22225">
            <a:solidFill>
              <a:schemeClr val="tx1">
                <a:lumMod val="50000"/>
              </a:schemeClr>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12262" y="4126506"/>
            <a:ext cx="1264179" cy="173110"/>
          </a:xfrm>
          <a:prstGeom prst="rect">
            <a:avLst/>
          </a:prstGeom>
          <a:noFill/>
        </p:spPr>
        <p:txBody>
          <a:bodyPr wrap="square" lIns="68565" tIns="34283" rIns="68565" bIns="34283" rtlCol="0">
            <a:spAutoFit/>
          </a:bodyPr>
          <a:lstStyle/>
          <a:p>
            <a:pPr algn="ctr" defTabSz="685646"/>
            <a:r>
              <a:rPr lang="en-US" sz="675" dirty="0">
                <a:solidFill>
                  <a:schemeClr val="tx1">
                    <a:lumMod val="50000"/>
                  </a:schemeClr>
                </a:solidFill>
                <a:latin typeface="Adobe Clean Light" panose="020B0303020404020204" pitchFamily="34" charset="0"/>
              </a:rPr>
              <a:t>Social Analytics</a:t>
            </a:r>
          </a:p>
        </p:txBody>
      </p:sp>
      <p:sp>
        <p:nvSpPr>
          <p:cNvPr id="26" name="Rounded Rectangle 25"/>
          <p:cNvSpPr/>
          <p:nvPr/>
        </p:nvSpPr>
        <p:spPr>
          <a:xfrm rot="5400000">
            <a:off x="4464877" y="2239852"/>
            <a:ext cx="675540" cy="1651556"/>
          </a:xfrm>
          <a:prstGeom prst="roundRect">
            <a:avLst>
              <a:gd name="adj" fmla="val 0"/>
            </a:avLst>
          </a:prstGeom>
          <a:no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lIns="68565" tIns="34283" rIns="68565" bIns="34283" rtlCol="0" anchor="ctr"/>
          <a:lstStyle/>
          <a:p>
            <a:pPr algn="ctr" defTabSz="685646"/>
            <a:endParaRPr lang="en-US">
              <a:solidFill>
                <a:schemeClr val="tx1"/>
              </a:solidFill>
              <a:cs typeface="Arial" panose="020B0604020202020204" pitchFamily="34" charset="0"/>
            </a:endParaRPr>
          </a:p>
        </p:txBody>
      </p:sp>
      <p:sp>
        <p:nvSpPr>
          <p:cNvPr id="27" name="TextBox 26"/>
          <p:cNvSpPr txBox="1"/>
          <p:nvPr/>
        </p:nvSpPr>
        <p:spPr>
          <a:xfrm>
            <a:off x="4051923" y="3070245"/>
            <a:ext cx="1220497" cy="484734"/>
          </a:xfrm>
          <a:prstGeom prst="rect">
            <a:avLst/>
          </a:prstGeom>
          <a:noFill/>
        </p:spPr>
        <p:txBody>
          <a:bodyPr wrap="none" lIns="68565" tIns="34283" rIns="68565" bIns="34283" rtlCol="0">
            <a:spAutoFit/>
          </a:bodyPr>
          <a:lstStyle>
            <a:defPPr>
              <a:defRPr lang="en-US"/>
            </a:defPPr>
            <a:lvl1pPr marL="171446" indent="-171446" defTabSz="914194">
              <a:buFont typeface="Arial" panose="020B0604020202020204" pitchFamily="34" charset="0"/>
              <a:buChar char="•"/>
              <a:defRPr sz="900">
                <a:solidFill>
                  <a:schemeClr val="bg1"/>
                </a:solidFill>
              </a:defRPr>
            </a:lvl1pPr>
          </a:lstStyle>
          <a:p>
            <a:r>
              <a:rPr lang="en-US" sz="675" dirty="0">
                <a:solidFill>
                  <a:schemeClr val="tx1"/>
                </a:solidFill>
              </a:rPr>
              <a:t>Social communications </a:t>
            </a:r>
          </a:p>
          <a:p>
            <a:r>
              <a:rPr lang="en-US" sz="675" dirty="0">
                <a:solidFill>
                  <a:schemeClr val="tx1"/>
                </a:solidFill>
              </a:rPr>
              <a:t>Collaboration</a:t>
            </a:r>
          </a:p>
          <a:p>
            <a:r>
              <a:rPr lang="en-US" sz="675" dirty="0">
                <a:solidFill>
                  <a:schemeClr val="tx1"/>
                </a:solidFill>
              </a:rPr>
              <a:t>Listening &amp; Moderation</a:t>
            </a:r>
          </a:p>
          <a:p>
            <a:pPr marL="0" indent="0">
              <a:buNone/>
            </a:pPr>
            <a:endParaRPr lang="en-US" sz="675" dirty="0">
              <a:solidFill>
                <a:schemeClr val="tx1"/>
              </a:solidFill>
            </a:endParaRPr>
          </a:p>
        </p:txBody>
      </p:sp>
      <p:sp>
        <p:nvSpPr>
          <p:cNvPr id="28" name="TextBox 27"/>
          <p:cNvSpPr txBox="1"/>
          <p:nvPr/>
        </p:nvSpPr>
        <p:spPr>
          <a:xfrm>
            <a:off x="4371996" y="2730763"/>
            <a:ext cx="935162" cy="230818"/>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lIns="68565" tIns="34283" rIns="68565" bIns="34283" rtlCol="0">
            <a:spAutoFit/>
          </a:bodyPr>
          <a:lstStyle>
            <a:defPPr>
              <a:defRPr lang="en-US"/>
            </a:defPPr>
            <a:lvl1pPr defTabSz="914194">
              <a:defRPr sz="1400">
                <a:solidFill>
                  <a:schemeClr val="tx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050" dirty="0"/>
              <a:t>Adobe Social</a:t>
            </a:r>
          </a:p>
        </p:txBody>
      </p:sp>
      <p:pic>
        <p:nvPicPr>
          <p:cNvPr id="29" name="Picture 28" descr="mc_campaign_noshadow_128.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950509" y="2698126"/>
            <a:ext cx="446618" cy="446618"/>
          </a:xfrm>
          <a:prstGeom prst="rect">
            <a:avLst/>
          </a:prstGeom>
        </p:spPr>
      </p:pic>
      <p:cxnSp>
        <p:nvCxnSpPr>
          <p:cNvPr id="31" name="Elbow Connector 30"/>
          <p:cNvCxnSpPr>
            <a:endCxn id="106" idx="3"/>
          </p:cNvCxnSpPr>
          <p:nvPr/>
        </p:nvCxnSpPr>
        <p:spPr>
          <a:xfrm rot="10800000">
            <a:off x="1852348" y="4217681"/>
            <a:ext cx="2138090" cy="294126"/>
          </a:xfrm>
          <a:prstGeom prst="bentConnector3">
            <a:avLst>
              <a:gd name="adj1" fmla="val 50000"/>
            </a:avLst>
          </a:prstGeom>
          <a:ln w="22225">
            <a:solidFill>
              <a:srgbClr val="BFBFB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18981" y="1978471"/>
            <a:ext cx="1264179" cy="173110"/>
          </a:xfrm>
          <a:prstGeom prst="rect">
            <a:avLst/>
          </a:prstGeom>
          <a:noFill/>
        </p:spPr>
        <p:txBody>
          <a:bodyPr wrap="square" lIns="68565" tIns="34283" rIns="68565" bIns="34283" rtlCol="0">
            <a:spAutoFit/>
          </a:bodyPr>
          <a:lstStyle>
            <a:defPPr>
              <a:defRPr lang="en-US"/>
            </a:defPPr>
            <a:lvl1pPr algn="ctr" defTabSz="914194">
              <a:defRPr sz="900">
                <a:solidFill>
                  <a:schemeClr val="tx1">
                    <a:lumMod val="50000"/>
                  </a:schemeClr>
                </a:solidFill>
                <a:latin typeface="Adobe Clean Light" panose="020B0303020404020204" pitchFamily="34" charset="0"/>
              </a:defRPr>
            </a:lvl1pPr>
          </a:lstStyle>
          <a:p>
            <a:r>
              <a:rPr lang="en-US" sz="675" dirty="0"/>
              <a:t>Multichannel Content Delivery</a:t>
            </a:r>
          </a:p>
        </p:txBody>
      </p:sp>
      <p:cxnSp>
        <p:nvCxnSpPr>
          <p:cNvPr id="37" name="Elbow Connector 36"/>
          <p:cNvCxnSpPr>
            <a:stCxn id="19" idx="0"/>
            <a:endCxn id="15" idx="2"/>
          </p:cNvCxnSpPr>
          <p:nvPr/>
        </p:nvCxnSpPr>
        <p:spPr>
          <a:xfrm flipV="1">
            <a:off x="5628424" y="1951227"/>
            <a:ext cx="2900739" cy="2192208"/>
          </a:xfrm>
          <a:prstGeom prst="bentConnector2">
            <a:avLst/>
          </a:prstGeom>
          <a:ln w="22225">
            <a:solidFill>
              <a:schemeClr val="tx1">
                <a:lumMod val="50000"/>
              </a:schemeClr>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5586261" y="1144906"/>
            <a:ext cx="2863037" cy="132941"/>
          </a:xfrm>
          <a:prstGeom prst="bentConnector2">
            <a:avLst/>
          </a:prstGeom>
          <a:ln w="22225" cap="flat" cmpd="sng">
            <a:solidFill>
              <a:srgbClr val="C1D82F"/>
            </a:solidFill>
            <a:headEnd type="none"/>
            <a:tailEnd type="triangle" w="lg" len="lg"/>
          </a:ln>
        </p:spPr>
        <p:style>
          <a:lnRef idx="1">
            <a:schemeClr val="accent2"/>
          </a:lnRef>
          <a:fillRef idx="0">
            <a:schemeClr val="accent2"/>
          </a:fillRef>
          <a:effectRef idx="0">
            <a:schemeClr val="accent2"/>
          </a:effectRef>
          <a:fontRef idx="minor">
            <a:schemeClr val="tx1"/>
          </a:fontRef>
        </p:style>
      </p:cxnSp>
      <p:cxnSp>
        <p:nvCxnSpPr>
          <p:cNvPr id="39" name="Elbow Connector 38"/>
          <p:cNvCxnSpPr>
            <a:stCxn id="12" idx="0"/>
            <a:endCxn id="15" idx="1"/>
          </p:cNvCxnSpPr>
          <p:nvPr/>
        </p:nvCxnSpPr>
        <p:spPr>
          <a:xfrm flipV="1">
            <a:off x="5619916" y="1770120"/>
            <a:ext cx="2374164" cy="346490"/>
          </a:xfrm>
          <a:prstGeom prst="bentConnector3">
            <a:avLst>
              <a:gd name="adj1" fmla="val 50000"/>
            </a:avLst>
          </a:prstGeom>
          <a:ln w="22225" cap="flat" cmpd="sng">
            <a:solidFill>
              <a:srgbClr val="C1D82F"/>
            </a:solidFill>
            <a:headEnd type="none"/>
            <a:tailEnd type="triangle" w="lg" len="lg"/>
          </a:ln>
        </p:spPr>
        <p:style>
          <a:lnRef idx="1">
            <a:schemeClr val="accent2"/>
          </a:lnRef>
          <a:fillRef idx="0">
            <a:schemeClr val="accent2"/>
          </a:fillRef>
          <a:effectRef idx="0">
            <a:schemeClr val="accent2"/>
          </a:effectRef>
          <a:fontRef idx="minor">
            <a:schemeClr val="tx1"/>
          </a:fontRef>
        </p:style>
      </p:cxnSp>
      <p:sp>
        <p:nvSpPr>
          <p:cNvPr id="52" name="Rectangle 51"/>
          <p:cNvSpPr/>
          <p:nvPr/>
        </p:nvSpPr>
        <p:spPr>
          <a:xfrm>
            <a:off x="162631" y="1720343"/>
            <a:ext cx="1730424" cy="1339512"/>
          </a:xfrm>
          <a:prstGeom prst="rect">
            <a:avLst/>
          </a:prstGeom>
          <a:solidFill>
            <a:schemeClr val="bg1">
              <a:lumMod val="95000"/>
            </a:schemeClr>
          </a:solidFill>
          <a:ln>
            <a:solidFill>
              <a:srgbClr val="4D4F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solidFill>
                <a:srgbClr val="4D4F53"/>
              </a:solidFill>
              <a:cs typeface="Arial" pitchFamily="34" charset="0"/>
            </a:endParaRPr>
          </a:p>
        </p:txBody>
      </p:sp>
      <p:sp>
        <p:nvSpPr>
          <p:cNvPr id="53" name="TextBox 52"/>
          <p:cNvSpPr txBox="1"/>
          <p:nvPr/>
        </p:nvSpPr>
        <p:spPr>
          <a:xfrm>
            <a:off x="464993" y="1808431"/>
            <a:ext cx="1189030" cy="219291"/>
          </a:xfrm>
          <a:prstGeom prst="rect">
            <a:avLst/>
          </a:prstGeom>
          <a:noFill/>
        </p:spPr>
        <p:txBody>
          <a:bodyPr wrap="square" rtlCol="0">
            <a:spAutoFit/>
          </a:bodyPr>
          <a:lstStyle/>
          <a:p>
            <a:pPr algn="ctr"/>
            <a:r>
              <a:rPr lang="en-US" sz="825" b="1" dirty="0">
                <a:cs typeface="Arial" pitchFamily="34" charset="0"/>
              </a:rPr>
              <a:t>Customer 360 View</a:t>
            </a:r>
            <a:endParaRPr lang="en-GB" sz="825" b="1" dirty="0">
              <a:cs typeface="Arial" pitchFamily="34" charset="0"/>
            </a:endParaRPr>
          </a:p>
        </p:txBody>
      </p:sp>
      <p:sp>
        <p:nvSpPr>
          <p:cNvPr id="75" name="Rectangle 74"/>
          <p:cNvSpPr/>
          <p:nvPr/>
        </p:nvSpPr>
        <p:spPr>
          <a:xfrm>
            <a:off x="249817" y="2010682"/>
            <a:ext cx="775283" cy="475788"/>
          </a:xfrm>
          <a:prstGeom prst="rect">
            <a:avLst/>
          </a:prstGeom>
          <a:noFill/>
          <a:ln w="31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75" dirty="0">
                <a:solidFill>
                  <a:srgbClr val="000000"/>
                </a:solidFill>
                <a:cs typeface="Arial" pitchFamily="34" charset="0"/>
              </a:rPr>
              <a:t> PII DATA</a:t>
            </a:r>
            <a:endParaRPr lang="en-GB" sz="675" dirty="0">
              <a:solidFill>
                <a:srgbClr val="000000"/>
              </a:solidFill>
              <a:cs typeface="Arial" pitchFamily="34" charset="0"/>
            </a:endParaRPr>
          </a:p>
        </p:txBody>
      </p:sp>
      <p:sp>
        <p:nvSpPr>
          <p:cNvPr id="76" name="Rectangle 75"/>
          <p:cNvSpPr/>
          <p:nvPr/>
        </p:nvSpPr>
        <p:spPr>
          <a:xfrm>
            <a:off x="1059977" y="2010683"/>
            <a:ext cx="789628" cy="475788"/>
          </a:xfrm>
          <a:prstGeom prst="rect">
            <a:avLst/>
          </a:prstGeom>
          <a:noFill/>
          <a:ln w="31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675" dirty="0">
                <a:solidFill>
                  <a:srgbClr val="000000"/>
                </a:solidFill>
                <a:cs typeface="Arial" pitchFamily="34" charset="0"/>
              </a:rPr>
              <a:t>Audience Manager Profile</a:t>
            </a:r>
          </a:p>
        </p:txBody>
      </p:sp>
      <p:sp>
        <p:nvSpPr>
          <p:cNvPr id="77" name="Rectangle 76"/>
          <p:cNvSpPr/>
          <p:nvPr/>
        </p:nvSpPr>
        <p:spPr>
          <a:xfrm>
            <a:off x="249817" y="2561683"/>
            <a:ext cx="778026" cy="382443"/>
          </a:xfrm>
          <a:prstGeom prst="rect">
            <a:avLst/>
          </a:prstGeom>
          <a:noFill/>
          <a:ln w="31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75" dirty="0">
                <a:solidFill>
                  <a:srgbClr val="000000"/>
                </a:solidFill>
                <a:cs typeface="Arial" pitchFamily="34" charset="0"/>
              </a:rPr>
              <a:t>Interaction Data</a:t>
            </a:r>
            <a:endParaRPr lang="en-GB" sz="675" dirty="0">
              <a:solidFill>
                <a:srgbClr val="000000"/>
              </a:solidFill>
              <a:cs typeface="Arial" pitchFamily="34" charset="0"/>
            </a:endParaRPr>
          </a:p>
        </p:txBody>
      </p:sp>
      <p:grpSp>
        <p:nvGrpSpPr>
          <p:cNvPr id="110" name="Group 109"/>
          <p:cNvGrpSpPr/>
          <p:nvPr/>
        </p:nvGrpSpPr>
        <p:grpSpPr>
          <a:xfrm>
            <a:off x="165374" y="3189455"/>
            <a:ext cx="1730424" cy="1335176"/>
            <a:chOff x="147212" y="4133367"/>
            <a:chExt cx="2307232" cy="1780234"/>
          </a:xfrm>
        </p:grpSpPr>
        <p:sp>
          <p:nvSpPr>
            <p:cNvPr id="81" name="Rectangle 80"/>
            <p:cNvSpPr/>
            <p:nvPr/>
          </p:nvSpPr>
          <p:spPr>
            <a:xfrm>
              <a:off x="147212" y="4133367"/>
              <a:ext cx="2307232" cy="1780234"/>
            </a:xfrm>
            <a:prstGeom prst="rect">
              <a:avLst/>
            </a:prstGeom>
            <a:solidFill>
              <a:schemeClr val="bg1">
                <a:lumMod val="95000"/>
              </a:schemeClr>
            </a:solidFill>
            <a:ln>
              <a:solidFill>
                <a:srgbClr val="4D4F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solidFill>
                  <a:srgbClr val="4D4F53"/>
                </a:solidFill>
                <a:cs typeface="Arial" pitchFamily="34" charset="0"/>
              </a:endParaRPr>
            </a:p>
          </p:txBody>
        </p:sp>
        <p:sp>
          <p:nvSpPr>
            <p:cNvPr id="82" name="TextBox 81"/>
            <p:cNvSpPr txBox="1"/>
            <p:nvPr/>
          </p:nvSpPr>
          <p:spPr>
            <a:xfrm>
              <a:off x="524235" y="4204500"/>
              <a:ext cx="1585373" cy="292388"/>
            </a:xfrm>
            <a:prstGeom prst="rect">
              <a:avLst/>
            </a:prstGeom>
            <a:noFill/>
          </p:spPr>
          <p:txBody>
            <a:bodyPr wrap="square" rtlCol="0">
              <a:spAutoFit/>
            </a:bodyPr>
            <a:lstStyle/>
            <a:p>
              <a:pPr algn="ctr"/>
              <a:r>
                <a:rPr lang="en-US" sz="825" b="1" dirty="0">
                  <a:cs typeface="Arial" pitchFamily="34" charset="0"/>
                </a:rPr>
                <a:t>Advanced Analytics</a:t>
              </a:r>
              <a:endParaRPr lang="en-GB" sz="825" b="1" dirty="0">
                <a:cs typeface="Arial" pitchFamily="34" charset="0"/>
              </a:endParaRPr>
            </a:p>
          </p:txBody>
        </p:sp>
        <p:sp>
          <p:nvSpPr>
            <p:cNvPr id="104" name="Rectangle 103"/>
            <p:cNvSpPr/>
            <p:nvPr/>
          </p:nvSpPr>
          <p:spPr>
            <a:xfrm>
              <a:off x="263460" y="4514704"/>
              <a:ext cx="1033710" cy="634384"/>
            </a:xfrm>
            <a:prstGeom prst="rect">
              <a:avLst/>
            </a:prstGeom>
            <a:noFill/>
            <a:ln w="31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75" dirty="0">
                  <a:solidFill>
                    <a:srgbClr val="000000"/>
                  </a:solidFill>
                  <a:cs typeface="Arial" pitchFamily="34" charset="0"/>
                </a:rPr>
                <a:t>Recommendations</a:t>
              </a:r>
              <a:endParaRPr lang="en-GB" sz="675" dirty="0">
                <a:solidFill>
                  <a:srgbClr val="000000"/>
                </a:solidFill>
                <a:cs typeface="Arial" pitchFamily="34" charset="0"/>
              </a:endParaRPr>
            </a:p>
          </p:txBody>
        </p:sp>
        <p:sp>
          <p:nvSpPr>
            <p:cNvPr id="105" name="Rectangle 104"/>
            <p:cNvSpPr/>
            <p:nvPr/>
          </p:nvSpPr>
          <p:spPr>
            <a:xfrm>
              <a:off x="1343673" y="4514705"/>
              <a:ext cx="1052837" cy="634384"/>
            </a:xfrm>
            <a:prstGeom prst="rect">
              <a:avLst/>
            </a:prstGeom>
            <a:noFill/>
            <a:ln w="31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675" dirty="0">
                  <a:solidFill>
                    <a:srgbClr val="000000"/>
                  </a:solidFill>
                  <a:cs typeface="Arial" pitchFamily="34" charset="0"/>
                </a:rPr>
                <a:t>Advanced Analytics, Patterns, Scoring</a:t>
              </a:r>
            </a:p>
          </p:txBody>
        </p:sp>
        <p:sp>
          <p:nvSpPr>
            <p:cNvPr id="106" name="Rectangle 105"/>
            <p:cNvSpPr/>
            <p:nvPr/>
          </p:nvSpPr>
          <p:spPr>
            <a:xfrm>
              <a:off x="263460" y="5249372"/>
              <a:ext cx="2133050" cy="509924"/>
            </a:xfrm>
            <a:prstGeom prst="rect">
              <a:avLst/>
            </a:prstGeom>
            <a:noFill/>
            <a:ln w="3175">
              <a:solidFill>
                <a:srgbClr val="0000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75" dirty="0">
                  <a:solidFill>
                    <a:srgbClr val="000000"/>
                  </a:solidFill>
                  <a:cs typeface="Arial" pitchFamily="34" charset="0"/>
                </a:rPr>
                <a:t>Data processing</a:t>
              </a:r>
              <a:endParaRPr lang="en-GB" sz="675" dirty="0">
                <a:solidFill>
                  <a:srgbClr val="000000"/>
                </a:solidFill>
                <a:cs typeface="Arial" pitchFamily="34" charset="0"/>
              </a:endParaRPr>
            </a:p>
          </p:txBody>
        </p:sp>
      </p:grpSp>
      <p:cxnSp>
        <p:nvCxnSpPr>
          <p:cNvPr id="115" name="Elbow Connector 114"/>
          <p:cNvCxnSpPr>
            <a:stCxn id="105" idx="3"/>
            <a:endCxn id="8" idx="1"/>
          </p:cNvCxnSpPr>
          <p:nvPr/>
        </p:nvCxnSpPr>
        <p:spPr>
          <a:xfrm flipV="1">
            <a:off x="1852348" y="1356333"/>
            <a:ext cx="2124522" cy="2357020"/>
          </a:xfrm>
          <a:prstGeom prst="bent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942421" y="1654173"/>
            <a:ext cx="932550" cy="276985"/>
          </a:xfrm>
          <a:prstGeom prst="rect">
            <a:avLst/>
          </a:prstGeom>
          <a:noFill/>
        </p:spPr>
        <p:txBody>
          <a:bodyPr wrap="square" lIns="68565" tIns="34283" rIns="68565" bIns="34283" rtlCol="0">
            <a:spAutoFit/>
          </a:bodyPr>
          <a:lstStyle>
            <a:defPPr>
              <a:defRPr lang="en-US"/>
            </a:defPPr>
            <a:lvl1pPr algn="ctr" defTabSz="914194">
              <a:defRPr sz="900">
                <a:solidFill>
                  <a:schemeClr val="tx1">
                    <a:lumMod val="50000"/>
                  </a:schemeClr>
                </a:solidFill>
                <a:latin typeface="Adobe Clean Light" panose="020B0303020404020204" pitchFamily="34" charset="0"/>
              </a:defRPr>
            </a:lvl1pPr>
          </a:lstStyle>
          <a:p>
            <a:r>
              <a:rPr lang="en-US" sz="675" dirty="0"/>
              <a:t>Enriched Profile</a:t>
            </a:r>
          </a:p>
          <a:p>
            <a:r>
              <a:rPr lang="en-US" sz="675" dirty="0"/>
              <a:t>Recommendations</a:t>
            </a:r>
          </a:p>
        </p:txBody>
      </p:sp>
      <p:cxnSp>
        <p:nvCxnSpPr>
          <p:cNvPr id="117" name="Elbow Connector 116"/>
          <p:cNvCxnSpPr>
            <a:endCxn id="35" idx="0"/>
          </p:cNvCxnSpPr>
          <p:nvPr/>
        </p:nvCxnSpPr>
        <p:spPr>
          <a:xfrm flipV="1">
            <a:off x="1860855" y="1905057"/>
            <a:ext cx="2135869" cy="1807424"/>
          </a:xfrm>
          <a:prstGeom prst="bentConnector3">
            <a:avLst>
              <a:gd name="adj1" fmla="val 4906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007460" y="1198924"/>
            <a:ext cx="932550" cy="276985"/>
          </a:xfrm>
          <a:prstGeom prst="rect">
            <a:avLst/>
          </a:prstGeom>
          <a:noFill/>
        </p:spPr>
        <p:txBody>
          <a:bodyPr wrap="square" lIns="68565" tIns="34283" rIns="68565" bIns="34283" rtlCol="0">
            <a:spAutoFit/>
          </a:bodyPr>
          <a:lstStyle>
            <a:defPPr>
              <a:defRPr lang="en-US"/>
            </a:defPPr>
            <a:lvl1pPr algn="ctr" defTabSz="914194">
              <a:defRPr sz="900">
                <a:solidFill>
                  <a:schemeClr val="tx1">
                    <a:lumMod val="50000"/>
                  </a:schemeClr>
                </a:solidFill>
                <a:latin typeface="Adobe Clean Light" panose="020B0303020404020204" pitchFamily="34" charset="0"/>
              </a:defRPr>
            </a:lvl1pPr>
          </a:lstStyle>
          <a:p>
            <a:r>
              <a:rPr lang="en-US" sz="675" dirty="0"/>
              <a:t>Enriched Profile</a:t>
            </a:r>
          </a:p>
          <a:p>
            <a:r>
              <a:rPr lang="en-US" sz="675" dirty="0"/>
              <a:t>Recommendations</a:t>
            </a:r>
          </a:p>
        </p:txBody>
      </p:sp>
      <p:cxnSp>
        <p:nvCxnSpPr>
          <p:cNvPr id="122" name="Elbow Connector 121"/>
          <p:cNvCxnSpPr>
            <a:stCxn id="52" idx="2"/>
            <a:endCxn id="81" idx="0"/>
          </p:cNvCxnSpPr>
          <p:nvPr/>
        </p:nvCxnSpPr>
        <p:spPr>
          <a:xfrm rot="16200000" flipH="1">
            <a:off x="964415" y="3123283"/>
            <a:ext cx="129601" cy="2744"/>
          </a:xfrm>
          <a:prstGeom prst="bentConnector3">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endCxn id="14" idx="1"/>
          </p:cNvCxnSpPr>
          <p:nvPr/>
        </p:nvCxnSpPr>
        <p:spPr>
          <a:xfrm>
            <a:off x="1893055" y="1173953"/>
            <a:ext cx="2083813" cy="1178624"/>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2981705" y="2150960"/>
            <a:ext cx="1012241" cy="276985"/>
          </a:xfrm>
          <a:prstGeom prst="rect">
            <a:avLst/>
          </a:prstGeom>
          <a:noFill/>
        </p:spPr>
        <p:txBody>
          <a:bodyPr wrap="square" lIns="68565" tIns="34283" rIns="68565" bIns="34283" rtlCol="0">
            <a:spAutoFit/>
          </a:bodyPr>
          <a:lstStyle>
            <a:defPPr>
              <a:defRPr lang="en-US"/>
            </a:defPPr>
            <a:lvl1pPr algn="ctr" defTabSz="914194">
              <a:defRPr sz="900">
                <a:solidFill>
                  <a:schemeClr val="tx1">
                    <a:lumMod val="50000"/>
                  </a:schemeClr>
                </a:solidFill>
                <a:latin typeface="Adobe Clean Light" panose="020B0303020404020204" pitchFamily="34" charset="0"/>
              </a:defRPr>
            </a:lvl1pPr>
          </a:lstStyle>
          <a:p>
            <a:r>
              <a:rPr lang="en-US" sz="675" dirty="0"/>
              <a:t>Product Metadata</a:t>
            </a:r>
          </a:p>
          <a:p>
            <a:endParaRPr lang="en-US" sz="675" dirty="0"/>
          </a:p>
        </p:txBody>
      </p:sp>
      <p:cxnSp>
        <p:nvCxnSpPr>
          <p:cNvPr id="146" name="Elbow Connector 145"/>
          <p:cNvCxnSpPr>
            <a:stCxn id="6" idx="0"/>
            <a:endCxn id="16" idx="1"/>
          </p:cNvCxnSpPr>
          <p:nvPr/>
        </p:nvCxnSpPr>
        <p:spPr>
          <a:xfrm>
            <a:off x="5619918" y="1175585"/>
            <a:ext cx="2422378" cy="257142"/>
          </a:xfrm>
          <a:prstGeom prst="bentConnector3">
            <a:avLst>
              <a:gd name="adj1" fmla="val 50000"/>
            </a:avLst>
          </a:prstGeom>
          <a:ln w="22225" cap="flat" cmpd="sng">
            <a:solidFill>
              <a:srgbClr val="C1D82F"/>
            </a:solidFill>
            <a:headEnd type="none"/>
            <a:tailEnd type="triangle" w="lg" len="lg"/>
          </a:ln>
        </p:spPr>
        <p:style>
          <a:lnRef idx="1">
            <a:schemeClr val="accent2"/>
          </a:lnRef>
          <a:fillRef idx="0">
            <a:schemeClr val="accent2"/>
          </a:fillRef>
          <a:effectRef idx="0">
            <a:schemeClr val="accent2"/>
          </a:effectRef>
          <a:fontRef idx="minor">
            <a:schemeClr val="tx1"/>
          </a:fontRef>
        </p:style>
      </p:cxnSp>
      <p:pic>
        <p:nvPicPr>
          <p:cNvPr id="148" name="Picture 147"/>
          <p:cNvPicPr>
            <a:picLocks noChangeAspect="1"/>
          </p:cNvPicPr>
          <p:nvPr/>
        </p:nvPicPr>
        <p:blipFill>
          <a:blip r:embed="rId7"/>
          <a:stretch>
            <a:fillRect/>
          </a:stretch>
        </p:blipFill>
        <p:spPr>
          <a:xfrm>
            <a:off x="7388793" y="2640572"/>
            <a:ext cx="573382" cy="321094"/>
          </a:xfrm>
          <a:prstGeom prst="rect">
            <a:avLst/>
          </a:prstGeom>
        </p:spPr>
      </p:pic>
      <p:sp>
        <p:nvSpPr>
          <p:cNvPr id="63" name="Rectangle 62"/>
          <p:cNvSpPr/>
          <p:nvPr/>
        </p:nvSpPr>
        <p:spPr>
          <a:xfrm>
            <a:off x="3988495" y="1735686"/>
            <a:ext cx="278001" cy="265510"/>
          </a:xfrm>
          <a:prstGeom prst="rect">
            <a:avLst/>
          </a:prstGeom>
          <a:solidFill>
            <a:srgbClr val="1326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solidFill>
                <a:srgbClr val="4D4F53"/>
              </a:solidFill>
              <a:cs typeface="Arial" pitchFamily="34" charset="0"/>
            </a:endParaRPr>
          </a:p>
        </p:txBody>
      </p:sp>
      <p:grpSp>
        <p:nvGrpSpPr>
          <p:cNvPr id="64" name="Group 19"/>
          <p:cNvGrpSpPr>
            <a:grpSpLocks noChangeAspect="1"/>
          </p:cNvGrpSpPr>
          <p:nvPr/>
        </p:nvGrpSpPr>
        <p:grpSpPr bwMode="auto">
          <a:xfrm>
            <a:off x="4002160" y="1747707"/>
            <a:ext cx="242375" cy="238128"/>
            <a:chOff x="4617" y="3555"/>
            <a:chExt cx="821" cy="821"/>
          </a:xfrm>
          <a:solidFill>
            <a:schemeClr val="accent2"/>
          </a:solidFill>
        </p:grpSpPr>
        <p:sp>
          <p:nvSpPr>
            <p:cNvPr id="65" name="Freeform 21"/>
            <p:cNvSpPr>
              <a:spLocks noChangeArrowheads="1"/>
            </p:cNvSpPr>
            <p:nvPr/>
          </p:nvSpPr>
          <p:spPr bwMode="auto">
            <a:xfrm>
              <a:off x="4617" y="3555"/>
              <a:ext cx="821" cy="821"/>
            </a:xfrm>
            <a:custGeom>
              <a:avLst/>
              <a:gdLst>
                <a:gd name="T0" fmla="*/ 0 w 3623"/>
                <a:gd name="T1" fmla="*/ 1810 h 3623"/>
                <a:gd name="T2" fmla="*/ 1812 w 3623"/>
                <a:gd name="T3" fmla="*/ 3622 h 3623"/>
                <a:gd name="T4" fmla="*/ 3622 w 3623"/>
                <a:gd name="T5" fmla="*/ 1810 h 3623"/>
                <a:gd name="T6" fmla="*/ 1810 w 3623"/>
                <a:gd name="T7" fmla="*/ 0 h 3623"/>
                <a:gd name="T8" fmla="*/ 0 w 3623"/>
                <a:gd name="T9" fmla="*/ 1810 h 3623"/>
                <a:gd name="T10" fmla="*/ 185 w 3623"/>
                <a:gd name="T11" fmla="*/ 1810 h 3623"/>
                <a:gd name="T12" fmla="*/ 1810 w 3623"/>
                <a:gd name="T13" fmla="*/ 185 h 3623"/>
                <a:gd name="T14" fmla="*/ 3435 w 3623"/>
                <a:gd name="T15" fmla="*/ 1810 h 3623"/>
                <a:gd name="T16" fmla="*/ 1810 w 3623"/>
                <a:gd name="T17" fmla="*/ 3436 h 3623"/>
                <a:gd name="T18" fmla="*/ 185 w 3623"/>
                <a:gd name="T19" fmla="*/ 1810 h 3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23" h="3623">
                  <a:moveTo>
                    <a:pt x="0" y="1810"/>
                  </a:moveTo>
                  <a:cubicBezTo>
                    <a:pt x="0" y="2810"/>
                    <a:pt x="810" y="3622"/>
                    <a:pt x="1812" y="3622"/>
                  </a:cubicBezTo>
                  <a:cubicBezTo>
                    <a:pt x="2813" y="3622"/>
                    <a:pt x="3622" y="2810"/>
                    <a:pt x="3622" y="1810"/>
                  </a:cubicBezTo>
                  <a:cubicBezTo>
                    <a:pt x="3622" y="810"/>
                    <a:pt x="2810" y="0"/>
                    <a:pt x="1810" y="0"/>
                  </a:cubicBezTo>
                  <a:cubicBezTo>
                    <a:pt x="810" y="0"/>
                    <a:pt x="0" y="811"/>
                    <a:pt x="0" y="1810"/>
                  </a:cubicBezTo>
                  <a:close/>
                  <a:moveTo>
                    <a:pt x="185" y="1810"/>
                  </a:moveTo>
                  <a:cubicBezTo>
                    <a:pt x="185" y="913"/>
                    <a:pt x="914" y="185"/>
                    <a:pt x="1810" y="185"/>
                  </a:cubicBezTo>
                  <a:cubicBezTo>
                    <a:pt x="2707" y="185"/>
                    <a:pt x="3435" y="912"/>
                    <a:pt x="3435" y="1810"/>
                  </a:cubicBezTo>
                  <a:cubicBezTo>
                    <a:pt x="3435" y="2708"/>
                    <a:pt x="2707" y="3436"/>
                    <a:pt x="1810" y="3436"/>
                  </a:cubicBezTo>
                  <a:cubicBezTo>
                    <a:pt x="914" y="3436"/>
                    <a:pt x="185" y="2708"/>
                    <a:pt x="185" y="181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defTabSz="685595"/>
              <a:endParaRPr lang="en-US" sz="1200">
                <a:solidFill>
                  <a:srgbClr val="1B1819"/>
                </a:solidFill>
                <a:cs typeface="Arial" panose="020B0604020202020204" pitchFamily="34" charset="0"/>
              </a:endParaRPr>
            </a:p>
          </p:txBody>
        </p:sp>
        <p:sp>
          <p:nvSpPr>
            <p:cNvPr id="66" name="Freeform 22"/>
            <p:cNvSpPr>
              <a:spLocks noChangeArrowheads="1"/>
            </p:cNvSpPr>
            <p:nvPr/>
          </p:nvSpPr>
          <p:spPr bwMode="auto">
            <a:xfrm>
              <a:off x="4771" y="3709"/>
              <a:ext cx="513" cy="512"/>
            </a:xfrm>
            <a:custGeom>
              <a:avLst/>
              <a:gdLst>
                <a:gd name="T0" fmla="*/ 1438 w 2265"/>
                <a:gd name="T1" fmla="*/ 246 h 2264"/>
                <a:gd name="T2" fmla="*/ 1132 w 2265"/>
                <a:gd name="T3" fmla="*/ 403 h 2264"/>
                <a:gd name="T4" fmla="*/ 826 w 2265"/>
                <a:gd name="T5" fmla="*/ 246 h 2264"/>
                <a:gd name="T6" fmla="*/ 1469 w 2265"/>
                <a:gd name="T7" fmla="*/ 359 h 2264"/>
                <a:gd name="T8" fmla="*/ 1867 w 2265"/>
                <a:gd name="T9" fmla="*/ 792 h 2264"/>
                <a:gd name="T10" fmla="*/ 1872 w 2265"/>
                <a:gd name="T11" fmla="*/ 833 h 2264"/>
                <a:gd name="T12" fmla="*/ 1872 w 2265"/>
                <a:gd name="T13" fmla="*/ 1432 h 2264"/>
                <a:gd name="T14" fmla="*/ 1867 w 2265"/>
                <a:gd name="T15" fmla="*/ 1473 h 2264"/>
                <a:gd name="T16" fmla="*/ 1469 w 2265"/>
                <a:gd name="T17" fmla="*/ 1906 h 2264"/>
                <a:gd name="T18" fmla="*/ 1130 w 2265"/>
                <a:gd name="T19" fmla="*/ 1748 h 2264"/>
                <a:gd name="T20" fmla="*/ 792 w 2265"/>
                <a:gd name="T21" fmla="*/ 1906 h 2264"/>
                <a:gd name="T22" fmla="*/ 393 w 2265"/>
                <a:gd name="T23" fmla="*/ 1473 h 2264"/>
                <a:gd name="T24" fmla="*/ 388 w 2265"/>
                <a:gd name="T25" fmla="*/ 1432 h 2264"/>
                <a:gd name="T26" fmla="*/ 388 w 2265"/>
                <a:gd name="T27" fmla="*/ 833 h 2264"/>
                <a:gd name="T28" fmla="*/ 393 w 2265"/>
                <a:gd name="T29" fmla="*/ 792 h 2264"/>
                <a:gd name="T30" fmla="*/ 792 w 2265"/>
                <a:gd name="T31" fmla="*/ 359 h 2264"/>
                <a:gd name="T32" fmla="*/ 1130 w 2265"/>
                <a:gd name="T33" fmla="*/ 517 h 2264"/>
                <a:gd name="T34" fmla="*/ 1469 w 2265"/>
                <a:gd name="T35" fmla="*/ 359 h 2264"/>
                <a:gd name="T36" fmla="*/ 2207 w 2265"/>
                <a:gd name="T37" fmla="*/ 1132 h 2264"/>
                <a:gd name="T38" fmla="*/ 1953 w 2265"/>
                <a:gd name="T39" fmla="*/ 1353 h 2264"/>
                <a:gd name="T40" fmla="*/ 1953 w 2265"/>
                <a:gd name="T41" fmla="*/ 911 h 2264"/>
                <a:gd name="T42" fmla="*/ 1438 w 2265"/>
                <a:gd name="T43" fmla="*/ 2018 h 2264"/>
                <a:gd name="T44" fmla="*/ 826 w 2265"/>
                <a:gd name="T45" fmla="*/ 2018 h 2264"/>
                <a:gd name="T46" fmla="*/ 1132 w 2265"/>
                <a:gd name="T47" fmla="*/ 1862 h 2264"/>
                <a:gd name="T48" fmla="*/ 1438 w 2265"/>
                <a:gd name="T49" fmla="*/ 2018 h 2264"/>
                <a:gd name="T50" fmla="*/ 57 w 2265"/>
                <a:gd name="T51" fmla="*/ 1132 h 2264"/>
                <a:gd name="T52" fmla="*/ 311 w 2265"/>
                <a:gd name="T53" fmla="*/ 911 h 2264"/>
                <a:gd name="T54" fmla="*/ 311 w 2265"/>
                <a:gd name="T55" fmla="*/ 1353 h 2264"/>
                <a:gd name="T56" fmla="*/ 1132 w 2265"/>
                <a:gd name="T57" fmla="*/ 2263 h 2264"/>
                <a:gd name="T58" fmla="*/ 1651 w 2265"/>
                <a:gd name="T59" fmla="*/ 2076 h 2264"/>
                <a:gd name="T60" fmla="*/ 2076 w 2265"/>
                <a:gd name="T61" fmla="*/ 1652 h 2264"/>
                <a:gd name="T62" fmla="*/ 2264 w 2265"/>
                <a:gd name="T63" fmla="*/ 1132 h 2264"/>
                <a:gd name="T64" fmla="*/ 2076 w 2265"/>
                <a:gd name="T65" fmla="*/ 613 h 2264"/>
                <a:gd name="T66" fmla="*/ 1651 w 2265"/>
                <a:gd name="T67" fmla="*/ 189 h 2264"/>
                <a:gd name="T68" fmla="*/ 1132 w 2265"/>
                <a:gd name="T69" fmla="*/ 0 h 2264"/>
                <a:gd name="T70" fmla="*/ 613 w 2265"/>
                <a:gd name="T71" fmla="*/ 189 h 2264"/>
                <a:gd name="T72" fmla="*/ 188 w 2265"/>
                <a:gd name="T73" fmla="*/ 613 h 2264"/>
                <a:gd name="T74" fmla="*/ 0 w 2265"/>
                <a:gd name="T75" fmla="*/ 1132 h 2264"/>
                <a:gd name="T76" fmla="*/ 188 w 2265"/>
                <a:gd name="T77" fmla="*/ 1652 h 2264"/>
                <a:gd name="T78" fmla="*/ 613 w 2265"/>
                <a:gd name="T79" fmla="*/ 2076 h 2264"/>
                <a:gd name="T80" fmla="*/ 1132 w 2265"/>
                <a:gd name="T81" fmla="*/ 2263 h 2264"/>
                <a:gd name="T82" fmla="*/ 1526 w 2265"/>
                <a:gd name="T83" fmla="*/ 1867 h 2264"/>
                <a:gd name="T84" fmla="*/ 1935 w 2265"/>
                <a:gd name="T85" fmla="*/ 1522 h 2264"/>
                <a:gd name="T86" fmla="*/ 1872 w 2265"/>
                <a:gd name="T87" fmla="*/ 1872 h 2264"/>
                <a:gd name="T88" fmla="*/ 1521 w 2265"/>
                <a:gd name="T89" fmla="*/ 1936 h 2264"/>
                <a:gd name="T90" fmla="*/ 1867 w 2265"/>
                <a:gd name="T91" fmla="*/ 738 h 2264"/>
                <a:gd name="T92" fmla="*/ 1521 w 2265"/>
                <a:gd name="T93" fmla="*/ 329 h 2264"/>
                <a:gd name="T94" fmla="*/ 1872 w 2265"/>
                <a:gd name="T95" fmla="*/ 392 h 2264"/>
                <a:gd name="T96" fmla="*/ 1935 w 2265"/>
                <a:gd name="T97" fmla="*/ 743 h 2264"/>
                <a:gd name="T98" fmla="*/ 738 w 2265"/>
                <a:gd name="T99" fmla="*/ 397 h 2264"/>
                <a:gd name="T100" fmla="*/ 329 w 2265"/>
                <a:gd name="T101" fmla="*/ 743 h 2264"/>
                <a:gd name="T102" fmla="*/ 392 w 2265"/>
                <a:gd name="T103" fmla="*/ 392 h 2264"/>
                <a:gd name="T104" fmla="*/ 743 w 2265"/>
                <a:gd name="T105" fmla="*/ 329 h 2264"/>
                <a:gd name="T106" fmla="*/ 397 w 2265"/>
                <a:gd name="T107" fmla="*/ 1527 h 2264"/>
                <a:gd name="T108" fmla="*/ 743 w 2265"/>
                <a:gd name="T109" fmla="*/ 1936 h 2264"/>
                <a:gd name="T110" fmla="*/ 392 w 2265"/>
                <a:gd name="T111" fmla="*/ 1872 h 2264"/>
                <a:gd name="T112" fmla="*/ 329 w 2265"/>
                <a:gd name="T113" fmla="*/ 15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5" h="2264">
                  <a:moveTo>
                    <a:pt x="1132" y="57"/>
                  </a:moveTo>
                  <a:cubicBezTo>
                    <a:pt x="1265" y="57"/>
                    <a:pt x="1381" y="134"/>
                    <a:pt x="1438" y="246"/>
                  </a:cubicBezTo>
                  <a:cubicBezTo>
                    <a:pt x="1408" y="264"/>
                    <a:pt x="1379" y="287"/>
                    <a:pt x="1353" y="312"/>
                  </a:cubicBezTo>
                  <a:cubicBezTo>
                    <a:pt x="1293" y="371"/>
                    <a:pt x="1216" y="403"/>
                    <a:pt x="1132" y="403"/>
                  </a:cubicBezTo>
                  <a:cubicBezTo>
                    <a:pt x="1050" y="403"/>
                    <a:pt x="971" y="371"/>
                    <a:pt x="911" y="312"/>
                  </a:cubicBezTo>
                  <a:cubicBezTo>
                    <a:pt x="885" y="286"/>
                    <a:pt x="856" y="264"/>
                    <a:pt x="826" y="246"/>
                  </a:cubicBezTo>
                  <a:cubicBezTo>
                    <a:pt x="883" y="134"/>
                    <a:pt x="999" y="57"/>
                    <a:pt x="1132" y="57"/>
                  </a:cubicBezTo>
                  <a:close/>
                  <a:moveTo>
                    <a:pt x="1469" y="359"/>
                  </a:moveTo>
                  <a:cubicBezTo>
                    <a:pt x="1470" y="371"/>
                    <a:pt x="1470" y="384"/>
                    <a:pt x="1470" y="396"/>
                  </a:cubicBezTo>
                  <a:cubicBezTo>
                    <a:pt x="1470" y="613"/>
                    <a:pt x="1648" y="792"/>
                    <a:pt x="1867" y="792"/>
                  </a:cubicBezTo>
                  <a:cubicBezTo>
                    <a:pt x="1879" y="792"/>
                    <a:pt x="1891" y="792"/>
                    <a:pt x="1904" y="794"/>
                  </a:cubicBezTo>
                  <a:cubicBezTo>
                    <a:pt x="1893" y="808"/>
                    <a:pt x="1883" y="820"/>
                    <a:pt x="1872" y="833"/>
                  </a:cubicBezTo>
                  <a:cubicBezTo>
                    <a:pt x="1792" y="913"/>
                    <a:pt x="1748" y="1018"/>
                    <a:pt x="1748" y="1132"/>
                  </a:cubicBezTo>
                  <a:cubicBezTo>
                    <a:pt x="1748" y="1245"/>
                    <a:pt x="1792" y="1352"/>
                    <a:pt x="1872" y="1432"/>
                  </a:cubicBezTo>
                  <a:cubicBezTo>
                    <a:pt x="1884" y="1445"/>
                    <a:pt x="1895" y="1457"/>
                    <a:pt x="1904" y="1471"/>
                  </a:cubicBezTo>
                  <a:cubicBezTo>
                    <a:pt x="1891" y="1473"/>
                    <a:pt x="1879" y="1473"/>
                    <a:pt x="1867" y="1473"/>
                  </a:cubicBezTo>
                  <a:cubicBezTo>
                    <a:pt x="1649" y="1473"/>
                    <a:pt x="1470" y="1650"/>
                    <a:pt x="1470" y="1869"/>
                  </a:cubicBezTo>
                  <a:cubicBezTo>
                    <a:pt x="1470" y="1881"/>
                    <a:pt x="1470" y="1894"/>
                    <a:pt x="1469" y="1906"/>
                  </a:cubicBezTo>
                  <a:cubicBezTo>
                    <a:pt x="1455" y="1895"/>
                    <a:pt x="1442" y="1885"/>
                    <a:pt x="1430" y="1872"/>
                  </a:cubicBezTo>
                  <a:cubicBezTo>
                    <a:pt x="1349" y="1792"/>
                    <a:pt x="1245" y="1748"/>
                    <a:pt x="1130" y="1748"/>
                  </a:cubicBezTo>
                  <a:cubicBezTo>
                    <a:pt x="1016" y="1748"/>
                    <a:pt x="911" y="1792"/>
                    <a:pt x="830" y="1872"/>
                  </a:cubicBezTo>
                  <a:cubicBezTo>
                    <a:pt x="818" y="1885"/>
                    <a:pt x="806" y="1895"/>
                    <a:pt x="792" y="1906"/>
                  </a:cubicBezTo>
                  <a:cubicBezTo>
                    <a:pt x="790" y="1894"/>
                    <a:pt x="790" y="1881"/>
                    <a:pt x="790" y="1869"/>
                  </a:cubicBezTo>
                  <a:cubicBezTo>
                    <a:pt x="790" y="1652"/>
                    <a:pt x="613" y="1473"/>
                    <a:pt x="393" y="1473"/>
                  </a:cubicBezTo>
                  <a:cubicBezTo>
                    <a:pt x="381" y="1473"/>
                    <a:pt x="369" y="1473"/>
                    <a:pt x="357" y="1471"/>
                  </a:cubicBezTo>
                  <a:cubicBezTo>
                    <a:pt x="367" y="1457"/>
                    <a:pt x="378" y="1445"/>
                    <a:pt x="388" y="1432"/>
                  </a:cubicBezTo>
                  <a:cubicBezTo>
                    <a:pt x="469" y="1352"/>
                    <a:pt x="513" y="1246"/>
                    <a:pt x="513" y="1132"/>
                  </a:cubicBezTo>
                  <a:cubicBezTo>
                    <a:pt x="513" y="1020"/>
                    <a:pt x="469" y="913"/>
                    <a:pt x="388" y="833"/>
                  </a:cubicBezTo>
                  <a:cubicBezTo>
                    <a:pt x="376" y="820"/>
                    <a:pt x="365" y="808"/>
                    <a:pt x="357" y="794"/>
                  </a:cubicBezTo>
                  <a:cubicBezTo>
                    <a:pt x="369" y="792"/>
                    <a:pt x="381" y="792"/>
                    <a:pt x="393" y="792"/>
                  </a:cubicBezTo>
                  <a:cubicBezTo>
                    <a:pt x="611" y="792"/>
                    <a:pt x="790" y="615"/>
                    <a:pt x="790" y="396"/>
                  </a:cubicBezTo>
                  <a:cubicBezTo>
                    <a:pt x="790" y="384"/>
                    <a:pt x="790" y="371"/>
                    <a:pt x="792" y="359"/>
                  </a:cubicBezTo>
                  <a:cubicBezTo>
                    <a:pt x="806" y="369"/>
                    <a:pt x="818" y="380"/>
                    <a:pt x="830" y="392"/>
                  </a:cubicBezTo>
                  <a:cubicBezTo>
                    <a:pt x="911" y="473"/>
                    <a:pt x="1016" y="517"/>
                    <a:pt x="1130" y="517"/>
                  </a:cubicBezTo>
                  <a:cubicBezTo>
                    <a:pt x="1245" y="517"/>
                    <a:pt x="1349" y="473"/>
                    <a:pt x="1430" y="392"/>
                  </a:cubicBezTo>
                  <a:cubicBezTo>
                    <a:pt x="1444" y="380"/>
                    <a:pt x="1457" y="369"/>
                    <a:pt x="1469" y="359"/>
                  </a:cubicBezTo>
                  <a:close/>
                  <a:moveTo>
                    <a:pt x="2018" y="827"/>
                  </a:moveTo>
                  <a:cubicBezTo>
                    <a:pt x="2130" y="883"/>
                    <a:pt x="2207" y="999"/>
                    <a:pt x="2207" y="1132"/>
                  </a:cubicBezTo>
                  <a:cubicBezTo>
                    <a:pt x="2207" y="1265"/>
                    <a:pt x="2130" y="1381"/>
                    <a:pt x="2018" y="1437"/>
                  </a:cubicBezTo>
                  <a:cubicBezTo>
                    <a:pt x="2000" y="1407"/>
                    <a:pt x="1978" y="1380"/>
                    <a:pt x="1953" y="1353"/>
                  </a:cubicBezTo>
                  <a:cubicBezTo>
                    <a:pt x="1893" y="1294"/>
                    <a:pt x="1861" y="1216"/>
                    <a:pt x="1861" y="1132"/>
                  </a:cubicBezTo>
                  <a:cubicBezTo>
                    <a:pt x="1861" y="1048"/>
                    <a:pt x="1893" y="971"/>
                    <a:pt x="1953" y="911"/>
                  </a:cubicBezTo>
                  <a:cubicBezTo>
                    <a:pt x="1978" y="887"/>
                    <a:pt x="1999" y="859"/>
                    <a:pt x="2018" y="827"/>
                  </a:cubicBezTo>
                  <a:close/>
                  <a:moveTo>
                    <a:pt x="1438" y="2018"/>
                  </a:moveTo>
                  <a:cubicBezTo>
                    <a:pt x="1381" y="2130"/>
                    <a:pt x="1266" y="2207"/>
                    <a:pt x="1132" y="2207"/>
                  </a:cubicBezTo>
                  <a:cubicBezTo>
                    <a:pt x="999" y="2207"/>
                    <a:pt x="883" y="2130"/>
                    <a:pt x="826" y="2018"/>
                  </a:cubicBezTo>
                  <a:cubicBezTo>
                    <a:pt x="856" y="2000"/>
                    <a:pt x="886" y="1977"/>
                    <a:pt x="911" y="1953"/>
                  </a:cubicBezTo>
                  <a:cubicBezTo>
                    <a:pt x="971" y="1894"/>
                    <a:pt x="1048" y="1862"/>
                    <a:pt x="1132" y="1862"/>
                  </a:cubicBezTo>
                  <a:cubicBezTo>
                    <a:pt x="1214" y="1862"/>
                    <a:pt x="1293" y="1894"/>
                    <a:pt x="1353" y="1953"/>
                  </a:cubicBezTo>
                  <a:cubicBezTo>
                    <a:pt x="1378" y="1977"/>
                    <a:pt x="1406" y="1999"/>
                    <a:pt x="1438" y="2018"/>
                  </a:cubicBezTo>
                  <a:close/>
                  <a:moveTo>
                    <a:pt x="246" y="1437"/>
                  </a:moveTo>
                  <a:cubicBezTo>
                    <a:pt x="134" y="1381"/>
                    <a:pt x="57" y="1265"/>
                    <a:pt x="57" y="1132"/>
                  </a:cubicBezTo>
                  <a:cubicBezTo>
                    <a:pt x="57" y="999"/>
                    <a:pt x="134" y="883"/>
                    <a:pt x="246" y="827"/>
                  </a:cubicBezTo>
                  <a:cubicBezTo>
                    <a:pt x="264" y="857"/>
                    <a:pt x="286" y="885"/>
                    <a:pt x="311" y="911"/>
                  </a:cubicBezTo>
                  <a:cubicBezTo>
                    <a:pt x="371" y="971"/>
                    <a:pt x="403" y="1048"/>
                    <a:pt x="403" y="1132"/>
                  </a:cubicBezTo>
                  <a:cubicBezTo>
                    <a:pt x="403" y="1216"/>
                    <a:pt x="369" y="1294"/>
                    <a:pt x="311" y="1353"/>
                  </a:cubicBezTo>
                  <a:cubicBezTo>
                    <a:pt x="286" y="1378"/>
                    <a:pt x="265" y="1406"/>
                    <a:pt x="246" y="1437"/>
                  </a:cubicBezTo>
                  <a:close/>
                  <a:moveTo>
                    <a:pt x="1132" y="2263"/>
                  </a:moveTo>
                  <a:cubicBezTo>
                    <a:pt x="1288" y="2263"/>
                    <a:pt x="1421" y="2174"/>
                    <a:pt x="1487" y="2043"/>
                  </a:cubicBezTo>
                  <a:cubicBezTo>
                    <a:pt x="1537" y="2064"/>
                    <a:pt x="1594" y="2076"/>
                    <a:pt x="1651" y="2076"/>
                  </a:cubicBezTo>
                  <a:cubicBezTo>
                    <a:pt x="1765" y="2076"/>
                    <a:pt x="1870" y="2032"/>
                    <a:pt x="1951" y="1951"/>
                  </a:cubicBezTo>
                  <a:cubicBezTo>
                    <a:pt x="2031" y="1871"/>
                    <a:pt x="2076" y="1766"/>
                    <a:pt x="2076" y="1652"/>
                  </a:cubicBezTo>
                  <a:cubicBezTo>
                    <a:pt x="2076" y="1593"/>
                    <a:pt x="2063" y="1537"/>
                    <a:pt x="2042" y="1486"/>
                  </a:cubicBezTo>
                  <a:cubicBezTo>
                    <a:pt x="2172" y="1422"/>
                    <a:pt x="2264" y="1287"/>
                    <a:pt x="2264" y="1132"/>
                  </a:cubicBezTo>
                  <a:cubicBezTo>
                    <a:pt x="2264" y="978"/>
                    <a:pt x="2174" y="843"/>
                    <a:pt x="2042" y="778"/>
                  </a:cubicBezTo>
                  <a:cubicBezTo>
                    <a:pt x="2063" y="727"/>
                    <a:pt x="2076" y="671"/>
                    <a:pt x="2076" y="613"/>
                  </a:cubicBezTo>
                  <a:cubicBezTo>
                    <a:pt x="2076" y="501"/>
                    <a:pt x="2031" y="394"/>
                    <a:pt x="1951" y="313"/>
                  </a:cubicBezTo>
                  <a:cubicBezTo>
                    <a:pt x="1870" y="233"/>
                    <a:pt x="1765" y="189"/>
                    <a:pt x="1651" y="189"/>
                  </a:cubicBezTo>
                  <a:cubicBezTo>
                    <a:pt x="1594" y="189"/>
                    <a:pt x="1537" y="201"/>
                    <a:pt x="1487" y="222"/>
                  </a:cubicBezTo>
                  <a:cubicBezTo>
                    <a:pt x="1421" y="92"/>
                    <a:pt x="1286" y="0"/>
                    <a:pt x="1132" y="0"/>
                  </a:cubicBezTo>
                  <a:cubicBezTo>
                    <a:pt x="976" y="0"/>
                    <a:pt x="843" y="90"/>
                    <a:pt x="777" y="222"/>
                  </a:cubicBezTo>
                  <a:cubicBezTo>
                    <a:pt x="727" y="201"/>
                    <a:pt x="670" y="189"/>
                    <a:pt x="613" y="189"/>
                  </a:cubicBezTo>
                  <a:cubicBezTo>
                    <a:pt x="499" y="189"/>
                    <a:pt x="394" y="233"/>
                    <a:pt x="313" y="313"/>
                  </a:cubicBezTo>
                  <a:cubicBezTo>
                    <a:pt x="233" y="394"/>
                    <a:pt x="188" y="499"/>
                    <a:pt x="188" y="613"/>
                  </a:cubicBezTo>
                  <a:cubicBezTo>
                    <a:pt x="188" y="671"/>
                    <a:pt x="199" y="727"/>
                    <a:pt x="222" y="778"/>
                  </a:cubicBezTo>
                  <a:cubicBezTo>
                    <a:pt x="92" y="843"/>
                    <a:pt x="0" y="978"/>
                    <a:pt x="0" y="1132"/>
                  </a:cubicBezTo>
                  <a:cubicBezTo>
                    <a:pt x="0" y="1287"/>
                    <a:pt x="90" y="1422"/>
                    <a:pt x="222" y="1486"/>
                  </a:cubicBezTo>
                  <a:cubicBezTo>
                    <a:pt x="201" y="1537"/>
                    <a:pt x="188" y="1593"/>
                    <a:pt x="188" y="1652"/>
                  </a:cubicBezTo>
                  <a:cubicBezTo>
                    <a:pt x="188" y="1764"/>
                    <a:pt x="233" y="1871"/>
                    <a:pt x="313" y="1951"/>
                  </a:cubicBezTo>
                  <a:cubicBezTo>
                    <a:pt x="394" y="2032"/>
                    <a:pt x="499" y="2076"/>
                    <a:pt x="613" y="2076"/>
                  </a:cubicBezTo>
                  <a:cubicBezTo>
                    <a:pt x="670" y="2076"/>
                    <a:pt x="727" y="2064"/>
                    <a:pt x="777" y="2043"/>
                  </a:cubicBezTo>
                  <a:cubicBezTo>
                    <a:pt x="843" y="2173"/>
                    <a:pt x="976" y="2263"/>
                    <a:pt x="1132" y="2263"/>
                  </a:cubicBezTo>
                  <a:close/>
                  <a:moveTo>
                    <a:pt x="1521" y="1936"/>
                  </a:moveTo>
                  <a:cubicBezTo>
                    <a:pt x="1525" y="1913"/>
                    <a:pt x="1526" y="1892"/>
                    <a:pt x="1526" y="1867"/>
                  </a:cubicBezTo>
                  <a:cubicBezTo>
                    <a:pt x="1526" y="1680"/>
                    <a:pt x="1679" y="1527"/>
                    <a:pt x="1867" y="1527"/>
                  </a:cubicBezTo>
                  <a:cubicBezTo>
                    <a:pt x="1890" y="1527"/>
                    <a:pt x="1912" y="1525"/>
                    <a:pt x="1935" y="1522"/>
                  </a:cubicBezTo>
                  <a:cubicBezTo>
                    <a:pt x="1955" y="1562"/>
                    <a:pt x="1963" y="1606"/>
                    <a:pt x="1963" y="1652"/>
                  </a:cubicBezTo>
                  <a:cubicBezTo>
                    <a:pt x="1963" y="1734"/>
                    <a:pt x="1930" y="1813"/>
                    <a:pt x="1872" y="1872"/>
                  </a:cubicBezTo>
                  <a:cubicBezTo>
                    <a:pt x="1812" y="1932"/>
                    <a:pt x="1735" y="1964"/>
                    <a:pt x="1651" y="1964"/>
                  </a:cubicBezTo>
                  <a:cubicBezTo>
                    <a:pt x="1605" y="1964"/>
                    <a:pt x="1562" y="1953"/>
                    <a:pt x="1521" y="1936"/>
                  </a:cubicBezTo>
                  <a:close/>
                  <a:moveTo>
                    <a:pt x="1935" y="743"/>
                  </a:moveTo>
                  <a:cubicBezTo>
                    <a:pt x="1912" y="739"/>
                    <a:pt x="1890" y="738"/>
                    <a:pt x="1867" y="738"/>
                  </a:cubicBezTo>
                  <a:cubicBezTo>
                    <a:pt x="1679" y="738"/>
                    <a:pt x="1526" y="585"/>
                    <a:pt x="1526" y="397"/>
                  </a:cubicBezTo>
                  <a:cubicBezTo>
                    <a:pt x="1526" y="374"/>
                    <a:pt x="1525" y="352"/>
                    <a:pt x="1521" y="329"/>
                  </a:cubicBezTo>
                  <a:cubicBezTo>
                    <a:pt x="1562" y="310"/>
                    <a:pt x="1605" y="301"/>
                    <a:pt x="1651" y="301"/>
                  </a:cubicBezTo>
                  <a:cubicBezTo>
                    <a:pt x="1735" y="301"/>
                    <a:pt x="1812" y="333"/>
                    <a:pt x="1872" y="392"/>
                  </a:cubicBezTo>
                  <a:cubicBezTo>
                    <a:pt x="1930" y="452"/>
                    <a:pt x="1963" y="529"/>
                    <a:pt x="1963" y="613"/>
                  </a:cubicBezTo>
                  <a:cubicBezTo>
                    <a:pt x="1963" y="659"/>
                    <a:pt x="1955" y="703"/>
                    <a:pt x="1935" y="743"/>
                  </a:cubicBezTo>
                  <a:close/>
                  <a:moveTo>
                    <a:pt x="743" y="329"/>
                  </a:moveTo>
                  <a:cubicBezTo>
                    <a:pt x="739" y="352"/>
                    <a:pt x="738" y="374"/>
                    <a:pt x="738" y="397"/>
                  </a:cubicBezTo>
                  <a:cubicBezTo>
                    <a:pt x="738" y="585"/>
                    <a:pt x="585" y="738"/>
                    <a:pt x="397" y="738"/>
                  </a:cubicBezTo>
                  <a:cubicBezTo>
                    <a:pt x="374" y="738"/>
                    <a:pt x="352" y="739"/>
                    <a:pt x="329" y="743"/>
                  </a:cubicBezTo>
                  <a:cubicBezTo>
                    <a:pt x="309" y="703"/>
                    <a:pt x="301" y="659"/>
                    <a:pt x="301" y="613"/>
                  </a:cubicBezTo>
                  <a:cubicBezTo>
                    <a:pt x="301" y="531"/>
                    <a:pt x="334" y="452"/>
                    <a:pt x="392" y="392"/>
                  </a:cubicBezTo>
                  <a:cubicBezTo>
                    <a:pt x="452" y="333"/>
                    <a:pt x="529" y="301"/>
                    <a:pt x="613" y="301"/>
                  </a:cubicBezTo>
                  <a:cubicBezTo>
                    <a:pt x="659" y="301"/>
                    <a:pt x="702" y="312"/>
                    <a:pt x="743" y="329"/>
                  </a:cubicBezTo>
                  <a:close/>
                  <a:moveTo>
                    <a:pt x="329" y="1522"/>
                  </a:moveTo>
                  <a:cubicBezTo>
                    <a:pt x="352" y="1525"/>
                    <a:pt x="373" y="1527"/>
                    <a:pt x="397" y="1527"/>
                  </a:cubicBezTo>
                  <a:cubicBezTo>
                    <a:pt x="585" y="1527"/>
                    <a:pt x="738" y="1680"/>
                    <a:pt x="738" y="1867"/>
                  </a:cubicBezTo>
                  <a:cubicBezTo>
                    <a:pt x="738" y="1890"/>
                    <a:pt x="739" y="1913"/>
                    <a:pt x="743" y="1936"/>
                  </a:cubicBezTo>
                  <a:cubicBezTo>
                    <a:pt x="702" y="1955"/>
                    <a:pt x="659" y="1964"/>
                    <a:pt x="613" y="1964"/>
                  </a:cubicBezTo>
                  <a:cubicBezTo>
                    <a:pt x="529" y="1964"/>
                    <a:pt x="452" y="1932"/>
                    <a:pt x="392" y="1872"/>
                  </a:cubicBezTo>
                  <a:cubicBezTo>
                    <a:pt x="332" y="1813"/>
                    <a:pt x="301" y="1736"/>
                    <a:pt x="301" y="1652"/>
                  </a:cubicBezTo>
                  <a:cubicBezTo>
                    <a:pt x="301" y="1606"/>
                    <a:pt x="309" y="1562"/>
                    <a:pt x="329" y="152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defTabSz="685595"/>
              <a:endParaRPr lang="en-US" sz="1200">
                <a:solidFill>
                  <a:srgbClr val="1B1819"/>
                </a:solidFill>
                <a:cs typeface="Arial" panose="020B0604020202020204" pitchFamily="34" charset="0"/>
              </a:endParaRPr>
            </a:p>
          </p:txBody>
        </p:sp>
      </p:grpSp>
      <p:sp>
        <p:nvSpPr>
          <p:cNvPr id="61" name="Rectangle 60"/>
          <p:cNvSpPr/>
          <p:nvPr/>
        </p:nvSpPr>
        <p:spPr>
          <a:xfrm>
            <a:off x="1054588" y="2561683"/>
            <a:ext cx="792324" cy="382443"/>
          </a:xfrm>
          <a:prstGeom prst="rect">
            <a:avLst/>
          </a:prstGeom>
          <a:noFill/>
          <a:ln>
            <a:solidFill>
              <a:schemeClr val="tx1"/>
            </a:solidFill>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783">
              <a:defRPr/>
            </a:pPr>
            <a:r>
              <a:rPr lang="en-US" sz="675" dirty="0">
                <a:solidFill>
                  <a:prstClr val="black"/>
                </a:solidFill>
                <a:cs typeface="Arial" pitchFamily="34" charset="0"/>
              </a:rPr>
              <a:t>CRM</a:t>
            </a:r>
          </a:p>
        </p:txBody>
      </p:sp>
      <p:sp>
        <p:nvSpPr>
          <p:cNvPr id="62" name="Rectangle 61"/>
          <p:cNvSpPr/>
          <p:nvPr/>
        </p:nvSpPr>
        <p:spPr>
          <a:xfrm>
            <a:off x="162630" y="780676"/>
            <a:ext cx="1730424" cy="664508"/>
          </a:xfrm>
          <a:prstGeom prst="rect">
            <a:avLst/>
          </a:prstGeom>
          <a:solidFill>
            <a:schemeClr val="bg1">
              <a:lumMod val="95000"/>
            </a:schemeClr>
          </a:solidFill>
          <a:ln>
            <a:solidFill>
              <a:srgbClr val="4D4F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solidFill>
                <a:srgbClr val="4D4F53"/>
              </a:solidFill>
              <a:cs typeface="Arial" pitchFamily="34" charset="0"/>
            </a:endParaRPr>
          </a:p>
        </p:txBody>
      </p:sp>
      <p:sp>
        <p:nvSpPr>
          <p:cNvPr id="67" name="Rectangle 66"/>
          <p:cNvSpPr/>
          <p:nvPr/>
        </p:nvSpPr>
        <p:spPr>
          <a:xfrm>
            <a:off x="210620" y="846313"/>
            <a:ext cx="1616739" cy="196391"/>
          </a:xfrm>
          <a:prstGeom prst="rect">
            <a:avLst/>
          </a:prstGeom>
          <a:solidFill>
            <a:schemeClr val="bg1"/>
          </a:solidFill>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783">
              <a:defRPr/>
            </a:pPr>
            <a:r>
              <a:rPr lang="en-US" sz="900" b="1" dirty="0">
                <a:solidFill>
                  <a:prstClr val="black"/>
                </a:solidFill>
                <a:cs typeface="Arial" pitchFamily="34" charset="0"/>
              </a:rPr>
              <a:t>PIM</a:t>
            </a:r>
          </a:p>
        </p:txBody>
      </p:sp>
      <p:sp>
        <p:nvSpPr>
          <p:cNvPr id="68" name="Rectangle 67"/>
          <p:cNvSpPr/>
          <p:nvPr/>
        </p:nvSpPr>
        <p:spPr>
          <a:xfrm>
            <a:off x="207749" y="1098162"/>
            <a:ext cx="1616740" cy="258172"/>
          </a:xfrm>
          <a:prstGeom prst="rect">
            <a:avLst/>
          </a:prstGeom>
          <a:solidFill>
            <a:schemeClr val="bg1"/>
          </a:solidFill>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783">
              <a:defRPr/>
            </a:pPr>
            <a:r>
              <a:rPr lang="en-US" sz="900" b="1" dirty="0">
                <a:solidFill>
                  <a:srgbClr val="4D4F53">
                    <a:lumMod val="50000"/>
                  </a:srgbClr>
                </a:solidFill>
                <a:cs typeface="Arial" pitchFamily="34" charset="0"/>
              </a:rPr>
              <a:t>COMMERCE</a:t>
            </a:r>
          </a:p>
        </p:txBody>
      </p:sp>
      <p:pic>
        <p:nvPicPr>
          <p:cNvPr id="60" name="Google Shape;90;p17">
            <a:extLst>
              <a:ext uri="{FF2B5EF4-FFF2-40B4-BE49-F238E27FC236}">
                <a16:creationId xmlns:a16="http://schemas.microsoft.com/office/drawing/2014/main" id="{A60DB3E9-C956-4114-92A5-278F42347845}"/>
              </a:ext>
            </a:extLst>
          </p:cNvPr>
          <p:cNvPicPr preferRelativeResize="0"/>
          <p:nvPr/>
        </p:nvPicPr>
        <p:blipFill rotWithShape="1">
          <a:blip r:embed="rId8">
            <a:alphaModFix/>
          </a:blip>
          <a:srcRect/>
          <a:stretch/>
        </p:blipFill>
        <p:spPr>
          <a:xfrm>
            <a:off x="227591" y="196803"/>
            <a:ext cx="1207295" cy="185234"/>
          </a:xfrm>
          <a:prstGeom prst="rect">
            <a:avLst/>
          </a:prstGeom>
          <a:noFill/>
          <a:ln>
            <a:noFill/>
          </a:ln>
        </p:spPr>
      </p:pic>
      <p:sp>
        <p:nvSpPr>
          <p:cNvPr id="69" name="Google Shape;89;p17">
            <a:extLst>
              <a:ext uri="{FF2B5EF4-FFF2-40B4-BE49-F238E27FC236}">
                <a16:creationId xmlns:a16="http://schemas.microsoft.com/office/drawing/2014/main" id="{34A3EE93-F46D-4237-8E58-F37A00086ACA}"/>
              </a:ext>
            </a:extLst>
          </p:cNvPr>
          <p:cNvSpPr/>
          <p:nvPr/>
        </p:nvSpPr>
        <p:spPr>
          <a:xfrm rot="16200000">
            <a:off x="6767962" y="2753399"/>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spTree>
    <p:extLst>
      <p:ext uri="{BB962C8B-B14F-4D97-AF65-F5344CB8AC3E}">
        <p14:creationId xmlns:p14="http://schemas.microsoft.com/office/powerpoint/2010/main" val="215964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rot="-5400000">
            <a:off x="6767962" y="2753399"/>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pic>
        <p:nvPicPr>
          <p:cNvPr id="90" name="Google Shape;90;p17"/>
          <p:cNvPicPr preferRelativeResize="0"/>
          <p:nvPr/>
        </p:nvPicPr>
        <p:blipFill rotWithShape="1">
          <a:blip r:embed="rId3">
            <a:alphaModFix/>
          </a:blip>
          <a:srcRect/>
          <a:stretch/>
        </p:blipFill>
        <p:spPr>
          <a:xfrm>
            <a:off x="227591" y="196803"/>
            <a:ext cx="1207295" cy="185234"/>
          </a:xfrm>
          <a:prstGeom prst="rect">
            <a:avLst/>
          </a:prstGeom>
          <a:noFill/>
          <a:ln>
            <a:noFill/>
          </a:ln>
        </p:spPr>
      </p:pic>
      <p:pic>
        <p:nvPicPr>
          <p:cNvPr id="91" name="Google Shape;91;p17"/>
          <p:cNvPicPr preferRelativeResize="0"/>
          <p:nvPr/>
        </p:nvPicPr>
        <p:blipFill rotWithShape="1">
          <a:blip r:embed="rId4">
            <a:alphaModFix/>
          </a:blip>
          <a:srcRect/>
          <a:stretch/>
        </p:blipFill>
        <p:spPr>
          <a:xfrm>
            <a:off x="8425365" y="4927791"/>
            <a:ext cx="557589" cy="85551"/>
          </a:xfrm>
          <a:prstGeom prst="rect">
            <a:avLst/>
          </a:prstGeom>
          <a:noFill/>
          <a:ln>
            <a:noFill/>
          </a:ln>
        </p:spPr>
      </p:pic>
      <p:sp>
        <p:nvSpPr>
          <p:cNvPr id="11" name="Slide Number Placeholder 3">
            <a:extLst>
              <a:ext uri="{FF2B5EF4-FFF2-40B4-BE49-F238E27FC236}">
                <a16:creationId xmlns:a16="http://schemas.microsoft.com/office/drawing/2014/main" id="{20F6E16C-E4B7-4696-88AE-F036F091D667}"/>
              </a:ext>
            </a:extLst>
          </p:cNvPr>
          <p:cNvSpPr txBox="1">
            <a:spLocks/>
          </p:cNvSpPr>
          <p:nvPr/>
        </p:nvSpPr>
        <p:spPr>
          <a:xfrm>
            <a:off x="8737600" y="6359878"/>
            <a:ext cx="284480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CF02FA9-8CAD-4C87-B028-31481A2E0525}" type="slidenum">
              <a:rPr lang="en-US" smtClean="0"/>
              <a:pPr/>
              <a:t>13</a:t>
            </a:fld>
            <a:endParaRPr lang="en-US" dirty="0"/>
          </a:p>
        </p:txBody>
      </p:sp>
      <p:sp>
        <p:nvSpPr>
          <p:cNvPr id="6" name="Title 4">
            <a:extLst>
              <a:ext uri="{FF2B5EF4-FFF2-40B4-BE49-F238E27FC236}">
                <a16:creationId xmlns:a16="http://schemas.microsoft.com/office/drawing/2014/main" id="{D4D09148-8FDA-4DA2-8B1F-FA60F29A66DA}"/>
              </a:ext>
            </a:extLst>
          </p:cNvPr>
          <p:cNvSpPr>
            <a:spLocks noGrp="1"/>
          </p:cNvSpPr>
          <p:nvPr>
            <p:ph type="title"/>
          </p:nvPr>
        </p:nvSpPr>
        <p:spPr>
          <a:xfrm>
            <a:off x="572085" y="457200"/>
            <a:ext cx="4087001" cy="639762"/>
          </a:xfrm>
        </p:spPr>
        <p:txBody>
          <a:bodyPr>
            <a:normAutofit/>
          </a:bodyPr>
          <a:lstStyle/>
          <a:p>
            <a:r>
              <a:rPr lang="en-US" sz="1600" dirty="0"/>
              <a:t>Conclusion</a:t>
            </a:r>
          </a:p>
        </p:txBody>
      </p:sp>
      <p:sp>
        <p:nvSpPr>
          <p:cNvPr id="8" name="TextBox 7">
            <a:extLst>
              <a:ext uri="{FF2B5EF4-FFF2-40B4-BE49-F238E27FC236}">
                <a16:creationId xmlns:a16="http://schemas.microsoft.com/office/drawing/2014/main" id="{8692C728-6D25-49E0-9816-8FDE50B346E7}"/>
              </a:ext>
            </a:extLst>
          </p:cNvPr>
          <p:cNvSpPr txBox="1"/>
          <p:nvPr/>
        </p:nvSpPr>
        <p:spPr>
          <a:xfrm>
            <a:off x="653142" y="1022459"/>
            <a:ext cx="5791200" cy="2031325"/>
          </a:xfrm>
          <a:prstGeom prst="rect">
            <a:avLst/>
          </a:prstGeom>
          <a:noFill/>
        </p:spPr>
        <p:txBody>
          <a:bodyPr wrap="square">
            <a:spAutoFit/>
          </a:bodyPr>
          <a:lstStyle/>
          <a:p>
            <a:pPr marL="285750" indent="-285750">
              <a:buFont typeface="Arial" panose="020B0604020202020204" pitchFamily="34" charset="0"/>
              <a:buChar char="•"/>
            </a:pPr>
            <a:r>
              <a:rPr lang="en-US" dirty="0"/>
              <a:t>Adobe Experience Manager is recommended when comprehensive CX Platform is the end goal which supports high volume content and needs to be managed and delivered with personalization capability and there is a need of multi-device content preview.</a:t>
            </a:r>
          </a:p>
          <a:p>
            <a:endParaRPr lang="en-US" dirty="0"/>
          </a:p>
          <a:p>
            <a:pPr marL="285750" indent="-285750">
              <a:buFont typeface="Arial" panose="020B0604020202020204" pitchFamily="34" charset="0"/>
              <a:buChar char="•"/>
            </a:pPr>
            <a:r>
              <a:rPr lang="en-US" dirty="0" err="1"/>
              <a:t>Contentful</a:t>
            </a:r>
            <a:r>
              <a:rPr lang="en-US" dirty="0"/>
              <a:t> is recommended where the end goal is a micro-services based ecosystem where the content needs to be managed separately and to be delivered to different channels which evolve frequently.</a:t>
            </a:r>
          </a:p>
        </p:txBody>
      </p:sp>
    </p:spTree>
    <p:extLst>
      <p:ext uri="{BB962C8B-B14F-4D97-AF65-F5344CB8AC3E}">
        <p14:creationId xmlns:p14="http://schemas.microsoft.com/office/powerpoint/2010/main" val="132561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rot="-5400000">
            <a:off x="6767962" y="2753399"/>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pic>
        <p:nvPicPr>
          <p:cNvPr id="83" name="Google Shape;83;p16"/>
          <p:cNvPicPr preferRelativeResize="0"/>
          <p:nvPr/>
        </p:nvPicPr>
        <p:blipFill rotWithShape="1">
          <a:blip r:embed="rId3">
            <a:alphaModFix/>
          </a:blip>
          <a:srcRect/>
          <a:stretch/>
        </p:blipFill>
        <p:spPr>
          <a:xfrm>
            <a:off x="227591" y="196803"/>
            <a:ext cx="1207295" cy="185234"/>
          </a:xfrm>
          <a:prstGeom prst="rect">
            <a:avLst/>
          </a:prstGeom>
          <a:noFill/>
          <a:ln>
            <a:noFill/>
          </a:ln>
        </p:spPr>
      </p:pic>
      <p:pic>
        <p:nvPicPr>
          <p:cNvPr id="84" name="Google Shape;84;p16"/>
          <p:cNvPicPr preferRelativeResize="0"/>
          <p:nvPr/>
        </p:nvPicPr>
        <p:blipFill rotWithShape="1">
          <a:blip r:embed="rId4">
            <a:alphaModFix/>
          </a:blip>
          <a:srcRect/>
          <a:stretch/>
        </p:blipFill>
        <p:spPr>
          <a:xfrm>
            <a:off x="8425365" y="4927791"/>
            <a:ext cx="557589" cy="85551"/>
          </a:xfrm>
          <a:prstGeom prst="rect">
            <a:avLst/>
          </a:prstGeom>
          <a:noFill/>
          <a:ln>
            <a:noFill/>
          </a:ln>
        </p:spPr>
      </p:pic>
      <p:sp>
        <p:nvSpPr>
          <p:cNvPr id="4" name="Title 3">
            <a:extLst>
              <a:ext uri="{FF2B5EF4-FFF2-40B4-BE49-F238E27FC236}">
                <a16:creationId xmlns:a16="http://schemas.microsoft.com/office/drawing/2014/main" id="{0CE02742-F162-4629-BCAA-F98440464F19}"/>
              </a:ext>
            </a:extLst>
          </p:cNvPr>
          <p:cNvSpPr>
            <a:spLocks noGrp="1"/>
          </p:cNvSpPr>
          <p:nvPr>
            <p:ph type="title"/>
          </p:nvPr>
        </p:nvSpPr>
        <p:spPr/>
        <p:txBody>
          <a:bodyPr>
            <a:normAutofit/>
          </a:bodyPr>
          <a:lstStyle/>
          <a:p>
            <a:r>
              <a:rPr lang="en-US" sz="2000" dirty="0"/>
              <a:t>Contents</a:t>
            </a:r>
          </a:p>
        </p:txBody>
      </p:sp>
      <p:sp>
        <p:nvSpPr>
          <p:cNvPr id="5" name="Text Placeholder 4">
            <a:extLst>
              <a:ext uri="{FF2B5EF4-FFF2-40B4-BE49-F238E27FC236}">
                <a16:creationId xmlns:a16="http://schemas.microsoft.com/office/drawing/2014/main" id="{86B3DBC5-644D-4F3F-839E-88F9DA77EA7A}"/>
              </a:ext>
            </a:extLst>
          </p:cNvPr>
          <p:cNvSpPr>
            <a:spLocks noGrp="1"/>
          </p:cNvSpPr>
          <p:nvPr>
            <p:ph type="body" idx="1"/>
          </p:nvPr>
        </p:nvSpPr>
        <p:spPr>
          <a:xfrm>
            <a:off x="311700" y="949301"/>
            <a:ext cx="8520600" cy="3619724"/>
          </a:xfrm>
        </p:spPr>
        <p:txBody>
          <a:bodyPr>
            <a:normAutofit/>
          </a:bodyPr>
          <a:lstStyle/>
          <a:p>
            <a:r>
              <a:rPr lang="en-US" sz="1400" dirty="0"/>
              <a:t>Introduction</a:t>
            </a:r>
          </a:p>
          <a:p>
            <a:r>
              <a:rPr lang="en-US" sz="1400" dirty="0"/>
              <a:t>Traditional, Headless and Hybrid CMS approach</a:t>
            </a:r>
          </a:p>
          <a:p>
            <a:r>
              <a:rPr lang="en-US" sz="1400" dirty="0"/>
              <a:t>Comparison of features in AEM and WordPress</a:t>
            </a:r>
          </a:p>
          <a:p>
            <a:pPr marL="114300" indent="0">
              <a:buNone/>
            </a:pPr>
            <a:r>
              <a:rPr lang="en-US" sz="1400" dirty="0"/>
              <a:t>        1.  Content Creation and Authoring Experience</a:t>
            </a:r>
          </a:p>
          <a:p>
            <a:pPr marL="114300" indent="0">
              <a:buNone/>
            </a:pPr>
            <a:r>
              <a:rPr lang="en-US" sz="1400" dirty="0"/>
              <a:t>        2.  Personalization and Campaign Management</a:t>
            </a:r>
          </a:p>
          <a:p>
            <a:pPr marL="114300" indent="0">
              <a:buNone/>
            </a:pPr>
            <a:r>
              <a:rPr lang="en-US" sz="1400" dirty="0"/>
              <a:t>        3.  Third Party Integration and Digital Asset Management</a:t>
            </a:r>
          </a:p>
          <a:p>
            <a:pPr marL="114300" indent="0">
              <a:buNone/>
            </a:pPr>
            <a:r>
              <a:rPr lang="en-US" sz="1400" dirty="0"/>
              <a:t>        4.  Workflows, content rollout and publishing</a:t>
            </a:r>
          </a:p>
          <a:p>
            <a:pPr marL="114300" indent="0">
              <a:buNone/>
            </a:pPr>
            <a:r>
              <a:rPr lang="en-US" sz="1400" dirty="0"/>
              <a:t>        5.  Content as a service</a:t>
            </a:r>
          </a:p>
          <a:p>
            <a:pPr marL="114300" indent="0">
              <a:buNone/>
            </a:pPr>
            <a:r>
              <a:rPr lang="en-US" sz="1400" dirty="0"/>
              <a:t>        6.  Hosting and Pricing Models</a:t>
            </a:r>
          </a:p>
          <a:p>
            <a:r>
              <a:rPr lang="en-US" sz="1400" dirty="0"/>
              <a:t>Integration CX Platform Powered by Adobe Experience Cloud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rot="-5400000">
            <a:off x="6767962" y="2753399"/>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pic>
        <p:nvPicPr>
          <p:cNvPr id="90" name="Google Shape;90;p17"/>
          <p:cNvPicPr preferRelativeResize="0"/>
          <p:nvPr/>
        </p:nvPicPr>
        <p:blipFill rotWithShape="1">
          <a:blip r:embed="rId3">
            <a:alphaModFix/>
          </a:blip>
          <a:srcRect/>
          <a:stretch/>
        </p:blipFill>
        <p:spPr>
          <a:xfrm>
            <a:off x="227591" y="196803"/>
            <a:ext cx="1207295" cy="185234"/>
          </a:xfrm>
          <a:prstGeom prst="rect">
            <a:avLst/>
          </a:prstGeom>
          <a:noFill/>
          <a:ln>
            <a:noFill/>
          </a:ln>
        </p:spPr>
      </p:pic>
      <p:pic>
        <p:nvPicPr>
          <p:cNvPr id="91" name="Google Shape;91;p17"/>
          <p:cNvPicPr preferRelativeResize="0"/>
          <p:nvPr/>
        </p:nvPicPr>
        <p:blipFill rotWithShape="1">
          <a:blip r:embed="rId4">
            <a:alphaModFix/>
          </a:blip>
          <a:srcRect/>
          <a:stretch/>
        </p:blipFill>
        <p:spPr>
          <a:xfrm>
            <a:off x="8425365" y="4927791"/>
            <a:ext cx="557589" cy="85551"/>
          </a:xfrm>
          <a:prstGeom prst="rect">
            <a:avLst/>
          </a:prstGeom>
          <a:noFill/>
          <a:ln>
            <a:noFill/>
          </a:ln>
        </p:spPr>
      </p:pic>
      <p:sp>
        <p:nvSpPr>
          <p:cNvPr id="10" name="Title 1">
            <a:extLst>
              <a:ext uri="{FF2B5EF4-FFF2-40B4-BE49-F238E27FC236}">
                <a16:creationId xmlns:a16="http://schemas.microsoft.com/office/drawing/2014/main" id="{932FFCAD-357F-431A-9637-EEB520F15ECA}"/>
              </a:ext>
            </a:extLst>
          </p:cNvPr>
          <p:cNvSpPr>
            <a:spLocks noGrp="1"/>
          </p:cNvSpPr>
          <p:nvPr>
            <p:ph type="title"/>
          </p:nvPr>
        </p:nvSpPr>
        <p:spPr>
          <a:xfrm>
            <a:off x="572085" y="445477"/>
            <a:ext cx="10972800" cy="639762"/>
          </a:xfrm>
        </p:spPr>
        <p:txBody>
          <a:bodyPr>
            <a:normAutofit fontScale="90000"/>
          </a:bodyPr>
          <a:lstStyle/>
          <a:p>
            <a:r>
              <a:rPr lang="en-US" dirty="0"/>
              <a:t>Introduction</a:t>
            </a:r>
          </a:p>
        </p:txBody>
      </p:sp>
      <p:sp>
        <p:nvSpPr>
          <p:cNvPr id="11" name="Slide Number Placeholder 3">
            <a:extLst>
              <a:ext uri="{FF2B5EF4-FFF2-40B4-BE49-F238E27FC236}">
                <a16:creationId xmlns:a16="http://schemas.microsoft.com/office/drawing/2014/main" id="{20F6E16C-E4B7-4696-88AE-F036F091D667}"/>
              </a:ext>
            </a:extLst>
          </p:cNvPr>
          <p:cNvSpPr txBox="1">
            <a:spLocks/>
          </p:cNvSpPr>
          <p:nvPr/>
        </p:nvSpPr>
        <p:spPr>
          <a:xfrm>
            <a:off x="8737600" y="6359878"/>
            <a:ext cx="284480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CF02FA9-8CAD-4C87-B028-31481A2E0525}" type="slidenum">
              <a:rPr lang="en-US" smtClean="0"/>
              <a:pPr/>
              <a:t>3</a:t>
            </a:fld>
            <a:endParaRPr lang="en-US" dirty="0"/>
          </a:p>
        </p:txBody>
      </p:sp>
      <p:grpSp>
        <p:nvGrpSpPr>
          <p:cNvPr id="12" name="Group 11">
            <a:extLst>
              <a:ext uri="{FF2B5EF4-FFF2-40B4-BE49-F238E27FC236}">
                <a16:creationId xmlns:a16="http://schemas.microsoft.com/office/drawing/2014/main" id="{CC56A555-AB4A-4EE9-BB52-02D52868D96E}"/>
              </a:ext>
            </a:extLst>
          </p:cNvPr>
          <p:cNvGrpSpPr/>
          <p:nvPr/>
        </p:nvGrpSpPr>
        <p:grpSpPr>
          <a:xfrm>
            <a:off x="2171693" y="1148680"/>
            <a:ext cx="6565908" cy="1302816"/>
            <a:chOff x="2405577" y="1281171"/>
            <a:chExt cx="9305777" cy="1909407"/>
          </a:xfrm>
        </p:grpSpPr>
        <p:sp>
          <p:nvSpPr>
            <p:cNvPr id="13" name="Rectangle 12">
              <a:extLst>
                <a:ext uri="{FF2B5EF4-FFF2-40B4-BE49-F238E27FC236}">
                  <a16:creationId xmlns:a16="http://schemas.microsoft.com/office/drawing/2014/main" id="{EE1F7992-D581-4E8F-941F-25B306B583E2}"/>
                </a:ext>
              </a:extLst>
            </p:cNvPr>
            <p:cNvSpPr/>
            <p:nvPr/>
          </p:nvSpPr>
          <p:spPr>
            <a:xfrm>
              <a:off x="2405577" y="1281171"/>
              <a:ext cx="9305777" cy="1902498"/>
            </a:xfrm>
            <a:prstGeom prst="rect">
              <a:avLst/>
            </a:prstGeom>
            <a:solidFill>
              <a:schemeClr val="bg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Rectangle 13">
              <a:extLst>
                <a:ext uri="{FF2B5EF4-FFF2-40B4-BE49-F238E27FC236}">
                  <a16:creationId xmlns:a16="http://schemas.microsoft.com/office/drawing/2014/main" id="{230E95A7-2B41-4A6A-B81C-26205A3E7FC2}"/>
                </a:ext>
              </a:extLst>
            </p:cNvPr>
            <p:cNvSpPr/>
            <p:nvPr/>
          </p:nvSpPr>
          <p:spPr>
            <a:xfrm>
              <a:off x="5542669" y="1288081"/>
              <a:ext cx="6002216" cy="190249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dirty="0">
                  <a:ln w="0"/>
                  <a:solidFill>
                    <a:schemeClr val="bg2"/>
                  </a:solidFill>
                  <a:effectLst>
                    <a:outerShdw blurRad="38100" dist="19050" dir="2700000" algn="tl" rotWithShape="0">
                      <a:schemeClr val="dk1">
                        <a:alpha val="40000"/>
                      </a:schemeClr>
                    </a:outerShdw>
                  </a:effectLst>
                </a:rPr>
                <a:t>Adobe Experience Manager is comprehensive content management system for building websites, forms and  managing marketing content. AEM also provides, DAM, content editor, templatization, personalization, workflows and content delivery.</a:t>
              </a:r>
            </a:p>
          </p:txBody>
        </p:sp>
        <p:pic>
          <p:nvPicPr>
            <p:cNvPr id="15" name="Picture 14">
              <a:extLst>
                <a:ext uri="{FF2B5EF4-FFF2-40B4-BE49-F238E27FC236}">
                  <a16:creationId xmlns:a16="http://schemas.microsoft.com/office/drawing/2014/main" id="{8A6EBBD3-5CB5-40FB-95F3-7FCCEDEEB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1234" y="1529139"/>
              <a:ext cx="3028950" cy="1514475"/>
            </a:xfrm>
            <a:prstGeom prst="rect">
              <a:avLst/>
            </a:prstGeom>
          </p:spPr>
        </p:pic>
      </p:grpSp>
      <p:grpSp>
        <p:nvGrpSpPr>
          <p:cNvPr id="16" name="Group 15">
            <a:extLst>
              <a:ext uri="{FF2B5EF4-FFF2-40B4-BE49-F238E27FC236}">
                <a16:creationId xmlns:a16="http://schemas.microsoft.com/office/drawing/2014/main" id="{4D5FCD15-9C39-4778-A0DC-3A8C13B48955}"/>
              </a:ext>
            </a:extLst>
          </p:cNvPr>
          <p:cNvGrpSpPr/>
          <p:nvPr/>
        </p:nvGrpSpPr>
        <p:grpSpPr>
          <a:xfrm>
            <a:off x="227591" y="2787490"/>
            <a:ext cx="6443032" cy="1241207"/>
            <a:chOff x="572085" y="3780349"/>
            <a:chExt cx="8689146" cy="1976133"/>
          </a:xfrm>
        </p:grpSpPr>
        <p:sp>
          <p:nvSpPr>
            <p:cNvPr id="17" name="Rectangle 16">
              <a:extLst>
                <a:ext uri="{FF2B5EF4-FFF2-40B4-BE49-F238E27FC236}">
                  <a16:creationId xmlns:a16="http://schemas.microsoft.com/office/drawing/2014/main" id="{773F7749-1CDC-479D-94EC-4DCC3C7C31D3}"/>
                </a:ext>
              </a:extLst>
            </p:cNvPr>
            <p:cNvSpPr/>
            <p:nvPr/>
          </p:nvSpPr>
          <p:spPr>
            <a:xfrm>
              <a:off x="572085" y="3780349"/>
              <a:ext cx="8689146" cy="1976133"/>
            </a:xfrm>
            <a:prstGeom prst="rect">
              <a:avLst/>
            </a:prstGeom>
            <a:solidFill>
              <a:schemeClr val="bg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Rectangle 17">
              <a:extLst>
                <a:ext uri="{FF2B5EF4-FFF2-40B4-BE49-F238E27FC236}">
                  <a16:creationId xmlns:a16="http://schemas.microsoft.com/office/drawing/2014/main" id="{85001206-8580-43C5-8A1B-6965DCBE9270}"/>
                </a:ext>
              </a:extLst>
            </p:cNvPr>
            <p:cNvSpPr/>
            <p:nvPr/>
          </p:nvSpPr>
          <p:spPr>
            <a:xfrm>
              <a:off x="757309" y="3928678"/>
              <a:ext cx="6353907" cy="169278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dirty="0">
                  <a:ln w="0"/>
                  <a:solidFill>
                    <a:schemeClr val="bg2"/>
                  </a:solidFill>
                  <a:effectLst>
                    <a:outerShdw blurRad="38100" dist="19050" dir="2700000" algn="tl" rotWithShape="0">
                      <a:schemeClr val="dk1">
                        <a:alpha val="40000"/>
                      </a:schemeClr>
                    </a:outerShdw>
                  </a:effectLst>
                </a:rPr>
                <a:t>Contentful is an API First content infrastructure which lets enterprises to create, manage and distribute content in a headless way. The content thus exposed can be consumed by different channels</a:t>
              </a:r>
            </a:p>
          </p:txBody>
        </p:sp>
        <p:pic>
          <p:nvPicPr>
            <p:cNvPr id="19" name="Picture 18">
              <a:extLst>
                <a:ext uri="{FF2B5EF4-FFF2-40B4-BE49-F238E27FC236}">
                  <a16:creationId xmlns:a16="http://schemas.microsoft.com/office/drawing/2014/main" id="{49A40F07-C1A6-4F6C-806E-8D6FD3E07118}"/>
                </a:ext>
              </a:extLst>
            </p:cNvPr>
            <p:cNvPicPr>
              <a:picLocks noChangeAspect="1"/>
            </p:cNvPicPr>
            <p:nvPr/>
          </p:nvPicPr>
          <p:blipFill>
            <a:blip r:embed="rId6"/>
            <a:stretch>
              <a:fillRect/>
            </a:stretch>
          </p:blipFill>
          <p:spPr>
            <a:xfrm>
              <a:off x="7308163" y="4463615"/>
              <a:ext cx="1838325" cy="6096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rot="-5400000">
            <a:off x="6767962" y="2753399"/>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pic>
        <p:nvPicPr>
          <p:cNvPr id="90" name="Google Shape;90;p17"/>
          <p:cNvPicPr preferRelativeResize="0"/>
          <p:nvPr/>
        </p:nvPicPr>
        <p:blipFill rotWithShape="1">
          <a:blip r:embed="rId3">
            <a:alphaModFix/>
          </a:blip>
          <a:srcRect/>
          <a:stretch/>
        </p:blipFill>
        <p:spPr>
          <a:xfrm>
            <a:off x="227591" y="196803"/>
            <a:ext cx="1207295" cy="185234"/>
          </a:xfrm>
          <a:prstGeom prst="rect">
            <a:avLst/>
          </a:prstGeom>
          <a:noFill/>
          <a:ln>
            <a:noFill/>
          </a:ln>
        </p:spPr>
      </p:pic>
      <p:pic>
        <p:nvPicPr>
          <p:cNvPr id="91" name="Google Shape;91;p17"/>
          <p:cNvPicPr preferRelativeResize="0"/>
          <p:nvPr/>
        </p:nvPicPr>
        <p:blipFill rotWithShape="1">
          <a:blip r:embed="rId4">
            <a:alphaModFix/>
          </a:blip>
          <a:srcRect/>
          <a:stretch/>
        </p:blipFill>
        <p:spPr>
          <a:xfrm>
            <a:off x="8425365" y="4927791"/>
            <a:ext cx="557589" cy="85551"/>
          </a:xfrm>
          <a:prstGeom prst="rect">
            <a:avLst/>
          </a:prstGeom>
          <a:noFill/>
          <a:ln>
            <a:noFill/>
          </a:ln>
        </p:spPr>
      </p:pic>
      <p:sp>
        <p:nvSpPr>
          <p:cNvPr id="11" name="Slide Number Placeholder 3">
            <a:extLst>
              <a:ext uri="{FF2B5EF4-FFF2-40B4-BE49-F238E27FC236}">
                <a16:creationId xmlns:a16="http://schemas.microsoft.com/office/drawing/2014/main" id="{20F6E16C-E4B7-4696-88AE-F036F091D667}"/>
              </a:ext>
            </a:extLst>
          </p:cNvPr>
          <p:cNvSpPr txBox="1">
            <a:spLocks/>
          </p:cNvSpPr>
          <p:nvPr/>
        </p:nvSpPr>
        <p:spPr>
          <a:xfrm>
            <a:off x="8737600" y="6359878"/>
            <a:ext cx="284480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CF02FA9-8CAD-4C87-B028-31481A2E0525}" type="slidenum">
              <a:rPr lang="en-US" smtClean="0"/>
              <a:pPr/>
              <a:t>4</a:t>
            </a:fld>
            <a:endParaRPr lang="en-US" dirty="0"/>
          </a:p>
        </p:txBody>
      </p:sp>
      <p:sp>
        <p:nvSpPr>
          <p:cNvPr id="20" name="Rectangle 19">
            <a:extLst>
              <a:ext uri="{FF2B5EF4-FFF2-40B4-BE49-F238E27FC236}">
                <a16:creationId xmlns:a16="http://schemas.microsoft.com/office/drawing/2014/main" id="{AC4CFE47-2CF6-4FB4-B785-BBB6492F98A1}"/>
              </a:ext>
            </a:extLst>
          </p:cNvPr>
          <p:cNvSpPr/>
          <p:nvPr/>
        </p:nvSpPr>
        <p:spPr>
          <a:xfrm>
            <a:off x="2640701" y="2880772"/>
            <a:ext cx="1375636" cy="874789"/>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21" name="Title 1">
            <a:extLst>
              <a:ext uri="{FF2B5EF4-FFF2-40B4-BE49-F238E27FC236}">
                <a16:creationId xmlns:a16="http://schemas.microsoft.com/office/drawing/2014/main" id="{47B894CB-95FC-4469-BAA1-A59522885415}"/>
              </a:ext>
            </a:extLst>
          </p:cNvPr>
          <p:cNvSpPr>
            <a:spLocks noGrp="1"/>
          </p:cNvSpPr>
          <p:nvPr>
            <p:ph type="title"/>
          </p:nvPr>
        </p:nvSpPr>
        <p:spPr>
          <a:xfrm>
            <a:off x="567590" y="488066"/>
            <a:ext cx="7372702" cy="497476"/>
          </a:xfrm>
        </p:spPr>
        <p:txBody>
          <a:bodyPr>
            <a:normAutofit fontScale="90000"/>
          </a:bodyPr>
          <a:lstStyle/>
          <a:p>
            <a:r>
              <a:rPr lang="en-US" sz="2400" dirty="0"/>
              <a:t>Traditional, Headless and Hybrid CMS approaches.</a:t>
            </a:r>
          </a:p>
        </p:txBody>
      </p:sp>
      <p:sp>
        <p:nvSpPr>
          <p:cNvPr id="22" name="Slide Number Placeholder 3">
            <a:extLst>
              <a:ext uri="{FF2B5EF4-FFF2-40B4-BE49-F238E27FC236}">
                <a16:creationId xmlns:a16="http://schemas.microsoft.com/office/drawing/2014/main" id="{DB759B28-DA7B-4659-B05A-89686EAB2D60}"/>
              </a:ext>
            </a:extLst>
          </p:cNvPr>
          <p:cNvSpPr txBox="1">
            <a:spLocks/>
          </p:cNvSpPr>
          <p:nvPr/>
        </p:nvSpPr>
        <p:spPr>
          <a:xfrm>
            <a:off x="8737600" y="6359878"/>
            <a:ext cx="284480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CF02FA9-8CAD-4C87-B028-31481A2E0525}" type="slidenum">
              <a:rPr lang="en-US" smtClean="0"/>
              <a:pPr/>
              <a:t>4</a:t>
            </a:fld>
            <a:endParaRPr lang="en-US" dirty="0"/>
          </a:p>
        </p:txBody>
      </p:sp>
      <p:sp>
        <p:nvSpPr>
          <p:cNvPr id="23" name="Rectangle 22">
            <a:extLst>
              <a:ext uri="{FF2B5EF4-FFF2-40B4-BE49-F238E27FC236}">
                <a16:creationId xmlns:a16="http://schemas.microsoft.com/office/drawing/2014/main" id="{A6C57BF6-E04F-4AB4-9B9E-877EBCAD6E18}"/>
              </a:ext>
            </a:extLst>
          </p:cNvPr>
          <p:cNvSpPr/>
          <p:nvPr/>
        </p:nvSpPr>
        <p:spPr>
          <a:xfrm>
            <a:off x="567591" y="1436334"/>
            <a:ext cx="1372188" cy="857565"/>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24" name="Rectangle 23">
            <a:extLst>
              <a:ext uri="{FF2B5EF4-FFF2-40B4-BE49-F238E27FC236}">
                <a16:creationId xmlns:a16="http://schemas.microsoft.com/office/drawing/2014/main" id="{42C92732-9901-4FA8-BFBD-4C1ACC3DF096}"/>
              </a:ext>
            </a:extLst>
          </p:cNvPr>
          <p:cNvSpPr/>
          <p:nvPr/>
        </p:nvSpPr>
        <p:spPr>
          <a:xfrm>
            <a:off x="695961" y="1673683"/>
            <a:ext cx="1023568" cy="519344"/>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2"/>
                </a:solidFill>
                <a:latin typeface="Arial" pitchFamily="34" charset="0"/>
                <a:cs typeface="Arial" pitchFamily="34" charset="0"/>
              </a:rPr>
              <a:t>Content +</a:t>
            </a:r>
          </a:p>
          <a:p>
            <a:pPr algn="ctr"/>
            <a:r>
              <a:rPr lang="en-US" sz="1000" dirty="0">
                <a:solidFill>
                  <a:schemeClr val="bg2"/>
                </a:solidFill>
                <a:latin typeface="Arial" pitchFamily="34" charset="0"/>
                <a:cs typeface="Arial" pitchFamily="34" charset="0"/>
              </a:rPr>
              <a:t>Presentation</a:t>
            </a:r>
          </a:p>
        </p:txBody>
      </p:sp>
      <p:sp>
        <p:nvSpPr>
          <p:cNvPr id="25" name="TextBox 24">
            <a:extLst>
              <a:ext uri="{FF2B5EF4-FFF2-40B4-BE49-F238E27FC236}">
                <a16:creationId xmlns:a16="http://schemas.microsoft.com/office/drawing/2014/main" id="{3E53E8A8-A004-442C-AD13-4A9D9E1D13F7}"/>
              </a:ext>
            </a:extLst>
          </p:cNvPr>
          <p:cNvSpPr txBox="1"/>
          <p:nvPr/>
        </p:nvSpPr>
        <p:spPr>
          <a:xfrm>
            <a:off x="1551482" y="1450090"/>
            <a:ext cx="565952" cy="230832"/>
          </a:xfrm>
          <a:prstGeom prst="rect">
            <a:avLst/>
          </a:prstGeom>
          <a:noFill/>
        </p:spPr>
        <p:txBody>
          <a:bodyPr wrap="square" rtlCol="0">
            <a:spAutoFit/>
          </a:bodyPr>
          <a:lstStyle/>
          <a:p>
            <a:r>
              <a:rPr lang="en-US" sz="900" dirty="0">
                <a:solidFill>
                  <a:srgbClr val="4D4F53"/>
                </a:solidFill>
                <a:latin typeface="Arial" pitchFamily="34" charset="0"/>
                <a:cs typeface="Arial" pitchFamily="34" charset="0"/>
              </a:rPr>
              <a:t>CMS</a:t>
            </a:r>
          </a:p>
        </p:txBody>
      </p:sp>
      <p:sp>
        <p:nvSpPr>
          <p:cNvPr id="26" name="Rectangle 25">
            <a:extLst>
              <a:ext uri="{FF2B5EF4-FFF2-40B4-BE49-F238E27FC236}">
                <a16:creationId xmlns:a16="http://schemas.microsoft.com/office/drawing/2014/main" id="{E412CE1E-1A70-4307-9216-6FA90A029BC8}"/>
              </a:ext>
            </a:extLst>
          </p:cNvPr>
          <p:cNvSpPr/>
          <p:nvPr/>
        </p:nvSpPr>
        <p:spPr>
          <a:xfrm>
            <a:off x="533915" y="2860884"/>
            <a:ext cx="1375127" cy="89483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27" name="Rectangle 26">
            <a:extLst>
              <a:ext uri="{FF2B5EF4-FFF2-40B4-BE49-F238E27FC236}">
                <a16:creationId xmlns:a16="http://schemas.microsoft.com/office/drawing/2014/main" id="{369E32BE-E623-412B-B436-ACFF2E381D4A}"/>
              </a:ext>
            </a:extLst>
          </p:cNvPr>
          <p:cNvSpPr/>
          <p:nvPr/>
        </p:nvSpPr>
        <p:spPr>
          <a:xfrm>
            <a:off x="699661" y="3044942"/>
            <a:ext cx="861169" cy="418022"/>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2"/>
                </a:solidFill>
                <a:latin typeface="Arial" pitchFamily="34" charset="0"/>
                <a:cs typeface="Arial" pitchFamily="34" charset="0"/>
              </a:rPr>
              <a:t>Content</a:t>
            </a:r>
          </a:p>
        </p:txBody>
      </p:sp>
      <p:sp>
        <p:nvSpPr>
          <p:cNvPr id="28" name="Rectangle 27">
            <a:extLst>
              <a:ext uri="{FF2B5EF4-FFF2-40B4-BE49-F238E27FC236}">
                <a16:creationId xmlns:a16="http://schemas.microsoft.com/office/drawing/2014/main" id="{2C6CF787-97C1-4386-8F70-A606B0218B19}"/>
              </a:ext>
            </a:extLst>
          </p:cNvPr>
          <p:cNvSpPr/>
          <p:nvPr/>
        </p:nvSpPr>
        <p:spPr>
          <a:xfrm>
            <a:off x="2820856" y="3119745"/>
            <a:ext cx="926261" cy="434567"/>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2"/>
                </a:solidFill>
                <a:latin typeface="Arial" pitchFamily="34" charset="0"/>
                <a:cs typeface="Arial" pitchFamily="34" charset="0"/>
              </a:rPr>
              <a:t>Presentation</a:t>
            </a:r>
          </a:p>
        </p:txBody>
      </p:sp>
      <p:sp>
        <p:nvSpPr>
          <p:cNvPr id="29" name="TextBox 28">
            <a:extLst>
              <a:ext uri="{FF2B5EF4-FFF2-40B4-BE49-F238E27FC236}">
                <a16:creationId xmlns:a16="http://schemas.microsoft.com/office/drawing/2014/main" id="{E8BFF883-C87D-4086-8223-3BB2DE58DD04}"/>
              </a:ext>
            </a:extLst>
          </p:cNvPr>
          <p:cNvSpPr txBox="1"/>
          <p:nvPr/>
        </p:nvSpPr>
        <p:spPr>
          <a:xfrm>
            <a:off x="1500733" y="2849191"/>
            <a:ext cx="619563" cy="230832"/>
          </a:xfrm>
          <a:prstGeom prst="rect">
            <a:avLst/>
          </a:prstGeom>
          <a:noFill/>
        </p:spPr>
        <p:txBody>
          <a:bodyPr wrap="square" rtlCol="0">
            <a:spAutoFit/>
          </a:bodyPr>
          <a:lstStyle/>
          <a:p>
            <a:r>
              <a:rPr lang="en-US" sz="900" dirty="0">
                <a:solidFill>
                  <a:srgbClr val="4D4F53"/>
                </a:solidFill>
                <a:latin typeface="Arial" pitchFamily="34" charset="0"/>
                <a:cs typeface="Arial" pitchFamily="34" charset="0"/>
              </a:rPr>
              <a:t>CMS</a:t>
            </a:r>
          </a:p>
        </p:txBody>
      </p:sp>
      <p:pic>
        <p:nvPicPr>
          <p:cNvPr id="30" name="Picture 29" descr="Globe">
            <a:extLst>
              <a:ext uri="{FF2B5EF4-FFF2-40B4-BE49-F238E27FC236}">
                <a16:creationId xmlns:a16="http://schemas.microsoft.com/office/drawing/2014/main" id="{F7D30FA4-3D75-4005-ACE9-319CC96CFC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0427" y="1519470"/>
            <a:ext cx="931984" cy="698988"/>
          </a:xfrm>
          <a:prstGeom prst="rect">
            <a:avLst/>
          </a:prstGeom>
        </p:spPr>
      </p:pic>
      <p:sp>
        <p:nvSpPr>
          <p:cNvPr id="31" name="TextBox 30">
            <a:extLst>
              <a:ext uri="{FF2B5EF4-FFF2-40B4-BE49-F238E27FC236}">
                <a16:creationId xmlns:a16="http://schemas.microsoft.com/office/drawing/2014/main" id="{13E495F8-1A43-4532-9575-F73046F24F2A}"/>
              </a:ext>
            </a:extLst>
          </p:cNvPr>
          <p:cNvSpPr txBox="1"/>
          <p:nvPr/>
        </p:nvSpPr>
        <p:spPr>
          <a:xfrm>
            <a:off x="4634711" y="1151147"/>
            <a:ext cx="647115" cy="307777"/>
          </a:xfrm>
          <a:prstGeom prst="rect">
            <a:avLst/>
          </a:prstGeom>
          <a:noFill/>
        </p:spPr>
        <p:txBody>
          <a:bodyPr wrap="square" rtlCol="0">
            <a:spAutoFit/>
          </a:bodyPr>
          <a:lstStyle/>
          <a:p>
            <a:r>
              <a:rPr lang="en-US" sz="1400" dirty="0">
                <a:solidFill>
                  <a:srgbClr val="4D4F53"/>
                </a:solidFill>
                <a:latin typeface="Arial" pitchFamily="34" charset="0"/>
                <a:cs typeface="Arial" pitchFamily="34" charset="0"/>
              </a:rPr>
              <a:t>Client</a:t>
            </a:r>
          </a:p>
        </p:txBody>
      </p:sp>
      <p:pic>
        <p:nvPicPr>
          <p:cNvPr id="32" name="Picture 31" descr="Globe">
            <a:extLst>
              <a:ext uri="{FF2B5EF4-FFF2-40B4-BE49-F238E27FC236}">
                <a16:creationId xmlns:a16="http://schemas.microsoft.com/office/drawing/2014/main" id="{AE37B1F1-566B-4741-B959-6C03F51112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7624" y="2913602"/>
            <a:ext cx="931984" cy="698988"/>
          </a:xfrm>
          <a:prstGeom prst="rect">
            <a:avLst/>
          </a:prstGeom>
        </p:spPr>
      </p:pic>
      <p:sp>
        <p:nvSpPr>
          <p:cNvPr id="33" name="Left-Right Arrow 22">
            <a:extLst>
              <a:ext uri="{FF2B5EF4-FFF2-40B4-BE49-F238E27FC236}">
                <a16:creationId xmlns:a16="http://schemas.microsoft.com/office/drawing/2014/main" id="{3AE14D94-2C29-44E9-A031-A554F61C0B12}"/>
              </a:ext>
            </a:extLst>
          </p:cNvPr>
          <p:cNvSpPr/>
          <p:nvPr/>
        </p:nvSpPr>
        <p:spPr>
          <a:xfrm>
            <a:off x="4006855" y="3080122"/>
            <a:ext cx="652974" cy="426302"/>
          </a:xfrm>
          <a:prstGeom prst="leftRightArrow">
            <a:avLst>
              <a:gd name="adj1" fmla="val 31268"/>
              <a:gd name="adj2" fmla="val 27274"/>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34" name="Rectangle 33">
            <a:extLst>
              <a:ext uri="{FF2B5EF4-FFF2-40B4-BE49-F238E27FC236}">
                <a16:creationId xmlns:a16="http://schemas.microsoft.com/office/drawing/2014/main" id="{A9D861B3-8561-46E7-BD77-44938E183082}"/>
              </a:ext>
            </a:extLst>
          </p:cNvPr>
          <p:cNvSpPr/>
          <p:nvPr/>
        </p:nvSpPr>
        <p:spPr>
          <a:xfrm>
            <a:off x="533914" y="4227834"/>
            <a:ext cx="3334367" cy="718863"/>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35" name="Rectangle 34">
            <a:extLst>
              <a:ext uri="{FF2B5EF4-FFF2-40B4-BE49-F238E27FC236}">
                <a16:creationId xmlns:a16="http://schemas.microsoft.com/office/drawing/2014/main" id="{A59C4747-9974-4938-B471-73B96D2414B6}"/>
              </a:ext>
            </a:extLst>
          </p:cNvPr>
          <p:cNvSpPr/>
          <p:nvPr/>
        </p:nvSpPr>
        <p:spPr>
          <a:xfrm>
            <a:off x="695961" y="4319122"/>
            <a:ext cx="864870" cy="501414"/>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2"/>
                </a:solidFill>
                <a:latin typeface="Arial" pitchFamily="34" charset="0"/>
                <a:cs typeface="Arial" pitchFamily="34" charset="0"/>
              </a:rPr>
              <a:t>Content</a:t>
            </a:r>
          </a:p>
        </p:txBody>
      </p:sp>
      <p:sp>
        <p:nvSpPr>
          <p:cNvPr id="36" name="Rectangle 35">
            <a:extLst>
              <a:ext uri="{FF2B5EF4-FFF2-40B4-BE49-F238E27FC236}">
                <a16:creationId xmlns:a16="http://schemas.microsoft.com/office/drawing/2014/main" id="{1B824914-7BED-42A2-AC9C-0ED11415E56F}"/>
              </a:ext>
            </a:extLst>
          </p:cNvPr>
          <p:cNvSpPr/>
          <p:nvPr/>
        </p:nvSpPr>
        <p:spPr>
          <a:xfrm>
            <a:off x="2476764" y="4305967"/>
            <a:ext cx="899804" cy="514569"/>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2"/>
                </a:solidFill>
                <a:latin typeface="Arial" pitchFamily="34" charset="0"/>
                <a:cs typeface="Arial" pitchFamily="34" charset="0"/>
              </a:rPr>
              <a:t>Presentation</a:t>
            </a:r>
          </a:p>
        </p:txBody>
      </p:sp>
      <p:sp>
        <p:nvSpPr>
          <p:cNvPr id="37" name="TextBox 36">
            <a:extLst>
              <a:ext uri="{FF2B5EF4-FFF2-40B4-BE49-F238E27FC236}">
                <a16:creationId xmlns:a16="http://schemas.microsoft.com/office/drawing/2014/main" id="{ED7D3204-8596-4B56-9A03-088C8A092AFA}"/>
              </a:ext>
            </a:extLst>
          </p:cNvPr>
          <p:cNvSpPr txBox="1"/>
          <p:nvPr/>
        </p:nvSpPr>
        <p:spPr>
          <a:xfrm>
            <a:off x="3376568" y="4201253"/>
            <a:ext cx="815791" cy="246221"/>
          </a:xfrm>
          <a:prstGeom prst="rect">
            <a:avLst/>
          </a:prstGeom>
          <a:noFill/>
        </p:spPr>
        <p:txBody>
          <a:bodyPr wrap="square" rtlCol="0">
            <a:spAutoFit/>
          </a:bodyPr>
          <a:lstStyle/>
          <a:p>
            <a:r>
              <a:rPr lang="en-US" sz="1000" dirty="0">
                <a:solidFill>
                  <a:srgbClr val="4D4F53"/>
                </a:solidFill>
                <a:latin typeface="Arial" pitchFamily="34" charset="0"/>
                <a:cs typeface="Arial" pitchFamily="34" charset="0"/>
              </a:rPr>
              <a:t>CMS</a:t>
            </a:r>
          </a:p>
        </p:txBody>
      </p:sp>
      <p:pic>
        <p:nvPicPr>
          <p:cNvPr id="38" name="Picture 37" descr="Globe">
            <a:extLst>
              <a:ext uri="{FF2B5EF4-FFF2-40B4-BE49-F238E27FC236}">
                <a16:creationId xmlns:a16="http://schemas.microsoft.com/office/drawing/2014/main" id="{D595E36F-B16F-4436-8D39-32C501806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7624" y="4220335"/>
            <a:ext cx="931984" cy="698988"/>
          </a:xfrm>
          <a:prstGeom prst="rect">
            <a:avLst/>
          </a:prstGeom>
        </p:spPr>
      </p:pic>
      <p:sp>
        <p:nvSpPr>
          <p:cNvPr id="39" name="TextBox 38">
            <a:extLst>
              <a:ext uri="{FF2B5EF4-FFF2-40B4-BE49-F238E27FC236}">
                <a16:creationId xmlns:a16="http://schemas.microsoft.com/office/drawing/2014/main" id="{D05E408D-FB0F-4538-8FF0-C60270568E01}"/>
              </a:ext>
            </a:extLst>
          </p:cNvPr>
          <p:cNvSpPr txBox="1"/>
          <p:nvPr/>
        </p:nvSpPr>
        <p:spPr>
          <a:xfrm>
            <a:off x="3470672" y="2825708"/>
            <a:ext cx="647115" cy="307777"/>
          </a:xfrm>
          <a:prstGeom prst="rect">
            <a:avLst/>
          </a:prstGeom>
          <a:noFill/>
        </p:spPr>
        <p:txBody>
          <a:bodyPr wrap="square" rtlCol="0">
            <a:spAutoFit/>
          </a:bodyPr>
          <a:lstStyle/>
          <a:p>
            <a:r>
              <a:rPr lang="en-US" sz="1400" dirty="0">
                <a:solidFill>
                  <a:srgbClr val="4D4F53"/>
                </a:solidFill>
                <a:latin typeface="Arial" pitchFamily="34" charset="0"/>
                <a:cs typeface="Arial" pitchFamily="34" charset="0"/>
              </a:rPr>
              <a:t>App</a:t>
            </a:r>
          </a:p>
        </p:txBody>
      </p:sp>
      <p:sp>
        <p:nvSpPr>
          <p:cNvPr id="40" name="Left-Right Arrow 33">
            <a:extLst>
              <a:ext uri="{FF2B5EF4-FFF2-40B4-BE49-F238E27FC236}">
                <a16:creationId xmlns:a16="http://schemas.microsoft.com/office/drawing/2014/main" id="{6A1B7DBE-CEE2-469E-91DE-665680DE3DF3}"/>
              </a:ext>
            </a:extLst>
          </p:cNvPr>
          <p:cNvSpPr/>
          <p:nvPr/>
        </p:nvSpPr>
        <p:spPr>
          <a:xfrm>
            <a:off x="1719529" y="1681837"/>
            <a:ext cx="2927423" cy="426302"/>
          </a:xfrm>
          <a:prstGeom prst="leftRightArrow">
            <a:avLst>
              <a:gd name="adj1" fmla="val 31268"/>
              <a:gd name="adj2" fmla="val 27274"/>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41" name="Left-Right Arrow 34">
            <a:extLst>
              <a:ext uri="{FF2B5EF4-FFF2-40B4-BE49-F238E27FC236}">
                <a16:creationId xmlns:a16="http://schemas.microsoft.com/office/drawing/2014/main" id="{1DCA8D6E-7AC3-447C-90D5-10B97D82FD89}"/>
              </a:ext>
            </a:extLst>
          </p:cNvPr>
          <p:cNvSpPr/>
          <p:nvPr/>
        </p:nvSpPr>
        <p:spPr>
          <a:xfrm>
            <a:off x="1909041" y="3095419"/>
            <a:ext cx="743761" cy="426302"/>
          </a:xfrm>
          <a:prstGeom prst="leftRightArrow">
            <a:avLst>
              <a:gd name="adj1" fmla="val 31268"/>
              <a:gd name="adj2" fmla="val 27274"/>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42" name="Left-Right Arrow 35">
            <a:extLst>
              <a:ext uri="{FF2B5EF4-FFF2-40B4-BE49-F238E27FC236}">
                <a16:creationId xmlns:a16="http://schemas.microsoft.com/office/drawing/2014/main" id="{9EFB6B4D-08A2-4779-80CF-B7D1B50BB50F}"/>
              </a:ext>
            </a:extLst>
          </p:cNvPr>
          <p:cNvSpPr/>
          <p:nvPr/>
        </p:nvSpPr>
        <p:spPr>
          <a:xfrm>
            <a:off x="3874957" y="4377882"/>
            <a:ext cx="784871" cy="426302"/>
          </a:xfrm>
          <a:prstGeom prst="leftRightArrow">
            <a:avLst>
              <a:gd name="adj1" fmla="val 31268"/>
              <a:gd name="adj2" fmla="val 27274"/>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43" name="Left-Right Arrow 36">
            <a:extLst>
              <a:ext uri="{FF2B5EF4-FFF2-40B4-BE49-F238E27FC236}">
                <a16:creationId xmlns:a16="http://schemas.microsoft.com/office/drawing/2014/main" id="{A4D4A360-EE3D-42E9-A1D0-6F1C72A43FCF}"/>
              </a:ext>
            </a:extLst>
          </p:cNvPr>
          <p:cNvSpPr/>
          <p:nvPr/>
        </p:nvSpPr>
        <p:spPr>
          <a:xfrm>
            <a:off x="1579362" y="4373848"/>
            <a:ext cx="900040" cy="426302"/>
          </a:xfrm>
          <a:prstGeom prst="leftRightArrow">
            <a:avLst>
              <a:gd name="adj1" fmla="val 31268"/>
              <a:gd name="adj2" fmla="val 27274"/>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44" name="TextBox 43">
            <a:extLst>
              <a:ext uri="{FF2B5EF4-FFF2-40B4-BE49-F238E27FC236}">
                <a16:creationId xmlns:a16="http://schemas.microsoft.com/office/drawing/2014/main" id="{96D339CD-5BEB-4FE8-A042-4700469A9860}"/>
              </a:ext>
            </a:extLst>
          </p:cNvPr>
          <p:cNvSpPr txBox="1"/>
          <p:nvPr/>
        </p:nvSpPr>
        <p:spPr>
          <a:xfrm>
            <a:off x="4659828" y="2622424"/>
            <a:ext cx="647115" cy="307777"/>
          </a:xfrm>
          <a:prstGeom prst="rect">
            <a:avLst/>
          </a:prstGeom>
          <a:noFill/>
        </p:spPr>
        <p:txBody>
          <a:bodyPr wrap="square" rtlCol="0">
            <a:spAutoFit/>
          </a:bodyPr>
          <a:lstStyle/>
          <a:p>
            <a:r>
              <a:rPr lang="en-US" sz="1400" dirty="0">
                <a:solidFill>
                  <a:srgbClr val="4D4F53"/>
                </a:solidFill>
                <a:latin typeface="Arial" pitchFamily="34" charset="0"/>
                <a:cs typeface="Arial" pitchFamily="34" charset="0"/>
              </a:rPr>
              <a:t>Client</a:t>
            </a:r>
          </a:p>
        </p:txBody>
      </p:sp>
      <p:sp>
        <p:nvSpPr>
          <p:cNvPr id="45" name="TextBox 44">
            <a:extLst>
              <a:ext uri="{FF2B5EF4-FFF2-40B4-BE49-F238E27FC236}">
                <a16:creationId xmlns:a16="http://schemas.microsoft.com/office/drawing/2014/main" id="{C0275C8C-DD3A-468C-8579-CFA979EFA7A7}"/>
              </a:ext>
            </a:extLst>
          </p:cNvPr>
          <p:cNvSpPr txBox="1"/>
          <p:nvPr/>
        </p:nvSpPr>
        <p:spPr>
          <a:xfrm>
            <a:off x="4670058" y="3861058"/>
            <a:ext cx="647115" cy="307777"/>
          </a:xfrm>
          <a:prstGeom prst="rect">
            <a:avLst/>
          </a:prstGeom>
          <a:noFill/>
        </p:spPr>
        <p:txBody>
          <a:bodyPr wrap="square" rtlCol="0">
            <a:spAutoFit/>
          </a:bodyPr>
          <a:lstStyle/>
          <a:p>
            <a:r>
              <a:rPr lang="en-US" sz="1400" dirty="0">
                <a:solidFill>
                  <a:srgbClr val="4D4F53"/>
                </a:solidFill>
                <a:latin typeface="Arial" pitchFamily="34" charset="0"/>
                <a:cs typeface="Arial" pitchFamily="34" charset="0"/>
              </a:rPr>
              <a:t>Client</a:t>
            </a:r>
          </a:p>
        </p:txBody>
      </p:sp>
      <p:sp>
        <p:nvSpPr>
          <p:cNvPr id="46" name="Rectangle 45">
            <a:extLst>
              <a:ext uri="{FF2B5EF4-FFF2-40B4-BE49-F238E27FC236}">
                <a16:creationId xmlns:a16="http://schemas.microsoft.com/office/drawing/2014/main" id="{602C008E-3EF7-428E-BF66-DFF78AC8F4CD}"/>
              </a:ext>
            </a:extLst>
          </p:cNvPr>
          <p:cNvSpPr/>
          <p:nvPr/>
        </p:nvSpPr>
        <p:spPr>
          <a:xfrm>
            <a:off x="5459480" y="1129068"/>
            <a:ext cx="3620997" cy="1072853"/>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bg2"/>
                </a:solidFill>
                <a:latin typeface="Arial" pitchFamily="34" charset="0"/>
                <a:cs typeface="Arial" pitchFamily="34" charset="0"/>
              </a:rPr>
              <a:t>Content and presentation are managed in CMS in </a:t>
            </a:r>
            <a:r>
              <a:rPr lang="en-US" sz="1400" b="1" dirty="0">
                <a:solidFill>
                  <a:schemeClr val="bg2"/>
                </a:solidFill>
                <a:latin typeface="Arial" pitchFamily="34" charset="0"/>
                <a:cs typeface="Arial" pitchFamily="34" charset="0"/>
              </a:rPr>
              <a:t>tightly coupled manner</a:t>
            </a:r>
            <a:r>
              <a:rPr lang="en-US" sz="1400" dirty="0">
                <a:solidFill>
                  <a:schemeClr val="bg2"/>
                </a:solidFill>
                <a:latin typeface="Arial" pitchFamily="34" charset="0"/>
                <a:cs typeface="Arial" pitchFamily="34" charset="0"/>
              </a:rPr>
              <a:t>. CMS is responsible for delivery of both content and its presentation.</a:t>
            </a:r>
          </a:p>
        </p:txBody>
      </p:sp>
      <p:sp>
        <p:nvSpPr>
          <p:cNvPr id="47" name="Rectangle 46">
            <a:extLst>
              <a:ext uri="{FF2B5EF4-FFF2-40B4-BE49-F238E27FC236}">
                <a16:creationId xmlns:a16="http://schemas.microsoft.com/office/drawing/2014/main" id="{2021FFA5-574C-4BED-828F-6F006C1B670A}"/>
              </a:ext>
            </a:extLst>
          </p:cNvPr>
          <p:cNvSpPr/>
          <p:nvPr/>
        </p:nvSpPr>
        <p:spPr>
          <a:xfrm>
            <a:off x="5493394" y="2471576"/>
            <a:ext cx="3587084" cy="1134196"/>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bg2"/>
                </a:solidFill>
                <a:latin typeface="Arial" pitchFamily="34" charset="0"/>
                <a:cs typeface="Arial" pitchFamily="34" charset="0"/>
              </a:rPr>
              <a:t>Only content is managed in CMS. Presentation is handled thru an external application. The application fetches the required content from CMS in a </a:t>
            </a:r>
            <a:r>
              <a:rPr lang="en-US" sz="1400" b="1" dirty="0">
                <a:solidFill>
                  <a:schemeClr val="bg2"/>
                </a:solidFill>
                <a:latin typeface="Arial" pitchFamily="34" charset="0"/>
                <a:cs typeface="Arial" pitchFamily="34" charset="0"/>
              </a:rPr>
              <a:t>headless manner.</a:t>
            </a:r>
          </a:p>
        </p:txBody>
      </p:sp>
      <p:sp>
        <p:nvSpPr>
          <p:cNvPr id="48" name="Rectangle 47">
            <a:extLst>
              <a:ext uri="{FF2B5EF4-FFF2-40B4-BE49-F238E27FC236}">
                <a16:creationId xmlns:a16="http://schemas.microsoft.com/office/drawing/2014/main" id="{0289F2A2-222C-4ACA-8C8F-163974652C82}"/>
              </a:ext>
            </a:extLst>
          </p:cNvPr>
          <p:cNvSpPr/>
          <p:nvPr/>
        </p:nvSpPr>
        <p:spPr>
          <a:xfrm>
            <a:off x="5493394" y="3778990"/>
            <a:ext cx="3587084" cy="946091"/>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bg2"/>
                </a:solidFill>
                <a:latin typeface="Arial" pitchFamily="34" charset="0"/>
                <a:cs typeface="Arial" pitchFamily="34" charset="0"/>
              </a:rPr>
              <a:t>Even though content and presentation are both managed in CMS, its done in a </a:t>
            </a:r>
            <a:r>
              <a:rPr lang="en-US" sz="1400" b="1" dirty="0">
                <a:solidFill>
                  <a:schemeClr val="bg2"/>
                </a:solidFill>
                <a:latin typeface="Arial" pitchFamily="34" charset="0"/>
                <a:cs typeface="Arial" pitchFamily="34" charset="0"/>
              </a:rPr>
              <a:t>loosely coupled </a:t>
            </a:r>
            <a:r>
              <a:rPr lang="en-US" sz="1400" dirty="0">
                <a:solidFill>
                  <a:schemeClr val="bg2"/>
                </a:solidFill>
                <a:latin typeface="Arial" pitchFamily="34" charset="0"/>
                <a:cs typeface="Arial" pitchFamily="34" charset="0"/>
              </a:rPr>
              <a:t>or decoupled manner</a:t>
            </a:r>
            <a:r>
              <a:rPr lang="en-US" sz="1400" dirty="0">
                <a:solidFill>
                  <a:schemeClr val="tx1"/>
                </a:solidFill>
                <a:latin typeface="Arial" pitchFamily="34" charset="0"/>
                <a:cs typeface="Arial" pitchFamily="34" charset="0"/>
              </a:rPr>
              <a:t>.</a:t>
            </a:r>
          </a:p>
        </p:txBody>
      </p:sp>
      <p:sp>
        <p:nvSpPr>
          <p:cNvPr id="49" name="TextBox 48">
            <a:extLst>
              <a:ext uri="{FF2B5EF4-FFF2-40B4-BE49-F238E27FC236}">
                <a16:creationId xmlns:a16="http://schemas.microsoft.com/office/drawing/2014/main" id="{F7328A08-0208-4975-8310-09B589565506}"/>
              </a:ext>
            </a:extLst>
          </p:cNvPr>
          <p:cNvSpPr txBox="1"/>
          <p:nvPr/>
        </p:nvSpPr>
        <p:spPr>
          <a:xfrm>
            <a:off x="521650" y="1134159"/>
            <a:ext cx="1372189" cy="307777"/>
          </a:xfrm>
          <a:prstGeom prst="rect">
            <a:avLst/>
          </a:prstGeom>
          <a:noFill/>
        </p:spPr>
        <p:txBody>
          <a:bodyPr wrap="square" rtlCol="0">
            <a:spAutoFit/>
          </a:bodyPr>
          <a:lstStyle/>
          <a:p>
            <a:r>
              <a:rPr lang="en-US" b="1" dirty="0">
                <a:solidFill>
                  <a:srgbClr val="4D4F53"/>
                </a:solidFill>
                <a:latin typeface="Arial" pitchFamily="34" charset="0"/>
                <a:cs typeface="Arial" pitchFamily="34" charset="0"/>
              </a:rPr>
              <a:t>Traditional</a:t>
            </a:r>
          </a:p>
        </p:txBody>
      </p:sp>
      <p:sp>
        <p:nvSpPr>
          <p:cNvPr id="50" name="TextBox 49">
            <a:extLst>
              <a:ext uri="{FF2B5EF4-FFF2-40B4-BE49-F238E27FC236}">
                <a16:creationId xmlns:a16="http://schemas.microsoft.com/office/drawing/2014/main" id="{C47E71B3-901F-47A5-BDD3-B061477F31E7}"/>
              </a:ext>
            </a:extLst>
          </p:cNvPr>
          <p:cNvSpPr txBox="1"/>
          <p:nvPr/>
        </p:nvSpPr>
        <p:spPr>
          <a:xfrm>
            <a:off x="504978" y="2521552"/>
            <a:ext cx="1372189" cy="338554"/>
          </a:xfrm>
          <a:prstGeom prst="rect">
            <a:avLst/>
          </a:prstGeom>
          <a:noFill/>
        </p:spPr>
        <p:txBody>
          <a:bodyPr wrap="square" rtlCol="0">
            <a:spAutoFit/>
          </a:bodyPr>
          <a:lstStyle/>
          <a:p>
            <a:r>
              <a:rPr lang="en-US" sz="1600" b="1" dirty="0">
                <a:solidFill>
                  <a:srgbClr val="4D4F53"/>
                </a:solidFill>
                <a:latin typeface="Arial" pitchFamily="34" charset="0"/>
                <a:cs typeface="Arial" pitchFamily="34" charset="0"/>
              </a:rPr>
              <a:t>Headless</a:t>
            </a:r>
          </a:p>
        </p:txBody>
      </p:sp>
      <p:sp>
        <p:nvSpPr>
          <p:cNvPr id="51" name="TextBox 50">
            <a:extLst>
              <a:ext uri="{FF2B5EF4-FFF2-40B4-BE49-F238E27FC236}">
                <a16:creationId xmlns:a16="http://schemas.microsoft.com/office/drawing/2014/main" id="{D516D10A-FBCC-4633-A729-45E463557A6C}"/>
              </a:ext>
            </a:extLst>
          </p:cNvPr>
          <p:cNvSpPr txBox="1"/>
          <p:nvPr/>
        </p:nvSpPr>
        <p:spPr>
          <a:xfrm>
            <a:off x="567590" y="3967413"/>
            <a:ext cx="1389277" cy="338554"/>
          </a:xfrm>
          <a:prstGeom prst="rect">
            <a:avLst/>
          </a:prstGeom>
          <a:noFill/>
        </p:spPr>
        <p:txBody>
          <a:bodyPr wrap="square" rtlCol="0">
            <a:spAutoFit/>
          </a:bodyPr>
          <a:lstStyle/>
          <a:p>
            <a:r>
              <a:rPr lang="en-US" sz="1600" b="1" dirty="0">
                <a:solidFill>
                  <a:srgbClr val="4D4F53"/>
                </a:solidFill>
                <a:latin typeface="Arial" pitchFamily="34" charset="0"/>
                <a:cs typeface="Arial" pitchFamily="34" charset="0"/>
              </a:rPr>
              <a:t>Hybrid</a:t>
            </a:r>
          </a:p>
        </p:txBody>
      </p:sp>
      <p:sp>
        <p:nvSpPr>
          <p:cNvPr id="52" name="Rounded Rectangle 45">
            <a:extLst>
              <a:ext uri="{FF2B5EF4-FFF2-40B4-BE49-F238E27FC236}">
                <a16:creationId xmlns:a16="http://schemas.microsoft.com/office/drawing/2014/main" id="{0C070DA6-9600-4DFA-A2FC-7332A54A608D}"/>
              </a:ext>
            </a:extLst>
          </p:cNvPr>
          <p:cNvSpPr/>
          <p:nvPr/>
        </p:nvSpPr>
        <p:spPr>
          <a:xfrm>
            <a:off x="332731" y="3952117"/>
            <a:ext cx="3839766" cy="106122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53" name="Rounded Rectangle 46">
            <a:extLst>
              <a:ext uri="{FF2B5EF4-FFF2-40B4-BE49-F238E27FC236}">
                <a16:creationId xmlns:a16="http://schemas.microsoft.com/office/drawing/2014/main" id="{812214A6-6CC7-482F-87DA-9FE59E2EDEDA}"/>
              </a:ext>
            </a:extLst>
          </p:cNvPr>
          <p:cNvSpPr/>
          <p:nvPr/>
        </p:nvSpPr>
        <p:spPr>
          <a:xfrm>
            <a:off x="385654" y="1129069"/>
            <a:ext cx="1951679" cy="130239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54" name="Rounded Rectangle 47">
            <a:extLst>
              <a:ext uri="{FF2B5EF4-FFF2-40B4-BE49-F238E27FC236}">
                <a16:creationId xmlns:a16="http://schemas.microsoft.com/office/drawing/2014/main" id="{FF7BF303-F635-42F2-807A-6E4C35E9F105}"/>
              </a:ext>
            </a:extLst>
          </p:cNvPr>
          <p:cNvSpPr/>
          <p:nvPr/>
        </p:nvSpPr>
        <p:spPr>
          <a:xfrm>
            <a:off x="332731" y="2482372"/>
            <a:ext cx="1986821" cy="1438087"/>
          </a:xfrm>
          <a:prstGeom prst="roundRect">
            <a:avLst/>
          </a:prstGeom>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F63293DA-1C8F-499E-9AB5-EF2FD39CFD94}"/>
              </a:ext>
            </a:extLst>
          </p:cNvPr>
          <p:cNvSpPr txBox="1"/>
          <p:nvPr/>
        </p:nvSpPr>
        <p:spPr>
          <a:xfrm>
            <a:off x="2926666" y="1051688"/>
            <a:ext cx="1355089" cy="338554"/>
          </a:xfrm>
          <a:prstGeom prst="rect">
            <a:avLst/>
          </a:prstGeom>
          <a:noFill/>
        </p:spPr>
        <p:txBody>
          <a:bodyPr wrap="square" rtlCol="0">
            <a:spAutoFit/>
          </a:bodyPr>
          <a:lstStyle/>
          <a:p>
            <a:r>
              <a:rPr lang="en-US" sz="1600" b="1" dirty="0">
                <a:solidFill>
                  <a:srgbClr val="7D1324"/>
                </a:solidFill>
                <a:latin typeface="Arial" pitchFamily="34" charset="0"/>
                <a:cs typeface="Arial" pitchFamily="34" charset="0"/>
              </a:rPr>
              <a:t>WordPress</a:t>
            </a:r>
          </a:p>
        </p:txBody>
      </p:sp>
      <p:sp>
        <p:nvSpPr>
          <p:cNvPr id="56" name="TextBox 55">
            <a:extLst>
              <a:ext uri="{FF2B5EF4-FFF2-40B4-BE49-F238E27FC236}">
                <a16:creationId xmlns:a16="http://schemas.microsoft.com/office/drawing/2014/main" id="{1ECC9FE7-194D-4F9F-9AFE-1D441E51AB37}"/>
              </a:ext>
            </a:extLst>
          </p:cNvPr>
          <p:cNvSpPr txBox="1"/>
          <p:nvPr/>
        </p:nvSpPr>
        <p:spPr>
          <a:xfrm>
            <a:off x="3017217" y="3910587"/>
            <a:ext cx="668216" cy="338554"/>
          </a:xfrm>
          <a:prstGeom prst="rect">
            <a:avLst/>
          </a:prstGeom>
          <a:noFill/>
        </p:spPr>
        <p:txBody>
          <a:bodyPr wrap="square" rtlCol="0">
            <a:spAutoFit/>
          </a:bodyPr>
          <a:lstStyle/>
          <a:p>
            <a:r>
              <a:rPr lang="en-US" sz="1600" b="1" dirty="0">
                <a:solidFill>
                  <a:srgbClr val="7D1324"/>
                </a:solidFill>
                <a:latin typeface="Arial" pitchFamily="34" charset="0"/>
                <a:cs typeface="Arial" pitchFamily="34" charset="0"/>
              </a:rPr>
              <a:t>AEM</a:t>
            </a:r>
          </a:p>
        </p:txBody>
      </p:sp>
      <p:sp>
        <p:nvSpPr>
          <p:cNvPr id="58" name="TextBox 57">
            <a:extLst>
              <a:ext uri="{FF2B5EF4-FFF2-40B4-BE49-F238E27FC236}">
                <a16:creationId xmlns:a16="http://schemas.microsoft.com/office/drawing/2014/main" id="{0ADE2558-1ECE-469E-ADC9-2B9A4CBB888F}"/>
              </a:ext>
            </a:extLst>
          </p:cNvPr>
          <p:cNvSpPr txBox="1"/>
          <p:nvPr/>
        </p:nvSpPr>
        <p:spPr>
          <a:xfrm>
            <a:off x="3042460" y="2357275"/>
            <a:ext cx="668216" cy="338554"/>
          </a:xfrm>
          <a:prstGeom prst="rect">
            <a:avLst/>
          </a:prstGeom>
          <a:noFill/>
        </p:spPr>
        <p:txBody>
          <a:bodyPr wrap="square" rtlCol="0">
            <a:spAutoFit/>
          </a:bodyPr>
          <a:lstStyle/>
          <a:p>
            <a:r>
              <a:rPr lang="en-US" sz="1600" b="1" dirty="0">
                <a:solidFill>
                  <a:srgbClr val="7D1324"/>
                </a:solidFill>
                <a:latin typeface="Arial" pitchFamily="34" charset="0"/>
                <a:cs typeface="Arial" pitchFamily="34" charset="0"/>
              </a:rPr>
              <a:t>AEM</a:t>
            </a:r>
          </a:p>
        </p:txBody>
      </p:sp>
    </p:spTree>
    <p:extLst>
      <p:ext uri="{BB962C8B-B14F-4D97-AF65-F5344CB8AC3E}">
        <p14:creationId xmlns:p14="http://schemas.microsoft.com/office/powerpoint/2010/main" val="370175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p:bldP spid="56"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rot="-5400000">
            <a:off x="6767962" y="2753399"/>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pic>
        <p:nvPicPr>
          <p:cNvPr id="90" name="Google Shape;90;p17"/>
          <p:cNvPicPr preferRelativeResize="0"/>
          <p:nvPr/>
        </p:nvPicPr>
        <p:blipFill rotWithShape="1">
          <a:blip r:embed="rId3">
            <a:alphaModFix/>
          </a:blip>
          <a:srcRect/>
          <a:stretch/>
        </p:blipFill>
        <p:spPr>
          <a:xfrm>
            <a:off x="227591" y="196803"/>
            <a:ext cx="1207295" cy="185234"/>
          </a:xfrm>
          <a:prstGeom prst="rect">
            <a:avLst/>
          </a:prstGeom>
          <a:noFill/>
          <a:ln>
            <a:noFill/>
          </a:ln>
        </p:spPr>
      </p:pic>
      <p:pic>
        <p:nvPicPr>
          <p:cNvPr id="91" name="Google Shape;91;p17"/>
          <p:cNvPicPr preferRelativeResize="0"/>
          <p:nvPr/>
        </p:nvPicPr>
        <p:blipFill rotWithShape="1">
          <a:blip r:embed="rId4">
            <a:alphaModFix/>
          </a:blip>
          <a:srcRect/>
          <a:stretch/>
        </p:blipFill>
        <p:spPr>
          <a:xfrm>
            <a:off x="8425365" y="4927791"/>
            <a:ext cx="557589" cy="85551"/>
          </a:xfrm>
          <a:prstGeom prst="rect">
            <a:avLst/>
          </a:prstGeom>
          <a:noFill/>
          <a:ln>
            <a:noFill/>
          </a:ln>
        </p:spPr>
      </p:pic>
      <p:sp>
        <p:nvSpPr>
          <p:cNvPr id="11" name="Slide Number Placeholder 3">
            <a:extLst>
              <a:ext uri="{FF2B5EF4-FFF2-40B4-BE49-F238E27FC236}">
                <a16:creationId xmlns:a16="http://schemas.microsoft.com/office/drawing/2014/main" id="{20F6E16C-E4B7-4696-88AE-F036F091D667}"/>
              </a:ext>
            </a:extLst>
          </p:cNvPr>
          <p:cNvSpPr txBox="1">
            <a:spLocks/>
          </p:cNvSpPr>
          <p:nvPr/>
        </p:nvSpPr>
        <p:spPr>
          <a:xfrm>
            <a:off x="8737600" y="6359878"/>
            <a:ext cx="284480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CF02FA9-8CAD-4C87-B028-31481A2E0525}" type="slidenum">
              <a:rPr lang="en-US" smtClean="0"/>
              <a:pPr/>
              <a:t>5</a:t>
            </a:fld>
            <a:endParaRPr lang="en-US" dirty="0"/>
          </a:p>
        </p:txBody>
      </p:sp>
      <p:sp>
        <p:nvSpPr>
          <p:cNvPr id="2" name="TextBox 1">
            <a:extLst>
              <a:ext uri="{FF2B5EF4-FFF2-40B4-BE49-F238E27FC236}">
                <a16:creationId xmlns:a16="http://schemas.microsoft.com/office/drawing/2014/main" id="{C3B1D1EC-3ED4-4365-98E4-A136A19F873C}"/>
              </a:ext>
            </a:extLst>
          </p:cNvPr>
          <p:cNvSpPr txBox="1"/>
          <p:nvPr/>
        </p:nvSpPr>
        <p:spPr>
          <a:xfrm>
            <a:off x="227591" y="786088"/>
            <a:ext cx="8408408" cy="507831"/>
          </a:xfrm>
          <a:prstGeom prst="rect">
            <a:avLst/>
          </a:prstGeom>
          <a:noFill/>
        </p:spPr>
        <p:txBody>
          <a:bodyPr wrap="square" rtlCol="0">
            <a:spAutoFit/>
          </a:bodyPr>
          <a:lstStyle/>
          <a:p>
            <a:r>
              <a:rPr lang="en-IN" sz="2700" b="1" dirty="0">
                <a:solidFill>
                  <a:srgbClr val="FF0000"/>
                </a:solidFill>
              </a:rPr>
              <a:t>Comparison of features in AEM and WordPress</a:t>
            </a:r>
          </a:p>
        </p:txBody>
      </p:sp>
    </p:spTree>
    <p:extLst>
      <p:ext uri="{BB962C8B-B14F-4D97-AF65-F5344CB8AC3E}">
        <p14:creationId xmlns:p14="http://schemas.microsoft.com/office/powerpoint/2010/main" val="40426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26" y="321233"/>
            <a:ext cx="8229600" cy="360519"/>
          </a:xfrm>
        </p:spPr>
        <p:txBody>
          <a:bodyPr>
            <a:noAutofit/>
          </a:bodyPr>
          <a:lstStyle/>
          <a:p>
            <a:r>
              <a:rPr lang="en-US" sz="1800" dirty="0"/>
              <a:t>Content Creation &amp; Authoring Experience</a:t>
            </a:r>
          </a:p>
        </p:txBody>
      </p:sp>
      <p:sp>
        <p:nvSpPr>
          <p:cNvPr id="4" name="Slide Number Placeholder 3"/>
          <p:cNvSpPr>
            <a:spLocks noGrp="1"/>
          </p:cNvSpPr>
          <p:nvPr>
            <p:ph type="sldNum" sz="quarter" idx="4"/>
          </p:nvPr>
        </p:nvSpPr>
        <p:spPr>
          <a:xfrm>
            <a:off x="8737600" y="6359878"/>
            <a:ext cx="2844800" cy="365125"/>
          </a:xfrm>
          <a:prstGeom prst="rect">
            <a:avLst/>
          </a:prstGeom>
        </p:spPr>
        <p:txBody>
          <a:bodyPr vert="horz" lIns="0" tIns="45720" rIns="0" bIns="45720" rtlCol="0" anchor="ctr"/>
          <a:lstStyle>
            <a:defPPr>
              <a:defRPr lang="en-US"/>
            </a:defPPr>
            <a:lvl1pPr marL="0" algn="r" defTabSz="914400" rtl="0" eaLnBrk="1" latinLnBrk="0" hangingPunct="1">
              <a:defRPr sz="9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F02FA9-8CAD-4C87-B028-31481A2E0525}" type="slidenum">
              <a:rPr lang="en-US" smtClean="0">
                <a:solidFill>
                  <a:srgbClr val="4D4F53">
                    <a:tint val="75000"/>
                  </a:srgbClr>
                </a:solidFill>
              </a:rPr>
              <a:pPr/>
              <a:t>6</a:t>
            </a:fld>
            <a:endParaRPr lang="en-US" dirty="0"/>
          </a:p>
        </p:txBody>
      </p:sp>
      <p:sp>
        <p:nvSpPr>
          <p:cNvPr id="6" name="Rectangle 5"/>
          <p:cNvSpPr/>
          <p:nvPr/>
        </p:nvSpPr>
        <p:spPr>
          <a:xfrm>
            <a:off x="1566812" y="681753"/>
            <a:ext cx="3739813"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Adobe Experience Manager</a:t>
            </a:r>
          </a:p>
        </p:txBody>
      </p:sp>
      <p:sp>
        <p:nvSpPr>
          <p:cNvPr id="7" name="Rectangle 6"/>
          <p:cNvSpPr/>
          <p:nvPr/>
        </p:nvSpPr>
        <p:spPr>
          <a:xfrm>
            <a:off x="5353261" y="689961"/>
            <a:ext cx="3686902" cy="281344"/>
          </a:xfrm>
          <a:prstGeom prst="rect">
            <a:avLst/>
          </a:prstGeom>
          <a:solidFill>
            <a:srgbClr val="FFAD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WordPress</a:t>
            </a:r>
          </a:p>
        </p:txBody>
      </p:sp>
      <p:sp>
        <p:nvSpPr>
          <p:cNvPr id="8" name="Rectangle 7"/>
          <p:cNvSpPr/>
          <p:nvPr/>
        </p:nvSpPr>
        <p:spPr>
          <a:xfrm>
            <a:off x="73126" y="1021096"/>
            <a:ext cx="1449773" cy="649443"/>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Content creation and editing and preview</a:t>
            </a:r>
            <a:endParaRPr lang="en-US" sz="1050" dirty="0">
              <a:latin typeface="Arial" panose="020B0604020202020204" pitchFamily="34" charset="0"/>
              <a:cs typeface="Arial" panose="020B0604020202020204" pitchFamily="34" charset="0"/>
            </a:endParaRPr>
          </a:p>
        </p:txBody>
      </p:sp>
      <p:sp>
        <p:nvSpPr>
          <p:cNvPr id="9" name="Rectangle 8"/>
          <p:cNvSpPr/>
          <p:nvPr/>
        </p:nvSpPr>
        <p:spPr>
          <a:xfrm>
            <a:off x="1566812" y="1018783"/>
            <a:ext cx="3739813" cy="65175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Content creation using WYSIWYG Editor. Drag and drop of visual elements, assets possible.</a:t>
            </a:r>
          </a:p>
        </p:txBody>
      </p:sp>
      <p:sp>
        <p:nvSpPr>
          <p:cNvPr id="10" name="Rectangle 9"/>
          <p:cNvSpPr/>
          <p:nvPr/>
        </p:nvSpPr>
        <p:spPr>
          <a:xfrm>
            <a:off x="5357468" y="1018784"/>
            <a:ext cx="3686902" cy="65175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Content creation thru content creation forms. Drag and drop is not possible.</a:t>
            </a:r>
          </a:p>
        </p:txBody>
      </p:sp>
      <p:sp>
        <p:nvSpPr>
          <p:cNvPr id="11" name="Rectangle 10"/>
          <p:cNvSpPr/>
          <p:nvPr/>
        </p:nvSpPr>
        <p:spPr>
          <a:xfrm>
            <a:off x="73126" y="1720166"/>
            <a:ext cx="1449773" cy="68306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Content creating on pre-defined presentation templates</a:t>
            </a:r>
            <a:endParaRPr lang="en-US" sz="1050" dirty="0">
              <a:latin typeface="Arial" panose="020B0604020202020204" pitchFamily="34" charset="0"/>
              <a:cs typeface="Arial" panose="020B0604020202020204" pitchFamily="34" charset="0"/>
            </a:endParaRPr>
          </a:p>
        </p:txBody>
      </p:sp>
      <p:sp>
        <p:nvSpPr>
          <p:cNvPr id="12" name="Rectangle 11"/>
          <p:cNvSpPr/>
          <p:nvPr/>
        </p:nvSpPr>
        <p:spPr>
          <a:xfrm>
            <a:off x="1566812" y="1720166"/>
            <a:ext cx="3739813"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Possible. Supports touch enabled, responsive, editable presentation templates. </a:t>
            </a:r>
          </a:p>
        </p:txBody>
      </p:sp>
      <p:sp>
        <p:nvSpPr>
          <p:cNvPr id="13" name="Rectangle 12"/>
          <p:cNvSpPr/>
          <p:nvPr/>
        </p:nvSpPr>
        <p:spPr>
          <a:xfrm>
            <a:off x="73126" y="2452861"/>
            <a:ext cx="1449773" cy="63185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Bulk create content</a:t>
            </a:r>
            <a:endParaRPr lang="en-US" sz="1050" dirty="0">
              <a:latin typeface="Arial" panose="020B0604020202020204" pitchFamily="34" charset="0"/>
              <a:cs typeface="Arial" panose="020B0604020202020204" pitchFamily="34" charset="0"/>
            </a:endParaRPr>
          </a:p>
        </p:txBody>
      </p:sp>
      <p:sp>
        <p:nvSpPr>
          <p:cNvPr id="14" name="Rectangle 13"/>
          <p:cNvSpPr/>
          <p:nvPr/>
        </p:nvSpPr>
        <p:spPr>
          <a:xfrm>
            <a:off x="1566812" y="2452862"/>
            <a:ext cx="3739813" cy="641538"/>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Possible to create bulk content using CSV importers, scaffolding, customized content schedulers. </a:t>
            </a:r>
          </a:p>
        </p:txBody>
      </p:sp>
      <p:sp>
        <p:nvSpPr>
          <p:cNvPr id="17" name="Rectangle 16"/>
          <p:cNvSpPr/>
          <p:nvPr/>
        </p:nvSpPr>
        <p:spPr>
          <a:xfrm>
            <a:off x="5367044" y="1720166"/>
            <a:ext cx="3677325"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Templates are limited to content-model (i.e., content structure, types of fields). No facility to create presentation templates as the presentation needs to be handled by consuming application</a:t>
            </a:r>
          </a:p>
        </p:txBody>
      </p:sp>
      <p:sp>
        <p:nvSpPr>
          <p:cNvPr id="18" name="Rectangle 17"/>
          <p:cNvSpPr/>
          <p:nvPr/>
        </p:nvSpPr>
        <p:spPr>
          <a:xfrm>
            <a:off x="5367045" y="2452861"/>
            <a:ext cx="3677325" cy="63185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Content creation API’s are exposed. However, volume of content created thru API’s is restricted for given duration of time because of volume restrictions and throttling.</a:t>
            </a:r>
          </a:p>
        </p:txBody>
      </p:sp>
      <p:sp>
        <p:nvSpPr>
          <p:cNvPr id="19" name="Rectangle 18"/>
          <p:cNvSpPr/>
          <p:nvPr/>
        </p:nvSpPr>
        <p:spPr>
          <a:xfrm>
            <a:off x="73126" y="3130993"/>
            <a:ext cx="1449773" cy="712680"/>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Preview</a:t>
            </a:r>
            <a:endParaRPr lang="en-US" sz="1050" dirty="0">
              <a:latin typeface="Arial" panose="020B0604020202020204" pitchFamily="34" charset="0"/>
              <a:cs typeface="Arial" panose="020B0604020202020204" pitchFamily="34" charset="0"/>
            </a:endParaRPr>
          </a:p>
        </p:txBody>
      </p:sp>
      <p:sp>
        <p:nvSpPr>
          <p:cNvPr id="21" name="Rectangle 20"/>
          <p:cNvSpPr/>
          <p:nvPr/>
        </p:nvSpPr>
        <p:spPr>
          <a:xfrm>
            <a:off x="1566812" y="3130993"/>
            <a:ext cx="3739813"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WYSIWIG editor generates preview for all devices.</a:t>
            </a:r>
          </a:p>
        </p:txBody>
      </p:sp>
      <p:sp>
        <p:nvSpPr>
          <p:cNvPr id="22" name="Rectangle 21"/>
          <p:cNvSpPr/>
          <p:nvPr/>
        </p:nvSpPr>
        <p:spPr>
          <a:xfrm>
            <a:off x="5367046" y="3130993"/>
            <a:ext cx="3677324"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 preview available while creating as presentation is handled in consuming application. Custom preview application needs to be built for every device under consideration.</a:t>
            </a:r>
          </a:p>
        </p:txBody>
      </p:sp>
      <p:sp>
        <p:nvSpPr>
          <p:cNvPr id="23" name="Rectangle 22"/>
          <p:cNvSpPr/>
          <p:nvPr/>
        </p:nvSpPr>
        <p:spPr>
          <a:xfrm>
            <a:off x="73126" y="3889946"/>
            <a:ext cx="1449773" cy="712680"/>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URL redirects and Vanity URLs</a:t>
            </a:r>
            <a:endParaRPr lang="en-US" sz="1050" dirty="0">
              <a:latin typeface="Arial" panose="020B0604020202020204" pitchFamily="34" charset="0"/>
              <a:cs typeface="Arial" panose="020B0604020202020204" pitchFamily="34" charset="0"/>
            </a:endParaRPr>
          </a:p>
        </p:txBody>
      </p:sp>
      <p:sp>
        <p:nvSpPr>
          <p:cNvPr id="24" name="Rectangle 23"/>
          <p:cNvSpPr/>
          <p:nvPr/>
        </p:nvSpPr>
        <p:spPr>
          <a:xfrm>
            <a:off x="1566812" y="3889946"/>
            <a:ext cx="3739813"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Content authors can define vanity and redirects</a:t>
            </a:r>
          </a:p>
        </p:txBody>
      </p:sp>
      <p:sp>
        <p:nvSpPr>
          <p:cNvPr id="25" name="Rectangle 24"/>
          <p:cNvSpPr/>
          <p:nvPr/>
        </p:nvSpPr>
        <p:spPr>
          <a:xfrm>
            <a:off x="5367046" y="3889946"/>
            <a:ext cx="3677324"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a:t>
            </a:r>
          </a:p>
        </p:txBody>
      </p:sp>
      <p:sp>
        <p:nvSpPr>
          <p:cNvPr id="26" name="Rectangle 25"/>
          <p:cNvSpPr/>
          <p:nvPr/>
        </p:nvSpPr>
        <p:spPr>
          <a:xfrm>
            <a:off x="89633" y="681753"/>
            <a:ext cx="1433266"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Functionality</a:t>
            </a:r>
          </a:p>
        </p:txBody>
      </p:sp>
      <p:pic>
        <p:nvPicPr>
          <p:cNvPr id="27" name="Google Shape;90;p17">
            <a:extLst>
              <a:ext uri="{FF2B5EF4-FFF2-40B4-BE49-F238E27FC236}">
                <a16:creationId xmlns:a16="http://schemas.microsoft.com/office/drawing/2014/main" id="{678DF8A1-6485-48CE-AC7F-72F9582D3933}"/>
              </a:ext>
            </a:extLst>
          </p:cNvPr>
          <p:cNvPicPr preferRelativeResize="0"/>
          <p:nvPr/>
        </p:nvPicPr>
        <p:blipFill rotWithShape="1">
          <a:blip r:embed="rId2">
            <a:alphaModFix/>
          </a:blip>
          <a:srcRect/>
          <a:stretch/>
        </p:blipFill>
        <p:spPr>
          <a:xfrm>
            <a:off x="133248" y="80314"/>
            <a:ext cx="1207295" cy="185234"/>
          </a:xfrm>
          <a:prstGeom prst="rect">
            <a:avLst/>
          </a:prstGeom>
          <a:noFill/>
          <a:ln>
            <a:noFill/>
          </a:ln>
        </p:spPr>
      </p:pic>
      <p:sp>
        <p:nvSpPr>
          <p:cNvPr id="28" name="Google Shape;89;p17">
            <a:extLst>
              <a:ext uri="{FF2B5EF4-FFF2-40B4-BE49-F238E27FC236}">
                <a16:creationId xmlns:a16="http://schemas.microsoft.com/office/drawing/2014/main" id="{FEF6ED6F-4F6E-416E-A04D-0F21811DC819}"/>
              </a:ext>
            </a:extLst>
          </p:cNvPr>
          <p:cNvSpPr/>
          <p:nvPr/>
        </p:nvSpPr>
        <p:spPr>
          <a:xfrm rot="16200000">
            <a:off x="6753900" y="2753400"/>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spTree>
    <p:extLst>
      <p:ext uri="{BB962C8B-B14F-4D97-AF65-F5344CB8AC3E}">
        <p14:creationId xmlns:p14="http://schemas.microsoft.com/office/powerpoint/2010/main" val="120348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38" y="667366"/>
            <a:ext cx="8229600" cy="369932"/>
          </a:xfrm>
        </p:spPr>
        <p:txBody>
          <a:bodyPr>
            <a:noAutofit/>
          </a:bodyPr>
          <a:lstStyle/>
          <a:p>
            <a:r>
              <a:rPr lang="en-US" sz="1800" dirty="0"/>
              <a:t>Personalization and Campaign Management</a:t>
            </a:r>
            <a:endParaRPr lang="en-US" sz="2400" dirty="0"/>
          </a:p>
        </p:txBody>
      </p:sp>
      <p:sp>
        <p:nvSpPr>
          <p:cNvPr id="4" name="Slide Number Placeholder 3"/>
          <p:cNvSpPr>
            <a:spLocks noGrp="1"/>
          </p:cNvSpPr>
          <p:nvPr>
            <p:ph type="sldNum" sz="quarter" idx="4"/>
          </p:nvPr>
        </p:nvSpPr>
        <p:spPr>
          <a:xfrm>
            <a:off x="8737600" y="6359878"/>
            <a:ext cx="2844800" cy="365125"/>
          </a:xfrm>
          <a:prstGeom prst="rect">
            <a:avLst/>
          </a:prstGeom>
        </p:spPr>
        <p:txBody>
          <a:bodyPr vert="horz" lIns="0" tIns="45720" rIns="0" bIns="45720" rtlCol="0" anchor="ctr"/>
          <a:lstStyle>
            <a:defPPr>
              <a:defRPr lang="en-US"/>
            </a:defPPr>
            <a:lvl1pPr marL="0" algn="r" defTabSz="914400" rtl="0" eaLnBrk="1" latinLnBrk="0" hangingPunct="1">
              <a:defRPr sz="9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F02FA9-8CAD-4C87-B028-31481A2E0525}" type="slidenum">
              <a:rPr lang="en-US" smtClean="0">
                <a:solidFill>
                  <a:srgbClr val="4D4F53">
                    <a:tint val="75000"/>
                  </a:srgbClr>
                </a:solidFill>
              </a:rPr>
              <a:pPr/>
              <a:t>7</a:t>
            </a:fld>
            <a:endParaRPr lang="en-US" dirty="0"/>
          </a:p>
        </p:txBody>
      </p:sp>
      <p:sp>
        <p:nvSpPr>
          <p:cNvPr id="6" name="Rectangle 5"/>
          <p:cNvSpPr/>
          <p:nvPr/>
        </p:nvSpPr>
        <p:spPr>
          <a:xfrm>
            <a:off x="1566814" y="1220398"/>
            <a:ext cx="2562502"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Adobe Experience Manager</a:t>
            </a:r>
          </a:p>
        </p:txBody>
      </p:sp>
      <p:sp>
        <p:nvSpPr>
          <p:cNvPr id="7" name="Rectangle 6"/>
          <p:cNvSpPr/>
          <p:nvPr/>
        </p:nvSpPr>
        <p:spPr>
          <a:xfrm>
            <a:off x="4203640" y="1204682"/>
            <a:ext cx="2292885" cy="281344"/>
          </a:xfrm>
          <a:prstGeom prst="rect">
            <a:avLst/>
          </a:prstGeom>
          <a:solidFill>
            <a:srgbClr val="FFAD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AEM + Adobe Marketing Cloud</a:t>
            </a:r>
          </a:p>
        </p:txBody>
      </p:sp>
      <p:sp>
        <p:nvSpPr>
          <p:cNvPr id="8" name="Rectangle 7"/>
          <p:cNvSpPr/>
          <p:nvPr/>
        </p:nvSpPr>
        <p:spPr>
          <a:xfrm>
            <a:off x="81379" y="1528803"/>
            <a:ext cx="1449773" cy="649443"/>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Personalization</a:t>
            </a:r>
            <a:endParaRPr lang="en-US" sz="1050" dirty="0">
              <a:latin typeface="Arial" panose="020B0604020202020204" pitchFamily="34" charset="0"/>
              <a:cs typeface="Arial" panose="020B0604020202020204" pitchFamily="34" charset="0"/>
            </a:endParaRPr>
          </a:p>
        </p:txBody>
      </p:sp>
      <p:sp>
        <p:nvSpPr>
          <p:cNvPr id="9" name="Rectangle 8"/>
          <p:cNvSpPr/>
          <p:nvPr/>
        </p:nvSpPr>
        <p:spPr>
          <a:xfrm>
            <a:off x="1581510" y="1527646"/>
            <a:ext cx="2547806" cy="623165"/>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OOTB rule based simple personalization with custom defined segments </a:t>
            </a:r>
          </a:p>
        </p:txBody>
      </p:sp>
      <p:sp>
        <p:nvSpPr>
          <p:cNvPr id="10" name="Rectangle 9"/>
          <p:cNvSpPr/>
          <p:nvPr/>
        </p:nvSpPr>
        <p:spPr>
          <a:xfrm>
            <a:off x="4219417" y="1527646"/>
            <a:ext cx="2278188" cy="62316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Advanced personalization capabilities with Adobe Target using analytics data from multiple sources</a:t>
            </a:r>
          </a:p>
        </p:txBody>
      </p:sp>
      <p:sp>
        <p:nvSpPr>
          <p:cNvPr id="11" name="Rectangle 10"/>
          <p:cNvSpPr/>
          <p:nvPr/>
        </p:nvSpPr>
        <p:spPr>
          <a:xfrm>
            <a:off x="73126" y="2202619"/>
            <a:ext cx="1449773" cy="68306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Simulation</a:t>
            </a:r>
            <a:endParaRPr lang="en-US" sz="1050" dirty="0">
              <a:latin typeface="Arial" panose="020B0604020202020204" pitchFamily="34" charset="0"/>
              <a:cs typeface="Arial" panose="020B0604020202020204" pitchFamily="34" charset="0"/>
            </a:endParaRPr>
          </a:p>
        </p:txBody>
      </p:sp>
      <p:sp>
        <p:nvSpPr>
          <p:cNvPr id="12" name="Rectangle 11"/>
          <p:cNvSpPr/>
          <p:nvPr/>
        </p:nvSpPr>
        <p:spPr>
          <a:xfrm>
            <a:off x="1581509" y="2218246"/>
            <a:ext cx="2568590" cy="641538"/>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OOTB- Possible to preview the end-user view of the page after applying all personalization</a:t>
            </a:r>
          </a:p>
        </p:txBody>
      </p:sp>
      <p:sp>
        <p:nvSpPr>
          <p:cNvPr id="13" name="Rectangle 12"/>
          <p:cNvSpPr/>
          <p:nvPr/>
        </p:nvSpPr>
        <p:spPr>
          <a:xfrm>
            <a:off x="73126" y="2910061"/>
            <a:ext cx="1449773" cy="63185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Campaigns</a:t>
            </a:r>
            <a:endParaRPr lang="en-US" sz="1050" dirty="0">
              <a:latin typeface="Arial" panose="020B0604020202020204" pitchFamily="34" charset="0"/>
              <a:cs typeface="Arial" panose="020B0604020202020204" pitchFamily="34" charset="0"/>
            </a:endParaRPr>
          </a:p>
        </p:txBody>
      </p:sp>
      <p:sp>
        <p:nvSpPr>
          <p:cNvPr id="14" name="Rectangle 13"/>
          <p:cNvSpPr/>
          <p:nvPr/>
        </p:nvSpPr>
        <p:spPr>
          <a:xfrm>
            <a:off x="1581510" y="2885688"/>
            <a:ext cx="2562503" cy="641538"/>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OOTB-Possible to create campaigns and personalized experience, teasers, device specific experiences.</a:t>
            </a:r>
          </a:p>
        </p:txBody>
      </p:sp>
      <p:sp>
        <p:nvSpPr>
          <p:cNvPr id="17" name="Rectangle 16"/>
          <p:cNvSpPr/>
          <p:nvPr/>
        </p:nvSpPr>
        <p:spPr>
          <a:xfrm>
            <a:off x="4198317" y="2216194"/>
            <a:ext cx="2278188" cy="62316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a:solidFill>
                  <a:schemeClr val="bg1"/>
                </a:solidFill>
                <a:latin typeface="Arial" panose="020B0604020202020204" pitchFamily="34" charset="0"/>
                <a:cs typeface="Arial" panose="020B0604020202020204" pitchFamily="34" charset="0"/>
              </a:rPr>
              <a:t>Possible to preview the end-user view of the page after applying all personalization</a:t>
            </a:r>
            <a:endParaRPr lang="en-US" sz="1000" dirty="0">
              <a:solidFill>
                <a:schemeClr val="bg1"/>
              </a:solidFill>
              <a:latin typeface="Arial" panose="020B0604020202020204" pitchFamily="34" charset="0"/>
              <a:cs typeface="Arial" panose="020B0604020202020204" pitchFamily="34" charset="0"/>
            </a:endParaRPr>
          </a:p>
        </p:txBody>
      </p:sp>
      <p:sp>
        <p:nvSpPr>
          <p:cNvPr id="18" name="Rectangle 17"/>
          <p:cNvSpPr/>
          <p:nvPr/>
        </p:nvSpPr>
        <p:spPr>
          <a:xfrm>
            <a:off x="4202624" y="2890527"/>
            <a:ext cx="2292885" cy="63185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Possible to create campaigns and personalized experience, teasers, device specific experiences.</a:t>
            </a:r>
          </a:p>
        </p:txBody>
      </p:sp>
      <p:sp>
        <p:nvSpPr>
          <p:cNvPr id="26" name="Rectangle 25"/>
          <p:cNvSpPr/>
          <p:nvPr/>
        </p:nvSpPr>
        <p:spPr>
          <a:xfrm>
            <a:off x="81379" y="1223086"/>
            <a:ext cx="1433266"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Functionality</a:t>
            </a:r>
          </a:p>
        </p:txBody>
      </p:sp>
      <p:pic>
        <p:nvPicPr>
          <p:cNvPr id="27" name="Google Shape;90;p17">
            <a:extLst>
              <a:ext uri="{FF2B5EF4-FFF2-40B4-BE49-F238E27FC236}">
                <a16:creationId xmlns:a16="http://schemas.microsoft.com/office/drawing/2014/main" id="{678DF8A1-6485-48CE-AC7F-72F9582D3933}"/>
              </a:ext>
            </a:extLst>
          </p:cNvPr>
          <p:cNvPicPr preferRelativeResize="0"/>
          <p:nvPr/>
        </p:nvPicPr>
        <p:blipFill rotWithShape="1">
          <a:blip r:embed="rId2">
            <a:alphaModFix/>
          </a:blip>
          <a:srcRect/>
          <a:stretch/>
        </p:blipFill>
        <p:spPr>
          <a:xfrm>
            <a:off x="133248" y="80314"/>
            <a:ext cx="1207295" cy="185234"/>
          </a:xfrm>
          <a:prstGeom prst="rect">
            <a:avLst/>
          </a:prstGeom>
          <a:noFill/>
          <a:ln>
            <a:noFill/>
          </a:ln>
        </p:spPr>
      </p:pic>
      <p:sp>
        <p:nvSpPr>
          <p:cNvPr id="28" name="Google Shape;89;p17">
            <a:extLst>
              <a:ext uri="{FF2B5EF4-FFF2-40B4-BE49-F238E27FC236}">
                <a16:creationId xmlns:a16="http://schemas.microsoft.com/office/drawing/2014/main" id="{FEF6ED6F-4F6E-416E-A04D-0F21811DC819}"/>
              </a:ext>
            </a:extLst>
          </p:cNvPr>
          <p:cNvSpPr/>
          <p:nvPr/>
        </p:nvSpPr>
        <p:spPr>
          <a:xfrm rot="16200000">
            <a:off x="6753900" y="2753400"/>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0A5F5F41-3A5D-4D4D-AD82-F05EF9F67CD1}"/>
              </a:ext>
            </a:extLst>
          </p:cNvPr>
          <p:cNvSpPr/>
          <p:nvPr/>
        </p:nvSpPr>
        <p:spPr>
          <a:xfrm>
            <a:off x="6570850" y="1204682"/>
            <a:ext cx="2255372" cy="281344"/>
          </a:xfrm>
          <a:prstGeom prst="rect">
            <a:avLst/>
          </a:prstGeom>
          <a:solidFill>
            <a:srgbClr val="FFAD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WordPress</a:t>
            </a:r>
          </a:p>
        </p:txBody>
      </p:sp>
      <p:sp>
        <p:nvSpPr>
          <p:cNvPr id="52" name="Rectangle 51">
            <a:extLst>
              <a:ext uri="{FF2B5EF4-FFF2-40B4-BE49-F238E27FC236}">
                <a16:creationId xmlns:a16="http://schemas.microsoft.com/office/drawing/2014/main" id="{0FD3E957-3D8D-46F2-BAAB-976DB2FCBFC9}"/>
              </a:ext>
            </a:extLst>
          </p:cNvPr>
          <p:cNvSpPr/>
          <p:nvPr/>
        </p:nvSpPr>
        <p:spPr>
          <a:xfrm>
            <a:off x="6548033" y="1533538"/>
            <a:ext cx="2278188" cy="65175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a:solidFill>
                  <a:schemeClr val="bg1"/>
                </a:solidFill>
                <a:latin typeface="Arial" panose="020B0604020202020204" pitchFamily="34" charset="0"/>
                <a:cs typeface="Arial" panose="020B0604020202020204" pitchFamily="34" charset="0"/>
              </a:rPr>
              <a:t>Not supported. Need to be built separately in the consuming application</a:t>
            </a:r>
            <a:endParaRPr lang="en-US" sz="1000" dirty="0">
              <a:solidFill>
                <a:schemeClr val="bg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4191D33F-FDC8-45CB-B1C4-30E51F98A648}"/>
              </a:ext>
            </a:extLst>
          </p:cNvPr>
          <p:cNvSpPr/>
          <p:nvPr/>
        </p:nvSpPr>
        <p:spPr>
          <a:xfrm>
            <a:off x="6521680" y="2235177"/>
            <a:ext cx="2292885" cy="604181"/>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 OOTB. Custom integrated solution need to be built.</a:t>
            </a:r>
          </a:p>
        </p:txBody>
      </p:sp>
      <p:sp>
        <p:nvSpPr>
          <p:cNvPr id="54" name="Rectangle 53">
            <a:extLst>
              <a:ext uri="{FF2B5EF4-FFF2-40B4-BE49-F238E27FC236}">
                <a16:creationId xmlns:a16="http://schemas.microsoft.com/office/drawing/2014/main" id="{1203F18E-1DB4-4227-A939-84B5C4ABC785}"/>
              </a:ext>
            </a:extLst>
          </p:cNvPr>
          <p:cNvSpPr/>
          <p:nvPr/>
        </p:nvSpPr>
        <p:spPr>
          <a:xfrm>
            <a:off x="6533336" y="2859784"/>
            <a:ext cx="2292885" cy="63185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 Need to be built separately in the consuming application.</a:t>
            </a:r>
          </a:p>
        </p:txBody>
      </p:sp>
    </p:spTree>
    <p:extLst>
      <p:ext uri="{BB962C8B-B14F-4D97-AF65-F5344CB8AC3E}">
        <p14:creationId xmlns:p14="http://schemas.microsoft.com/office/powerpoint/2010/main" val="2087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26" y="291025"/>
            <a:ext cx="8229600" cy="390728"/>
          </a:xfrm>
        </p:spPr>
        <p:txBody>
          <a:bodyPr>
            <a:noAutofit/>
          </a:bodyPr>
          <a:lstStyle/>
          <a:p>
            <a:r>
              <a:rPr lang="en-US" sz="1800" dirty="0"/>
              <a:t>Third party integration &amp; Digital Asset Management</a:t>
            </a:r>
            <a:endParaRPr lang="en-US" sz="2400" dirty="0"/>
          </a:p>
        </p:txBody>
      </p:sp>
      <p:sp>
        <p:nvSpPr>
          <p:cNvPr id="4" name="Slide Number Placeholder 3"/>
          <p:cNvSpPr>
            <a:spLocks noGrp="1"/>
          </p:cNvSpPr>
          <p:nvPr>
            <p:ph type="sldNum" sz="quarter" idx="4"/>
          </p:nvPr>
        </p:nvSpPr>
        <p:spPr>
          <a:xfrm>
            <a:off x="8737600" y="6359878"/>
            <a:ext cx="2844800" cy="365125"/>
          </a:xfrm>
          <a:prstGeom prst="rect">
            <a:avLst/>
          </a:prstGeom>
        </p:spPr>
        <p:txBody>
          <a:bodyPr vert="horz" lIns="0" tIns="45720" rIns="0" bIns="45720" rtlCol="0" anchor="ctr"/>
          <a:lstStyle>
            <a:defPPr>
              <a:defRPr lang="en-US"/>
            </a:defPPr>
            <a:lvl1pPr marL="0" algn="r" defTabSz="914400" rtl="0" eaLnBrk="1" latinLnBrk="0" hangingPunct="1">
              <a:defRPr sz="9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F02FA9-8CAD-4C87-B028-31481A2E0525}" type="slidenum">
              <a:rPr lang="en-US" smtClean="0">
                <a:solidFill>
                  <a:srgbClr val="4D4F53">
                    <a:tint val="75000"/>
                  </a:srgbClr>
                </a:solidFill>
              </a:rPr>
              <a:pPr/>
              <a:t>8</a:t>
            </a:fld>
            <a:endParaRPr lang="en-US" dirty="0"/>
          </a:p>
        </p:txBody>
      </p:sp>
      <p:sp>
        <p:nvSpPr>
          <p:cNvPr id="6" name="Rectangle 5"/>
          <p:cNvSpPr/>
          <p:nvPr/>
        </p:nvSpPr>
        <p:spPr>
          <a:xfrm>
            <a:off x="1566812" y="681753"/>
            <a:ext cx="3739813"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Adobe Experience Manager</a:t>
            </a:r>
          </a:p>
        </p:txBody>
      </p:sp>
      <p:sp>
        <p:nvSpPr>
          <p:cNvPr id="7" name="Rectangle 6"/>
          <p:cNvSpPr/>
          <p:nvPr/>
        </p:nvSpPr>
        <p:spPr>
          <a:xfrm>
            <a:off x="5367045" y="681753"/>
            <a:ext cx="3686902" cy="281344"/>
          </a:xfrm>
          <a:prstGeom prst="rect">
            <a:avLst/>
          </a:prstGeom>
          <a:solidFill>
            <a:srgbClr val="FFAD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WordPress</a:t>
            </a:r>
          </a:p>
        </p:txBody>
      </p:sp>
      <p:sp>
        <p:nvSpPr>
          <p:cNvPr id="8" name="Rectangle 7"/>
          <p:cNvSpPr/>
          <p:nvPr/>
        </p:nvSpPr>
        <p:spPr>
          <a:xfrm>
            <a:off x="73126" y="1021096"/>
            <a:ext cx="1449773" cy="649443"/>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Third party data integration &amp; preview</a:t>
            </a:r>
            <a:endParaRPr lang="en-US" sz="1050" dirty="0">
              <a:latin typeface="Arial" panose="020B0604020202020204" pitchFamily="34" charset="0"/>
              <a:cs typeface="Arial" panose="020B0604020202020204" pitchFamily="34" charset="0"/>
            </a:endParaRPr>
          </a:p>
        </p:txBody>
      </p:sp>
      <p:sp>
        <p:nvSpPr>
          <p:cNvPr id="9" name="Rectangle 8"/>
          <p:cNvSpPr/>
          <p:nvPr/>
        </p:nvSpPr>
        <p:spPr>
          <a:xfrm>
            <a:off x="1566812" y="1018783"/>
            <a:ext cx="3739813" cy="65175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Third party data can be fetched and also previewed</a:t>
            </a:r>
          </a:p>
        </p:txBody>
      </p:sp>
      <p:sp>
        <p:nvSpPr>
          <p:cNvPr id="10" name="Rectangle 9"/>
          <p:cNvSpPr/>
          <p:nvPr/>
        </p:nvSpPr>
        <p:spPr>
          <a:xfrm>
            <a:off x="5357468" y="1018784"/>
            <a:ext cx="3686902" cy="65175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endParaRPr lang="en-US" sz="1000" dirty="0">
              <a:solidFill>
                <a:schemeClr val="bg1"/>
              </a:solidFill>
              <a:latin typeface="Arial" panose="020B0604020202020204" pitchFamily="34" charset="0"/>
              <a:cs typeface="Arial" panose="020B0604020202020204" pitchFamily="34" charset="0"/>
            </a:endParaRPr>
          </a:p>
        </p:txBody>
      </p:sp>
      <p:sp>
        <p:nvSpPr>
          <p:cNvPr id="11" name="Rectangle 10"/>
          <p:cNvSpPr/>
          <p:nvPr/>
        </p:nvSpPr>
        <p:spPr>
          <a:xfrm>
            <a:off x="73126" y="1720166"/>
            <a:ext cx="1449773" cy="68306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Managing Assets</a:t>
            </a:r>
            <a:endParaRPr lang="en-US" sz="1050" dirty="0">
              <a:latin typeface="Arial" panose="020B0604020202020204" pitchFamily="34" charset="0"/>
              <a:cs typeface="Arial" panose="020B0604020202020204" pitchFamily="34" charset="0"/>
            </a:endParaRPr>
          </a:p>
        </p:txBody>
      </p:sp>
      <p:sp>
        <p:nvSpPr>
          <p:cNvPr id="12" name="Rectangle 11"/>
          <p:cNvSpPr/>
          <p:nvPr/>
        </p:nvSpPr>
        <p:spPr>
          <a:xfrm>
            <a:off x="1566812" y="1720166"/>
            <a:ext cx="3739813"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Out-of-the-box DAM with support for different asset types and size.</a:t>
            </a:r>
          </a:p>
        </p:txBody>
      </p:sp>
      <p:sp>
        <p:nvSpPr>
          <p:cNvPr id="13" name="Rectangle 12"/>
          <p:cNvSpPr/>
          <p:nvPr/>
        </p:nvSpPr>
        <p:spPr>
          <a:xfrm>
            <a:off x="73126" y="2452861"/>
            <a:ext cx="1449773" cy="63185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Asset Manipulation</a:t>
            </a:r>
            <a:endParaRPr lang="en-US" sz="1050" dirty="0">
              <a:latin typeface="Arial" panose="020B0604020202020204" pitchFamily="34" charset="0"/>
              <a:cs typeface="Arial" panose="020B0604020202020204" pitchFamily="34" charset="0"/>
            </a:endParaRPr>
          </a:p>
        </p:txBody>
      </p:sp>
      <p:sp>
        <p:nvSpPr>
          <p:cNvPr id="14" name="Rectangle 13"/>
          <p:cNvSpPr/>
          <p:nvPr/>
        </p:nvSpPr>
        <p:spPr>
          <a:xfrm>
            <a:off x="1566812" y="2452862"/>
            <a:ext cx="3739813" cy="641538"/>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Edit, annotate assets, generate renditions and tagging</a:t>
            </a:r>
          </a:p>
        </p:txBody>
      </p:sp>
      <p:sp>
        <p:nvSpPr>
          <p:cNvPr id="17" name="Rectangle 16"/>
          <p:cNvSpPr/>
          <p:nvPr/>
        </p:nvSpPr>
        <p:spPr>
          <a:xfrm>
            <a:off x="5367044" y="1720166"/>
            <a:ext cx="3677325"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Limited asset management functionalities</a:t>
            </a:r>
          </a:p>
        </p:txBody>
      </p:sp>
      <p:sp>
        <p:nvSpPr>
          <p:cNvPr id="18" name="Rectangle 17"/>
          <p:cNvSpPr/>
          <p:nvPr/>
        </p:nvSpPr>
        <p:spPr>
          <a:xfrm>
            <a:off x="5367045" y="2452861"/>
            <a:ext cx="3677325" cy="63185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endParaRPr lang="en-US" sz="1000" dirty="0">
              <a:solidFill>
                <a:schemeClr val="bg1"/>
              </a:solidFill>
              <a:latin typeface="Arial" panose="020B0604020202020204" pitchFamily="34" charset="0"/>
              <a:cs typeface="Arial" panose="020B0604020202020204" pitchFamily="34" charset="0"/>
            </a:endParaRPr>
          </a:p>
        </p:txBody>
      </p:sp>
      <p:sp>
        <p:nvSpPr>
          <p:cNvPr id="19" name="Rectangle 18"/>
          <p:cNvSpPr/>
          <p:nvPr/>
        </p:nvSpPr>
        <p:spPr>
          <a:xfrm>
            <a:off x="73126" y="3130993"/>
            <a:ext cx="1449773" cy="712680"/>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Asset metadata</a:t>
            </a:r>
            <a:endParaRPr lang="en-US" sz="1050" dirty="0">
              <a:latin typeface="Arial" panose="020B0604020202020204" pitchFamily="34" charset="0"/>
              <a:cs typeface="Arial" panose="020B0604020202020204" pitchFamily="34" charset="0"/>
            </a:endParaRPr>
          </a:p>
        </p:txBody>
      </p:sp>
      <p:sp>
        <p:nvSpPr>
          <p:cNvPr id="21" name="Rectangle 20"/>
          <p:cNvSpPr/>
          <p:nvPr/>
        </p:nvSpPr>
        <p:spPr>
          <a:xfrm>
            <a:off x="1566812" y="3130993"/>
            <a:ext cx="3739813"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Enables customized metadata editing and search</a:t>
            </a:r>
          </a:p>
          <a:p>
            <a:pPr fontAlgn="ctr"/>
            <a:r>
              <a:rPr lang="en-US" sz="1000" dirty="0">
                <a:solidFill>
                  <a:schemeClr val="bg1"/>
                </a:solidFill>
                <a:latin typeface="Arial" panose="020B0604020202020204" pitchFamily="34" charset="0"/>
                <a:cs typeface="Arial" panose="020B0604020202020204" pitchFamily="34" charset="0"/>
              </a:rPr>
              <a:t>.</a:t>
            </a:r>
          </a:p>
        </p:txBody>
      </p:sp>
      <p:sp>
        <p:nvSpPr>
          <p:cNvPr id="22" name="Rectangle 21"/>
          <p:cNvSpPr/>
          <p:nvPr/>
        </p:nvSpPr>
        <p:spPr>
          <a:xfrm>
            <a:off x="5367046" y="3130993"/>
            <a:ext cx="3677324"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endParaRPr lang="en-US" sz="1000" dirty="0">
              <a:solidFill>
                <a:schemeClr val="bg1"/>
              </a:solidFill>
              <a:latin typeface="Arial" panose="020B0604020202020204" pitchFamily="34" charset="0"/>
              <a:cs typeface="Arial" panose="020B0604020202020204" pitchFamily="34" charset="0"/>
            </a:endParaRPr>
          </a:p>
        </p:txBody>
      </p:sp>
      <p:sp>
        <p:nvSpPr>
          <p:cNvPr id="26" name="Rectangle 25"/>
          <p:cNvSpPr/>
          <p:nvPr/>
        </p:nvSpPr>
        <p:spPr>
          <a:xfrm>
            <a:off x="89633" y="681753"/>
            <a:ext cx="1433266"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Functionality</a:t>
            </a:r>
          </a:p>
        </p:txBody>
      </p:sp>
      <p:pic>
        <p:nvPicPr>
          <p:cNvPr id="27" name="Google Shape;90;p17">
            <a:extLst>
              <a:ext uri="{FF2B5EF4-FFF2-40B4-BE49-F238E27FC236}">
                <a16:creationId xmlns:a16="http://schemas.microsoft.com/office/drawing/2014/main" id="{678DF8A1-6485-48CE-AC7F-72F9582D3933}"/>
              </a:ext>
            </a:extLst>
          </p:cNvPr>
          <p:cNvPicPr preferRelativeResize="0"/>
          <p:nvPr/>
        </p:nvPicPr>
        <p:blipFill rotWithShape="1">
          <a:blip r:embed="rId2">
            <a:alphaModFix/>
          </a:blip>
          <a:srcRect/>
          <a:stretch/>
        </p:blipFill>
        <p:spPr>
          <a:xfrm>
            <a:off x="133248" y="80314"/>
            <a:ext cx="1207295" cy="185234"/>
          </a:xfrm>
          <a:prstGeom prst="rect">
            <a:avLst/>
          </a:prstGeom>
          <a:noFill/>
          <a:ln>
            <a:noFill/>
          </a:ln>
        </p:spPr>
      </p:pic>
      <p:sp>
        <p:nvSpPr>
          <p:cNvPr id="28" name="Google Shape;89;p17">
            <a:extLst>
              <a:ext uri="{FF2B5EF4-FFF2-40B4-BE49-F238E27FC236}">
                <a16:creationId xmlns:a16="http://schemas.microsoft.com/office/drawing/2014/main" id="{FEF6ED6F-4F6E-416E-A04D-0F21811DC819}"/>
              </a:ext>
            </a:extLst>
          </p:cNvPr>
          <p:cNvSpPr/>
          <p:nvPr/>
        </p:nvSpPr>
        <p:spPr>
          <a:xfrm rot="16200000">
            <a:off x="6753900" y="2753400"/>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spTree>
    <p:extLst>
      <p:ext uri="{BB962C8B-B14F-4D97-AF65-F5344CB8AC3E}">
        <p14:creationId xmlns:p14="http://schemas.microsoft.com/office/powerpoint/2010/main" val="482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26" y="311821"/>
            <a:ext cx="8229600" cy="369932"/>
          </a:xfrm>
        </p:spPr>
        <p:txBody>
          <a:bodyPr>
            <a:noAutofit/>
          </a:bodyPr>
          <a:lstStyle/>
          <a:p>
            <a:r>
              <a:rPr lang="en-US" sz="1800" dirty="0"/>
              <a:t>Workflows, Content Rollout and Publishing</a:t>
            </a:r>
            <a:endParaRPr lang="en-US" sz="2400" dirty="0"/>
          </a:p>
        </p:txBody>
      </p:sp>
      <p:sp>
        <p:nvSpPr>
          <p:cNvPr id="4" name="Slide Number Placeholder 3"/>
          <p:cNvSpPr>
            <a:spLocks noGrp="1"/>
          </p:cNvSpPr>
          <p:nvPr>
            <p:ph type="sldNum" sz="quarter" idx="4"/>
          </p:nvPr>
        </p:nvSpPr>
        <p:spPr>
          <a:xfrm>
            <a:off x="8737600" y="6359878"/>
            <a:ext cx="2844800" cy="365125"/>
          </a:xfrm>
          <a:prstGeom prst="rect">
            <a:avLst/>
          </a:prstGeom>
        </p:spPr>
        <p:txBody>
          <a:bodyPr vert="horz" lIns="0" tIns="45720" rIns="0" bIns="45720" rtlCol="0" anchor="ctr"/>
          <a:lstStyle>
            <a:defPPr>
              <a:defRPr lang="en-US"/>
            </a:defPPr>
            <a:lvl1pPr marL="0" algn="r" defTabSz="914400" rtl="0" eaLnBrk="1" latinLnBrk="0" hangingPunct="1">
              <a:defRPr sz="9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F02FA9-8CAD-4C87-B028-31481A2E0525}" type="slidenum">
              <a:rPr lang="en-US" smtClean="0">
                <a:solidFill>
                  <a:srgbClr val="4D4F53">
                    <a:tint val="75000"/>
                  </a:srgbClr>
                </a:solidFill>
              </a:rPr>
              <a:pPr/>
              <a:t>9</a:t>
            </a:fld>
            <a:endParaRPr lang="en-US" dirty="0"/>
          </a:p>
        </p:txBody>
      </p:sp>
      <p:sp>
        <p:nvSpPr>
          <p:cNvPr id="6" name="Rectangle 5"/>
          <p:cNvSpPr/>
          <p:nvPr/>
        </p:nvSpPr>
        <p:spPr>
          <a:xfrm>
            <a:off x="1566812" y="681753"/>
            <a:ext cx="3739813"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Adobe Experience Manager</a:t>
            </a:r>
          </a:p>
        </p:txBody>
      </p:sp>
      <p:sp>
        <p:nvSpPr>
          <p:cNvPr id="7" name="Rectangle 6"/>
          <p:cNvSpPr/>
          <p:nvPr/>
        </p:nvSpPr>
        <p:spPr>
          <a:xfrm>
            <a:off x="5350538" y="681753"/>
            <a:ext cx="3686902" cy="281344"/>
          </a:xfrm>
          <a:prstGeom prst="rect">
            <a:avLst/>
          </a:prstGeom>
          <a:solidFill>
            <a:srgbClr val="FFAD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WordPress</a:t>
            </a:r>
          </a:p>
        </p:txBody>
      </p:sp>
      <p:sp>
        <p:nvSpPr>
          <p:cNvPr id="8" name="Rectangle 7"/>
          <p:cNvSpPr/>
          <p:nvPr/>
        </p:nvSpPr>
        <p:spPr>
          <a:xfrm>
            <a:off x="73126" y="1021096"/>
            <a:ext cx="1449773" cy="649443"/>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Content approval</a:t>
            </a:r>
            <a:endParaRPr lang="en-US" sz="1050" dirty="0">
              <a:latin typeface="Arial" panose="020B0604020202020204" pitchFamily="34" charset="0"/>
              <a:cs typeface="Arial" panose="020B0604020202020204" pitchFamily="34" charset="0"/>
            </a:endParaRPr>
          </a:p>
        </p:txBody>
      </p:sp>
      <p:sp>
        <p:nvSpPr>
          <p:cNvPr id="9" name="Rectangle 8"/>
          <p:cNvSpPr/>
          <p:nvPr/>
        </p:nvSpPr>
        <p:spPr>
          <a:xfrm>
            <a:off x="1566812" y="1018783"/>
            <a:ext cx="3739813" cy="65175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OOTB multi-approver publish workflow with scheduling, batch updates, expiration.</a:t>
            </a:r>
          </a:p>
        </p:txBody>
      </p:sp>
      <p:sp>
        <p:nvSpPr>
          <p:cNvPr id="10" name="Rectangle 9"/>
          <p:cNvSpPr/>
          <p:nvPr/>
        </p:nvSpPr>
        <p:spPr>
          <a:xfrm>
            <a:off x="5357468" y="1018784"/>
            <a:ext cx="3686902" cy="65175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Simple content publish workflow</a:t>
            </a:r>
          </a:p>
        </p:txBody>
      </p:sp>
      <p:sp>
        <p:nvSpPr>
          <p:cNvPr id="11" name="Rectangle 10"/>
          <p:cNvSpPr/>
          <p:nvPr/>
        </p:nvSpPr>
        <p:spPr>
          <a:xfrm>
            <a:off x="73126" y="1720166"/>
            <a:ext cx="1449773" cy="68306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Workflows</a:t>
            </a:r>
            <a:endParaRPr lang="en-US" sz="1050" dirty="0">
              <a:latin typeface="Arial" panose="020B0604020202020204" pitchFamily="34" charset="0"/>
              <a:cs typeface="Arial" panose="020B0604020202020204" pitchFamily="34" charset="0"/>
            </a:endParaRPr>
          </a:p>
        </p:txBody>
      </p:sp>
      <p:sp>
        <p:nvSpPr>
          <p:cNvPr id="12" name="Rectangle 11"/>
          <p:cNvSpPr/>
          <p:nvPr/>
        </p:nvSpPr>
        <p:spPr>
          <a:xfrm>
            <a:off x="1566812" y="1720166"/>
            <a:ext cx="3739813"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Workflow builder with drag and drop actions and customizable steps, triggers and workflow audit.</a:t>
            </a:r>
          </a:p>
        </p:txBody>
      </p:sp>
      <p:sp>
        <p:nvSpPr>
          <p:cNvPr id="13" name="Rectangle 12"/>
          <p:cNvSpPr/>
          <p:nvPr/>
        </p:nvSpPr>
        <p:spPr>
          <a:xfrm>
            <a:off x="73126" y="2452861"/>
            <a:ext cx="1449773" cy="631859"/>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Rollouts</a:t>
            </a:r>
            <a:endParaRPr lang="en-US" sz="1050" dirty="0">
              <a:latin typeface="Arial" panose="020B0604020202020204" pitchFamily="34" charset="0"/>
              <a:cs typeface="Arial" panose="020B0604020202020204" pitchFamily="34" charset="0"/>
            </a:endParaRPr>
          </a:p>
        </p:txBody>
      </p:sp>
      <p:sp>
        <p:nvSpPr>
          <p:cNvPr id="14" name="Rectangle 13"/>
          <p:cNvSpPr/>
          <p:nvPr/>
        </p:nvSpPr>
        <p:spPr>
          <a:xfrm>
            <a:off x="1566812" y="2452862"/>
            <a:ext cx="3739813" cy="641538"/>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OOTB rollout mechanisms to support multi-country and multi-lingual sites</a:t>
            </a:r>
          </a:p>
        </p:txBody>
      </p:sp>
      <p:sp>
        <p:nvSpPr>
          <p:cNvPr id="17" name="Rectangle 16"/>
          <p:cNvSpPr/>
          <p:nvPr/>
        </p:nvSpPr>
        <p:spPr>
          <a:xfrm>
            <a:off x="5367044" y="1720166"/>
            <a:ext cx="3677325" cy="68306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 Custom solution needs to be built</a:t>
            </a:r>
          </a:p>
        </p:txBody>
      </p:sp>
      <p:sp>
        <p:nvSpPr>
          <p:cNvPr id="18" name="Rectangle 17"/>
          <p:cNvSpPr/>
          <p:nvPr/>
        </p:nvSpPr>
        <p:spPr>
          <a:xfrm>
            <a:off x="5367045" y="2452861"/>
            <a:ext cx="3677325" cy="631859"/>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 Custom solution needs to be built</a:t>
            </a:r>
          </a:p>
        </p:txBody>
      </p:sp>
      <p:sp>
        <p:nvSpPr>
          <p:cNvPr id="19" name="Rectangle 18"/>
          <p:cNvSpPr/>
          <p:nvPr/>
        </p:nvSpPr>
        <p:spPr>
          <a:xfrm>
            <a:off x="73126" y="3130993"/>
            <a:ext cx="1449773" cy="712680"/>
          </a:xfrm>
          <a:prstGeom prst="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latin typeface="Arial" panose="020B0604020202020204" pitchFamily="34" charset="0"/>
                <a:cs typeface="Arial" panose="020B0604020202020204" pitchFamily="34" charset="0"/>
              </a:rPr>
              <a:t>Custom rollouts</a:t>
            </a:r>
            <a:endParaRPr lang="en-US" sz="1050" dirty="0">
              <a:latin typeface="Arial" panose="020B0604020202020204" pitchFamily="34" charset="0"/>
              <a:cs typeface="Arial" panose="020B0604020202020204" pitchFamily="34" charset="0"/>
            </a:endParaRPr>
          </a:p>
        </p:txBody>
      </p:sp>
      <p:sp>
        <p:nvSpPr>
          <p:cNvPr id="21" name="Rectangle 20"/>
          <p:cNvSpPr/>
          <p:nvPr/>
        </p:nvSpPr>
        <p:spPr>
          <a:xfrm>
            <a:off x="1566812" y="3130993"/>
            <a:ext cx="3739813"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Supports custom rollout mechanisms</a:t>
            </a:r>
          </a:p>
        </p:txBody>
      </p:sp>
      <p:sp>
        <p:nvSpPr>
          <p:cNvPr id="22" name="Rectangle 21"/>
          <p:cNvSpPr/>
          <p:nvPr/>
        </p:nvSpPr>
        <p:spPr>
          <a:xfrm>
            <a:off x="5367046" y="3130993"/>
            <a:ext cx="3677324" cy="712680"/>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ctr"/>
            <a:r>
              <a:rPr lang="en-US" sz="1000" dirty="0">
                <a:solidFill>
                  <a:schemeClr val="bg1"/>
                </a:solidFill>
                <a:latin typeface="Arial" panose="020B0604020202020204" pitchFamily="34" charset="0"/>
                <a:cs typeface="Arial" panose="020B0604020202020204" pitchFamily="34" charset="0"/>
              </a:rPr>
              <a:t>Not supported. Custom solution needs to be built</a:t>
            </a:r>
          </a:p>
        </p:txBody>
      </p:sp>
      <p:sp>
        <p:nvSpPr>
          <p:cNvPr id="26" name="Rectangle 25"/>
          <p:cNvSpPr/>
          <p:nvPr/>
        </p:nvSpPr>
        <p:spPr>
          <a:xfrm>
            <a:off x="89633" y="681753"/>
            <a:ext cx="1433266" cy="281344"/>
          </a:xfrm>
          <a:prstGeom prst="rect">
            <a:avLst/>
          </a:prstGeom>
          <a:solidFill>
            <a:srgbClr val="FFAD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bg1"/>
                </a:solidFill>
                <a:latin typeface="Arial" pitchFamily="34" charset="0"/>
                <a:cs typeface="Arial" pitchFamily="34" charset="0"/>
              </a:rPr>
              <a:t>Functionality</a:t>
            </a:r>
          </a:p>
        </p:txBody>
      </p:sp>
      <p:pic>
        <p:nvPicPr>
          <p:cNvPr id="27" name="Google Shape;90;p17">
            <a:extLst>
              <a:ext uri="{FF2B5EF4-FFF2-40B4-BE49-F238E27FC236}">
                <a16:creationId xmlns:a16="http://schemas.microsoft.com/office/drawing/2014/main" id="{678DF8A1-6485-48CE-AC7F-72F9582D3933}"/>
              </a:ext>
            </a:extLst>
          </p:cNvPr>
          <p:cNvPicPr preferRelativeResize="0"/>
          <p:nvPr/>
        </p:nvPicPr>
        <p:blipFill rotWithShape="1">
          <a:blip r:embed="rId2">
            <a:alphaModFix/>
          </a:blip>
          <a:srcRect/>
          <a:stretch/>
        </p:blipFill>
        <p:spPr>
          <a:xfrm>
            <a:off x="133248" y="80314"/>
            <a:ext cx="1207295" cy="185234"/>
          </a:xfrm>
          <a:prstGeom prst="rect">
            <a:avLst/>
          </a:prstGeom>
          <a:noFill/>
          <a:ln>
            <a:noFill/>
          </a:ln>
        </p:spPr>
      </p:pic>
      <p:sp>
        <p:nvSpPr>
          <p:cNvPr id="28" name="Google Shape;89;p17">
            <a:extLst>
              <a:ext uri="{FF2B5EF4-FFF2-40B4-BE49-F238E27FC236}">
                <a16:creationId xmlns:a16="http://schemas.microsoft.com/office/drawing/2014/main" id="{FEF6ED6F-4F6E-416E-A04D-0F21811DC819}"/>
              </a:ext>
            </a:extLst>
          </p:cNvPr>
          <p:cNvSpPr/>
          <p:nvPr/>
        </p:nvSpPr>
        <p:spPr>
          <a:xfrm rot="16200000">
            <a:off x="6753900" y="2753400"/>
            <a:ext cx="411600" cy="4368600"/>
          </a:xfrm>
          <a:prstGeom prst="rtTriangle">
            <a:avLst/>
          </a:prstGeom>
          <a:solidFill>
            <a:srgbClr val="7ECFE9"/>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464646"/>
              </a:buClr>
              <a:buSzPts val="700"/>
              <a:buFont typeface="Calibri"/>
              <a:buNone/>
            </a:pPr>
            <a:endParaRPr sz="700" b="0" i="0" u="none" strike="noStrike" cap="none" dirty="0">
              <a:solidFill>
                <a:srgbClr val="464646"/>
              </a:solidFill>
              <a:latin typeface="Calibri"/>
              <a:ea typeface="Calibri"/>
              <a:cs typeface="Calibri"/>
              <a:sym typeface="Calibri"/>
            </a:endParaRPr>
          </a:p>
        </p:txBody>
      </p:sp>
    </p:spTree>
    <p:extLst>
      <p:ext uri="{BB962C8B-B14F-4D97-AF65-F5344CB8AC3E}">
        <p14:creationId xmlns:p14="http://schemas.microsoft.com/office/powerpoint/2010/main" val="1691569388"/>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5131</TotalTime>
  <Words>1133</Words>
  <Application>Microsoft Office PowerPoint</Application>
  <PresentationFormat>On-screen Show (16:9)</PresentationFormat>
  <Paragraphs>201</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Open Sans</vt:lpstr>
      <vt:lpstr>PT Sans Narrow</vt:lpstr>
      <vt:lpstr>Calibri</vt:lpstr>
      <vt:lpstr>Arial</vt:lpstr>
      <vt:lpstr>Adobe Clean Light</vt:lpstr>
      <vt:lpstr>Tropic</vt:lpstr>
      <vt:lpstr>Wordpress to AEM</vt:lpstr>
      <vt:lpstr>Contents</vt:lpstr>
      <vt:lpstr>Introduction</vt:lpstr>
      <vt:lpstr>Traditional, Headless and Hybrid CMS approaches.</vt:lpstr>
      <vt:lpstr>PowerPoint Presentation</vt:lpstr>
      <vt:lpstr>Content Creation &amp; Authoring Experience</vt:lpstr>
      <vt:lpstr>Personalization and Campaign Management</vt:lpstr>
      <vt:lpstr>Third party integration &amp; Digital Asset Management</vt:lpstr>
      <vt:lpstr>Workflows, Content Rollout and Publishing</vt:lpstr>
      <vt:lpstr>Content-As-a-Service, Architecture</vt:lpstr>
      <vt:lpstr>Hosting, pricing model, dev cost.</vt:lpstr>
      <vt:lpstr>Integrated CX Platform Powered by Adobe Experience Cloud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 to AEM</dc:title>
  <cp:lastModifiedBy>Amitabh Kumar Singh</cp:lastModifiedBy>
  <cp:revision>17</cp:revision>
  <dcterms:modified xsi:type="dcterms:W3CDTF">2021-07-21T04:31:10Z</dcterms:modified>
</cp:coreProperties>
</file>