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5" r:id="rId10"/>
    <p:sldId id="266" r:id="rId11"/>
    <p:sldId id="267" r:id="rId12"/>
    <p:sldId id="264" r:id="rId13"/>
    <p:sldId id="268" r:id="rId14"/>
    <p:sldId id="269" r:id="rId15"/>
    <p:sldId id="270" r:id="rId16"/>
    <p:sldId id="271" r:id="rId17"/>
  </p:sldIdLst>
  <p:sldSz cx="12192000" cy="6858000"/>
  <p:notesSz cx="6858000" cy="9144000"/>
  <p:embeddedFontLst>
    <p:embeddedFont>
      <p:font typeface="Fira Sans Medium" panose="020B06030500000200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36">
          <p15:clr>
            <a:srgbClr val="A4A3A4"/>
          </p15:clr>
        </p15:guide>
        <p15:guide id="2" pos="3840">
          <p15:clr>
            <a:srgbClr val="A4A3A4"/>
          </p15:clr>
        </p15:guide>
        <p15:guide id="3" pos="415">
          <p15:clr>
            <a:srgbClr val="A4A3A4"/>
          </p15:clr>
        </p15:guide>
        <p15:guide id="4" pos="7242">
          <p15:clr>
            <a:srgbClr val="A4A3A4"/>
          </p15:clr>
        </p15:guide>
        <p15:guide id="5" orient="horz" pos="300">
          <p15:clr>
            <a:srgbClr val="A4A3A4"/>
          </p15:clr>
        </p15:guide>
        <p15:guide id="6" orient="horz" pos="4020">
          <p15:clr>
            <a:srgbClr val="A4A3A4"/>
          </p15:clr>
        </p15:guide>
        <p15:guide id="7" pos="5768">
          <p15:clr>
            <a:srgbClr val="A4A3A4"/>
          </p15:clr>
        </p15:guide>
        <p15:guide id="8" orient="horz" pos="24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30" autoAdjust="0"/>
    <p:restoredTop sz="94660"/>
  </p:normalViewPr>
  <p:slideViewPr>
    <p:cSldViewPr snapToGrid="0">
      <p:cViewPr varScale="1">
        <p:scale>
          <a:sx n="76" d="100"/>
          <a:sy n="76" d="100"/>
        </p:scale>
        <p:origin x="802" y="53"/>
      </p:cViewPr>
      <p:guideLst>
        <p:guide orient="horz" pos="2136"/>
        <p:guide pos="3840"/>
        <p:guide pos="415"/>
        <p:guide pos="7242"/>
        <p:guide orient="horz" pos="300"/>
        <p:guide orient="horz" pos="4020"/>
        <p:guide pos="5768"/>
        <p:guide orient="horz" pos="24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 name="Google Shape;7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ba7251f75d_3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g2ba7251f75d_3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ba7251f75d_3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g2ba7251f75d_3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ba7251f75d_3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g2ba7251f75d_3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ba7251f75d_3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g2ba7251f75d_3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ba7251f75d_3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g2ba7251f75d_3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ba7251f75d_3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g2ba7251f75d_3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ba7251f75d_3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g2ba7251f75d_3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ba7251f75d_3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g2ba7251f75d_3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1"/>
        <p:cNvGrpSpPr/>
        <p:nvPr/>
      </p:nvGrpSpPr>
      <p:grpSpPr>
        <a:xfrm>
          <a:off x="0" y="0"/>
          <a:ext cx="0" cy="0"/>
          <a:chOff x="0" y="0"/>
          <a:chExt cx="0" cy="0"/>
        </a:xfrm>
      </p:grpSpPr>
      <p:sp>
        <p:nvSpPr>
          <p:cNvPr id="12" name="Google Shape;12;p2"/>
          <p:cNvSpPr>
            <a:spLocks noGrp="1"/>
          </p:cNvSpPr>
          <p:nvPr>
            <p:ph type="pic" idx="2"/>
          </p:nvPr>
        </p:nvSpPr>
        <p:spPr>
          <a:xfrm>
            <a:off x="7353299" y="1095375"/>
            <a:ext cx="3590925" cy="4667250"/>
          </a:xfrm>
          <a:prstGeom prst="rect">
            <a:avLst/>
          </a:prstGeom>
          <a:no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7"/>
        <p:cNvGrpSpPr/>
        <p:nvPr/>
      </p:nvGrpSpPr>
      <p:grpSpPr>
        <a:xfrm>
          <a:off x="0" y="0"/>
          <a:ext cx="0" cy="0"/>
          <a:chOff x="0" y="0"/>
          <a:chExt cx="0" cy="0"/>
        </a:xfrm>
      </p:grpSpPr>
      <p:sp>
        <p:nvSpPr>
          <p:cNvPr id="68" name="Google Shape;68;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
        <p:cNvGrpSpPr/>
        <p:nvPr/>
      </p:nvGrpSpPr>
      <p:grpSpPr>
        <a:xfrm>
          <a:off x="0" y="0"/>
          <a:ext cx="0" cy="0"/>
          <a:chOff x="0" y="0"/>
          <a:chExt cx="0" cy="0"/>
        </a:xfrm>
      </p:grpSpPr>
      <p:sp>
        <p:nvSpPr>
          <p:cNvPr id="14" name="Google Shape;1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7"/>
        <p:cNvGrpSpPr/>
        <p:nvPr/>
      </p:nvGrpSpPr>
      <p:grpSpPr>
        <a:xfrm>
          <a:off x="0" y="0"/>
          <a:ext cx="0" cy="0"/>
          <a:chOff x="0" y="0"/>
          <a:chExt cx="0" cy="0"/>
        </a:xfrm>
      </p:grpSpPr>
      <p:sp>
        <p:nvSpPr>
          <p:cNvPr id="18" name="Google Shape;18;p4"/>
          <p:cNvSpPr>
            <a:spLocks noGrp="1"/>
          </p:cNvSpPr>
          <p:nvPr>
            <p:ph type="pic" idx="2"/>
          </p:nvPr>
        </p:nvSpPr>
        <p:spPr>
          <a:xfrm>
            <a:off x="1089025" y="1937268"/>
            <a:ext cx="5206611" cy="3349690"/>
          </a:xfrm>
          <a:prstGeom prst="rect">
            <a:avLst/>
          </a:prstGeom>
          <a:noFill/>
          <a:ln>
            <a:noFill/>
          </a:ln>
        </p:spPr>
      </p:sp>
      <p:sp>
        <p:nvSpPr>
          <p:cNvPr id="19" name="Google Shape;19;p4"/>
          <p:cNvSpPr>
            <a:spLocks noGrp="1"/>
          </p:cNvSpPr>
          <p:nvPr>
            <p:ph type="pic" idx="3"/>
          </p:nvPr>
        </p:nvSpPr>
        <p:spPr>
          <a:xfrm>
            <a:off x="5781160" y="2620011"/>
            <a:ext cx="1427728" cy="2933647"/>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3" name="Google Shape;2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6" name="Google Shape;36;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8" name="Google Shape;38;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7"/>
        <p:cNvGrpSpPr/>
        <p:nvPr/>
      </p:nvGrpSpPr>
      <p:grpSpPr>
        <a:xfrm>
          <a:off x="0" y="0"/>
          <a:ext cx="0" cy="0"/>
          <a:chOff x="0" y="0"/>
          <a:chExt cx="0" cy="0"/>
        </a:xfrm>
      </p:grpSpPr>
      <p:sp>
        <p:nvSpPr>
          <p:cNvPr id="48" name="Google Shape;48;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0" name="Google Shape;50;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1" name="Google Shape;51;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0"/>
          <p:cNvSpPr>
            <a:spLocks noGrp="1"/>
          </p:cNvSpPr>
          <p:nvPr>
            <p:ph type="pic" idx="2"/>
          </p:nvPr>
        </p:nvSpPr>
        <p:spPr>
          <a:xfrm>
            <a:off x="5183188" y="987425"/>
            <a:ext cx="6172200" cy="4873625"/>
          </a:xfrm>
          <a:prstGeom prst="rect">
            <a:avLst/>
          </a:prstGeom>
          <a:noFill/>
          <a:ln>
            <a:noFill/>
          </a:ln>
        </p:spPr>
      </p:sp>
      <p:sp>
        <p:nvSpPr>
          <p:cNvPr id="57" name="Google Shape;57;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hyperlink" Target="https://docs.aws.amazon.com/awssupport/latest/user/cloudwatch-events-ta.html" TargetMode="External"/><Relationship Id="rId3" Type="http://schemas.openxmlformats.org/officeDocument/2006/relationships/hyperlink" Target="https://aws.amazon.com/guardduty/" TargetMode="External"/><Relationship Id="rId7" Type="http://schemas.openxmlformats.org/officeDocument/2006/relationships/hyperlink" Target="https://docs.aws.amazon.com/AmazonCloudWatch/latest/monitoring/WhatIsCloudWatch.html"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hyperlink" Target="https://docs.amazonaws.cn/en_us/guardduty/latest/ug/infrastructure-security.html" TargetMode="External"/><Relationship Id="rId5" Type="http://schemas.openxmlformats.org/officeDocument/2006/relationships/hyperlink" Target="https://docs.aws.amazon.com/guardduty/latest/ug/guardduty_integrations.html" TargetMode="External"/><Relationship Id="rId10" Type="http://schemas.openxmlformats.org/officeDocument/2006/relationships/hyperlink" Target="https://docs.aws.amazon.com/sns/latest/dg/sns-setting-up.html" TargetMode="External"/><Relationship Id="rId4" Type="http://schemas.openxmlformats.org/officeDocument/2006/relationships/hyperlink" Target="https://aws.amazon.com/guardduty/resources/" TargetMode="External"/><Relationship Id="rId9" Type="http://schemas.openxmlformats.org/officeDocument/2006/relationships/hyperlink" Target="https://docs.aws.amazon.com/sns/latest/dg/sns-create-topic.html"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3"/>
          <p:cNvSpPr/>
          <p:nvPr/>
        </p:nvSpPr>
        <p:spPr>
          <a:xfrm rot="5400000">
            <a:off x="9878829" y="3215937"/>
            <a:ext cx="3316690" cy="4835022"/>
          </a:xfrm>
          <a:custGeom>
            <a:avLst/>
            <a:gdLst/>
            <a:ahLst/>
            <a:cxnLst/>
            <a:rect l="l" t="t" r="r" b="b"/>
            <a:pathLst>
              <a:path w="3991493" h="4835022" extrusionOk="0">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8" name="Google Shape;78;p13"/>
          <p:cNvSpPr/>
          <p:nvPr/>
        </p:nvSpPr>
        <p:spPr>
          <a:xfrm>
            <a:off x="10747201" y="4961641"/>
            <a:ext cx="1444799" cy="1343613"/>
          </a:xfrm>
          <a:custGeom>
            <a:avLst/>
            <a:gdLst/>
            <a:ahLst/>
            <a:cxnLst/>
            <a:rect l="l" t="t" r="r" b="b"/>
            <a:pathLst>
              <a:path w="1444799" h="1343613" extrusionOk="0">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13"/>
          <p:cNvSpPr/>
          <p:nvPr/>
        </p:nvSpPr>
        <p:spPr>
          <a:xfrm rot="2476041">
            <a:off x="-1505993" y="-2254131"/>
            <a:ext cx="4024137" cy="7105531"/>
          </a:xfrm>
          <a:custGeom>
            <a:avLst/>
            <a:gdLst/>
            <a:ahLst/>
            <a:cxnLst/>
            <a:rect l="l" t="t" r="r" b="b"/>
            <a:pathLst>
              <a:path w="1137091" h="1501074" extrusionOk="0">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13"/>
          <p:cNvSpPr/>
          <p:nvPr/>
        </p:nvSpPr>
        <p:spPr>
          <a:xfrm rot="3140551">
            <a:off x="-2192543" y="-2808187"/>
            <a:ext cx="4024137" cy="7105531"/>
          </a:xfrm>
          <a:custGeom>
            <a:avLst/>
            <a:gdLst/>
            <a:ahLst/>
            <a:cxnLst/>
            <a:rect l="l" t="t" r="r" b="b"/>
            <a:pathLst>
              <a:path w="1137091" h="1501074" extrusionOk="0">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81" name="Google Shape;81;p13"/>
          <p:cNvGrpSpPr/>
          <p:nvPr/>
        </p:nvGrpSpPr>
        <p:grpSpPr>
          <a:xfrm>
            <a:off x="4888087" y="2611175"/>
            <a:ext cx="2162175" cy="1629333"/>
            <a:chOff x="4348163" y="2544510"/>
            <a:chExt cx="2162175" cy="1629333"/>
          </a:xfrm>
        </p:grpSpPr>
        <p:sp>
          <p:nvSpPr>
            <p:cNvPr id="82" name="Google Shape;82;p13"/>
            <p:cNvSpPr txBox="1"/>
            <p:nvPr/>
          </p:nvSpPr>
          <p:spPr>
            <a:xfrm>
              <a:off x="6012778" y="2544510"/>
              <a:ext cx="184731"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7200">
                <a:solidFill>
                  <a:schemeClr val="dk1"/>
                </a:solidFill>
                <a:latin typeface="Fira Sans Medium"/>
                <a:ea typeface="Fira Sans Medium"/>
                <a:cs typeface="Fira Sans Medium"/>
                <a:sym typeface="Fira Sans Medium"/>
              </a:endParaRPr>
            </a:p>
          </p:txBody>
        </p:sp>
        <p:grpSp>
          <p:nvGrpSpPr>
            <p:cNvPr id="83" name="Google Shape;83;p13"/>
            <p:cNvGrpSpPr/>
            <p:nvPr/>
          </p:nvGrpSpPr>
          <p:grpSpPr>
            <a:xfrm>
              <a:off x="4348163" y="3770174"/>
              <a:ext cx="2162175" cy="403669"/>
              <a:chOff x="3184693" y="3692320"/>
              <a:chExt cx="4123771" cy="928898"/>
            </a:xfrm>
          </p:grpSpPr>
          <p:sp>
            <p:nvSpPr>
              <p:cNvPr id="84" name="Google Shape;84;p13"/>
              <p:cNvSpPr/>
              <p:nvPr/>
            </p:nvSpPr>
            <p:spPr>
              <a:xfrm>
                <a:off x="3184693" y="3773539"/>
                <a:ext cx="3760827" cy="847679"/>
              </a:xfrm>
              <a:custGeom>
                <a:avLst/>
                <a:gdLst/>
                <a:ahLst/>
                <a:cxnLst/>
                <a:rect l="l" t="t" r="r" b="b"/>
                <a:pathLst>
                  <a:path w="4609853" h="1039050" extrusionOk="0">
                    <a:moveTo>
                      <a:pt x="4569032" y="413392"/>
                    </a:moveTo>
                    <a:cubicBezTo>
                      <a:pt x="4015524" y="821376"/>
                      <a:pt x="3213233" y="1039051"/>
                      <a:pt x="2522490" y="1039051"/>
                    </a:cubicBezTo>
                    <a:cubicBezTo>
                      <a:pt x="1553940" y="1039051"/>
                      <a:pt x="682003" y="680825"/>
                      <a:pt x="22339" y="85017"/>
                    </a:cubicBezTo>
                    <a:cubicBezTo>
                      <a:pt x="-29486" y="38164"/>
                      <a:pt x="16958" y="-25682"/>
                      <a:pt x="79146" y="10798"/>
                    </a:cubicBezTo>
                    <a:cubicBezTo>
                      <a:pt x="791045" y="425003"/>
                      <a:pt x="1671279" y="674186"/>
                      <a:pt x="2580535" y="674186"/>
                    </a:cubicBezTo>
                    <a:cubicBezTo>
                      <a:pt x="3193755" y="674186"/>
                      <a:pt x="3868334" y="547313"/>
                      <a:pt x="4488602" y="284033"/>
                    </a:cubicBezTo>
                    <a:cubicBezTo>
                      <a:pt x="4582300" y="244228"/>
                      <a:pt x="4660662" y="345393"/>
                      <a:pt x="4569032" y="413392"/>
                    </a:cubicBezTo>
                  </a:path>
                </a:pathLst>
              </a:custGeom>
              <a:solidFill>
                <a:srgbClr val="FF99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13"/>
              <p:cNvSpPr/>
              <p:nvPr/>
            </p:nvSpPr>
            <p:spPr>
              <a:xfrm>
                <a:off x="6535428" y="3692320"/>
                <a:ext cx="773036" cy="761368"/>
              </a:xfrm>
              <a:custGeom>
                <a:avLst/>
                <a:gdLst/>
                <a:ahLst/>
                <a:cxnLst/>
                <a:rect l="l" t="t" r="r" b="b"/>
                <a:pathLst>
                  <a:path w="947553" h="933254" extrusionOk="0">
                    <a:moveTo>
                      <a:pt x="691963" y="249669"/>
                    </a:moveTo>
                    <a:cubicBezTo>
                      <a:pt x="621477" y="159286"/>
                      <a:pt x="224275" y="206968"/>
                      <a:pt x="45996" y="228114"/>
                    </a:cubicBezTo>
                    <a:cubicBezTo>
                      <a:pt x="-8325" y="234743"/>
                      <a:pt x="-16612" y="187480"/>
                      <a:pt x="32309" y="153476"/>
                    </a:cubicBezTo>
                    <a:cubicBezTo>
                      <a:pt x="348663" y="-69171"/>
                      <a:pt x="867765" y="-4906"/>
                      <a:pt x="928297" y="69723"/>
                    </a:cubicBezTo>
                    <a:cubicBezTo>
                      <a:pt x="988828" y="144770"/>
                      <a:pt x="912543" y="665111"/>
                      <a:pt x="615258" y="913476"/>
                    </a:cubicBezTo>
                    <a:cubicBezTo>
                      <a:pt x="569652" y="951614"/>
                      <a:pt x="526123" y="931297"/>
                      <a:pt x="546430" y="880719"/>
                    </a:cubicBezTo>
                    <a:cubicBezTo>
                      <a:pt x="613191" y="714041"/>
                      <a:pt x="762866" y="340471"/>
                      <a:pt x="691963" y="249669"/>
                    </a:cubicBezTo>
                  </a:path>
                </a:pathLst>
              </a:custGeom>
              <a:solidFill>
                <a:srgbClr val="FF99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sp>
        <p:nvSpPr>
          <p:cNvPr id="86" name="Google Shape;86;p13"/>
          <p:cNvSpPr/>
          <p:nvPr/>
        </p:nvSpPr>
        <p:spPr>
          <a:xfrm rot="8901965">
            <a:off x="2258794" y="555042"/>
            <a:ext cx="1370251" cy="1274286"/>
          </a:xfrm>
          <a:custGeom>
            <a:avLst/>
            <a:gdLst/>
            <a:ahLst/>
            <a:cxnLst/>
            <a:rect l="l" t="t" r="r" b="b"/>
            <a:pathLst>
              <a:path w="1444799" h="1343613" extrusionOk="0">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 name="Google Shape;87;p13"/>
          <p:cNvSpPr/>
          <p:nvPr/>
        </p:nvSpPr>
        <p:spPr>
          <a:xfrm>
            <a:off x="2250225" y="2611175"/>
            <a:ext cx="7437900" cy="954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000" b="1" dirty="0">
                <a:latin typeface="Times New Roman"/>
                <a:ea typeface="Times New Roman"/>
                <a:cs typeface="Times New Roman"/>
                <a:sym typeface="Times New Roman"/>
              </a:rPr>
              <a:t>AWS </a:t>
            </a:r>
          </a:p>
          <a:p>
            <a:pPr marL="0" marR="0" lvl="0" indent="0" algn="ctr" rtl="0">
              <a:spcBef>
                <a:spcPts val="0"/>
              </a:spcBef>
              <a:spcAft>
                <a:spcPts val="0"/>
              </a:spcAft>
              <a:buNone/>
            </a:pPr>
            <a:r>
              <a:rPr lang="en-US" sz="3000" b="1" dirty="0">
                <a:latin typeface="Times New Roman"/>
                <a:ea typeface="Times New Roman"/>
                <a:cs typeface="Times New Roman"/>
                <a:sym typeface="Times New Roman"/>
              </a:rPr>
              <a:t>Realtime Threat Detection And Prevention</a:t>
            </a:r>
            <a:endParaRPr lang="en-IN" sz="3000" b="1" dirty="0">
              <a:solidFill>
                <a:srgbClr val="000000"/>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3"/>
          <p:cNvSpPr txBox="1"/>
          <p:nvPr/>
        </p:nvSpPr>
        <p:spPr>
          <a:xfrm>
            <a:off x="603162" y="1168986"/>
            <a:ext cx="11245800" cy="338700"/>
          </a:xfrm>
          <a:prstGeom prst="rect">
            <a:avLst/>
          </a:prstGeom>
          <a:noFill/>
          <a:ln>
            <a:noFill/>
          </a:ln>
        </p:spPr>
        <p:txBody>
          <a:bodyPr spcFirstLastPara="1" wrap="square" lIns="91425" tIns="45700" rIns="91425" bIns="45700" anchor="t" anchorCtr="0">
            <a:spAutoFit/>
          </a:bodyPr>
          <a:lstStyle/>
          <a:p>
            <a:pPr marL="228600" lvl="0" indent="0" algn="l" rtl="0">
              <a:lnSpc>
                <a:spcPct val="107916"/>
              </a:lnSpc>
              <a:spcBef>
                <a:spcPts val="0"/>
              </a:spcBef>
              <a:spcAft>
                <a:spcPts val="1255"/>
              </a:spcAft>
              <a:buSzPts val="1100"/>
              <a:buNone/>
            </a:pPr>
            <a:r>
              <a:rPr lang="en-IN" sz="1600" b="1">
                <a:solidFill>
                  <a:schemeClr val="dk1"/>
                </a:solidFill>
                <a:latin typeface="Times New Roman"/>
                <a:ea typeface="Times New Roman"/>
                <a:cs typeface="Times New Roman"/>
                <a:sym typeface="Times New Roman"/>
              </a:rPr>
              <a:t>Lambda function code to isolate an compromised instance by changing security group</a:t>
            </a:r>
            <a:endParaRPr sz="2500" b="1">
              <a:solidFill>
                <a:schemeClr val="dk1"/>
              </a:solidFill>
              <a:latin typeface="Times New Roman"/>
              <a:ea typeface="Times New Roman"/>
              <a:cs typeface="Times New Roman"/>
              <a:sym typeface="Times New Roman"/>
            </a:endParaRPr>
          </a:p>
        </p:txBody>
      </p:sp>
      <p:sp>
        <p:nvSpPr>
          <p:cNvPr id="199" name="Google Shape;199;p23"/>
          <p:cNvSpPr txBox="1"/>
          <p:nvPr/>
        </p:nvSpPr>
        <p:spPr>
          <a:xfrm>
            <a:off x="0" y="80553"/>
            <a:ext cx="2395200" cy="769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400" dirty="0">
                <a:solidFill>
                  <a:schemeClr val="dk1"/>
                </a:solidFill>
                <a:latin typeface="Fira Sans Medium"/>
                <a:ea typeface="Fira Sans Medium"/>
                <a:cs typeface="Fira Sans Medium"/>
                <a:sym typeface="Fira Sans Medium"/>
              </a:rPr>
              <a:t>Result</a:t>
            </a:r>
            <a:endParaRPr sz="3600" dirty="0">
              <a:solidFill>
                <a:schemeClr val="dk1"/>
              </a:solidFill>
              <a:latin typeface="Fira Sans Medium"/>
              <a:ea typeface="Fira Sans Medium"/>
              <a:cs typeface="Fira Sans Medium"/>
              <a:sym typeface="Fira Sans Medium"/>
            </a:endParaRPr>
          </a:p>
        </p:txBody>
      </p:sp>
      <p:pic>
        <p:nvPicPr>
          <p:cNvPr id="3" name="Picture 2">
            <a:extLst>
              <a:ext uri="{FF2B5EF4-FFF2-40B4-BE49-F238E27FC236}">
                <a16:creationId xmlns:a16="http://schemas.microsoft.com/office/drawing/2014/main" id="{0F849F65-6174-B02C-9969-315AF93B930D}"/>
              </a:ext>
            </a:extLst>
          </p:cNvPr>
          <p:cNvPicPr>
            <a:picLocks noChangeAspect="1"/>
          </p:cNvPicPr>
          <p:nvPr/>
        </p:nvPicPr>
        <p:blipFill>
          <a:blip r:embed="rId3"/>
          <a:stretch>
            <a:fillRect/>
          </a:stretch>
        </p:blipFill>
        <p:spPr>
          <a:xfrm>
            <a:off x="0" y="917586"/>
            <a:ext cx="12192000" cy="5475111"/>
          </a:xfrm>
          <a:prstGeom prst="rect">
            <a:avLst/>
          </a:prstGeom>
        </p:spPr>
      </p:pic>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4"/>
          <p:cNvSpPr txBox="1"/>
          <p:nvPr/>
        </p:nvSpPr>
        <p:spPr>
          <a:xfrm>
            <a:off x="-156664" y="840703"/>
            <a:ext cx="2788967" cy="1056724"/>
          </a:xfrm>
          <a:prstGeom prst="rect">
            <a:avLst/>
          </a:prstGeom>
          <a:noFill/>
          <a:ln>
            <a:noFill/>
          </a:ln>
        </p:spPr>
        <p:txBody>
          <a:bodyPr spcFirstLastPara="1" wrap="square" lIns="91425" tIns="45700" rIns="91425" bIns="45700" anchor="t" anchorCtr="0">
            <a:spAutoFit/>
          </a:bodyPr>
          <a:lstStyle/>
          <a:p>
            <a:pPr marL="228600" lvl="0" indent="0" algn="l" rtl="0">
              <a:lnSpc>
                <a:spcPct val="107916"/>
              </a:lnSpc>
              <a:spcBef>
                <a:spcPts val="0"/>
              </a:spcBef>
              <a:spcAft>
                <a:spcPts val="1255"/>
              </a:spcAft>
              <a:buSzPts val="1100"/>
              <a:buNone/>
            </a:pPr>
            <a:r>
              <a:rPr lang="en-IN" sz="1600" b="1" dirty="0">
                <a:solidFill>
                  <a:schemeClr val="dk1"/>
                </a:solidFill>
                <a:latin typeface="Times New Roman"/>
                <a:ea typeface="Times New Roman"/>
                <a:cs typeface="Times New Roman"/>
                <a:sym typeface="Times New Roman"/>
              </a:rPr>
              <a:t>Performing </a:t>
            </a:r>
            <a:r>
              <a:rPr lang="en-IN" sz="1600" b="1" dirty="0" err="1">
                <a:solidFill>
                  <a:schemeClr val="dk1"/>
                </a:solidFill>
                <a:latin typeface="Times New Roman"/>
                <a:ea typeface="Times New Roman"/>
                <a:cs typeface="Times New Roman"/>
                <a:sym typeface="Times New Roman"/>
              </a:rPr>
              <a:t>nmap</a:t>
            </a:r>
            <a:r>
              <a:rPr lang="en-IN" sz="1600" b="1" dirty="0">
                <a:solidFill>
                  <a:schemeClr val="dk1"/>
                </a:solidFill>
                <a:latin typeface="Times New Roman"/>
                <a:ea typeface="Times New Roman"/>
                <a:cs typeface="Times New Roman"/>
                <a:sym typeface="Times New Roman"/>
              </a:rPr>
              <a:t> to demonstrate </a:t>
            </a:r>
            <a:r>
              <a:rPr lang="en-IN" sz="1600" b="1" dirty="0" err="1">
                <a:solidFill>
                  <a:schemeClr val="dk1"/>
                </a:solidFill>
                <a:latin typeface="Times New Roman"/>
                <a:ea typeface="Times New Roman"/>
                <a:cs typeface="Times New Roman"/>
                <a:sym typeface="Times New Roman"/>
              </a:rPr>
              <a:t>portscan</a:t>
            </a:r>
            <a:r>
              <a:rPr lang="en-IN" sz="1600" b="1" dirty="0">
                <a:solidFill>
                  <a:schemeClr val="dk1"/>
                </a:solidFill>
                <a:latin typeface="Times New Roman"/>
                <a:ea typeface="Times New Roman"/>
                <a:cs typeface="Times New Roman"/>
                <a:sym typeface="Times New Roman"/>
              </a:rPr>
              <a:t> attack</a:t>
            </a:r>
            <a:endParaRPr sz="2800" b="1" dirty="0">
              <a:solidFill>
                <a:schemeClr val="dk1"/>
              </a:solidFill>
              <a:latin typeface="Times New Roman"/>
              <a:ea typeface="Times New Roman"/>
              <a:cs typeface="Times New Roman"/>
              <a:sym typeface="Times New Roman"/>
            </a:endParaRPr>
          </a:p>
        </p:txBody>
      </p:sp>
      <p:sp>
        <p:nvSpPr>
          <p:cNvPr id="206" name="Google Shape;206;p24"/>
          <p:cNvSpPr txBox="1"/>
          <p:nvPr/>
        </p:nvSpPr>
        <p:spPr>
          <a:xfrm>
            <a:off x="40220" y="71203"/>
            <a:ext cx="2395200" cy="769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400">
                <a:solidFill>
                  <a:schemeClr val="dk1"/>
                </a:solidFill>
                <a:latin typeface="Fira Sans Medium"/>
                <a:ea typeface="Fira Sans Medium"/>
                <a:cs typeface="Fira Sans Medium"/>
                <a:sym typeface="Fira Sans Medium"/>
              </a:rPr>
              <a:t>Result</a:t>
            </a:r>
            <a:endParaRPr sz="3600">
              <a:solidFill>
                <a:schemeClr val="dk1"/>
              </a:solidFill>
              <a:latin typeface="Fira Sans Medium"/>
              <a:ea typeface="Fira Sans Medium"/>
              <a:cs typeface="Fira Sans Medium"/>
              <a:sym typeface="Fira Sans Medium"/>
            </a:endParaRPr>
          </a:p>
        </p:txBody>
      </p:sp>
      <p:pic>
        <p:nvPicPr>
          <p:cNvPr id="3" name="Picture 2">
            <a:extLst>
              <a:ext uri="{FF2B5EF4-FFF2-40B4-BE49-F238E27FC236}">
                <a16:creationId xmlns:a16="http://schemas.microsoft.com/office/drawing/2014/main" id="{CC5D357E-ACAC-15CB-512F-186BE727684B}"/>
              </a:ext>
            </a:extLst>
          </p:cNvPr>
          <p:cNvPicPr>
            <a:picLocks noChangeAspect="1"/>
          </p:cNvPicPr>
          <p:nvPr/>
        </p:nvPicPr>
        <p:blipFill>
          <a:blip r:embed="rId3"/>
          <a:stretch>
            <a:fillRect/>
          </a:stretch>
        </p:blipFill>
        <p:spPr>
          <a:xfrm>
            <a:off x="3873910" y="0"/>
            <a:ext cx="8318090" cy="6858000"/>
          </a:xfrm>
          <a:prstGeom prst="rect">
            <a:avLst/>
          </a:prstGeom>
        </p:spPr>
      </p:pic>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1"/>
          <p:cNvSpPr txBox="1"/>
          <p:nvPr/>
        </p:nvSpPr>
        <p:spPr>
          <a:xfrm>
            <a:off x="603162" y="1168986"/>
            <a:ext cx="11245800" cy="338700"/>
          </a:xfrm>
          <a:prstGeom prst="rect">
            <a:avLst/>
          </a:prstGeom>
          <a:noFill/>
          <a:ln>
            <a:noFill/>
          </a:ln>
        </p:spPr>
        <p:txBody>
          <a:bodyPr spcFirstLastPara="1" wrap="square" lIns="91425" tIns="45700" rIns="91425" bIns="45700" anchor="t" anchorCtr="0">
            <a:spAutoFit/>
          </a:bodyPr>
          <a:lstStyle/>
          <a:p>
            <a:pPr marL="228600" lvl="0" indent="0" algn="l" rtl="0">
              <a:lnSpc>
                <a:spcPct val="107916"/>
              </a:lnSpc>
              <a:spcBef>
                <a:spcPts val="0"/>
              </a:spcBef>
              <a:spcAft>
                <a:spcPts val="1255"/>
              </a:spcAft>
              <a:buSzPts val="1100"/>
              <a:buNone/>
            </a:pPr>
            <a:r>
              <a:rPr lang="en-IN" sz="1600" b="1">
                <a:solidFill>
                  <a:schemeClr val="dk1"/>
                </a:solidFill>
                <a:latin typeface="Times New Roman"/>
                <a:ea typeface="Times New Roman"/>
                <a:cs typeface="Times New Roman"/>
                <a:sym typeface="Times New Roman"/>
              </a:rPr>
              <a:t>Malicious activities scanned by GuardDuty</a:t>
            </a:r>
            <a:endParaRPr sz="2200" b="1">
              <a:solidFill>
                <a:schemeClr val="dk1"/>
              </a:solidFill>
              <a:latin typeface="Times New Roman"/>
              <a:ea typeface="Times New Roman"/>
              <a:cs typeface="Times New Roman"/>
              <a:sym typeface="Times New Roman"/>
            </a:endParaRPr>
          </a:p>
        </p:txBody>
      </p:sp>
      <p:sp>
        <p:nvSpPr>
          <p:cNvPr id="185" name="Google Shape;185;p21"/>
          <p:cNvSpPr txBox="1"/>
          <p:nvPr/>
        </p:nvSpPr>
        <p:spPr>
          <a:xfrm>
            <a:off x="0" y="0"/>
            <a:ext cx="2395200" cy="769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400" dirty="0">
                <a:solidFill>
                  <a:schemeClr val="dk1"/>
                </a:solidFill>
                <a:latin typeface="Fira Sans Medium"/>
                <a:ea typeface="Fira Sans Medium"/>
                <a:cs typeface="Fira Sans Medium"/>
                <a:sym typeface="Fira Sans Medium"/>
              </a:rPr>
              <a:t>Result</a:t>
            </a:r>
            <a:endParaRPr sz="3600" dirty="0">
              <a:solidFill>
                <a:schemeClr val="dk1"/>
              </a:solidFill>
              <a:latin typeface="Fira Sans Medium"/>
              <a:ea typeface="Fira Sans Medium"/>
              <a:cs typeface="Fira Sans Medium"/>
              <a:sym typeface="Fira Sans Medium"/>
            </a:endParaRPr>
          </a:p>
        </p:txBody>
      </p:sp>
      <p:pic>
        <p:nvPicPr>
          <p:cNvPr id="3" name="Picture 2" descr="A screenshot of a computer&#10;&#10;Description automatically generated">
            <a:extLst>
              <a:ext uri="{FF2B5EF4-FFF2-40B4-BE49-F238E27FC236}">
                <a16:creationId xmlns:a16="http://schemas.microsoft.com/office/drawing/2014/main" id="{E6735C98-FA66-0C31-B8E4-FC7D95B35679}"/>
              </a:ext>
            </a:extLst>
          </p:cNvPr>
          <p:cNvPicPr>
            <a:picLocks noChangeAspect="1"/>
          </p:cNvPicPr>
          <p:nvPr/>
        </p:nvPicPr>
        <p:blipFill>
          <a:blip r:embed="rId3"/>
          <a:stretch>
            <a:fillRect/>
          </a:stretch>
        </p:blipFill>
        <p:spPr>
          <a:xfrm>
            <a:off x="0" y="672262"/>
            <a:ext cx="12192000" cy="5936919"/>
          </a:xfrm>
          <a:prstGeom prst="rect">
            <a:avLst/>
          </a:prstGeom>
        </p:spPr>
      </p:pic>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5"/>
          <p:cNvSpPr txBox="1"/>
          <p:nvPr/>
        </p:nvSpPr>
        <p:spPr>
          <a:xfrm>
            <a:off x="603162" y="1168986"/>
            <a:ext cx="11245800" cy="338700"/>
          </a:xfrm>
          <a:prstGeom prst="rect">
            <a:avLst/>
          </a:prstGeom>
          <a:noFill/>
          <a:ln>
            <a:noFill/>
          </a:ln>
        </p:spPr>
        <p:txBody>
          <a:bodyPr spcFirstLastPara="1" wrap="square" lIns="91425" tIns="45700" rIns="91425" bIns="45700" anchor="t" anchorCtr="0">
            <a:spAutoFit/>
          </a:bodyPr>
          <a:lstStyle/>
          <a:p>
            <a:pPr marL="228600" lvl="0" indent="0" algn="l" rtl="0">
              <a:lnSpc>
                <a:spcPct val="107916"/>
              </a:lnSpc>
              <a:spcBef>
                <a:spcPts val="0"/>
              </a:spcBef>
              <a:spcAft>
                <a:spcPts val="1255"/>
              </a:spcAft>
              <a:buSzPts val="1100"/>
              <a:buNone/>
            </a:pPr>
            <a:r>
              <a:rPr lang="en-IN" sz="1600" b="1">
                <a:solidFill>
                  <a:schemeClr val="dk1"/>
                </a:solidFill>
                <a:latin typeface="Times New Roman"/>
                <a:ea typeface="Times New Roman"/>
                <a:cs typeface="Times New Roman"/>
                <a:sym typeface="Times New Roman"/>
              </a:rPr>
              <a:t>SNS mail alert with JSON file</a:t>
            </a:r>
            <a:endParaRPr sz="3300" b="1">
              <a:solidFill>
                <a:schemeClr val="dk1"/>
              </a:solidFill>
              <a:latin typeface="Times New Roman"/>
              <a:ea typeface="Times New Roman"/>
              <a:cs typeface="Times New Roman"/>
              <a:sym typeface="Times New Roman"/>
            </a:endParaRPr>
          </a:p>
        </p:txBody>
      </p:sp>
      <p:sp>
        <p:nvSpPr>
          <p:cNvPr id="213" name="Google Shape;213;p25"/>
          <p:cNvSpPr txBox="1"/>
          <p:nvPr/>
        </p:nvSpPr>
        <p:spPr>
          <a:xfrm>
            <a:off x="619037" y="287512"/>
            <a:ext cx="2395200" cy="769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400">
                <a:solidFill>
                  <a:schemeClr val="dk1"/>
                </a:solidFill>
                <a:latin typeface="Fira Sans Medium"/>
                <a:ea typeface="Fira Sans Medium"/>
                <a:cs typeface="Fira Sans Medium"/>
                <a:sym typeface="Fira Sans Medium"/>
              </a:rPr>
              <a:t>Result</a:t>
            </a:r>
            <a:endParaRPr sz="3600">
              <a:solidFill>
                <a:schemeClr val="dk1"/>
              </a:solidFill>
              <a:latin typeface="Fira Sans Medium"/>
              <a:ea typeface="Fira Sans Medium"/>
              <a:cs typeface="Fira Sans Medium"/>
              <a:sym typeface="Fira Sans Medium"/>
            </a:endParaRPr>
          </a:p>
        </p:txBody>
      </p:sp>
      <p:pic>
        <p:nvPicPr>
          <p:cNvPr id="3" name="Picture 2" descr="A close-up of a text&#10;&#10;Description automatically generated">
            <a:extLst>
              <a:ext uri="{FF2B5EF4-FFF2-40B4-BE49-F238E27FC236}">
                <a16:creationId xmlns:a16="http://schemas.microsoft.com/office/drawing/2014/main" id="{CD280CD8-8AED-C41E-3C94-F2BA5C688E5F}"/>
              </a:ext>
            </a:extLst>
          </p:cNvPr>
          <p:cNvPicPr>
            <a:picLocks noChangeAspect="1"/>
          </p:cNvPicPr>
          <p:nvPr/>
        </p:nvPicPr>
        <p:blipFill>
          <a:blip r:embed="rId3"/>
          <a:stretch>
            <a:fillRect/>
          </a:stretch>
        </p:blipFill>
        <p:spPr>
          <a:xfrm>
            <a:off x="361453" y="1885816"/>
            <a:ext cx="11469094" cy="3086367"/>
          </a:xfrm>
          <a:prstGeom prst="rect">
            <a:avLst/>
          </a:prstGeom>
        </p:spPr>
      </p:pic>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6"/>
          <p:cNvSpPr/>
          <p:nvPr/>
        </p:nvSpPr>
        <p:spPr>
          <a:xfrm rot="5400000">
            <a:off x="9878829" y="3215937"/>
            <a:ext cx="3316690" cy="4835022"/>
          </a:xfrm>
          <a:custGeom>
            <a:avLst/>
            <a:gdLst/>
            <a:ahLst/>
            <a:cxnLst/>
            <a:rect l="l" t="t" r="r" b="b"/>
            <a:pathLst>
              <a:path w="3991493" h="4835022" extrusionOk="0">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0" name="Google Shape;220;p26"/>
          <p:cNvSpPr txBox="1"/>
          <p:nvPr/>
        </p:nvSpPr>
        <p:spPr>
          <a:xfrm>
            <a:off x="4098844" y="476250"/>
            <a:ext cx="57279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600">
                <a:solidFill>
                  <a:schemeClr val="dk1"/>
                </a:solidFill>
                <a:latin typeface="Fira Sans Medium"/>
                <a:ea typeface="Fira Sans Medium"/>
                <a:cs typeface="Fira Sans Medium"/>
                <a:sym typeface="Fira Sans Medium"/>
              </a:rPr>
              <a:t>Conclusion</a:t>
            </a:r>
            <a:endParaRPr sz="3600">
              <a:solidFill>
                <a:schemeClr val="dk1"/>
              </a:solidFill>
              <a:latin typeface="Fira Sans Medium"/>
              <a:ea typeface="Fira Sans Medium"/>
              <a:cs typeface="Fira Sans Medium"/>
              <a:sym typeface="Fira Sans Medium"/>
            </a:endParaRPr>
          </a:p>
        </p:txBody>
      </p:sp>
      <p:sp>
        <p:nvSpPr>
          <p:cNvPr id="221" name="Google Shape;221;p26"/>
          <p:cNvSpPr/>
          <p:nvPr/>
        </p:nvSpPr>
        <p:spPr>
          <a:xfrm>
            <a:off x="10747201" y="4961641"/>
            <a:ext cx="1444799" cy="1343613"/>
          </a:xfrm>
          <a:custGeom>
            <a:avLst/>
            <a:gdLst/>
            <a:ahLst/>
            <a:cxnLst/>
            <a:rect l="l" t="t" r="r" b="b"/>
            <a:pathLst>
              <a:path w="1444799" h="1343613" extrusionOk="0">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222" name="Google Shape;222;p26"/>
          <p:cNvGrpSpPr/>
          <p:nvPr/>
        </p:nvGrpSpPr>
        <p:grpSpPr>
          <a:xfrm>
            <a:off x="-4170273" y="-3062399"/>
            <a:ext cx="8584107" cy="8314998"/>
            <a:chOff x="-3350613" y="-3018856"/>
            <a:chExt cx="8584107" cy="8314998"/>
          </a:xfrm>
        </p:grpSpPr>
        <p:sp>
          <p:nvSpPr>
            <p:cNvPr id="223" name="Google Shape;223;p26"/>
            <p:cNvSpPr/>
            <p:nvPr/>
          </p:nvSpPr>
          <p:spPr>
            <a:xfrm rot="2476041">
              <a:off x="-634236" y="-2254131"/>
              <a:ext cx="4024137" cy="7105531"/>
            </a:xfrm>
            <a:custGeom>
              <a:avLst/>
              <a:gdLst/>
              <a:ahLst/>
              <a:cxnLst/>
              <a:rect l="l" t="t" r="r" b="b"/>
              <a:pathLst>
                <a:path w="1137091" h="1501074" extrusionOk="0">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4" name="Google Shape;224;p26"/>
            <p:cNvSpPr/>
            <p:nvPr/>
          </p:nvSpPr>
          <p:spPr>
            <a:xfrm rot="3140551">
              <a:off x="-1320786" y="-2808187"/>
              <a:ext cx="4024137" cy="7105531"/>
            </a:xfrm>
            <a:custGeom>
              <a:avLst/>
              <a:gdLst/>
              <a:ahLst/>
              <a:cxnLst/>
              <a:rect l="l" t="t" r="r" b="b"/>
              <a:pathLst>
                <a:path w="1137091" h="1501074" extrusionOk="0">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5" name="Google Shape;225;p26"/>
            <p:cNvSpPr/>
            <p:nvPr/>
          </p:nvSpPr>
          <p:spPr>
            <a:xfrm rot="8901965">
              <a:off x="3130551" y="555042"/>
              <a:ext cx="1370251" cy="1274286"/>
            </a:xfrm>
            <a:custGeom>
              <a:avLst/>
              <a:gdLst/>
              <a:ahLst/>
              <a:cxnLst/>
              <a:rect l="l" t="t" r="r" b="b"/>
              <a:pathLst>
                <a:path w="1444799" h="1343613" extrusionOk="0">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26" name="Google Shape;226;p26"/>
          <p:cNvSpPr/>
          <p:nvPr/>
        </p:nvSpPr>
        <p:spPr>
          <a:xfrm>
            <a:off x="-1062744" y="1784932"/>
            <a:ext cx="1970712" cy="368863"/>
          </a:xfrm>
          <a:custGeom>
            <a:avLst/>
            <a:gdLst/>
            <a:ahLst/>
            <a:cxnLst/>
            <a:rect l="l" t="t" r="r" b="b"/>
            <a:pathLst>
              <a:path w="4609853" h="1039050" extrusionOk="0">
                <a:moveTo>
                  <a:pt x="4569032" y="413392"/>
                </a:moveTo>
                <a:cubicBezTo>
                  <a:pt x="4015524" y="821376"/>
                  <a:pt x="3213233" y="1039051"/>
                  <a:pt x="2522490" y="1039051"/>
                </a:cubicBezTo>
                <a:cubicBezTo>
                  <a:pt x="1553940" y="1039051"/>
                  <a:pt x="682003" y="680825"/>
                  <a:pt x="22339" y="85017"/>
                </a:cubicBezTo>
                <a:cubicBezTo>
                  <a:pt x="-29486" y="38164"/>
                  <a:pt x="16958" y="-25682"/>
                  <a:pt x="79146" y="10798"/>
                </a:cubicBezTo>
                <a:cubicBezTo>
                  <a:pt x="791045" y="425003"/>
                  <a:pt x="1671279" y="674186"/>
                  <a:pt x="2580535" y="674186"/>
                </a:cubicBezTo>
                <a:cubicBezTo>
                  <a:pt x="3193755" y="674186"/>
                  <a:pt x="3868334" y="547313"/>
                  <a:pt x="4488602" y="284033"/>
                </a:cubicBezTo>
                <a:cubicBezTo>
                  <a:pt x="4582300" y="244228"/>
                  <a:pt x="4660662" y="345393"/>
                  <a:pt x="4569032" y="413392"/>
                </a:cubicBezTo>
              </a:path>
            </a:pathLst>
          </a:custGeom>
          <a:solidFill>
            <a:srgbClr val="FF99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7" name="Google Shape;227;p26"/>
          <p:cNvSpPr/>
          <p:nvPr/>
        </p:nvSpPr>
        <p:spPr>
          <a:xfrm>
            <a:off x="772425" y="1687374"/>
            <a:ext cx="405079" cy="314973"/>
          </a:xfrm>
          <a:custGeom>
            <a:avLst/>
            <a:gdLst/>
            <a:ahLst/>
            <a:cxnLst/>
            <a:rect l="l" t="t" r="r" b="b"/>
            <a:pathLst>
              <a:path w="947553" h="933254" extrusionOk="0">
                <a:moveTo>
                  <a:pt x="691963" y="249669"/>
                </a:moveTo>
                <a:cubicBezTo>
                  <a:pt x="621477" y="159286"/>
                  <a:pt x="224275" y="206968"/>
                  <a:pt x="45996" y="228114"/>
                </a:cubicBezTo>
                <a:cubicBezTo>
                  <a:pt x="-8325" y="234743"/>
                  <a:pt x="-16612" y="187480"/>
                  <a:pt x="32309" y="153476"/>
                </a:cubicBezTo>
                <a:cubicBezTo>
                  <a:pt x="348663" y="-69171"/>
                  <a:pt x="867765" y="-4906"/>
                  <a:pt x="928297" y="69723"/>
                </a:cubicBezTo>
                <a:cubicBezTo>
                  <a:pt x="988828" y="144770"/>
                  <a:pt x="912543" y="665111"/>
                  <a:pt x="615258" y="913476"/>
                </a:cubicBezTo>
                <a:cubicBezTo>
                  <a:pt x="569652" y="951614"/>
                  <a:pt x="526123" y="931297"/>
                  <a:pt x="546430" y="880719"/>
                </a:cubicBezTo>
                <a:cubicBezTo>
                  <a:pt x="613191" y="714041"/>
                  <a:pt x="762866" y="340471"/>
                  <a:pt x="691963" y="249669"/>
                </a:cubicBezTo>
              </a:path>
            </a:pathLst>
          </a:custGeom>
          <a:solidFill>
            <a:srgbClr val="FF99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 name="TextBox 6">
            <a:extLst>
              <a:ext uri="{FF2B5EF4-FFF2-40B4-BE49-F238E27FC236}">
                <a16:creationId xmlns:a16="http://schemas.microsoft.com/office/drawing/2014/main" id="{D3E7AC06-884F-F93A-99EB-8C15F4598484}"/>
              </a:ext>
            </a:extLst>
          </p:cNvPr>
          <p:cNvSpPr txBox="1"/>
          <p:nvPr/>
        </p:nvSpPr>
        <p:spPr>
          <a:xfrm>
            <a:off x="3522058" y="1896569"/>
            <a:ext cx="6048662" cy="255454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In conclusion, this architecture offers a comprehensive and efficient solution for real-time threat detection and automated security remediation in </a:t>
            </a:r>
            <a:r>
              <a:rPr lang="en-US" sz="2000" b="1" dirty="0">
                <a:latin typeface="Times New Roman" panose="02020603050405020304" pitchFamily="18" charset="0"/>
                <a:cs typeface="Times New Roman" panose="02020603050405020304" pitchFamily="18" charset="0"/>
              </a:rPr>
              <a:t>AWS environments</a:t>
            </a:r>
            <a:r>
              <a:rPr lang="en-US" sz="2000" dirty="0">
                <a:latin typeface="Times New Roman" panose="02020603050405020304" pitchFamily="18" charset="0"/>
                <a:cs typeface="Times New Roman" panose="02020603050405020304" pitchFamily="18" charset="0"/>
              </a:rPr>
              <a:t>. By integrating services such as </a:t>
            </a:r>
            <a:r>
              <a:rPr lang="en-US" sz="2000" b="1" dirty="0" err="1">
                <a:latin typeface="Times New Roman" panose="02020603050405020304" pitchFamily="18" charset="0"/>
                <a:cs typeface="Times New Roman" panose="02020603050405020304" pitchFamily="18" charset="0"/>
              </a:rPr>
              <a:t>GuardDuty</a:t>
            </a:r>
            <a:r>
              <a:rPr lang="en-US" sz="2000" dirty="0">
                <a:latin typeface="Times New Roman" panose="02020603050405020304" pitchFamily="18" charset="0"/>
                <a:cs typeface="Times New Roman" panose="02020603050405020304" pitchFamily="18" charset="0"/>
              </a:rPr>
              <a:t> for proactive </a:t>
            </a:r>
            <a:r>
              <a:rPr lang="en-US" sz="2000" b="1" dirty="0">
                <a:latin typeface="Times New Roman" panose="02020603050405020304" pitchFamily="18" charset="0"/>
                <a:cs typeface="Times New Roman" panose="02020603050405020304" pitchFamily="18" charset="0"/>
              </a:rPr>
              <a:t>threat identification </a:t>
            </a:r>
            <a:r>
              <a:rPr lang="en-US" sz="2000" dirty="0">
                <a:latin typeface="Times New Roman" panose="02020603050405020304" pitchFamily="18" charset="0"/>
                <a:cs typeface="Times New Roman" panose="02020603050405020304" pitchFamily="18" charset="0"/>
              </a:rPr>
              <a:t>and </a:t>
            </a:r>
            <a:r>
              <a:rPr lang="en-US" sz="2000" b="1" dirty="0">
                <a:latin typeface="Times New Roman" panose="02020603050405020304" pitchFamily="18" charset="0"/>
                <a:cs typeface="Times New Roman" panose="02020603050405020304" pitchFamily="18" charset="0"/>
              </a:rPr>
              <a:t>Lambda</a:t>
            </a:r>
            <a:r>
              <a:rPr lang="en-US" sz="2000" dirty="0">
                <a:latin typeface="Times New Roman" panose="02020603050405020304" pitchFamily="18" charset="0"/>
                <a:cs typeface="Times New Roman" panose="02020603050405020304" pitchFamily="18" charset="0"/>
              </a:rPr>
              <a:t> for swift preventive measures, organizations can </a:t>
            </a:r>
            <a:r>
              <a:rPr lang="en-US" sz="2000" b="1" dirty="0">
                <a:latin typeface="Times New Roman" panose="02020603050405020304" pitchFamily="18" charset="0"/>
                <a:cs typeface="Times New Roman" panose="02020603050405020304" pitchFamily="18" charset="0"/>
              </a:rPr>
              <a:t>enhance their cloud security posture</a:t>
            </a:r>
            <a:r>
              <a:rPr lang="en-US" sz="2000" dirty="0">
                <a:latin typeface="Times New Roman" panose="02020603050405020304" pitchFamily="18" charset="0"/>
                <a:cs typeface="Times New Roman" panose="02020603050405020304" pitchFamily="18" charset="0"/>
              </a:rPr>
              <a:t>, safeguard critical assets, and maintain operational efficiency while minimizing security risks.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7"/>
          <p:cNvSpPr txBox="1"/>
          <p:nvPr/>
        </p:nvSpPr>
        <p:spPr>
          <a:xfrm>
            <a:off x="571902" y="275950"/>
            <a:ext cx="3139800" cy="769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400">
                <a:solidFill>
                  <a:schemeClr val="dk1"/>
                </a:solidFill>
                <a:latin typeface="Fira Sans Medium"/>
                <a:ea typeface="Fira Sans Medium"/>
                <a:cs typeface="Fira Sans Medium"/>
                <a:sym typeface="Fira Sans Medium"/>
              </a:rPr>
              <a:t>Reference</a:t>
            </a:r>
            <a:endParaRPr sz="3600">
              <a:solidFill>
                <a:schemeClr val="dk1"/>
              </a:solidFill>
              <a:latin typeface="Fira Sans Medium"/>
              <a:ea typeface="Fira Sans Medium"/>
              <a:cs typeface="Fira Sans Medium"/>
              <a:sym typeface="Fira Sans Medium"/>
            </a:endParaRPr>
          </a:p>
        </p:txBody>
      </p:sp>
      <p:sp>
        <p:nvSpPr>
          <p:cNvPr id="234" name="Google Shape;234;p27"/>
          <p:cNvSpPr/>
          <p:nvPr/>
        </p:nvSpPr>
        <p:spPr>
          <a:xfrm>
            <a:off x="10250002" y="139291"/>
            <a:ext cx="775163" cy="720875"/>
          </a:xfrm>
          <a:custGeom>
            <a:avLst/>
            <a:gdLst/>
            <a:ahLst/>
            <a:cxnLst/>
            <a:rect l="l" t="t" r="r" b="b"/>
            <a:pathLst>
              <a:path w="1444799" h="1343613" extrusionOk="0">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235" name="Google Shape;235;p27"/>
          <p:cNvGrpSpPr/>
          <p:nvPr/>
        </p:nvGrpSpPr>
        <p:grpSpPr>
          <a:xfrm rot="4439404">
            <a:off x="10304617" y="-935381"/>
            <a:ext cx="2755625" cy="2896196"/>
            <a:chOff x="-845286" y="-1196058"/>
            <a:chExt cx="2755665" cy="2896238"/>
          </a:xfrm>
        </p:grpSpPr>
        <p:sp>
          <p:nvSpPr>
            <p:cNvPr id="236" name="Google Shape;236;p27"/>
            <p:cNvSpPr/>
            <p:nvPr/>
          </p:nvSpPr>
          <p:spPr>
            <a:xfrm rot="2473360">
              <a:off x="-270416" y="-649434"/>
              <a:ext cx="1250997" cy="2212398"/>
            </a:xfrm>
            <a:custGeom>
              <a:avLst/>
              <a:gdLst/>
              <a:ahLst/>
              <a:cxnLst/>
              <a:rect l="l" t="t" r="r" b="b"/>
              <a:pathLst>
                <a:path w="1137091" h="1501074" extrusionOk="0">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7" name="Google Shape;237;p27"/>
            <p:cNvSpPr/>
            <p:nvPr/>
          </p:nvSpPr>
          <p:spPr>
            <a:xfrm rot="-6594984" flipH="1">
              <a:off x="31803" y="-1336264"/>
              <a:ext cx="1251756" cy="2211593"/>
            </a:xfrm>
            <a:custGeom>
              <a:avLst/>
              <a:gdLst/>
              <a:ahLst/>
              <a:cxnLst/>
              <a:rect l="l" t="t" r="r" b="b"/>
              <a:pathLst>
                <a:path w="1137091" h="1501074" extrusionOk="0">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38" name="Google Shape;238;p27"/>
          <p:cNvSpPr/>
          <p:nvPr/>
        </p:nvSpPr>
        <p:spPr>
          <a:xfrm rot="6171338">
            <a:off x="10447606" y="4579637"/>
            <a:ext cx="2466706" cy="3597728"/>
          </a:xfrm>
          <a:custGeom>
            <a:avLst/>
            <a:gdLst/>
            <a:ahLst/>
            <a:cxnLst/>
            <a:rect l="l" t="t" r="r" b="b"/>
            <a:pathLst>
              <a:path w="3991493" h="4835022" extrusionOk="0">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9" name="Google Shape;239;p27"/>
          <p:cNvSpPr txBox="1"/>
          <p:nvPr/>
        </p:nvSpPr>
        <p:spPr>
          <a:xfrm>
            <a:off x="571900" y="1409300"/>
            <a:ext cx="10737300" cy="4596300"/>
          </a:xfrm>
          <a:prstGeom prst="rect">
            <a:avLst/>
          </a:prstGeom>
          <a:noFill/>
          <a:ln>
            <a:noFill/>
          </a:ln>
        </p:spPr>
        <p:txBody>
          <a:bodyPr spcFirstLastPara="1" wrap="square" lIns="91425" tIns="91425" rIns="91425" bIns="91425" anchor="t" anchorCtr="0">
            <a:noAutofit/>
          </a:bodyPr>
          <a:lstStyle/>
          <a:p>
            <a:pPr marL="285750" lvl="0" indent="0" algn="l" rtl="0">
              <a:lnSpc>
                <a:spcPct val="107916"/>
              </a:lnSpc>
              <a:spcBef>
                <a:spcPts val="0"/>
              </a:spcBef>
              <a:spcAft>
                <a:spcPts val="0"/>
              </a:spcAft>
              <a:buClr>
                <a:schemeClr val="dk1"/>
              </a:buClr>
              <a:buSzPts val="1100"/>
              <a:buFont typeface="Arial"/>
              <a:buNone/>
            </a:pPr>
            <a:r>
              <a:rPr lang="en-IN" sz="2100" u="sng">
                <a:solidFill>
                  <a:srgbClr val="1155CC"/>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https://aws.amazon.com/guardduty/</a:t>
            </a:r>
            <a:endParaRPr sz="2100">
              <a:solidFill>
                <a:schemeClr val="dk1"/>
              </a:solidFill>
              <a:latin typeface="Times New Roman"/>
              <a:ea typeface="Times New Roman"/>
              <a:cs typeface="Times New Roman"/>
              <a:sym typeface="Times New Roman"/>
            </a:endParaRPr>
          </a:p>
          <a:p>
            <a:pPr marL="285750" lvl="0" indent="0" algn="l" rtl="0">
              <a:lnSpc>
                <a:spcPct val="107916"/>
              </a:lnSpc>
              <a:spcBef>
                <a:spcPts val="1020"/>
              </a:spcBef>
              <a:spcAft>
                <a:spcPts val="0"/>
              </a:spcAft>
              <a:buClr>
                <a:schemeClr val="dk1"/>
              </a:buClr>
              <a:buSzPts val="1100"/>
              <a:buFont typeface="Arial"/>
              <a:buNone/>
            </a:pPr>
            <a:r>
              <a:rPr lang="en-IN" sz="2100" u="sng">
                <a:solidFill>
                  <a:srgbClr val="1155CC"/>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https://aws.amazon.com/guardduty/resources/</a:t>
            </a:r>
            <a:endParaRPr sz="2100">
              <a:solidFill>
                <a:schemeClr val="dk1"/>
              </a:solidFill>
              <a:latin typeface="Times New Roman"/>
              <a:ea typeface="Times New Roman"/>
              <a:cs typeface="Times New Roman"/>
              <a:sym typeface="Times New Roman"/>
            </a:endParaRPr>
          </a:p>
          <a:p>
            <a:pPr marL="285750" lvl="0" indent="0" algn="l" rtl="0">
              <a:lnSpc>
                <a:spcPct val="107916"/>
              </a:lnSpc>
              <a:spcBef>
                <a:spcPts val="1020"/>
              </a:spcBef>
              <a:spcAft>
                <a:spcPts val="0"/>
              </a:spcAft>
              <a:buClr>
                <a:schemeClr val="dk1"/>
              </a:buClr>
              <a:buSzPts val="1100"/>
              <a:buFont typeface="Arial"/>
              <a:buNone/>
            </a:pPr>
            <a:r>
              <a:rPr lang="en-IN" sz="2100" u="sng">
                <a:solidFill>
                  <a:srgbClr val="1155CC"/>
                </a:solid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https://docs.aws.amazon.com/guardduty/latest/ug/guardduty_integrations.html</a:t>
            </a:r>
            <a:endParaRPr sz="2100">
              <a:solidFill>
                <a:schemeClr val="dk1"/>
              </a:solidFill>
              <a:latin typeface="Times New Roman"/>
              <a:ea typeface="Times New Roman"/>
              <a:cs typeface="Times New Roman"/>
              <a:sym typeface="Times New Roman"/>
            </a:endParaRPr>
          </a:p>
          <a:p>
            <a:pPr marL="285750" lvl="0" indent="0" algn="l" rtl="0">
              <a:lnSpc>
                <a:spcPct val="107916"/>
              </a:lnSpc>
              <a:spcBef>
                <a:spcPts val="1020"/>
              </a:spcBef>
              <a:spcAft>
                <a:spcPts val="0"/>
              </a:spcAft>
              <a:buClr>
                <a:schemeClr val="dk1"/>
              </a:buClr>
              <a:buSzPts val="1100"/>
              <a:buFont typeface="Arial"/>
              <a:buNone/>
            </a:pPr>
            <a:r>
              <a:rPr lang="en-IN" sz="2100" u="sng">
                <a:solidFill>
                  <a:srgbClr val="1155CC"/>
                </a:solid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https://docs.amazonaws.cn/en_us/guardduty/latest/ug/infrastructure-security.html</a:t>
            </a:r>
            <a:endParaRPr sz="2100">
              <a:solidFill>
                <a:schemeClr val="dk1"/>
              </a:solidFill>
              <a:latin typeface="Times New Roman"/>
              <a:ea typeface="Times New Roman"/>
              <a:cs typeface="Times New Roman"/>
              <a:sym typeface="Times New Roman"/>
            </a:endParaRPr>
          </a:p>
          <a:p>
            <a:pPr marL="285750" lvl="0" indent="0" algn="l" rtl="0">
              <a:lnSpc>
                <a:spcPct val="107916"/>
              </a:lnSpc>
              <a:spcBef>
                <a:spcPts val="1020"/>
              </a:spcBef>
              <a:spcAft>
                <a:spcPts val="0"/>
              </a:spcAft>
              <a:buClr>
                <a:schemeClr val="dk1"/>
              </a:buClr>
              <a:buSzPts val="1100"/>
              <a:buFont typeface="Arial"/>
              <a:buNone/>
            </a:pPr>
            <a:r>
              <a:rPr lang="en-IN" sz="2100" u="sng">
                <a:solidFill>
                  <a:srgbClr val="1155CC"/>
                </a:solidFill>
                <a:latin typeface="Times New Roman"/>
                <a:ea typeface="Times New Roman"/>
                <a:cs typeface="Times New Roman"/>
                <a:sym typeface="Times New Roman"/>
                <a:hlinkClick r:id="rId7">
                  <a:extLst>
                    <a:ext uri="{A12FA001-AC4F-418D-AE19-62706E023703}">
                      <ahyp:hlinkClr xmlns:ahyp="http://schemas.microsoft.com/office/drawing/2018/hyperlinkcolor" val="tx"/>
                    </a:ext>
                  </a:extLst>
                </a:hlinkClick>
              </a:rPr>
              <a:t>https://docs.aws.amazon.com/AmazonCloudWatch/latest/monitoring/WhatIsCloudWatch.html</a:t>
            </a:r>
            <a:endParaRPr sz="2100">
              <a:solidFill>
                <a:schemeClr val="dk1"/>
              </a:solidFill>
              <a:latin typeface="Times New Roman"/>
              <a:ea typeface="Times New Roman"/>
              <a:cs typeface="Times New Roman"/>
              <a:sym typeface="Times New Roman"/>
            </a:endParaRPr>
          </a:p>
          <a:p>
            <a:pPr marL="285750" lvl="0" indent="0" algn="l" rtl="0">
              <a:lnSpc>
                <a:spcPct val="107916"/>
              </a:lnSpc>
              <a:spcBef>
                <a:spcPts val="1020"/>
              </a:spcBef>
              <a:spcAft>
                <a:spcPts val="0"/>
              </a:spcAft>
              <a:buClr>
                <a:schemeClr val="dk1"/>
              </a:buClr>
              <a:buSzPts val="1100"/>
              <a:buFont typeface="Arial"/>
              <a:buNone/>
            </a:pPr>
            <a:r>
              <a:rPr lang="en-IN" sz="2100" u="sng">
                <a:solidFill>
                  <a:srgbClr val="1155CC"/>
                </a:solidFill>
                <a:latin typeface="Times New Roman"/>
                <a:ea typeface="Times New Roman"/>
                <a:cs typeface="Times New Roman"/>
                <a:sym typeface="Times New Roman"/>
                <a:hlinkClick r:id="rId8">
                  <a:extLst>
                    <a:ext uri="{A12FA001-AC4F-418D-AE19-62706E023703}">
                      <ahyp:hlinkClr xmlns:ahyp="http://schemas.microsoft.com/office/drawing/2018/hyperlinkcolor" val="tx"/>
                    </a:ext>
                  </a:extLst>
                </a:hlinkClick>
              </a:rPr>
              <a:t>https://docs.aws.amazon.com/awssupport/latest/user/cloudwatch-events-ta.html</a:t>
            </a:r>
            <a:endParaRPr sz="2100">
              <a:solidFill>
                <a:schemeClr val="dk1"/>
              </a:solidFill>
              <a:latin typeface="Times New Roman"/>
              <a:ea typeface="Times New Roman"/>
              <a:cs typeface="Times New Roman"/>
              <a:sym typeface="Times New Roman"/>
            </a:endParaRPr>
          </a:p>
          <a:p>
            <a:pPr marL="285750" lvl="0" indent="0" algn="l" rtl="0">
              <a:lnSpc>
                <a:spcPct val="107916"/>
              </a:lnSpc>
              <a:spcBef>
                <a:spcPts val="1020"/>
              </a:spcBef>
              <a:spcAft>
                <a:spcPts val="0"/>
              </a:spcAft>
              <a:buClr>
                <a:schemeClr val="dk1"/>
              </a:buClr>
              <a:buSzPts val="1100"/>
              <a:buFont typeface="Arial"/>
              <a:buNone/>
            </a:pPr>
            <a:r>
              <a:rPr lang="en-IN" sz="2100" u="sng">
                <a:solidFill>
                  <a:srgbClr val="1155CC"/>
                </a:solidFill>
                <a:latin typeface="Times New Roman"/>
                <a:ea typeface="Times New Roman"/>
                <a:cs typeface="Times New Roman"/>
                <a:sym typeface="Times New Roman"/>
                <a:hlinkClick r:id="rId9">
                  <a:extLst>
                    <a:ext uri="{A12FA001-AC4F-418D-AE19-62706E023703}">
                      <ahyp:hlinkClr xmlns:ahyp="http://schemas.microsoft.com/office/drawing/2018/hyperlinkcolor" val="tx"/>
                    </a:ext>
                  </a:extLst>
                </a:hlinkClick>
              </a:rPr>
              <a:t>https://docs.aws.amazon.com/sns/latest/dg/sns-create-topic.html</a:t>
            </a:r>
            <a:endParaRPr sz="2100">
              <a:solidFill>
                <a:schemeClr val="dk1"/>
              </a:solidFill>
              <a:latin typeface="Times New Roman"/>
              <a:ea typeface="Times New Roman"/>
              <a:cs typeface="Times New Roman"/>
              <a:sym typeface="Times New Roman"/>
            </a:endParaRPr>
          </a:p>
          <a:p>
            <a:pPr marL="285750" lvl="0" indent="0" algn="l" rtl="0">
              <a:lnSpc>
                <a:spcPct val="107916"/>
              </a:lnSpc>
              <a:spcBef>
                <a:spcPts val="1020"/>
              </a:spcBef>
              <a:spcAft>
                <a:spcPts val="1020"/>
              </a:spcAft>
              <a:buNone/>
            </a:pPr>
            <a:r>
              <a:rPr lang="en-IN" sz="2100" u="sng">
                <a:solidFill>
                  <a:srgbClr val="1155CC"/>
                </a:solidFill>
                <a:latin typeface="Times New Roman"/>
                <a:ea typeface="Times New Roman"/>
                <a:cs typeface="Times New Roman"/>
                <a:sym typeface="Times New Roman"/>
                <a:hlinkClick r:id="rId10">
                  <a:extLst>
                    <a:ext uri="{A12FA001-AC4F-418D-AE19-62706E023703}">
                      <ahyp:hlinkClr xmlns:ahyp="http://schemas.microsoft.com/office/drawing/2018/hyperlinkcolor" val="tx"/>
                    </a:ext>
                  </a:extLst>
                </a:hlinkClick>
              </a:rPr>
              <a:t>https://docs.aws.amazon.com/sns/latest/dg/sns-setting-up.html</a:t>
            </a:r>
            <a:endParaRPr sz="3500">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8"/>
          <p:cNvSpPr/>
          <p:nvPr/>
        </p:nvSpPr>
        <p:spPr>
          <a:xfrm rot="5400000">
            <a:off x="9880704" y="3214062"/>
            <a:ext cx="3312939" cy="4835022"/>
          </a:xfrm>
          <a:custGeom>
            <a:avLst/>
            <a:gdLst/>
            <a:ahLst/>
            <a:cxnLst/>
            <a:rect l="l" t="t" r="r" b="b"/>
            <a:pathLst>
              <a:path w="3991493" h="4835022" extrusionOk="0">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5" name="Google Shape;245;p28"/>
          <p:cNvSpPr txBox="1"/>
          <p:nvPr/>
        </p:nvSpPr>
        <p:spPr>
          <a:xfrm>
            <a:off x="3011556" y="2767280"/>
            <a:ext cx="5454538" cy="13233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8000" dirty="0">
                <a:solidFill>
                  <a:schemeClr val="dk1"/>
                </a:solidFill>
                <a:latin typeface="Fira Sans Medium"/>
                <a:ea typeface="Fira Sans Medium"/>
                <a:cs typeface="Fira Sans Medium"/>
                <a:sym typeface="Fira Sans Medium"/>
              </a:rPr>
              <a:t>Thank You</a:t>
            </a:r>
            <a:endParaRPr sz="6600" dirty="0">
              <a:solidFill>
                <a:schemeClr val="dk1"/>
              </a:solidFill>
              <a:latin typeface="Fira Sans Medium"/>
              <a:ea typeface="Fira Sans Medium"/>
              <a:cs typeface="Fira Sans Medium"/>
              <a:sym typeface="Fira Sans Medium"/>
            </a:endParaRPr>
          </a:p>
        </p:txBody>
      </p:sp>
      <p:sp>
        <p:nvSpPr>
          <p:cNvPr id="246" name="Google Shape;246;p28"/>
          <p:cNvSpPr/>
          <p:nvPr/>
        </p:nvSpPr>
        <p:spPr>
          <a:xfrm>
            <a:off x="10747201" y="4961641"/>
            <a:ext cx="1444799" cy="1343613"/>
          </a:xfrm>
          <a:custGeom>
            <a:avLst/>
            <a:gdLst/>
            <a:ahLst/>
            <a:cxnLst/>
            <a:rect l="l" t="t" r="r" b="b"/>
            <a:pathLst>
              <a:path w="1444799" h="1343613" extrusionOk="0">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247" name="Google Shape;247;p28"/>
          <p:cNvGrpSpPr/>
          <p:nvPr/>
        </p:nvGrpSpPr>
        <p:grpSpPr>
          <a:xfrm>
            <a:off x="-4170262" y="-3062399"/>
            <a:ext cx="8584055" cy="8315160"/>
            <a:chOff x="-3350602" y="-3018856"/>
            <a:chExt cx="8584055" cy="8315160"/>
          </a:xfrm>
        </p:grpSpPr>
        <p:sp>
          <p:nvSpPr>
            <p:cNvPr id="248" name="Google Shape;248;p28"/>
            <p:cNvSpPr/>
            <p:nvPr/>
          </p:nvSpPr>
          <p:spPr>
            <a:xfrm rot="2476638">
              <a:off x="-634778" y="-2253935"/>
              <a:ext cx="4024696" cy="7105301"/>
            </a:xfrm>
            <a:custGeom>
              <a:avLst/>
              <a:gdLst/>
              <a:ahLst/>
              <a:cxnLst/>
              <a:rect l="l" t="t" r="r" b="b"/>
              <a:pathLst>
                <a:path w="1137091" h="1501074" extrusionOk="0">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9" name="Google Shape;249;p28"/>
            <p:cNvSpPr/>
            <p:nvPr/>
          </p:nvSpPr>
          <p:spPr>
            <a:xfrm rot="3140703">
              <a:off x="-1321040" y="-2807586"/>
              <a:ext cx="4025111" cy="7106014"/>
            </a:xfrm>
            <a:custGeom>
              <a:avLst/>
              <a:gdLst/>
              <a:ahLst/>
              <a:cxnLst/>
              <a:rect l="l" t="t" r="r" b="b"/>
              <a:pathLst>
                <a:path w="1137091" h="1501074" extrusionOk="0">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0" name="Google Shape;250;p28"/>
            <p:cNvSpPr/>
            <p:nvPr/>
          </p:nvSpPr>
          <p:spPr>
            <a:xfrm rot="8901769">
              <a:off x="3130456" y="555051"/>
              <a:ext cx="1370323" cy="1274353"/>
            </a:xfrm>
            <a:custGeom>
              <a:avLst/>
              <a:gdLst/>
              <a:ahLst/>
              <a:cxnLst/>
              <a:rect l="l" t="t" r="r" b="b"/>
              <a:pathLst>
                <a:path w="1444799" h="1343613" extrusionOk="0">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51" name="Google Shape;251;p28"/>
          <p:cNvSpPr/>
          <p:nvPr/>
        </p:nvSpPr>
        <p:spPr>
          <a:xfrm>
            <a:off x="4636606" y="3867382"/>
            <a:ext cx="1970712" cy="368863"/>
          </a:xfrm>
          <a:custGeom>
            <a:avLst/>
            <a:gdLst/>
            <a:ahLst/>
            <a:cxnLst/>
            <a:rect l="l" t="t" r="r" b="b"/>
            <a:pathLst>
              <a:path w="4609853" h="1039050" extrusionOk="0">
                <a:moveTo>
                  <a:pt x="4569032" y="413392"/>
                </a:moveTo>
                <a:cubicBezTo>
                  <a:pt x="4015524" y="821376"/>
                  <a:pt x="3213233" y="1039051"/>
                  <a:pt x="2522490" y="1039051"/>
                </a:cubicBezTo>
                <a:cubicBezTo>
                  <a:pt x="1553940" y="1039051"/>
                  <a:pt x="682003" y="680825"/>
                  <a:pt x="22339" y="85017"/>
                </a:cubicBezTo>
                <a:cubicBezTo>
                  <a:pt x="-29486" y="38164"/>
                  <a:pt x="16958" y="-25682"/>
                  <a:pt x="79146" y="10798"/>
                </a:cubicBezTo>
                <a:cubicBezTo>
                  <a:pt x="791045" y="425003"/>
                  <a:pt x="1671279" y="674186"/>
                  <a:pt x="2580535" y="674186"/>
                </a:cubicBezTo>
                <a:cubicBezTo>
                  <a:pt x="3193755" y="674186"/>
                  <a:pt x="3868334" y="547313"/>
                  <a:pt x="4488602" y="284033"/>
                </a:cubicBezTo>
                <a:cubicBezTo>
                  <a:pt x="4582300" y="244228"/>
                  <a:pt x="4660662" y="345393"/>
                  <a:pt x="4569032" y="413392"/>
                </a:cubicBezTo>
              </a:path>
            </a:pathLst>
          </a:custGeom>
          <a:solidFill>
            <a:srgbClr val="FF99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2" name="Google Shape;252;p28"/>
          <p:cNvSpPr/>
          <p:nvPr/>
        </p:nvSpPr>
        <p:spPr>
          <a:xfrm>
            <a:off x="6393463" y="3832087"/>
            <a:ext cx="405079" cy="331305"/>
          </a:xfrm>
          <a:custGeom>
            <a:avLst/>
            <a:gdLst/>
            <a:ahLst/>
            <a:cxnLst/>
            <a:rect l="l" t="t" r="r" b="b"/>
            <a:pathLst>
              <a:path w="947553" h="933254" extrusionOk="0">
                <a:moveTo>
                  <a:pt x="691963" y="249669"/>
                </a:moveTo>
                <a:cubicBezTo>
                  <a:pt x="621477" y="159286"/>
                  <a:pt x="224275" y="206968"/>
                  <a:pt x="45996" y="228114"/>
                </a:cubicBezTo>
                <a:cubicBezTo>
                  <a:pt x="-8325" y="234743"/>
                  <a:pt x="-16612" y="187480"/>
                  <a:pt x="32309" y="153476"/>
                </a:cubicBezTo>
                <a:cubicBezTo>
                  <a:pt x="348663" y="-69171"/>
                  <a:pt x="867765" y="-4906"/>
                  <a:pt x="928297" y="69723"/>
                </a:cubicBezTo>
                <a:cubicBezTo>
                  <a:pt x="988828" y="144770"/>
                  <a:pt x="912543" y="665111"/>
                  <a:pt x="615258" y="913476"/>
                </a:cubicBezTo>
                <a:cubicBezTo>
                  <a:pt x="569652" y="951614"/>
                  <a:pt x="526123" y="931297"/>
                  <a:pt x="546430" y="880719"/>
                </a:cubicBezTo>
                <a:cubicBezTo>
                  <a:pt x="613191" y="714041"/>
                  <a:pt x="762866" y="340471"/>
                  <a:pt x="691963" y="249669"/>
                </a:cubicBezTo>
              </a:path>
            </a:pathLst>
          </a:custGeom>
          <a:solidFill>
            <a:srgbClr val="FF99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157" name="Google Shape;124;p15">
            <a:extLst>
              <a:ext uri="{FF2B5EF4-FFF2-40B4-BE49-F238E27FC236}">
                <a16:creationId xmlns:a16="http://schemas.microsoft.com/office/drawing/2014/main" id="{7FB1D23A-258D-17D6-43C1-8AA57CC6E07C}"/>
              </a:ext>
            </a:extLst>
          </p:cNvPr>
          <p:cNvSpPr/>
          <p:nvPr/>
        </p:nvSpPr>
        <p:spPr>
          <a:xfrm>
            <a:off x="-299250" y="-3683319"/>
            <a:ext cx="12725400" cy="5687700"/>
          </a:xfrm>
          <a:prstGeom prst="ellipse">
            <a:avLst/>
          </a:prstGeom>
          <a:solidFill>
            <a:srgbClr val="13192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3" name="Google Shape;93;p14"/>
          <p:cNvSpPr txBox="1"/>
          <p:nvPr/>
        </p:nvSpPr>
        <p:spPr>
          <a:xfrm>
            <a:off x="624664" y="2942769"/>
            <a:ext cx="2701381"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a:solidFill>
                  <a:schemeClr val="lt1"/>
                </a:solidFill>
                <a:latin typeface="Fira Sans Medium"/>
                <a:ea typeface="Fira Sans Medium"/>
                <a:cs typeface="Fira Sans Medium"/>
                <a:sym typeface="Fira Sans Medium"/>
              </a:rPr>
              <a:t>Contents</a:t>
            </a:r>
            <a:endParaRPr sz="4000">
              <a:solidFill>
                <a:schemeClr val="lt1"/>
              </a:solidFill>
              <a:latin typeface="Fira Sans Medium"/>
              <a:ea typeface="Fira Sans Medium"/>
              <a:cs typeface="Fira Sans Medium"/>
              <a:sym typeface="Fira Sans Medium"/>
            </a:endParaRPr>
          </a:p>
        </p:txBody>
      </p:sp>
      <p:sp>
        <p:nvSpPr>
          <p:cNvPr id="101" name="Google Shape;101;p14"/>
          <p:cNvSpPr/>
          <p:nvPr/>
        </p:nvSpPr>
        <p:spPr>
          <a:xfrm rot="-9217753">
            <a:off x="11217169" y="4896190"/>
            <a:ext cx="1251936" cy="2210578"/>
          </a:xfrm>
          <a:custGeom>
            <a:avLst/>
            <a:gdLst/>
            <a:ahLst/>
            <a:cxnLst/>
            <a:rect l="l" t="t" r="r" b="b"/>
            <a:pathLst>
              <a:path w="1137091" h="1501074" extrusionOk="0">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14"/>
          <p:cNvSpPr/>
          <p:nvPr/>
        </p:nvSpPr>
        <p:spPr>
          <a:xfrm rot="3308474" flipH="1">
            <a:off x="11102532" y="5638359"/>
            <a:ext cx="1251936" cy="2210578"/>
          </a:xfrm>
          <a:custGeom>
            <a:avLst/>
            <a:gdLst/>
            <a:ahLst/>
            <a:cxnLst/>
            <a:rect l="l" t="t" r="r" b="b"/>
            <a:pathLst>
              <a:path w="1137091" h="1501074" extrusionOk="0">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14"/>
          <p:cNvSpPr txBox="1"/>
          <p:nvPr/>
        </p:nvSpPr>
        <p:spPr>
          <a:xfrm>
            <a:off x="10209531" y="1466688"/>
            <a:ext cx="7395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30000"/>
              </a:lnSpc>
              <a:spcBef>
                <a:spcPts val="0"/>
              </a:spcBef>
              <a:spcAft>
                <a:spcPts val="0"/>
              </a:spcAft>
              <a:buNone/>
            </a:pPr>
            <a:endParaRPr sz="1800">
              <a:solidFill>
                <a:schemeClr val="dk1"/>
              </a:solidFill>
              <a:latin typeface="Fira Sans Medium"/>
              <a:ea typeface="Fira Sans Medium"/>
              <a:cs typeface="Fira Sans Medium"/>
              <a:sym typeface="Fira Sans Medium"/>
            </a:endParaRPr>
          </a:p>
        </p:txBody>
      </p:sp>
      <p:sp>
        <p:nvSpPr>
          <p:cNvPr id="72" name="Rectangle: Rounded Corners 71">
            <a:extLst>
              <a:ext uri="{FF2B5EF4-FFF2-40B4-BE49-F238E27FC236}">
                <a16:creationId xmlns:a16="http://schemas.microsoft.com/office/drawing/2014/main" id="{A6EFDB12-BCDA-F405-ED70-42849BC0EAFC}"/>
              </a:ext>
            </a:extLst>
          </p:cNvPr>
          <p:cNvSpPr/>
          <p:nvPr/>
        </p:nvSpPr>
        <p:spPr>
          <a:xfrm rot="3600000">
            <a:off x="5434350" y="2182792"/>
            <a:ext cx="1274432" cy="1270847"/>
          </a:xfrm>
          <a:prstGeom prst="roundRect">
            <a:avLst>
              <a:gd name="adj" fmla="val 50000"/>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56" name="Group 155">
            <a:extLst>
              <a:ext uri="{FF2B5EF4-FFF2-40B4-BE49-F238E27FC236}">
                <a16:creationId xmlns:a16="http://schemas.microsoft.com/office/drawing/2014/main" id="{FB743EB6-AEBF-F56D-AEB4-CE2CC5A7BDA2}"/>
              </a:ext>
            </a:extLst>
          </p:cNvPr>
          <p:cNvGrpSpPr/>
          <p:nvPr/>
        </p:nvGrpSpPr>
        <p:grpSpPr>
          <a:xfrm>
            <a:off x="203702" y="1873327"/>
            <a:ext cx="12845943" cy="2881903"/>
            <a:chOff x="203702" y="1873327"/>
            <a:chExt cx="12845943" cy="2881903"/>
          </a:xfrm>
        </p:grpSpPr>
        <p:grpSp>
          <p:nvGrpSpPr>
            <p:cNvPr id="56" name="Group 55">
              <a:extLst>
                <a:ext uri="{FF2B5EF4-FFF2-40B4-BE49-F238E27FC236}">
                  <a16:creationId xmlns:a16="http://schemas.microsoft.com/office/drawing/2014/main" id="{24718B74-447B-F03D-A4D0-AC4C92F474C2}"/>
                </a:ext>
              </a:extLst>
            </p:cNvPr>
            <p:cNvGrpSpPr/>
            <p:nvPr/>
          </p:nvGrpSpPr>
          <p:grpSpPr>
            <a:xfrm rot="18000000">
              <a:off x="2014519" y="1680832"/>
              <a:ext cx="2867473" cy="3281323"/>
              <a:chOff x="3256800" y="1397000"/>
              <a:chExt cx="3240000" cy="3718076"/>
            </a:xfrm>
          </p:grpSpPr>
          <p:sp>
            <p:nvSpPr>
              <p:cNvPr id="77" name="Freeform: Shape 76">
                <a:extLst>
                  <a:ext uri="{FF2B5EF4-FFF2-40B4-BE49-F238E27FC236}">
                    <a16:creationId xmlns:a16="http://schemas.microsoft.com/office/drawing/2014/main" id="{8407EAAA-BAB1-5326-76DA-F9EA2C4C350C}"/>
                  </a:ext>
                </a:extLst>
              </p:cNvPr>
              <p:cNvSpPr/>
              <p:nvPr/>
            </p:nvSpPr>
            <p:spPr>
              <a:xfrm rot="18900000">
                <a:off x="3256800" y="1638300"/>
                <a:ext cx="3240000" cy="3240000"/>
              </a:xfrm>
              <a:custGeom>
                <a:avLst/>
                <a:gdLst>
                  <a:gd name="connsiteX0" fmla="*/ 2430000 w 3240000"/>
                  <a:gd name="connsiteY0" fmla="*/ 0 h 3240000"/>
                  <a:gd name="connsiteX1" fmla="*/ 3240000 w 3240000"/>
                  <a:gd name="connsiteY1" fmla="*/ 810000 h 3240000"/>
                  <a:gd name="connsiteX2" fmla="*/ 2430000 w 3240000"/>
                  <a:gd name="connsiteY2" fmla="*/ 1620000 h 3240000"/>
                  <a:gd name="connsiteX3" fmla="*/ 2131304 w 3240000"/>
                  <a:gd name="connsiteY3" fmla="*/ 1620000 h 3240000"/>
                  <a:gd name="connsiteX4" fmla="*/ 1620000 w 3240000"/>
                  <a:gd name="connsiteY4" fmla="*/ 2131304 h 3240000"/>
                  <a:gd name="connsiteX5" fmla="*/ 1620000 w 3240000"/>
                  <a:gd name="connsiteY5" fmla="*/ 2430000 h 3240000"/>
                  <a:gd name="connsiteX6" fmla="*/ 810000 w 3240000"/>
                  <a:gd name="connsiteY6" fmla="*/ 3240000 h 3240000"/>
                  <a:gd name="connsiteX7" fmla="*/ 0 w 3240000"/>
                  <a:gd name="connsiteY7" fmla="*/ 2430000 h 3240000"/>
                  <a:gd name="connsiteX8" fmla="*/ 810000 w 3240000"/>
                  <a:gd name="connsiteY8" fmla="*/ 1620000 h 3240000"/>
                  <a:gd name="connsiteX9" fmla="*/ 1108696 w 3240000"/>
                  <a:gd name="connsiteY9" fmla="*/ 1620000 h 3240000"/>
                  <a:gd name="connsiteX10" fmla="*/ 1620000 w 3240000"/>
                  <a:gd name="connsiteY10" fmla="*/ 1108696 h 3240000"/>
                  <a:gd name="connsiteX11" fmla="*/ 1620000 w 3240000"/>
                  <a:gd name="connsiteY11" fmla="*/ 810000 h 3240000"/>
                  <a:gd name="connsiteX12" fmla="*/ 2430000 w 3240000"/>
                  <a:gd name="connsiteY12" fmla="*/ 0 h 32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40000" h="3240000">
                    <a:moveTo>
                      <a:pt x="2430000" y="0"/>
                    </a:moveTo>
                    <a:cubicBezTo>
                      <a:pt x="2877351" y="0"/>
                      <a:pt x="3240000" y="362649"/>
                      <a:pt x="3240000" y="810000"/>
                    </a:cubicBezTo>
                    <a:cubicBezTo>
                      <a:pt x="3240000" y="1257351"/>
                      <a:pt x="2877351" y="1620000"/>
                      <a:pt x="2430000" y="1620000"/>
                    </a:cubicBezTo>
                    <a:lnTo>
                      <a:pt x="2131304" y="1620000"/>
                    </a:lnTo>
                    <a:cubicBezTo>
                      <a:pt x="1848919" y="1620000"/>
                      <a:pt x="1620000" y="1848919"/>
                      <a:pt x="1620000" y="2131304"/>
                    </a:cubicBezTo>
                    <a:lnTo>
                      <a:pt x="1620000" y="2430000"/>
                    </a:lnTo>
                    <a:cubicBezTo>
                      <a:pt x="1620000" y="2877351"/>
                      <a:pt x="1257351" y="3240000"/>
                      <a:pt x="810000" y="3240000"/>
                    </a:cubicBezTo>
                    <a:cubicBezTo>
                      <a:pt x="362649" y="3240000"/>
                      <a:pt x="0" y="2877351"/>
                      <a:pt x="0" y="2430000"/>
                    </a:cubicBezTo>
                    <a:cubicBezTo>
                      <a:pt x="0" y="1982649"/>
                      <a:pt x="362649" y="1620000"/>
                      <a:pt x="810000" y="1620000"/>
                    </a:cubicBezTo>
                    <a:lnTo>
                      <a:pt x="1108696" y="1620000"/>
                    </a:lnTo>
                    <a:cubicBezTo>
                      <a:pt x="1391081" y="1620000"/>
                      <a:pt x="1620000" y="1391081"/>
                      <a:pt x="1620000" y="1108696"/>
                    </a:cubicBezTo>
                    <a:lnTo>
                      <a:pt x="1620000" y="810000"/>
                    </a:lnTo>
                    <a:cubicBezTo>
                      <a:pt x="1620000" y="362649"/>
                      <a:pt x="1982649" y="0"/>
                      <a:pt x="2430000" y="0"/>
                    </a:cubicBezTo>
                    <a:close/>
                  </a:path>
                </a:pathLst>
              </a:cu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78" name="Rectangle: Rounded Corners 77">
                <a:extLst>
                  <a:ext uri="{FF2B5EF4-FFF2-40B4-BE49-F238E27FC236}">
                    <a16:creationId xmlns:a16="http://schemas.microsoft.com/office/drawing/2014/main" id="{937EF64C-DCBB-6C3A-88EC-605B404CE7F1}"/>
                  </a:ext>
                </a:extLst>
              </p:cNvPr>
              <p:cNvSpPr/>
              <p:nvPr/>
            </p:nvSpPr>
            <p:spPr>
              <a:xfrm>
                <a:off x="4156800" y="1397000"/>
                <a:ext cx="1440000" cy="1440000"/>
              </a:xfrm>
              <a:prstGeom prst="roundRect">
                <a:avLst>
                  <a:gd name="adj" fmla="val 50000"/>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9" name="Rectangle: Rounded Corners 78">
                <a:extLst>
                  <a:ext uri="{FF2B5EF4-FFF2-40B4-BE49-F238E27FC236}">
                    <a16:creationId xmlns:a16="http://schemas.microsoft.com/office/drawing/2014/main" id="{747F7805-8A33-B55F-EBD7-0904482EF302}"/>
                  </a:ext>
                </a:extLst>
              </p:cNvPr>
              <p:cNvSpPr/>
              <p:nvPr/>
            </p:nvSpPr>
            <p:spPr>
              <a:xfrm>
                <a:off x="4156800" y="3675076"/>
                <a:ext cx="1440000" cy="1440000"/>
              </a:xfrm>
              <a:prstGeom prst="roundRect">
                <a:avLst>
                  <a:gd name="adj" fmla="val 50000"/>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8" name="Freeform: Shape 67">
              <a:extLst>
                <a:ext uri="{FF2B5EF4-FFF2-40B4-BE49-F238E27FC236}">
                  <a16:creationId xmlns:a16="http://schemas.microsoft.com/office/drawing/2014/main" id="{3DBE795D-BD83-BF79-544B-70230DFED753}"/>
                </a:ext>
              </a:extLst>
            </p:cNvPr>
            <p:cNvSpPr/>
            <p:nvPr/>
          </p:nvSpPr>
          <p:spPr>
            <a:xfrm rot="15300000">
              <a:off x="5514172" y="1885304"/>
              <a:ext cx="2867473" cy="2859405"/>
            </a:xfrm>
            <a:custGeom>
              <a:avLst/>
              <a:gdLst>
                <a:gd name="connsiteX0" fmla="*/ 2430000 w 3240000"/>
                <a:gd name="connsiteY0" fmla="*/ 0 h 3240000"/>
                <a:gd name="connsiteX1" fmla="*/ 3240000 w 3240000"/>
                <a:gd name="connsiteY1" fmla="*/ 810000 h 3240000"/>
                <a:gd name="connsiteX2" fmla="*/ 2430000 w 3240000"/>
                <a:gd name="connsiteY2" fmla="*/ 1620000 h 3240000"/>
                <a:gd name="connsiteX3" fmla="*/ 2131304 w 3240000"/>
                <a:gd name="connsiteY3" fmla="*/ 1620000 h 3240000"/>
                <a:gd name="connsiteX4" fmla="*/ 1620000 w 3240000"/>
                <a:gd name="connsiteY4" fmla="*/ 2131304 h 3240000"/>
                <a:gd name="connsiteX5" fmla="*/ 1620000 w 3240000"/>
                <a:gd name="connsiteY5" fmla="*/ 2430000 h 3240000"/>
                <a:gd name="connsiteX6" fmla="*/ 810000 w 3240000"/>
                <a:gd name="connsiteY6" fmla="*/ 3240000 h 3240000"/>
                <a:gd name="connsiteX7" fmla="*/ 0 w 3240000"/>
                <a:gd name="connsiteY7" fmla="*/ 2430000 h 3240000"/>
                <a:gd name="connsiteX8" fmla="*/ 810000 w 3240000"/>
                <a:gd name="connsiteY8" fmla="*/ 1620000 h 3240000"/>
                <a:gd name="connsiteX9" fmla="*/ 1108696 w 3240000"/>
                <a:gd name="connsiteY9" fmla="*/ 1620000 h 3240000"/>
                <a:gd name="connsiteX10" fmla="*/ 1620000 w 3240000"/>
                <a:gd name="connsiteY10" fmla="*/ 1108696 h 3240000"/>
                <a:gd name="connsiteX11" fmla="*/ 1620000 w 3240000"/>
                <a:gd name="connsiteY11" fmla="*/ 810000 h 3240000"/>
                <a:gd name="connsiteX12" fmla="*/ 2430000 w 3240000"/>
                <a:gd name="connsiteY12" fmla="*/ 0 h 32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40000" h="3240000">
                  <a:moveTo>
                    <a:pt x="2430000" y="0"/>
                  </a:moveTo>
                  <a:cubicBezTo>
                    <a:pt x="2877351" y="0"/>
                    <a:pt x="3240000" y="362649"/>
                    <a:pt x="3240000" y="810000"/>
                  </a:cubicBezTo>
                  <a:cubicBezTo>
                    <a:pt x="3240000" y="1257351"/>
                    <a:pt x="2877351" y="1620000"/>
                    <a:pt x="2430000" y="1620000"/>
                  </a:cubicBezTo>
                  <a:lnTo>
                    <a:pt x="2131304" y="1620000"/>
                  </a:lnTo>
                  <a:cubicBezTo>
                    <a:pt x="1848919" y="1620000"/>
                    <a:pt x="1620000" y="1848919"/>
                    <a:pt x="1620000" y="2131304"/>
                  </a:cubicBezTo>
                  <a:lnTo>
                    <a:pt x="1620000" y="2430000"/>
                  </a:lnTo>
                  <a:cubicBezTo>
                    <a:pt x="1620000" y="2877351"/>
                    <a:pt x="1257351" y="3240000"/>
                    <a:pt x="810000" y="3240000"/>
                  </a:cubicBezTo>
                  <a:cubicBezTo>
                    <a:pt x="362649" y="3240000"/>
                    <a:pt x="0" y="2877351"/>
                    <a:pt x="0" y="2430000"/>
                  </a:cubicBezTo>
                  <a:cubicBezTo>
                    <a:pt x="0" y="1982649"/>
                    <a:pt x="362649" y="1620000"/>
                    <a:pt x="810000" y="1620000"/>
                  </a:cubicBezTo>
                  <a:lnTo>
                    <a:pt x="1108696" y="1620000"/>
                  </a:lnTo>
                  <a:cubicBezTo>
                    <a:pt x="1391081" y="1620000"/>
                    <a:pt x="1620000" y="1391081"/>
                    <a:pt x="1620000" y="1108696"/>
                  </a:cubicBezTo>
                  <a:lnTo>
                    <a:pt x="1620000" y="810000"/>
                  </a:lnTo>
                  <a:cubicBezTo>
                    <a:pt x="1620000" y="362649"/>
                    <a:pt x="1982649" y="0"/>
                    <a:pt x="2430000" y="0"/>
                  </a:cubicBezTo>
                  <a:close/>
                </a:path>
              </a:pathLst>
            </a:cu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nvGrpSpPr>
            <p:cNvPr id="123" name="Group 122">
              <a:extLst>
                <a:ext uri="{FF2B5EF4-FFF2-40B4-BE49-F238E27FC236}">
                  <a16:creationId xmlns:a16="http://schemas.microsoft.com/office/drawing/2014/main" id="{647263AB-9DA1-8661-A5DF-E73C9DFED590}"/>
                </a:ext>
              </a:extLst>
            </p:cNvPr>
            <p:cNvGrpSpPr/>
            <p:nvPr/>
          </p:nvGrpSpPr>
          <p:grpSpPr>
            <a:xfrm>
              <a:off x="3614390" y="1892130"/>
              <a:ext cx="3356553" cy="2859405"/>
              <a:chOff x="3614390" y="1892130"/>
              <a:chExt cx="3356553" cy="2859405"/>
            </a:xfrm>
          </p:grpSpPr>
          <p:sp>
            <p:nvSpPr>
              <p:cNvPr id="71" name="Freeform: Shape 70">
                <a:extLst>
                  <a:ext uri="{FF2B5EF4-FFF2-40B4-BE49-F238E27FC236}">
                    <a16:creationId xmlns:a16="http://schemas.microsoft.com/office/drawing/2014/main" id="{7314688C-494E-FC21-C826-0F0FFB982B12}"/>
                  </a:ext>
                </a:extLst>
              </p:cNvPr>
              <p:cNvSpPr/>
              <p:nvPr/>
            </p:nvSpPr>
            <p:spPr>
              <a:xfrm rot="900000">
                <a:off x="3765539" y="1892130"/>
                <a:ext cx="2867473" cy="2859405"/>
              </a:xfrm>
              <a:custGeom>
                <a:avLst/>
                <a:gdLst>
                  <a:gd name="connsiteX0" fmla="*/ 2430000 w 3240000"/>
                  <a:gd name="connsiteY0" fmla="*/ 0 h 3240000"/>
                  <a:gd name="connsiteX1" fmla="*/ 3240000 w 3240000"/>
                  <a:gd name="connsiteY1" fmla="*/ 810000 h 3240000"/>
                  <a:gd name="connsiteX2" fmla="*/ 2430000 w 3240000"/>
                  <a:gd name="connsiteY2" fmla="*/ 1620000 h 3240000"/>
                  <a:gd name="connsiteX3" fmla="*/ 2131304 w 3240000"/>
                  <a:gd name="connsiteY3" fmla="*/ 1620000 h 3240000"/>
                  <a:gd name="connsiteX4" fmla="*/ 1620000 w 3240000"/>
                  <a:gd name="connsiteY4" fmla="*/ 2131304 h 3240000"/>
                  <a:gd name="connsiteX5" fmla="*/ 1620000 w 3240000"/>
                  <a:gd name="connsiteY5" fmla="*/ 2430000 h 3240000"/>
                  <a:gd name="connsiteX6" fmla="*/ 810000 w 3240000"/>
                  <a:gd name="connsiteY6" fmla="*/ 3240000 h 3240000"/>
                  <a:gd name="connsiteX7" fmla="*/ 0 w 3240000"/>
                  <a:gd name="connsiteY7" fmla="*/ 2430000 h 3240000"/>
                  <a:gd name="connsiteX8" fmla="*/ 810000 w 3240000"/>
                  <a:gd name="connsiteY8" fmla="*/ 1620000 h 3240000"/>
                  <a:gd name="connsiteX9" fmla="*/ 1108696 w 3240000"/>
                  <a:gd name="connsiteY9" fmla="*/ 1620000 h 3240000"/>
                  <a:gd name="connsiteX10" fmla="*/ 1620000 w 3240000"/>
                  <a:gd name="connsiteY10" fmla="*/ 1108696 h 3240000"/>
                  <a:gd name="connsiteX11" fmla="*/ 1620000 w 3240000"/>
                  <a:gd name="connsiteY11" fmla="*/ 810000 h 3240000"/>
                  <a:gd name="connsiteX12" fmla="*/ 2430000 w 3240000"/>
                  <a:gd name="connsiteY12" fmla="*/ 0 h 32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40000" h="3240000">
                    <a:moveTo>
                      <a:pt x="2430000" y="0"/>
                    </a:moveTo>
                    <a:cubicBezTo>
                      <a:pt x="2877351" y="0"/>
                      <a:pt x="3240000" y="362649"/>
                      <a:pt x="3240000" y="810000"/>
                    </a:cubicBezTo>
                    <a:cubicBezTo>
                      <a:pt x="3240000" y="1257351"/>
                      <a:pt x="2877351" y="1620000"/>
                      <a:pt x="2430000" y="1620000"/>
                    </a:cubicBezTo>
                    <a:lnTo>
                      <a:pt x="2131304" y="1620000"/>
                    </a:lnTo>
                    <a:cubicBezTo>
                      <a:pt x="1848919" y="1620000"/>
                      <a:pt x="1620000" y="1848919"/>
                      <a:pt x="1620000" y="2131304"/>
                    </a:cubicBezTo>
                    <a:lnTo>
                      <a:pt x="1620000" y="2430000"/>
                    </a:lnTo>
                    <a:cubicBezTo>
                      <a:pt x="1620000" y="2877351"/>
                      <a:pt x="1257351" y="3240000"/>
                      <a:pt x="810000" y="3240000"/>
                    </a:cubicBezTo>
                    <a:cubicBezTo>
                      <a:pt x="362649" y="3240000"/>
                      <a:pt x="0" y="2877351"/>
                      <a:pt x="0" y="2430000"/>
                    </a:cubicBezTo>
                    <a:cubicBezTo>
                      <a:pt x="0" y="1982649"/>
                      <a:pt x="362649" y="1620000"/>
                      <a:pt x="810000" y="1620000"/>
                    </a:cubicBezTo>
                    <a:lnTo>
                      <a:pt x="1108696" y="1620000"/>
                    </a:lnTo>
                    <a:cubicBezTo>
                      <a:pt x="1391081" y="1620000"/>
                      <a:pt x="1620000" y="1391081"/>
                      <a:pt x="1620000" y="1108696"/>
                    </a:cubicBezTo>
                    <a:lnTo>
                      <a:pt x="1620000" y="810000"/>
                    </a:lnTo>
                    <a:cubicBezTo>
                      <a:pt x="1620000" y="362649"/>
                      <a:pt x="1982649" y="0"/>
                      <a:pt x="2430000" y="0"/>
                    </a:cubicBezTo>
                    <a:close/>
                  </a:path>
                </a:pathLst>
              </a:cu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82" name="Group 81">
                <a:extLst>
                  <a:ext uri="{FF2B5EF4-FFF2-40B4-BE49-F238E27FC236}">
                    <a16:creationId xmlns:a16="http://schemas.microsoft.com/office/drawing/2014/main" id="{03006E46-35C1-144F-2850-F2017A3580B3}"/>
                  </a:ext>
                </a:extLst>
              </p:cNvPr>
              <p:cNvGrpSpPr/>
              <p:nvPr/>
            </p:nvGrpSpPr>
            <p:grpSpPr>
              <a:xfrm>
                <a:off x="3614390" y="3186238"/>
                <a:ext cx="2348700" cy="1274432"/>
                <a:chOff x="3614390" y="3186238"/>
                <a:chExt cx="2348700" cy="1274432"/>
              </a:xfrm>
            </p:grpSpPr>
            <p:sp>
              <p:nvSpPr>
                <p:cNvPr id="73" name="Rectangle: Rounded Corners 72">
                  <a:extLst>
                    <a:ext uri="{FF2B5EF4-FFF2-40B4-BE49-F238E27FC236}">
                      <a16:creationId xmlns:a16="http://schemas.microsoft.com/office/drawing/2014/main" id="{DBAC7105-579F-C660-8E54-8D3BE08E8B92}"/>
                    </a:ext>
                  </a:extLst>
                </p:cNvPr>
                <p:cNvSpPr/>
                <p:nvPr/>
              </p:nvSpPr>
              <p:spPr>
                <a:xfrm rot="3600000">
                  <a:off x="3693227" y="3188030"/>
                  <a:ext cx="1274432" cy="1270847"/>
                </a:xfrm>
                <a:prstGeom prst="roundRect">
                  <a:avLst>
                    <a:gd name="adj" fmla="val 50000"/>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6" name="Google Shape;96;p14"/>
                <p:cNvSpPr txBox="1"/>
                <p:nvPr/>
              </p:nvSpPr>
              <p:spPr>
                <a:xfrm>
                  <a:off x="3614390" y="3588841"/>
                  <a:ext cx="23487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30000"/>
                    </a:lnSpc>
                    <a:spcBef>
                      <a:spcPts val="0"/>
                    </a:spcBef>
                    <a:spcAft>
                      <a:spcPts val="0"/>
                    </a:spcAft>
                    <a:buNone/>
                  </a:pPr>
                  <a:r>
                    <a:rPr lang="en-IN" sz="1600" dirty="0">
                      <a:solidFill>
                        <a:schemeClr val="dk1"/>
                      </a:solidFill>
                      <a:latin typeface="Fira Sans Medium"/>
                      <a:ea typeface="Fira Sans Medium"/>
                      <a:cs typeface="Fira Sans Medium"/>
                      <a:sym typeface="Fira Sans Medium"/>
                    </a:rPr>
                    <a:t>Prerequisites</a:t>
                  </a:r>
                  <a:endParaRPr sz="1800" dirty="0">
                    <a:solidFill>
                      <a:schemeClr val="dk1"/>
                    </a:solidFill>
                    <a:latin typeface="Fira Sans Medium"/>
                    <a:ea typeface="Fira Sans Medium"/>
                    <a:cs typeface="Fira Sans Medium"/>
                    <a:sym typeface="Fira Sans Medium"/>
                  </a:endParaRPr>
                </a:p>
              </p:txBody>
            </p:sp>
          </p:grpSp>
          <p:grpSp>
            <p:nvGrpSpPr>
              <p:cNvPr id="83" name="Group 82">
                <a:extLst>
                  <a:ext uri="{FF2B5EF4-FFF2-40B4-BE49-F238E27FC236}">
                    <a16:creationId xmlns:a16="http://schemas.microsoft.com/office/drawing/2014/main" id="{592671F7-DF66-D239-76FC-94948F23C0DF}"/>
                  </a:ext>
                </a:extLst>
              </p:cNvPr>
              <p:cNvGrpSpPr/>
              <p:nvPr/>
            </p:nvGrpSpPr>
            <p:grpSpPr>
              <a:xfrm>
                <a:off x="5440194" y="2174174"/>
                <a:ext cx="1530749" cy="1274432"/>
                <a:chOff x="5440194" y="2174174"/>
                <a:chExt cx="1530749" cy="1274432"/>
              </a:xfrm>
            </p:grpSpPr>
            <p:sp>
              <p:nvSpPr>
                <p:cNvPr id="69" name="Rectangle: Rounded Corners 68">
                  <a:extLst>
                    <a:ext uri="{FF2B5EF4-FFF2-40B4-BE49-F238E27FC236}">
                      <a16:creationId xmlns:a16="http://schemas.microsoft.com/office/drawing/2014/main" id="{1840F958-6387-0607-C0A8-13DCF7F8B6C5}"/>
                    </a:ext>
                  </a:extLst>
                </p:cNvPr>
                <p:cNvSpPr/>
                <p:nvPr/>
              </p:nvSpPr>
              <p:spPr>
                <a:xfrm rot="18000000">
                  <a:off x="5438402" y="2175966"/>
                  <a:ext cx="1274432" cy="1270847"/>
                </a:xfrm>
                <a:prstGeom prst="roundRect">
                  <a:avLst>
                    <a:gd name="adj" fmla="val 50000"/>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7" name="Google Shape;97;p14"/>
                <p:cNvSpPr txBox="1"/>
                <p:nvPr/>
              </p:nvSpPr>
              <p:spPr>
                <a:xfrm>
                  <a:off x="5448518" y="2485300"/>
                  <a:ext cx="1522425" cy="732468"/>
                </a:xfrm>
                <a:prstGeom prst="rect">
                  <a:avLst/>
                </a:prstGeom>
                <a:noFill/>
                <a:ln>
                  <a:noFill/>
                </a:ln>
              </p:spPr>
              <p:txBody>
                <a:bodyPr spcFirstLastPara="1" wrap="square" lIns="91425" tIns="45700" rIns="91425" bIns="45700" anchor="t" anchorCtr="0">
                  <a:spAutoFit/>
                </a:bodyPr>
                <a:lstStyle/>
                <a:p>
                  <a:pPr marL="0" marR="0" lvl="0" indent="0" algn="l" rtl="0">
                    <a:lnSpc>
                      <a:spcPct val="130000"/>
                    </a:lnSpc>
                    <a:spcBef>
                      <a:spcPts val="0"/>
                    </a:spcBef>
                    <a:spcAft>
                      <a:spcPts val="0"/>
                    </a:spcAft>
                    <a:buNone/>
                  </a:pPr>
                  <a:r>
                    <a:rPr lang="en-US" sz="1600" dirty="0">
                      <a:solidFill>
                        <a:schemeClr val="dk1"/>
                      </a:solidFill>
                      <a:latin typeface="Fira Sans Medium"/>
                      <a:ea typeface="Fira Sans Medium"/>
                      <a:cs typeface="Fira Sans Medium"/>
                      <a:sym typeface="Fira Sans Medium"/>
                    </a:rPr>
                    <a:t>A</a:t>
                  </a:r>
                  <a:r>
                    <a:rPr lang="en-IN" sz="1600" dirty="0">
                      <a:solidFill>
                        <a:schemeClr val="dk1"/>
                      </a:solidFill>
                      <a:latin typeface="Fira Sans Medium"/>
                      <a:ea typeface="Fira Sans Medium"/>
                      <a:cs typeface="Fira Sans Medium"/>
                      <a:sym typeface="Fira Sans Medium"/>
                    </a:rPr>
                    <a:t>rchitecture Diagram</a:t>
                  </a:r>
                  <a:endParaRPr sz="1800" dirty="0">
                    <a:solidFill>
                      <a:schemeClr val="dk1"/>
                    </a:solidFill>
                    <a:latin typeface="Fira Sans Medium"/>
                    <a:ea typeface="Fira Sans Medium"/>
                    <a:cs typeface="Fira Sans Medium"/>
                    <a:sym typeface="Fira Sans Medium"/>
                  </a:endParaRPr>
                </a:p>
              </p:txBody>
            </p:sp>
          </p:grpSp>
        </p:grpSp>
        <p:grpSp>
          <p:nvGrpSpPr>
            <p:cNvPr id="125" name="Group 124">
              <a:extLst>
                <a:ext uri="{FF2B5EF4-FFF2-40B4-BE49-F238E27FC236}">
                  <a16:creationId xmlns:a16="http://schemas.microsoft.com/office/drawing/2014/main" id="{5BFE52D5-A0E0-FE80-4DF8-1ABEE197D683}"/>
                </a:ext>
              </a:extLst>
            </p:cNvPr>
            <p:cNvGrpSpPr/>
            <p:nvPr/>
          </p:nvGrpSpPr>
          <p:grpSpPr>
            <a:xfrm>
              <a:off x="7068334" y="1873987"/>
              <a:ext cx="3281323" cy="2867473"/>
              <a:chOff x="7068334" y="1873987"/>
              <a:chExt cx="3281323" cy="2867473"/>
            </a:xfrm>
          </p:grpSpPr>
          <p:grpSp>
            <p:nvGrpSpPr>
              <p:cNvPr id="57" name="Group 56">
                <a:extLst>
                  <a:ext uri="{FF2B5EF4-FFF2-40B4-BE49-F238E27FC236}">
                    <a16:creationId xmlns:a16="http://schemas.microsoft.com/office/drawing/2014/main" id="{627AC99E-18EE-71F9-8291-9A42B8347E47}"/>
                  </a:ext>
                </a:extLst>
              </p:cNvPr>
              <p:cNvGrpSpPr/>
              <p:nvPr/>
            </p:nvGrpSpPr>
            <p:grpSpPr>
              <a:xfrm rot="3600000">
                <a:off x="7275259" y="1667062"/>
                <a:ext cx="2867473" cy="3281323"/>
                <a:chOff x="3256800" y="1397000"/>
                <a:chExt cx="3240000" cy="3718076"/>
              </a:xfrm>
            </p:grpSpPr>
            <p:sp>
              <p:nvSpPr>
                <p:cNvPr id="74" name="Freeform: Shape 73">
                  <a:extLst>
                    <a:ext uri="{FF2B5EF4-FFF2-40B4-BE49-F238E27FC236}">
                      <a16:creationId xmlns:a16="http://schemas.microsoft.com/office/drawing/2014/main" id="{F2E20FB5-3D12-4D27-60B2-6C86FB02A22B}"/>
                    </a:ext>
                  </a:extLst>
                </p:cNvPr>
                <p:cNvSpPr/>
                <p:nvPr/>
              </p:nvSpPr>
              <p:spPr>
                <a:xfrm rot="18900000">
                  <a:off x="3256800" y="1638300"/>
                  <a:ext cx="3240000" cy="3240000"/>
                </a:xfrm>
                <a:custGeom>
                  <a:avLst/>
                  <a:gdLst>
                    <a:gd name="connsiteX0" fmla="*/ 2430000 w 3240000"/>
                    <a:gd name="connsiteY0" fmla="*/ 0 h 3240000"/>
                    <a:gd name="connsiteX1" fmla="*/ 3240000 w 3240000"/>
                    <a:gd name="connsiteY1" fmla="*/ 810000 h 3240000"/>
                    <a:gd name="connsiteX2" fmla="*/ 2430000 w 3240000"/>
                    <a:gd name="connsiteY2" fmla="*/ 1620000 h 3240000"/>
                    <a:gd name="connsiteX3" fmla="*/ 2131304 w 3240000"/>
                    <a:gd name="connsiteY3" fmla="*/ 1620000 h 3240000"/>
                    <a:gd name="connsiteX4" fmla="*/ 1620000 w 3240000"/>
                    <a:gd name="connsiteY4" fmla="*/ 2131304 h 3240000"/>
                    <a:gd name="connsiteX5" fmla="*/ 1620000 w 3240000"/>
                    <a:gd name="connsiteY5" fmla="*/ 2430000 h 3240000"/>
                    <a:gd name="connsiteX6" fmla="*/ 810000 w 3240000"/>
                    <a:gd name="connsiteY6" fmla="*/ 3240000 h 3240000"/>
                    <a:gd name="connsiteX7" fmla="*/ 0 w 3240000"/>
                    <a:gd name="connsiteY7" fmla="*/ 2430000 h 3240000"/>
                    <a:gd name="connsiteX8" fmla="*/ 810000 w 3240000"/>
                    <a:gd name="connsiteY8" fmla="*/ 1620000 h 3240000"/>
                    <a:gd name="connsiteX9" fmla="*/ 1108696 w 3240000"/>
                    <a:gd name="connsiteY9" fmla="*/ 1620000 h 3240000"/>
                    <a:gd name="connsiteX10" fmla="*/ 1620000 w 3240000"/>
                    <a:gd name="connsiteY10" fmla="*/ 1108696 h 3240000"/>
                    <a:gd name="connsiteX11" fmla="*/ 1620000 w 3240000"/>
                    <a:gd name="connsiteY11" fmla="*/ 810000 h 3240000"/>
                    <a:gd name="connsiteX12" fmla="*/ 2430000 w 3240000"/>
                    <a:gd name="connsiteY12" fmla="*/ 0 h 32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40000" h="3240000">
                      <a:moveTo>
                        <a:pt x="2430000" y="0"/>
                      </a:moveTo>
                      <a:cubicBezTo>
                        <a:pt x="2877351" y="0"/>
                        <a:pt x="3240000" y="362649"/>
                        <a:pt x="3240000" y="810000"/>
                      </a:cubicBezTo>
                      <a:cubicBezTo>
                        <a:pt x="3240000" y="1257351"/>
                        <a:pt x="2877351" y="1620000"/>
                        <a:pt x="2430000" y="1620000"/>
                      </a:cubicBezTo>
                      <a:lnTo>
                        <a:pt x="2131304" y="1620000"/>
                      </a:lnTo>
                      <a:cubicBezTo>
                        <a:pt x="1848919" y="1620000"/>
                        <a:pt x="1620000" y="1848919"/>
                        <a:pt x="1620000" y="2131304"/>
                      </a:cubicBezTo>
                      <a:lnTo>
                        <a:pt x="1620000" y="2430000"/>
                      </a:lnTo>
                      <a:cubicBezTo>
                        <a:pt x="1620000" y="2877351"/>
                        <a:pt x="1257351" y="3240000"/>
                        <a:pt x="810000" y="3240000"/>
                      </a:cubicBezTo>
                      <a:cubicBezTo>
                        <a:pt x="362649" y="3240000"/>
                        <a:pt x="0" y="2877351"/>
                        <a:pt x="0" y="2430000"/>
                      </a:cubicBezTo>
                      <a:cubicBezTo>
                        <a:pt x="0" y="1982649"/>
                        <a:pt x="362649" y="1620000"/>
                        <a:pt x="810000" y="1620000"/>
                      </a:cubicBezTo>
                      <a:lnTo>
                        <a:pt x="1108696" y="1620000"/>
                      </a:lnTo>
                      <a:cubicBezTo>
                        <a:pt x="1391081" y="1620000"/>
                        <a:pt x="1620000" y="1391081"/>
                        <a:pt x="1620000" y="1108696"/>
                      </a:cubicBezTo>
                      <a:lnTo>
                        <a:pt x="1620000" y="810000"/>
                      </a:lnTo>
                      <a:cubicBezTo>
                        <a:pt x="1620000" y="362649"/>
                        <a:pt x="1982649" y="0"/>
                        <a:pt x="2430000" y="0"/>
                      </a:cubicBezTo>
                      <a:close/>
                    </a:path>
                  </a:pathLst>
                </a:cu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75" name="Rectangle: Rounded Corners 74">
                  <a:extLst>
                    <a:ext uri="{FF2B5EF4-FFF2-40B4-BE49-F238E27FC236}">
                      <a16:creationId xmlns:a16="http://schemas.microsoft.com/office/drawing/2014/main" id="{723C16B5-A44B-5AD5-5AFC-F656AFF5781F}"/>
                    </a:ext>
                  </a:extLst>
                </p:cNvPr>
                <p:cNvSpPr/>
                <p:nvPr/>
              </p:nvSpPr>
              <p:spPr>
                <a:xfrm>
                  <a:off x="4156800" y="1397000"/>
                  <a:ext cx="1440000" cy="1440000"/>
                </a:xfrm>
                <a:prstGeom prst="roundRect">
                  <a:avLst>
                    <a:gd name="adj" fmla="val 50000"/>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Rectangle: Rounded Corners 75">
                  <a:extLst>
                    <a:ext uri="{FF2B5EF4-FFF2-40B4-BE49-F238E27FC236}">
                      <a16:creationId xmlns:a16="http://schemas.microsoft.com/office/drawing/2014/main" id="{22709BA3-9C5F-CF80-F815-E16EEC3D149E}"/>
                    </a:ext>
                  </a:extLst>
                </p:cNvPr>
                <p:cNvSpPr/>
                <p:nvPr/>
              </p:nvSpPr>
              <p:spPr>
                <a:xfrm>
                  <a:off x="4156800" y="3675076"/>
                  <a:ext cx="1440000" cy="1440000"/>
                </a:xfrm>
                <a:prstGeom prst="roundRect">
                  <a:avLst>
                    <a:gd name="adj" fmla="val 50000"/>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85" name="Group 84">
                <a:extLst>
                  <a:ext uri="{FF2B5EF4-FFF2-40B4-BE49-F238E27FC236}">
                    <a16:creationId xmlns:a16="http://schemas.microsoft.com/office/drawing/2014/main" id="{E88DF3CF-4013-008F-4FCE-00C048949863}"/>
                  </a:ext>
                </a:extLst>
              </p:cNvPr>
              <p:cNvGrpSpPr/>
              <p:nvPr/>
            </p:nvGrpSpPr>
            <p:grpSpPr>
              <a:xfrm>
                <a:off x="7193388" y="3180172"/>
                <a:ext cx="2493441" cy="1274432"/>
                <a:chOff x="7219417" y="3217512"/>
                <a:chExt cx="2493441" cy="1274432"/>
              </a:xfrm>
            </p:grpSpPr>
            <p:sp>
              <p:nvSpPr>
                <p:cNvPr id="70" name="Rectangle: Rounded Corners 69">
                  <a:extLst>
                    <a:ext uri="{FF2B5EF4-FFF2-40B4-BE49-F238E27FC236}">
                      <a16:creationId xmlns:a16="http://schemas.microsoft.com/office/drawing/2014/main" id="{DA62BD03-D0A2-0322-9231-5C8559928BA2}"/>
                    </a:ext>
                  </a:extLst>
                </p:cNvPr>
                <p:cNvSpPr/>
                <p:nvPr/>
              </p:nvSpPr>
              <p:spPr>
                <a:xfrm rot="18000000">
                  <a:off x="7217625" y="3219304"/>
                  <a:ext cx="1274432" cy="1270847"/>
                </a:xfrm>
                <a:prstGeom prst="roundRect">
                  <a:avLst>
                    <a:gd name="adj" fmla="val 50000"/>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8" name="Google Shape;98;p14"/>
                <p:cNvSpPr txBox="1"/>
                <p:nvPr/>
              </p:nvSpPr>
              <p:spPr>
                <a:xfrm>
                  <a:off x="7364158" y="3663224"/>
                  <a:ext cx="23487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30000"/>
                    </a:lnSpc>
                    <a:spcBef>
                      <a:spcPts val="0"/>
                    </a:spcBef>
                    <a:spcAft>
                      <a:spcPts val="0"/>
                    </a:spcAft>
                    <a:buNone/>
                  </a:pPr>
                  <a:r>
                    <a:rPr lang="en-IN" sz="1600" dirty="0">
                      <a:solidFill>
                        <a:schemeClr val="dk1"/>
                      </a:solidFill>
                      <a:latin typeface="Fira Sans Medium"/>
                      <a:ea typeface="Fira Sans Medium"/>
                      <a:cs typeface="Fira Sans Medium"/>
                      <a:sym typeface="Fira Sans Medium"/>
                    </a:rPr>
                    <a:t>Results</a:t>
                  </a:r>
                  <a:endParaRPr sz="1800" dirty="0">
                    <a:solidFill>
                      <a:schemeClr val="dk1"/>
                    </a:solidFill>
                    <a:latin typeface="Fira Sans Medium"/>
                    <a:ea typeface="Fira Sans Medium"/>
                    <a:cs typeface="Fira Sans Medium"/>
                    <a:sym typeface="Fira Sans Medium"/>
                  </a:endParaRPr>
                </a:p>
              </p:txBody>
            </p:sp>
          </p:grpSp>
        </p:grpSp>
        <p:grpSp>
          <p:nvGrpSpPr>
            <p:cNvPr id="126" name="Group 125">
              <a:extLst>
                <a:ext uri="{FF2B5EF4-FFF2-40B4-BE49-F238E27FC236}">
                  <a16:creationId xmlns:a16="http://schemas.microsoft.com/office/drawing/2014/main" id="{E197F2B2-A415-389E-4A80-D85500A008BB}"/>
                </a:ext>
              </a:extLst>
            </p:cNvPr>
            <p:cNvGrpSpPr/>
            <p:nvPr/>
          </p:nvGrpSpPr>
          <p:grpSpPr>
            <a:xfrm>
              <a:off x="8951689" y="1873327"/>
              <a:ext cx="4097956" cy="2867473"/>
              <a:chOff x="8951689" y="1873327"/>
              <a:chExt cx="4097956" cy="2867473"/>
            </a:xfrm>
          </p:grpSpPr>
          <p:sp>
            <p:nvSpPr>
              <p:cNvPr id="65" name="Freeform: Shape 64">
                <a:extLst>
                  <a:ext uri="{FF2B5EF4-FFF2-40B4-BE49-F238E27FC236}">
                    <a16:creationId xmlns:a16="http://schemas.microsoft.com/office/drawing/2014/main" id="{89C87BCF-B64B-D9B9-DF86-4B86FF33351D}"/>
                  </a:ext>
                </a:extLst>
              </p:cNvPr>
              <p:cNvSpPr/>
              <p:nvPr/>
            </p:nvSpPr>
            <p:spPr>
              <a:xfrm rot="15300000">
                <a:off x="9025667" y="1877361"/>
                <a:ext cx="2867473" cy="2859405"/>
              </a:xfrm>
              <a:custGeom>
                <a:avLst/>
                <a:gdLst>
                  <a:gd name="connsiteX0" fmla="*/ 2430000 w 3240000"/>
                  <a:gd name="connsiteY0" fmla="*/ 0 h 3240000"/>
                  <a:gd name="connsiteX1" fmla="*/ 3240000 w 3240000"/>
                  <a:gd name="connsiteY1" fmla="*/ 810000 h 3240000"/>
                  <a:gd name="connsiteX2" fmla="*/ 2430000 w 3240000"/>
                  <a:gd name="connsiteY2" fmla="*/ 1620000 h 3240000"/>
                  <a:gd name="connsiteX3" fmla="*/ 2131304 w 3240000"/>
                  <a:gd name="connsiteY3" fmla="*/ 1620000 h 3240000"/>
                  <a:gd name="connsiteX4" fmla="*/ 1620000 w 3240000"/>
                  <a:gd name="connsiteY4" fmla="*/ 2131304 h 3240000"/>
                  <a:gd name="connsiteX5" fmla="*/ 1620000 w 3240000"/>
                  <a:gd name="connsiteY5" fmla="*/ 2430000 h 3240000"/>
                  <a:gd name="connsiteX6" fmla="*/ 810000 w 3240000"/>
                  <a:gd name="connsiteY6" fmla="*/ 3240000 h 3240000"/>
                  <a:gd name="connsiteX7" fmla="*/ 0 w 3240000"/>
                  <a:gd name="connsiteY7" fmla="*/ 2430000 h 3240000"/>
                  <a:gd name="connsiteX8" fmla="*/ 810000 w 3240000"/>
                  <a:gd name="connsiteY8" fmla="*/ 1620000 h 3240000"/>
                  <a:gd name="connsiteX9" fmla="*/ 1108696 w 3240000"/>
                  <a:gd name="connsiteY9" fmla="*/ 1620000 h 3240000"/>
                  <a:gd name="connsiteX10" fmla="*/ 1620000 w 3240000"/>
                  <a:gd name="connsiteY10" fmla="*/ 1108696 h 3240000"/>
                  <a:gd name="connsiteX11" fmla="*/ 1620000 w 3240000"/>
                  <a:gd name="connsiteY11" fmla="*/ 810000 h 3240000"/>
                  <a:gd name="connsiteX12" fmla="*/ 2430000 w 3240000"/>
                  <a:gd name="connsiteY12" fmla="*/ 0 h 32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40000" h="3240000">
                    <a:moveTo>
                      <a:pt x="2430000" y="0"/>
                    </a:moveTo>
                    <a:cubicBezTo>
                      <a:pt x="2877351" y="0"/>
                      <a:pt x="3240000" y="362649"/>
                      <a:pt x="3240000" y="810000"/>
                    </a:cubicBezTo>
                    <a:cubicBezTo>
                      <a:pt x="3240000" y="1257351"/>
                      <a:pt x="2877351" y="1620000"/>
                      <a:pt x="2430000" y="1620000"/>
                    </a:cubicBezTo>
                    <a:lnTo>
                      <a:pt x="2131304" y="1620000"/>
                    </a:lnTo>
                    <a:cubicBezTo>
                      <a:pt x="1848919" y="1620000"/>
                      <a:pt x="1620000" y="1848919"/>
                      <a:pt x="1620000" y="2131304"/>
                    </a:cubicBezTo>
                    <a:lnTo>
                      <a:pt x="1620000" y="2430000"/>
                    </a:lnTo>
                    <a:cubicBezTo>
                      <a:pt x="1620000" y="2877351"/>
                      <a:pt x="1257351" y="3240000"/>
                      <a:pt x="810000" y="3240000"/>
                    </a:cubicBezTo>
                    <a:cubicBezTo>
                      <a:pt x="362649" y="3240000"/>
                      <a:pt x="0" y="2877351"/>
                      <a:pt x="0" y="2430000"/>
                    </a:cubicBezTo>
                    <a:cubicBezTo>
                      <a:pt x="0" y="1982649"/>
                      <a:pt x="362649" y="1620000"/>
                      <a:pt x="810000" y="1620000"/>
                    </a:cubicBezTo>
                    <a:lnTo>
                      <a:pt x="1108696" y="1620000"/>
                    </a:lnTo>
                    <a:cubicBezTo>
                      <a:pt x="1391081" y="1620000"/>
                      <a:pt x="1620000" y="1391081"/>
                      <a:pt x="1620000" y="1108696"/>
                    </a:cubicBezTo>
                    <a:lnTo>
                      <a:pt x="1620000" y="810000"/>
                    </a:lnTo>
                    <a:cubicBezTo>
                      <a:pt x="1620000" y="362649"/>
                      <a:pt x="1982649" y="0"/>
                      <a:pt x="2430000" y="0"/>
                    </a:cubicBezTo>
                    <a:close/>
                  </a:path>
                </a:pathLst>
              </a:cu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86" name="Group 85">
                <a:extLst>
                  <a:ext uri="{FF2B5EF4-FFF2-40B4-BE49-F238E27FC236}">
                    <a16:creationId xmlns:a16="http://schemas.microsoft.com/office/drawing/2014/main" id="{75F736B1-A4C9-7022-9060-ECB872C4C4A2}"/>
                  </a:ext>
                </a:extLst>
              </p:cNvPr>
              <p:cNvGrpSpPr/>
              <p:nvPr/>
            </p:nvGrpSpPr>
            <p:grpSpPr>
              <a:xfrm>
                <a:off x="8951689" y="2166231"/>
                <a:ext cx="2415890" cy="1274432"/>
                <a:chOff x="8951689" y="2166231"/>
                <a:chExt cx="2415890" cy="1274432"/>
              </a:xfrm>
            </p:grpSpPr>
            <p:sp>
              <p:nvSpPr>
                <p:cNvPr id="66" name="Rectangle: Rounded Corners 65">
                  <a:extLst>
                    <a:ext uri="{FF2B5EF4-FFF2-40B4-BE49-F238E27FC236}">
                      <a16:creationId xmlns:a16="http://schemas.microsoft.com/office/drawing/2014/main" id="{2DD7F56B-1201-4A90-F587-E8766B60D29C}"/>
                    </a:ext>
                  </a:extLst>
                </p:cNvPr>
                <p:cNvSpPr/>
                <p:nvPr/>
              </p:nvSpPr>
              <p:spPr>
                <a:xfrm rot="18000000">
                  <a:off x="8949897" y="2168023"/>
                  <a:ext cx="1274432" cy="1270847"/>
                </a:xfrm>
                <a:prstGeom prst="roundRect">
                  <a:avLst>
                    <a:gd name="adj" fmla="val 50000"/>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9" name="Google Shape;99;p14"/>
                <p:cNvSpPr txBox="1"/>
                <p:nvPr/>
              </p:nvSpPr>
              <p:spPr>
                <a:xfrm>
                  <a:off x="9018879" y="2602654"/>
                  <a:ext cx="23487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30000"/>
                    </a:lnSpc>
                    <a:spcBef>
                      <a:spcPts val="0"/>
                    </a:spcBef>
                    <a:spcAft>
                      <a:spcPts val="0"/>
                    </a:spcAft>
                    <a:buNone/>
                  </a:pPr>
                  <a:r>
                    <a:rPr lang="en-IN" sz="1600" dirty="0">
                      <a:solidFill>
                        <a:schemeClr val="dk1"/>
                      </a:solidFill>
                      <a:latin typeface="Fira Sans Medium"/>
                      <a:ea typeface="Fira Sans Medium"/>
                      <a:cs typeface="Fira Sans Medium"/>
                      <a:sym typeface="Fira Sans Medium"/>
                    </a:rPr>
                    <a:t>Conclusion</a:t>
                  </a:r>
                  <a:endParaRPr sz="1800" dirty="0">
                    <a:solidFill>
                      <a:schemeClr val="dk1"/>
                    </a:solidFill>
                    <a:latin typeface="Fira Sans Medium"/>
                    <a:ea typeface="Fira Sans Medium"/>
                    <a:cs typeface="Fira Sans Medium"/>
                    <a:sym typeface="Fira Sans Medium"/>
                  </a:endParaRPr>
                </a:p>
              </p:txBody>
            </p:sp>
          </p:grpSp>
          <p:grpSp>
            <p:nvGrpSpPr>
              <p:cNvPr id="87" name="Group 86">
                <a:extLst>
                  <a:ext uri="{FF2B5EF4-FFF2-40B4-BE49-F238E27FC236}">
                    <a16:creationId xmlns:a16="http://schemas.microsoft.com/office/drawing/2014/main" id="{6D89DA57-022A-3325-B88D-0AB559B31C30}"/>
                  </a:ext>
                </a:extLst>
              </p:cNvPr>
              <p:cNvGrpSpPr/>
              <p:nvPr/>
            </p:nvGrpSpPr>
            <p:grpSpPr>
              <a:xfrm>
                <a:off x="10692812" y="3171469"/>
                <a:ext cx="2356833" cy="1274432"/>
                <a:chOff x="10692812" y="3171469"/>
                <a:chExt cx="2356833" cy="1274432"/>
              </a:xfrm>
            </p:grpSpPr>
            <p:sp>
              <p:nvSpPr>
                <p:cNvPr id="67" name="Rectangle: Rounded Corners 66">
                  <a:extLst>
                    <a:ext uri="{FF2B5EF4-FFF2-40B4-BE49-F238E27FC236}">
                      <a16:creationId xmlns:a16="http://schemas.microsoft.com/office/drawing/2014/main" id="{CFA531CF-9F8A-CC26-BEA0-AA206033CAC1}"/>
                    </a:ext>
                  </a:extLst>
                </p:cNvPr>
                <p:cNvSpPr/>
                <p:nvPr/>
              </p:nvSpPr>
              <p:spPr>
                <a:xfrm rot="18000000">
                  <a:off x="10691020" y="3173261"/>
                  <a:ext cx="1274432" cy="1270847"/>
                </a:xfrm>
                <a:prstGeom prst="roundRect">
                  <a:avLst>
                    <a:gd name="adj" fmla="val 50000"/>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0" name="Google Shape;100;p14"/>
                <p:cNvSpPr txBox="1"/>
                <p:nvPr/>
              </p:nvSpPr>
              <p:spPr>
                <a:xfrm>
                  <a:off x="10700945" y="3604416"/>
                  <a:ext cx="23487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30000"/>
                    </a:lnSpc>
                    <a:spcBef>
                      <a:spcPts val="0"/>
                    </a:spcBef>
                    <a:spcAft>
                      <a:spcPts val="0"/>
                    </a:spcAft>
                    <a:buNone/>
                  </a:pPr>
                  <a:r>
                    <a:rPr lang="en-IN" sz="1600" dirty="0">
                      <a:solidFill>
                        <a:schemeClr val="dk1"/>
                      </a:solidFill>
                      <a:latin typeface="Fira Sans Medium"/>
                      <a:ea typeface="Fira Sans Medium"/>
                      <a:cs typeface="Fira Sans Medium"/>
                      <a:sym typeface="Fira Sans Medium"/>
                    </a:rPr>
                    <a:t>References</a:t>
                  </a:r>
                  <a:endParaRPr sz="1800" dirty="0">
                    <a:solidFill>
                      <a:schemeClr val="dk1"/>
                    </a:solidFill>
                    <a:latin typeface="Fira Sans Medium"/>
                    <a:ea typeface="Fira Sans Medium"/>
                    <a:cs typeface="Fira Sans Medium"/>
                    <a:sym typeface="Fira Sans Medium"/>
                  </a:endParaRPr>
                </a:p>
              </p:txBody>
            </p:sp>
          </p:grpSp>
        </p:grpSp>
        <p:grpSp>
          <p:nvGrpSpPr>
            <p:cNvPr id="88" name="Group 87">
              <a:extLst>
                <a:ext uri="{FF2B5EF4-FFF2-40B4-BE49-F238E27FC236}">
                  <a16:creationId xmlns:a16="http://schemas.microsoft.com/office/drawing/2014/main" id="{38D6862B-CEBB-2551-2A46-B47B84EE0600}"/>
                </a:ext>
              </a:extLst>
            </p:cNvPr>
            <p:cNvGrpSpPr/>
            <p:nvPr/>
          </p:nvGrpSpPr>
          <p:grpSpPr>
            <a:xfrm>
              <a:off x="203702" y="1881549"/>
              <a:ext cx="4031070" cy="2859405"/>
              <a:chOff x="203702" y="1881549"/>
              <a:chExt cx="4031070" cy="2859405"/>
            </a:xfrm>
          </p:grpSpPr>
          <p:sp>
            <p:nvSpPr>
              <p:cNvPr id="62" name="Freeform: Shape 61">
                <a:extLst>
                  <a:ext uri="{FF2B5EF4-FFF2-40B4-BE49-F238E27FC236}">
                    <a16:creationId xmlns:a16="http://schemas.microsoft.com/office/drawing/2014/main" id="{68F9AE58-954D-95CB-3101-15A1D1641E65}"/>
                  </a:ext>
                </a:extLst>
              </p:cNvPr>
              <p:cNvSpPr/>
              <p:nvPr/>
            </p:nvSpPr>
            <p:spPr>
              <a:xfrm rot="900000">
                <a:off x="274222" y="1881549"/>
                <a:ext cx="2867473" cy="2859405"/>
              </a:xfrm>
              <a:custGeom>
                <a:avLst/>
                <a:gdLst>
                  <a:gd name="connsiteX0" fmla="*/ 2430000 w 3240000"/>
                  <a:gd name="connsiteY0" fmla="*/ 0 h 3240000"/>
                  <a:gd name="connsiteX1" fmla="*/ 3240000 w 3240000"/>
                  <a:gd name="connsiteY1" fmla="*/ 810000 h 3240000"/>
                  <a:gd name="connsiteX2" fmla="*/ 2430000 w 3240000"/>
                  <a:gd name="connsiteY2" fmla="*/ 1620000 h 3240000"/>
                  <a:gd name="connsiteX3" fmla="*/ 2131304 w 3240000"/>
                  <a:gd name="connsiteY3" fmla="*/ 1620000 h 3240000"/>
                  <a:gd name="connsiteX4" fmla="*/ 1620000 w 3240000"/>
                  <a:gd name="connsiteY4" fmla="*/ 2131304 h 3240000"/>
                  <a:gd name="connsiteX5" fmla="*/ 1620000 w 3240000"/>
                  <a:gd name="connsiteY5" fmla="*/ 2430000 h 3240000"/>
                  <a:gd name="connsiteX6" fmla="*/ 810000 w 3240000"/>
                  <a:gd name="connsiteY6" fmla="*/ 3240000 h 3240000"/>
                  <a:gd name="connsiteX7" fmla="*/ 0 w 3240000"/>
                  <a:gd name="connsiteY7" fmla="*/ 2430000 h 3240000"/>
                  <a:gd name="connsiteX8" fmla="*/ 810000 w 3240000"/>
                  <a:gd name="connsiteY8" fmla="*/ 1620000 h 3240000"/>
                  <a:gd name="connsiteX9" fmla="*/ 1108696 w 3240000"/>
                  <a:gd name="connsiteY9" fmla="*/ 1620000 h 3240000"/>
                  <a:gd name="connsiteX10" fmla="*/ 1620000 w 3240000"/>
                  <a:gd name="connsiteY10" fmla="*/ 1108696 h 3240000"/>
                  <a:gd name="connsiteX11" fmla="*/ 1620000 w 3240000"/>
                  <a:gd name="connsiteY11" fmla="*/ 810000 h 3240000"/>
                  <a:gd name="connsiteX12" fmla="*/ 2430000 w 3240000"/>
                  <a:gd name="connsiteY12" fmla="*/ 0 h 32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40000" h="3240000">
                    <a:moveTo>
                      <a:pt x="2430000" y="0"/>
                    </a:moveTo>
                    <a:cubicBezTo>
                      <a:pt x="2877351" y="0"/>
                      <a:pt x="3240000" y="362649"/>
                      <a:pt x="3240000" y="810000"/>
                    </a:cubicBezTo>
                    <a:cubicBezTo>
                      <a:pt x="3240000" y="1257351"/>
                      <a:pt x="2877351" y="1620000"/>
                      <a:pt x="2430000" y="1620000"/>
                    </a:cubicBezTo>
                    <a:lnTo>
                      <a:pt x="2131304" y="1620000"/>
                    </a:lnTo>
                    <a:cubicBezTo>
                      <a:pt x="1848919" y="1620000"/>
                      <a:pt x="1620000" y="1848919"/>
                      <a:pt x="1620000" y="2131304"/>
                    </a:cubicBezTo>
                    <a:lnTo>
                      <a:pt x="1620000" y="2430000"/>
                    </a:lnTo>
                    <a:cubicBezTo>
                      <a:pt x="1620000" y="2877351"/>
                      <a:pt x="1257351" y="3240000"/>
                      <a:pt x="810000" y="3240000"/>
                    </a:cubicBezTo>
                    <a:cubicBezTo>
                      <a:pt x="362649" y="3240000"/>
                      <a:pt x="0" y="2877351"/>
                      <a:pt x="0" y="2430000"/>
                    </a:cubicBezTo>
                    <a:cubicBezTo>
                      <a:pt x="0" y="1982649"/>
                      <a:pt x="362649" y="1620000"/>
                      <a:pt x="810000" y="1620000"/>
                    </a:cubicBezTo>
                    <a:lnTo>
                      <a:pt x="1108696" y="1620000"/>
                    </a:lnTo>
                    <a:cubicBezTo>
                      <a:pt x="1391081" y="1620000"/>
                      <a:pt x="1620000" y="1391081"/>
                      <a:pt x="1620000" y="1108696"/>
                    </a:cubicBezTo>
                    <a:lnTo>
                      <a:pt x="1620000" y="810000"/>
                    </a:lnTo>
                    <a:cubicBezTo>
                      <a:pt x="1620000" y="362649"/>
                      <a:pt x="1982649" y="0"/>
                      <a:pt x="2430000" y="0"/>
                    </a:cubicBezTo>
                    <a:close/>
                  </a:path>
                </a:pathLst>
              </a:cu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81" name="Group 80">
                <a:extLst>
                  <a:ext uri="{FF2B5EF4-FFF2-40B4-BE49-F238E27FC236}">
                    <a16:creationId xmlns:a16="http://schemas.microsoft.com/office/drawing/2014/main" id="{39D3E765-BA11-7A95-3281-6E728A35AAB8}"/>
                  </a:ext>
                </a:extLst>
              </p:cNvPr>
              <p:cNvGrpSpPr/>
              <p:nvPr/>
            </p:nvGrpSpPr>
            <p:grpSpPr>
              <a:xfrm>
                <a:off x="1886072" y="2170419"/>
                <a:ext cx="2348700" cy="1274432"/>
                <a:chOff x="1886072" y="2170419"/>
                <a:chExt cx="2348700" cy="1274432"/>
              </a:xfrm>
            </p:grpSpPr>
            <p:sp>
              <p:nvSpPr>
                <p:cNvPr id="63" name="Rectangle: Rounded Corners 62">
                  <a:extLst>
                    <a:ext uri="{FF2B5EF4-FFF2-40B4-BE49-F238E27FC236}">
                      <a16:creationId xmlns:a16="http://schemas.microsoft.com/office/drawing/2014/main" id="{F081DE40-7F84-5FC7-3A6D-1C9603FBC110}"/>
                    </a:ext>
                  </a:extLst>
                </p:cNvPr>
                <p:cNvSpPr/>
                <p:nvPr/>
              </p:nvSpPr>
              <p:spPr>
                <a:xfrm rot="3600000">
                  <a:off x="1943033" y="2172211"/>
                  <a:ext cx="1274432" cy="1270847"/>
                </a:xfrm>
                <a:prstGeom prst="roundRect">
                  <a:avLst>
                    <a:gd name="adj" fmla="val 50000"/>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5" name="Google Shape;95;p14"/>
                <p:cNvSpPr txBox="1"/>
                <p:nvPr/>
              </p:nvSpPr>
              <p:spPr>
                <a:xfrm>
                  <a:off x="1886072" y="2555067"/>
                  <a:ext cx="23487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30000"/>
                    </a:lnSpc>
                    <a:spcBef>
                      <a:spcPts val="0"/>
                    </a:spcBef>
                    <a:spcAft>
                      <a:spcPts val="0"/>
                    </a:spcAft>
                    <a:buNone/>
                  </a:pPr>
                  <a:r>
                    <a:rPr lang="en-IN" sz="1600" dirty="0">
                      <a:solidFill>
                        <a:schemeClr val="dk1"/>
                      </a:solidFill>
                      <a:latin typeface="Fira Sans Medium"/>
                      <a:ea typeface="Fira Sans Medium"/>
                      <a:cs typeface="Fira Sans Medium"/>
                      <a:sym typeface="Fira Sans Medium"/>
                    </a:rPr>
                    <a:t>Introduction</a:t>
                  </a:r>
                  <a:endParaRPr sz="1800" dirty="0">
                    <a:solidFill>
                      <a:schemeClr val="dk1"/>
                    </a:solidFill>
                    <a:latin typeface="Fira Sans Medium"/>
                    <a:ea typeface="Fira Sans Medium"/>
                    <a:cs typeface="Fira Sans Medium"/>
                    <a:sym typeface="Fira Sans Medium"/>
                  </a:endParaRPr>
                </a:p>
              </p:txBody>
            </p:sp>
          </p:grpSp>
          <p:grpSp>
            <p:nvGrpSpPr>
              <p:cNvPr id="80" name="Group 79">
                <a:extLst>
                  <a:ext uri="{FF2B5EF4-FFF2-40B4-BE49-F238E27FC236}">
                    <a16:creationId xmlns:a16="http://schemas.microsoft.com/office/drawing/2014/main" id="{6F5D0DAF-083C-D1ED-AE95-FC61C5C719F0}"/>
                  </a:ext>
                </a:extLst>
              </p:cNvPr>
              <p:cNvGrpSpPr/>
              <p:nvPr/>
            </p:nvGrpSpPr>
            <p:grpSpPr>
              <a:xfrm>
                <a:off x="203702" y="3175657"/>
                <a:ext cx="1464130" cy="1274432"/>
                <a:chOff x="203702" y="3175657"/>
                <a:chExt cx="1464130" cy="1274432"/>
              </a:xfrm>
            </p:grpSpPr>
            <p:sp>
              <p:nvSpPr>
                <p:cNvPr id="64" name="Rectangle: Rounded Corners 63">
                  <a:extLst>
                    <a:ext uri="{FF2B5EF4-FFF2-40B4-BE49-F238E27FC236}">
                      <a16:creationId xmlns:a16="http://schemas.microsoft.com/office/drawing/2014/main" id="{6A938D72-16A9-A589-2668-7DF7265C8D89}"/>
                    </a:ext>
                  </a:extLst>
                </p:cNvPr>
                <p:cNvSpPr/>
                <p:nvPr/>
              </p:nvSpPr>
              <p:spPr>
                <a:xfrm rot="3600000">
                  <a:off x="201910" y="3177449"/>
                  <a:ext cx="1274432" cy="1270847"/>
                </a:xfrm>
                <a:prstGeom prst="roundRect">
                  <a:avLst>
                    <a:gd name="adj" fmla="val 50000"/>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4" name="Google Shape;94;p14"/>
                <p:cNvSpPr txBox="1"/>
                <p:nvPr/>
              </p:nvSpPr>
              <p:spPr>
                <a:xfrm>
                  <a:off x="316705" y="3429000"/>
                  <a:ext cx="1351127" cy="732468"/>
                </a:xfrm>
                <a:prstGeom prst="rect">
                  <a:avLst/>
                </a:prstGeom>
                <a:noFill/>
                <a:ln>
                  <a:noFill/>
                </a:ln>
              </p:spPr>
              <p:txBody>
                <a:bodyPr spcFirstLastPara="1" wrap="square" lIns="91425" tIns="45700" rIns="91425" bIns="45700" anchor="t" anchorCtr="0">
                  <a:spAutoFit/>
                </a:bodyPr>
                <a:lstStyle/>
                <a:p>
                  <a:pPr marL="0" marR="0" lvl="0" indent="0" rtl="0">
                    <a:lnSpc>
                      <a:spcPct val="130000"/>
                    </a:lnSpc>
                    <a:spcBef>
                      <a:spcPts val="0"/>
                    </a:spcBef>
                    <a:spcAft>
                      <a:spcPts val="0"/>
                    </a:spcAft>
                    <a:buNone/>
                  </a:pPr>
                  <a:r>
                    <a:rPr lang="en-IN" sz="1600" dirty="0">
                      <a:solidFill>
                        <a:schemeClr val="dk1"/>
                      </a:solidFill>
                      <a:latin typeface="Fira Sans Medium"/>
                      <a:ea typeface="Fira Sans Medium"/>
                      <a:cs typeface="Fira Sans Medium"/>
                      <a:sym typeface="Fira Sans Medium"/>
                    </a:rPr>
                    <a:t>Problem Statement</a:t>
                  </a:r>
                  <a:endParaRPr sz="1800" dirty="0">
                    <a:solidFill>
                      <a:schemeClr val="dk1"/>
                    </a:solidFill>
                    <a:latin typeface="Fira Sans Medium"/>
                    <a:ea typeface="Fira Sans Medium"/>
                    <a:cs typeface="Fira Sans Medium"/>
                    <a:sym typeface="Fira Sans Medium"/>
                  </a:endParaRPr>
                </a:p>
              </p:txBody>
            </p:sp>
          </p:grpSp>
        </p:grpSp>
      </p:grpSp>
      <p:sp>
        <p:nvSpPr>
          <p:cNvPr id="161" name="Google Shape;130;p15">
            <a:extLst>
              <a:ext uri="{FF2B5EF4-FFF2-40B4-BE49-F238E27FC236}">
                <a16:creationId xmlns:a16="http://schemas.microsoft.com/office/drawing/2014/main" id="{0C68AF65-D52D-C33B-394F-244B9054684E}"/>
              </a:ext>
            </a:extLst>
          </p:cNvPr>
          <p:cNvSpPr txBox="1"/>
          <p:nvPr/>
        </p:nvSpPr>
        <p:spPr>
          <a:xfrm>
            <a:off x="3993577" y="496513"/>
            <a:ext cx="4155977" cy="784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Font typeface="Arial"/>
              <a:buNone/>
            </a:pPr>
            <a:r>
              <a:rPr lang="en-US" sz="3900" dirty="0">
                <a:solidFill>
                  <a:schemeClr val="lt1"/>
                </a:solidFill>
                <a:latin typeface="Fira Sans Medium"/>
                <a:ea typeface="Calibri"/>
                <a:cs typeface="Calibri"/>
                <a:sym typeface="Fira Sans Medium"/>
              </a:rPr>
              <a:t>T</a:t>
            </a:r>
            <a:r>
              <a:rPr lang="en-IN" sz="3900" dirty="0">
                <a:solidFill>
                  <a:schemeClr val="lt1"/>
                </a:solidFill>
                <a:latin typeface="Fira Sans Medium"/>
                <a:ea typeface="Calibri"/>
                <a:cs typeface="Calibri"/>
                <a:sym typeface="Fira Sans Medium"/>
              </a:rPr>
              <a:t>able Of Content</a:t>
            </a:r>
            <a:endParaRPr sz="1900" dirty="0">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5"/>
          <p:cNvSpPr/>
          <p:nvPr/>
        </p:nvSpPr>
        <p:spPr>
          <a:xfrm>
            <a:off x="-438950" y="-3403919"/>
            <a:ext cx="12725400" cy="5687700"/>
          </a:xfrm>
          <a:prstGeom prst="ellipse">
            <a:avLst/>
          </a:prstGeom>
          <a:solidFill>
            <a:srgbClr val="13192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25" name="Google Shape;125;p15"/>
          <p:cNvGrpSpPr/>
          <p:nvPr/>
        </p:nvGrpSpPr>
        <p:grpSpPr>
          <a:xfrm>
            <a:off x="939830" y="1031216"/>
            <a:ext cx="10312340" cy="1826284"/>
            <a:chOff x="3311855" y="3736152"/>
            <a:chExt cx="4123771" cy="928902"/>
          </a:xfrm>
        </p:grpSpPr>
        <p:sp>
          <p:nvSpPr>
            <p:cNvPr id="126" name="Google Shape;126;p15"/>
            <p:cNvSpPr/>
            <p:nvPr/>
          </p:nvSpPr>
          <p:spPr>
            <a:xfrm>
              <a:off x="3311855" y="3817376"/>
              <a:ext cx="3760826" cy="847678"/>
            </a:xfrm>
            <a:custGeom>
              <a:avLst/>
              <a:gdLst/>
              <a:ahLst/>
              <a:cxnLst/>
              <a:rect l="l" t="t" r="r" b="b"/>
              <a:pathLst>
                <a:path w="4609853" h="1039050" extrusionOk="0">
                  <a:moveTo>
                    <a:pt x="4569032" y="413392"/>
                  </a:moveTo>
                  <a:cubicBezTo>
                    <a:pt x="4015524" y="821376"/>
                    <a:pt x="3213233" y="1039051"/>
                    <a:pt x="2522490" y="1039051"/>
                  </a:cubicBezTo>
                  <a:cubicBezTo>
                    <a:pt x="1553940" y="1039051"/>
                    <a:pt x="682003" y="680825"/>
                    <a:pt x="22339" y="85017"/>
                  </a:cubicBezTo>
                  <a:cubicBezTo>
                    <a:pt x="-29486" y="38164"/>
                    <a:pt x="16958" y="-25682"/>
                    <a:pt x="79146" y="10798"/>
                  </a:cubicBezTo>
                  <a:cubicBezTo>
                    <a:pt x="791045" y="425003"/>
                    <a:pt x="1671279" y="674186"/>
                    <a:pt x="2580535" y="674186"/>
                  </a:cubicBezTo>
                  <a:cubicBezTo>
                    <a:pt x="3193755" y="674186"/>
                    <a:pt x="3868334" y="547313"/>
                    <a:pt x="4488602" y="284033"/>
                  </a:cubicBezTo>
                  <a:cubicBezTo>
                    <a:pt x="4582300" y="244228"/>
                    <a:pt x="4660662" y="345393"/>
                    <a:pt x="4569032" y="413392"/>
                  </a:cubicBezTo>
                </a:path>
              </a:pathLst>
            </a:custGeom>
            <a:solidFill>
              <a:srgbClr val="FF99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15"/>
            <p:cNvSpPr/>
            <p:nvPr/>
          </p:nvSpPr>
          <p:spPr>
            <a:xfrm>
              <a:off x="6662590" y="3736152"/>
              <a:ext cx="773036" cy="761368"/>
            </a:xfrm>
            <a:custGeom>
              <a:avLst/>
              <a:gdLst/>
              <a:ahLst/>
              <a:cxnLst/>
              <a:rect l="l" t="t" r="r" b="b"/>
              <a:pathLst>
                <a:path w="947553" h="933254" extrusionOk="0">
                  <a:moveTo>
                    <a:pt x="691963" y="249669"/>
                  </a:moveTo>
                  <a:cubicBezTo>
                    <a:pt x="621477" y="159286"/>
                    <a:pt x="224275" y="206968"/>
                    <a:pt x="45996" y="228114"/>
                  </a:cubicBezTo>
                  <a:cubicBezTo>
                    <a:pt x="-8325" y="234743"/>
                    <a:pt x="-16612" y="187480"/>
                    <a:pt x="32309" y="153476"/>
                  </a:cubicBezTo>
                  <a:cubicBezTo>
                    <a:pt x="348663" y="-69171"/>
                    <a:pt x="867765" y="-4906"/>
                    <a:pt x="928297" y="69723"/>
                  </a:cubicBezTo>
                  <a:cubicBezTo>
                    <a:pt x="988828" y="144770"/>
                    <a:pt x="912543" y="665111"/>
                    <a:pt x="615258" y="913476"/>
                  </a:cubicBezTo>
                  <a:cubicBezTo>
                    <a:pt x="569652" y="951614"/>
                    <a:pt x="526123" y="931297"/>
                    <a:pt x="546430" y="880719"/>
                  </a:cubicBezTo>
                  <a:cubicBezTo>
                    <a:pt x="613191" y="714041"/>
                    <a:pt x="762866" y="340471"/>
                    <a:pt x="691963" y="249669"/>
                  </a:cubicBezTo>
                </a:path>
              </a:pathLst>
            </a:custGeom>
            <a:solidFill>
              <a:srgbClr val="FF99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8" name="Google Shape;128;p15"/>
          <p:cNvSpPr txBox="1"/>
          <p:nvPr/>
        </p:nvSpPr>
        <p:spPr>
          <a:xfrm>
            <a:off x="-1707975" y="432075"/>
            <a:ext cx="8351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800">
              <a:solidFill>
                <a:schemeClr val="dk1"/>
              </a:solidFill>
              <a:latin typeface="Calibri"/>
              <a:ea typeface="Calibri"/>
              <a:cs typeface="Calibri"/>
              <a:sym typeface="Calibri"/>
            </a:endParaRPr>
          </a:p>
        </p:txBody>
      </p:sp>
      <p:sp>
        <p:nvSpPr>
          <p:cNvPr id="129" name="Google Shape;129;p15"/>
          <p:cNvSpPr txBox="1"/>
          <p:nvPr/>
        </p:nvSpPr>
        <p:spPr>
          <a:xfrm>
            <a:off x="1590949" y="3143717"/>
            <a:ext cx="9337200" cy="228417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300" dirty="0">
                <a:solidFill>
                  <a:srgbClr val="242424"/>
                </a:solidFill>
                <a:latin typeface="Times New Roman"/>
                <a:cs typeface="Times New Roman"/>
                <a:sym typeface="Times New Roman"/>
              </a:rPr>
              <a:t>Organizations using AWS face challenges in detecting and preventing security threats in real time. With increasing risks like unauthorized access and malicious activities, there’s a need for an automated security solution. By integrating </a:t>
            </a:r>
            <a:r>
              <a:rPr lang="en-US" sz="2300" dirty="0">
                <a:solidFill>
                  <a:srgbClr val="242424"/>
                </a:solidFill>
                <a:latin typeface="Times New Roman"/>
                <a:ea typeface="Times New Roman"/>
                <a:cs typeface="Times New Roman"/>
                <a:sym typeface="Times New Roman"/>
              </a:rPr>
              <a:t>AWS services such as </a:t>
            </a:r>
            <a:r>
              <a:rPr lang="en-US" sz="2300" dirty="0" err="1">
                <a:solidFill>
                  <a:srgbClr val="242424"/>
                </a:solidFill>
                <a:latin typeface="Times New Roman"/>
                <a:ea typeface="Times New Roman"/>
                <a:cs typeface="Times New Roman"/>
                <a:sym typeface="Times New Roman"/>
              </a:rPr>
              <a:t>GuardDuty</a:t>
            </a:r>
            <a:r>
              <a:rPr lang="en-US" sz="2300" dirty="0">
                <a:solidFill>
                  <a:srgbClr val="242424"/>
                </a:solidFill>
                <a:latin typeface="Times New Roman"/>
                <a:ea typeface="Times New Roman"/>
                <a:cs typeface="Times New Roman"/>
                <a:sym typeface="Times New Roman"/>
              </a:rPr>
              <a:t>, SNS, and Lambda, this architecture ensures swift threat detection, alerting, and automated response to minimize security risks.</a:t>
            </a:r>
            <a:endParaRPr lang="en-US" sz="2300" dirty="0">
              <a:solidFill>
                <a:schemeClr val="dk1"/>
              </a:solidFill>
              <a:latin typeface="Calibri"/>
              <a:ea typeface="Calibri"/>
              <a:cs typeface="Calibri"/>
              <a:sym typeface="Calibri"/>
            </a:endParaRPr>
          </a:p>
        </p:txBody>
      </p:sp>
      <p:sp>
        <p:nvSpPr>
          <p:cNvPr id="130" name="Google Shape;130;p15"/>
          <p:cNvSpPr txBox="1"/>
          <p:nvPr/>
        </p:nvSpPr>
        <p:spPr>
          <a:xfrm>
            <a:off x="3620000" y="1047675"/>
            <a:ext cx="5339100" cy="78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Font typeface="Arial"/>
              <a:buNone/>
            </a:pPr>
            <a:r>
              <a:rPr lang="en-IN" sz="3900" dirty="0">
                <a:solidFill>
                  <a:schemeClr val="lt1"/>
                </a:solidFill>
                <a:latin typeface="Fira Sans Medium"/>
                <a:ea typeface="Fira Sans Medium"/>
                <a:cs typeface="Fira Sans Medium"/>
                <a:sym typeface="Fira Sans Medium"/>
              </a:rPr>
              <a:t>Problem Statement</a:t>
            </a:r>
            <a:endParaRPr sz="1900" dirty="0">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6"/>
          <p:cNvSpPr txBox="1"/>
          <p:nvPr/>
        </p:nvSpPr>
        <p:spPr>
          <a:xfrm>
            <a:off x="1203488" y="399547"/>
            <a:ext cx="223170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dirty="0">
                <a:solidFill>
                  <a:schemeClr val="dk1"/>
                </a:solidFill>
                <a:latin typeface="Fira Sans Medium"/>
                <a:ea typeface="Fira Sans Medium"/>
                <a:cs typeface="Fira Sans Medium"/>
                <a:sym typeface="Fira Sans Medium"/>
              </a:rPr>
              <a:t>Introduction</a:t>
            </a:r>
            <a:endParaRPr sz="2800" dirty="0">
              <a:solidFill>
                <a:schemeClr val="dk1"/>
              </a:solidFill>
              <a:latin typeface="Fira Sans Medium"/>
              <a:ea typeface="Fira Sans Medium"/>
              <a:cs typeface="Fira Sans Medium"/>
              <a:sym typeface="Fira Sans Medium"/>
            </a:endParaRPr>
          </a:p>
        </p:txBody>
      </p:sp>
      <p:sp>
        <p:nvSpPr>
          <p:cNvPr id="136" name="Google Shape;136;p16"/>
          <p:cNvSpPr txBox="1"/>
          <p:nvPr/>
        </p:nvSpPr>
        <p:spPr>
          <a:xfrm>
            <a:off x="5326566" y="860166"/>
            <a:ext cx="6118910" cy="5016718"/>
          </a:xfrm>
          <a:prstGeom prst="rect">
            <a:avLst/>
          </a:prstGeom>
          <a:noFill/>
          <a:ln>
            <a:noFill/>
          </a:ln>
        </p:spPr>
        <p:txBody>
          <a:bodyPr spcFirstLastPara="1" wrap="square" lIns="91425" tIns="45700" rIns="91425" bIns="45700" anchor="t" anchorCtr="0">
            <a:spAutoFit/>
          </a:bodyPr>
          <a:lstStyle/>
          <a:p>
            <a:r>
              <a:rPr lang="en-US" sz="2000" dirty="0">
                <a:latin typeface="Times New Roman" panose="02020603050405020304" pitchFamily="18" charset="0"/>
                <a:cs typeface="Times New Roman" panose="02020603050405020304" pitchFamily="18" charset="0"/>
              </a:rPr>
              <a:t>In today’s cloud-driven landscape, security is a critical concern for organizations operating on AWS. As cyber threats such as unauthorized access, port scans, and malicious activities continue to rise, businesses need a proactive approach to detect and respond to threats in real-time.</a:t>
            </a:r>
          </a:p>
          <a:p>
            <a:r>
              <a:rPr lang="en-US" sz="2000" dirty="0">
                <a:latin typeface="Times New Roman" panose="02020603050405020304" pitchFamily="18" charset="0"/>
                <a:cs typeface="Times New Roman" panose="02020603050405020304" pitchFamily="18" charset="0"/>
              </a:rPr>
              <a:t>This architecture leverages AWS-native services like </a:t>
            </a:r>
            <a:r>
              <a:rPr lang="en-US" sz="2000" b="1" dirty="0" err="1">
                <a:latin typeface="Times New Roman" panose="02020603050405020304" pitchFamily="18" charset="0"/>
                <a:cs typeface="Times New Roman" panose="02020603050405020304" pitchFamily="18" charset="0"/>
              </a:rPr>
              <a:t>GuardDuty</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EventBridge</a:t>
            </a:r>
            <a:r>
              <a:rPr lang="en-US" sz="2000" b="1" dirty="0">
                <a:latin typeface="Times New Roman" panose="02020603050405020304" pitchFamily="18" charset="0"/>
                <a:cs typeface="Times New Roman" panose="02020603050405020304" pitchFamily="18" charset="0"/>
              </a:rPr>
              <a:t>, SNS, and Lambda</a:t>
            </a:r>
            <a:r>
              <a:rPr lang="en-US" sz="2000" dirty="0">
                <a:latin typeface="Times New Roman" panose="02020603050405020304" pitchFamily="18" charset="0"/>
                <a:cs typeface="Times New Roman" panose="02020603050405020304" pitchFamily="18" charset="0"/>
              </a:rPr>
              <a:t> to build a comprehensive threat detection and automated remediation solution. By integrating these services, organizations can effectively identify security risks, trigger alerts, and automatically isolate compromised resources, ensuring the cloud environment remains secure and resilient.</a:t>
            </a:r>
          </a:p>
          <a:p>
            <a:r>
              <a:rPr lang="en-US" sz="2000" dirty="0">
                <a:latin typeface="Times New Roman" panose="02020603050405020304" pitchFamily="18" charset="0"/>
                <a:cs typeface="Times New Roman" panose="02020603050405020304" pitchFamily="18" charset="0"/>
              </a:rPr>
              <a:t>This presentation walks you through the step-by-step setup and benefits of this security architecture.</a:t>
            </a:r>
          </a:p>
        </p:txBody>
      </p:sp>
      <p:grpSp>
        <p:nvGrpSpPr>
          <p:cNvPr id="137" name="Google Shape;137;p16"/>
          <p:cNvGrpSpPr/>
          <p:nvPr/>
        </p:nvGrpSpPr>
        <p:grpSpPr>
          <a:xfrm rot="4439350">
            <a:off x="10305772" y="-935083"/>
            <a:ext cx="2753686" cy="2897112"/>
            <a:chOff x="-843530" y="-1196459"/>
            <a:chExt cx="2753686" cy="2897112"/>
          </a:xfrm>
        </p:grpSpPr>
        <p:sp>
          <p:nvSpPr>
            <p:cNvPr id="138" name="Google Shape;138;p16"/>
            <p:cNvSpPr/>
            <p:nvPr/>
          </p:nvSpPr>
          <p:spPr>
            <a:xfrm rot="2476041">
              <a:off x="-269976" y="-648288"/>
              <a:ext cx="1251936" cy="2210578"/>
            </a:xfrm>
            <a:custGeom>
              <a:avLst/>
              <a:gdLst/>
              <a:ahLst/>
              <a:cxnLst/>
              <a:rect l="l" t="t" r="r" b="b"/>
              <a:pathLst>
                <a:path w="1137091" h="1501074" extrusionOk="0">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9" name="Google Shape;139;p16"/>
            <p:cNvSpPr/>
            <p:nvPr/>
          </p:nvSpPr>
          <p:spPr>
            <a:xfrm rot="-6597732" flipH="1">
              <a:off x="31601" y="-1336044"/>
              <a:ext cx="1251936" cy="2210578"/>
            </a:xfrm>
            <a:custGeom>
              <a:avLst/>
              <a:gdLst/>
              <a:ahLst/>
              <a:cxnLst/>
              <a:rect l="l" t="t" r="r" b="b"/>
              <a:pathLst>
                <a:path w="1137091" h="1501074" extrusionOk="0">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40" name="Google Shape;140;p16"/>
          <p:cNvSpPr/>
          <p:nvPr/>
        </p:nvSpPr>
        <p:spPr>
          <a:xfrm rot="6175423">
            <a:off x="10443342" y="4582071"/>
            <a:ext cx="2469060" cy="3599358"/>
          </a:xfrm>
          <a:custGeom>
            <a:avLst/>
            <a:gdLst/>
            <a:ahLst/>
            <a:cxnLst/>
            <a:rect l="l" t="t" r="r" b="b"/>
            <a:pathLst>
              <a:path w="3991493" h="4835022" extrusionOk="0">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1" name="Google Shape;141;p16"/>
          <p:cNvSpPr/>
          <p:nvPr/>
        </p:nvSpPr>
        <p:spPr>
          <a:xfrm>
            <a:off x="10250002" y="139291"/>
            <a:ext cx="775163" cy="720875"/>
          </a:xfrm>
          <a:custGeom>
            <a:avLst/>
            <a:gdLst/>
            <a:ahLst/>
            <a:cxnLst/>
            <a:rect l="l" t="t" r="r" b="b"/>
            <a:pathLst>
              <a:path w="1444799" h="1343613" extrusionOk="0">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 name="Rectangle: Rounded Corners 7">
            <a:extLst>
              <a:ext uri="{FF2B5EF4-FFF2-40B4-BE49-F238E27FC236}">
                <a16:creationId xmlns:a16="http://schemas.microsoft.com/office/drawing/2014/main" id="{0C3F2A4A-6CAC-2E60-4F5C-156085B0EE48}"/>
              </a:ext>
            </a:extLst>
          </p:cNvPr>
          <p:cNvSpPr/>
          <p:nvPr/>
        </p:nvSpPr>
        <p:spPr>
          <a:xfrm>
            <a:off x="137267" y="1089000"/>
            <a:ext cx="4680000" cy="4680000"/>
          </a:xfrm>
          <a:prstGeom prst="roundRect">
            <a:avLst>
              <a:gd name="adj" fmla="val 50000"/>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7"/>
          <p:cNvSpPr txBox="1"/>
          <p:nvPr/>
        </p:nvSpPr>
        <p:spPr>
          <a:xfrm>
            <a:off x="94490" y="499914"/>
            <a:ext cx="38937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600" dirty="0">
                <a:solidFill>
                  <a:schemeClr val="dk1"/>
                </a:solidFill>
                <a:latin typeface="Fira Sans Medium"/>
                <a:ea typeface="Fira Sans Medium"/>
                <a:cs typeface="Fira Sans Medium"/>
                <a:sym typeface="Fira Sans Medium"/>
              </a:rPr>
              <a:t>Prerequisites</a:t>
            </a:r>
            <a:endParaRPr sz="3600" dirty="0">
              <a:solidFill>
                <a:schemeClr val="dk1"/>
              </a:solidFill>
              <a:latin typeface="Fira Sans Medium"/>
              <a:ea typeface="Fira Sans Medium"/>
              <a:cs typeface="Fira Sans Medium"/>
              <a:sym typeface="Fira Sans Medium"/>
            </a:endParaRPr>
          </a:p>
        </p:txBody>
      </p:sp>
      <p:grpSp>
        <p:nvGrpSpPr>
          <p:cNvPr id="149" name="Google Shape;149;p17"/>
          <p:cNvGrpSpPr/>
          <p:nvPr/>
        </p:nvGrpSpPr>
        <p:grpSpPr>
          <a:xfrm rot="4439404">
            <a:off x="10304617" y="-935381"/>
            <a:ext cx="2755625" cy="2896196"/>
            <a:chOff x="-845286" y="-1196058"/>
            <a:chExt cx="2755665" cy="2896238"/>
          </a:xfrm>
        </p:grpSpPr>
        <p:sp>
          <p:nvSpPr>
            <p:cNvPr id="150" name="Google Shape;150;p17"/>
            <p:cNvSpPr/>
            <p:nvPr/>
          </p:nvSpPr>
          <p:spPr>
            <a:xfrm rot="2473360">
              <a:off x="-270416" y="-649434"/>
              <a:ext cx="1250997" cy="2212398"/>
            </a:xfrm>
            <a:custGeom>
              <a:avLst/>
              <a:gdLst/>
              <a:ahLst/>
              <a:cxnLst/>
              <a:rect l="l" t="t" r="r" b="b"/>
              <a:pathLst>
                <a:path w="1137091" h="1501074" extrusionOk="0">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1" name="Google Shape;151;p17"/>
            <p:cNvSpPr/>
            <p:nvPr/>
          </p:nvSpPr>
          <p:spPr>
            <a:xfrm rot="-6594984" flipH="1">
              <a:off x="31803" y="-1336264"/>
              <a:ext cx="1251756" cy="2211593"/>
            </a:xfrm>
            <a:custGeom>
              <a:avLst/>
              <a:gdLst/>
              <a:ahLst/>
              <a:cxnLst/>
              <a:rect l="l" t="t" r="r" b="b"/>
              <a:pathLst>
                <a:path w="1137091" h="1501074" extrusionOk="0">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52" name="Google Shape;152;p17"/>
          <p:cNvSpPr/>
          <p:nvPr/>
        </p:nvSpPr>
        <p:spPr>
          <a:xfrm rot="6171338">
            <a:off x="10447606" y="4579637"/>
            <a:ext cx="2466706" cy="3597728"/>
          </a:xfrm>
          <a:custGeom>
            <a:avLst/>
            <a:gdLst/>
            <a:ahLst/>
            <a:cxnLst/>
            <a:rect l="l" t="t" r="r" b="b"/>
            <a:pathLst>
              <a:path w="3991493" h="4835022" extrusionOk="0">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3" name="Google Shape;153;p17"/>
          <p:cNvSpPr/>
          <p:nvPr/>
        </p:nvSpPr>
        <p:spPr>
          <a:xfrm>
            <a:off x="10250002" y="139291"/>
            <a:ext cx="776579" cy="722192"/>
          </a:xfrm>
          <a:custGeom>
            <a:avLst/>
            <a:gdLst/>
            <a:ahLst/>
            <a:cxnLst/>
            <a:rect l="l" t="t" r="r" b="b"/>
            <a:pathLst>
              <a:path w="1444799" h="1343613" extrusionOk="0">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6F6084F3-7489-FD40-E0B3-18ABD80BD620}"/>
              </a:ext>
            </a:extLst>
          </p:cNvPr>
          <p:cNvPicPr>
            <a:picLocks noChangeAspect="1"/>
          </p:cNvPicPr>
          <p:nvPr/>
        </p:nvPicPr>
        <p:blipFill>
          <a:blip r:embed="rId3"/>
          <a:stretch>
            <a:fillRect/>
          </a:stretch>
        </p:blipFill>
        <p:spPr>
          <a:xfrm>
            <a:off x="94490" y="1559933"/>
            <a:ext cx="11865368" cy="3619814"/>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5" name="Picture 4" descr="A computer screen shot of a computer">
            <a:extLst>
              <a:ext uri="{FF2B5EF4-FFF2-40B4-BE49-F238E27FC236}">
                <a16:creationId xmlns:a16="http://schemas.microsoft.com/office/drawing/2014/main" id="{6588B508-2164-02BF-E1D7-B544E3FA9A9C}"/>
              </a:ext>
            </a:extLst>
          </p:cNvPr>
          <p:cNvPicPr>
            <a:picLocks noChangeAspect="1"/>
          </p:cNvPicPr>
          <p:nvPr/>
        </p:nvPicPr>
        <p:blipFill>
          <a:blip r:embed="rId3"/>
          <a:stretch>
            <a:fillRect/>
          </a:stretch>
        </p:blipFill>
        <p:spPr>
          <a:xfrm>
            <a:off x="0" y="0"/>
            <a:ext cx="12192000" cy="6858000"/>
          </a:xfrm>
          <a:prstGeom prst="rect">
            <a:avLst/>
          </a:prstGeom>
        </p:spPr>
      </p:pic>
      <p:sp>
        <p:nvSpPr>
          <p:cNvPr id="158" name="Google Shape;158;p18"/>
          <p:cNvSpPr txBox="1"/>
          <p:nvPr/>
        </p:nvSpPr>
        <p:spPr>
          <a:xfrm>
            <a:off x="154849" y="134886"/>
            <a:ext cx="7868273"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dirty="0">
                <a:solidFill>
                  <a:schemeClr val="bg1"/>
                </a:solidFill>
                <a:latin typeface="Times New Roman" panose="02020603050405020304" pitchFamily="18" charset="0"/>
                <a:ea typeface="Fira Sans Medium"/>
                <a:cs typeface="Times New Roman" panose="02020603050405020304" pitchFamily="18" charset="0"/>
                <a:sym typeface="Fira Sans Medium"/>
              </a:rPr>
              <a:t>Architecture Diagram</a:t>
            </a:r>
          </a:p>
        </p:txBody>
      </p:sp>
      <p:sp>
        <p:nvSpPr>
          <p:cNvPr id="159" name="Google Shape;159;p18"/>
          <p:cNvSpPr txBox="1"/>
          <p:nvPr/>
        </p:nvSpPr>
        <p:spPr>
          <a:xfrm>
            <a:off x="597293" y="1232672"/>
            <a:ext cx="35910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30000"/>
              </a:lnSpc>
              <a:spcBef>
                <a:spcPts val="0"/>
              </a:spcBef>
              <a:spcAft>
                <a:spcPts val="0"/>
              </a:spcAft>
              <a:buNone/>
            </a:pPr>
            <a:r>
              <a:rPr lang="en-IN"/>
              <a:t> </a:t>
            </a:r>
            <a:endParaRPr/>
          </a:p>
        </p:txBody>
      </p:sp>
      <p:sp>
        <p:nvSpPr>
          <p:cNvPr id="160" name="Google Shape;160;p18"/>
          <p:cNvSpPr txBox="1"/>
          <p:nvPr/>
        </p:nvSpPr>
        <p:spPr>
          <a:xfrm>
            <a:off x="597293" y="5054643"/>
            <a:ext cx="35910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30000"/>
              </a:lnSpc>
              <a:spcBef>
                <a:spcPts val="0"/>
              </a:spcBef>
              <a:spcAft>
                <a:spcPts val="0"/>
              </a:spcAft>
              <a:buNone/>
            </a:pPr>
            <a:endParaRPr/>
          </a:p>
        </p:txBody>
      </p:sp>
      <p:grpSp>
        <p:nvGrpSpPr>
          <p:cNvPr id="161" name="Google Shape;161;p18"/>
          <p:cNvGrpSpPr/>
          <p:nvPr/>
        </p:nvGrpSpPr>
        <p:grpSpPr>
          <a:xfrm rot="-9452909">
            <a:off x="10020143" y="5435046"/>
            <a:ext cx="2753686" cy="2897112"/>
            <a:chOff x="-843530" y="-1196459"/>
            <a:chExt cx="2753686" cy="2897112"/>
          </a:xfrm>
        </p:grpSpPr>
        <p:sp>
          <p:nvSpPr>
            <p:cNvPr id="162" name="Google Shape;162;p18"/>
            <p:cNvSpPr/>
            <p:nvPr/>
          </p:nvSpPr>
          <p:spPr>
            <a:xfrm rot="2476041">
              <a:off x="-269976" y="-648288"/>
              <a:ext cx="1251936" cy="2210578"/>
            </a:xfrm>
            <a:custGeom>
              <a:avLst/>
              <a:gdLst/>
              <a:ahLst/>
              <a:cxnLst/>
              <a:rect l="l" t="t" r="r" b="b"/>
              <a:pathLst>
                <a:path w="1137091" h="1501074" extrusionOk="0">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3" name="Google Shape;163;p18"/>
            <p:cNvSpPr/>
            <p:nvPr/>
          </p:nvSpPr>
          <p:spPr>
            <a:xfrm rot="-6597732" flipH="1">
              <a:off x="31601" y="-1336044"/>
              <a:ext cx="1251936" cy="2210578"/>
            </a:xfrm>
            <a:custGeom>
              <a:avLst/>
              <a:gdLst/>
              <a:ahLst/>
              <a:cxnLst/>
              <a:rect l="l" t="t" r="r" b="b"/>
              <a:pathLst>
                <a:path w="1137091" h="1501074" extrusionOk="0">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64" name="Google Shape;164;p18"/>
          <p:cNvSpPr/>
          <p:nvPr/>
        </p:nvSpPr>
        <p:spPr>
          <a:xfrm rot="7707741">
            <a:off x="11670176" y="5713437"/>
            <a:ext cx="775163" cy="720875"/>
          </a:xfrm>
          <a:custGeom>
            <a:avLst/>
            <a:gdLst/>
            <a:ahLst/>
            <a:cxnLst/>
            <a:rect l="l" t="t" r="r" b="b"/>
            <a:pathLst>
              <a:path w="1444799" h="1343613" extrusionOk="0">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pic>
        <p:nvPicPr>
          <p:cNvPr id="3" name="Picture 2">
            <a:extLst>
              <a:ext uri="{FF2B5EF4-FFF2-40B4-BE49-F238E27FC236}">
                <a16:creationId xmlns:a16="http://schemas.microsoft.com/office/drawing/2014/main" id="{CCE46326-4CCC-7BEB-2251-A96A33F84FB3}"/>
              </a:ext>
            </a:extLst>
          </p:cNvPr>
          <p:cNvPicPr>
            <a:picLocks noChangeAspect="1"/>
          </p:cNvPicPr>
          <p:nvPr/>
        </p:nvPicPr>
        <p:blipFill>
          <a:blip r:embed="rId3"/>
          <a:stretch>
            <a:fillRect/>
          </a:stretch>
        </p:blipFill>
        <p:spPr>
          <a:xfrm>
            <a:off x="0" y="837203"/>
            <a:ext cx="12192000" cy="5498477"/>
          </a:xfrm>
          <a:prstGeom prst="rect">
            <a:avLst/>
          </a:prstGeom>
        </p:spPr>
      </p:pic>
      <p:sp>
        <p:nvSpPr>
          <p:cNvPr id="171" name="Google Shape;171;p19"/>
          <p:cNvSpPr txBox="1"/>
          <p:nvPr/>
        </p:nvSpPr>
        <p:spPr>
          <a:xfrm>
            <a:off x="0" y="0"/>
            <a:ext cx="1720645"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dirty="0">
                <a:solidFill>
                  <a:schemeClr val="dk1"/>
                </a:solidFill>
                <a:latin typeface="Times New Roman" panose="02020603050405020304" pitchFamily="18" charset="0"/>
                <a:ea typeface="Fira Sans Medium"/>
                <a:cs typeface="Times New Roman" panose="02020603050405020304" pitchFamily="18" charset="0"/>
                <a:sym typeface="Fira Sans Medium"/>
              </a:rPr>
              <a:t>Result</a:t>
            </a:r>
            <a:endParaRPr sz="3200" dirty="0">
              <a:solidFill>
                <a:schemeClr val="dk1"/>
              </a:solidFill>
              <a:latin typeface="Times New Roman" panose="02020603050405020304" pitchFamily="18" charset="0"/>
              <a:ea typeface="Fira Sans Medium"/>
              <a:cs typeface="Times New Roman" panose="02020603050405020304" pitchFamily="18" charset="0"/>
              <a:sym typeface="Fira Sans Medium"/>
            </a:endParaRPr>
          </a:p>
        </p:txBody>
      </p:sp>
      <p:sp>
        <p:nvSpPr>
          <p:cNvPr id="4" name="Google Shape;171;p19">
            <a:extLst>
              <a:ext uri="{FF2B5EF4-FFF2-40B4-BE49-F238E27FC236}">
                <a16:creationId xmlns:a16="http://schemas.microsoft.com/office/drawing/2014/main" id="{E20C7C52-F91D-C46E-AACA-A69EDFC1C243}"/>
              </a:ext>
            </a:extLst>
          </p:cNvPr>
          <p:cNvSpPr txBox="1"/>
          <p:nvPr/>
        </p:nvSpPr>
        <p:spPr>
          <a:xfrm>
            <a:off x="-68826" y="332906"/>
            <a:ext cx="12192000"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Times New Roman" panose="02020603050405020304" pitchFamily="18" charset="0"/>
                <a:ea typeface="Fira Sans Medium"/>
                <a:cs typeface="Times New Roman" panose="02020603050405020304" pitchFamily="18" charset="0"/>
                <a:sym typeface="Fira Sans Medium"/>
              </a:rPr>
              <a:t>Created 3 EC2-Instances for our given architecture for demonstration</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0"/>
          <p:cNvSpPr txBox="1"/>
          <p:nvPr/>
        </p:nvSpPr>
        <p:spPr>
          <a:xfrm>
            <a:off x="603162" y="1168986"/>
            <a:ext cx="11245800" cy="323100"/>
          </a:xfrm>
          <a:prstGeom prst="rect">
            <a:avLst/>
          </a:prstGeom>
          <a:noFill/>
          <a:ln>
            <a:noFill/>
          </a:ln>
        </p:spPr>
        <p:txBody>
          <a:bodyPr spcFirstLastPara="1" wrap="square" lIns="91425" tIns="45700" rIns="91425" bIns="45700" anchor="t" anchorCtr="0">
            <a:spAutoFit/>
          </a:bodyPr>
          <a:lstStyle/>
          <a:p>
            <a:pPr marL="228600" lvl="0" indent="0" algn="l" rtl="0">
              <a:lnSpc>
                <a:spcPct val="107916"/>
              </a:lnSpc>
              <a:spcBef>
                <a:spcPts val="0"/>
              </a:spcBef>
              <a:spcAft>
                <a:spcPts val="1255"/>
              </a:spcAft>
              <a:buSzPts val="1100"/>
              <a:buNone/>
            </a:pPr>
            <a:r>
              <a:rPr lang="en-IN" sz="1500" b="1">
                <a:solidFill>
                  <a:schemeClr val="dk1"/>
                </a:solidFill>
                <a:latin typeface="Times New Roman"/>
                <a:ea typeface="Times New Roman"/>
                <a:cs typeface="Times New Roman"/>
                <a:sym typeface="Times New Roman"/>
              </a:rPr>
              <a:t>Created CloudWatch rules for SNS and AWS Lambda function</a:t>
            </a:r>
            <a:endParaRPr sz="1500" b="1">
              <a:solidFill>
                <a:schemeClr val="dk1"/>
              </a:solidFill>
              <a:latin typeface="Times New Roman"/>
              <a:ea typeface="Times New Roman"/>
              <a:cs typeface="Times New Roman"/>
              <a:sym typeface="Times New Roman"/>
            </a:endParaRPr>
          </a:p>
        </p:txBody>
      </p:sp>
      <p:sp>
        <p:nvSpPr>
          <p:cNvPr id="178" name="Google Shape;178;p20"/>
          <p:cNvSpPr txBox="1"/>
          <p:nvPr/>
        </p:nvSpPr>
        <p:spPr>
          <a:xfrm>
            <a:off x="0" y="100081"/>
            <a:ext cx="2395200" cy="769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400" dirty="0">
                <a:solidFill>
                  <a:schemeClr val="dk1"/>
                </a:solidFill>
                <a:latin typeface="Fira Sans Medium"/>
                <a:ea typeface="Fira Sans Medium"/>
                <a:cs typeface="Fira Sans Medium"/>
                <a:sym typeface="Fira Sans Medium"/>
              </a:rPr>
              <a:t>Result</a:t>
            </a:r>
            <a:endParaRPr sz="3600" dirty="0">
              <a:solidFill>
                <a:schemeClr val="dk1"/>
              </a:solidFill>
              <a:latin typeface="Fira Sans Medium"/>
              <a:ea typeface="Fira Sans Medium"/>
              <a:cs typeface="Fira Sans Medium"/>
              <a:sym typeface="Fira Sans Medium"/>
            </a:endParaRPr>
          </a:p>
        </p:txBody>
      </p:sp>
      <p:pic>
        <p:nvPicPr>
          <p:cNvPr id="3" name="Picture 2">
            <a:extLst>
              <a:ext uri="{FF2B5EF4-FFF2-40B4-BE49-F238E27FC236}">
                <a16:creationId xmlns:a16="http://schemas.microsoft.com/office/drawing/2014/main" id="{570FD950-15B1-EB9E-C5E3-EEFDCD04923E}"/>
              </a:ext>
            </a:extLst>
          </p:cNvPr>
          <p:cNvPicPr>
            <a:picLocks noChangeAspect="1"/>
          </p:cNvPicPr>
          <p:nvPr/>
        </p:nvPicPr>
        <p:blipFill>
          <a:blip r:embed="rId3"/>
          <a:stretch>
            <a:fillRect/>
          </a:stretch>
        </p:blipFill>
        <p:spPr>
          <a:xfrm>
            <a:off x="0" y="779799"/>
            <a:ext cx="12192000" cy="5593370"/>
          </a:xfrm>
          <a:prstGeom prst="rect">
            <a:avLst/>
          </a:prstGeom>
        </p:spPr>
      </p:pic>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2"/>
          <p:cNvSpPr txBox="1"/>
          <p:nvPr/>
        </p:nvSpPr>
        <p:spPr>
          <a:xfrm>
            <a:off x="603162" y="1168986"/>
            <a:ext cx="11245800" cy="354000"/>
          </a:xfrm>
          <a:prstGeom prst="rect">
            <a:avLst/>
          </a:prstGeom>
          <a:noFill/>
          <a:ln>
            <a:noFill/>
          </a:ln>
        </p:spPr>
        <p:txBody>
          <a:bodyPr spcFirstLastPara="1" wrap="square" lIns="91425" tIns="45700" rIns="91425" bIns="45700" anchor="t" anchorCtr="0">
            <a:spAutoFit/>
          </a:bodyPr>
          <a:lstStyle/>
          <a:p>
            <a:pPr marL="228600" lvl="0" indent="0" algn="l" rtl="0">
              <a:lnSpc>
                <a:spcPct val="107916"/>
              </a:lnSpc>
              <a:spcBef>
                <a:spcPts val="0"/>
              </a:spcBef>
              <a:spcAft>
                <a:spcPts val="1255"/>
              </a:spcAft>
              <a:buSzPts val="1100"/>
              <a:buNone/>
            </a:pPr>
            <a:r>
              <a:rPr lang="en-IN" b="1">
                <a:solidFill>
                  <a:schemeClr val="dk1"/>
                </a:solidFill>
                <a:latin typeface="Times New Roman"/>
                <a:ea typeface="Times New Roman"/>
                <a:cs typeface="Times New Roman"/>
                <a:sym typeface="Times New Roman"/>
              </a:rPr>
              <a:t>Configured </a:t>
            </a:r>
            <a:r>
              <a:rPr lang="en-IN" sz="1700" b="1">
                <a:solidFill>
                  <a:schemeClr val="dk1"/>
                </a:solidFill>
                <a:latin typeface="Times New Roman"/>
                <a:ea typeface="Times New Roman"/>
                <a:cs typeface="Times New Roman"/>
                <a:sym typeface="Times New Roman"/>
              </a:rPr>
              <a:t>SNS for desired endpoint mail ID</a:t>
            </a:r>
            <a:endParaRPr sz="1900" b="1">
              <a:solidFill>
                <a:schemeClr val="dk1"/>
              </a:solidFill>
              <a:latin typeface="Times New Roman"/>
              <a:ea typeface="Times New Roman"/>
              <a:cs typeface="Times New Roman"/>
              <a:sym typeface="Times New Roman"/>
            </a:endParaRPr>
          </a:p>
        </p:txBody>
      </p:sp>
      <p:sp>
        <p:nvSpPr>
          <p:cNvPr id="192" name="Google Shape;192;p22"/>
          <p:cNvSpPr txBox="1"/>
          <p:nvPr/>
        </p:nvSpPr>
        <p:spPr>
          <a:xfrm>
            <a:off x="0" y="40645"/>
            <a:ext cx="2395200" cy="769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400" dirty="0">
                <a:solidFill>
                  <a:schemeClr val="dk1"/>
                </a:solidFill>
                <a:latin typeface="Fira Sans Medium"/>
                <a:ea typeface="Fira Sans Medium"/>
                <a:cs typeface="Fira Sans Medium"/>
                <a:sym typeface="Fira Sans Medium"/>
              </a:rPr>
              <a:t>Result</a:t>
            </a:r>
            <a:endParaRPr sz="3600" dirty="0">
              <a:solidFill>
                <a:schemeClr val="dk1"/>
              </a:solidFill>
              <a:latin typeface="Fira Sans Medium"/>
              <a:ea typeface="Fira Sans Medium"/>
              <a:cs typeface="Fira Sans Medium"/>
              <a:sym typeface="Fira Sans Medium"/>
            </a:endParaRPr>
          </a:p>
        </p:txBody>
      </p:sp>
      <p:pic>
        <p:nvPicPr>
          <p:cNvPr id="4" name="Picture 3">
            <a:extLst>
              <a:ext uri="{FF2B5EF4-FFF2-40B4-BE49-F238E27FC236}">
                <a16:creationId xmlns:a16="http://schemas.microsoft.com/office/drawing/2014/main" id="{3C02D46C-92A6-72F3-DAEA-1214B6158238}"/>
              </a:ext>
            </a:extLst>
          </p:cNvPr>
          <p:cNvPicPr>
            <a:picLocks noChangeAspect="1"/>
          </p:cNvPicPr>
          <p:nvPr/>
        </p:nvPicPr>
        <p:blipFill>
          <a:blip r:embed="rId3"/>
          <a:stretch>
            <a:fillRect/>
          </a:stretch>
        </p:blipFill>
        <p:spPr>
          <a:xfrm>
            <a:off x="0" y="810145"/>
            <a:ext cx="12192000" cy="5375593"/>
          </a:xfrm>
          <a:prstGeom prst="rect">
            <a:avLst/>
          </a:prstGeom>
        </p:spPr>
      </p:pic>
    </p:spTree>
  </p:cSld>
  <p:clrMapOvr>
    <a:masterClrMapping/>
  </p:clrMapOvr>
  <p:transition spd="slow">
    <p:push dir="u"/>
  </p:transition>
</p:sld>
</file>

<file path=ppt/theme/theme1.xml><?xml version="1.0" encoding="utf-8"?>
<a:theme xmlns:a="http://schemas.openxmlformats.org/drawingml/2006/main" name="Office Theme">
  <a:themeElements>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293</TotalTime>
  <Words>476</Words>
  <Application>Microsoft Office PowerPoint</Application>
  <PresentationFormat>Widescreen</PresentationFormat>
  <Paragraphs>46</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Times New Roman</vt:lpstr>
      <vt:lpstr>Arial</vt:lpstr>
      <vt:lpstr>Calibri</vt:lpstr>
      <vt:lpstr>Fira Sans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Shreyash Singh</cp:lastModifiedBy>
  <cp:revision>6</cp:revision>
  <dcterms:modified xsi:type="dcterms:W3CDTF">2025-02-10T20:17:47Z</dcterms:modified>
</cp:coreProperties>
</file>