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7" r:id="rId8"/>
    <p:sldId id="4426" r:id="rId9"/>
    <p:sldId id="4428" r:id="rId10"/>
    <p:sldId id="4429" r:id="rId11"/>
    <p:sldId id="4430" r:id="rId12"/>
    <p:sldId id="44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endra K" userId="33e83220-6405-4fd6-9ff8-8bc3593ea1b7" providerId="ADAL" clId="{3E0B36D1-B71C-485F-BC5C-DE26605EABB7}"/>
    <pc:docChg chg="custSel modSld">
      <pc:chgData name="Raghavendra K" userId="33e83220-6405-4fd6-9ff8-8bc3593ea1b7" providerId="ADAL" clId="{3E0B36D1-B71C-485F-BC5C-DE26605EABB7}" dt="2024-09-03T07:20:02.427" v="91" actId="20577"/>
      <pc:docMkLst>
        <pc:docMk/>
      </pc:docMkLst>
      <pc:sldChg chg="modSp mod">
        <pc:chgData name="Raghavendra K" userId="33e83220-6405-4fd6-9ff8-8bc3593ea1b7" providerId="ADAL" clId="{3E0B36D1-B71C-485F-BC5C-DE26605EABB7}" dt="2024-09-03T07:20:02.427" v="91" actId="20577"/>
        <pc:sldMkLst>
          <pc:docMk/>
          <pc:sldMk cId="0" sldId="260"/>
        </pc:sldMkLst>
      </pc:sldChg>
    </pc:docChg>
  </pc:docChgLst>
  <pc:docChgLst>
    <pc:chgData name="Raghavendra K" userId="33e83220-6405-4fd6-9ff8-8bc3593ea1b7" providerId="ADAL" clId="{8A5785CB-577F-4B60-9AC0-BEE165E210B1}"/>
    <pc:docChg chg="modSld">
      <pc:chgData name="Raghavendra K" userId="33e83220-6405-4fd6-9ff8-8bc3593ea1b7" providerId="ADAL" clId="{8A5785CB-577F-4B60-9AC0-BEE165E210B1}" dt="2024-11-27T12:03:16.739" v="19" actId="20577"/>
      <pc:docMkLst>
        <pc:docMk/>
      </pc:docMkLst>
      <pc:sldChg chg="modSp mod">
        <pc:chgData name="Raghavendra K" userId="33e83220-6405-4fd6-9ff8-8bc3593ea1b7" providerId="ADAL" clId="{8A5785CB-577F-4B60-9AC0-BEE165E210B1}" dt="2024-11-27T12:03:16.739" v="19" actId="20577"/>
        <pc:sldMkLst>
          <pc:docMk/>
          <pc:sldMk cId="0" sldId="260"/>
        </pc:sldMkLst>
        <pc:spChg chg="mod">
          <ac:chgData name="Raghavendra K" userId="33e83220-6405-4fd6-9ff8-8bc3593ea1b7" providerId="ADAL" clId="{8A5785CB-577F-4B60-9AC0-BEE165E210B1}" dt="2024-11-27T12:03:02.027" v="11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Raghavendra K" userId="33e83220-6405-4fd6-9ff8-8bc3593ea1b7" providerId="ADAL" clId="{8A5785CB-577F-4B60-9AC0-BEE165E210B1}" dt="2024-11-27T12:03:16.739" v="19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Raghavendra K" userId="33e83220-6405-4fd6-9ff8-8bc3593ea1b7" providerId="ADAL" clId="{ABA22749-26CE-4BB8-A881-85C53E80DE60}"/>
    <pc:docChg chg="modSld">
      <pc:chgData name="Raghavendra K" userId="33e83220-6405-4fd6-9ff8-8bc3593ea1b7" providerId="ADAL" clId="{ABA22749-26CE-4BB8-A881-85C53E80DE60}" dt="2025-02-15T08:41:06.850" v="43" actId="20577"/>
      <pc:docMkLst>
        <pc:docMk/>
      </pc:docMkLst>
      <pc:sldChg chg="modSp mod">
        <pc:chgData name="Raghavendra K" userId="33e83220-6405-4fd6-9ff8-8bc3593ea1b7" providerId="ADAL" clId="{ABA22749-26CE-4BB8-A881-85C53E80DE60}" dt="2025-02-15T08:41:06.850" v="43" actId="20577"/>
        <pc:sldMkLst>
          <pc:docMk/>
          <pc:sldMk cId="0" sldId="260"/>
        </pc:sldMkLst>
        <pc:spChg chg="mod">
          <ac:chgData name="Raghavendra K" userId="33e83220-6405-4fd6-9ff8-8bc3593ea1b7" providerId="ADAL" clId="{ABA22749-26CE-4BB8-A881-85C53E80DE60}" dt="2025-02-15T08:41:06.850" v="43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D4D8-7AA5-6EC6-423F-5E3770C1B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9F50F-E38E-328C-E6E9-7287513F8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3ABE-7D70-E8DA-02C5-64AAF0B9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BF12-8E20-B0EB-DAB2-B9FC95A0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E3E0F-DE36-67A7-64A8-9328DB05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3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77B2-9AB1-3364-469A-11AE2356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4BCBD-748A-3115-5CC3-89876D194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2AF8-9224-B3EA-972E-ADA938EE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9452-995F-A73F-8F64-6D62F1A0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9EBC-AEED-599A-5A07-0008E21E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C195C-8763-CEAB-81AF-3DD604CC7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4672A-D8FD-BA7D-5EC4-D67482BAA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C1E6F-183B-C3E2-81F9-CCD45E9B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A9CC-FDEF-CA0C-8F75-C26E1383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960D-C482-A131-1E2E-9E3CCA9A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2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EE8-289C-3393-FC4C-3DA9C6B1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8DB4-4A67-C074-744C-0D8A80EA1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EEB10-D2F0-36DB-2238-0A76C98C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7678-7264-A63B-56AF-22C6CFAD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3CDB1-2102-7540-BBC5-86DAEFE1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00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0B11-3DD8-8D4A-CF46-41DF81A2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523B9-EF50-3F79-7BA6-DEAC6612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A9D8-16BD-A4B3-7248-040F29B7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818AA-B9C2-06D6-B2EC-6FAE4763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C8F0F-A5F0-121B-665F-DFDCBD1A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6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2C3E-E633-EA1E-FDAE-4D443C2E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1B202-D90C-21B7-FB26-B947E940B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188D2-2FCE-58EB-9667-16427CE7F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63BF3-04E4-BE49-CE21-4588818E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AD641-8364-97F5-FB17-8A1F4A39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3C3FE-5568-3ACE-8457-BA7F9798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848C2-6B3A-75AA-C080-5A7F6E34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6DF1B-BF94-B172-A4E7-12F59B887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B4C49-FFA0-49FF-EC65-0CE5C92DA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6A891-A809-F095-E80E-32F2C8B01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9A023-16A5-632D-A0AA-DFA945EA4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A9B05-8520-ECBA-8931-0935C726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D0970-61F7-0146-88B9-B3AE4DB8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31762-3A7D-797B-6C2A-92D6B629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CE1B-94A1-4091-1CBF-331F6C52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76168-9D95-2DE4-1211-52AA074A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19F38-484D-CCE6-D446-E3880A47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BE795-2242-CEC7-E7CF-0FA1A7AB6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2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19BD1-5812-5676-8DB2-35CDA4F4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7B20F-D496-A0B8-9DDB-3C4A1864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A7BDF-F371-C330-4E22-54F01BE4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4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6CBD-6DA1-C068-7E12-EE9AE292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7D98B-05CF-DAEB-9A27-035BB8EC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2F9A5-DACA-5909-909D-B4387030D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FABCD-7E7E-0494-A6FD-1D79601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A7D55-2F45-43F0-2CE5-E2740409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61A0E-B315-493B-591A-07B4DB14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8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6700-E6D7-75FD-D9F6-D817DB63F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D15D83-80AA-4199-DDCD-DB6B0EDD1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D966A-C32A-570B-1EB2-81F606CB8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781DB-069B-D951-66EC-55D27C11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81C06-0B51-CC9E-5DA4-3BBBD9E8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6C03-125C-4E77-1822-798FFC46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5FE64-0716-1BEF-2B0C-3C1219DE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4C5CC-3B64-4B0B-CFA6-63ECEC11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138CE-9BF1-2FDD-0DE2-4028F873C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A4A0-7424-BA1E-A26F-D73EA4F98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88B2-A990-1572-AF9B-19EAC8B16C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7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DWS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 Vishal Thakor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-  Edit Custom Tables in </a:t>
            </a:r>
            <a:r>
              <a:rPr lang="en-US" sz="2400" dirty="0" err="1">
                <a:solidFill>
                  <a:srgbClr val="FFFFFF"/>
                </a:solidFill>
                <a:latin typeface="HK Grotesk" pitchFamily="2" charset="77"/>
              </a:rPr>
              <a:t>Ocra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41B4F-31BF-3671-E707-364CDF23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BB62E06-3E87-2E81-F583-B06891429F03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70C0"/>
                </a:solidFill>
              </a:rPr>
              <a:t>Conclusion </a:t>
            </a:r>
            <a:endParaRPr lang="en-US" sz="3200" b="1" dirty="0">
              <a:solidFill>
                <a:srgbClr val="0070C0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7C44498-6ADC-750D-927E-0C1478EC2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841AA2F-EF10-FC81-79FD-DCF317AE4CF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D5D0-B0E6-3205-6E43-BF8F2FA2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9977D-2740-CB56-5214-F6594972BCB2}"/>
              </a:ext>
            </a:extLst>
          </p:cNvPr>
          <p:cNvSpPr txBox="1"/>
          <p:nvPr/>
        </p:nvSpPr>
        <p:spPr>
          <a:xfrm>
            <a:off x="609600" y="1423491"/>
            <a:ext cx="92138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Custom tables in Orca provide extended control over MSI behavior.</a:t>
            </a:r>
          </a:p>
          <a:p>
            <a:endParaRPr lang="en-US" sz="2400" b="1" dirty="0"/>
          </a:p>
          <a:p>
            <a:r>
              <a:rPr lang="en-US" sz="2400" b="1" dirty="0"/>
              <a:t>With proper planning, they can support complex logic and advanced installs.</a:t>
            </a:r>
          </a:p>
          <a:p>
            <a:endParaRPr lang="en-US" sz="2400" b="1" dirty="0"/>
          </a:p>
          <a:p>
            <a:r>
              <a:rPr lang="en-US" sz="2400" b="1" dirty="0"/>
              <a:t>Orca is a lightweight, reliable tool for editing MSI files directly.</a:t>
            </a:r>
          </a:p>
          <a:p>
            <a:endParaRPr lang="en-US" sz="2400" b="1" dirty="0"/>
          </a:p>
          <a:p>
            <a:r>
              <a:rPr lang="en-US" sz="2400" b="1" dirty="0"/>
              <a:t>Use responsibly, test extensively, and document all changes.</a:t>
            </a:r>
          </a:p>
        </p:txBody>
      </p:sp>
    </p:spTree>
    <p:extLst>
      <p:ext uri="{BB962C8B-B14F-4D97-AF65-F5344CB8AC3E}">
        <p14:creationId xmlns:p14="http://schemas.microsoft.com/office/powerpoint/2010/main" val="28721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1DF7-F75A-650F-716D-0F39D15FC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3E273CE-9263-BE4E-CEBB-74DC9C55D51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Referances</a:t>
            </a:r>
            <a:endParaRPr lang="en-US" sz="3200" b="1" dirty="0">
              <a:solidFill>
                <a:srgbClr val="0070C0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9A82A02-55A6-7A5A-08F5-9682400B5C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E237B35-B321-281D-58AF-A99E7011842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37A97-812C-92AB-053F-8AB5DC8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A2B69B-8CA6-FC9E-87D5-6E1B38FA1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200" y="1561381"/>
            <a:ext cx="63786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Docs – Orca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SDK Schema Reference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WiX Toolset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examples on Stack Overflow </a:t>
            </a:r>
          </a:p>
        </p:txBody>
      </p:sp>
    </p:spTree>
    <p:extLst>
      <p:ext uri="{BB962C8B-B14F-4D97-AF65-F5344CB8AC3E}">
        <p14:creationId xmlns:p14="http://schemas.microsoft.com/office/powerpoint/2010/main" val="387326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87A2E-5885-7794-C841-666CFB7EB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AAC8482A-6666-A7B2-1DD4-A1549FECAE19}"/>
              </a:ext>
            </a:extLst>
          </p:cNvPr>
          <p:cNvSpPr/>
          <p:nvPr/>
        </p:nvSpPr>
        <p:spPr>
          <a:xfrm>
            <a:off x="2436284" y="2484412"/>
            <a:ext cx="6259402" cy="1354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8800" b="1" dirty="0">
                <a:latin typeface="Arial Rounded MT Bold" panose="020F0704030504030204" pitchFamily="34" charset="0"/>
              </a:rPr>
              <a:t>Thank</a:t>
            </a:r>
            <a:r>
              <a:rPr lang="en-US" sz="8800" b="1" dirty="0"/>
              <a:t> You</a:t>
            </a:r>
            <a:endParaRPr lang="en-US" sz="8800" b="1" dirty="0"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A6D9AA9-69B2-6855-45E6-70705174B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700F5EE-21CE-03CC-93F3-C23428672D4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FC0F-B79D-1A49-7AF2-385970C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6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196000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70C0"/>
                </a:solidFill>
                <a:latin typeface="HK Grotesk Bold"/>
              </a:rPr>
              <a:t>Introduction of MSI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A0457-E69B-E1D4-375B-C358C3F59C65}"/>
              </a:ext>
            </a:extLst>
          </p:cNvPr>
          <p:cNvSpPr txBox="1"/>
          <p:nvPr/>
        </p:nvSpPr>
        <p:spPr>
          <a:xfrm>
            <a:off x="754396" y="1536174"/>
            <a:ext cx="881416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Microsoft Installer (MSI) files are database-driven packages used for Software installation.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Orca is a database editor from Microsoft to view and edit MSI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It allows developers to modify tables, add new logic, and troubleshoot installer issues.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Bahnschrift SemiBold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 SemiBold" panose="020B0502040204020203" pitchFamily="34" charset="0"/>
              </a:rPr>
              <a:t>Custom tables help extend the installer with unique functionality not provided by default MSI tables.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525E2-7155-A942-9082-431C064C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A05A9F46-B99E-D339-DC7E-223D6E8F1C2F}"/>
              </a:ext>
            </a:extLst>
          </p:cNvPr>
          <p:cNvSpPr/>
          <p:nvPr/>
        </p:nvSpPr>
        <p:spPr>
          <a:xfrm>
            <a:off x="273075" y="206250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70C0"/>
                </a:solidFill>
              </a:rPr>
              <a:t>Tools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&amp;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Technologies</a:t>
            </a:r>
            <a:endParaRPr lang="en-US" sz="3200" b="1" dirty="0">
              <a:solidFill>
                <a:srgbClr val="0070C0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A1C6608-4F8F-890A-6DBB-6A23AD3114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06E4F0E-49D3-E3E7-9D58-2E2FA791B2B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8AC6-E4A3-3E5E-2657-7FB5EED8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054EF13-73B0-5BC1-9065-41875FEA0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1750" y="1899881"/>
            <a:ext cx="85217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Orca.exe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powerful MSI editor included in Windows SDK.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File Format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Follows a relational database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Installer Schema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Defines standard MSI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 Tools: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WiX Toolset (for advanced MSI creation)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PowerShell (for automation and scripting)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22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564D6-FD5A-8682-31BC-1A3200B8F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CF2C5D5-1084-78AF-F935-A77C19293B1E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70C0"/>
                </a:solidFill>
              </a:rPr>
              <a:t>Prerequisites</a:t>
            </a:r>
            <a:endParaRPr lang="en-US" sz="3200" b="1" dirty="0">
              <a:solidFill>
                <a:srgbClr val="0070C0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AFC295D-F7F0-2E98-60DE-5B62A21744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40F748C-55FE-C143-6C0C-103D33B6DD9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BDF1-CD00-54B7-419A-5A548F23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FCEDA-3A1C-A4CE-D81F-8E167AB3DEA0}"/>
              </a:ext>
            </a:extLst>
          </p:cNvPr>
          <p:cNvSpPr txBox="1"/>
          <p:nvPr/>
        </p:nvSpPr>
        <p:spPr>
          <a:xfrm>
            <a:off x="958850" y="1463020"/>
            <a:ext cx="90868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Install Orca via Windows SDK (select MSI Tools during install).</a:t>
            </a:r>
          </a:p>
          <a:p>
            <a:endParaRPr lang="en-US" sz="2400" b="1" dirty="0"/>
          </a:p>
          <a:p>
            <a:r>
              <a:rPr lang="en-US" sz="2400" b="1" dirty="0"/>
              <a:t>Basic understanding of MSI internals – components, features, and tables.</a:t>
            </a:r>
          </a:p>
          <a:p>
            <a:endParaRPr lang="en-US" sz="2400" b="1" dirty="0"/>
          </a:p>
          <a:p>
            <a:r>
              <a:rPr lang="en-US" sz="2400" b="1" dirty="0"/>
              <a:t>Administrator rights to modify and save MSI files.</a:t>
            </a:r>
          </a:p>
          <a:p>
            <a:endParaRPr lang="en-US" sz="2400" b="1" dirty="0"/>
          </a:p>
          <a:p>
            <a:r>
              <a:rPr lang="en-US" sz="2400" b="1" dirty="0"/>
              <a:t>A sample MSI file to experiment with.</a:t>
            </a:r>
          </a:p>
          <a:p>
            <a:endParaRPr lang="en-US" sz="2400" b="1" dirty="0"/>
          </a:p>
          <a:p>
            <a:r>
              <a:rPr lang="en-US" sz="2400" b="1" dirty="0"/>
              <a:t>Backup of the original MSI before editing.</a:t>
            </a:r>
          </a:p>
        </p:txBody>
      </p:sp>
    </p:spTree>
    <p:extLst>
      <p:ext uri="{BB962C8B-B14F-4D97-AF65-F5344CB8AC3E}">
        <p14:creationId xmlns:p14="http://schemas.microsoft.com/office/powerpoint/2010/main" val="221899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6F591-7492-C0CE-C0FD-D94E7CD50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E4E441B-843C-ED8C-9B19-D2522814A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012690D-7BD4-FF2E-E270-93AB762C8EF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8287-5D80-A7A5-5697-D4FCCB99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84542-1B16-65E4-795F-7D4D895F4B59}"/>
              </a:ext>
            </a:extLst>
          </p:cNvPr>
          <p:cNvSpPr txBox="1"/>
          <p:nvPr/>
        </p:nvSpPr>
        <p:spPr>
          <a:xfrm>
            <a:off x="895350" y="1257638"/>
            <a:ext cx="8712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Store environment variables, flags, or configuration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Execute conditional logic during installation.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Trigger custom scripts or executable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Add metadata for support, licensing, or post-install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Flexibility beyond the default MSI schema.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513" y="164714"/>
            <a:ext cx="51184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70C0"/>
                </a:solidFill>
              </a:rPr>
              <a:t>Why Add/Edit Custom Tables</a:t>
            </a:r>
            <a:endParaRPr lang="en-US" sz="3200" b="1" dirty="0">
              <a:solidFill>
                <a:srgbClr val="0070C0"/>
              </a:solidFill>
              <a:latin typeface="HK Grotesk Bold"/>
            </a:endParaRPr>
          </a:p>
        </p:txBody>
      </p:sp>
    </p:spTree>
    <p:extLst>
      <p:ext uri="{BB962C8B-B14F-4D97-AF65-F5344CB8AC3E}">
        <p14:creationId xmlns:p14="http://schemas.microsoft.com/office/powerpoint/2010/main" val="185248059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B36F-972A-C868-1203-751F9B9B4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9168C41-FDCA-5A16-C6EC-92463F4A586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70C0"/>
                </a:solidFill>
              </a:rPr>
              <a:t>Implementation Steps</a:t>
            </a:r>
            <a:endParaRPr lang="en-US" sz="3200" b="1" dirty="0">
              <a:solidFill>
                <a:srgbClr val="0070C0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A59C438-319C-196B-EA27-CC1C2A7539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E55D0FA-25DB-A561-CA31-65789F05D3A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A174-A995-1994-2278-AC202FCF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D2C5A6-F5CA-96C4-40D2-2FA223B08FFC}"/>
              </a:ext>
            </a:extLst>
          </p:cNvPr>
          <p:cNvSpPr txBox="1"/>
          <p:nvPr/>
        </p:nvSpPr>
        <p:spPr>
          <a:xfrm>
            <a:off x="838200" y="1305342"/>
            <a:ext cx="832008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Open Orca and load the .</a:t>
            </a:r>
            <a:r>
              <a:rPr lang="en-US" sz="2000" b="1" dirty="0" err="1"/>
              <a:t>msi</a:t>
            </a:r>
            <a:r>
              <a:rPr lang="en-US" sz="2000" b="1" dirty="0"/>
              <a:t> file.</a:t>
            </a:r>
          </a:p>
          <a:p>
            <a:endParaRPr lang="en-US" sz="2000" b="1" dirty="0"/>
          </a:p>
          <a:p>
            <a:r>
              <a:rPr lang="en-US" sz="2000" b="1" dirty="0"/>
              <a:t>Go to Tables &gt; Add Table (or import .</a:t>
            </a:r>
            <a:r>
              <a:rPr lang="en-US" sz="2000" b="1" dirty="0" err="1"/>
              <a:t>idt</a:t>
            </a:r>
            <a:r>
              <a:rPr lang="en-US" sz="2000" b="1" dirty="0"/>
              <a:t> file).</a:t>
            </a:r>
          </a:p>
          <a:p>
            <a:endParaRPr lang="en-US" sz="2000" b="1" dirty="0"/>
          </a:p>
          <a:p>
            <a:r>
              <a:rPr lang="en-US" sz="2000" b="1" dirty="0"/>
              <a:t>Define columns: name, type (e.g., Text, Integer), primary keys.</a:t>
            </a:r>
          </a:p>
          <a:p>
            <a:endParaRPr lang="en-US" sz="2000" b="1" dirty="0"/>
          </a:p>
          <a:p>
            <a:r>
              <a:rPr lang="en-US" sz="2000" b="1" dirty="0"/>
              <a:t>Use “Add Row” to insert new data into the custom table.</a:t>
            </a:r>
          </a:p>
          <a:p>
            <a:endParaRPr lang="en-US" sz="2000" b="1" dirty="0"/>
          </a:p>
          <a:p>
            <a:r>
              <a:rPr lang="en-US" sz="2000" b="1" dirty="0"/>
              <a:t>Cross-reference with standard tables (like </a:t>
            </a:r>
            <a:r>
              <a:rPr lang="en-US" sz="2000" b="1" dirty="0" err="1"/>
              <a:t>CustomAction</a:t>
            </a:r>
            <a:r>
              <a:rPr lang="en-US" sz="2000" b="1" dirty="0"/>
              <a:t>, </a:t>
            </a:r>
            <a:r>
              <a:rPr lang="en-US" sz="2000" b="1" dirty="0" err="1"/>
              <a:t>InstallExecuteSequence</a:t>
            </a:r>
            <a:r>
              <a:rPr lang="en-US" sz="2000" b="1" dirty="0"/>
              <a:t>) if needed.</a:t>
            </a:r>
          </a:p>
          <a:p>
            <a:endParaRPr lang="en-US" sz="2000" b="1" dirty="0"/>
          </a:p>
          <a:p>
            <a:r>
              <a:rPr lang="en-US" sz="2000" b="1" dirty="0"/>
              <a:t>Save changes and test the MSI in a controlled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72976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6061C-27D3-2E6A-C712-796A517FE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43FB89B-31DF-35A5-5D5B-8A6C36C17BD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70C0"/>
                </a:solidFill>
              </a:rPr>
              <a:t>Editing Existing Tables</a:t>
            </a:r>
            <a:endParaRPr lang="en-US" sz="3200" b="1" dirty="0">
              <a:solidFill>
                <a:srgbClr val="0070C0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6E27062-FFB3-86CB-4A03-3768FAF801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DE7F87B-3182-B773-5FB6-5FD3B774D51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B0A4-4C0B-0335-BD0D-E6983BF7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439AB-C9C8-FBC2-8814-578A017F47E7}"/>
              </a:ext>
            </a:extLst>
          </p:cNvPr>
          <p:cNvSpPr txBox="1"/>
          <p:nvPr/>
        </p:nvSpPr>
        <p:spPr>
          <a:xfrm>
            <a:off x="1263650" y="1578341"/>
            <a:ext cx="832008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Select the table (e.g., Registry, Directory, Component) from the left panel.</a:t>
            </a:r>
          </a:p>
          <a:p>
            <a:endParaRPr lang="en-US" sz="2000" b="1" dirty="0"/>
          </a:p>
          <a:p>
            <a:r>
              <a:rPr lang="en-US" sz="2000" b="1" dirty="0"/>
              <a:t>Click on a row to edit fields (e.g., Value, Key, Component_).</a:t>
            </a:r>
          </a:p>
          <a:p>
            <a:endParaRPr lang="en-US" sz="2000" b="1" dirty="0"/>
          </a:p>
          <a:p>
            <a:r>
              <a:rPr lang="en-US" sz="2000" b="1" dirty="0"/>
              <a:t>Use Ctrl + R to insert a new row, Delete to remove.</a:t>
            </a:r>
          </a:p>
          <a:p>
            <a:endParaRPr lang="en-US" sz="2000" b="1" dirty="0"/>
          </a:p>
          <a:p>
            <a:r>
              <a:rPr lang="en-US" sz="2000" b="1" dirty="0"/>
              <a:t>Check references to ensure Component or Directory exist.</a:t>
            </a:r>
          </a:p>
          <a:p>
            <a:endParaRPr lang="en-US" sz="2000" b="1" dirty="0"/>
          </a:p>
          <a:p>
            <a:r>
              <a:rPr lang="en-US" sz="2000" b="1" dirty="0"/>
              <a:t>Validate changes via the built-in Tools &gt; Validation.</a:t>
            </a:r>
          </a:p>
        </p:txBody>
      </p:sp>
    </p:spTree>
    <p:extLst>
      <p:ext uri="{BB962C8B-B14F-4D97-AF65-F5344CB8AC3E}">
        <p14:creationId xmlns:p14="http://schemas.microsoft.com/office/powerpoint/2010/main" val="23920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E04CD-B8D5-EDB1-0443-9DEE9197B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82C69A2-DAB2-0888-3A09-A75FA90000D5}"/>
              </a:ext>
            </a:extLst>
          </p:cNvPr>
          <p:cNvSpPr/>
          <p:nvPr/>
        </p:nvSpPr>
        <p:spPr>
          <a:xfrm>
            <a:off x="273075" y="216700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70C0"/>
                </a:solidFill>
              </a:rPr>
              <a:t>Best Practices &amp; Caution</a:t>
            </a:r>
            <a:endParaRPr lang="en-US" sz="3200" b="1" dirty="0">
              <a:solidFill>
                <a:srgbClr val="0070C0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D9BA2A1-3C68-3F67-7D99-A13F72ABC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0760C22-CC86-6B46-EEF7-C59931C0AFF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509D-C856-4608-36F5-79447920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FEB49C-03AB-7604-9D33-4A7C59DA3636}"/>
              </a:ext>
            </a:extLst>
          </p:cNvPr>
          <p:cNvSpPr txBox="1"/>
          <p:nvPr/>
        </p:nvSpPr>
        <p:spPr>
          <a:xfrm>
            <a:off x="1268746" y="1297867"/>
            <a:ext cx="84038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Always keep a backup of the original MSI.</a:t>
            </a:r>
          </a:p>
          <a:p>
            <a:endParaRPr lang="en-US" sz="2000" b="1" dirty="0"/>
          </a:p>
          <a:p>
            <a:r>
              <a:rPr lang="en-US" sz="2000" b="1" dirty="0"/>
              <a:t>Validate MSI structure after making changes.</a:t>
            </a:r>
          </a:p>
          <a:p>
            <a:endParaRPr lang="en-US" sz="2000" b="1" dirty="0"/>
          </a:p>
          <a:p>
            <a:r>
              <a:rPr lang="en-US" sz="2000" b="1" dirty="0"/>
              <a:t>Avoid modifying core tables unless necessary.</a:t>
            </a:r>
          </a:p>
          <a:p>
            <a:endParaRPr lang="en-US" sz="2000" b="1" dirty="0"/>
          </a:p>
          <a:p>
            <a:r>
              <a:rPr lang="en-US" sz="2000" b="1" u="sng" dirty="0"/>
              <a:t>Document each custom table:</a:t>
            </a:r>
          </a:p>
          <a:p>
            <a:endParaRPr lang="en-US" sz="2000" b="1" dirty="0"/>
          </a:p>
          <a:p>
            <a:r>
              <a:rPr lang="en-US" sz="2000" b="1" dirty="0" err="1"/>
              <a:t>Purpose,Columns</a:t>
            </a:r>
            <a:r>
              <a:rPr lang="en-US" sz="2000" b="1" dirty="0"/>
              <a:t> </a:t>
            </a:r>
            <a:r>
              <a:rPr lang="en-US" sz="2000" b="1" dirty="0" err="1"/>
              <a:t>used,Dependencies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Test installation thoroughly in multiple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84642109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FE238-DF25-9F97-8422-2A15128AA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48147C3-A7A6-2949-C21F-282E65E93F63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070C0"/>
                </a:solidFill>
              </a:rPr>
              <a:t>Challenges</a:t>
            </a:r>
            <a:endParaRPr lang="en-US" sz="3200" b="1" dirty="0">
              <a:solidFill>
                <a:srgbClr val="0070C0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63EA6A2-E598-42C7-4907-BF5DA799CF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1C94CEC-B9E0-E657-C98A-975FD1D21BD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72694-51A9-4D9D-9B57-B0EFCB82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A4B091-A5B3-79E0-CF9B-3AFFB6DDD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0" y="1571469"/>
            <a:ext cx="85217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errors if column types or keys are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misdefined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component or directory references causing install failure.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file not saving – may require elevated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Debug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 logs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msiexec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file.msi /l*v install.log)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Orca’s Validation tool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 checks</a:t>
            </a:r>
          </a:p>
        </p:txBody>
      </p:sp>
    </p:spTree>
    <p:extLst>
      <p:ext uri="{BB962C8B-B14F-4D97-AF65-F5344CB8AC3E}">
        <p14:creationId xmlns:p14="http://schemas.microsoft.com/office/powerpoint/2010/main" val="2320618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656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Arial</vt:lpstr>
      <vt:lpstr>Arial Rounded MT Bold</vt:lpstr>
      <vt:lpstr>Bahnschrift SemiBold</vt:lpstr>
      <vt:lpstr>Calibri</vt:lpstr>
      <vt:lpstr>Calibri Light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Vishal Thakor</cp:lastModifiedBy>
  <cp:revision>51</cp:revision>
  <dcterms:created xsi:type="dcterms:W3CDTF">2024-05-04T13:11:57Z</dcterms:created>
  <dcterms:modified xsi:type="dcterms:W3CDTF">2025-06-21T03:28:54Z</dcterms:modified>
</cp:coreProperties>
</file>