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7" r:id="rId8"/>
    <p:sldId id="4426" r:id="rId9"/>
    <p:sldId id="4428" r:id="rId10"/>
    <p:sldId id="4429" r:id="rId11"/>
    <p:sldId id="4430" r:id="rId12"/>
    <p:sldId id="443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0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51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933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0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610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01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3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1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1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5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7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</a:t>
            </a:r>
            <a:r>
              <a:rPr lang="en-US" sz="2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DWS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Vishal Thakor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-  Edit Custom Tables in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Ocra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1B4F-31BF-3671-E707-364CDF23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BB62E06-3E87-2E81-F583-B06891429F0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Conclusion 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C44498-6ADC-750D-927E-0C1478EC2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841AA2F-EF10-FC81-79FD-DCF317AE4CF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D5D0-B0E6-3205-6E43-BF8F2FA2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977D-2740-CB56-5214-F6594972BCB2}"/>
              </a:ext>
            </a:extLst>
          </p:cNvPr>
          <p:cNvSpPr txBox="1"/>
          <p:nvPr/>
        </p:nvSpPr>
        <p:spPr>
          <a:xfrm>
            <a:off x="609600" y="1423491"/>
            <a:ext cx="92138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Custom tables in Orca provide extended control over MSI behavior.</a:t>
            </a:r>
          </a:p>
          <a:p>
            <a:endParaRPr lang="en-US" sz="2400" b="1" dirty="0"/>
          </a:p>
          <a:p>
            <a:r>
              <a:rPr lang="en-US" sz="2400" b="1" dirty="0"/>
              <a:t>With proper planning, they can support complex logic and advanced installs.</a:t>
            </a:r>
          </a:p>
          <a:p>
            <a:endParaRPr lang="en-US" sz="2400" b="1" dirty="0"/>
          </a:p>
          <a:p>
            <a:r>
              <a:rPr lang="en-US" sz="2400" b="1" dirty="0"/>
              <a:t>Orca is a lightweight, reliable tool for editing MSI files directly.</a:t>
            </a:r>
          </a:p>
          <a:p>
            <a:endParaRPr lang="en-US" sz="2400" b="1" dirty="0"/>
          </a:p>
          <a:p>
            <a:r>
              <a:rPr lang="en-US" sz="2400" b="1" dirty="0"/>
              <a:t>Use responsibly, test extensively, and document all changes.</a:t>
            </a:r>
          </a:p>
        </p:txBody>
      </p:sp>
    </p:spTree>
    <p:extLst>
      <p:ext uri="{BB962C8B-B14F-4D97-AF65-F5344CB8AC3E}">
        <p14:creationId xmlns:p14="http://schemas.microsoft.com/office/powerpoint/2010/main" val="287214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1DF7-F75A-650F-716D-0F39D15F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3E273CE-9263-BE4E-CEBB-74DC9C55D51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err="1">
                <a:solidFill>
                  <a:schemeClr val="bg1"/>
                </a:solidFill>
              </a:rPr>
              <a:t>Referances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A82A02-55A6-7A5A-08F5-9682400B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E237B35-B321-281D-58AF-A99E7011842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7A97-812C-92AB-053F-8AB5DC8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2B69B-8CA6-FC9E-87D5-6E1B38FA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00" y="1561381"/>
            <a:ext cx="63786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Docs – Orca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SDK Schema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examples on Stack Overflow </a:t>
            </a:r>
          </a:p>
        </p:txBody>
      </p:sp>
    </p:spTree>
    <p:extLst>
      <p:ext uri="{BB962C8B-B14F-4D97-AF65-F5344CB8AC3E}">
        <p14:creationId xmlns:p14="http://schemas.microsoft.com/office/powerpoint/2010/main" val="387326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7A2E-5885-7794-C841-666CFB7E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AC8482A-6666-A7B2-1DD4-A1549FECAE19}"/>
              </a:ext>
            </a:extLst>
          </p:cNvPr>
          <p:cNvSpPr/>
          <p:nvPr/>
        </p:nvSpPr>
        <p:spPr>
          <a:xfrm>
            <a:off x="2436284" y="2484412"/>
            <a:ext cx="625940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88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</a:t>
            </a:r>
            <a:r>
              <a:rPr lang="en-US" sz="8800" b="1" dirty="0">
                <a:solidFill>
                  <a:schemeClr val="bg1"/>
                </a:solidFill>
              </a:rPr>
              <a:t> You</a:t>
            </a:r>
            <a:endParaRPr lang="en-US" sz="88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A6D9AA9-69B2-6855-45E6-70705174B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700F5EE-21CE-03CC-93F3-C23428672D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FC0F-B79D-1A49-7AF2-385970C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6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1907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HK Grotesk Bold"/>
              </a:rPr>
              <a:t>Introduction of MSI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0457-E69B-E1D4-375B-C358C3F59C65}"/>
              </a:ext>
            </a:extLst>
          </p:cNvPr>
          <p:cNvSpPr txBox="1"/>
          <p:nvPr/>
        </p:nvSpPr>
        <p:spPr>
          <a:xfrm>
            <a:off x="754396" y="1536174"/>
            <a:ext cx="88141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Microsoft Installer (MSI) files are database-driven packages used for Software installation.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Orca is a database editor from Microsoft to view and edit MSI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It allows developers to modify tables, add new logic, and troubleshoot installer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Custom tables help extend the installer with unique functionality not provided by default MSI tables.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25E2-7155-A942-9082-431C064C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05A9F46-B99E-D339-DC7E-223D6E8F1C2F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&amp;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Technologies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A1C6608-4F8F-890A-6DBB-6A23AD31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06E4F0E-49D3-E3E7-9D58-2E2FA791B2B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8AC6-E4A3-3E5E-2657-7FB5EED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54EF13-73B0-5BC1-9065-41875FEA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1899881"/>
            <a:ext cx="8521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Orca.exe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powerful MSI editor included in Windows SDK.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File 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Follows a relational database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Installer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Defines standard MSI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Tools: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(for advanced MSI creation)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(for automation and scripting)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564D6-FD5A-8682-31BC-1A3200B8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CF2C5D5-1084-78AF-F935-A77C19293B1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Prerequisites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FC295D-F7F0-2E98-60DE-5B62A2174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40F748C-55FE-C143-6C0C-103D33B6DD9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BDF1-CD00-54B7-419A-5A548F2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FCEDA-3A1C-A4CE-D81F-8E167AB3DEA0}"/>
              </a:ext>
            </a:extLst>
          </p:cNvPr>
          <p:cNvSpPr txBox="1"/>
          <p:nvPr/>
        </p:nvSpPr>
        <p:spPr>
          <a:xfrm>
            <a:off x="958850" y="1463020"/>
            <a:ext cx="90868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Install Orca via Windows SDK (select MSI Tools during install).</a:t>
            </a:r>
          </a:p>
          <a:p>
            <a:endParaRPr lang="en-US" sz="2400" b="1" dirty="0"/>
          </a:p>
          <a:p>
            <a:r>
              <a:rPr lang="en-US" sz="2400" b="1" dirty="0"/>
              <a:t>Basic understanding of MSI internals – components, features, and tables.</a:t>
            </a:r>
          </a:p>
          <a:p>
            <a:endParaRPr lang="en-US" sz="2400" b="1" dirty="0"/>
          </a:p>
          <a:p>
            <a:r>
              <a:rPr lang="en-US" sz="2400" b="1" dirty="0"/>
              <a:t>Administrator rights to modify and save MSI files.</a:t>
            </a:r>
          </a:p>
          <a:p>
            <a:endParaRPr lang="en-US" sz="2400" b="1" dirty="0"/>
          </a:p>
          <a:p>
            <a:r>
              <a:rPr lang="en-US" sz="2400" b="1" dirty="0"/>
              <a:t>A sample MSI file to experiment with.</a:t>
            </a:r>
          </a:p>
          <a:p>
            <a:endParaRPr lang="en-US" sz="2400" b="1" dirty="0"/>
          </a:p>
          <a:p>
            <a:r>
              <a:rPr lang="en-US" sz="2400" b="1" dirty="0"/>
              <a:t>Backup of the original MSI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2218992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6F591-7492-C0CE-C0FD-D94E7CD5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9C54E53-DEFE-8E3E-566B-33559443B271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solidFill>
                  <a:schemeClr val="bg1"/>
                </a:solidFill>
              </a:rPr>
              <a:t>Why Add/Edit Custom Tables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E4E441B-843C-ED8C-9B19-D2522814A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012690D-7BD4-FF2E-E270-93AB762C8EF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8287-5D80-A7A5-5697-D4FCCB99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4542-1B16-65E4-795F-7D4D895F4B59}"/>
              </a:ext>
            </a:extLst>
          </p:cNvPr>
          <p:cNvSpPr txBox="1"/>
          <p:nvPr/>
        </p:nvSpPr>
        <p:spPr>
          <a:xfrm>
            <a:off x="895350" y="1257638"/>
            <a:ext cx="8712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Store environment variables, flags, or configuration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Execute conditional logic during installation.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Trigger custom scripts or executable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Add metadata for support, licensing, or post-install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Flexibility beyond the default MSI schema.</a:t>
            </a:r>
          </a:p>
        </p:txBody>
      </p:sp>
    </p:spTree>
    <p:extLst>
      <p:ext uri="{BB962C8B-B14F-4D97-AF65-F5344CB8AC3E}">
        <p14:creationId xmlns:p14="http://schemas.microsoft.com/office/powerpoint/2010/main" val="185248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B36F-972A-C868-1203-751F9B9B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9168C41-FDCA-5A16-C6EC-92463F4A586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Implementation Steps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59C438-319C-196B-EA27-CC1C2A753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E55D0FA-25DB-A561-CA31-65789F05D3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A174-A995-1994-2278-AC202FCF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C5A6-F5CA-96C4-40D2-2FA223B08FFC}"/>
              </a:ext>
            </a:extLst>
          </p:cNvPr>
          <p:cNvSpPr txBox="1"/>
          <p:nvPr/>
        </p:nvSpPr>
        <p:spPr>
          <a:xfrm>
            <a:off x="838200" y="1305342"/>
            <a:ext cx="83200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Open Orca and load the .</a:t>
            </a:r>
            <a:r>
              <a:rPr lang="en-US" sz="2000" b="1" dirty="0" err="1"/>
              <a:t>msi</a:t>
            </a:r>
            <a:r>
              <a:rPr lang="en-US" sz="2000" b="1" dirty="0"/>
              <a:t> file.</a:t>
            </a:r>
          </a:p>
          <a:p>
            <a:endParaRPr lang="en-US" sz="2000" b="1" dirty="0"/>
          </a:p>
          <a:p>
            <a:r>
              <a:rPr lang="en-US" sz="2000" b="1" dirty="0"/>
              <a:t>Go to Tables &gt; Add Table (or import .</a:t>
            </a:r>
            <a:r>
              <a:rPr lang="en-US" sz="2000" b="1" dirty="0" err="1"/>
              <a:t>idt</a:t>
            </a:r>
            <a:r>
              <a:rPr lang="en-US" sz="2000" b="1" dirty="0"/>
              <a:t> file).</a:t>
            </a:r>
          </a:p>
          <a:p>
            <a:endParaRPr lang="en-US" sz="2000" b="1" dirty="0"/>
          </a:p>
          <a:p>
            <a:r>
              <a:rPr lang="en-US" sz="2000" b="1" dirty="0"/>
              <a:t>Define columns: name, type (e.g., Text, Integer), primary keys.</a:t>
            </a:r>
          </a:p>
          <a:p>
            <a:endParaRPr lang="en-US" sz="2000" b="1" dirty="0"/>
          </a:p>
          <a:p>
            <a:r>
              <a:rPr lang="en-US" sz="2000" b="1" dirty="0"/>
              <a:t>Use “Add Row” to insert new data into the custom table.</a:t>
            </a:r>
          </a:p>
          <a:p>
            <a:endParaRPr lang="en-US" sz="2000" b="1" dirty="0"/>
          </a:p>
          <a:p>
            <a:r>
              <a:rPr lang="en-US" sz="2000" b="1" dirty="0"/>
              <a:t>Cross-reference with standard tables (like </a:t>
            </a:r>
            <a:r>
              <a:rPr lang="en-US" sz="2000" b="1" dirty="0" err="1"/>
              <a:t>CustomAction</a:t>
            </a:r>
            <a:r>
              <a:rPr lang="en-US" sz="2000" b="1" dirty="0"/>
              <a:t>, </a:t>
            </a:r>
            <a:r>
              <a:rPr lang="en-US" sz="2000" b="1" dirty="0" err="1"/>
              <a:t>InstallExecuteSequence</a:t>
            </a:r>
            <a:r>
              <a:rPr lang="en-US" sz="2000" b="1" dirty="0"/>
              <a:t>) if needed.</a:t>
            </a:r>
          </a:p>
          <a:p>
            <a:endParaRPr lang="en-US" sz="2000" b="1" dirty="0"/>
          </a:p>
          <a:p>
            <a:r>
              <a:rPr lang="en-US" sz="2000" b="1" dirty="0"/>
              <a:t>Save changes and test the MSI in a controlled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297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6061C-27D3-2E6A-C712-796A517F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43FB89B-31DF-35A5-5D5B-8A6C36C17BD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Editing Existing Tables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6E27062-FFB3-86CB-4A03-3768FAF80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E7F87B-3182-B773-5FB6-5FD3B774D51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B0A4-4C0B-0335-BD0D-E6983BF7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39AB-C9C8-FBC2-8814-578A017F47E7}"/>
              </a:ext>
            </a:extLst>
          </p:cNvPr>
          <p:cNvSpPr txBox="1"/>
          <p:nvPr/>
        </p:nvSpPr>
        <p:spPr>
          <a:xfrm>
            <a:off x="1263650" y="1578341"/>
            <a:ext cx="83200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Select the table (e.g., Registry, Directory, Component) from the left panel.</a:t>
            </a:r>
          </a:p>
          <a:p>
            <a:endParaRPr lang="en-US" sz="2000" b="1" dirty="0"/>
          </a:p>
          <a:p>
            <a:r>
              <a:rPr lang="en-US" sz="2000" b="1" dirty="0"/>
              <a:t>Click on a row to edit fields (e.g., Value, Key, Component_).</a:t>
            </a:r>
          </a:p>
          <a:p>
            <a:endParaRPr lang="en-US" sz="2000" b="1" dirty="0"/>
          </a:p>
          <a:p>
            <a:r>
              <a:rPr lang="en-US" sz="2000" b="1" dirty="0"/>
              <a:t>Use Ctrl + R to insert a new row, Delete to remove.</a:t>
            </a:r>
          </a:p>
          <a:p>
            <a:endParaRPr lang="en-US" sz="2000" b="1" dirty="0"/>
          </a:p>
          <a:p>
            <a:r>
              <a:rPr lang="en-US" sz="2000" b="1" dirty="0"/>
              <a:t>Check references to ensure Component or Directory exist.</a:t>
            </a:r>
          </a:p>
          <a:p>
            <a:endParaRPr lang="en-US" sz="2000" b="1" dirty="0"/>
          </a:p>
          <a:p>
            <a:r>
              <a:rPr lang="en-US" sz="2000" b="1" dirty="0"/>
              <a:t>Validate changes via the built-in Tools &gt; Validation.</a:t>
            </a:r>
          </a:p>
        </p:txBody>
      </p:sp>
    </p:spTree>
    <p:extLst>
      <p:ext uri="{BB962C8B-B14F-4D97-AF65-F5344CB8AC3E}">
        <p14:creationId xmlns:p14="http://schemas.microsoft.com/office/powerpoint/2010/main" val="239200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E04CD-B8D5-EDB1-0443-9DEE9197B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82C69A2-DAB2-0888-3A09-A75FA90000D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Best Practices &amp; Caution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D9BA2A1-3C68-3F67-7D99-A13F72ABC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0760C22-CC86-6B46-EEF7-C59931C0AFF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509D-C856-4608-36F5-7944792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EB49C-03AB-7604-9D33-4A7C59DA3636}"/>
              </a:ext>
            </a:extLst>
          </p:cNvPr>
          <p:cNvSpPr txBox="1"/>
          <p:nvPr/>
        </p:nvSpPr>
        <p:spPr>
          <a:xfrm>
            <a:off x="1268746" y="1292642"/>
            <a:ext cx="84038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Always keep a backup of the original MSI.</a:t>
            </a:r>
          </a:p>
          <a:p>
            <a:endParaRPr lang="en-US" sz="2000" b="1" dirty="0"/>
          </a:p>
          <a:p>
            <a:r>
              <a:rPr lang="en-US" sz="2000" b="1" dirty="0"/>
              <a:t>Validate MSI structure after making changes.</a:t>
            </a:r>
          </a:p>
          <a:p>
            <a:endParaRPr lang="en-US" sz="2000" b="1" dirty="0"/>
          </a:p>
          <a:p>
            <a:r>
              <a:rPr lang="en-US" sz="2000" b="1" dirty="0"/>
              <a:t>Avoid modifying core tables unless necessary.</a:t>
            </a:r>
          </a:p>
          <a:p>
            <a:endParaRPr lang="en-US" sz="2000" b="1" dirty="0"/>
          </a:p>
          <a:p>
            <a:r>
              <a:rPr lang="en-US" sz="2000" b="1" u="sng" dirty="0"/>
              <a:t>Document each custom table:</a:t>
            </a:r>
          </a:p>
          <a:p>
            <a:endParaRPr lang="en-US" sz="2000" b="1" dirty="0"/>
          </a:p>
          <a:p>
            <a:r>
              <a:rPr lang="en-US" sz="2000" b="1" dirty="0" err="1"/>
              <a:t>Purpose,Columns</a:t>
            </a:r>
            <a:r>
              <a:rPr lang="en-US" sz="2000" b="1" dirty="0"/>
              <a:t> </a:t>
            </a:r>
            <a:r>
              <a:rPr lang="en-US" sz="2000" b="1" dirty="0" err="1"/>
              <a:t>used,Dependencies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Test installation thoroughly in multiple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464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E238-DF25-9F97-8422-2A15128A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48147C3-A7A6-2949-C21F-282E65E93F6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</a:rPr>
              <a:t>Challenges</a:t>
            </a:r>
            <a:endParaRPr lang="en-US" sz="3200" b="1" dirty="0">
              <a:solidFill>
                <a:schemeClr val="bg1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63EA6A2-E598-42C7-4907-BF5DA799C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1C94CEC-B9E0-E657-C98A-975FD1D21BD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2694-51A9-4D9D-9B57-B0EFCB82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4B091-A5B3-79E0-CF9B-3AFFB6DD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571469"/>
            <a:ext cx="85217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errors if column types or keys 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component or directory references causing install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file not saving – may require elevated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logs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msiexec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file.msi /l*v install.log)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Orca’s Validation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checks</a:t>
            </a:r>
          </a:p>
        </p:txBody>
      </p:sp>
    </p:spTree>
    <p:extLst>
      <p:ext uri="{BB962C8B-B14F-4D97-AF65-F5344CB8AC3E}">
        <p14:creationId xmlns:p14="http://schemas.microsoft.com/office/powerpoint/2010/main" val="23206180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2848</TotalTime>
  <Words>656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Arial</vt:lpstr>
      <vt:lpstr>Arial Rounded MT Bold</vt:lpstr>
      <vt:lpstr>Bahnschrift SemiBold</vt:lpstr>
      <vt:lpstr>Calibri</vt:lpstr>
      <vt:lpstr>Century Gothic</vt:lpstr>
      <vt:lpstr>HK Grotesk</vt:lpstr>
      <vt:lpstr>HK Grotesk Bold</vt:lpstr>
      <vt:lpstr>HK Grotesk Light</vt:lpstr>
      <vt:lpstr>HK Grotesk Light 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Vishal Thakor</cp:lastModifiedBy>
  <cp:revision>46</cp:revision>
  <dcterms:created xsi:type="dcterms:W3CDTF">2024-05-04T13:11:57Z</dcterms:created>
  <dcterms:modified xsi:type="dcterms:W3CDTF">2025-06-17T20:38:25Z</dcterms:modified>
</cp:coreProperties>
</file>