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Banburi Bold" charset="1" panose="00000000000000000000"/>
      <p:regular r:id="rId21"/>
    </p:embeddedFont>
    <p:embeddedFont>
      <p:font typeface="Brasika" charset="1" panose="00000000000000000000"/>
      <p:regular r:id="rId22"/>
    </p:embeddedFont>
    <p:embeddedFont>
      <p:font typeface="Banburi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30.png" Type="http://schemas.openxmlformats.org/officeDocument/2006/relationships/image"/><Relationship Id="rId14" Target="../media/image31.svg" Type="http://schemas.openxmlformats.org/officeDocument/2006/relationships/image"/><Relationship Id="rId2" Target="../media/image25.jpe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svg" Type="http://schemas.openxmlformats.org/officeDocument/2006/relationships/image"/><Relationship Id="rId12" Target="../media/image22.png" Type="http://schemas.openxmlformats.org/officeDocument/2006/relationships/image"/><Relationship Id="rId13" Target="../media/image23.sv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4.svg" Type="http://schemas.openxmlformats.org/officeDocument/2006/relationships/image"/><Relationship Id="rId2" Target="../media/image48.jpeg" Type="http://schemas.openxmlformats.org/officeDocument/2006/relationships/imag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5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53.png" Type="http://schemas.openxmlformats.org/officeDocument/2006/relationships/image"/><Relationship Id="rId12" Target="../media/image54.svg" Type="http://schemas.openxmlformats.org/officeDocument/2006/relationships/image"/><Relationship Id="rId13" Target="../media/image8.png" Type="http://schemas.openxmlformats.org/officeDocument/2006/relationships/image"/><Relationship Id="rId14" Target="../media/image9.svg" Type="http://schemas.openxmlformats.org/officeDocument/2006/relationships/image"/><Relationship Id="rId2" Target="../media/image48.jpeg" Type="http://schemas.openxmlformats.org/officeDocument/2006/relationships/image"/><Relationship Id="rId3" Target="../media/image55.png" Type="http://schemas.openxmlformats.org/officeDocument/2006/relationships/image"/><Relationship Id="rId4" Target="../media/image56.svg" Type="http://schemas.openxmlformats.org/officeDocument/2006/relationships/image"/><Relationship Id="rId5" Target="../media/image46.png" Type="http://schemas.openxmlformats.org/officeDocument/2006/relationships/image"/><Relationship Id="rId6" Target="../media/image47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Relationship Id="rId3" Target="../media/image46.png" Type="http://schemas.openxmlformats.org/officeDocument/2006/relationships/image"/><Relationship Id="rId4" Target="../media/image47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svg" Type="http://schemas.openxmlformats.org/officeDocument/2006/relationships/image"/><Relationship Id="rId12" Target="../media/image22.png" Type="http://schemas.openxmlformats.org/officeDocument/2006/relationships/image"/><Relationship Id="rId13" Target="../media/image23.svg" Type="http://schemas.openxmlformats.org/officeDocument/2006/relationships/image"/><Relationship Id="rId14" Target="../media/image24.pn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30.png" Type="http://schemas.openxmlformats.org/officeDocument/2006/relationships/image"/><Relationship Id="rId14" Target="../media/image31.svg" Type="http://schemas.openxmlformats.org/officeDocument/2006/relationships/image"/><Relationship Id="rId2" Target="../media/image25.jpe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svg" Type="http://schemas.openxmlformats.org/officeDocument/2006/relationships/image"/><Relationship Id="rId12" Target="../media/image36.png" Type="http://schemas.openxmlformats.org/officeDocument/2006/relationships/image"/><Relationship Id="rId13" Target="../media/image37.svg" Type="http://schemas.openxmlformats.org/officeDocument/2006/relationships/image"/><Relationship Id="rId14" Target="../media/image38.png" Type="http://schemas.openxmlformats.org/officeDocument/2006/relationships/image"/><Relationship Id="rId15" Target="../media/image39.svg" Type="http://schemas.openxmlformats.org/officeDocument/2006/relationships/image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svg" Type="http://schemas.openxmlformats.org/officeDocument/2006/relationships/image"/><Relationship Id="rId11" Target="../media/image8.png" Type="http://schemas.openxmlformats.org/officeDocument/2006/relationships/image"/><Relationship Id="rId12" Target="../media/image9.svg" Type="http://schemas.openxmlformats.org/officeDocument/2006/relationships/image"/><Relationship Id="rId13" Target="../media/image42.png" Type="http://schemas.openxmlformats.org/officeDocument/2006/relationships/image"/><Relationship Id="rId14" Target="../media/image43.svg" Type="http://schemas.openxmlformats.org/officeDocument/2006/relationships/image"/><Relationship Id="rId15" Target="../media/image44.png" Type="http://schemas.openxmlformats.org/officeDocument/2006/relationships/image"/><Relationship Id="rId16" Target="../media/image45.svg" Type="http://schemas.openxmlformats.org/officeDocument/2006/relationships/image"/><Relationship Id="rId2" Target="../media/image25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Relationship Id="rId7" Target="../media/image40.png" Type="http://schemas.openxmlformats.org/officeDocument/2006/relationships/image"/><Relationship Id="rId8" Target="../media/image41.sv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Relationship Id="rId3" Target="../media/image46.png" Type="http://schemas.openxmlformats.org/officeDocument/2006/relationships/image"/><Relationship Id="rId4" Target="../media/image4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svg" Type="http://schemas.openxmlformats.org/officeDocument/2006/relationships/image"/><Relationship Id="rId11" Target="../media/image8.png" Type="http://schemas.openxmlformats.org/officeDocument/2006/relationships/image"/><Relationship Id="rId12" Target="../media/image9.svg" Type="http://schemas.openxmlformats.org/officeDocument/2006/relationships/image"/><Relationship Id="rId13" Target="../media/image28.png" Type="http://schemas.openxmlformats.org/officeDocument/2006/relationships/image"/><Relationship Id="rId14" Target="../media/image29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46.png" Type="http://schemas.openxmlformats.org/officeDocument/2006/relationships/image"/><Relationship Id="rId18" Target="../media/image47.svg" Type="http://schemas.openxmlformats.org/officeDocument/2006/relationships/image"/><Relationship Id="rId2" Target="../media/image48.jpeg" Type="http://schemas.openxmlformats.org/officeDocument/2006/relationships/image"/><Relationship Id="rId3" Target="../media/image49.png" Type="http://schemas.openxmlformats.org/officeDocument/2006/relationships/image"/><Relationship Id="rId4" Target="../media/image50.svg" Type="http://schemas.openxmlformats.org/officeDocument/2006/relationships/image"/><Relationship Id="rId5" Target="../media/image51.png" Type="http://schemas.openxmlformats.org/officeDocument/2006/relationships/image"/><Relationship Id="rId6" Target="../media/image52.svg" Type="http://schemas.openxmlformats.org/officeDocument/2006/relationships/image"/><Relationship Id="rId7" Target="../media/image53.png" Type="http://schemas.openxmlformats.org/officeDocument/2006/relationships/image"/><Relationship Id="rId8" Target="../media/image54.svg" Type="http://schemas.openxmlformats.org/officeDocument/2006/relationships/image"/><Relationship Id="rId9" Target="../media/image5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svg" Type="http://schemas.openxmlformats.org/officeDocument/2006/relationships/image"/><Relationship Id="rId11" Target="../media/image8.png" Type="http://schemas.openxmlformats.org/officeDocument/2006/relationships/image"/><Relationship Id="rId12" Target="../media/image9.svg" Type="http://schemas.openxmlformats.org/officeDocument/2006/relationships/image"/><Relationship Id="rId13" Target="../media/image44.png" Type="http://schemas.openxmlformats.org/officeDocument/2006/relationships/image"/><Relationship Id="rId14" Target="../media/image45.svg" Type="http://schemas.openxmlformats.org/officeDocument/2006/relationships/image"/><Relationship Id="rId2" Target="../media/image57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Relationship Id="rId7" Target="../media/image58.png" Type="http://schemas.openxmlformats.org/officeDocument/2006/relationships/image"/><Relationship Id="rId8" Target="../media/image59.sv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Relationship Id="rId3" Target="../media/image46.png" Type="http://schemas.openxmlformats.org/officeDocument/2006/relationships/image"/><Relationship Id="rId4" Target="../media/image4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925" r="0" b="-9925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2114733" y="-1721461"/>
            <a:ext cx="9329683" cy="4571545"/>
          </a:xfrm>
          <a:custGeom>
            <a:avLst/>
            <a:gdLst/>
            <a:ahLst/>
            <a:cxnLst/>
            <a:rect r="r" b="b" t="t" l="l"/>
            <a:pathLst>
              <a:path h="4571545" w="9329683">
                <a:moveTo>
                  <a:pt x="9329682" y="4571545"/>
                </a:moveTo>
                <a:lnTo>
                  <a:pt x="0" y="4571545"/>
                </a:lnTo>
                <a:lnTo>
                  <a:pt x="0" y="0"/>
                </a:lnTo>
                <a:lnTo>
                  <a:pt x="9329682" y="0"/>
                </a:lnTo>
                <a:lnTo>
                  <a:pt x="9329682" y="457154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99813">
            <a:off x="11247990" y="6477022"/>
            <a:ext cx="10311063" cy="8145740"/>
          </a:xfrm>
          <a:custGeom>
            <a:avLst/>
            <a:gdLst/>
            <a:ahLst/>
            <a:cxnLst/>
            <a:rect r="r" b="b" t="t" l="l"/>
            <a:pathLst>
              <a:path h="8145740" w="10311063">
                <a:moveTo>
                  <a:pt x="0" y="0"/>
                </a:moveTo>
                <a:lnTo>
                  <a:pt x="10311063" y="0"/>
                </a:lnTo>
                <a:lnTo>
                  <a:pt x="10311063" y="8145740"/>
                </a:lnTo>
                <a:lnTo>
                  <a:pt x="0" y="81457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017754" y="2923558"/>
            <a:ext cx="1586057" cy="838628"/>
          </a:xfrm>
          <a:custGeom>
            <a:avLst/>
            <a:gdLst/>
            <a:ahLst/>
            <a:cxnLst/>
            <a:rect r="r" b="b" t="t" l="l"/>
            <a:pathLst>
              <a:path h="838628" w="1586057">
                <a:moveTo>
                  <a:pt x="0" y="0"/>
                </a:moveTo>
                <a:lnTo>
                  <a:pt x="1586057" y="0"/>
                </a:lnTo>
                <a:lnTo>
                  <a:pt x="1586057" y="838628"/>
                </a:lnTo>
                <a:lnTo>
                  <a:pt x="0" y="8386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35912" y="2965809"/>
            <a:ext cx="492788" cy="492788"/>
          </a:xfrm>
          <a:custGeom>
            <a:avLst/>
            <a:gdLst/>
            <a:ahLst/>
            <a:cxnLst/>
            <a:rect r="r" b="b" t="t" l="l"/>
            <a:pathLst>
              <a:path h="492788" w="492788">
                <a:moveTo>
                  <a:pt x="0" y="0"/>
                </a:moveTo>
                <a:lnTo>
                  <a:pt x="492788" y="0"/>
                </a:lnTo>
                <a:lnTo>
                  <a:pt x="492788" y="492788"/>
                </a:lnTo>
                <a:lnTo>
                  <a:pt x="0" y="49278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5526196"/>
            <a:ext cx="688155" cy="2293851"/>
          </a:xfrm>
          <a:custGeom>
            <a:avLst/>
            <a:gdLst/>
            <a:ahLst/>
            <a:cxnLst/>
            <a:rect r="r" b="b" t="t" l="l"/>
            <a:pathLst>
              <a:path h="2293851" w="688155">
                <a:moveTo>
                  <a:pt x="0" y="0"/>
                </a:moveTo>
                <a:lnTo>
                  <a:pt x="688155" y="0"/>
                </a:lnTo>
                <a:lnTo>
                  <a:pt x="688155" y="2293851"/>
                </a:lnTo>
                <a:lnTo>
                  <a:pt x="0" y="229385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8918575"/>
            <a:ext cx="7109723" cy="306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00"/>
              </a:lnSpc>
              <a:spcBef>
                <a:spcPct val="0"/>
              </a:spcBef>
            </a:pPr>
            <a:r>
              <a:rPr lang="en-US" b="true" sz="2300">
                <a:solidFill>
                  <a:srgbClr val="FFFFFF"/>
                </a:solidFill>
                <a:latin typeface="Banburi Bold"/>
                <a:ea typeface="Banburi Bold"/>
                <a:cs typeface="Banburi Bold"/>
                <a:sym typeface="Banburi Bold"/>
              </a:rPr>
              <a:t>Fakultas Ekonomika Dan Bisnis | Jurusan Akuntansi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8046452" y="8983423"/>
            <a:ext cx="2698025" cy="138274"/>
          </a:xfrm>
          <a:custGeom>
            <a:avLst/>
            <a:gdLst/>
            <a:ahLst/>
            <a:cxnLst/>
            <a:rect r="r" b="b" t="t" l="l"/>
            <a:pathLst>
              <a:path h="138274" w="2698025">
                <a:moveTo>
                  <a:pt x="2698025" y="0"/>
                </a:moveTo>
                <a:lnTo>
                  <a:pt x="0" y="0"/>
                </a:lnTo>
                <a:lnTo>
                  <a:pt x="0" y="138274"/>
                </a:lnTo>
                <a:lnTo>
                  <a:pt x="2698025" y="138274"/>
                </a:lnTo>
                <a:lnTo>
                  <a:pt x="2698025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799788" y="7768497"/>
            <a:ext cx="427267" cy="411069"/>
          </a:xfrm>
          <a:custGeom>
            <a:avLst/>
            <a:gdLst/>
            <a:ahLst/>
            <a:cxnLst/>
            <a:rect r="r" b="b" t="t" l="l"/>
            <a:pathLst>
              <a:path h="411069" w="427267">
                <a:moveTo>
                  <a:pt x="0" y="0"/>
                </a:moveTo>
                <a:lnTo>
                  <a:pt x="427267" y="0"/>
                </a:lnTo>
                <a:lnTo>
                  <a:pt x="427267" y="411069"/>
                </a:lnTo>
                <a:lnTo>
                  <a:pt x="0" y="41106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-234639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358656" y="1066800"/>
            <a:ext cx="4894387" cy="306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300"/>
              </a:lnSpc>
              <a:spcBef>
                <a:spcPct val="0"/>
              </a:spcBef>
            </a:pPr>
            <a:r>
              <a:rPr lang="en-US" b="true" sz="2300">
                <a:solidFill>
                  <a:srgbClr val="FFFFFF"/>
                </a:solidFill>
                <a:latin typeface="Banburi Bold"/>
                <a:ea typeface="Banburi Bold"/>
                <a:cs typeface="Banburi Bold"/>
                <a:sym typeface="Banburi Bold"/>
              </a:rPr>
              <a:t>Universitas Negeri Semarang | 2024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9660631" y="1131648"/>
            <a:ext cx="2698025" cy="138274"/>
          </a:xfrm>
          <a:custGeom>
            <a:avLst/>
            <a:gdLst/>
            <a:ahLst/>
            <a:cxnLst/>
            <a:rect r="r" b="b" t="t" l="l"/>
            <a:pathLst>
              <a:path h="138274" w="2698025">
                <a:moveTo>
                  <a:pt x="0" y="0"/>
                </a:moveTo>
                <a:lnTo>
                  <a:pt x="2698025" y="0"/>
                </a:lnTo>
                <a:lnTo>
                  <a:pt x="2698025" y="138274"/>
                </a:lnTo>
                <a:lnTo>
                  <a:pt x="0" y="13827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884478" y="3250303"/>
            <a:ext cx="14519043" cy="283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99"/>
              </a:lnSpc>
            </a:pPr>
            <a:r>
              <a:rPr lang="en-US" sz="9999" spc="299">
                <a:solidFill>
                  <a:srgbClr val="FFFFFF"/>
                </a:solidFill>
                <a:latin typeface="Brasika"/>
                <a:ea typeface="Brasika"/>
                <a:cs typeface="Brasika"/>
                <a:sym typeface="Brasika"/>
              </a:rPr>
              <a:t>“Fungsi Biaya dan Penerimaan”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716348" y="6568347"/>
            <a:ext cx="10855304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0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Banburi Bold"/>
                <a:ea typeface="Banburi Bold"/>
                <a:cs typeface="Banburi Bold"/>
                <a:sym typeface="Banburi Bold"/>
              </a:rPr>
              <a:t>Kelompok 8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925" r="0" b="-992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17095" y="487445"/>
            <a:ext cx="1586057" cy="838628"/>
          </a:xfrm>
          <a:custGeom>
            <a:avLst/>
            <a:gdLst/>
            <a:ahLst/>
            <a:cxnLst/>
            <a:rect r="r" b="b" t="t" l="l"/>
            <a:pathLst>
              <a:path h="838628" w="1586057">
                <a:moveTo>
                  <a:pt x="0" y="0"/>
                </a:moveTo>
                <a:lnTo>
                  <a:pt x="1586057" y="0"/>
                </a:lnTo>
                <a:lnTo>
                  <a:pt x="1586057" y="838627"/>
                </a:lnTo>
                <a:lnTo>
                  <a:pt x="0" y="8386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true" rot="-1816262">
            <a:off x="12840853" y="7274153"/>
            <a:ext cx="9329683" cy="4571545"/>
          </a:xfrm>
          <a:custGeom>
            <a:avLst/>
            <a:gdLst/>
            <a:ahLst/>
            <a:cxnLst/>
            <a:rect r="r" b="b" t="t" l="l"/>
            <a:pathLst>
              <a:path h="4571545" w="9329683">
                <a:moveTo>
                  <a:pt x="9329682" y="4571545"/>
                </a:moveTo>
                <a:lnTo>
                  <a:pt x="0" y="4571545"/>
                </a:lnTo>
                <a:lnTo>
                  <a:pt x="0" y="0"/>
                </a:lnTo>
                <a:lnTo>
                  <a:pt x="9329682" y="0"/>
                </a:lnTo>
                <a:lnTo>
                  <a:pt x="9329682" y="4571545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7259300" y="1688195"/>
            <a:ext cx="492788" cy="492788"/>
          </a:xfrm>
          <a:custGeom>
            <a:avLst/>
            <a:gdLst/>
            <a:ahLst/>
            <a:cxnLst/>
            <a:rect r="r" b="b" t="t" l="l"/>
            <a:pathLst>
              <a:path h="492788" w="492788">
                <a:moveTo>
                  <a:pt x="0" y="0"/>
                </a:moveTo>
                <a:lnTo>
                  <a:pt x="492788" y="0"/>
                </a:lnTo>
                <a:lnTo>
                  <a:pt x="492788" y="492789"/>
                </a:lnTo>
                <a:lnTo>
                  <a:pt x="0" y="49278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5526196"/>
            <a:ext cx="688155" cy="2293851"/>
          </a:xfrm>
          <a:custGeom>
            <a:avLst/>
            <a:gdLst/>
            <a:ahLst/>
            <a:cxnLst/>
            <a:rect r="r" b="b" t="t" l="l"/>
            <a:pathLst>
              <a:path h="2293851" w="688155">
                <a:moveTo>
                  <a:pt x="0" y="0"/>
                </a:moveTo>
                <a:lnTo>
                  <a:pt x="688155" y="0"/>
                </a:lnTo>
                <a:lnTo>
                  <a:pt x="688155" y="2293851"/>
                </a:lnTo>
                <a:lnTo>
                  <a:pt x="0" y="229385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89155" y="4732431"/>
            <a:ext cx="427267" cy="411069"/>
          </a:xfrm>
          <a:custGeom>
            <a:avLst/>
            <a:gdLst/>
            <a:ahLst/>
            <a:cxnLst/>
            <a:rect r="r" b="b" t="t" l="l"/>
            <a:pathLst>
              <a:path h="411069" w="427267">
                <a:moveTo>
                  <a:pt x="0" y="0"/>
                </a:moveTo>
                <a:lnTo>
                  <a:pt x="427267" y="0"/>
                </a:lnTo>
                <a:lnTo>
                  <a:pt x="427267" y="411069"/>
                </a:lnTo>
                <a:lnTo>
                  <a:pt x="0" y="41106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-234639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601726">
            <a:off x="-3782754" y="-4929247"/>
            <a:ext cx="10311063" cy="8145740"/>
          </a:xfrm>
          <a:custGeom>
            <a:avLst/>
            <a:gdLst/>
            <a:ahLst/>
            <a:cxnLst/>
            <a:rect r="r" b="b" t="t" l="l"/>
            <a:pathLst>
              <a:path h="8145740" w="10311063">
                <a:moveTo>
                  <a:pt x="0" y="0"/>
                </a:moveTo>
                <a:lnTo>
                  <a:pt x="10311063" y="0"/>
                </a:lnTo>
                <a:lnTo>
                  <a:pt x="10311063" y="8145740"/>
                </a:lnTo>
                <a:lnTo>
                  <a:pt x="0" y="814574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0">
            <a:off x="15746774" y="9264851"/>
            <a:ext cx="5387252" cy="590148"/>
            <a:chOff x="0" y="0"/>
            <a:chExt cx="1418865" cy="1554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18865" cy="155430"/>
            </a:xfrm>
            <a:custGeom>
              <a:avLst/>
              <a:gdLst/>
              <a:ahLst/>
              <a:cxnLst/>
              <a:rect r="r" b="b" t="t" l="l"/>
              <a:pathLst>
                <a:path h="155430" w="1418865">
                  <a:moveTo>
                    <a:pt x="73291" y="0"/>
                  </a:moveTo>
                  <a:lnTo>
                    <a:pt x="1345573" y="0"/>
                  </a:lnTo>
                  <a:cubicBezTo>
                    <a:pt x="1386051" y="0"/>
                    <a:pt x="1418865" y="32814"/>
                    <a:pt x="1418865" y="73291"/>
                  </a:cubicBezTo>
                  <a:lnTo>
                    <a:pt x="1418865" y="82139"/>
                  </a:lnTo>
                  <a:cubicBezTo>
                    <a:pt x="1418865" y="122616"/>
                    <a:pt x="1386051" y="155430"/>
                    <a:pt x="1345573" y="155430"/>
                  </a:cubicBezTo>
                  <a:lnTo>
                    <a:pt x="73291" y="155430"/>
                  </a:lnTo>
                  <a:cubicBezTo>
                    <a:pt x="32814" y="155430"/>
                    <a:pt x="0" y="122616"/>
                    <a:pt x="0" y="82139"/>
                  </a:cubicBezTo>
                  <a:lnTo>
                    <a:pt x="0" y="73291"/>
                  </a:lnTo>
                  <a:cubicBezTo>
                    <a:pt x="0" y="32814"/>
                    <a:pt x="32814" y="0"/>
                    <a:pt x="73291" y="0"/>
                  </a:cubicBezTo>
                  <a:close/>
                </a:path>
              </a:pathLst>
            </a:custGeom>
            <a:solidFill>
              <a:srgbClr val="F1C63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38100"/>
              <a:ext cx="1418865" cy="117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594374" y="9112451"/>
            <a:ext cx="5387252" cy="590148"/>
            <a:chOff x="0" y="0"/>
            <a:chExt cx="1418865" cy="15543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18865" cy="155430"/>
            </a:xfrm>
            <a:custGeom>
              <a:avLst/>
              <a:gdLst/>
              <a:ahLst/>
              <a:cxnLst/>
              <a:rect r="r" b="b" t="t" l="l"/>
              <a:pathLst>
                <a:path h="155430" w="1418865">
                  <a:moveTo>
                    <a:pt x="73291" y="0"/>
                  </a:moveTo>
                  <a:lnTo>
                    <a:pt x="1345573" y="0"/>
                  </a:lnTo>
                  <a:cubicBezTo>
                    <a:pt x="1386051" y="0"/>
                    <a:pt x="1418865" y="32814"/>
                    <a:pt x="1418865" y="73291"/>
                  </a:cubicBezTo>
                  <a:lnTo>
                    <a:pt x="1418865" y="82139"/>
                  </a:lnTo>
                  <a:cubicBezTo>
                    <a:pt x="1418865" y="122616"/>
                    <a:pt x="1386051" y="155430"/>
                    <a:pt x="1345573" y="155430"/>
                  </a:cubicBezTo>
                  <a:lnTo>
                    <a:pt x="73291" y="155430"/>
                  </a:lnTo>
                  <a:cubicBezTo>
                    <a:pt x="32814" y="155430"/>
                    <a:pt x="0" y="122616"/>
                    <a:pt x="0" y="82139"/>
                  </a:cubicBezTo>
                  <a:lnTo>
                    <a:pt x="0" y="73291"/>
                  </a:lnTo>
                  <a:cubicBezTo>
                    <a:pt x="0" y="32814"/>
                    <a:pt x="32814" y="0"/>
                    <a:pt x="73291" y="0"/>
                  </a:cubicBezTo>
                  <a:close/>
                </a:path>
              </a:pathLst>
            </a:custGeom>
            <a:solidFill>
              <a:srgbClr val="E8EBF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38100"/>
              <a:ext cx="1418865" cy="117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797187" y="3896739"/>
            <a:ext cx="2693626" cy="524108"/>
            <a:chOff x="0" y="0"/>
            <a:chExt cx="3591501" cy="698810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3591501" cy="698810"/>
              <a:chOff x="0" y="0"/>
              <a:chExt cx="709432" cy="138037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709432" cy="138037"/>
              </a:xfrm>
              <a:custGeom>
                <a:avLst/>
                <a:gdLst/>
                <a:ahLst/>
                <a:cxnLst/>
                <a:rect r="r" b="b" t="t" l="l"/>
                <a:pathLst>
                  <a:path h="138037" w="709432">
                    <a:moveTo>
                      <a:pt x="69018" y="0"/>
                    </a:moveTo>
                    <a:lnTo>
                      <a:pt x="640414" y="0"/>
                    </a:lnTo>
                    <a:cubicBezTo>
                      <a:pt x="658719" y="0"/>
                      <a:pt x="676274" y="7272"/>
                      <a:pt x="689217" y="20215"/>
                    </a:cubicBezTo>
                    <a:cubicBezTo>
                      <a:pt x="702161" y="33158"/>
                      <a:pt x="709432" y="50713"/>
                      <a:pt x="709432" y="69018"/>
                    </a:cubicBezTo>
                    <a:lnTo>
                      <a:pt x="709432" y="69018"/>
                    </a:lnTo>
                    <a:cubicBezTo>
                      <a:pt x="709432" y="107136"/>
                      <a:pt x="678532" y="138037"/>
                      <a:pt x="640414" y="138037"/>
                    </a:cubicBezTo>
                    <a:lnTo>
                      <a:pt x="69018" y="138037"/>
                    </a:lnTo>
                    <a:cubicBezTo>
                      <a:pt x="50713" y="138037"/>
                      <a:pt x="33158" y="130765"/>
                      <a:pt x="20215" y="117822"/>
                    </a:cubicBezTo>
                    <a:cubicBezTo>
                      <a:pt x="7272" y="104878"/>
                      <a:pt x="0" y="87323"/>
                      <a:pt x="0" y="69018"/>
                    </a:cubicBezTo>
                    <a:lnTo>
                      <a:pt x="0" y="69018"/>
                    </a:lnTo>
                    <a:cubicBezTo>
                      <a:pt x="0" y="50713"/>
                      <a:pt x="7272" y="33158"/>
                      <a:pt x="20215" y="20215"/>
                    </a:cubicBezTo>
                    <a:cubicBezTo>
                      <a:pt x="33158" y="7272"/>
                      <a:pt x="50713" y="0"/>
                      <a:pt x="69018" y="0"/>
                    </a:cubicBezTo>
                    <a:close/>
                  </a:path>
                </a:pathLst>
              </a:custGeom>
              <a:solidFill>
                <a:srgbClr val="334989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38100"/>
                <a:ext cx="709432" cy="9993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0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200397" y="102741"/>
              <a:ext cx="3391104" cy="503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FFFFFF"/>
                  </a:solidFill>
                  <a:latin typeface="Banburi"/>
                  <a:ea typeface="Banburi"/>
                  <a:cs typeface="Banburi"/>
                  <a:sym typeface="Banburi"/>
                </a:rPr>
                <a:t>SOAL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4851189" y="2378152"/>
            <a:ext cx="8585622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6999" spc="139">
                <a:solidFill>
                  <a:srgbClr val="FFFFFF"/>
                </a:solidFill>
                <a:latin typeface="Brasika"/>
                <a:ea typeface="Brasika"/>
                <a:cs typeface="Brasika"/>
                <a:sym typeface="Brasika"/>
              </a:rPr>
              <a:t>Break Even Point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9296400"/>
            <a:ext cx="7109723" cy="260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Banburi Bold"/>
                <a:ea typeface="Banburi Bold"/>
                <a:cs typeface="Banburi Bold"/>
                <a:sym typeface="Banburi Bold"/>
              </a:rPr>
              <a:t>Fungsi Biaya dan Penerimaan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905695" y="9296400"/>
            <a:ext cx="2008858" cy="260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00"/>
              </a:lnSpc>
              <a:spcBef>
                <a:spcPct val="0"/>
              </a:spcBef>
            </a:pPr>
            <a:r>
              <a:rPr lang="en-US" b="true" sz="2000">
                <a:solidFill>
                  <a:srgbClr val="2D3E70"/>
                </a:solidFill>
                <a:latin typeface="Banburi Bold"/>
                <a:ea typeface="Banburi Bold"/>
                <a:cs typeface="Banburi Bold"/>
                <a:sym typeface="Banburi Bold"/>
              </a:rPr>
              <a:t>Halaman 10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4160194" y="6098037"/>
            <a:ext cx="9967612" cy="2255429"/>
            <a:chOff x="0" y="0"/>
            <a:chExt cx="13290149" cy="3007239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15891" y="13411"/>
              <a:ext cx="6290973" cy="689146"/>
              <a:chOff x="0" y="0"/>
              <a:chExt cx="1418865" cy="15543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418865" cy="155430"/>
              </a:xfrm>
              <a:custGeom>
                <a:avLst/>
                <a:gdLst/>
                <a:ahLst/>
                <a:cxnLst/>
                <a:rect r="r" b="b" t="t" l="l"/>
                <a:pathLst>
                  <a:path h="155430" w="1418865">
                    <a:moveTo>
                      <a:pt x="77715" y="0"/>
                    </a:moveTo>
                    <a:lnTo>
                      <a:pt x="1341150" y="0"/>
                    </a:lnTo>
                    <a:cubicBezTo>
                      <a:pt x="1384070" y="0"/>
                      <a:pt x="1418865" y="34794"/>
                      <a:pt x="1418865" y="77715"/>
                    </a:cubicBezTo>
                    <a:lnTo>
                      <a:pt x="1418865" y="77715"/>
                    </a:lnTo>
                    <a:cubicBezTo>
                      <a:pt x="1418865" y="120636"/>
                      <a:pt x="1384070" y="155430"/>
                      <a:pt x="1341150" y="155430"/>
                    </a:cubicBezTo>
                    <a:lnTo>
                      <a:pt x="77715" y="155430"/>
                    </a:lnTo>
                    <a:cubicBezTo>
                      <a:pt x="34794" y="155430"/>
                      <a:pt x="0" y="120636"/>
                      <a:pt x="0" y="77715"/>
                    </a:cubicBezTo>
                    <a:lnTo>
                      <a:pt x="0" y="77715"/>
                    </a:lnTo>
                    <a:cubicBezTo>
                      <a:pt x="0" y="34794"/>
                      <a:pt x="34794" y="0"/>
                      <a:pt x="77715" y="0"/>
                    </a:cubicBezTo>
                    <a:close/>
                  </a:path>
                </a:pathLst>
              </a:custGeom>
              <a:solidFill>
                <a:srgbClr val="334989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38100"/>
                <a:ext cx="1418865" cy="11733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00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6999176" y="0"/>
              <a:ext cx="6290973" cy="689146"/>
              <a:chOff x="0" y="0"/>
              <a:chExt cx="1418865" cy="15543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418865" cy="155430"/>
              </a:xfrm>
              <a:custGeom>
                <a:avLst/>
                <a:gdLst/>
                <a:ahLst/>
                <a:cxnLst/>
                <a:rect r="r" b="b" t="t" l="l"/>
                <a:pathLst>
                  <a:path h="155430" w="1418865">
                    <a:moveTo>
                      <a:pt x="77715" y="0"/>
                    </a:moveTo>
                    <a:lnTo>
                      <a:pt x="1341150" y="0"/>
                    </a:lnTo>
                    <a:cubicBezTo>
                      <a:pt x="1384070" y="0"/>
                      <a:pt x="1418865" y="34794"/>
                      <a:pt x="1418865" y="77715"/>
                    </a:cubicBezTo>
                    <a:lnTo>
                      <a:pt x="1418865" y="77715"/>
                    </a:lnTo>
                    <a:cubicBezTo>
                      <a:pt x="1418865" y="120636"/>
                      <a:pt x="1384070" y="155430"/>
                      <a:pt x="1341150" y="155430"/>
                    </a:cubicBezTo>
                    <a:lnTo>
                      <a:pt x="77715" y="155430"/>
                    </a:lnTo>
                    <a:cubicBezTo>
                      <a:pt x="34794" y="155430"/>
                      <a:pt x="0" y="120636"/>
                      <a:pt x="0" y="77715"/>
                    </a:cubicBezTo>
                    <a:lnTo>
                      <a:pt x="0" y="77715"/>
                    </a:lnTo>
                    <a:cubicBezTo>
                      <a:pt x="0" y="34794"/>
                      <a:pt x="34794" y="0"/>
                      <a:pt x="77715" y="0"/>
                    </a:cubicBezTo>
                    <a:close/>
                  </a:path>
                </a:pathLst>
              </a:custGeom>
              <a:solidFill>
                <a:srgbClr val="334989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38100"/>
                <a:ext cx="1418865" cy="11733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00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15891" y="1159757"/>
              <a:ext cx="6290973" cy="689146"/>
              <a:chOff x="0" y="0"/>
              <a:chExt cx="1418865" cy="15543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418865" cy="155430"/>
              </a:xfrm>
              <a:custGeom>
                <a:avLst/>
                <a:gdLst/>
                <a:ahLst/>
                <a:cxnLst/>
                <a:rect r="r" b="b" t="t" l="l"/>
                <a:pathLst>
                  <a:path h="155430" w="1418865">
                    <a:moveTo>
                      <a:pt x="77715" y="0"/>
                    </a:moveTo>
                    <a:lnTo>
                      <a:pt x="1341150" y="0"/>
                    </a:lnTo>
                    <a:cubicBezTo>
                      <a:pt x="1384070" y="0"/>
                      <a:pt x="1418865" y="34794"/>
                      <a:pt x="1418865" y="77715"/>
                    </a:cubicBezTo>
                    <a:lnTo>
                      <a:pt x="1418865" y="77715"/>
                    </a:lnTo>
                    <a:cubicBezTo>
                      <a:pt x="1418865" y="120636"/>
                      <a:pt x="1384070" y="155430"/>
                      <a:pt x="1341150" y="155430"/>
                    </a:cubicBezTo>
                    <a:lnTo>
                      <a:pt x="77715" y="155430"/>
                    </a:lnTo>
                    <a:cubicBezTo>
                      <a:pt x="34794" y="155430"/>
                      <a:pt x="0" y="120636"/>
                      <a:pt x="0" y="77715"/>
                    </a:cubicBezTo>
                    <a:lnTo>
                      <a:pt x="0" y="77715"/>
                    </a:lnTo>
                    <a:cubicBezTo>
                      <a:pt x="0" y="34794"/>
                      <a:pt x="34794" y="0"/>
                      <a:pt x="77715" y="0"/>
                    </a:cubicBezTo>
                    <a:close/>
                  </a:path>
                </a:pathLst>
              </a:custGeom>
              <a:solidFill>
                <a:srgbClr val="334989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38100"/>
                <a:ext cx="1418865" cy="11733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00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6999176" y="1146346"/>
              <a:ext cx="6290973" cy="689146"/>
              <a:chOff x="0" y="0"/>
              <a:chExt cx="1418865" cy="15543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1418865" cy="155430"/>
              </a:xfrm>
              <a:custGeom>
                <a:avLst/>
                <a:gdLst/>
                <a:ahLst/>
                <a:cxnLst/>
                <a:rect r="r" b="b" t="t" l="l"/>
                <a:pathLst>
                  <a:path h="155430" w="1418865">
                    <a:moveTo>
                      <a:pt x="77715" y="0"/>
                    </a:moveTo>
                    <a:lnTo>
                      <a:pt x="1341150" y="0"/>
                    </a:lnTo>
                    <a:cubicBezTo>
                      <a:pt x="1384070" y="0"/>
                      <a:pt x="1418865" y="34794"/>
                      <a:pt x="1418865" y="77715"/>
                    </a:cubicBezTo>
                    <a:lnTo>
                      <a:pt x="1418865" y="77715"/>
                    </a:lnTo>
                    <a:cubicBezTo>
                      <a:pt x="1418865" y="120636"/>
                      <a:pt x="1384070" y="155430"/>
                      <a:pt x="1341150" y="155430"/>
                    </a:cubicBezTo>
                    <a:lnTo>
                      <a:pt x="77715" y="155430"/>
                    </a:lnTo>
                    <a:cubicBezTo>
                      <a:pt x="34794" y="155430"/>
                      <a:pt x="0" y="120636"/>
                      <a:pt x="0" y="77715"/>
                    </a:cubicBezTo>
                    <a:lnTo>
                      <a:pt x="0" y="77715"/>
                    </a:lnTo>
                    <a:cubicBezTo>
                      <a:pt x="0" y="34794"/>
                      <a:pt x="34794" y="0"/>
                      <a:pt x="77715" y="0"/>
                    </a:cubicBezTo>
                    <a:close/>
                  </a:path>
                </a:pathLst>
              </a:custGeom>
              <a:solidFill>
                <a:srgbClr val="334989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38100"/>
                <a:ext cx="1418865" cy="11733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00"/>
                  </a:lnSpc>
                </a:pPr>
              </a:p>
            </p:txBody>
          </p:sp>
        </p:grpSp>
        <p:sp>
          <p:nvSpPr>
            <p:cNvPr name="TextBox 36" id="36"/>
            <p:cNvSpPr txBox="true"/>
            <p:nvPr/>
          </p:nvSpPr>
          <p:spPr>
            <a:xfrm rot="0">
              <a:off x="366912" y="97479"/>
              <a:ext cx="5557149" cy="4493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20"/>
                </a:lnSpc>
              </a:pPr>
              <a:r>
                <a:rPr lang="en-US" sz="2014">
                  <a:solidFill>
                    <a:srgbClr val="FFFFFF"/>
                  </a:solidFill>
                  <a:latin typeface="Banburi"/>
                  <a:ea typeface="Banburi"/>
                  <a:cs typeface="Banburi"/>
                  <a:sym typeface="Banburi"/>
                </a:rPr>
                <a:t>BEP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7350197" y="84068"/>
              <a:ext cx="5628038" cy="4493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20"/>
                </a:lnSpc>
              </a:pPr>
              <a:r>
                <a:rPr lang="en-US" sz="2014">
                  <a:solidFill>
                    <a:srgbClr val="FFFFFF"/>
                  </a:solidFill>
                  <a:latin typeface="Banburi"/>
                  <a:ea typeface="Banburi"/>
                  <a:cs typeface="Banburi"/>
                  <a:sym typeface="Banburi"/>
                </a:rPr>
                <a:t>BESAR TR PADA WAKTU BEP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366912" y="1243825"/>
              <a:ext cx="5557149" cy="4493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20"/>
                </a:lnSpc>
              </a:pPr>
              <a:r>
                <a:rPr lang="en-US" sz="2014">
                  <a:solidFill>
                    <a:srgbClr val="FFFFFF"/>
                  </a:solidFill>
                  <a:latin typeface="Banburi"/>
                  <a:ea typeface="Banburi"/>
                  <a:cs typeface="Banburi"/>
                  <a:sym typeface="Banburi"/>
                </a:rPr>
                <a:t>BESAR TC PADA WAKTU BEP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7350197" y="1230414"/>
              <a:ext cx="5528793" cy="4493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20"/>
                </a:lnSpc>
              </a:pPr>
              <a:r>
                <a:rPr lang="en-US" sz="2014">
                  <a:solidFill>
                    <a:srgbClr val="FFFFFF"/>
                  </a:solidFill>
                  <a:latin typeface="Banburi"/>
                  <a:ea typeface="Banburi"/>
                  <a:cs typeface="Banburi"/>
                  <a:sym typeface="Banburi"/>
                </a:rPr>
                <a:t>JIKA PRODUKSI OUTPUT 1500 </a:t>
              </a:r>
            </a:p>
          </p:txBody>
        </p:sp>
        <p:grpSp>
          <p:nvGrpSpPr>
            <p:cNvPr name="Group 40" id="40"/>
            <p:cNvGrpSpPr/>
            <p:nvPr/>
          </p:nvGrpSpPr>
          <p:grpSpPr>
            <a:xfrm rot="0">
              <a:off x="6999176" y="2318093"/>
              <a:ext cx="6290973" cy="689146"/>
              <a:chOff x="0" y="0"/>
              <a:chExt cx="1418865" cy="155430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1418865" cy="155430"/>
              </a:xfrm>
              <a:custGeom>
                <a:avLst/>
                <a:gdLst/>
                <a:ahLst/>
                <a:cxnLst/>
                <a:rect r="r" b="b" t="t" l="l"/>
                <a:pathLst>
                  <a:path h="155430" w="1418865">
                    <a:moveTo>
                      <a:pt x="77715" y="0"/>
                    </a:moveTo>
                    <a:lnTo>
                      <a:pt x="1341150" y="0"/>
                    </a:lnTo>
                    <a:cubicBezTo>
                      <a:pt x="1384070" y="0"/>
                      <a:pt x="1418865" y="34794"/>
                      <a:pt x="1418865" y="77715"/>
                    </a:cubicBezTo>
                    <a:lnTo>
                      <a:pt x="1418865" y="77715"/>
                    </a:lnTo>
                    <a:cubicBezTo>
                      <a:pt x="1418865" y="120636"/>
                      <a:pt x="1384070" y="155430"/>
                      <a:pt x="1341150" y="155430"/>
                    </a:cubicBezTo>
                    <a:lnTo>
                      <a:pt x="77715" y="155430"/>
                    </a:lnTo>
                    <a:cubicBezTo>
                      <a:pt x="34794" y="155430"/>
                      <a:pt x="0" y="120636"/>
                      <a:pt x="0" y="77715"/>
                    </a:cubicBezTo>
                    <a:lnTo>
                      <a:pt x="0" y="77715"/>
                    </a:lnTo>
                    <a:cubicBezTo>
                      <a:pt x="0" y="34794"/>
                      <a:pt x="34794" y="0"/>
                      <a:pt x="77715" y="0"/>
                    </a:cubicBezTo>
                    <a:close/>
                  </a:path>
                </a:pathLst>
              </a:custGeom>
              <a:solidFill>
                <a:srgbClr val="334989"/>
              </a:solidFill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0" y="38100"/>
                <a:ext cx="1418865" cy="11733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00"/>
                  </a:lnSpc>
                </a:pPr>
              </a:p>
            </p:txBody>
          </p:sp>
        </p:grpSp>
        <p:sp>
          <p:nvSpPr>
            <p:cNvPr name="TextBox 43" id="43"/>
            <p:cNvSpPr txBox="true"/>
            <p:nvPr/>
          </p:nvSpPr>
          <p:spPr>
            <a:xfrm rot="0">
              <a:off x="7350197" y="2402160"/>
              <a:ext cx="5415370" cy="4493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20"/>
                </a:lnSpc>
              </a:pPr>
              <a:r>
                <a:rPr lang="en-US" sz="2014">
                  <a:solidFill>
                    <a:srgbClr val="FFFFFF"/>
                  </a:solidFill>
                  <a:latin typeface="Banburi"/>
                  <a:ea typeface="Banburi"/>
                  <a:cs typeface="Banburi"/>
                  <a:sym typeface="Banburi"/>
                </a:rPr>
                <a:t>GAMBAR KURVANYA</a:t>
              </a:r>
            </a:p>
          </p:txBody>
        </p:sp>
        <p:grpSp>
          <p:nvGrpSpPr>
            <p:cNvPr name="Group 44" id="44"/>
            <p:cNvGrpSpPr/>
            <p:nvPr/>
          </p:nvGrpSpPr>
          <p:grpSpPr>
            <a:xfrm rot="0">
              <a:off x="0" y="2318093"/>
              <a:ext cx="6290973" cy="689146"/>
              <a:chOff x="0" y="0"/>
              <a:chExt cx="1418865" cy="155430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1418865" cy="155430"/>
              </a:xfrm>
              <a:custGeom>
                <a:avLst/>
                <a:gdLst/>
                <a:ahLst/>
                <a:cxnLst/>
                <a:rect r="r" b="b" t="t" l="l"/>
                <a:pathLst>
                  <a:path h="155430" w="1418865">
                    <a:moveTo>
                      <a:pt x="77715" y="0"/>
                    </a:moveTo>
                    <a:lnTo>
                      <a:pt x="1341150" y="0"/>
                    </a:lnTo>
                    <a:cubicBezTo>
                      <a:pt x="1384070" y="0"/>
                      <a:pt x="1418865" y="34794"/>
                      <a:pt x="1418865" y="77715"/>
                    </a:cubicBezTo>
                    <a:lnTo>
                      <a:pt x="1418865" y="77715"/>
                    </a:lnTo>
                    <a:cubicBezTo>
                      <a:pt x="1418865" y="120636"/>
                      <a:pt x="1384070" y="155430"/>
                      <a:pt x="1341150" y="155430"/>
                    </a:cubicBezTo>
                    <a:lnTo>
                      <a:pt x="77715" y="155430"/>
                    </a:lnTo>
                    <a:cubicBezTo>
                      <a:pt x="34794" y="155430"/>
                      <a:pt x="0" y="120636"/>
                      <a:pt x="0" y="77715"/>
                    </a:cubicBezTo>
                    <a:lnTo>
                      <a:pt x="0" y="77715"/>
                    </a:lnTo>
                    <a:cubicBezTo>
                      <a:pt x="0" y="34794"/>
                      <a:pt x="34794" y="0"/>
                      <a:pt x="77715" y="0"/>
                    </a:cubicBezTo>
                    <a:close/>
                  </a:path>
                </a:pathLst>
              </a:custGeom>
              <a:solidFill>
                <a:srgbClr val="334989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0" y="38100"/>
                <a:ext cx="1418865" cy="11733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00"/>
                  </a:lnSpc>
                </a:pPr>
              </a:p>
            </p:txBody>
          </p:sp>
        </p:grpSp>
        <p:sp>
          <p:nvSpPr>
            <p:cNvPr name="TextBox 47" id="47"/>
            <p:cNvSpPr txBox="true"/>
            <p:nvPr/>
          </p:nvSpPr>
          <p:spPr>
            <a:xfrm rot="0">
              <a:off x="351021" y="2402160"/>
              <a:ext cx="5415370" cy="4493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20"/>
                </a:lnSpc>
              </a:pPr>
              <a:r>
                <a:rPr lang="en-US" sz="2014">
                  <a:solidFill>
                    <a:srgbClr val="FFFFFF"/>
                  </a:solidFill>
                  <a:latin typeface="Banburi"/>
                  <a:ea typeface="Banburi"/>
                  <a:cs typeface="Banburi"/>
                  <a:sym typeface="Banburi"/>
                </a:rPr>
                <a:t>JIKA PRODUKSI OUTPUT 800</a:t>
              </a: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3252726" y="4743559"/>
            <a:ext cx="11782549" cy="878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8"/>
              </a:lnSpc>
            </a:pPr>
            <a:r>
              <a:rPr lang="en-US" sz="2549">
                <a:solidFill>
                  <a:srgbClr val="FFFFFF"/>
                </a:solidFill>
                <a:latin typeface="Banburi"/>
                <a:ea typeface="Banburi"/>
                <a:cs typeface="Banburi"/>
                <a:sym typeface="Banburi"/>
              </a:rPr>
              <a:t>Andaikan biaya total yang dikeluarkan perusahaan ditunjukan oleh persamaan TC = 100Q + 100.000 dan penerimaan totalnya TR = 200 Q. Maka cari :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929292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28496" y="5227404"/>
            <a:ext cx="1586057" cy="838628"/>
          </a:xfrm>
          <a:custGeom>
            <a:avLst/>
            <a:gdLst/>
            <a:ahLst/>
            <a:cxnLst/>
            <a:rect r="r" b="b" t="t" l="l"/>
            <a:pathLst>
              <a:path h="838628" w="1586057">
                <a:moveTo>
                  <a:pt x="0" y="0"/>
                </a:moveTo>
                <a:lnTo>
                  <a:pt x="1586057" y="0"/>
                </a:lnTo>
                <a:lnTo>
                  <a:pt x="1586057" y="838627"/>
                </a:lnTo>
                <a:lnTo>
                  <a:pt x="0" y="838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7071559" y="3821201"/>
            <a:ext cx="9088269" cy="4643421"/>
            <a:chOff x="0" y="0"/>
            <a:chExt cx="2393618" cy="12229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93618" cy="1222959"/>
            </a:xfrm>
            <a:custGeom>
              <a:avLst/>
              <a:gdLst/>
              <a:ahLst/>
              <a:cxnLst/>
              <a:rect r="r" b="b" t="t" l="l"/>
              <a:pathLst>
                <a:path h="1222959" w="2393618">
                  <a:moveTo>
                    <a:pt x="43445" y="0"/>
                  </a:moveTo>
                  <a:lnTo>
                    <a:pt x="2350173" y="0"/>
                  </a:lnTo>
                  <a:cubicBezTo>
                    <a:pt x="2374167" y="0"/>
                    <a:pt x="2393618" y="19451"/>
                    <a:pt x="2393618" y="43445"/>
                  </a:cubicBezTo>
                  <a:lnTo>
                    <a:pt x="2393618" y="1179514"/>
                  </a:lnTo>
                  <a:cubicBezTo>
                    <a:pt x="2393618" y="1191036"/>
                    <a:pt x="2389041" y="1202087"/>
                    <a:pt x="2380893" y="1210234"/>
                  </a:cubicBezTo>
                  <a:cubicBezTo>
                    <a:pt x="2372746" y="1218381"/>
                    <a:pt x="2361696" y="1222959"/>
                    <a:pt x="2350173" y="1222959"/>
                  </a:cubicBezTo>
                  <a:lnTo>
                    <a:pt x="43445" y="1222959"/>
                  </a:lnTo>
                  <a:cubicBezTo>
                    <a:pt x="31923" y="1222959"/>
                    <a:pt x="20872" y="1218381"/>
                    <a:pt x="12725" y="1210234"/>
                  </a:cubicBezTo>
                  <a:cubicBezTo>
                    <a:pt x="4577" y="1202087"/>
                    <a:pt x="0" y="1191036"/>
                    <a:pt x="0" y="1179514"/>
                  </a:cubicBezTo>
                  <a:lnTo>
                    <a:pt x="0" y="43445"/>
                  </a:lnTo>
                  <a:cubicBezTo>
                    <a:pt x="0" y="31923"/>
                    <a:pt x="4577" y="20872"/>
                    <a:pt x="12725" y="12725"/>
                  </a:cubicBezTo>
                  <a:cubicBezTo>
                    <a:pt x="20872" y="4577"/>
                    <a:pt x="31923" y="0"/>
                    <a:pt x="43445" y="0"/>
                  </a:cubicBezTo>
                  <a:close/>
                </a:path>
              </a:pathLst>
            </a:custGeom>
            <a:solidFill>
              <a:srgbClr val="12121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38100"/>
              <a:ext cx="2393618" cy="1184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919159" y="3668801"/>
            <a:ext cx="9088269" cy="4643421"/>
            <a:chOff x="0" y="0"/>
            <a:chExt cx="2393618" cy="122295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93618" cy="1222959"/>
            </a:xfrm>
            <a:custGeom>
              <a:avLst/>
              <a:gdLst/>
              <a:ahLst/>
              <a:cxnLst/>
              <a:rect r="r" b="b" t="t" l="l"/>
              <a:pathLst>
                <a:path h="1222959" w="2393618">
                  <a:moveTo>
                    <a:pt x="43445" y="0"/>
                  </a:moveTo>
                  <a:lnTo>
                    <a:pt x="2350173" y="0"/>
                  </a:lnTo>
                  <a:cubicBezTo>
                    <a:pt x="2374167" y="0"/>
                    <a:pt x="2393618" y="19451"/>
                    <a:pt x="2393618" y="43445"/>
                  </a:cubicBezTo>
                  <a:lnTo>
                    <a:pt x="2393618" y="1179514"/>
                  </a:lnTo>
                  <a:cubicBezTo>
                    <a:pt x="2393618" y="1191036"/>
                    <a:pt x="2389041" y="1202087"/>
                    <a:pt x="2380893" y="1210234"/>
                  </a:cubicBezTo>
                  <a:cubicBezTo>
                    <a:pt x="2372746" y="1218381"/>
                    <a:pt x="2361696" y="1222959"/>
                    <a:pt x="2350173" y="1222959"/>
                  </a:cubicBezTo>
                  <a:lnTo>
                    <a:pt x="43445" y="1222959"/>
                  </a:lnTo>
                  <a:cubicBezTo>
                    <a:pt x="31923" y="1222959"/>
                    <a:pt x="20872" y="1218381"/>
                    <a:pt x="12725" y="1210234"/>
                  </a:cubicBezTo>
                  <a:cubicBezTo>
                    <a:pt x="4577" y="1202087"/>
                    <a:pt x="0" y="1191036"/>
                    <a:pt x="0" y="1179514"/>
                  </a:cubicBezTo>
                  <a:lnTo>
                    <a:pt x="0" y="43445"/>
                  </a:lnTo>
                  <a:cubicBezTo>
                    <a:pt x="0" y="31923"/>
                    <a:pt x="4577" y="20872"/>
                    <a:pt x="12725" y="12725"/>
                  </a:cubicBezTo>
                  <a:cubicBezTo>
                    <a:pt x="20872" y="4577"/>
                    <a:pt x="31923" y="0"/>
                    <a:pt x="434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2393618" cy="1184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true" rot="-1816262">
            <a:off x="13087247" y="7437241"/>
            <a:ext cx="9329683" cy="4571545"/>
          </a:xfrm>
          <a:custGeom>
            <a:avLst/>
            <a:gdLst/>
            <a:ahLst/>
            <a:cxnLst/>
            <a:rect r="r" b="b" t="t" l="l"/>
            <a:pathLst>
              <a:path h="4571545" w="9329683">
                <a:moveTo>
                  <a:pt x="9329683" y="4571545"/>
                </a:moveTo>
                <a:lnTo>
                  <a:pt x="0" y="4571545"/>
                </a:lnTo>
                <a:lnTo>
                  <a:pt x="0" y="0"/>
                </a:lnTo>
                <a:lnTo>
                  <a:pt x="9329683" y="0"/>
                </a:lnTo>
                <a:lnTo>
                  <a:pt x="9329683" y="457154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7259300" y="535912"/>
            <a:ext cx="492788" cy="492788"/>
          </a:xfrm>
          <a:custGeom>
            <a:avLst/>
            <a:gdLst/>
            <a:ahLst/>
            <a:cxnLst/>
            <a:rect r="r" b="b" t="t" l="l"/>
            <a:pathLst>
              <a:path h="492788" w="492788">
                <a:moveTo>
                  <a:pt x="0" y="0"/>
                </a:moveTo>
                <a:lnTo>
                  <a:pt x="492788" y="0"/>
                </a:lnTo>
                <a:lnTo>
                  <a:pt x="492788" y="492788"/>
                </a:lnTo>
                <a:lnTo>
                  <a:pt x="0" y="492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028700" y="5526196"/>
            <a:ext cx="688155" cy="2293851"/>
          </a:xfrm>
          <a:custGeom>
            <a:avLst/>
            <a:gdLst/>
            <a:ahLst/>
            <a:cxnLst/>
            <a:rect r="r" b="b" t="t" l="l"/>
            <a:pathLst>
              <a:path h="2293851" w="688155">
                <a:moveTo>
                  <a:pt x="0" y="0"/>
                </a:moveTo>
                <a:lnTo>
                  <a:pt x="688155" y="0"/>
                </a:lnTo>
                <a:lnTo>
                  <a:pt x="688155" y="2293851"/>
                </a:lnTo>
                <a:lnTo>
                  <a:pt x="0" y="2293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8434968"/>
            <a:ext cx="427267" cy="411069"/>
          </a:xfrm>
          <a:custGeom>
            <a:avLst/>
            <a:gdLst/>
            <a:ahLst/>
            <a:cxnLst/>
            <a:rect r="r" b="b" t="t" l="l"/>
            <a:pathLst>
              <a:path h="411069" w="427267">
                <a:moveTo>
                  <a:pt x="0" y="0"/>
                </a:moveTo>
                <a:lnTo>
                  <a:pt x="427267" y="0"/>
                </a:lnTo>
                <a:lnTo>
                  <a:pt x="427267" y="411069"/>
                </a:lnTo>
                <a:lnTo>
                  <a:pt x="0" y="4110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-234639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9601726">
            <a:off x="-4730822" y="-4828806"/>
            <a:ext cx="10311063" cy="8145740"/>
          </a:xfrm>
          <a:custGeom>
            <a:avLst/>
            <a:gdLst/>
            <a:ahLst/>
            <a:cxnLst/>
            <a:rect r="r" b="b" t="t" l="l"/>
            <a:pathLst>
              <a:path h="8145740" w="10311063">
                <a:moveTo>
                  <a:pt x="0" y="0"/>
                </a:moveTo>
                <a:lnTo>
                  <a:pt x="10311063" y="0"/>
                </a:lnTo>
                <a:lnTo>
                  <a:pt x="10311063" y="8145740"/>
                </a:lnTo>
                <a:lnTo>
                  <a:pt x="0" y="81457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4" id="14"/>
          <p:cNvGrpSpPr/>
          <p:nvPr/>
        </p:nvGrpSpPr>
        <p:grpSpPr>
          <a:xfrm rot="0">
            <a:off x="15746774" y="9264851"/>
            <a:ext cx="5387252" cy="590148"/>
            <a:chOff x="0" y="0"/>
            <a:chExt cx="1418865" cy="15543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18865" cy="155430"/>
            </a:xfrm>
            <a:custGeom>
              <a:avLst/>
              <a:gdLst/>
              <a:ahLst/>
              <a:cxnLst/>
              <a:rect r="r" b="b" t="t" l="l"/>
              <a:pathLst>
                <a:path h="155430" w="1418865">
                  <a:moveTo>
                    <a:pt x="73291" y="0"/>
                  </a:moveTo>
                  <a:lnTo>
                    <a:pt x="1345573" y="0"/>
                  </a:lnTo>
                  <a:cubicBezTo>
                    <a:pt x="1386051" y="0"/>
                    <a:pt x="1418865" y="32814"/>
                    <a:pt x="1418865" y="73291"/>
                  </a:cubicBezTo>
                  <a:lnTo>
                    <a:pt x="1418865" y="82139"/>
                  </a:lnTo>
                  <a:cubicBezTo>
                    <a:pt x="1418865" y="122616"/>
                    <a:pt x="1386051" y="155430"/>
                    <a:pt x="1345573" y="155430"/>
                  </a:cubicBezTo>
                  <a:lnTo>
                    <a:pt x="73291" y="155430"/>
                  </a:lnTo>
                  <a:cubicBezTo>
                    <a:pt x="32814" y="155430"/>
                    <a:pt x="0" y="122616"/>
                    <a:pt x="0" y="82139"/>
                  </a:cubicBezTo>
                  <a:lnTo>
                    <a:pt x="0" y="73291"/>
                  </a:lnTo>
                  <a:cubicBezTo>
                    <a:pt x="0" y="32814"/>
                    <a:pt x="32814" y="0"/>
                    <a:pt x="73291" y="0"/>
                  </a:cubicBezTo>
                  <a:close/>
                </a:path>
              </a:pathLst>
            </a:custGeom>
            <a:solidFill>
              <a:srgbClr val="F1C63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38100"/>
              <a:ext cx="1418865" cy="117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594374" y="9112451"/>
            <a:ext cx="5387252" cy="590148"/>
            <a:chOff x="0" y="0"/>
            <a:chExt cx="1418865" cy="15543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18865" cy="155430"/>
            </a:xfrm>
            <a:custGeom>
              <a:avLst/>
              <a:gdLst/>
              <a:ahLst/>
              <a:cxnLst/>
              <a:rect r="r" b="b" t="t" l="l"/>
              <a:pathLst>
                <a:path h="155430" w="1418865">
                  <a:moveTo>
                    <a:pt x="73291" y="0"/>
                  </a:moveTo>
                  <a:lnTo>
                    <a:pt x="1345573" y="0"/>
                  </a:lnTo>
                  <a:cubicBezTo>
                    <a:pt x="1386051" y="0"/>
                    <a:pt x="1418865" y="32814"/>
                    <a:pt x="1418865" y="73291"/>
                  </a:cubicBezTo>
                  <a:lnTo>
                    <a:pt x="1418865" y="82139"/>
                  </a:lnTo>
                  <a:cubicBezTo>
                    <a:pt x="1418865" y="122616"/>
                    <a:pt x="1386051" y="155430"/>
                    <a:pt x="1345573" y="155430"/>
                  </a:cubicBezTo>
                  <a:lnTo>
                    <a:pt x="73291" y="155430"/>
                  </a:lnTo>
                  <a:cubicBezTo>
                    <a:pt x="32814" y="155430"/>
                    <a:pt x="0" y="122616"/>
                    <a:pt x="0" y="82139"/>
                  </a:cubicBezTo>
                  <a:lnTo>
                    <a:pt x="0" y="73291"/>
                  </a:lnTo>
                  <a:cubicBezTo>
                    <a:pt x="0" y="32814"/>
                    <a:pt x="32814" y="0"/>
                    <a:pt x="73291" y="0"/>
                  </a:cubicBezTo>
                  <a:close/>
                </a:path>
              </a:pathLst>
            </a:custGeom>
            <a:solidFill>
              <a:srgbClr val="E8EBF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38100"/>
              <a:ext cx="1418865" cy="117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4505952" y="1944646"/>
            <a:ext cx="9276095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6999" spc="139">
                <a:solidFill>
                  <a:srgbClr val="FFFFFF"/>
                </a:solidFill>
                <a:latin typeface="Brasika"/>
                <a:ea typeface="Brasika"/>
                <a:cs typeface="Brasika"/>
                <a:sym typeface="Brasika"/>
              </a:rPr>
              <a:t>Penyelesaian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9296400"/>
            <a:ext cx="7109723" cy="260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Banburi Bold"/>
                <a:ea typeface="Banburi Bold"/>
                <a:cs typeface="Banburi Bold"/>
                <a:sym typeface="Banburi Bold"/>
              </a:rPr>
              <a:t>Fungsi Biaya dan Penerimaan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905695" y="9296400"/>
            <a:ext cx="2008858" cy="260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00"/>
              </a:lnSpc>
              <a:spcBef>
                <a:spcPct val="0"/>
              </a:spcBef>
            </a:pPr>
            <a:r>
              <a:rPr lang="en-US" b="true" sz="2000">
                <a:solidFill>
                  <a:srgbClr val="2D3E70"/>
                </a:solidFill>
                <a:latin typeface="Banburi Bold"/>
                <a:ea typeface="Banburi Bold"/>
                <a:cs typeface="Banburi Bold"/>
                <a:sym typeface="Banburi Bold"/>
              </a:rPr>
              <a:t>Halaman 11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7321861" y="4245168"/>
            <a:ext cx="8282865" cy="3490686"/>
            <a:chOff x="0" y="0"/>
            <a:chExt cx="11043820" cy="4654248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1325558" y="-19050"/>
              <a:ext cx="8392704" cy="3532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38"/>
                </a:lnSpc>
              </a:pPr>
              <a:r>
                <a:rPr lang="en-US" sz="4191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TC  = TR</a:t>
              </a:r>
            </a:p>
            <a:p>
              <a:pPr algn="ctr">
                <a:lnSpc>
                  <a:spcPts val="5238"/>
                </a:lnSpc>
              </a:pPr>
              <a:r>
                <a:rPr lang="en-US" sz="4191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100Q + 100.000 = 200Q</a:t>
              </a:r>
            </a:p>
            <a:p>
              <a:pPr algn="ctr">
                <a:lnSpc>
                  <a:spcPts val="5238"/>
                </a:lnSpc>
              </a:pPr>
              <a:r>
                <a:rPr lang="en-US" sz="4191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100.000 = 100Q</a:t>
              </a:r>
            </a:p>
            <a:p>
              <a:pPr algn="ctr">
                <a:lnSpc>
                  <a:spcPts val="5238"/>
                </a:lnSpc>
              </a:pPr>
              <a:r>
                <a:rPr lang="en-US" sz="4191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Q = 1000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4028275"/>
              <a:ext cx="11043820" cy="6259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33"/>
                </a:lnSpc>
              </a:pPr>
              <a:r>
                <a:rPr lang="en-US" sz="2986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Jadi BEP atau titik impas adalah 1000 unit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2280572" y="3821201"/>
            <a:ext cx="4365032" cy="3152400"/>
            <a:chOff x="0" y="0"/>
            <a:chExt cx="1149638" cy="83026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149638" cy="830262"/>
            </a:xfrm>
            <a:custGeom>
              <a:avLst/>
              <a:gdLst/>
              <a:ahLst/>
              <a:cxnLst/>
              <a:rect r="r" b="b" t="t" l="l"/>
              <a:pathLst>
                <a:path h="830262" w="1149638">
                  <a:moveTo>
                    <a:pt x="90455" y="0"/>
                  </a:moveTo>
                  <a:lnTo>
                    <a:pt x="1059183" y="0"/>
                  </a:lnTo>
                  <a:cubicBezTo>
                    <a:pt x="1109140" y="0"/>
                    <a:pt x="1149638" y="40498"/>
                    <a:pt x="1149638" y="90455"/>
                  </a:cubicBezTo>
                  <a:lnTo>
                    <a:pt x="1149638" y="739807"/>
                  </a:lnTo>
                  <a:cubicBezTo>
                    <a:pt x="1149638" y="789764"/>
                    <a:pt x="1109140" y="830262"/>
                    <a:pt x="1059183" y="830262"/>
                  </a:cubicBezTo>
                  <a:lnTo>
                    <a:pt x="90455" y="830262"/>
                  </a:lnTo>
                  <a:cubicBezTo>
                    <a:pt x="40498" y="830262"/>
                    <a:pt x="0" y="789764"/>
                    <a:pt x="0" y="739807"/>
                  </a:cubicBezTo>
                  <a:lnTo>
                    <a:pt x="0" y="90455"/>
                  </a:lnTo>
                  <a:cubicBezTo>
                    <a:pt x="0" y="40498"/>
                    <a:pt x="40498" y="0"/>
                    <a:pt x="90455" y="0"/>
                  </a:cubicBezTo>
                  <a:close/>
                </a:path>
              </a:pathLst>
            </a:custGeom>
            <a:solidFill>
              <a:srgbClr val="121212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38100"/>
              <a:ext cx="1149638" cy="7921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128172" y="3668801"/>
            <a:ext cx="4365032" cy="3152400"/>
            <a:chOff x="0" y="0"/>
            <a:chExt cx="1149638" cy="83026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149638" cy="830262"/>
            </a:xfrm>
            <a:custGeom>
              <a:avLst/>
              <a:gdLst/>
              <a:ahLst/>
              <a:cxnLst/>
              <a:rect r="r" b="b" t="t" l="l"/>
              <a:pathLst>
                <a:path h="830262" w="1149638">
                  <a:moveTo>
                    <a:pt x="90455" y="0"/>
                  </a:moveTo>
                  <a:lnTo>
                    <a:pt x="1059183" y="0"/>
                  </a:lnTo>
                  <a:cubicBezTo>
                    <a:pt x="1109140" y="0"/>
                    <a:pt x="1149638" y="40498"/>
                    <a:pt x="1149638" y="90455"/>
                  </a:cubicBezTo>
                  <a:lnTo>
                    <a:pt x="1149638" y="739807"/>
                  </a:lnTo>
                  <a:cubicBezTo>
                    <a:pt x="1149638" y="789764"/>
                    <a:pt x="1109140" y="830262"/>
                    <a:pt x="1059183" y="830262"/>
                  </a:cubicBezTo>
                  <a:lnTo>
                    <a:pt x="90455" y="830262"/>
                  </a:lnTo>
                  <a:cubicBezTo>
                    <a:pt x="40498" y="830262"/>
                    <a:pt x="0" y="789764"/>
                    <a:pt x="0" y="739807"/>
                  </a:cubicBezTo>
                  <a:lnTo>
                    <a:pt x="0" y="90455"/>
                  </a:lnTo>
                  <a:cubicBezTo>
                    <a:pt x="0" y="40498"/>
                    <a:pt x="40498" y="0"/>
                    <a:pt x="904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38100"/>
              <a:ext cx="1149638" cy="7921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2584018" y="4283162"/>
            <a:ext cx="3453340" cy="1904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3"/>
              </a:lnSpc>
            </a:pPr>
            <a:r>
              <a:rPr lang="en-US" sz="3058">
                <a:solidFill>
                  <a:srgbClr val="2D3E70"/>
                </a:solidFill>
                <a:latin typeface="Banburi"/>
                <a:ea typeface="Banburi"/>
                <a:cs typeface="Banburi"/>
                <a:sym typeface="Banburi"/>
              </a:rPr>
              <a:t>Diketahui :</a:t>
            </a:r>
          </a:p>
          <a:p>
            <a:pPr algn="l">
              <a:lnSpc>
                <a:spcPts val="3823"/>
              </a:lnSpc>
            </a:pPr>
            <a:r>
              <a:rPr lang="en-US" sz="3058">
                <a:solidFill>
                  <a:srgbClr val="2D3E70"/>
                </a:solidFill>
                <a:latin typeface="Banburi"/>
                <a:ea typeface="Banburi"/>
                <a:cs typeface="Banburi"/>
                <a:sym typeface="Banburi"/>
              </a:rPr>
              <a:t>TC = VC + FC</a:t>
            </a:r>
          </a:p>
          <a:p>
            <a:pPr algn="l">
              <a:lnSpc>
                <a:spcPts val="3823"/>
              </a:lnSpc>
            </a:pPr>
            <a:r>
              <a:rPr lang="en-US" sz="3058">
                <a:solidFill>
                  <a:srgbClr val="2D3E70"/>
                </a:solidFill>
                <a:latin typeface="Banburi"/>
                <a:ea typeface="Banburi"/>
                <a:cs typeface="Banburi"/>
                <a:sym typeface="Banburi"/>
              </a:rPr>
              <a:t>     = 100Q + 100.000</a:t>
            </a:r>
          </a:p>
          <a:p>
            <a:pPr algn="l">
              <a:lnSpc>
                <a:spcPts val="3823"/>
              </a:lnSpc>
            </a:pPr>
            <a:r>
              <a:rPr lang="en-US" sz="3058">
                <a:solidFill>
                  <a:srgbClr val="2D3E70"/>
                </a:solidFill>
                <a:latin typeface="Banburi"/>
                <a:ea typeface="Banburi"/>
                <a:cs typeface="Banburi"/>
                <a:sym typeface="Banburi"/>
              </a:rPr>
              <a:t>TR = 200Q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925" r="0" b="-9925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3986110" y="-1506432"/>
            <a:ext cx="9329683" cy="4571545"/>
          </a:xfrm>
          <a:custGeom>
            <a:avLst/>
            <a:gdLst/>
            <a:ahLst/>
            <a:cxnLst/>
            <a:rect r="r" b="b" t="t" l="l"/>
            <a:pathLst>
              <a:path h="4571545" w="9329683">
                <a:moveTo>
                  <a:pt x="9329683" y="4571545"/>
                </a:moveTo>
                <a:lnTo>
                  <a:pt x="0" y="4571545"/>
                </a:lnTo>
                <a:lnTo>
                  <a:pt x="0" y="0"/>
                </a:lnTo>
                <a:lnTo>
                  <a:pt x="9329683" y="0"/>
                </a:lnTo>
                <a:lnTo>
                  <a:pt x="9329683" y="457154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012906" y="1426146"/>
            <a:ext cx="492788" cy="492788"/>
          </a:xfrm>
          <a:custGeom>
            <a:avLst/>
            <a:gdLst/>
            <a:ahLst/>
            <a:cxnLst/>
            <a:rect r="r" b="b" t="t" l="l"/>
            <a:pathLst>
              <a:path h="492788" w="492788">
                <a:moveTo>
                  <a:pt x="0" y="0"/>
                </a:moveTo>
                <a:lnTo>
                  <a:pt x="492788" y="0"/>
                </a:lnTo>
                <a:lnTo>
                  <a:pt x="492788" y="492788"/>
                </a:lnTo>
                <a:lnTo>
                  <a:pt x="0" y="4927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601433" y="9354391"/>
            <a:ext cx="427267" cy="411069"/>
          </a:xfrm>
          <a:custGeom>
            <a:avLst/>
            <a:gdLst/>
            <a:ahLst/>
            <a:cxnLst/>
            <a:rect r="r" b="b" t="t" l="l"/>
            <a:pathLst>
              <a:path h="411069" w="427267">
                <a:moveTo>
                  <a:pt x="0" y="0"/>
                </a:moveTo>
                <a:lnTo>
                  <a:pt x="427267" y="0"/>
                </a:lnTo>
                <a:lnTo>
                  <a:pt x="427267" y="411069"/>
                </a:lnTo>
                <a:lnTo>
                  <a:pt x="0" y="41106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234639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984538">
            <a:off x="12594459" y="7749873"/>
            <a:ext cx="9329683" cy="4571545"/>
          </a:xfrm>
          <a:custGeom>
            <a:avLst/>
            <a:gdLst/>
            <a:ahLst/>
            <a:cxnLst/>
            <a:rect r="r" b="b" t="t" l="l"/>
            <a:pathLst>
              <a:path h="4571545" w="9329683">
                <a:moveTo>
                  <a:pt x="9329682" y="4571544"/>
                </a:moveTo>
                <a:lnTo>
                  <a:pt x="0" y="4571544"/>
                </a:lnTo>
                <a:lnTo>
                  <a:pt x="0" y="0"/>
                </a:lnTo>
                <a:lnTo>
                  <a:pt x="9329682" y="0"/>
                </a:lnTo>
                <a:lnTo>
                  <a:pt x="9329682" y="457154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15746774" y="9264851"/>
            <a:ext cx="5387252" cy="590148"/>
            <a:chOff x="0" y="0"/>
            <a:chExt cx="1418865" cy="15543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18865" cy="155430"/>
            </a:xfrm>
            <a:custGeom>
              <a:avLst/>
              <a:gdLst/>
              <a:ahLst/>
              <a:cxnLst/>
              <a:rect r="r" b="b" t="t" l="l"/>
              <a:pathLst>
                <a:path h="155430" w="1418865">
                  <a:moveTo>
                    <a:pt x="73291" y="0"/>
                  </a:moveTo>
                  <a:lnTo>
                    <a:pt x="1345573" y="0"/>
                  </a:lnTo>
                  <a:cubicBezTo>
                    <a:pt x="1386051" y="0"/>
                    <a:pt x="1418865" y="32814"/>
                    <a:pt x="1418865" y="73291"/>
                  </a:cubicBezTo>
                  <a:lnTo>
                    <a:pt x="1418865" y="82139"/>
                  </a:lnTo>
                  <a:cubicBezTo>
                    <a:pt x="1418865" y="122616"/>
                    <a:pt x="1386051" y="155430"/>
                    <a:pt x="1345573" y="155430"/>
                  </a:cubicBezTo>
                  <a:lnTo>
                    <a:pt x="73291" y="155430"/>
                  </a:lnTo>
                  <a:cubicBezTo>
                    <a:pt x="32814" y="155430"/>
                    <a:pt x="0" y="122616"/>
                    <a:pt x="0" y="82139"/>
                  </a:cubicBezTo>
                  <a:lnTo>
                    <a:pt x="0" y="73291"/>
                  </a:lnTo>
                  <a:cubicBezTo>
                    <a:pt x="0" y="32814"/>
                    <a:pt x="32814" y="0"/>
                    <a:pt x="73291" y="0"/>
                  </a:cubicBezTo>
                  <a:close/>
                </a:path>
              </a:pathLst>
            </a:custGeom>
            <a:solidFill>
              <a:srgbClr val="F1C63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38100"/>
              <a:ext cx="1418865" cy="117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594374" y="9112451"/>
            <a:ext cx="5387252" cy="590148"/>
            <a:chOff x="0" y="0"/>
            <a:chExt cx="1418865" cy="15543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18865" cy="155430"/>
            </a:xfrm>
            <a:custGeom>
              <a:avLst/>
              <a:gdLst/>
              <a:ahLst/>
              <a:cxnLst/>
              <a:rect r="r" b="b" t="t" l="l"/>
              <a:pathLst>
                <a:path h="155430" w="1418865">
                  <a:moveTo>
                    <a:pt x="73291" y="0"/>
                  </a:moveTo>
                  <a:lnTo>
                    <a:pt x="1345573" y="0"/>
                  </a:lnTo>
                  <a:cubicBezTo>
                    <a:pt x="1386051" y="0"/>
                    <a:pt x="1418865" y="32814"/>
                    <a:pt x="1418865" y="73291"/>
                  </a:cubicBezTo>
                  <a:lnTo>
                    <a:pt x="1418865" y="82139"/>
                  </a:lnTo>
                  <a:cubicBezTo>
                    <a:pt x="1418865" y="122616"/>
                    <a:pt x="1386051" y="155430"/>
                    <a:pt x="1345573" y="155430"/>
                  </a:cubicBezTo>
                  <a:lnTo>
                    <a:pt x="73291" y="155430"/>
                  </a:lnTo>
                  <a:cubicBezTo>
                    <a:pt x="32814" y="155430"/>
                    <a:pt x="0" y="122616"/>
                    <a:pt x="0" y="82139"/>
                  </a:cubicBezTo>
                  <a:lnTo>
                    <a:pt x="0" y="73291"/>
                  </a:lnTo>
                  <a:cubicBezTo>
                    <a:pt x="0" y="32814"/>
                    <a:pt x="32814" y="0"/>
                    <a:pt x="73291" y="0"/>
                  </a:cubicBezTo>
                  <a:close/>
                </a:path>
              </a:pathLst>
            </a:custGeom>
            <a:solidFill>
              <a:srgbClr val="E8EBF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38100"/>
              <a:ext cx="1418865" cy="117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5905695" y="9296400"/>
            <a:ext cx="2008858" cy="260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00"/>
              </a:lnSpc>
              <a:spcBef>
                <a:spcPct val="0"/>
              </a:spcBef>
            </a:pPr>
            <a:r>
              <a:rPr lang="en-US" b="true" sz="2000">
                <a:solidFill>
                  <a:srgbClr val="2D3E70"/>
                </a:solidFill>
                <a:latin typeface="Banburi Bold"/>
                <a:ea typeface="Banburi Bold"/>
                <a:cs typeface="Banburi Bold"/>
                <a:sym typeface="Banburi Bold"/>
              </a:rPr>
              <a:t>Halaman 12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5984520" y="360027"/>
            <a:ext cx="1586057" cy="838628"/>
          </a:xfrm>
          <a:custGeom>
            <a:avLst/>
            <a:gdLst/>
            <a:ahLst/>
            <a:cxnLst/>
            <a:rect r="r" b="b" t="t" l="l"/>
            <a:pathLst>
              <a:path h="838628" w="1586057">
                <a:moveTo>
                  <a:pt x="0" y="0"/>
                </a:moveTo>
                <a:lnTo>
                  <a:pt x="1586056" y="0"/>
                </a:lnTo>
                <a:lnTo>
                  <a:pt x="1586056" y="838627"/>
                </a:lnTo>
                <a:lnTo>
                  <a:pt x="0" y="83862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5" id="15"/>
          <p:cNvGrpSpPr/>
          <p:nvPr/>
        </p:nvGrpSpPr>
        <p:grpSpPr>
          <a:xfrm rot="0">
            <a:off x="784724" y="3818559"/>
            <a:ext cx="16718552" cy="3394266"/>
            <a:chOff x="0" y="0"/>
            <a:chExt cx="22291403" cy="4525689"/>
          </a:xfrm>
        </p:grpSpPr>
        <p:sp>
          <p:nvSpPr>
            <p:cNvPr name="AutoShape 16" id="16"/>
            <p:cNvSpPr/>
            <p:nvPr/>
          </p:nvSpPr>
          <p:spPr>
            <a:xfrm>
              <a:off x="11145701" y="251403"/>
              <a:ext cx="0" cy="4022883"/>
            </a:xfrm>
            <a:prstGeom prst="line">
              <a:avLst/>
            </a:prstGeom>
            <a:ln cap="flat" w="63500">
              <a:solidFill>
                <a:srgbClr val="334989"/>
              </a:solidFill>
              <a:prstDash val="solid"/>
              <a:headEnd type="oval" len="lg" w="lg"/>
              <a:tailEnd type="none" len="sm" w="sm"/>
            </a:ln>
          </p:spPr>
        </p:sp>
        <p:grpSp>
          <p:nvGrpSpPr>
            <p:cNvPr name="Group 17" id="17"/>
            <p:cNvGrpSpPr/>
            <p:nvPr/>
          </p:nvGrpSpPr>
          <p:grpSpPr>
            <a:xfrm rot="0">
              <a:off x="0" y="0"/>
              <a:ext cx="10330706" cy="4525689"/>
              <a:chOff x="0" y="0"/>
              <a:chExt cx="2040633" cy="893963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2040633" cy="893963"/>
              </a:xfrm>
              <a:custGeom>
                <a:avLst/>
                <a:gdLst/>
                <a:ahLst/>
                <a:cxnLst/>
                <a:rect r="r" b="b" t="t" l="l"/>
                <a:pathLst>
                  <a:path h="893963" w="2040633">
                    <a:moveTo>
                      <a:pt x="50960" y="0"/>
                    </a:moveTo>
                    <a:lnTo>
                      <a:pt x="1989673" y="0"/>
                    </a:lnTo>
                    <a:cubicBezTo>
                      <a:pt x="2017818" y="0"/>
                      <a:pt x="2040633" y="22815"/>
                      <a:pt x="2040633" y="50960"/>
                    </a:cubicBezTo>
                    <a:lnTo>
                      <a:pt x="2040633" y="843003"/>
                    </a:lnTo>
                    <a:cubicBezTo>
                      <a:pt x="2040633" y="856519"/>
                      <a:pt x="2035264" y="869481"/>
                      <a:pt x="2025707" y="879037"/>
                    </a:cubicBezTo>
                    <a:cubicBezTo>
                      <a:pt x="2016151" y="888594"/>
                      <a:pt x="2003189" y="893963"/>
                      <a:pt x="1989673" y="893963"/>
                    </a:cubicBezTo>
                    <a:lnTo>
                      <a:pt x="50960" y="893963"/>
                    </a:lnTo>
                    <a:cubicBezTo>
                      <a:pt x="37444" y="893963"/>
                      <a:pt x="24483" y="888594"/>
                      <a:pt x="14926" y="879037"/>
                    </a:cubicBezTo>
                    <a:cubicBezTo>
                      <a:pt x="5369" y="869481"/>
                      <a:pt x="0" y="856519"/>
                      <a:pt x="0" y="843003"/>
                    </a:cubicBezTo>
                    <a:lnTo>
                      <a:pt x="0" y="50960"/>
                    </a:lnTo>
                    <a:cubicBezTo>
                      <a:pt x="0" y="37444"/>
                      <a:pt x="5369" y="24483"/>
                      <a:pt x="14926" y="14926"/>
                    </a:cubicBezTo>
                    <a:cubicBezTo>
                      <a:pt x="24483" y="5369"/>
                      <a:pt x="37444" y="0"/>
                      <a:pt x="5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38100"/>
                <a:ext cx="2040633" cy="8558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0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11960697" y="0"/>
              <a:ext cx="10330706" cy="4525689"/>
              <a:chOff x="0" y="0"/>
              <a:chExt cx="2040633" cy="893963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2040633" cy="893963"/>
              </a:xfrm>
              <a:custGeom>
                <a:avLst/>
                <a:gdLst/>
                <a:ahLst/>
                <a:cxnLst/>
                <a:rect r="r" b="b" t="t" l="l"/>
                <a:pathLst>
                  <a:path h="893963" w="2040633">
                    <a:moveTo>
                      <a:pt x="50960" y="0"/>
                    </a:moveTo>
                    <a:lnTo>
                      <a:pt x="1989673" y="0"/>
                    </a:lnTo>
                    <a:cubicBezTo>
                      <a:pt x="2017818" y="0"/>
                      <a:pt x="2040633" y="22815"/>
                      <a:pt x="2040633" y="50960"/>
                    </a:cubicBezTo>
                    <a:lnTo>
                      <a:pt x="2040633" y="843003"/>
                    </a:lnTo>
                    <a:cubicBezTo>
                      <a:pt x="2040633" y="856519"/>
                      <a:pt x="2035264" y="869481"/>
                      <a:pt x="2025707" y="879037"/>
                    </a:cubicBezTo>
                    <a:cubicBezTo>
                      <a:pt x="2016151" y="888594"/>
                      <a:pt x="2003189" y="893963"/>
                      <a:pt x="1989673" y="893963"/>
                    </a:cubicBezTo>
                    <a:lnTo>
                      <a:pt x="50960" y="893963"/>
                    </a:lnTo>
                    <a:cubicBezTo>
                      <a:pt x="37444" y="893963"/>
                      <a:pt x="24483" y="888594"/>
                      <a:pt x="14926" y="879037"/>
                    </a:cubicBezTo>
                    <a:cubicBezTo>
                      <a:pt x="5369" y="869481"/>
                      <a:pt x="0" y="856519"/>
                      <a:pt x="0" y="843003"/>
                    </a:cubicBezTo>
                    <a:lnTo>
                      <a:pt x="0" y="50960"/>
                    </a:lnTo>
                    <a:cubicBezTo>
                      <a:pt x="0" y="37444"/>
                      <a:pt x="5369" y="24483"/>
                      <a:pt x="14926" y="14926"/>
                    </a:cubicBezTo>
                    <a:cubicBezTo>
                      <a:pt x="24483" y="5369"/>
                      <a:pt x="37444" y="0"/>
                      <a:pt x="509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38100"/>
                <a:ext cx="2040633" cy="8558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0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15536740" y="1159499"/>
              <a:ext cx="3178620" cy="1701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75"/>
                </a:lnSpc>
              </a:pPr>
              <a:r>
                <a:rPr lang="en-US" sz="2700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TR  = 200Q</a:t>
              </a:r>
            </a:p>
            <a:p>
              <a:pPr algn="l">
                <a:lnSpc>
                  <a:spcPts val="3375"/>
                </a:lnSpc>
              </a:pPr>
              <a:r>
                <a:rPr lang="en-US" sz="2700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TR  = 200 (1000)</a:t>
              </a:r>
            </a:p>
            <a:p>
              <a:pPr algn="l">
                <a:lnSpc>
                  <a:spcPts val="3375"/>
                </a:lnSpc>
              </a:pPr>
              <a:r>
                <a:rPr lang="en-US" sz="2700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TR  = 200.000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4486345" y="336539"/>
              <a:ext cx="5279410" cy="558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75"/>
                </a:lnSpc>
              </a:pPr>
              <a:r>
                <a:rPr lang="en-US" sz="2700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Besar TR pada waktu BEP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12548025" y="3049959"/>
              <a:ext cx="9156049" cy="1129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75"/>
                </a:lnSpc>
              </a:pPr>
              <a:r>
                <a:rPr lang="en-US" sz="2700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Jadi besarnya total penerimaan pada waktu keadaan break even point sebesar Rp 200.000 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2708782" y="1159499"/>
              <a:ext cx="4913142" cy="1701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75"/>
                </a:lnSpc>
              </a:pPr>
              <a:r>
                <a:rPr lang="en-US" sz="2700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TC  = 100Q + 100.000</a:t>
              </a:r>
            </a:p>
            <a:p>
              <a:pPr algn="l">
                <a:lnSpc>
                  <a:spcPts val="3375"/>
                </a:lnSpc>
              </a:pPr>
              <a:r>
                <a:rPr lang="en-US" sz="2700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TC = 100 (1000) + 100.000</a:t>
              </a:r>
            </a:p>
            <a:p>
              <a:pPr algn="l">
                <a:lnSpc>
                  <a:spcPts val="3375"/>
                </a:lnSpc>
              </a:pPr>
              <a:r>
                <a:rPr lang="en-US" sz="2700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TC = 200.000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2475289" y="336539"/>
              <a:ext cx="5380128" cy="558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75"/>
                </a:lnSpc>
              </a:pPr>
              <a:r>
                <a:rPr lang="en-US" sz="2700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Besar TC pada waktu BEP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443921" y="3049959"/>
              <a:ext cx="9442864" cy="1129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75"/>
                </a:lnSpc>
              </a:pPr>
              <a:r>
                <a:rPr lang="en-US" sz="2700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Jadi besarnya total biaya pada waktu keadaan break even point sebesar Rp 200.000 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925" r="0" b="-9925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2114733" y="-1721461"/>
            <a:ext cx="9329683" cy="4571545"/>
          </a:xfrm>
          <a:custGeom>
            <a:avLst/>
            <a:gdLst/>
            <a:ahLst/>
            <a:cxnLst/>
            <a:rect r="r" b="b" t="t" l="l"/>
            <a:pathLst>
              <a:path h="4571545" w="9329683">
                <a:moveTo>
                  <a:pt x="9329682" y="4571545"/>
                </a:moveTo>
                <a:lnTo>
                  <a:pt x="0" y="4571545"/>
                </a:lnTo>
                <a:lnTo>
                  <a:pt x="0" y="0"/>
                </a:lnTo>
                <a:lnTo>
                  <a:pt x="9329682" y="0"/>
                </a:lnTo>
                <a:lnTo>
                  <a:pt x="9329682" y="457154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599813">
            <a:off x="11247990" y="6477022"/>
            <a:ext cx="10311063" cy="8145740"/>
          </a:xfrm>
          <a:custGeom>
            <a:avLst/>
            <a:gdLst/>
            <a:ahLst/>
            <a:cxnLst/>
            <a:rect r="r" b="b" t="t" l="l"/>
            <a:pathLst>
              <a:path h="8145740" w="10311063">
                <a:moveTo>
                  <a:pt x="0" y="0"/>
                </a:moveTo>
                <a:lnTo>
                  <a:pt x="10311063" y="0"/>
                </a:lnTo>
                <a:lnTo>
                  <a:pt x="10311063" y="8145740"/>
                </a:lnTo>
                <a:lnTo>
                  <a:pt x="0" y="81457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9334686" y="6496018"/>
            <a:ext cx="7254892" cy="1625145"/>
            <a:chOff x="0" y="0"/>
            <a:chExt cx="9673189" cy="216686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130499"/>
              <a:ext cx="9571589" cy="2036360"/>
              <a:chOff x="0" y="0"/>
              <a:chExt cx="1890684" cy="40224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890684" cy="402244"/>
              </a:xfrm>
              <a:custGeom>
                <a:avLst/>
                <a:gdLst/>
                <a:ahLst/>
                <a:cxnLst/>
                <a:rect r="r" b="b" t="t" l="l"/>
                <a:pathLst>
                  <a:path h="402244" w="1890684">
                    <a:moveTo>
                      <a:pt x="55001" y="0"/>
                    </a:moveTo>
                    <a:lnTo>
                      <a:pt x="1835683" y="0"/>
                    </a:lnTo>
                    <a:cubicBezTo>
                      <a:pt x="1866059" y="0"/>
                      <a:pt x="1890684" y="24625"/>
                      <a:pt x="1890684" y="55001"/>
                    </a:cubicBezTo>
                    <a:lnTo>
                      <a:pt x="1890684" y="347243"/>
                    </a:lnTo>
                    <a:cubicBezTo>
                      <a:pt x="1890684" y="377619"/>
                      <a:pt x="1866059" y="402244"/>
                      <a:pt x="1835683" y="402244"/>
                    </a:cubicBezTo>
                    <a:lnTo>
                      <a:pt x="55001" y="402244"/>
                    </a:lnTo>
                    <a:cubicBezTo>
                      <a:pt x="24625" y="402244"/>
                      <a:pt x="0" y="377619"/>
                      <a:pt x="0" y="347243"/>
                    </a:cubicBezTo>
                    <a:lnTo>
                      <a:pt x="0" y="55001"/>
                    </a:lnTo>
                    <a:cubicBezTo>
                      <a:pt x="0" y="24625"/>
                      <a:pt x="24625" y="0"/>
                      <a:pt x="55001" y="0"/>
                    </a:cubicBezTo>
                    <a:close/>
                  </a:path>
                </a:pathLst>
              </a:custGeom>
              <a:solidFill>
                <a:srgbClr val="1D378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38100"/>
                <a:ext cx="1890684" cy="36414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0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101600" y="0"/>
              <a:ext cx="9571589" cy="2036360"/>
              <a:chOff x="0" y="0"/>
              <a:chExt cx="1890684" cy="402244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890684" cy="402244"/>
              </a:xfrm>
              <a:custGeom>
                <a:avLst/>
                <a:gdLst/>
                <a:ahLst/>
                <a:cxnLst/>
                <a:rect r="r" b="b" t="t" l="l"/>
                <a:pathLst>
                  <a:path h="402244" w="1890684">
                    <a:moveTo>
                      <a:pt x="55001" y="0"/>
                    </a:moveTo>
                    <a:lnTo>
                      <a:pt x="1835683" y="0"/>
                    </a:lnTo>
                    <a:cubicBezTo>
                      <a:pt x="1866059" y="0"/>
                      <a:pt x="1890684" y="24625"/>
                      <a:pt x="1890684" y="55001"/>
                    </a:cubicBezTo>
                    <a:lnTo>
                      <a:pt x="1890684" y="347243"/>
                    </a:lnTo>
                    <a:cubicBezTo>
                      <a:pt x="1890684" y="377619"/>
                      <a:pt x="1866059" y="402244"/>
                      <a:pt x="1835683" y="402244"/>
                    </a:cubicBezTo>
                    <a:lnTo>
                      <a:pt x="55001" y="402244"/>
                    </a:lnTo>
                    <a:cubicBezTo>
                      <a:pt x="24625" y="402244"/>
                      <a:pt x="0" y="377619"/>
                      <a:pt x="0" y="347243"/>
                    </a:cubicBezTo>
                    <a:lnTo>
                      <a:pt x="0" y="55001"/>
                    </a:lnTo>
                    <a:cubicBezTo>
                      <a:pt x="0" y="24625"/>
                      <a:pt x="24625" y="0"/>
                      <a:pt x="5500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38100"/>
                <a:ext cx="1890684" cy="36414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0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646396" y="388020"/>
              <a:ext cx="8481998" cy="1390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7"/>
                </a:lnSpc>
              </a:pPr>
              <a:r>
                <a:rPr lang="en-US" sz="2229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Jadi jika perusahaan memproduksi output 800 unit maka  akan memperoleh kerugian Sebesar Rp 20.000,-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7424731" y="2701819"/>
            <a:ext cx="427267" cy="411069"/>
          </a:xfrm>
          <a:custGeom>
            <a:avLst/>
            <a:gdLst/>
            <a:ahLst/>
            <a:cxnLst/>
            <a:rect r="r" b="b" t="t" l="l"/>
            <a:pathLst>
              <a:path h="411069" w="427267">
                <a:moveTo>
                  <a:pt x="0" y="0"/>
                </a:moveTo>
                <a:lnTo>
                  <a:pt x="427267" y="0"/>
                </a:lnTo>
                <a:lnTo>
                  <a:pt x="427267" y="411069"/>
                </a:lnTo>
                <a:lnTo>
                  <a:pt x="0" y="41106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234639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5746774" y="9264851"/>
            <a:ext cx="5387252" cy="590148"/>
            <a:chOff x="0" y="0"/>
            <a:chExt cx="1418865" cy="15543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18865" cy="155430"/>
            </a:xfrm>
            <a:custGeom>
              <a:avLst/>
              <a:gdLst/>
              <a:ahLst/>
              <a:cxnLst/>
              <a:rect r="r" b="b" t="t" l="l"/>
              <a:pathLst>
                <a:path h="155430" w="1418865">
                  <a:moveTo>
                    <a:pt x="73291" y="0"/>
                  </a:moveTo>
                  <a:lnTo>
                    <a:pt x="1345573" y="0"/>
                  </a:lnTo>
                  <a:cubicBezTo>
                    <a:pt x="1386051" y="0"/>
                    <a:pt x="1418865" y="32814"/>
                    <a:pt x="1418865" y="73291"/>
                  </a:cubicBezTo>
                  <a:lnTo>
                    <a:pt x="1418865" y="82139"/>
                  </a:lnTo>
                  <a:cubicBezTo>
                    <a:pt x="1418865" y="122616"/>
                    <a:pt x="1386051" y="155430"/>
                    <a:pt x="1345573" y="155430"/>
                  </a:cubicBezTo>
                  <a:lnTo>
                    <a:pt x="73291" y="155430"/>
                  </a:lnTo>
                  <a:cubicBezTo>
                    <a:pt x="32814" y="155430"/>
                    <a:pt x="0" y="122616"/>
                    <a:pt x="0" y="82139"/>
                  </a:cubicBezTo>
                  <a:lnTo>
                    <a:pt x="0" y="73291"/>
                  </a:lnTo>
                  <a:cubicBezTo>
                    <a:pt x="0" y="32814"/>
                    <a:pt x="32814" y="0"/>
                    <a:pt x="73291" y="0"/>
                  </a:cubicBezTo>
                  <a:close/>
                </a:path>
              </a:pathLst>
            </a:custGeom>
            <a:solidFill>
              <a:srgbClr val="F1C63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38100"/>
              <a:ext cx="1418865" cy="117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594374" y="9112451"/>
            <a:ext cx="5387252" cy="590148"/>
            <a:chOff x="0" y="0"/>
            <a:chExt cx="1418865" cy="15543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18865" cy="155430"/>
            </a:xfrm>
            <a:custGeom>
              <a:avLst/>
              <a:gdLst/>
              <a:ahLst/>
              <a:cxnLst/>
              <a:rect r="r" b="b" t="t" l="l"/>
              <a:pathLst>
                <a:path h="155430" w="1418865">
                  <a:moveTo>
                    <a:pt x="73291" y="0"/>
                  </a:moveTo>
                  <a:lnTo>
                    <a:pt x="1345573" y="0"/>
                  </a:lnTo>
                  <a:cubicBezTo>
                    <a:pt x="1386051" y="0"/>
                    <a:pt x="1418865" y="32814"/>
                    <a:pt x="1418865" y="73291"/>
                  </a:cubicBezTo>
                  <a:lnTo>
                    <a:pt x="1418865" y="82139"/>
                  </a:lnTo>
                  <a:cubicBezTo>
                    <a:pt x="1418865" y="122616"/>
                    <a:pt x="1386051" y="155430"/>
                    <a:pt x="1345573" y="155430"/>
                  </a:cubicBezTo>
                  <a:lnTo>
                    <a:pt x="73291" y="155430"/>
                  </a:lnTo>
                  <a:cubicBezTo>
                    <a:pt x="32814" y="155430"/>
                    <a:pt x="0" y="122616"/>
                    <a:pt x="0" y="82139"/>
                  </a:cubicBezTo>
                  <a:lnTo>
                    <a:pt x="0" y="73291"/>
                  </a:lnTo>
                  <a:cubicBezTo>
                    <a:pt x="0" y="32814"/>
                    <a:pt x="32814" y="0"/>
                    <a:pt x="73291" y="0"/>
                  </a:cubicBezTo>
                  <a:close/>
                </a:path>
              </a:pathLst>
            </a:custGeom>
            <a:solidFill>
              <a:srgbClr val="E8EBF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38100"/>
              <a:ext cx="1418865" cy="117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614574" y="7144299"/>
            <a:ext cx="688155" cy="2293851"/>
          </a:xfrm>
          <a:custGeom>
            <a:avLst/>
            <a:gdLst/>
            <a:ahLst/>
            <a:cxnLst/>
            <a:rect r="r" b="b" t="t" l="l"/>
            <a:pathLst>
              <a:path h="2293851" w="688155">
                <a:moveTo>
                  <a:pt x="0" y="0"/>
                </a:moveTo>
                <a:lnTo>
                  <a:pt x="688156" y="0"/>
                </a:lnTo>
                <a:lnTo>
                  <a:pt x="688156" y="2293851"/>
                </a:lnTo>
                <a:lnTo>
                  <a:pt x="0" y="229385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265941" y="1174549"/>
            <a:ext cx="1586057" cy="838628"/>
          </a:xfrm>
          <a:custGeom>
            <a:avLst/>
            <a:gdLst/>
            <a:ahLst/>
            <a:cxnLst/>
            <a:rect r="r" b="b" t="t" l="l"/>
            <a:pathLst>
              <a:path h="838628" w="1586057">
                <a:moveTo>
                  <a:pt x="0" y="0"/>
                </a:moveTo>
                <a:lnTo>
                  <a:pt x="1586057" y="0"/>
                </a:lnTo>
                <a:lnTo>
                  <a:pt x="1586057" y="838627"/>
                </a:lnTo>
                <a:lnTo>
                  <a:pt x="0" y="8386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22" id="22"/>
          <p:cNvGrpSpPr/>
          <p:nvPr/>
        </p:nvGrpSpPr>
        <p:grpSpPr>
          <a:xfrm rot="0">
            <a:off x="1650048" y="2584283"/>
            <a:ext cx="7331092" cy="3621863"/>
            <a:chOff x="0" y="0"/>
            <a:chExt cx="9774789" cy="4829150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203200" y="163570"/>
              <a:ext cx="9571589" cy="4665580"/>
              <a:chOff x="0" y="0"/>
              <a:chExt cx="1890684" cy="921596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890684" cy="921596"/>
              </a:xfrm>
              <a:custGeom>
                <a:avLst/>
                <a:gdLst/>
                <a:ahLst/>
                <a:cxnLst/>
                <a:rect r="r" b="b" t="t" l="l"/>
                <a:pathLst>
                  <a:path h="921596" w="1890684">
                    <a:moveTo>
                      <a:pt x="55001" y="0"/>
                    </a:moveTo>
                    <a:lnTo>
                      <a:pt x="1835683" y="0"/>
                    </a:lnTo>
                    <a:cubicBezTo>
                      <a:pt x="1866059" y="0"/>
                      <a:pt x="1890684" y="24625"/>
                      <a:pt x="1890684" y="55001"/>
                    </a:cubicBezTo>
                    <a:lnTo>
                      <a:pt x="1890684" y="866595"/>
                    </a:lnTo>
                    <a:cubicBezTo>
                      <a:pt x="1890684" y="896971"/>
                      <a:pt x="1866059" y="921596"/>
                      <a:pt x="1835683" y="921596"/>
                    </a:cubicBezTo>
                    <a:lnTo>
                      <a:pt x="55001" y="921596"/>
                    </a:lnTo>
                    <a:cubicBezTo>
                      <a:pt x="24625" y="921596"/>
                      <a:pt x="0" y="896971"/>
                      <a:pt x="0" y="866595"/>
                    </a:cubicBezTo>
                    <a:lnTo>
                      <a:pt x="0" y="55001"/>
                    </a:lnTo>
                    <a:cubicBezTo>
                      <a:pt x="0" y="24625"/>
                      <a:pt x="24625" y="0"/>
                      <a:pt x="55001" y="0"/>
                    </a:cubicBezTo>
                    <a:close/>
                  </a:path>
                </a:pathLst>
              </a:custGeom>
              <a:solidFill>
                <a:srgbClr val="1D3782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38100"/>
                <a:ext cx="1890684" cy="8834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0"/>
                  </a:lnSpc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0" y="0"/>
              <a:ext cx="9571589" cy="4665580"/>
              <a:chOff x="0" y="0"/>
              <a:chExt cx="1890684" cy="921596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890684" cy="921596"/>
              </a:xfrm>
              <a:custGeom>
                <a:avLst/>
                <a:gdLst/>
                <a:ahLst/>
                <a:cxnLst/>
                <a:rect r="r" b="b" t="t" l="l"/>
                <a:pathLst>
                  <a:path h="921596" w="1890684">
                    <a:moveTo>
                      <a:pt x="55001" y="0"/>
                    </a:moveTo>
                    <a:lnTo>
                      <a:pt x="1835683" y="0"/>
                    </a:lnTo>
                    <a:cubicBezTo>
                      <a:pt x="1866059" y="0"/>
                      <a:pt x="1890684" y="24625"/>
                      <a:pt x="1890684" y="55001"/>
                    </a:cubicBezTo>
                    <a:lnTo>
                      <a:pt x="1890684" y="866595"/>
                    </a:lnTo>
                    <a:cubicBezTo>
                      <a:pt x="1890684" y="896971"/>
                      <a:pt x="1866059" y="921596"/>
                      <a:pt x="1835683" y="921596"/>
                    </a:cubicBezTo>
                    <a:lnTo>
                      <a:pt x="55001" y="921596"/>
                    </a:lnTo>
                    <a:cubicBezTo>
                      <a:pt x="24625" y="921596"/>
                      <a:pt x="0" y="896971"/>
                      <a:pt x="0" y="866595"/>
                    </a:cubicBezTo>
                    <a:lnTo>
                      <a:pt x="0" y="55001"/>
                    </a:lnTo>
                    <a:cubicBezTo>
                      <a:pt x="0" y="24625"/>
                      <a:pt x="24625" y="0"/>
                      <a:pt x="5500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38100"/>
                <a:ext cx="1890684" cy="8834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0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736329" y="677652"/>
              <a:ext cx="8302130" cy="10797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50"/>
                </a:lnSpc>
              </a:pPr>
              <a:r>
                <a:rPr lang="en-US" sz="2600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Jika jumlah Produksi sebanyak 1500 unit maka :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736329" y="1877847"/>
              <a:ext cx="7514924" cy="2272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75"/>
                </a:lnSpc>
              </a:pPr>
              <a:r>
                <a:rPr lang="en-US" sz="2700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 π = Total penerimaan - Total biaya</a:t>
              </a:r>
            </a:p>
            <a:p>
              <a:pPr algn="l">
                <a:lnSpc>
                  <a:spcPts val="3375"/>
                </a:lnSpc>
              </a:pPr>
              <a:r>
                <a:rPr lang="en-US" sz="2700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    = (200 (1500)) - (100(1500) + 100.000)</a:t>
              </a:r>
            </a:p>
            <a:p>
              <a:pPr algn="l">
                <a:lnSpc>
                  <a:spcPts val="3375"/>
                </a:lnSpc>
              </a:pPr>
              <a:r>
                <a:rPr lang="en-US" sz="2700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    = 300.000 - 250.000</a:t>
              </a:r>
            </a:p>
            <a:p>
              <a:pPr algn="l">
                <a:lnSpc>
                  <a:spcPts val="3375"/>
                </a:lnSpc>
              </a:pPr>
              <a:r>
                <a:rPr lang="en-US" sz="2700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    = 50.000</a:t>
              </a: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15905695" y="9296400"/>
            <a:ext cx="2008858" cy="260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00"/>
              </a:lnSpc>
              <a:spcBef>
                <a:spcPct val="0"/>
              </a:spcBef>
            </a:pPr>
            <a:r>
              <a:rPr lang="en-US" b="true" sz="2000">
                <a:solidFill>
                  <a:srgbClr val="2D3E70"/>
                </a:solidFill>
                <a:latin typeface="Banburi Bold"/>
                <a:ea typeface="Banburi Bold"/>
                <a:cs typeface="Banburi Bold"/>
                <a:sym typeface="Banburi Bold"/>
              </a:rPr>
              <a:t>Halaman 13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9306860" y="2597141"/>
            <a:ext cx="7331092" cy="3609005"/>
            <a:chOff x="0" y="0"/>
            <a:chExt cx="9774789" cy="4812006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203200" y="162990"/>
              <a:ext cx="9571589" cy="4649017"/>
              <a:chOff x="0" y="0"/>
              <a:chExt cx="1890684" cy="918324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1890684" cy="918324"/>
              </a:xfrm>
              <a:custGeom>
                <a:avLst/>
                <a:gdLst/>
                <a:ahLst/>
                <a:cxnLst/>
                <a:rect r="r" b="b" t="t" l="l"/>
                <a:pathLst>
                  <a:path h="918324" w="1890684">
                    <a:moveTo>
                      <a:pt x="55001" y="0"/>
                    </a:moveTo>
                    <a:lnTo>
                      <a:pt x="1835683" y="0"/>
                    </a:lnTo>
                    <a:cubicBezTo>
                      <a:pt x="1866059" y="0"/>
                      <a:pt x="1890684" y="24625"/>
                      <a:pt x="1890684" y="55001"/>
                    </a:cubicBezTo>
                    <a:lnTo>
                      <a:pt x="1890684" y="863323"/>
                    </a:lnTo>
                    <a:cubicBezTo>
                      <a:pt x="1890684" y="893699"/>
                      <a:pt x="1866059" y="918324"/>
                      <a:pt x="1835683" y="918324"/>
                    </a:cubicBezTo>
                    <a:lnTo>
                      <a:pt x="55001" y="918324"/>
                    </a:lnTo>
                    <a:cubicBezTo>
                      <a:pt x="24625" y="918324"/>
                      <a:pt x="0" y="893699"/>
                      <a:pt x="0" y="863323"/>
                    </a:cubicBezTo>
                    <a:lnTo>
                      <a:pt x="0" y="55001"/>
                    </a:lnTo>
                    <a:cubicBezTo>
                      <a:pt x="0" y="24625"/>
                      <a:pt x="24625" y="0"/>
                      <a:pt x="55001" y="0"/>
                    </a:cubicBezTo>
                    <a:close/>
                  </a:path>
                </a:pathLst>
              </a:custGeom>
              <a:solidFill>
                <a:srgbClr val="1D3782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38100"/>
                <a:ext cx="1890684" cy="88022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0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0" y="0"/>
              <a:ext cx="9571589" cy="4649017"/>
              <a:chOff x="0" y="0"/>
              <a:chExt cx="1890684" cy="918324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1890684" cy="918324"/>
              </a:xfrm>
              <a:custGeom>
                <a:avLst/>
                <a:gdLst/>
                <a:ahLst/>
                <a:cxnLst/>
                <a:rect r="r" b="b" t="t" l="l"/>
                <a:pathLst>
                  <a:path h="918324" w="1890684">
                    <a:moveTo>
                      <a:pt x="55001" y="0"/>
                    </a:moveTo>
                    <a:lnTo>
                      <a:pt x="1835683" y="0"/>
                    </a:lnTo>
                    <a:cubicBezTo>
                      <a:pt x="1866059" y="0"/>
                      <a:pt x="1890684" y="24625"/>
                      <a:pt x="1890684" y="55001"/>
                    </a:cubicBezTo>
                    <a:lnTo>
                      <a:pt x="1890684" y="863323"/>
                    </a:lnTo>
                    <a:cubicBezTo>
                      <a:pt x="1890684" y="893699"/>
                      <a:pt x="1866059" y="918324"/>
                      <a:pt x="1835683" y="918324"/>
                    </a:cubicBezTo>
                    <a:lnTo>
                      <a:pt x="55001" y="918324"/>
                    </a:lnTo>
                    <a:cubicBezTo>
                      <a:pt x="24625" y="918324"/>
                      <a:pt x="0" y="893699"/>
                      <a:pt x="0" y="863323"/>
                    </a:cubicBezTo>
                    <a:lnTo>
                      <a:pt x="0" y="55001"/>
                    </a:lnTo>
                    <a:cubicBezTo>
                      <a:pt x="0" y="24625"/>
                      <a:pt x="24625" y="0"/>
                      <a:pt x="5500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38100"/>
                <a:ext cx="1890684" cy="88022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0"/>
                  </a:lnSpc>
                </a:pPr>
              </a:p>
            </p:txBody>
          </p:sp>
        </p:grpSp>
        <p:sp>
          <p:nvSpPr>
            <p:cNvPr name="TextBox 39" id="39"/>
            <p:cNvSpPr txBox="true"/>
            <p:nvPr/>
          </p:nvSpPr>
          <p:spPr>
            <a:xfrm rot="0">
              <a:off x="596402" y="746661"/>
              <a:ext cx="8554586" cy="10797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50"/>
                </a:lnSpc>
              </a:pPr>
              <a:r>
                <a:rPr lang="en-US" sz="2600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Jika jumlah Produksi sebanyak 800 unit maka :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596402" y="1860703"/>
              <a:ext cx="7569802" cy="2272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75"/>
                </a:lnSpc>
              </a:pPr>
              <a:r>
                <a:rPr lang="en-US" sz="2700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 π = Total penerimaan - Total biaya</a:t>
              </a:r>
            </a:p>
            <a:p>
              <a:pPr algn="l">
                <a:lnSpc>
                  <a:spcPts val="3375"/>
                </a:lnSpc>
              </a:pPr>
              <a:r>
                <a:rPr lang="en-US" sz="2700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    = (200 (800)) - (100(800) + 100.000)</a:t>
              </a:r>
            </a:p>
            <a:p>
              <a:pPr algn="l">
                <a:lnSpc>
                  <a:spcPts val="3375"/>
                </a:lnSpc>
              </a:pPr>
              <a:r>
                <a:rPr lang="en-US" sz="2700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    = 160.000 - 180.000</a:t>
              </a:r>
            </a:p>
            <a:p>
              <a:pPr algn="l">
                <a:lnSpc>
                  <a:spcPts val="3375"/>
                </a:lnSpc>
              </a:pPr>
              <a:r>
                <a:rPr lang="en-US" sz="2700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    = -20.000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650048" y="6496018"/>
            <a:ext cx="7254892" cy="1625145"/>
            <a:chOff x="0" y="0"/>
            <a:chExt cx="9673189" cy="2166860"/>
          </a:xfrm>
        </p:grpSpPr>
        <p:grpSp>
          <p:nvGrpSpPr>
            <p:cNvPr name="Group 42" id="42"/>
            <p:cNvGrpSpPr/>
            <p:nvPr/>
          </p:nvGrpSpPr>
          <p:grpSpPr>
            <a:xfrm rot="0">
              <a:off x="0" y="130499"/>
              <a:ext cx="9571589" cy="2036360"/>
              <a:chOff x="0" y="0"/>
              <a:chExt cx="1890684" cy="402244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1890684" cy="402244"/>
              </a:xfrm>
              <a:custGeom>
                <a:avLst/>
                <a:gdLst/>
                <a:ahLst/>
                <a:cxnLst/>
                <a:rect r="r" b="b" t="t" l="l"/>
                <a:pathLst>
                  <a:path h="402244" w="1890684">
                    <a:moveTo>
                      <a:pt x="55001" y="0"/>
                    </a:moveTo>
                    <a:lnTo>
                      <a:pt x="1835683" y="0"/>
                    </a:lnTo>
                    <a:cubicBezTo>
                      <a:pt x="1866059" y="0"/>
                      <a:pt x="1890684" y="24625"/>
                      <a:pt x="1890684" y="55001"/>
                    </a:cubicBezTo>
                    <a:lnTo>
                      <a:pt x="1890684" y="347243"/>
                    </a:lnTo>
                    <a:cubicBezTo>
                      <a:pt x="1890684" y="377619"/>
                      <a:pt x="1866059" y="402244"/>
                      <a:pt x="1835683" y="402244"/>
                    </a:cubicBezTo>
                    <a:lnTo>
                      <a:pt x="55001" y="402244"/>
                    </a:lnTo>
                    <a:cubicBezTo>
                      <a:pt x="24625" y="402244"/>
                      <a:pt x="0" y="377619"/>
                      <a:pt x="0" y="347243"/>
                    </a:cubicBezTo>
                    <a:lnTo>
                      <a:pt x="0" y="55001"/>
                    </a:lnTo>
                    <a:cubicBezTo>
                      <a:pt x="0" y="24625"/>
                      <a:pt x="24625" y="0"/>
                      <a:pt x="55001" y="0"/>
                    </a:cubicBezTo>
                    <a:close/>
                  </a:path>
                </a:pathLst>
              </a:custGeom>
              <a:solidFill>
                <a:srgbClr val="1D3782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38100"/>
                <a:ext cx="1890684" cy="36414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0"/>
                  </a:lnSpc>
                </a:pPr>
              </a:p>
            </p:txBody>
          </p:sp>
        </p:grpSp>
        <p:grpSp>
          <p:nvGrpSpPr>
            <p:cNvPr name="Group 45" id="45"/>
            <p:cNvGrpSpPr/>
            <p:nvPr/>
          </p:nvGrpSpPr>
          <p:grpSpPr>
            <a:xfrm rot="0">
              <a:off x="101600" y="0"/>
              <a:ext cx="9571589" cy="2036360"/>
              <a:chOff x="0" y="0"/>
              <a:chExt cx="1890684" cy="402244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1890684" cy="402244"/>
              </a:xfrm>
              <a:custGeom>
                <a:avLst/>
                <a:gdLst/>
                <a:ahLst/>
                <a:cxnLst/>
                <a:rect r="r" b="b" t="t" l="l"/>
                <a:pathLst>
                  <a:path h="402244" w="1890684">
                    <a:moveTo>
                      <a:pt x="55001" y="0"/>
                    </a:moveTo>
                    <a:lnTo>
                      <a:pt x="1835683" y="0"/>
                    </a:lnTo>
                    <a:cubicBezTo>
                      <a:pt x="1866059" y="0"/>
                      <a:pt x="1890684" y="24625"/>
                      <a:pt x="1890684" y="55001"/>
                    </a:cubicBezTo>
                    <a:lnTo>
                      <a:pt x="1890684" y="347243"/>
                    </a:lnTo>
                    <a:cubicBezTo>
                      <a:pt x="1890684" y="377619"/>
                      <a:pt x="1866059" y="402244"/>
                      <a:pt x="1835683" y="402244"/>
                    </a:cubicBezTo>
                    <a:lnTo>
                      <a:pt x="55001" y="402244"/>
                    </a:lnTo>
                    <a:cubicBezTo>
                      <a:pt x="24625" y="402244"/>
                      <a:pt x="0" y="377619"/>
                      <a:pt x="0" y="347243"/>
                    </a:cubicBezTo>
                    <a:lnTo>
                      <a:pt x="0" y="55001"/>
                    </a:lnTo>
                    <a:cubicBezTo>
                      <a:pt x="0" y="24625"/>
                      <a:pt x="24625" y="0"/>
                      <a:pt x="5500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0" y="38100"/>
                <a:ext cx="1890684" cy="36414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0"/>
                  </a:lnSpc>
                </a:pPr>
              </a:p>
            </p:txBody>
          </p:sp>
        </p:grpSp>
        <p:sp>
          <p:nvSpPr>
            <p:cNvPr name="TextBox 48" id="48"/>
            <p:cNvSpPr txBox="true"/>
            <p:nvPr/>
          </p:nvSpPr>
          <p:spPr>
            <a:xfrm rot="0">
              <a:off x="1054131" y="337495"/>
              <a:ext cx="7869727" cy="13613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81"/>
                </a:lnSpc>
              </a:pPr>
              <a:r>
                <a:rPr lang="en-US" sz="2225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Jadi jika perusahaan memproduksi output 1500 unit maka  akan memperoleh keuntungan sebesar Rp 50.000,-</a:t>
              </a:r>
            </a:p>
          </p:txBody>
        </p:sp>
      </p:grpSp>
      <p:sp>
        <p:nvSpPr>
          <p:cNvPr name="Freeform 49" id="49"/>
          <p:cNvSpPr/>
          <p:nvPr/>
        </p:nvSpPr>
        <p:spPr>
          <a:xfrm flipH="false" flipV="false" rot="0">
            <a:off x="712258" y="564311"/>
            <a:ext cx="492788" cy="492788"/>
          </a:xfrm>
          <a:custGeom>
            <a:avLst/>
            <a:gdLst/>
            <a:ahLst/>
            <a:cxnLst/>
            <a:rect r="r" b="b" t="t" l="l"/>
            <a:pathLst>
              <a:path h="492788" w="492788">
                <a:moveTo>
                  <a:pt x="0" y="0"/>
                </a:moveTo>
                <a:lnTo>
                  <a:pt x="492788" y="0"/>
                </a:lnTo>
                <a:lnTo>
                  <a:pt x="492788" y="492789"/>
                </a:lnTo>
                <a:lnTo>
                  <a:pt x="0" y="49278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925" r="0" b="-992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167561">
            <a:off x="12287659" y="4965986"/>
            <a:ext cx="10311063" cy="8145740"/>
          </a:xfrm>
          <a:custGeom>
            <a:avLst/>
            <a:gdLst/>
            <a:ahLst/>
            <a:cxnLst/>
            <a:rect r="r" b="b" t="t" l="l"/>
            <a:pathLst>
              <a:path h="8145740" w="10311063">
                <a:moveTo>
                  <a:pt x="0" y="0"/>
                </a:moveTo>
                <a:lnTo>
                  <a:pt x="10311063" y="0"/>
                </a:lnTo>
                <a:lnTo>
                  <a:pt x="10311063" y="8145740"/>
                </a:lnTo>
                <a:lnTo>
                  <a:pt x="0" y="81457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15746774" y="9264851"/>
            <a:ext cx="5387252" cy="590148"/>
            <a:chOff x="0" y="0"/>
            <a:chExt cx="1418865" cy="1554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18865" cy="155430"/>
            </a:xfrm>
            <a:custGeom>
              <a:avLst/>
              <a:gdLst/>
              <a:ahLst/>
              <a:cxnLst/>
              <a:rect r="r" b="b" t="t" l="l"/>
              <a:pathLst>
                <a:path h="155430" w="1418865">
                  <a:moveTo>
                    <a:pt x="73291" y="0"/>
                  </a:moveTo>
                  <a:lnTo>
                    <a:pt x="1345573" y="0"/>
                  </a:lnTo>
                  <a:cubicBezTo>
                    <a:pt x="1386051" y="0"/>
                    <a:pt x="1418865" y="32814"/>
                    <a:pt x="1418865" y="73291"/>
                  </a:cubicBezTo>
                  <a:lnTo>
                    <a:pt x="1418865" y="82139"/>
                  </a:lnTo>
                  <a:cubicBezTo>
                    <a:pt x="1418865" y="122616"/>
                    <a:pt x="1386051" y="155430"/>
                    <a:pt x="1345573" y="155430"/>
                  </a:cubicBezTo>
                  <a:lnTo>
                    <a:pt x="73291" y="155430"/>
                  </a:lnTo>
                  <a:cubicBezTo>
                    <a:pt x="32814" y="155430"/>
                    <a:pt x="0" y="122616"/>
                    <a:pt x="0" y="82139"/>
                  </a:cubicBezTo>
                  <a:lnTo>
                    <a:pt x="0" y="73291"/>
                  </a:lnTo>
                  <a:cubicBezTo>
                    <a:pt x="0" y="32814"/>
                    <a:pt x="32814" y="0"/>
                    <a:pt x="73291" y="0"/>
                  </a:cubicBezTo>
                  <a:close/>
                </a:path>
              </a:pathLst>
            </a:custGeom>
            <a:solidFill>
              <a:srgbClr val="F1C63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38100"/>
              <a:ext cx="1418865" cy="117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594374" y="9112451"/>
            <a:ext cx="5387252" cy="590148"/>
            <a:chOff x="0" y="0"/>
            <a:chExt cx="1418865" cy="15543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18865" cy="155430"/>
            </a:xfrm>
            <a:custGeom>
              <a:avLst/>
              <a:gdLst/>
              <a:ahLst/>
              <a:cxnLst/>
              <a:rect r="r" b="b" t="t" l="l"/>
              <a:pathLst>
                <a:path h="155430" w="1418865">
                  <a:moveTo>
                    <a:pt x="73291" y="0"/>
                  </a:moveTo>
                  <a:lnTo>
                    <a:pt x="1345573" y="0"/>
                  </a:lnTo>
                  <a:cubicBezTo>
                    <a:pt x="1386051" y="0"/>
                    <a:pt x="1418865" y="32814"/>
                    <a:pt x="1418865" y="73291"/>
                  </a:cubicBezTo>
                  <a:lnTo>
                    <a:pt x="1418865" y="82139"/>
                  </a:lnTo>
                  <a:cubicBezTo>
                    <a:pt x="1418865" y="122616"/>
                    <a:pt x="1386051" y="155430"/>
                    <a:pt x="1345573" y="155430"/>
                  </a:cubicBezTo>
                  <a:lnTo>
                    <a:pt x="73291" y="155430"/>
                  </a:lnTo>
                  <a:cubicBezTo>
                    <a:pt x="32814" y="155430"/>
                    <a:pt x="0" y="122616"/>
                    <a:pt x="0" y="82139"/>
                  </a:cubicBezTo>
                  <a:lnTo>
                    <a:pt x="0" y="73291"/>
                  </a:lnTo>
                  <a:cubicBezTo>
                    <a:pt x="0" y="32814"/>
                    <a:pt x="32814" y="0"/>
                    <a:pt x="73291" y="0"/>
                  </a:cubicBezTo>
                  <a:close/>
                </a:path>
              </a:pathLst>
            </a:custGeom>
            <a:solidFill>
              <a:srgbClr val="E8EBF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38100"/>
              <a:ext cx="1418865" cy="117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5905695" y="9296400"/>
            <a:ext cx="2008858" cy="260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00"/>
              </a:lnSpc>
              <a:spcBef>
                <a:spcPct val="0"/>
              </a:spcBef>
            </a:pPr>
            <a:r>
              <a:rPr lang="en-US" b="true" sz="2000">
                <a:solidFill>
                  <a:srgbClr val="2D3E70"/>
                </a:solidFill>
                <a:latin typeface="Banburi Bold"/>
                <a:ea typeface="Banburi Bold"/>
                <a:cs typeface="Banburi Bold"/>
                <a:sym typeface="Banburi Bold"/>
              </a:rPr>
              <a:t>Halaman 14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47076" y="1059666"/>
            <a:ext cx="10341989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94"/>
              </a:lnSpc>
            </a:pPr>
            <a:r>
              <a:rPr lang="en-US" sz="6245" spc="124">
                <a:solidFill>
                  <a:srgbClr val="D8DCE8"/>
                </a:solidFill>
                <a:latin typeface="Brasika"/>
                <a:ea typeface="Brasika"/>
                <a:cs typeface="Brasika"/>
                <a:sym typeface="Brasika"/>
              </a:rPr>
              <a:t>Kurva Break Even Poin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947076" y="3115160"/>
            <a:ext cx="8649912" cy="5717903"/>
            <a:chOff x="0" y="0"/>
            <a:chExt cx="11533217" cy="7623871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1533217" cy="7623871"/>
              <a:chOff x="0" y="0"/>
              <a:chExt cx="2278166" cy="150595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278166" cy="1505950"/>
              </a:xfrm>
              <a:custGeom>
                <a:avLst/>
                <a:gdLst/>
                <a:ahLst/>
                <a:cxnLst/>
                <a:rect r="r" b="b" t="t" l="l"/>
                <a:pathLst>
                  <a:path h="1505950" w="2278166">
                    <a:moveTo>
                      <a:pt x="45646" y="0"/>
                    </a:moveTo>
                    <a:lnTo>
                      <a:pt x="2232520" y="0"/>
                    </a:lnTo>
                    <a:cubicBezTo>
                      <a:pt x="2257730" y="0"/>
                      <a:pt x="2278166" y="20437"/>
                      <a:pt x="2278166" y="45646"/>
                    </a:cubicBezTo>
                    <a:lnTo>
                      <a:pt x="2278166" y="1460303"/>
                    </a:lnTo>
                    <a:cubicBezTo>
                      <a:pt x="2278166" y="1472410"/>
                      <a:pt x="2273357" y="1484020"/>
                      <a:pt x="2264797" y="1492580"/>
                    </a:cubicBezTo>
                    <a:cubicBezTo>
                      <a:pt x="2256236" y="1501141"/>
                      <a:pt x="2244626" y="1505950"/>
                      <a:pt x="2232520" y="1505950"/>
                    </a:cubicBezTo>
                    <a:lnTo>
                      <a:pt x="45646" y="1505950"/>
                    </a:lnTo>
                    <a:cubicBezTo>
                      <a:pt x="33540" y="1505950"/>
                      <a:pt x="21930" y="1501141"/>
                      <a:pt x="13370" y="1492580"/>
                    </a:cubicBezTo>
                    <a:cubicBezTo>
                      <a:pt x="4809" y="1484020"/>
                      <a:pt x="0" y="1472410"/>
                      <a:pt x="0" y="1460303"/>
                    </a:cubicBezTo>
                    <a:lnTo>
                      <a:pt x="0" y="45646"/>
                    </a:lnTo>
                    <a:cubicBezTo>
                      <a:pt x="0" y="33540"/>
                      <a:pt x="4809" y="21930"/>
                      <a:pt x="13370" y="13370"/>
                    </a:cubicBezTo>
                    <a:cubicBezTo>
                      <a:pt x="21930" y="4809"/>
                      <a:pt x="33540" y="0"/>
                      <a:pt x="4564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38100"/>
                <a:ext cx="2278166" cy="1467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0"/>
                  </a:lnSpc>
                </a:pPr>
              </a:p>
            </p:txBody>
          </p:sp>
        </p:grpSp>
        <p:sp>
          <p:nvSpPr>
            <p:cNvPr name="AutoShape 16" id="16"/>
            <p:cNvSpPr/>
            <p:nvPr/>
          </p:nvSpPr>
          <p:spPr>
            <a:xfrm>
              <a:off x="1278339" y="6600456"/>
              <a:ext cx="8656320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flipV="true">
              <a:off x="1686874" y="1245271"/>
              <a:ext cx="0" cy="572120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>
              <a:off x="1686874" y="5402696"/>
              <a:ext cx="6748992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 flipV="true">
              <a:off x="1696257" y="4083612"/>
              <a:ext cx="6271575" cy="2493241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 flipV="true">
              <a:off x="1705640" y="2987676"/>
              <a:ext cx="6271575" cy="2493241"/>
            </a:xfrm>
            <a:prstGeom prst="line">
              <a:avLst/>
            </a:prstGeom>
            <a:ln cap="flat" w="50800">
              <a:solidFill>
                <a:srgbClr val="54545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1" id="21"/>
            <p:cNvSpPr/>
            <p:nvPr/>
          </p:nvSpPr>
          <p:spPr>
            <a:xfrm flipV="true">
              <a:off x="1704266" y="1960529"/>
              <a:ext cx="4918476" cy="4621416"/>
            </a:xfrm>
            <a:prstGeom prst="line">
              <a:avLst/>
            </a:prstGeom>
            <a:ln cap="flat" w="50800">
              <a:solidFill>
                <a:srgbClr val="54545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2" id="22"/>
            <p:cNvSpPr/>
            <p:nvPr/>
          </p:nvSpPr>
          <p:spPr>
            <a:xfrm flipV="true">
              <a:off x="3763338" y="4666912"/>
              <a:ext cx="0" cy="1933544"/>
            </a:xfrm>
            <a:prstGeom prst="line">
              <a:avLst/>
            </a:prstGeom>
            <a:ln cap="flat" w="50800">
              <a:solidFill>
                <a:srgbClr val="545454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 flipH="true">
              <a:off x="1686874" y="4641512"/>
              <a:ext cx="2076465" cy="25400"/>
            </a:xfrm>
            <a:prstGeom prst="line">
              <a:avLst/>
            </a:prstGeom>
            <a:ln cap="flat" w="50800">
              <a:solidFill>
                <a:srgbClr val="545454"/>
              </a:solidFill>
              <a:prstDash val="sysDash"/>
              <a:headEnd type="none" len="sm" w="sm"/>
              <a:tailEnd type="none" len="sm" w="sm"/>
            </a:ln>
          </p:spPr>
        </p:sp>
        <p:sp>
          <p:nvSpPr>
            <p:cNvPr name="TextBox 24" id="24"/>
            <p:cNvSpPr txBox="true"/>
            <p:nvPr/>
          </p:nvSpPr>
          <p:spPr>
            <a:xfrm rot="0">
              <a:off x="6729482" y="1754435"/>
              <a:ext cx="1556045" cy="3740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5"/>
                </a:lnSpc>
              </a:pPr>
              <a:r>
                <a:rPr lang="en-US" sz="1704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TR = 200Q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8067888" y="2673322"/>
              <a:ext cx="2463333" cy="3740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5"/>
                </a:lnSpc>
              </a:pPr>
              <a:r>
                <a:rPr lang="en-US" sz="1704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TC = 100Q + 100.000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8067888" y="3860209"/>
              <a:ext cx="435277" cy="3740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5"/>
                </a:lnSpc>
              </a:pPr>
              <a:r>
                <a:rPr lang="en-US" sz="1704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VC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8614064" y="5207237"/>
              <a:ext cx="435277" cy="3740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5"/>
                </a:lnSpc>
              </a:pPr>
              <a:r>
                <a:rPr lang="en-US" sz="1704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FC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10058114" y="6394363"/>
              <a:ext cx="435277" cy="3740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5"/>
                </a:lnSpc>
              </a:pPr>
              <a:r>
                <a:rPr lang="en-US" sz="1704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Q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1314550" y="753558"/>
              <a:ext cx="782181" cy="3740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5"/>
                </a:lnSpc>
              </a:pPr>
              <a:r>
                <a:rPr lang="en-US" sz="1704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TC, R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336474" y="5172999"/>
              <a:ext cx="1249168" cy="3740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5"/>
                </a:lnSpc>
              </a:pPr>
              <a:r>
                <a:rPr lang="en-US" sz="1704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100.000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336474" y="4435419"/>
              <a:ext cx="1249168" cy="3740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5"/>
                </a:lnSpc>
              </a:pPr>
              <a:r>
                <a:rPr lang="en-US" sz="1704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200.000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1162697" y="6592391"/>
              <a:ext cx="435277" cy="3740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5"/>
                </a:lnSpc>
              </a:pPr>
              <a:r>
                <a:rPr lang="en-US" sz="1704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0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925" r="0" b="-9925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2114733" y="-1721461"/>
            <a:ext cx="9329683" cy="4571545"/>
          </a:xfrm>
          <a:custGeom>
            <a:avLst/>
            <a:gdLst/>
            <a:ahLst/>
            <a:cxnLst/>
            <a:rect r="r" b="b" t="t" l="l"/>
            <a:pathLst>
              <a:path h="4571545" w="9329683">
                <a:moveTo>
                  <a:pt x="9329682" y="4571545"/>
                </a:moveTo>
                <a:lnTo>
                  <a:pt x="0" y="4571545"/>
                </a:lnTo>
                <a:lnTo>
                  <a:pt x="0" y="0"/>
                </a:lnTo>
                <a:lnTo>
                  <a:pt x="9329682" y="0"/>
                </a:lnTo>
                <a:lnTo>
                  <a:pt x="9329682" y="457154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99813">
            <a:off x="11247990" y="6477022"/>
            <a:ext cx="10311063" cy="8145740"/>
          </a:xfrm>
          <a:custGeom>
            <a:avLst/>
            <a:gdLst/>
            <a:ahLst/>
            <a:cxnLst/>
            <a:rect r="r" b="b" t="t" l="l"/>
            <a:pathLst>
              <a:path h="8145740" w="10311063">
                <a:moveTo>
                  <a:pt x="0" y="0"/>
                </a:moveTo>
                <a:lnTo>
                  <a:pt x="10311063" y="0"/>
                </a:lnTo>
                <a:lnTo>
                  <a:pt x="10311063" y="8145740"/>
                </a:lnTo>
                <a:lnTo>
                  <a:pt x="0" y="81457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017754" y="2923558"/>
            <a:ext cx="1586057" cy="838628"/>
          </a:xfrm>
          <a:custGeom>
            <a:avLst/>
            <a:gdLst/>
            <a:ahLst/>
            <a:cxnLst/>
            <a:rect r="r" b="b" t="t" l="l"/>
            <a:pathLst>
              <a:path h="838628" w="1586057">
                <a:moveTo>
                  <a:pt x="0" y="0"/>
                </a:moveTo>
                <a:lnTo>
                  <a:pt x="1586057" y="0"/>
                </a:lnTo>
                <a:lnTo>
                  <a:pt x="1586057" y="838628"/>
                </a:lnTo>
                <a:lnTo>
                  <a:pt x="0" y="8386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50108" y="2850084"/>
            <a:ext cx="492788" cy="492788"/>
          </a:xfrm>
          <a:custGeom>
            <a:avLst/>
            <a:gdLst/>
            <a:ahLst/>
            <a:cxnLst/>
            <a:rect r="r" b="b" t="t" l="l"/>
            <a:pathLst>
              <a:path h="492788" w="492788">
                <a:moveTo>
                  <a:pt x="0" y="0"/>
                </a:moveTo>
                <a:lnTo>
                  <a:pt x="492788" y="0"/>
                </a:lnTo>
                <a:lnTo>
                  <a:pt x="492788" y="492788"/>
                </a:lnTo>
                <a:lnTo>
                  <a:pt x="0" y="49278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5526196"/>
            <a:ext cx="688155" cy="2293851"/>
          </a:xfrm>
          <a:custGeom>
            <a:avLst/>
            <a:gdLst/>
            <a:ahLst/>
            <a:cxnLst/>
            <a:rect r="r" b="b" t="t" l="l"/>
            <a:pathLst>
              <a:path h="2293851" w="688155">
                <a:moveTo>
                  <a:pt x="0" y="0"/>
                </a:moveTo>
                <a:lnTo>
                  <a:pt x="688155" y="0"/>
                </a:lnTo>
                <a:lnTo>
                  <a:pt x="688155" y="2293851"/>
                </a:lnTo>
                <a:lnTo>
                  <a:pt x="0" y="229385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028700" y="9120026"/>
            <a:ext cx="2698025" cy="138274"/>
          </a:xfrm>
          <a:custGeom>
            <a:avLst/>
            <a:gdLst/>
            <a:ahLst/>
            <a:cxnLst/>
            <a:rect r="r" b="b" t="t" l="l"/>
            <a:pathLst>
              <a:path h="138274" w="2698025">
                <a:moveTo>
                  <a:pt x="2698025" y="0"/>
                </a:moveTo>
                <a:lnTo>
                  <a:pt x="0" y="0"/>
                </a:lnTo>
                <a:lnTo>
                  <a:pt x="0" y="138274"/>
                </a:lnTo>
                <a:lnTo>
                  <a:pt x="2698025" y="138274"/>
                </a:lnTo>
                <a:lnTo>
                  <a:pt x="2698025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799788" y="7768497"/>
            <a:ext cx="427267" cy="411069"/>
          </a:xfrm>
          <a:custGeom>
            <a:avLst/>
            <a:gdLst/>
            <a:ahLst/>
            <a:cxnLst/>
            <a:rect r="r" b="b" t="t" l="l"/>
            <a:pathLst>
              <a:path h="411069" w="427267">
                <a:moveTo>
                  <a:pt x="0" y="0"/>
                </a:moveTo>
                <a:lnTo>
                  <a:pt x="427267" y="0"/>
                </a:lnTo>
                <a:lnTo>
                  <a:pt x="427267" y="411069"/>
                </a:lnTo>
                <a:lnTo>
                  <a:pt x="0" y="41106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-234639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561275" y="1028700"/>
            <a:ext cx="2698025" cy="138274"/>
          </a:xfrm>
          <a:custGeom>
            <a:avLst/>
            <a:gdLst/>
            <a:ahLst/>
            <a:cxnLst/>
            <a:rect r="r" b="b" t="t" l="l"/>
            <a:pathLst>
              <a:path h="138274" w="2698025">
                <a:moveTo>
                  <a:pt x="0" y="0"/>
                </a:moveTo>
                <a:lnTo>
                  <a:pt x="2698025" y="0"/>
                </a:lnTo>
                <a:lnTo>
                  <a:pt x="2698025" y="138274"/>
                </a:lnTo>
                <a:lnTo>
                  <a:pt x="0" y="13827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884478" y="4391674"/>
            <a:ext cx="14519043" cy="1314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9"/>
              </a:lnSpc>
            </a:pPr>
            <a:r>
              <a:rPr lang="en-US" sz="9999" spc="299">
                <a:solidFill>
                  <a:srgbClr val="FFFFFF"/>
                </a:solidFill>
                <a:latin typeface="Brasika"/>
                <a:ea typeface="Brasika"/>
                <a:cs typeface="Brasika"/>
                <a:sym typeface="Brasika"/>
              </a:rPr>
              <a:t>Terima Kasih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929292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28496" y="5227404"/>
            <a:ext cx="1586057" cy="838628"/>
          </a:xfrm>
          <a:custGeom>
            <a:avLst/>
            <a:gdLst/>
            <a:ahLst/>
            <a:cxnLst/>
            <a:rect r="r" b="b" t="t" l="l"/>
            <a:pathLst>
              <a:path h="838628" w="1586057">
                <a:moveTo>
                  <a:pt x="0" y="0"/>
                </a:moveTo>
                <a:lnTo>
                  <a:pt x="1586057" y="0"/>
                </a:lnTo>
                <a:lnTo>
                  <a:pt x="1586057" y="838627"/>
                </a:lnTo>
                <a:lnTo>
                  <a:pt x="0" y="838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true" rot="-1816262">
            <a:off x="12840853" y="7274153"/>
            <a:ext cx="9329683" cy="4571545"/>
          </a:xfrm>
          <a:custGeom>
            <a:avLst/>
            <a:gdLst/>
            <a:ahLst/>
            <a:cxnLst/>
            <a:rect r="r" b="b" t="t" l="l"/>
            <a:pathLst>
              <a:path h="4571545" w="9329683">
                <a:moveTo>
                  <a:pt x="9329682" y="4571545"/>
                </a:moveTo>
                <a:lnTo>
                  <a:pt x="0" y="4571545"/>
                </a:lnTo>
                <a:lnTo>
                  <a:pt x="0" y="0"/>
                </a:lnTo>
                <a:lnTo>
                  <a:pt x="9329682" y="0"/>
                </a:lnTo>
                <a:lnTo>
                  <a:pt x="9329682" y="457154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259300" y="535912"/>
            <a:ext cx="492788" cy="492788"/>
          </a:xfrm>
          <a:custGeom>
            <a:avLst/>
            <a:gdLst/>
            <a:ahLst/>
            <a:cxnLst/>
            <a:rect r="r" b="b" t="t" l="l"/>
            <a:pathLst>
              <a:path h="492788" w="492788">
                <a:moveTo>
                  <a:pt x="0" y="0"/>
                </a:moveTo>
                <a:lnTo>
                  <a:pt x="492788" y="0"/>
                </a:lnTo>
                <a:lnTo>
                  <a:pt x="492788" y="492788"/>
                </a:lnTo>
                <a:lnTo>
                  <a:pt x="0" y="492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5526196"/>
            <a:ext cx="688155" cy="2293851"/>
          </a:xfrm>
          <a:custGeom>
            <a:avLst/>
            <a:gdLst/>
            <a:ahLst/>
            <a:cxnLst/>
            <a:rect r="r" b="b" t="t" l="l"/>
            <a:pathLst>
              <a:path h="2293851" w="688155">
                <a:moveTo>
                  <a:pt x="0" y="0"/>
                </a:moveTo>
                <a:lnTo>
                  <a:pt x="688155" y="0"/>
                </a:lnTo>
                <a:lnTo>
                  <a:pt x="688155" y="2293851"/>
                </a:lnTo>
                <a:lnTo>
                  <a:pt x="0" y="2293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8434968"/>
            <a:ext cx="427267" cy="411069"/>
          </a:xfrm>
          <a:custGeom>
            <a:avLst/>
            <a:gdLst/>
            <a:ahLst/>
            <a:cxnLst/>
            <a:rect r="r" b="b" t="t" l="l"/>
            <a:pathLst>
              <a:path h="411069" w="427267">
                <a:moveTo>
                  <a:pt x="0" y="0"/>
                </a:moveTo>
                <a:lnTo>
                  <a:pt x="427267" y="0"/>
                </a:lnTo>
                <a:lnTo>
                  <a:pt x="427267" y="411069"/>
                </a:lnTo>
                <a:lnTo>
                  <a:pt x="0" y="4110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-234639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9601726">
            <a:off x="-4730822" y="-4828806"/>
            <a:ext cx="10311063" cy="8145740"/>
          </a:xfrm>
          <a:custGeom>
            <a:avLst/>
            <a:gdLst/>
            <a:ahLst/>
            <a:cxnLst/>
            <a:rect r="r" b="b" t="t" l="l"/>
            <a:pathLst>
              <a:path h="8145740" w="10311063">
                <a:moveTo>
                  <a:pt x="0" y="0"/>
                </a:moveTo>
                <a:lnTo>
                  <a:pt x="10311063" y="0"/>
                </a:lnTo>
                <a:lnTo>
                  <a:pt x="10311063" y="8145740"/>
                </a:lnTo>
                <a:lnTo>
                  <a:pt x="0" y="81457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15746774" y="9264851"/>
            <a:ext cx="5387252" cy="590148"/>
            <a:chOff x="0" y="0"/>
            <a:chExt cx="1418865" cy="1554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18865" cy="155430"/>
            </a:xfrm>
            <a:custGeom>
              <a:avLst/>
              <a:gdLst/>
              <a:ahLst/>
              <a:cxnLst/>
              <a:rect r="r" b="b" t="t" l="l"/>
              <a:pathLst>
                <a:path h="155430" w="1418865">
                  <a:moveTo>
                    <a:pt x="73291" y="0"/>
                  </a:moveTo>
                  <a:lnTo>
                    <a:pt x="1345573" y="0"/>
                  </a:lnTo>
                  <a:cubicBezTo>
                    <a:pt x="1386051" y="0"/>
                    <a:pt x="1418865" y="32814"/>
                    <a:pt x="1418865" y="73291"/>
                  </a:cubicBezTo>
                  <a:lnTo>
                    <a:pt x="1418865" y="82139"/>
                  </a:lnTo>
                  <a:cubicBezTo>
                    <a:pt x="1418865" y="122616"/>
                    <a:pt x="1386051" y="155430"/>
                    <a:pt x="1345573" y="155430"/>
                  </a:cubicBezTo>
                  <a:lnTo>
                    <a:pt x="73291" y="155430"/>
                  </a:lnTo>
                  <a:cubicBezTo>
                    <a:pt x="32814" y="155430"/>
                    <a:pt x="0" y="122616"/>
                    <a:pt x="0" y="82139"/>
                  </a:cubicBezTo>
                  <a:lnTo>
                    <a:pt x="0" y="73291"/>
                  </a:lnTo>
                  <a:cubicBezTo>
                    <a:pt x="0" y="32814"/>
                    <a:pt x="32814" y="0"/>
                    <a:pt x="73291" y="0"/>
                  </a:cubicBezTo>
                  <a:close/>
                </a:path>
              </a:pathLst>
            </a:custGeom>
            <a:solidFill>
              <a:srgbClr val="F1C63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38100"/>
              <a:ext cx="1418865" cy="117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594374" y="9112451"/>
            <a:ext cx="5387252" cy="590148"/>
            <a:chOff x="0" y="0"/>
            <a:chExt cx="1418865" cy="15543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18865" cy="155430"/>
            </a:xfrm>
            <a:custGeom>
              <a:avLst/>
              <a:gdLst/>
              <a:ahLst/>
              <a:cxnLst/>
              <a:rect r="r" b="b" t="t" l="l"/>
              <a:pathLst>
                <a:path h="155430" w="1418865">
                  <a:moveTo>
                    <a:pt x="73291" y="0"/>
                  </a:moveTo>
                  <a:lnTo>
                    <a:pt x="1345573" y="0"/>
                  </a:lnTo>
                  <a:cubicBezTo>
                    <a:pt x="1386051" y="0"/>
                    <a:pt x="1418865" y="32814"/>
                    <a:pt x="1418865" y="73291"/>
                  </a:cubicBezTo>
                  <a:lnTo>
                    <a:pt x="1418865" y="82139"/>
                  </a:lnTo>
                  <a:cubicBezTo>
                    <a:pt x="1418865" y="122616"/>
                    <a:pt x="1386051" y="155430"/>
                    <a:pt x="1345573" y="155430"/>
                  </a:cubicBezTo>
                  <a:lnTo>
                    <a:pt x="73291" y="155430"/>
                  </a:lnTo>
                  <a:cubicBezTo>
                    <a:pt x="32814" y="155430"/>
                    <a:pt x="0" y="122616"/>
                    <a:pt x="0" y="82139"/>
                  </a:cubicBezTo>
                  <a:lnTo>
                    <a:pt x="0" y="73291"/>
                  </a:lnTo>
                  <a:cubicBezTo>
                    <a:pt x="0" y="32814"/>
                    <a:pt x="32814" y="0"/>
                    <a:pt x="73291" y="0"/>
                  </a:cubicBezTo>
                  <a:close/>
                </a:path>
              </a:pathLst>
            </a:custGeom>
            <a:solidFill>
              <a:srgbClr val="E8EBF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38100"/>
              <a:ext cx="1418865" cy="117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3723528" y="3539695"/>
            <a:ext cx="11301259" cy="4280352"/>
          </a:xfrm>
          <a:custGeom>
            <a:avLst/>
            <a:gdLst/>
            <a:ahLst/>
            <a:cxnLst/>
            <a:rect r="r" b="b" t="t" l="l"/>
            <a:pathLst>
              <a:path h="4280352" w="11301259">
                <a:moveTo>
                  <a:pt x="0" y="0"/>
                </a:moveTo>
                <a:lnTo>
                  <a:pt x="11301259" y="0"/>
                </a:lnTo>
                <a:lnTo>
                  <a:pt x="11301259" y="4280352"/>
                </a:lnTo>
                <a:lnTo>
                  <a:pt x="0" y="428035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505952" y="2067940"/>
            <a:ext cx="9276095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6999" spc="139">
                <a:solidFill>
                  <a:srgbClr val="FFFFFF"/>
                </a:solidFill>
                <a:latin typeface="Brasika"/>
                <a:ea typeface="Brasika"/>
                <a:cs typeface="Brasika"/>
                <a:sym typeface="Brasika"/>
              </a:rPr>
              <a:t>Anggota Kelompok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9296400"/>
            <a:ext cx="7109723" cy="260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Banburi Bold"/>
                <a:ea typeface="Banburi Bold"/>
                <a:cs typeface="Banburi Bold"/>
                <a:sym typeface="Banburi Bold"/>
              </a:rPr>
              <a:t>Fungsi Biaya dan Penerimaan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905695" y="9296400"/>
            <a:ext cx="2008858" cy="260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00"/>
              </a:lnSpc>
              <a:spcBef>
                <a:spcPct val="0"/>
              </a:spcBef>
            </a:pPr>
            <a:r>
              <a:rPr lang="en-US" b="true" sz="2000">
                <a:solidFill>
                  <a:srgbClr val="2D3E70"/>
                </a:solidFill>
                <a:latin typeface="Banburi Bold"/>
                <a:ea typeface="Banburi Bold"/>
                <a:cs typeface="Banburi Bold"/>
                <a:sym typeface="Banburi Bold"/>
              </a:rPr>
              <a:t>Halaman 02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925" r="0" b="-992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17095" y="487445"/>
            <a:ext cx="1586057" cy="838628"/>
          </a:xfrm>
          <a:custGeom>
            <a:avLst/>
            <a:gdLst/>
            <a:ahLst/>
            <a:cxnLst/>
            <a:rect r="r" b="b" t="t" l="l"/>
            <a:pathLst>
              <a:path h="838628" w="1586057">
                <a:moveTo>
                  <a:pt x="0" y="0"/>
                </a:moveTo>
                <a:lnTo>
                  <a:pt x="1586057" y="0"/>
                </a:lnTo>
                <a:lnTo>
                  <a:pt x="1586057" y="838627"/>
                </a:lnTo>
                <a:lnTo>
                  <a:pt x="0" y="8386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true" rot="-1816262">
            <a:off x="12840853" y="7274153"/>
            <a:ext cx="9329683" cy="4571545"/>
          </a:xfrm>
          <a:custGeom>
            <a:avLst/>
            <a:gdLst/>
            <a:ahLst/>
            <a:cxnLst/>
            <a:rect r="r" b="b" t="t" l="l"/>
            <a:pathLst>
              <a:path h="4571545" w="9329683">
                <a:moveTo>
                  <a:pt x="9329682" y="4571545"/>
                </a:moveTo>
                <a:lnTo>
                  <a:pt x="0" y="4571545"/>
                </a:lnTo>
                <a:lnTo>
                  <a:pt x="0" y="0"/>
                </a:lnTo>
                <a:lnTo>
                  <a:pt x="9329682" y="0"/>
                </a:lnTo>
                <a:lnTo>
                  <a:pt x="9329682" y="4571545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7259300" y="1688195"/>
            <a:ext cx="492788" cy="492788"/>
          </a:xfrm>
          <a:custGeom>
            <a:avLst/>
            <a:gdLst/>
            <a:ahLst/>
            <a:cxnLst/>
            <a:rect r="r" b="b" t="t" l="l"/>
            <a:pathLst>
              <a:path h="492788" w="492788">
                <a:moveTo>
                  <a:pt x="0" y="0"/>
                </a:moveTo>
                <a:lnTo>
                  <a:pt x="492788" y="0"/>
                </a:lnTo>
                <a:lnTo>
                  <a:pt x="492788" y="492789"/>
                </a:lnTo>
                <a:lnTo>
                  <a:pt x="0" y="49278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5526196"/>
            <a:ext cx="688155" cy="2293851"/>
          </a:xfrm>
          <a:custGeom>
            <a:avLst/>
            <a:gdLst/>
            <a:ahLst/>
            <a:cxnLst/>
            <a:rect r="r" b="b" t="t" l="l"/>
            <a:pathLst>
              <a:path h="2293851" w="688155">
                <a:moveTo>
                  <a:pt x="0" y="0"/>
                </a:moveTo>
                <a:lnTo>
                  <a:pt x="688155" y="0"/>
                </a:lnTo>
                <a:lnTo>
                  <a:pt x="688155" y="2293851"/>
                </a:lnTo>
                <a:lnTo>
                  <a:pt x="0" y="229385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89155" y="4732431"/>
            <a:ext cx="427267" cy="411069"/>
          </a:xfrm>
          <a:custGeom>
            <a:avLst/>
            <a:gdLst/>
            <a:ahLst/>
            <a:cxnLst/>
            <a:rect r="r" b="b" t="t" l="l"/>
            <a:pathLst>
              <a:path h="411069" w="427267">
                <a:moveTo>
                  <a:pt x="0" y="0"/>
                </a:moveTo>
                <a:lnTo>
                  <a:pt x="427267" y="0"/>
                </a:lnTo>
                <a:lnTo>
                  <a:pt x="427267" y="411069"/>
                </a:lnTo>
                <a:lnTo>
                  <a:pt x="0" y="41106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-234639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601726">
            <a:off x="-3782754" y="-4929247"/>
            <a:ext cx="10311063" cy="8145740"/>
          </a:xfrm>
          <a:custGeom>
            <a:avLst/>
            <a:gdLst/>
            <a:ahLst/>
            <a:cxnLst/>
            <a:rect r="r" b="b" t="t" l="l"/>
            <a:pathLst>
              <a:path h="8145740" w="10311063">
                <a:moveTo>
                  <a:pt x="0" y="0"/>
                </a:moveTo>
                <a:lnTo>
                  <a:pt x="10311063" y="0"/>
                </a:lnTo>
                <a:lnTo>
                  <a:pt x="10311063" y="8145740"/>
                </a:lnTo>
                <a:lnTo>
                  <a:pt x="0" y="814574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0">
            <a:off x="15746774" y="9264851"/>
            <a:ext cx="5387252" cy="590148"/>
            <a:chOff x="0" y="0"/>
            <a:chExt cx="1418865" cy="1554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18865" cy="155430"/>
            </a:xfrm>
            <a:custGeom>
              <a:avLst/>
              <a:gdLst/>
              <a:ahLst/>
              <a:cxnLst/>
              <a:rect r="r" b="b" t="t" l="l"/>
              <a:pathLst>
                <a:path h="155430" w="1418865">
                  <a:moveTo>
                    <a:pt x="73291" y="0"/>
                  </a:moveTo>
                  <a:lnTo>
                    <a:pt x="1345573" y="0"/>
                  </a:lnTo>
                  <a:cubicBezTo>
                    <a:pt x="1386051" y="0"/>
                    <a:pt x="1418865" y="32814"/>
                    <a:pt x="1418865" y="73291"/>
                  </a:cubicBezTo>
                  <a:lnTo>
                    <a:pt x="1418865" y="82139"/>
                  </a:lnTo>
                  <a:cubicBezTo>
                    <a:pt x="1418865" y="122616"/>
                    <a:pt x="1386051" y="155430"/>
                    <a:pt x="1345573" y="155430"/>
                  </a:cubicBezTo>
                  <a:lnTo>
                    <a:pt x="73291" y="155430"/>
                  </a:lnTo>
                  <a:cubicBezTo>
                    <a:pt x="32814" y="155430"/>
                    <a:pt x="0" y="122616"/>
                    <a:pt x="0" y="82139"/>
                  </a:cubicBezTo>
                  <a:lnTo>
                    <a:pt x="0" y="73291"/>
                  </a:lnTo>
                  <a:cubicBezTo>
                    <a:pt x="0" y="32814"/>
                    <a:pt x="32814" y="0"/>
                    <a:pt x="73291" y="0"/>
                  </a:cubicBezTo>
                  <a:close/>
                </a:path>
              </a:pathLst>
            </a:custGeom>
            <a:solidFill>
              <a:srgbClr val="F1C63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38100"/>
              <a:ext cx="1418865" cy="117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594374" y="9112451"/>
            <a:ext cx="5387252" cy="590148"/>
            <a:chOff x="0" y="0"/>
            <a:chExt cx="1418865" cy="15543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18865" cy="155430"/>
            </a:xfrm>
            <a:custGeom>
              <a:avLst/>
              <a:gdLst/>
              <a:ahLst/>
              <a:cxnLst/>
              <a:rect r="r" b="b" t="t" l="l"/>
              <a:pathLst>
                <a:path h="155430" w="1418865">
                  <a:moveTo>
                    <a:pt x="73291" y="0"/>
                  </a:moveTo>
                  <a:lnTo>
                    <a:pt x="1345573" y="0"/>
                  </a:lnTo>
                  <a:cubicBezTo>
                    <a:pt x="1386051" y="0"/>
                    <a:pt x="1418865" y="32814"/>
                    <a:pt x="1418865" y="73291"/>
                  </a:cubicBezTo>
                  <a:lnTo>
                    <a:pt x="1418865" y="82139"/>
                  </a:lnTo>
                  <a:cubicBezTo>
                    <a:pt x="1418865" y="122616"/>
                    <a:pt x="1386051" y="155430"/>
                    <a:pt x="1345573" y="155430"/>
                  </a:cubicBezTo>
                  <a:lnTo>
                    <a:pt x="73291" y="155430"/>
                  </a:lnTo>
                  <a:cubicBezTo>
                    <a:pt x="32814" y="155430"/>
                    <a:pt x="0" y="122616"/>
                    <a:pt x="0" y="82139"/>
                  </a:cubicBezTo>
                  <a:lnTo>
                    <a:pt x="0" y="73291"/>
                  </a:lnTo>
                  <a:cubicBezTo>
                    <a:pt x="0" y="32814"/>
                    <a:pt x="32814" y="0"/>
                    <a:pt x="73291" y="0"/>
                  </a:cubicBezTo>
                  <a:close/>
                </a:path>
              </a:pathLst>
            </a:custGeom>
            <a:solidFill>
              <a:srgbClr val="E8EBF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38100"/>
              <a:ext cx="1418865" cy="117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933210" y="3896739"/>
            <a:ext cx="2693626" cy="524108"/>
            <a:chOff x="0" y="0"/>
            <a:chExt cx="3591501" cy="698810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3591501" cy="698810"/>
              <a:chOff x="0" y="0"/>
              <a:chExt cx="709432" cy="138037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709432" cy="138037"/>
              </a:xfrm>
              <a:custGeom>
                <a:avLst/>
                <a:gdLst/>
                <a:ahLst/>
                <a:cxnLst/>
                <a:rect r="r" b="b" t="t" l="l"/>
                <a:pathLst>
                  <a:path h="138037" w="709432">
                    <a:moveTo>
                      <a:pt x="69018" y="0"/>
                    </a:moveTo>
                    <a:lnTo>
                      <a:pt x="640414" y="0"/>
                    </a:lnTo>
                    <a:cubicBezTo>
                      <a:pt x="658719" y="0"/>
                      <a:pt x="676274" y="7272"/>
                      <a:pt x="689217" y="20215"/>
                    </a:cubicBezTo>
                    <a:cubicBezTo>
                      <a:pt x="702161" y="33158"/>
                      <a:pt x="709432" y="50713"/>
                      <a:pt x="709432" y="69018"/>
                    </a:cubicBezTo>
                    <a:lnTo>
                      <a:pt x="709432" y="69018"/>
                    </a:lnTo>
                    <a:cubicBezTo>
                      <a:pt x="709432" y="107136"/>
                      <a:pt x="678532" y="138037"/>
                      <a:pt x="640414" y="138037"/>
                    </a:cubicBezTo>
                    <a:lnTo>
                      <a:pt x="69018" y="138037"/>
                    </a:lnTo>
                    <a:cubicBezTo>
                      <a:pt x="50713" y="138037"/>
                      <a:pt x="33158" y="130765"/>
                      <a:pt x="20215" y="117822"/>
                    </a:cubicBezTo>
                    <a:cubicBezTo>
                      <a:pt x="7272" y="104878"/>
                      <a:pt x="0" y="87323"/>
                      <a:pt x="0" y="69018"/>
                    </a:cubicBezTo>
                    <a:lnTo>
                      <a:pt x="0" y="69018"/>
                    </a:lnTo>
                    <a:cubicBezTo>
                      <a:pt x="0" y="50713"/>
                      <a:pt x="7272" y="33158"/>
                      <a:pt x="20215" y="20215"/>
                    </a:cubicBezTo>
                    <a:cubicBezTo>
                      <a:pt x="33158" y="7272"/>
                      <a:pt x="50713" y="0"/>
                      <a:pt x="69018" y="0"/>
                    </a:cubicBezTo>
                    <a:close/>
                  </a:path>
                </a:pathLst>
              </a:custGeom>
              <a:solidFill>
                <a:srgbClr val="334989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38100"/>
                <a:ext cx="709432" cy="9993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0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200397" y="102741"/>
              <a:ext cx="3391104" cy="503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FFFFFF"/>
                  </a:solidFill>
                  <a:latin typeface="Banburi"/>
                  <a:ea typeface="Banburi"/>
                  <a:cs typeface="Banburi"/>
                  <a:sym typeface="Banburi"/>
                </a:rPr>
                <a:t>SOAL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302176" y="6108096"/>
            <a:ext cx="4718230" cy="516860"/>
            <a:chOff x="0" y="0"/>
            <a:chExt cx="1418865" cy="15543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418865" cy="155430"/>
            </a:xfrm>
            <a:custGeom>
              <a:avLst/>
              <a:gdLst/>
              <a:ahLst/>
              <a:cxnLst/>
              <a:rect r="r" b="b" t="t" l="l"/>
              <a:pathLst>
                <a:path h="155430" w="1418865">
                  <a:moveTo>
                    <a:pt x="77715" y="0"/>
                  </a:moveTo>
                  <a:lnTo>
                    <a:pt x="1341150" y="0"/>
                  </a:lnTo>
                  <a:cubicBezTo>
                    <a:pt x="1384070" y="0"/>
                    <a:pt x="1418865" y="34794"/>
                    <a:pt x="1418865" y="77715"/>
                  </a:cubicBezTo>
                  <a:lnTo>
                    <a:pt x="1418865" y="77715"/>
                  </a:lnTo>
                  <a:cubicBezTo>
                    <a:pt x="1418865" y="120636"/>
                    <a:pt x="1384070" y="155430"/>
                    <a:pt x="1341150" y="155430"/>
                  </a:cubicBezTo>
                  <a:lnTo>
                    <a:pt x="77715" y="155430"/>
                  </a:lnTo>
                  <a:cubicBezTo>
                    <a:pt x="34794" y="155430"/>
                    <a:pt x="0" y="120636"/>
                    <a:pt x="0" y="77715"/>
                  </a:cubicBezTo>
                  <a:lnTo>
                    <a:pt x="0" y="77715"/>
                  </a:lnTo>
                  <a:cubicBezTo>
                    <a:pt x="0" y="34794"/>
                    <a:pt x="34794" y="0"/>
                    <a:pt x="77715" y="0"/>
                  </a:cubicBezTo>
                  <a:close/>
                </a:path>
              </a:pathLst>
            </a:custGeom>
            <a:solidFill>
              <a:srgbClr val="33498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38100"/>
              <a:ext cx="1418865" cy="117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0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539640" y="6098037"/>
            <a:ext cx="4718230" cy="516860"/>
            <a:chOff x="0" y="0"/>
            <a:chExt cx="1418865" cy="1554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418865" cy="155430"/>
            </a:xfrm>
            <a:custGeom>
              <a:avLst/>
              <a:gdLst/>
              <a:ahLst/>
              <a:cxnLst/>
              <a:rect r="r" b="b" t="t" l="l"/>
              <a:pathLst>
                <a:path h="155430" w="1418865">
                  <a:moveTo>
                    <a:pt x="77715" y="0"/>
                  </a:moveTo>
                  <a:lnTo>
                    <a:pt x="1341150" y="0"/>
                  </a:lnTo>
                  <a:cubicBezTo>
                    <a:pt x="1384070" y="0"/>
                    <a:pt x="1418865" y="34794"/>
                    <a:pt x="1418865" y="77715"/>
                  </a:cubicBezTo>
                  <a:lnTo>
                    <a:pt x="1418865" y="77715"/>
                  </a:lnTo>
                  <a:cubicBezTo>
                    <a:pt x="1418865" y="120636"/>
                    <a:pt x="1384070" y="155430"/>
                    <a:pt x="1341150" y="155430"/>
                  </a:cubicBezTo>
                  <a:lnTo>
                    <a:pt x="77715" y="155430"/>
                  </a:lnTo>
                  <a:cubicBezTo>
                    <a:pt x="34794" y="155430"/>
                    <a:pt x="0" y="120636"/>
                    <a:pt x="0" y="77715"/>
                  </a:cubicBezTo>
                  <a:lnTo>
                    <a:pt x="0" y="77715"/>
                  </a:lnTo>
                  <a:cubicBezTo>
                    <a:pt x="0" y="34794"/>
                    <a:pt x="34794" y="0"/>
                    <a:pt x="77715" y="0"/>
                  </a:cubicBezTo>
                  <a:close/>
                </a:path>
              </a:pathLst>
            </a:custGeom>
            <a:solidFill>
              <a:srgbClr val="33498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38100"/>
              <a:ext cx="1418865" cy="117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0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4302176" y="6967855"/>
            <a:ext cx="4718230" cy="516860"/>
            <a:chOff x="0" y="0"/>
            <a:chExt cx="1418865" cy="15543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418865" cy="155430"/>
            </a:xfrm>
            <a:custGeom>
              <a:avLst/>
              <a:gdLst/>
              <a:ahLst/>
              <a:cxnLst/>
              <a:rect r="r" b="b" t="t" l="l"/>
              <a:pathLst>
                <a:path h="155430" w="1418865">
                  <a:moveTo>
                    <a:pt x="77715" y="0"/>
                  </a:moveTo>
                  <a:lnTo>
                    <a:pt x="1341150" y="0"/>
                  </a:lnTo>
                  <a:cubicBezTo>
                    <a:pt x="1384070" y="0"/>
                    <a:pt x="1418865" y="34794"/>
                    <a:pt x="1418865" y="77715"/>
                  </a:cubicBezTo>
                  <a:lnTo>
                    <a:pt x="1418865" y="77715"/>
                  </a:lnTo>
                  <a:cubicBezTo>
                    <a:pt x="1418865" y="120636"/>
                    <a:pt x="1384070" y="155430"/>
                    <a:pt x="1341150" y="155430"/>
                  </a:cubicBezTo>
                  <a:lnTo>
                    <a:pt x="77715" y="155430"/>
                  </a:lnTo>
                  <a:cubicBezTo>
                    <a:pt x="34794" y="155430"/>
                    <a:pt x="0" y="120636"/>
                    <a:pt x="0" y="77715"/>
                  </a:cubicBezTo>
                  <a:lnTo>
                    <a:pt x="0" y="77715"/>
                  </a:lnTo>
                  <a:cubicBezTo>
                    <a:pt x="0" y="34794"/>
                    <a:pt x="34794" y="0"/>
                    <a:pt x="77715" y="0"/>
                  </a:cubicBezTo>
                  <a:close/>
                </a:path>
              </a:pathLst>
            </a:custGeom>
            <a:solidFill>
              <a:srgbClr val="33498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38100"/>
              <a:ext cx="1418865" cy="117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0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539640" y="6957797"/>
            <a:ext cx="4718230" cy="516860"/>
            <a:chOff x="0" y="0"/>
            <a:chExt cx="1418865" cy="15543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418865" cy="155430"/>
            </a:xfrm>
            <a:custGeom>
              <a:avLst/>
              <a:gdLst/>
              <a:ahLst/>
              <a:cxnLst/>
              <a:rect r="r" b="b" t="t" l="l"/>
              <a:pathLst>
                <a:path h="155430" w="1418865">
                  <a:moveTo>
                    <a:pt x="77715" y="0"/>
                  </a:moveTo>
                  <a:lnTo>
                    <a:pt x="1341150" y="0"/>
                  </a:lnTo>
                  <a:cubicBezTo>
                    <a:pt x="1384070" y="0"/>
                    <a:pt x="1418865" y="34794"/>
                    <a:pt x="1418865" y="77715"/>
                  </a:cubicBezTo>
                  <a:lnTo>
                    <a:pt x="1418865" y="77715"/>
                  </a:lnTo>
                  <a:cubicBezTo>
                    <a:pt x="1418865" y="120636"/>
                    <a:pt x="1384070" y="155430"/>
                    <a:pt x="1341150" y="155430"/>
                  </a:cubicBezTo>
                  <a:lnTo>
                    <a:pt x="77715" y="155430"/>
                  </a:lnTo>
                  <a:cubicBezTo>
                    <a:pt x="34794" y="155430"/>
                    <a:pt x="0" y="120636"/>
                    <a:pt x="0" y="77715"/>
                  </a:cubicBezTo>
                  <a:lnTo>
                    <a:pt x="0" y="77715"/>
                  </a:lnTo>
                  <a:cubicBezTo>
                    <a:pt x="0" y="34794"/>
                    <a:pt x="34794" y="0"/>
                    <a:pt x="77715" y="0"/>
                  </a:cubicBezTo>
                  <a:close/>
                </a:path>
              </a:pathLst>
            </a:custGeom>
            <a:solidFill>
              <a:srgbClr val="334989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38100"/>
              <a:ext cx="1418865" cy="117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00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5222373" y="2067940"/>
            <a:ext cx="811530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6999" spc="139">
                <a:solidFill>
                  <a:srgbClr val="FFFFFF"/>
                </a:solidFill>
                <a:latin typeface="Brasika"/>
                <a:ea typeface="Brasika"/>
                <a:cs typeface="Brasika"/>
                <a:sym typeface="Brasika"/>
              </a:rPr>
              <a:t>Fungsi Biaya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28700" y="9296400"/>
            <a:ext cx="7109723" cy="260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Banburi Bold"/>
                <a:ea typeface="Banburi Bold"/>
                <a:cs typeface="Banburi Bold"/>
                <a:sym typeface="Banburi Bold"/>
              </a:rPr>
              <a:t>Fungsi Biaya dan Penerimaan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5905695" y="9296400"/>
            <a:ext cx="2008858" cy="260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00"/>
              </a:lnSpc>
              <a:spcBef>
                <a:spcPct val="0"/>
              </a:spcBef>
            </a:pPr>
            <a:r>
              <a:rPr lang="en-US" b="true" sz="2000">
                <a:solidFill>
                  <a:srgbClr val="2D3E70"/>
                </a:solidFill>
                <a:latin typeface="Banburi Bold"/>
                <a:ea typeface="Banburi Bold"/>
                <a:cs typeface="Banburi Bold"/>
                <a:sym typeface="Banburi Bold"/>
              </a:rPr>
              <a:t>Halaman 03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565442" y="6159240"/>
            <a:ext cx="4167862" cy="34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0"/>
              </a:lnSpc>
            </a:pPr>
            <a:r>
              <a:rPr lang="en-US" sz="2014">
                <a:solidFill>
                  <a:srgbClr val="FFFFFF"/>
                </a:solidFill>
                <a:latin typeface="Banburi"/>
                <a:ea typeface="Banburi"/>
                <a:cs typeface="Banburi"/>
                <a:sym typeface="Banburi"/>
              </a:rPr>
              <a:t>JUMLAH VARIABEL COST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802906" y="6149182"/>
            <a:ext cx="4221029" cy="34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0"/>
              </a:lnSpc>
            </a:pPr>
            <a:r>
              <a:rPr lang="en-US" sz="2014">
                <a:solidFill>
                  <a:srgbClr val="FFFFFF"/>
                </a:solidFill>
                <a:latin typeface="Banburi"/>
                <a:ea typeface="Banburi"/>
                <a:cs typeface="Banburi"/>
                <a:sym typeface="Banburi"/>
              </a:rPr>
              <a:t>JUMLAH BIAYA TETAP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565442" y="7019000"/>
            <a:ext cx="4167862" cy="34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0"/>
              </a:lnSpc>
            </a:pPr>
            <a:r>
              <a:rPr lang="en-US" sz="2014">
                <a:solidFill>
                  <a:srgbClr val="FFFFFF"/>
                </a:solidFill>
                <a:latin typeface="Banburi"/>
                <a:ea typeface="Banburi"/>
                <a:cs typeface="Banburi"/>
                <a:sym typeface="Banburi"/>
              </a:rPr>
              <a:t>JUMLAH BIAYA TOTAL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802906" y="7008942"/>
            <a:ext cx="4146595" cy="34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0"/>
              </a:lnSpc>
            </a:pPr>
            <a:r>
              <a:rPr lang="en-US" sz="2014">
                <a:solidFill>
                  <a:srgbClr val="FFFFFF"/>
                </a:solidFill>
                <a:latin typeface="Banburi"/>
                <a:ea typeface="Banburi"/>
                <a:cs typeface="Banburi"/>
                <a:sym typeface="Banburi"/>
              </a:rPr>
              <a:t>AFC, AVC DAN AC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9539640" y="7808032"/>
            <a:ext cx="4718230" cy="516860"/>
            <a:chOff x="0" y="0"/>
            <a:chExt cx="6290973" cy="689146"/>
          </a:xfrm>
        </p:grpSpPr>
        <p:grpSp>
          <p:nvGrpSpPr>
            <p:cNvPr name="Group 40" id="40"/>
            <p:cNvGrpSpPr/>
            <p:nvPr/>
          </p:nvGrpSpPr>
          <p:grpSpPr>
            <a:xfrm rot="0">
              <a:off x="0" y="0"/>
              <a:ext cx="6290973" cy="689146"/>
              <a:chOff x="0" y="0"/>
              <a:chExt cx="1418865" cy="155430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1418865" cy="155430"/>
              </a:xfrm>
              <a:custGeom>
                <a:avLst/>
                <a:gdLst/>
                <a:ahLst/>
                <a:cxnLst/>
                <a:rect r="r" b="b" t="t" l="l"/>
                <a:pathLst>
                  <a:path h="155430" w="1418865">
                    <a:moveTo>
                      <a:pt x="77715" y="0"/>
                    </a:moveTo>
                    <a:lnTo>
                      <a:pt x="1341150" y="0"/>
                    </a:lnTo>
                    <a:cubicBezTo>
                      <a:pt x="1384070" y="0"/>
                      <a:pt x="1418865" y="34794"/>
                      <a:pt x="1418865" y="77715"/>
                    </a:cubicBezTo>
                    <a:lnTo>
                      <a:pt x="1418865" y="77715"/>
                    </a:lnTo>
                    <a:cubicBezTo>
                      <a:pt x="1418865" y="120636"/>
                      <a:pt x="1384070" y="155430"/>
                      <a:pt x="1341150" y="155430"/>
                    </a:cubicBezTo>
                    <a:lnTo>
                      <a:pt x="77715" y="155430"/>
                    </a:lnTo>
                    <a:cubicBezTo>
                      <a:pt x="34794" y="155430"/>
                      <a:pt x="0" y="120636"/>
                      <a:pt x="0" y="77715"/>
                    </a:cubicBezTo>
                    <a:lnTo>
                      <a:pt x="0" y="77715"/>
                    </a:lnTo>
                    <a:cubicBezTo>
                      <a:pt x="0" y="34794"/>
                      <a:pt x="34794" y="0"/>
                      <a:pt x="77715" y="0"/>
                    </a:cubicBezTo>
                    <a:close/>
                  </a:path>
                </a:pathLst>
              </a:custGeom>
              <a:solidFill>
                <a:srgbClr val="334989"/>
              </a:solidFill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0" y="38100"/>
                <a:ext cx="1418865" cy="11733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00"/>
                  </a:lnSpc>
                </a:pPr>
              </a:p>
            </p:txBody>
          </p:sp>
        </p:grpSp>
        <p:sp>
          <p:nvSpPr>
            <p:cNvPr name="TextBox 43" id="43"/>
            <p:cNvSpPr txBox="true"/>
            <p:nvPr/>
          </p:nvSpPr>
          <p:spPr>
            <a:xfrm rot="0">
              <a:off x="351021" y="84068"/>
              <a:ext cx="5415370" cy="4493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20"/>
                </a:lnSpc>
              </a:pPr>
              <a:r>
                <a:rPr lang="en-US" sz="2014">
                  <a:solidFill>
                    <a:srgbClr val="FFFFFF"/>
                  </a:solidFill>
                  <a:latin typeface="Banburi"/>
                  <a:ea typeface="Banburi"/>
                  <a:cs typeface="Banburi"/>
                  <a:sym typeface="Banburi"/>
                </a:rPr>
                <a:t>GAMBAR KURVANYA</a:t>
              </a: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3252726" y="4535147"/>
            <a:ext cx="11782549" cy="1325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8"/>
              </a:lnSpc>
            </a:pPr>
            <a:r>
              <a:rPr lang="en-US" sz="2549">
                <a:solidFill>
                  <a:srgbClr val="FFFFFF"/>
                </a:solidFill>
                <a:latin typeface="Banburi"/>
                <a:ea typeface="Banburi"/>
                <a:cs typeface="Banburi"/>
                <a:sym typeface="Banburi"/>
              </a:rPr>
              <a:t>  Andaikan biaya total yang dikeluarkan perusahaan ditunjukan oleh persamaan TC = 100Q + 100.000. Jika perusahaan memproduksi output sebesar 1500 unit maka tentukan: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4302176" y="7808032"/>
            <a:ext cx="4718230" cy="516860"/>
            <a:chOff x="0" y="0"/>
            <a:chExt cx="6290973" cy="689146"/>
          </a:xfrm>
        </p:grpSpPr>
        <p:grpSp>
          <p:nvGrpSpPr>
            <p:cNvPr name="Group 46" id="46"/>
            <p:cNvGrpSpPr/>
            <p:nvPr/>
          </p:nvGrpSpPr>
          <p:grpSpPr>
            <a:xfrm rot="0">
              <a:off x="0" y="0"/>
              <a:ext cx="6290973" cy="689146"/>
              <a:chOff x="0" y="0"/>
              <a:chExt cx="1418865" cy="155430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1418865" cy="155430"/>
              </a:xfrm>
              <a:custGeom>
                <a:avLst/>
                <a:gdLst/>
                <a:ahLst/>
                <a:cxnLst/>
                <a:rect r="r" b="b" t="t" l="l"/>
                <a:pathLst>
                  <a:path h="155430" w="1418865">
                    <a:moveTo>
                      <a:pt x="77715" y="0"/>
                    </a:moveTo>
                    <a:lnTo>
                      <a:pt x="1341150" y="0"/>
                    </a:lnTo>
                    <a:cubicBezTo>
                      <a:pt x="1384070" y="0"/>
                      <a:pt x="1418865" y="34794"/>
                      <a:pt x="1418865" y="77715"/>
                    </a:cubicBezTo>
                    <a:lnTo>
                      <a:pt x="1418865" y="77715"/>
                    </a:lnTo>
                    <a:cubicBezTo>
                      <a:pt x="1418865" y="120636"/>
                      <a:pt x="1384070" y="155430"/>
                      <a:pt x="1341150" y="155430"/>
                    </a:cubicBezTo>
                    <a:lnTo>
                      <a:pt x="77715" y="155430"/>
                    </a:lnTo>
                    <a:cubicBezTo>
                      <a:pt x="34794" y="155430"/>
                      <a:pt x="0" y="120636"/>
                      <a:pt x="0" y="77715"/>
                    </a:cubicBezTo>
                    <a:lnTo>
                      <a:pt x="0" y="77715"/>
                    </a:lnTo>
                    <a:cubicBezTo>
                      <a:pt x="0" y="34794"/>
                      <a:pt x="34794" y="0"/>
                      <a:pt x="77715" y="0"/>
                    </a:cubicBezTo>
                    <a:close/>
                  </a:path>
                </a:pathLst>
              </a:custGeom>
              <a:solidFill>
                <a:srgbClr val="334989"/>
              </a:solidFill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0" y="38100"/>
                <a:ext cx="1418865" cy="11733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00"/>
                  </a:lnSpc>
                </a:pPr>
              </a:p>
            </p:txBody>
          </p:sp>
        </p:grpSp>
        <p:sp>
          <p:nvSpPr>
            <p:cNvPr name="TextBox 49" id="49"/>
            <p:cNvSpPr txBox="true"/>
            <p:nvPr/>
          </p:nvSpPr>
          <p:spPr>
            <a:xfrm rot="0">
              <a:off x="351021" y="84068"/>
              <a:ext cx="5415370" cy="4493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20"/>
                </a:lnSpc>
              </a:pPr>
              <a:r>
                <a:rPr lang="en-US" sz="2014">
                  <a:solidFill>
                    <a:srgbClr val="FFFFFF"/>
                  </a:solidFill>
                  <a:latin typeface="Banburi"/>
                  <a:ea typeface="Banburi"/>
                  <a:cs typeface="Banburi"/>
                  <a:sym typeface="Banburi"/>
                </a:rPr>
                <a:t>MARGINAL COST ( 2500 UNIT )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1E1E1E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67794" y="-2367541"/>
            <a:ext cx="1033406" cy="6792482"/>
            <a:chOff x="0" y="0"/>
            <a:chExt cx="1377875" cy="90566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7875" cy="2973830"/>
            </a:xfrm>
            <a:custGeom>
              <a:avLst/>
              <a:gdLst/>
              <a:ahLst/>
              <a:cxnLst/>
              <a:rect r="r" b="b" t="t" l="l"/>
              <a:pathLst>
                <a:path h="2973830" w="1377875">
                  <a:moveTo>
                    <a:pt x="0" y="0"/>
                  </a:moveTo>
                  <a:lnTo>
                    <a:pt x="1377875" y="0"/>
                  </a:lnTo>
                  <a:lnTo>
                    <a:pt x="1377875" y="2973830"/>
                  </a:lnTo>
                  <a:lnTo>
                    <a:pt x="0" y="29738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3041406"/>
              <a:ext cx="1377875" cy="2973830"/>
            </a:xfrm>
            <a:custGeom>
              <a:avLst/>
              <a:gdLst/>
              <a:ahLst/>
              <a:cxnLst/>
              <a:rect r="r" b="b" t="t" l="l"/>
              <a:pathLst>
                <a:path h="2973830" w="1377875">
                  <a:moveTo>
                    <a:pt x="0" y="0"/>
                  </a:moveTo>
                  <a:lnTo>
                    <a:pt x="1377875" y="0"/>
                  </a:lnTo>
                  <a:lnTo>
                    <a:pt x="1377875" y="2973831"/>
                  </a:lnTo>
                  <a:lnTo>
                    <a:pt x="0" y="29738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6082812"/>
              <a:ext cx="1377875" cy="2973830"/>
            </a:xfrm>
            <a:custGeom>
              <a:avLst/>
              <a:gdLst/>
              <a:ahLst/>
              <a:cxnLst/>
              <a:rect r="r" b="b" t="t" l="l"/>
              <a:pathLst>
                <a:path h="2973830" w="1377875">
                  <a:moveTo>
                    <a:pt x="0" y="0"/>
                  </a:moveTo>
                  <a:lnTo>
                    <a:pt x="1377875" y="0"/>
                  </a:lnTo>
                  <a:lnTo>
                    <a:pt x="1377875" y="2973831"/>
                  </a:lnTo>
                  <a:lnTo>
                    <a:pt x="0" y="29738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3879010">
            <a:off x="-4530555" y="6640511"/>
            <a:ext cx="10311063" cy="8145740"/>
          </a:xfrm>
          <a:custGeom>
            <a:avLst/>
            <a:gdLst/>
            <a:ahLst/>
            <a:cxnLst/>
            <a:rect r="r" b="b" t="t" l="l"/>
            <a:pathLst>
              <a:path h="8145740" w="10311063">
                <a:moveTo>
                  <a:pt x="0" y="0"/>
                </a:moveTo>
                <a:lnTo>
                  <a:pt x="10311063" y="0"/>
                </a:lnTo>
                <a:lnTo>
                  <a:pt x="10311063" y="8145739"/>
                </a:lnTo>
                <a:lnTo>
                  <a:pt x="0" y="81457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11343" y="6743328"/>
            <a:ext cx="427267" cy="411069"/>
          </a:xfrm>
          <a:custGeom>
            <a:avLst/>
            <a:gdLst/>
            <a:ahLst/>
            <a:cxnLst/>
            <a:rect r="r" b="b" t="t" l="l"/>
            <a:pathLst>
              <a:path h="411069" w="427267">
                <a:moveTo>
                  <a:pt x="0" y="0"/>
                </a:moveTo>
                <a:lnTo>
                  <a:pt x="427267" y="0"/>
                </a:lnTo>
                <a:lnTo>
                  <a:pt x="427267" y="411069"/>
                </a:lnTo>
                <a:lnTo>
                  <a:pt x="0" y="4110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-234639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746774" y="9264851"/>
            <a:ext cx="5387252" cy="590148"/>
            <a:chOff x="0" y="0"/>
            <a:chExt cx="1418865" cy="1554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18865" cy="155430"/>
            </a:xfrm>
            <a:custGeom>
              <a:avLst/>
              <a:gdLst/>
              <a:ahLst/>
              <a:cxnLst/>
              <a:rect r="r" b="b" t="t" l="l"/>
              <a:pathLst>
                <a:path h="155430" w="1418865">
                  <a:moveTo>
                    <a:pt x="73291" y="0"/>
                  </a:moveTo>
                  <a:lnTo>
                    <a:pt x="1345573" y="0"/>
                  </a:lnTo>
                  <a:cubicBezTo>
                    <a:pt x="1386051" y="0"/>
                    <a:pt x="1418865" y="32814"/>
                    <a:pt x="1418865" y="73291"/>
                  </a:cubicBezTo>
                  <a:lnTo>
                    <a:pt x="1418865" y="82139"/>
                  </a:lnTo>
                  <a:cubicBezTo>
                    <a:pt x="1418865" y="122616"/>
                    <a:pt x="1386051" y="155430"/>
                    <a:pt x="1345573" y="155430"/>
                  </a:cubicBezTo>
                  <a:lnTo>
                    <a:pt x="73291" y="155430"/>
                  </a:lnTo>
                  <a:cubicBezTo>
                    <a:pt x="32814" y="155430"/>
                    <a:pt x="0" y="122616"/>
                    <a:pt x="0" y="82139"/>
                  </a:cubicBezTo>
                  <a:lnTo>
                    <a:pt x="0" y="73291"/>
                  </a:lnTo>
                  <a:cubicBezTo>
                    <a:pt x="0" y="32814"/>
                    <a:pt x="32814" y="0"/>
                    <a:pt x="73291" y="0"/>
                  </a:cubicBezTo>
                  <a:close/>
                </a:path>
              </a:pathLst>
            </a:custGeom>
            <a:solidFill>
              <a:srgbClr val="F1C63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38100"/>
              <a:ext cx="1418865" cy="117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594374" y="9112451"/>
            <a:ext cx="5387252" cy="590148"/>
            <a:chOff x="0" y="0"/>
            <a:chExt cx="1418865" cy="15543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18865" cy="155430"/>
            </a:xfrm>
            <a:custGeom>
              <a:avLst/>
              <a:gdLst/>
              <a:ahLst/>
              <a:cxnLst/>
              <a:rect r="r" b="b" t="t" l="l"/>
              <a:pathLst>
                <a:path h="155430" w="1418865">
                  <a:moveTo>
                    <a:pt x="73291" y="0"/>
                  </a:moveTo>
                  <a:lnTo>
                    <a:pt x="1345573" y="0"/>
                  </a:lnTo>
                  <a:cubicBezTo>
                    <a:pt x="1386051" y="0"/>
                    <a:pt x="1418865" y="32814"/>
                    <a:pt x="1418865" y="73291"/>
                  </a:cubicBezTo>
                  <a:lnTo>
                    <a:pt x="1418865" y="82139"/>
                  </a:lnTo>
                  <a:cubicBezTo>
                    <a:pt x="1418865" y="122616"/>
                    <a:pt x="1386051" y="155430"/>
                    <a:pt x="1345573" y="155430"/>
                  </a:cubicBezTo>
                  <a:lnTo>
                    <a:pt x="73291" y="155430"/>
                  </a:lnTo>
                  <a:cubicBezTo>
                    <a:pt x="32814" y="155430"/>
                    <a:pt x="0" y="122616"/>
                    <a:pt x="0" y="82139"/>
                  </a:cubicBezTo>
                  <a:lnTo>
                    <a:pt x="0" y="73291"/>
                  </a:lnTo>
                  <a:cubicBezTo>
                    <a:pt x="0" y="32814"/>
                    <a:pt x="32814" y="0"/>
                    <a:pt x="73291" y="0"/>
                  </a:cubicBezTo>
                  <a:close/>
                </a:path>
              </a:pathLst>
            </a:custGeom>
            <a:solidFill>
              <a:srgbClr val="E8EBF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38100"/>
              <a:ext cx="1418865" cy="117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391469" y="8058548"/>
            <a:ext cx="1586057" cy="838628"/>
          </a:xfrm>
          <a:custGeom>
            <a:avLst/>
            <a:gdLst/>
            <a:ahLst/>
            <a:cxnLst/>
            <a:rect r="r" b="b" t="t" l="l"/>
            <a:pathLst>
              <a:path h="838628" w="1586057">
                <a:moveTo>
                  <a:pt x="0" y="0"/>
                </a:moveTo>
                <a:lnTo>
                  <a:pt x="1586057" y="0"/>
                </a:lnTo>
                <a:lnTo>
                  <a:pt x="1586057" y="838628"/>
                </a:lnTo>
                <a:lnTo>
                  <a:pt x="0" y="8386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7421765" y="7346685"/>
            <a:ext cx="492788" cy="492788"/>
          </a:xfrm>
          <a:custGeom>
            <a:avLst/>
            <a:gdLst/>
            <a:ahLst/>
            <a:cxnLst/>
            <a:rect r="r" b="b" t="t" l="l"/>
            <a:pathLst>
              <a:path h="492788" w="492788">
                <a:moveTo>
                  <a:pt x="0" y="0"/>
                </a:moveTo>
                <a:lnTo>
                  <a:pt x="492788" y="0"/>
                </a:lnTo>
                <a:lnTo>
                  <a:pt x="492788" y="492788"/>
                </a:lnTo>
                <a:lnTo>
                  <a:pt x="0" y="4927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6" id="16"/>
          <p:cNvGrpSpPr/>
          <p:nvPr/>
        </p:nvGrpSpPr>
        <p:grpSpPr>
          <a:xfrm rot="0">
            <a:off x="3968159" y="2816030"/>
            <a:ext cx="10351681" cy="2775038"/>
            <a:chOff x="0" y="0"/>
            <a:chExt cx="13802242" cy="3700051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430643" y="818729"/>
              <a:ext cx="5192321" cy="2881322"/>
              <a:chOff x="0" y="0"/>
              <a:chExt cx="1025644" cy="56915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025644" cy="569150"/>
              </a:xfrm>
              <a:custGeom>
                <a:avLst/>
                <a:gdLst/>
                <a:ahLst/>
                <a:cxnLst/>
                <a:rect r="r" b="b" t="t" l="l"/>
                <a:pathLst>
                  <a:path h="569150" w="1025644">
                    <a:moveTo>
                      <a:pt x="101390" y="0"/>
                    </a:moveTo>
                    <a:lnTo>
                      <a:pt x="924253" y="0"/>
                    </a:lnTo>
                    <a:cubicBezTo>
                      <a:pt x="951144" y="0"/>
                      <a:pt x="976933" y="10682"/>
                      <a:pt x="995947" y="29697"/>
                    </a:cubicBezTo>
                    <a:cubicBezTo>
                      <a:pt x="1014961" y="48711"/>
                      <a:pt x="1025644" y="74500"/>
                      <a:pt x="1025644" y="101390"/>
                    </a:cubicBezTo>
                    <a:lnTo>
                      <a:pt x="1025644" y="467760"/>
                    </a:lnTo>
                    <a:cubicBezTo>
                      <a:pt x="1025644" y="494650"/>
                      <a:pt x="1014961" y="520439"/>
                      <a:pt x="995947" y="539454"/>
                    </a:cubicBezTo>
                    <a:cubicBezTo>
                      <a:pt x="976933" y="558468"/>
                      <a:pt x="951144" y="569150"/>
                      <a:pt x="924253" y="569150"/>
                    </a:cubicBezTo>
                    <a:lnTo>
                      <a:pt x="101390" y="569150"/>
                    </a:lnTo>
                    <a:cubicBezTo>
                      <a:pt x="74500" y="569150"/>
                      <a:pt x="48711" y="558468"/>
                      <a:pt x="29697" y="539454"/>
                    </a:cubicBezTo>
                    <a:cubicBezTo>
                      <a:pt x="10682" y="520439"/>
                      <a:pt x="0" y="494650"/>
                      <a:pt x="0" y="467760"/>
                    </a:cubicBezTo>
                    <a:lnTo>
                      <a:pt x="0" y="101390"/>
                    </a:lnTo>
                    <a:cubicBezTo>
                      <a:pt x="0" y="74500"/>
                      <a:pt x="10682" y="48711"/>
                      <a:pt x="29697" y="29697"/>
                    </a:cubicBezTo>
                    <a:cubicBezTo>
                      <a:pt x="48711" y="10682"/>
                      <a:pt x="74500" y="0"/>
                      <a:pt x="101390" y="0"/>
                    </a:cubicBezTo>
                    <a:close/>
                  </a:path>
                </a:pathLst>
              </a:custGeom>
              <a:solidFill>
                <a:srgbClr val="FFD483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38100"/>
                <a:ext cx="1025644" cy="5310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0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0" y="-28575"/>
              <a:ext cx="6053607" cy="6612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78"/>
                </a:lnSpc>
              </a:pPr>
              <a:r>
                <a:rPr lang="en-US" b="true" sz="3137">
                  <a:solidFill>
                    <a:srgbClr val="FFFFFF"/>
                  </a:solidFill>
                  <a:latin typeface="Banburi Bold"/>
                  <a:ea typeface="Banburi Bold"/>
                  <a:cs typeface="Banburi Bold"/>
                  <a:sym typeface="Banburi Bold"/>
                </a:rPr>
                <a:t>Jumlah Variabel cost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2075656" y="1414072"/>
              <a:ext cx="3817898" cy="1701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75"/>
                </a:lnSpc>
              </a:pPr>
              <a:r>
                <a:rPr lang="en-US" sz="2700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= 100Q</a:t>
              </a:r>
            </a:p>
            <a:p>
              <a:pPr algn="l">
                <a:lnSpc>
                  <a:spcPts val="3375"/>
                </a:lnSpc>
              </a:pPr>
              <a:r>
                <a:rPr lang="en-US" sz="2700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= 100 (1500)</a:t>
              </a:r>
            </a:p>
            <a:p>
              <a:pPr algn="l">
                <a:lnSpc>
                  <a:spcPts val="3375"/>
                </a:lnSpc>
              </a:pPr>
              <a:r>
                <a:rPr lang="en-US" sz="2700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= 150.000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1450242" y="1421116"/>
              <a:ext cx="562820" cy="558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75"/>
                </a:lnSpc>
              </a:pPr>
              <a:r>
                <a:rPr lang="en-US" sz="2700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VC</a:t>
              </a:r>
            </a:p>
          </p:txBody>
        </p:sp>
        <p:grpSp>
          <p:nvGrpSpPr>
            <p:cNvPr name="Group 23" id="23"/>
            <p:cNvGrpSpPr/>
            <p:nvPr/>
          </p:nvGrpSpPr>
          <p:grpSpPr>
            <a:xfrm rot="0">
              <a:off x="8284208" y="818729"/>
              <a:ext cx="5192321" cy="2881322"/>
              <a:chOff x="0" y="0"/>
              <a:chExt cx="1025644" cy="56915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025644" cy="569150"/>
              </a:xfrm>
              <a:custGeom>
                <a:avLst/>
                <a:gdLst/>
                <a:ahLst/>
                <a:cxnLst/>
                <a:rect r="r" b="b" t="t" l="l"/>
                <a:pathLst>
                  <a:path h="569150" w="1025644">
                    <a:moveTo>
                      <a:pt x="101390" y="0"/>
                    </a:moveTo>
                    <a:lnTo>
                      <a:pt x="924253" y="0"/>
                    </a:lnTo>
                    <a:cubicBezTo>
                      <a:pt x="951144" y="0"/>
                      <a:pt x="976933" y="10682"/>
                      <a:pt x="995947" y="29697"/>
                    </a:cubicBezTo>
                    <a:cubicBezTo>
                      <a:pt x="1014961" y="48711"/>
                      <a:pt x="1025644" y="74500"/>
                      <a:pt x="1025644" y="101390"/>
                    </a:cubicBezTo>
                    <a:lnTo>
                      <a:pt x="1025644" y="467760"/>
                    </a:lnTo>
                    <a:cubicBezTo>
                      <a:pt x="1025644" y="494650"/>
                      <a:pt x="1014961" y="520439"/>
                      <a:pt x="995947" y="539454"/>
                    </a:cubicBezTo>
                    <a:cubicBezTo>
                      <a:pt x="976933" y="558468"/>
                      <a:pt x="951144" y="569150"/>
                      <a:pt x="924253" y="569150"/>
                    </a:cubicBezTo>
                    <a:lnTo>
                      <a:pt x="101390" y="569150"/>
                    </a:lnTo>
                    <a:cubicBezTo>
                      <a:pt x="74500" y="569150"/>
                      <a:pt x="48711" y="558468"/>
                      <a:pt x="29697" y="539454"/>
                    </a:cubicBezTo>
                    <a:cubicBezTo>
                      <a:pt x="10682" y="520439"/>
                      <a:pt x="0" y="494650"/>
                      <a:pt x="0" y="467760"/>
                    </a:cubicBezTo>
                    <a:lnTo>
                      <a:pt x="0" y="101390"/>
                    </a:lnTo>
                    <a:cubicBezTo>
                      <a:pt x="0" y="74500"/>
                      <a:pt x="10682" y="48711"/>
                      <a:pt x="29697" y="29697"/>
                    </a:cubicBezTo>
                    <a:cubicBezTo>
                      <a:pt x="48711" y="10682"/>
                      <a:pt x="74500" y="0"/>
                      <a:pt x="101390" y="0"/>
                    </a:cubicBezTo>
                    <a:close/>
                  </a:path>
                </a:pathLst>
              </a:custGeom>
              <a:solidFill>
                <a:srgbClr val="FFD483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38100"/>
                <a:ext cx="1025644" cy="5310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0"/>
                  </a:lnSpc>
                </a:pPr>
              </a:p>
            </p:txBody>
          </p:sp>
        </p:grpSp>
        <p:sp>
          <p:nvSpPr>
            <p:cNvPr name="TextBox 26" id="26"/>
            <p:cNvSpPr txBox="true"/>
            <p:nvPr/>
          </p:nvSpPr>
          <p:spPr>
            <a:xfrm rot="0">
              <a:off x="7958494" y="-28575"/>
              <a:ext cx="5843747" cy="6612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78"/>
                </a:lnSpc>
              </a:pPr>
              <a:r>
                <a:rPr lang="en-US" b="true" sz="3137">
                  <a:solidFill>
                    <a:srgbClr val="FFFFFF"/>
                  </a:solidFill>
                  <a:latin typeface="Banburi Bold"/>
                  <a:ea typeface="Banburi Bold"/>
                  <a:cs typeface="Banburi Bold"/>
                  <a:sym typeface="Banburi Bold"/>
                </a:rPr>
                <a:t>Jumlah Biaya Tetap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8977510" y="1414072"/>
              <a:ext cx="3805716" cy="1701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75"/>
                </a:lnSpc>
              </a:pPr>
              <a:r>
                <a:rPr lang="en-US" sz="2700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Besarnya biaya tetap adalah 100.000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026077" y="5857555"/>
            <a:ext cx="12235847" cy="3407296"/>
            <a:chOff x="0" y="0"/>
            <a:chExt cx="16314462" cy="4543062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835872"/>
              <a:ext cx="7408704" cy="3698455"/>
              <a:chOff x="0" y="0"/>
              <a:chExt cx="1463448" cy="730559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1463448" cy="730559"/>
              </a:xfrm>
              <a:custGeom>
                <a:avLst/>
                <a:gdLst/>
                <a:ahLst/>
                <a:cxnLst/>
                <a:rect r="r" b="b" t="t" l="l"/>
                <a:pathLst>
                  <a:path h="730559" w="1463448">
                    <a:moveTo>
                      <a:pt x="71058" y="0"/>
                    </a:moveTo>
                    <a:lnTo>
                      <a:pt x="1392389" y="0"/>
                    </a:lnTo>
                    <a:cubicBezTo>
                      <a:pt x="1431634" y="0"/>
                      <a:pt x="1463448" y="31814"/>
                      <a:pt x="1463448" y="71058"/>
                    </a:cubicBezTo>
                    <a:lnTo>
                      <a:pt x="1463448" y="659501"/>
                    </a:lnTo>
                    <a:cubicBezTo>
                      <a:pt x="1463448" y="678346"/>
                      <a:pt x="1455961" y="696420"/>
                      <a:pt x="1442635" y="709746"/>
                    </a:cubicBezTo>
                    <a:cubicBezTo>
                      <a:pt x="1429309" y="723072"/>
                      <a:pt x="1411235" y="730559"/>
                      <a:pt x="1392389" y="730559"/>
                    </a:cubicBezTo>
                    <a:lnTo>
                      <a:pt x="71058" y="730559"/>
                    </a:lnTo>
                    <a:cubicBezTo>
                      <a:pt x="31814" y="730559"/>
                      <a:pt x="0" y="698745"/>
                      <a:pt x="0" y="659501"/>
                    </a:cubicBezTo>
                    <a:lnTo>
                      <a:pt x="0" y="71058"/>
                    </a:lnTo>
                    <a:cubicBezTo>
                      <a:pt x="0" y="31814"/>
                      <a:pt x="31814" y="0"/>
                      <a:pt x="71058" y="0"/>
                    </a:cubicBezTo>
                    <a:close/>
                  </a:path>
                </a:pathLst>
              </a:custGeom>
              <a:solidFill>
                <a:srgbClr val="FFD483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38100"/>
                <a:ext cx="1463448" cy="69245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0"/>
                  </a:lnSpc>
                </a:pPr>
              </a:p>
            </p:txBody>
          </p:sp>
        </p:grpSp>
        <p:sp>
          <p:nvSpPr>
            <p:cNvPr name="TextBox 32" id="32"/>
            <p:cNvSpPr txBox="true"/>
            <p:nvPr/>
          </p:nvSpPr>
          <p:spPr>
            <a:xfrm rot="0">
              <a:off x="782478" y="-28575"/>
              <a:ext cx="5843747" cy="6612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78"/>
                </a:lnSpc>
              </a:pPr>
              <a:r>
                <a:rPr lang="en-US" b="true" sz="3137">
                  <a:solidFill>
                    <a:srgbClr val="FFFFFF"/>
                  </a:solidFill>
                  <a:latin typeface="Banburi Bold"/>
                  <a:ea typeface="Banburi Bold"/>
                  <a:cs typeface="Banburi Bold"/>
                  <a:sym typeface="Banburi Bold"/>
                </a:rPr>
                <a:t>Jumlah Biaya Total 1500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1866453" y="1557143"/>
              <a:ext cx="4421882" cy="2272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75"/>
                </a:lnSpc>
              </a:pPr>
              <a:r>
                <a:rPr lang="en-US" sz="2700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= 100 Q + 100.000 </a:t>
              </a:r>
            </a:p>
            <a:p>
              <a:pPr algn="l">
                <a:lnSpc>
                  <a:spcPts val="3375"/>
                </a:lnSpc>
              </a:pPr>
              <a:r>
                <a:rPr lang="en-US" sz="2700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= 100 (1500) + 100.000 </a:t>
              </a:r>
            </a:p>
            <a:p>
              <a:pPr algn="l">
                <a:lnSpc>
                  <a:spcPts val="3375"/>
                </a:lnSpc>
              </a:pPr>
              <a:r>
                <a:rPr lang="en-US" sz="2700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= 150.000 + 100.000 </a:t>
              </a:r>
            </a:p>
            <a:p>
              <a:pPr algn="l">
                <a:lnSpc>
                  <a:spcPts val="3375"/>
                </a:lnSpc>
              </a:pPr>
              <a:r>
                <a:rPr lang="en-US" sz="2700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= 250.000</a:t>
              </a:r>
            </a:p>
          </p:txBody>
        </p:sp>
        <p:grpSp>
          <p:nvGrpSpPr>
            <p:cNvPr name="Group 34" id="34"/>
            <p:cNvGrpSpPr/>
            <p:nvPr/>
          </p:nvGrpSpPr>
          <p:grpSpPr>
            <a:xfrm rot="0">
              <a:off x="8905759" y="844607"/>
              <a:ext cx="7408704" cy="3698455"/>
              <a:chOff x="0" y="0"/>
              <a:chExt cx="1463448" cy="730559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1463448" cy="730559"/>
              </a:xfrm>
              <a:custGeom>
                <a:avLst/>
                <a:gdLst/>
                <a:ahLst/>
                <a:cxnLst/>
                <a:rect r="r" b="b" t="t" l="l"/>
                <a:pathLst>
                  <a:path h="730559" w="1463448">
                    <a:moveTo>
                      <a:pt x="71058" y="0"/>
                    </a:moveTo>
                    <a:lnTo>
                      <a:pt x="1392389" y="0"/>
                    </a:lnTo>
                    <a:cubicBezTo>
                      <a:pt x="1431634" y="0"/>
                      <a:pt x="1463448" y="31814"/>
                      <a:pt x="1463448" y="71058"/>
                    </a:cubicBezTo>
                    <a:lnTo>
                      <a:pt x="1463448" y="659501"/>
                    </a:lnTo>
                    <a:cubicBezTo>
                      <a:pt x="1463448" y="678346"/>
                      <a:pt x="1455961" y="696420"/>
                      <a:pt x="1442635" y="709746"/>
                    </a:cubicBezTo>
                    <a:cubicBezTo>
                      <a:pt x="1429309" y="723072"/>
                      <a:pt x="1411235" y="730559"/>
                      <a:pt x="1392389" y="730559"/>
                    </a:cubicBezTo>
                    <a:lnTo>
                      <a:pt x="71058" y="730559"/>
                    </a:lnTo>
                    <a:cubicBezTo>
                      <a:pt x="31814" y="730559"/>
                      <a:pt x="0" y="698745"/>
                      <a:pt x="0" y="659501"/>
                    </a:cubicBezTo>
                    <a:lnTo>
                      <a:pt x="0" y="71058"/>
                    </a:lnTo>
                    <a:cubicBezTo>
                      <a:pt x="0" y="31814"/>
                      <a:pt x="31814" y="0"/>
                      <a:pt x="71058" y="0"/>
                    </a:cubicBezTo>
                    <a:close/>
                  </a:path>
                </a:pathLst>
              </a:custGeom>
              <a:solidFill>
                <a:srgbClr val="FFD483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38100"/>
                <a:ext cx="1463448" cy="69245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0"/>
                  </a:lnSpc>
                </a:pPr>
              </a:p>
            </p:txBody>
          </p:sp>
        </p:grpSp>
        <p:sp>
          <p:nvSpPr>
            <p:cNvPr name="TextBox 37" id="37"/>
            <p:cNvSpPr txBox="true"/>
            <p:nvPr/>
          </p:nvSpPr>
          <p:spPr>
            <a:xfrm rot="0">
              <a:off x="9621525" y="-28575"/>
              <a:ext cx="5977172" cy="6612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78"/>
                </a:lnSpc>
              </a:pPr>
              <a:r>
                <a:rPr lang="en-US" b="true" sz="3137">
                  <a:solidFill>
                    <a:srgbClr val="FFFFFF"/>
                  </a:solidFill>
                  <a:latin typeface="Banburi Bold"/>
                  <a:ea typeface="Banburi Bold"/>
                  <a:cs typeface="Banburi Bold"/>
                  <a:sym typeface="Banburi Bold"/>
                </a:rPr>
                <a:t>Jumlah Biaya Total 2500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10772211" y="1565878"/>
              <a:ext cx="4421882" cy="2272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75"/>
                </a:lnSpc>
              </a:pPr>
              <a:r>
                <a:rPr lang="en-US" sz="2700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= 100 Q + 100.000 </a:t>
              </a:r>
            </a:p>
            <a:p>
              <a:pPr algn="l">
                <a:lnSpc>
                  <a:spcPts val="3375"/>
                </a:lnSpc>
              </a:pPr>
              <a:r>
                <a:rPr lang="en-US" sz="2700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= 100 (2500) + 100.000 </a:t>
              </a:r>
            </a:p>
            <a:p>
              <a:pPr algn="l">
                <a:lnSpc>
                  <a:spcPts val="3375"/>
                </a:lnSpc>
              </a:pPr>
              <a:r>
                <a:rPr lang="en-US" sz="2700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= 250.000 + 100.000 </a:t>
              </a:r>
            </a:p>
            <a:p>
              <a:pPr algn="l">
                <a:lnSpc>
                  <a:spcPts val="3375"/>
                </a:lnSpc>
              </a:pPr>
              <a:r>
                <a:rPr lang="en-US" sz="2700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= 350.000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10026128" y="1565878"/>
              <a:ext cx="650560" cy="558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75"/>
                </a:lnSpc>
              </a:pPr>
              <a:r>
                <a:rPr lang="en-US" sz="2700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TC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1126351" y="1543800"/>
              <a:ext cx="650560" cy="558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75"/>
                </a:lnSpc>
              </a:pPr>
              <a:r>
                <a:rPr lang="en-US" sz="2700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TC</a:t>
              </a:r>
            </a:p>
          </p:txBody>
        </p:sp>
      </p:grpSp>
      <p:sp>
        <p:nvSpPr>
          <p:cNvPr name="Freeform 41" id="41"/>
          <p:cNvSpPr/>
          <p:nvPr/>
        </p:nvSpPr>
        <p:spPr>
          <a:xfrm flipH="false" flipV="false" rot="5400000">
            <a:off x="33433" y="-33433"/>
            <a:ext cx="4047934" cy="4114800"/>
          </a:xfrm>
          <a:custGeom>
            <a:avLst/>
            <a:gdLst/>
            <a:ahLst/>
            <a:cxnLst/>
            <a:rect r="r" b="b" t="t" l="l"/>
            <a:pathLst>
              <a:path h="4114800" w="4047934">
                <a:moveTo>
                  <a:pt x="0" y="0"/>
                </a:moveTo>
                <a:lnTo>
                  <a:pt x="4047934" y="0"/>
                </a:lnTo>
                <a:lnTo>
                  <a:pt x="40479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15905695" y="9296400"/>
            <a:ext cx="2008858" cy="260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00"/>
              </a:lnSpc>
              <a:spcBef>
                <a:spcPct val="0"/>
              </a:spcBef>
            </a:pPr>
            <a:r>
              <a:rPr lang="en-US" b="true" sz="2000">
                <a:solidFill>
                  <a:srgbClr val="2D3E70"/>
                </a:solidFill>
                <a:latin typeface="Banburi Bold"/>
                <a:ea typeface="Banburi Bold"/>
                <a:cs typeface="Banburi Bold"/>
                <a:sym typeface="Banburi Bold"/>
              </a:rPr>
              <a:t>Halaman 04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742048" y="1121406"/>
            <a:ext cx="8803903" cy="1010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3"/>
              </a:lnSpc>
            </a:pPr>
            <a:r>
              <a:rPr lang="en-US" b="true" sz="6302">
                <a:solidFill>
                  <a:srgbClr val="FFFFFF"/>
                </a:solidFill>
                <a:latin typeface="Banburi Bold"/>
                <a:ea typeface="Banburi Bold"/>
                <a:cs typeface="Banburi Bold"/>
                <a:sym typeface="Banburi Bold"/>
              </a:rPr>
              <a:t>Penyelesaian</a:t>
            </a:r>
          </a:p>
        </p:txBody>
      </p:sp>
      <p:sp>
        <p:nvSpPr>
          <p:cNvPr name="Freeform 44" id="44"/>
          <p:cNvSpPr/>
          <p:nvPr/>
        </p:nvSpPr>
        <p:spPr>
          <a:xfrm flipH="true" flipV="true" rot="2985527">
            <a:off x="12371860" y="-1107216"/>
            <a:ext cx="9329683" cy="4571545"/>
          </a:xfrm>
          <a:custGeom>
            <a:avLst/>
            <a:gdLst/>
            <a:ahLst/>
            <a:cxnLst/>
            <a:rect r="r" b="b" t="t" l="l"/>
            <a:pathLst>
              <a:path h="4571545" w="9329683">
                <a:moveTo>
                  <a:pt x="9329683" y="4571544"/>
                </a:moveTo>
                <a:lnTo>
                  <a:pt x="0" y="4571544"/>
                </a:lnTo>
                <a:lnTo>
                  <a:pt x="0" y="0"/>
                </a:lnTo>
                <a:lnTo>
                  <a:pt x="9329683" y="0"/>
                </a:lnTo>
                <a:lnTo>
                  <a:pt x="9329683" y="4571544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925" r="0" b="-992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2293" y="1605761"/>
            <a:ext cx="427267" cy="411069"/>
          </a:xfrm>
          <a:custGeom>
            <a:avLst/>
            <a:gdLst/>
            <a:ahLst/>
            <a:cxnLst/>
            <a:rect r="r" b="b" t="t" l="l"/>
            <a:pathLst>
              <a:path h="411069" w="427267">
                <a:moveTo>
                  <a:pt x="0" y="0"/>
                </a:moveTo>
                <a:lnTo>
                  <a:pt x="427268" y="0"/>
                </a:lnTo>
                <a:lnTo>
                  <a:pt x="427268" y="411069"/>
                </a:lnTo>
                <a:lnTo>
                  <a:pt x="0" y="4110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234639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6302804" y="8301804"/>
            <a:ext cx="1968934" cy="2001457"/>
          </a:xfrm>
          <a:custGeom>
            <a:avLst/>
            <a:gdLst/>
            <a:ahLst/>
            <a:cxnLst/>
            <a:rect r="r" b="b" t="t" l="l"/>
            <a:pathLst>
              <a:path h="2001457" w="1968934">
                <a:moveTo>
                  <a:pt x="0" y="0"/>
                </a:moveTo>
                <a:lnTo>
                  <a:pt x="1968934" y="0"/>
                </a:lnTo>
                <a:lnTo>
                  <a:pt x="1968934" y="2001458"/>
                </a:lnTo>
                <a:lnTo>
                  <a:pt x="0" y="20014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746774" y="9264851"/>
            <a:ext cx="5387252" cy="590148"/>
            <a:chOff x="0" y="0"/>
            <a:chExt cx="1418865" cy="1554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18865" cy="155430"/>
            </a:xfrm>
            <a:custGeom>
              <a:avLst/>
              <a:gdLst/>
              <a:ahLst/>
              <a:cxnLst/>
              <a:rect r="r" b="b" t="t" l="l"/>
              <a:pathLst>
                <a:path h="155430" w="1418865">
                  <a:moveTo>
                    <a:pt x="73291" y="0"/>
                  </a:moveTo>
                  <a:lnTo>
                    <a:pt x="1345573" y="0"/>
                  </a:lnTo>
                  <a:cubicBezTo>
                    <a:pt x="1386051" y="0"/>
                    <a:pt x="1418865" y="32814"/>
                    <a:pt x="1418865" y="73291"/>
                  </a:cubicBezTo>
                  <a:lnTo>
                    <a:pt x="1418865" y="82139"/>
                  </a:lnTo>
                  <a:cubicBezTo>
                    <a:pt x="1418865" y="122616"/>
                    <a:pt x="1386051" y="155430"/>
                    <a:pt x="1345573" y="155430"/>
                  </a:cubicBezTo>
                  <a:lnTo>
                    <a:pt x="73291" y="155430"/>
                  </a:lnTo>
                  <a:cubicBezTo>
                    <a:pt x="32814" y="155430"/>
                    <a:pt x="0" y="122616"/>
                    <a:pt x="0" y="82139"/>
                  </a:cubicBezTo>
                  <a:lnTo>
                    <a:pt x="0" y="73291"/>
                  </a:lnTo>
                  <a:cubicBezTo>
                    <a:pt x="0" y="32814"/>
                    <a:pt x="32814" y="0"/>
                    <a:pt x="73291" y="0"/>
                  </a:cubicBezTo>
                  <a:close/>
                </a:path>
              </a:pathLst>
            </a:custGeom>
            <a:solidFill>
              <a:srgbClr val="F1C63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38100"/>
              <a:ext cx="1418865" cy="117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594374" y="9112451"/>
            <a:ext cx="5387252" cy="590148"/>
            <a:chOff x="0" y="0"/>
            <a:chExt cx="1418865" cy="1554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18865" cy="155430"/>
            </a:xfrm>
            <a:custGeom>
              <a:avLst/>
              <a:gdLst/>
              <a:ahLst/>
              <a:cxnLst/>
              <a:rect r="r" b="b" t="t" l="l"/>
              <a:pathLst>
                <a:path h="155430" w="1418865">
                  <a:moveTo>
                    <a:pt x="73291" y="0"/>
                  </a:moveTo>
                  <a:lnTo>
                    <a:pt x="1345573" y="0"/>
                  </a:lnTo>
                  <a:cubicBezTo>
                    <a:pt x="1386051" y="0"/>
                    <a:pt x="1418865" y="32814"/>
                    <a:pt x="1418865" y="73291"/>
                  </a:cubicBezTo>
                  <a:lnTo>
                    <a:pt x="1418865" y="82139"/>
                  </a:lnTo>
                  <a:cubicBezTo>
                    <a:pt x="1418865" y="122616"/>
                    <a:pt x="1386051" y="155430"/>
                    <a:pt x="1345573" y="155430"/>
                  </a:cubicBezTo>
                  <a:lnTo>
                    <a:pt x="73291" y="155430"/>
                  </a:lnTo>
                  <a:cubicBezTo>
                    <a:pt x="32814" y="155430"/>
                    <a:pt x="0" y="122616"/>
                    <a:pt x="0" y="82139"/>
                  </a:cubicBezTo>
                  <a:lnTo>
                    <a:pt x="0" y="73291"/>
                  </a:lnTo>
                  <a:cubicBezTo>
                    <a:pt x="0" y="32814"/>
                    <a:pt x="32814" y="0"/>
                    <a:pt x="73291" y="0"/>
                  </a:cubicBezTo>
                  <a:close/>
                </a:path>
              </a:pathLst>
            </a:custGeom>
            <a:solidFill>
              <a:srgbClr val="E8EBF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38100"/>
              <a:ext cx="1418865" cy="117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20164" y="1210306"/>
            <a:ext cx="16647672" cy="7785716"/>
            <a:chOff x="0" y="0"/>
            <a:chExt cx="4384572" cy="205055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84572" cy="2050559"/>
            </a:xfrm>
            <a:custGeom>
              <a:avLst/>
              <a:gdLst/>
              <a:ahLst/>
              <a:cxnLst/>
              <a:rect r="r" b="b" t="t" l="l"/>
              <a:pathLst>
                <a:path h="2050559" w="4384572">
                  <a:moveTo>
                    <a:pt x="23717" y="0"/>
                  </a:moveTo>
                  <a:lnTo>
                    <a:pt x="4360855" y="0"/>
                  </a:lnTo>
                  <a:cubicBezTo>
                    <a:pt x="4373953" y="0"/>
                    <a:pt x="4384572" y="10619"/>
                    <a:pt x="4384572" y="23717"/>
                  </a:cubicBezTo>
                  <a:lnTo>
                    <a:pt x="4384572" y="2026842"/>
                  </a:lnTo>
                  <a:cubicBezTo>
                    <a:pt x="4384572" y="2033132"/>
                    <a:pt x="4382073" y="2039164"/>
                    <a:pt x="4377625" y="2043612"/>
                  </a:cubicBezTo>
                  <a:cubicBezTo>
                    <a:pt x="4373177" y="2048060"/>
                    <a:pt x="4367145" y="2050559"/>
                    <a:pt x="4360855" y="2050559"/>
                  </a:cubicBezTo>
                  <a:lnTo>
                    <a:pt x="23717" y="2050559"/>
                  </a:lnTo>
                  <a:cubicBezTo>
                    <a:pt x="10619" y="2050559"/>
                    <a:pt x="0" y="2039940"/>
                    <a:pt x="0" y="2026842"/>
                  </a:cubicBezTo>
                  <a:lnTo>
                    <a:pt x="0" y="23717"/>
                  </a:lnTo>
                  <a:cubicBezTo>
                    <a:pt x="0" y="17427"/>
                    <a:pt x="2499" y="11394"/>
                    <a:pt x="6947" y="6947"/>
                  </a:cubicBezTo>
                  <a:cubicBezTo>
                    <a:pt x="11394" y="2499"/>
                    <a:pt x="17427" y="0"/>
                    <a:pt x="23717" y="0"/>
                  </a:cubicBezTo>
                  <a:close/>
                </a:path>
              </a:pathLst>
            </a:custGeom>
            <a:solidFill>
              <a:srgbClr val="FFD483">
                <a:alpha val="93725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38100"/>
              <a:ext cx="4384572" cy="20124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337155" y="6282110"/>
            <a:ext cx="9613690" cy="2643765"/>
          </a:xfrm>
          <a:custGeom>
            <a:avLst/>
            <a:gdLst/>
            <a:ahLst/>
            <a:cxnLst/>
            <a:rect r="r" b="b" t="t" l="l"/>
            <a:pathLst>
              <a:path h="2643765" w="9613690">
                <a:moveTo>
                  <a:pt x="0" y="0"/>
                </a:moveTo>
                <a:lnTo>
                  <a:pt x="9613690" y="0"/>
                </a:lnTo>
                <a:lnTo>
                  <a:pt x="9613690" y="2643765"/>
                </a:lnTo>
                <a:lnTo>
                  <a:pt x="0" y="26437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286543" y="190072"/>
            <a:ext cx="1586057" cy="838628"/>
          </a:xfrm>
          <a:custGeom>
            <a:avLst/>
            <a:gdLst/>
            <a:ahLst/>
            <a:cxnLst/>
            <a:rect r="r" b="b" t="t" l="l"/>
            <a:pathLst>
              <a:path h="838628" w="1586057">
                <a:moveTo>
                  <a:pt x="0" y="0"/>
                </a:moveTo>
                <a:lnTo>
                  <a:pt x="1586056" y="0"/>
                </a:lnTo>
                <a:lnTo>
                  <a:pt x="1586056" y="838628"/>
                </a:lnTo>
                <a:lnTo>
                  <a:pt x="0" y="83862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7668159" y="535912"/>
            <a:ext cx="492788" cy="492788"/>
          </a:xfrm>
          <a:custGeom>
            <a:avLst/>
            <a:gdLst/>
            <a:ahLst/>
            <a:cxnLst/>
            <a:rect r="r" b="b" t="t" l="l"/>
            <a:pathLst>
              <a:path h="492788" w="492788">
                <a:moveTo>
                  <a:pt x="0" y="0"/>
                </a:moveTo>
                <a:lnTo>
                  <a:pt x="492788" y="0"/>
                </a:lnTo>
                <a:lnTo>
                  <a:pt x="492788" y="492788"/>
                </a:lnTo>
                <a:lnTo>
                  <a:pt x="0" y="4927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7" id="17"/>
          <p:cNvGrpSpPr/>
          <p:nvPr/>
        </p:nvGrpSpPr>
        <p:grpSpPr>
          <a:xfrm rot="0">
            <a:off x="3021794" y="1892262"/>
            <a:ext cx="12244411" cy="6321201"/>
            <a:chOff x="0" y="0"/>
            <a:chExt cx="16325882" cy="8428268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8516169" y="0"/>
              <a:ext cx="7809713" cy="2531884"/>
              <a:chOff x="0" y="0"/>
              <a:chExt cx="1663198" cy="539204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663198" cy="539204"/>
              </a:xfrm>
              <a:custGeom>
                <a:avLst/>
                <a:gdLst/>
                <a:ahLst/>
                <a:cxnLst/>
                <a:rect r="r" b="b" t="t" l="l"/>
                <a:pathLst>
                  <a:path h="539204" w="1663198">
                    <a:moveTo>
                      <a:pt x="67410" y="0"/>
                    </a:moveTo>
                    <a:lnTo>
                      <a:pt x="1595789" y="0"/>
                    </a:lnTo>
                    <a:cubicBezTo>
                      <a:pt x="1613667" y="0"/>
                      <a:pt x="1630813" y="7102"/>
                      <a:pt x="1643455" y="19744"/>
                    </a:cubicBezTo>
                    <a:cubicBezTo>
                      <a:pt x="1656096" y="32386"/>
                      <a:pt x="1663198" y="49532"/>
                      <a:pt x="1663198" y="67410"/>
                    </a:cubicBezTo>
                    <a:lnTo>
                      <a:pt x="1663198" y="471794"/>
                    </a:lnTo>
                    <a:cubicBezTo>
                      <a:pt x="1663198" y="489672"/>
                      <a:pt x="1656096" y="506818"/>
                      <a:pt x="1643455" y="519460"/>
                    </a:cubicBezTo>
                    <a:cubicBezTo>
                      <a:pt x="1630813" y="532101"/>
                      <a:pt x="1613667" y="539204"/>
                      <a:pt x="1595789" y="539204"/>
                    </a:cubicBezTo>
                    <a:lnTo>
                      <a:pt x="67410" y="539204"/>
                    </a:lnTo>
                    <a:cubicBezTo>
                      <a:pt x="49532" y="539204"/>
                      <a:pt x="32386" y="532101"/>
                      <a:pt x="19744" y="519460"/>
                    </a:cubicBezTo>
                    <a:cubicBezTo>
                      <a:pt x="7102" y="506818"/>
                      <a:pt x="0" y="489672"/>
                      <a:pt x="0" y="471794"/>
                    </a:cubicBezTo>
                    <a:lnTo>
                      <a:pt x="0" y="67410"/>
                    </a:lnTo>
                    <a:cubicBezTo>
                      <a:pt x="0" y="49532"/>
                      <a:pt x="7102" y="32386"/>
                      <a:pt x="19744" y="19744"/>
                    </a:cubicBezTo>
                    <a:cubicBezTo>
                      <a:pt x="32386" y="7102"/>
                      <a:pt x="49532" y="0"/>
                      <a:pt x="67410" y="0"/>
                    </a:cubicBezTo>
                    <a:close/>
                  </a:path>
                </a:pathLst>
              </a:custGeom>
              <a:solidFill>
                <a:srgbClr val="FAF4EB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57150"/>
                <a:ext cx="1663198" cy="482054"/>
              </a:xfrm>
              <a:prstGeom prst="rect">
                <a:avLst/>
              </a:prstGeom>
            </p:spPr>
            <p:txBody>
              <a:bodyPr anchor="ctr" rtlCol="false" tIns="47118" lIns="47118" bIns="47118" rIns="47118"/>
              <a:lstStyle/>
              <a:p>
                <a:pPr algn="ctr">
                  <a:lnSpc>
                    <a:spcPts val="2499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0" y="0"/>
              <a:ext cx="7809713" cy="2531884"/>
              <a:chOff x="0" y="0"/>
              <a:chExt cx="1663198" cy="539204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663198" cy="539204"/>
              </a:xfrm>
              <a:custGeom>
                <a:avLst/>
                <a:gdLst/>
                <a:ahLst/>
                <a:cxnLst/>
                <a:rect r="r" b="b" t="t" l="l"/>
                <a:pathLst>
                  <a:path h="539204" w="1663198">
                    <a:moveTo>
                      <a:pt x="67410" y="0"/>
                    </a:moveTo>
                    <a:lnTo>
                      <a:pt x="1595789" y="0"/>
                    </a:lnTo>
                    <a:cubicBezTo>
                      <a:pt x="1613667" y="0"/>
                      <a:pt x="1630813" y="7102"/>
                      <a:pt x="1643455" y="19744"/>
                    </a:cubicBezTo>
                    <a:cubicBezTo>
                      <a:pt x="1656096" y="32386"/>
                      <a:pt x="1663198" y="49532"/>
                      <a:pt x="1663198" y="67410"/>
                    </a:cubicBezTo>
                    <a:lnTo>
                      <a:pt x="1663198" y="471794"/>
                    </a:lnTo>
                    <a:cubicBezTo>
                      <a:pt x="1663198" y="489672"/>
                      <a:pt x="1656096" y="506818"/>
                      <a:pt x="1643455" y="519460"/>
                    </a:cubicBezTo>
                    <a:cubicBezTo>
                      <a:pt x="1630813" y="532101"/>
                      <a:pt x="1613667" y="539204"/>
                      <a:pt x="1595789" y="539204"/>
                    </a:cubicBezTo>
                    <a:lnTo>
                      <a:pt x="67410" y="539204"/>
                    </a:lnTo>
                    <a:cubicBezTo>
                      <a:pt x="49532" y="539204"/>
                      <a:pt x="32386" y="532101"/>
                      <a:pt x="19744" y="519460"/>
                    </a:cubicBezTo>
                    <a:cubicBezTo>
                      <a:pt x="7102" y="506818"/>
                      <a:pt x="0" y="489672"/>
                      <a:pt x="0" y="471794"/>
                    </a:cubicBezTo>
                    <a:lnTo>
                      <a:pt x="0" y="67410"/>
                    </a:lnTo>
                    <a:cubicBezTo>
                      <a:pt x="0" y="49532"/>
                      <a:pt x="7102" y="32386"/>
                      <a:pt x="19744" y="19744"/>
                    </a:cubicBezTo>
                    <a:cubicBezTo>
                      <a:pt x="32386" y="7102"/>
                      <a:pt x="49532" y="0"/>
                      <a:pt x="67410" y="0"/>
                    </a:cubicBezTo>
                    <a:close/>
                  </a:path>
                </a:pathLst>
              </a:custGeom>
              <a:solidFill>
                <a:srgbClr val="FAF4EB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57150"/>
                <a:ext cx="1663198" cy="482054"/>
              </a:xfrm>
              <a:prstGeom prst="rect">
                <a:avLst/>
              </a:prstGeom>
            </p:spPr>
            <p:txBody>
              <a:bodyPr anchor="ctr" rtlCol="false" tIns="47118" lIns="47118" bIns="47118" rIns="47118"/>
              <a:lstStyle/>
              <a:p>
                <a:pPr algn="ctr">
                  <a:lnSpc>
                    <a:spcPts val="2499"/>
                  </a:lnSpc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2878350" y="462372"/>
              <a:ext cx="2950521" cy="15880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130"/>
                </a:lnSpc>
              </a:pPr>
              <a:r>
                <a:rPr lang="en-US" sz="2504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= FC / Q</a:t>
              </a:r>
            </a:p>
            <a:p>
              <a:pPr algn="just">
                <a:lnSpc>
                  <a:spcPts val="3130"/>
                </a:lnSpc>
              </a:pPr>
              <a:r>
                <a:rPr lang="en-US" sz="2504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= 100.000 / 1500 </a:t>
              </a:r>
            </a:p>
            <a:p>
              <a:pPr algn="just">
                <a:lnSpc>
                  <a:spcPts val="3130"/>
                </a:lnSpc>
              </a:pPr>
              <a:r>
                <a:rPr lang="en-US" sz="2504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= 66,66,- 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1980842" y="462372"/>
              <a:ext cx="821158" cy="527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130"/>
                </a:lnSpc>
              </a:pPr>
              <a:r>
                <a:rPr lang="en-US" sz="2504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AFC</a:t>
              </a:r>
            </a:p>
          </p:txBody>
        </p:sp>
        <p:grpSp>
          <p:nvGrpSpPr>
            <p:cNvPr name="Group 26" id="26"/>
            <p:cNvGrpSpPr/>
            <p:nvPr/>
          </p:nvGrpSpPr>
          <p:grpSpPr>
            <a:xfrm rot="0">
              <a:off x="823207" y="2657645"/>
              <a:ext cx="6163299" cy="1258223"/>
              <a:chOff x="0" y="0"/>
              <a:chExt cx="1312569" cy="267958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312569" cy="267958"/>
              </a:xfrm>
              <a:custGeom>
                <a:avLst/>
                <a:gdLst/>
                <a:ahLst/>
                <a:cxnLst/>
                <a:rect r="r" b="b" t="t" l="l"/>
                <a:pathLst>
                  <a:path h="267958" w="1312569">
                    <a:moveTo>
                      <a:pt x="85417" y="0"/>
                    </a:moveTo>
                    <a:lnTo>
                      <a:pt x="1227152" y="0"/>
                    </a:lnTo>
                    <a:cubicBezTo>
                      <a:pt x="1274327" y="0"/>
                      <a:pt x="1312569" y="38242"/>
                      <a:pt x="1312569" y="85417"/>
                    </a:cubicBezTo>
                    <a:lnTo>
                      <a:pt x="1312569" y="182541"/>
                    </a:lnTo>
                    <a:cubicBezTo>
                      <a:pt x="1312569" y="229715"/>
                      <a:pt x="1274327" y="267958"/>
                      <a:pt x="1227152" y="267958"/>
                    </a:cubicBezTo>
                    <a:lnTo>
                      <a:pt x="85417" y="267958"/>
                    </a:lnTo>
                    <a:cubicBezTo>
                      <a:pt x="38242" y="267958"/>
                      <a:pt x="0" y="229715"/>
                      <a:pt x="0" y="182541"/>
                    </a:cubicBezTo>
                    <a:lnTo>
                      <a:pt x="0" y="85417"/>
                    </a:lnTo>
                    <a:cubicBezTo>
                      <a:pt x="0" y="38242"/>
                      <a:pt x="38242" y="0"/>
                      <a:pt x="85417" y="0"/>
                    </a:cubicBezTo>
                    <a:close/>
                  </a:path>
                </a:pathLst>
              </a:custGeom>
              <a:solidFill>
                <a:srgbClr val="FAF4EB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57150"/>
                <a:ext cx="1312569" cy="210808"/>
              </a:xfrm>
              <a:prstGeom prst="rect">
                <a:avLst/>
              </a:prstGeom>
            </p:spPr>
            <p:txBody>
              <a:bodyPr anchor="ctr" rtlCol="false" tIns="47118" lIns="47118" bIns="47118" rIns="47118"/>
              <a:lstStyle/>
              <a:p>
                <a:pPr algn="ctr">
                  <a:lnSpc>
                    <a:spcPts val="2499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1541292" y="2873567"/>
              <a:ext cx="4727129" cy="8263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89"/>
                </a:lnSpc>
              </a:pPr>
              <a:r>
                <a:rPr lang="en-US" sz="1991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Jadi besarnya rata-rata biaya tetap adalah Rp 66,66,-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11394519" y="462372"/>
              <a:ext cx="2950521" cy="15880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130"/>
                </a:lnSpc>
              </a:pPr>
              <a:r>
                <a:rPr lang="en-US" sz="2504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= VC / Q</a:t>
              </a:r>
            </a:p>
            <a:p>
              <a:pPr algn="just">
                <a:lnSpc>
                  <a:spcPts val="3130"/>
                </a:lnSpc>
              </a:pPr>
              <a:r>
                <a:rPr lang="en-US" sz="2504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= 150000 / 1500</a:t>
              </a:r>
            </a:p>
            <a:p>
              <a:pPr algn="just">
                <a:lnSpc>
                  <a:spcPts val="3130"/>
                </a:lnSpc>
              </a:pPr>
              <a:r>
                <a:rPr lang="en-US" sz="2504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= 100,-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10497011" y="462372"/>
              <a:ext cx="821158" cy="527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130"/>
                </a:lnSpc>
              </a:pPr>
              <a:r>
                <a:rPr lang="en-US" sz="2504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AVC</a:t>
              </a:r>
            </a:p>
          </p:txBody>
        </p:sp>
        <p:grpSp>
          <p:nvGrpSpPr>
            <p:cNvPr name="Group 32" id="32"/>
            <p:cNvGrpSpPr/>
            <p:nvPr/>
          </p:nvGrpSpPr>
          <p:grpSpPr>
            <a:xfrm rot="0">
              <a:off x="9339376" y="2657645"/>
              <a:ext cx="6163299" cy="1258223"/>
              <a:chOff x="0" y="0"/>
              <a:chExt cx="1312569" cy="267958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1312569" cy="267958"/>
              </a:xfrm>
              <a:custGeom>
                <a:avLst/>
                <a:gdLst/>
                <a:ahLst/>
                <a:cxnLst/>
                <a:rect r="r" b="b" t="t" l="l"/>
                <a:pathLst>
                  <a:path h="267958" w="1312569">
                    <a:moveTo>
                      <a:pt x="85417" y="0"/>
                    </a:moveTo>
                    <a:lnTo>
                      <a:pt x="1227152" y="0"/>
                    </a:lnTo>
                    <a:cubicBezTo>
                      <a:pt x="1274327" y="0"/>
                      <a:pt x="1312569" y="38242"/>
                      <a:pt x="1312569" y="85417"/>
                    </a:cubicBezTo>
                    <a:lnTo>
                      <a:pt x="1312569" y="182541"/>
                    </a:lnTo>
                    <a:cubicBezTo>
                      <a:pt x="1312569" y="229715"/>
                      <a:pt x="1274327" y="267958"/>
                      <a:pt x="1227152" y="267958"/>
                    </a:cubicBezTo>
                    <a:lnTo>
                      <a:pt x="85417" y="267958"/>
                    </a:lnTo>
                    <a:cubicBezTo>
                      <a:pt x="38242" y="267958"/>
                      <a:pt x="0" y="229715"/>
                      <a:pt x="0" y="182541"/>
                    </a:cubicBezTo>
                    <a:lnTo>
                      <a:pt x="0" y="85417"/>
                    </a:lnTo>
                    <a:cubicBezTo>
                      <a:pt x="0" y="38242"/>
                      <a:pt x="38242" y="0"/>
                      <a:pt x="85417" y="0"/>
                    </a:cubicBezTo>
                    <a:close/>
                  </a:path>
                </a:pathLst>
              </a:custGeom>
              <a:solidFill>
                <a:srgbClr val="FAF4EB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57150"/>
                <a:ext cx="1312569" cy="210808"/>
              </a:xfrm>
              <a:prstGeom prst="rect">
                <a:avLst/>
              </a:prstGeom>
            </p:spPr>
            <p:txBody>
              <a:bodyPr anchor="ctr" rtlCol="false" tIns="47118" lIns="47118" bIns="47118" rIns="47118"/>
              <a:lstStyle/>
              <a:p>
                <a:pPr algn="ctr">
                  <a:lnSpc>
                    <a:spcPts val="2499"/>
                  </a:lnSpc>
                </a:pPr>
              </a:p>
            </p:txBody>
          </p:sp>
        </p:grpSp>
        <p:sp>
          <p:nvSpPr>
            <p:cNvPr name="TextBox 35" id="35"/>
            <p:cNvSpPr txBox="true"/>
            <p:nvPr/>
          </p:nvSpPr>
          <p:spPr>
            <a:xfrm rot="0">
              <a:off x="10057461" y="2873567"/>
              <a:ext cx="4727129" cy="8263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89"/>
                </a:lnSpc>
              </a:pPr>
              <a:r>
                <a:rPr lang="en-US" sz="1991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Jadi besarnya rata-rata biaya variabel Rp 100,-</a:t>
              </a:r>
            </a:p>
          </p:txBody>
        </p:sp>
        <p:grpSp>
          <p:nvGrpSpPr>
            <p:cNvPr name="Group 36" id="36"/>
            <p:cNvGrpSpPr/>
            <p:nvPr/>
          </p:nvGrpSpPr>
          <p:grpSpPr>
            <a:xfrm rot="0">
              <a:off x="0" y="4334985"/>
              <a:ext cx="7809713" cy="2531884"/>
              <a:chOff x="0" y="0"/>
              <a:chExt cx="1663198" cy="539204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1663198" cy="539204"/>
              </a:xfrm>
              <a:custGeom>
                <a:avLst/>
                <a:gdLst/>
                <a:ahLst/>
                <a:cxnLst/>
                <a:rect r="r" b="b" t="t" l="l"/>
                <a:pathLst>
                  <a:path h="539204" w="1663198">
                    <a:moveTo>
                      <a:pt x="67410" y="0"/>
                    </a:moveTo>
                    <a:lnTo>
                      <a:pt x="1595789" y="0"/>
                    </a:lnTo>
                    <a:cubicBezTo>
                      <a:pt x="1613667" y="0"/>
                      <a:pt x="1630813" y="7102"/>
                      <a:pt x="1643455" y="19744"/>
                    </a:cubicBezTo>
                    <a:cubicBezTo>
                      <a:pt x="1656096" y="32386"/>
                      <a:pt x="1663198" y="49532"/>
                      <a:pt x="1663198" y="67410"/>
                    </a:cubicBezTo>
                    <a:lnTo>
                      <a:pt x="1663198" y="471794"/>
                    </a:lnTo>
                    <a:cubicBezTo>
                      <a:pt x="1663198" y="489672"/>
                      <a:pt x="1656096" y="506818"/>
                      <a:pt x="1643455" y="519460"/>
                    </a:cubicBezTo>
                    <a:cubicBezTo>
                      <a:pt x="1630813" y="532101"/>
                      <a:pt x="1613667" y="539204"/>
                      <a:pt x="1595789" y="539204"/>
                    </a:cubicBezTo>
                    <a:lnTo>
                      <a:pt x="67410" y="539204"/>
                    </a:lnTo>
                    <a:cubicBezTo>
                      <a:pt x="49532" y="539204"/>
                      <a:pt x="32386" y="532101"/>
                      <a:pt x="19744" y="519460"/>
                    </a:cubicBezTo>
                    <a:cubicBezTo>
                      <a:pt x="7102" y="506818"/>
                      <a:pt x="0" y="489672"/>
                      <a:pt x="0" y="471794"/>
                    </a:cubicBezTo>
                    <a:lnTo>
                      <a:pt x="0" y="67410"/>
                    </a:lnTo>
                    <a:cubicBezTo>
                      <a:pt x="0" y="49532"/>
                      <a:pt x="7102" y="32386"/>
                      <a:pt x="19744" y="19744"/>
                    </a:cubicBezTo>
                    <a:cubicBezTo>
                      <a:pt x="32386" y="7102"/>
                      <a:pt x="49532" y="0"/>
                      <a:pt x="67410" y="0"/>
                    </a:cubicBezTo>
                    <a:close/>
                  </a:path>
                </a:pathLst>
              </a:custGeom>
              <a:solidFill>
                <a:srgbClr val="FAF4EB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57150"/>
                <a:ext cx="1663198" cy="482054"/>
              </a:xfrm>
              <a:prstGeom prst="rect">
                <a:avLst/>
              </a:prstGeom>
            </p:spPr>
            <p:txBody>
              <a:bodyPr anchor="ctr" rtlCol="false" tIns="47118" lIns="47118" bIns="47118" rIns="47118"/>
              <a:lstStyle/>
              <a:p>
                <a:pPr algn="ctr">
                  <a:lnSpc>
                    <a:spcPts val="2499"/>
                  </a:lnSpc>
                </a:pPr>
              </a:p>
            </p:txBody>
          </p:sp>
        </p:grpSp>
        <p:sp>
          <p:nvSpPr>
            <p:cNvPr name="TextBox 39" id="39"/>
            <p:cNvSpPr txBox="true"/>
            <p:nvPr/>
          </p:nvSpPr>
          <p:spPr>
            <a:xfrm rot="0">
              <a:off x="2878350" y="4897333"/>
              <a:ext cx="2950521" cy="15880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130"/>
                </a:lnSpc>
              </a:pPr>
              <a:r>
                <a:rPr lang="en-US" sz="2504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=TC / Q</a:t>
              </a:r>
            </a:p>
            <a:p>
              <a:pPr algn="just">
                <a:lnSpc>
                  <a:spcPts val="3130"/>
                </a:lnSpc>
              </a:pPr>
              <a:r>
                <a:rPr lang="en-US" sz="2504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= 250.000 / 1500 = 166,66,-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1980842" y="4897333"/>
              <a:ext cx="821158" cy="527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130"/>
                </a:lnSpc>
              </a:pPr>
              <a:r>
                <a:rPr lang="en-US" sz="2504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AC</a:t>
              </a:r>
            </a:p>
          </p:txBody>
        </p:sp>
        <p:grpSp>
          <p:nvGrpSpPr>
            <p:cNvPr name="Group 41" id="41"/>
            <p:cNvGrpSpPr/>
            <p:nvPr/>
          </p:nvGrpSpPr>
          <p:grpSpPr>
            <a:xfrm rot="0">
              <a:off x="823207" y="7170045"/>
              <a:ext cx="6163299" cy="1258223"/>
              <a:chOff x="0" y="0"/>
              <a:chExt cx="1312569" cy="267958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1312569" cy="267958"/>
              </a:xfrm>
              <a:custGeom>
                <a:avLst/>
                <a:gdLst/>
                <a:ahLst/>
                <a:cxnLst/>
                <a:rect r="r" b="b" t="t" l="l"/>
                <a:pathLst>
                  <a:path h="267958" w="1312569">
                    <a:moveTo>
                      <a:pt x="85417" y="0"/>
                    </a:moveTo>
                    <a:lnTo>
                      <a:pt x="1227152" y="0"/>
                    </a:lnTo>
                    <a:cubicBezTo>
                      <a:pt x="1274327" y="0"/>
                      <a:pt x="1312569" y="38242"/>
                      <a:pt x="1312569" y="85417"/>
                    </a:cubicBezTo>
                    <a:lnTo>
                      <a:pt x="1312569" y="182541"/>
                    </a:lnTo>
                    <a:cubicBezTo>
                      <a:pt x="1312569" y="229715"/>
                      <a:pt x="1274327" y="267958"/>
                      <a:pt x="1227152" y="267958"/>
                    </a:cubicBezTo>
                    <a:lnTo>
                      <a:pt x="85417" y="267958"/>
                    </a:lnTo>
                    <a:cubicBezTo>
                      <a:pt x="38242" y="267958"/>
                      <a:pt x="0" y="229715"/>
                      <a:pt x="0" y="182541"/>
                    </a:cubicBezTo>
                    <a:lnTo>
                      <a:pt x="0" y="85417"/>
                    </a:lnTo>
                    <a:cubicBezTo>
                      <a:pt x="0" y="38242"/>
                      <a:pt x="38242" y="0"/>
                      <a:pt x="85417" y="0"/>
                    </a:cubicBezTo>
                    <a:close/>
                  </a:path>
                </a:pathLst>
              </a:custGeom>
              <a:solidFill>
                <a:srgbClr val="FAF4EB"/>
              </a:solidFill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57150"/>
                <a:ext cx="1312569" cy="210808"/>
              </a:xfrm>
              <a:prstGeom prst="rect">
                <a:avLst/>
              </a:prstGeom>
            </p:spPr>
            <p:txBody>
              <a:bodyPr anchor="ctr" rtlCol="false" tIns="47118" lIns="47118" bIns="47118" rIns="47118"/>
              <a:lstStyle/>
              <a:p>
                <a:pPr algn="ctr">
                  <a:lnSpc>
                    <a:spcPts val="2499"/>
                  </a:lnSpc>
                </a:pPr>
              </a:p>
            </p:txBody>
          </p:sp>
        </p:grpSp>
        <p:sp>
          <p:nvSpPr>
            <p:cNvPr name="TextBox 44" id="44"/>
            <p:cNvSpPr txBox="true"/>
            <p:nvPr/>
          </p:nvSpPr>
          <p:spPr>
            <a:xfrm rot="0">
              <a:off x="1541292" y="7385967"/>
              <a:ext cx="4727129" cy="8263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89"/>
                </a:lnSpc>
              </a:pPr>
              <a:r>
                <a:rPr lang="en-US" sz="1991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Jadi besarnya rata rata biaya adalah Rp 166,66,-</a:t>
              </a:r>
            </a:p>
          </p:txBody>
        </p:sp>
        <p:grpSp>
          <p:nvGrpSpPr>
            <p:cNvPr name="Group 45" id="45"/>
            <p:cNvGrpSpPr/>
            <p:nvPr/>
          </p:nvGrpSpPr>
          <p:grpSpPr>
            <a:xfrm rot="0">
              <a:off x="8516169" y="4434961"/>
              <a:ext cx="7809713" cy="2531884"/>
              <a:chOff x="0" y="0"/>
              <a:chExt cx="1663198" cy="539204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1663198" cy="539204"/>
              </a:xfrm>
              <a:custGeom>
                <a:avLst/>
                <a:gdLst/>
                <a:ahLst/>
                <a:cxnLst/>
                <a:rect r="r" b="b" t="t" l="l"/>
                <a:pathLst>
                  <a:path h="539204" w="1663198">
                    <a:moveTo>
                      <a:pt x="67410" y="0"/>
                    </a:moveTo>
                    <a:lnTo>
                      <a:pt x="1595789" y="0"/>
                    </a:lnTo>
                    <a:cubicBezTo>
                      <a:pt x="1613667" y="0"/>
                      <a:pt x="1630813" y="7102"/>
                      <a:pt x="1643455" y="19744"/>
                    </a:cubicBezTo>
                    <a:cubicBezTo>
                      <a:pt x="1656096" y="32386"/>
                      <a:pt x="1663198" y="49532"/>
                      <a:pt x="1663198" y="67410"/>
                    </a:cubicBezTo>
                    <a:lnTo>
                      <a:pt x="1663198" y="471794"/>
                    </a:lnTo>
                    <a:cubicBezTo>
                      <a:pt x="1663198" y="489672"/>
                      <a:pt x="1656096" y="506818"/>
                      <a:pt x="1643455" y="519460"/>
                    </a:cubicBezTo>
                    <a:cubicBezTo>
                      <a:pt x="1630813" y="532101"/>
                      <a:pt x="1613667" y="539204"/>
                      <a:pt x="1595789" y="539204"/>
                    </a:cubicBezTo>
                    <a:lnTo>
                      <a:pt x="67410" y="539204"/>
                    </a:lnTo>
                    <a:cubicBezTo>
                      <a:pt x="49532" y="539204"/>
                      <a:pt x="32386" y="532101"/>
                      <a:pt x="19744" y="519460"/>
                    </a:cubicBezTo>
                    <a:cubicBezTo>
                      <a:pt x="7102" y="506818"/>
                      <a:pt x="0" y="489672"/>
                      <a:pt x="0" y="471794"/>
                    </a:cubicBezTo>
                    <a:lnTo>
                      <a:pt x="0" y="67410"/>
                    </a:lnTo>
                    <a:cubicBezTo>
                      <a:pt x="0" y="49532"/>
                      <a:pt x="7102" y="32386"/>
                      <a:pt x="19744" y="19744"/>
                    </a:cubicBezTo>
                    <a:cubicBezTo>
                      <a:pt x="32386" y="7102"/>
                      <a:pt x="49532" y="0"/>
                      <a:pt x="67410" y="0"/>
                    </a:cubicBezTo>
                    <a:close/>
                  </a:path>
                </a:pathLst>
              </a:custGeom>
              <a:solidFill>
                <a:srgbClr val="FAF4EB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0" y="57150"/>
                <a:ext cx="1663198" cy="482054"/>
              </a:xfrm>
              <a:prstGeom prst="rect">
                <a:avLst/>
              </a:prstGeom>
            </p:spPr>
            <p:txBody>
              <a:bodyPr anchor="ctr" rtlCol="false" tIns="47118" lIns="47118" bIns="47118" rIns="47118"/>
              <a:lstStyle/>
              <a:p>
                <a:pPr algn="ctr">
                  <a:lnSpc>
                    <a:spcPts val="2499"/>
                  </a:lnSpc>
                </a:pPr>
              </a:p>
            </p:txBody>
          </p:sp>
        </p:grpSp>
        <p:sp>
          <p:nvSpPr>
            <p:cNvPr name="TextBox 48" id="48"/>
            <p:cNvSpPr txBox="true"/>
            <p:nvPr/>
          </p:nvSpPr>
          <p:spPr>
            <a:xfrm rot="0">
              <a:off x="10004693" y="4729662"/>
              <a:ext cx="5666556" cy="19329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868"/>
                </a:lnSpc>
              </a:pPr>
              <a:r>
                <a:rPr lang="en-US" sz="2294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= ΔTR/ΔQ</a:t>
              </a:r>
            </a:p>
            <a:p>
              <a:pPr algn="just">
                <a:lnSpc>
                  <a:spcPts val="2868"/>
                </a:lnSpc>
              </a:pPr>
              <a:r>
                <a:rPr lang="en-US" sz="2294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= (350.000-250.000) / (2500-1500)</a:t>
              </a:r>
            </a:p>
            <a:p>
              <a:pPr algn="just">
                <a:lnSpc>
                  <a:spcPts val="2868"/>
                </a:lnSpc>
              </a:pPr>
              <a:r>
                <a:rPr lang="en-US" sz="2294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= 100.000 : 1000</a:t>
              </a:r>
            </a:p>
            <a:p>
              <a:pPr algn="just">
                <a:lnSpc>
                  <a:spcPts val="2868"/>
                </a:lnSpc>
              </a:pPr>
              <a:r>
                <a:rPr lang="en-US" sz="2294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= 100,-</a:t>
              </a:r>
            </a:p>
          </p:txBody>
        </p:sp>
        <p:sp>
          <p:nvSpPr>
            <p:cNvPr name="TextBox 49" id="49"/>
            <p:cNvSpPr txBox="true"/>
            <p:nvPr/>
          </p:nvSpPr>
          <p:spPr>
            <a:xfrm rot="0">
              <a:off x="9170803" y="4731715"/>
              <a:ext cx="752431" cy="4758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868"/>
                </a:lnSpc>
              </a:pPr>
              <a:r>
                <a:rPr lang="en-US" sz="2294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MC</a:t>
              </a:r>
            </a:p>
          </p:txBody>
        </p:sp>
        <p:grpSp>
          <p:nvGrpSpPr>
            <p:cNvPr name="Group 50" id="50"/>
            <p:cNvGrpSpPr/>
            <p:nvPr/>
          </p:nvGrpSpPr>
          <p:grpSpPr>
            <a:xfrm rot="0">
              <a:off x="9339376" y="7170045"/>
              <a:ext cx="6163299" cy="1258223"/>
              <a:chOff x="0" y="0"/>
              <a:chExt cx="1312569" cy="267958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1312569" cy="267958"/>
              </a:xfrm>
              <a:custGeom>
                <a:avLst/>
                <a:gdLst/>
                <a:ahLst/>
                <a:cxnLst/>
                <a:rect r="r" b="b" t="t" l="l"/>
                <a:pathLst>
                  <a:path h="267958" w="1312569">
                    <a:moveTo>
                      <a:pt x="85417" y="0"/>
                    </a:moveTo>
                    <a:lnTo>
                      <a:pt x="1227152" y="0"/>
                    </a:lnTo>
                    <a:cubicBezTo>
                      <a:pt x="1274327" y="0"/>
                      <a:pt x="1312569" y="38242"/>
                      <a:pt x="1312569" y="85417"/>
                    </a:cubicBezTo>
                    <a:lnTo>
                      <a:pt x="1312569" y="182541"/>
                    </a:lnTo>
                    <a:cubicBezTo>
                      <a:pt x="1312569" y="229715"/>
                      <a:pt x="1274327" y="267958"/>
                      <a:pt x="1227152" y="267958"/>
                    </a:cubicBezTo>
                    <a:lnTo>
                      <a:pt x="85417" y="267958"/>
                    </a:lnTo>
                    <a:cubicBezTo>
                      <a:pt x="38242" y="267958"/>
                      <a:pt x="0" y="229715"/>
                      <a:pt x="0" y="182541"/>
                    </a:cubicBezTo>
                    <a:lnTo>
                      <a:pt x="0" y="85417"/>
                    </a:lnTo>
                    <a:cubicBezTo>
                      <a:pt x="0" y="38242"/>
                      <a:pt x="38242" y="0"/>
                      <a:pt x="85417" y="0"/>
                    </a:cubicBezTo>
                    <a:close/>
                  </a:path>
                </a:pathLst>
              </a:custGeom>
              <a:solidFill>
                <a:srgbClr val="FAF4EB"/>
              </a:solidFill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0" y="57150"/>
                <a:ext cx="1312569" cy="210808"/>
              </a:xfrm>
              <a:prstGeom prst="rect">
                <a:avLst/>
              </a:prstGeom>
            </p:spPr>
            <p:txBody>
              <a:bodyPr anchor="ctr" rtlCol="false" tIns="47118" lIns="47118" bIns="47118" rIns="47118"/>
              <a:lstStyle/>
              <a:p>
                <a:pPr algn="ctr">
                  <a:lnSpc>
                    <a:spcPts val="2499"/>
                  </a:lnSpc>
                </a:pPr>
              </a:p>
            </p:txBody>
          </p:sp>
        </p:grpSp>
        <p:sp>
          <p:nvSpPr>
            <p:cNvPr name="TextBox 53" id="53"/>
            <p:cNvSpPr txBox="true"/>
            <p:nvPr/>
          </p:nvSpPr>
          <p:spPr>
            <a:xfrm rot="0">
              <a:off x="9987108" y="7385967"/>
              <a:ext cx="4867835" cy="8263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89"/>
                </a:lnSpc>
              </a:pPr>
              <a:r>
                <a:rPr lang="en-US" sz="1991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Jadi besarnya Marginal Revenue adalah Rp 100,-</a:t>
              </a:r>
            </a:p>
          </p:txBody>
        </p:sp>
        <p:sp>
          <p:nvSpPr>
            <p:cNvPr name="Freeform 54" id="54"/>
            <p:cNvSpPr/>
            <p:nvPr/>
          </p:nvSpPr>
          <p:spPr>
            <a:xfrm flipH="false" flipV="false" rot="0">
              <a:off x="12790617" y="1220187"/>
              <a:ext cx="733072" cy="383335"/>
            </a:xfrm>
            <a:custGeom>
              <a:avLst/>
              <a:gdLst/>
              <a:ahLst/>
              <a:cxnLst/>
              <a:rect r="r" b="b" t="t" l="l"/>
              <a:pathLst>
                <a:path h="383335" w="733072">
                  <a:moveTo>
                    <a:pt x="0" y="0"/>
                  </a:moveTo>
                  <a:lnTo>
                    <a:pt x="733072" y="0"/>
                  </a:lnTo>
                  <a:lnTo>
                    <a:pt x="733072" y="383335"/>
                  </a:lnTo>
                  <a:lnTo>
                    <a:pt x="0" y="383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5" id="55"/>
          <p:cNvSpPr/>
          <p:nvPr/>
        </p:nvSpPr>
        <p:spPr>
          <a:xfrm flipH="false" flipV="false" rot="0">
            <a:off x="0" y="8285543"/>
            <a:ext cx="1968934" cy="2001457"/>
          </a:xfrm>
          <a:custGeom>
            <a:avLst/>
            <a:gdLst/>
            <a:ahLst/>
            <a:cxnLst/>
            <a:rect r="r" b="b" t="t" l="l"/>
            <a:pathLst>
              <a:path h="2001457" w="1968934">
                <a:moveTo>
                  <a:pt x="0" y="0"/>
                </a:moveTo>
                <a:lnTo>
                  <a:pt x="1968934" y="0"/>
                </a:lnTo>
                <a:lnTo>
                  <a:pt x="1968934" y="2001457"/>
                </a:lnTo>
                <a:lnTo>
                  <a:pt x="0" y="20014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8609946">
            <a:off x="-3169862" y="-2057400"/>
            <a:ext cx="6915630" cy="4114800"/>
          </a:xfrm>
          <a:custGeom>
            <a:avLst/>
            <a:gdLst/>
            <a:ahLst/>
            <a:cxnLst/>
            <a:rect r="r" b="b" t="t" l="l"/>
            <a:pathLst>
              <a:path h="4114800" w="6915630">
                <a:moveTo>
                  <a:pt x="0" y="0"/>
                </a:moveTo>
                <a:lnTo>
                  <a:pt x="6915630" y="0"/>
                </a:lnTo>
                <a:lnTo>
                  <a:pt x="69156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7" id="57"/>
          <p:cNvSpPr txBox="true"/>
          <p:nvPr/>
        </p:nvSpPr>
        <p:spPr>
          <a:xfrm rot="0">
            <a:off x="15905695" y="9296400"/>
            <a:ext cx="2008858" cy="260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00"/>
              </a:lnSpc>
              <a:spcBef>
                <a:spcPct val="0"/>
              </a:spcBef>
            </a:pPr>
            <a:r>
              <a:rPr lang="en-US" b="true" sz="2000">
                <a:solidFill>
                  <a:srgbClr val="2D3E70"/>
                </a:solidFill>
                <a:latin typeface="Banburi Bold"/>
                <a:ea typeface="Banburi Bold"/>
                <a:cs typeface="Banburi Bold"/>
                <a:sym typeface="Banburi Bold"/>
              </a:rPr>
              <a:t>Halaman 05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925" r="0" b="-992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167561">
            <a:off x="12287659" y="4965986"/>
            <a:ext cx="10311063" cy="8145740"/>
          </a:xfrm>
          <a:custGeom>
            <a:avLst/>
            <a:gdLst/>
            <a:ahLst/>
            <a:cxnLst/>
            <a:rect r="r" b="b" t="t" l="l"/>
            <a:pathLst>
              <a:path h="8145740" w="10311063">
                <a:moveTo>
                  <a:pt x="0" y="0"/>
                </a:moveTo>
                <a:lnTo>
                  <a:pt x="10311063" y="0"/>
                </a:lnTo>
                <a:lnTo>
                  <a:pt x="10311063" y="8145740"/>
                </a:lnTo>
                <a:lnTo>
                  <a:pt x="0" y="81457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15746774" y="9264851"/>
            <a:ext cx="5387252" cy="590148"/>
            <a:chOff x="0" y="0"/>
            <a:chExt cx="1418865" cy="1554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18865" cy="155430"/>
            </a:xfrm>
            <a:custGeom>
              <a:avLst/>
              <a:gdLst/>
              <a:ahLst/>
              <a:cxnLst/>
              <a:rect r="r" b="b" t="t" l="l"/>
              <a:pathLst>
                <a:path h="155430" w="1418865">
                  <a:moveTo>
                    <a:pt x="73291" y="0"/>
                  </a:moveTo>
                  <a:lnTo>
                    <a:pt x="1345573" y="0"/>
                  </a:lnTo>
                  <a:cubicBezTo>
                    <a:pt x="1386051" y="0"/>
                    <a:pt x="1418865" y="32814"/>
                    <a:pt x="1418865" y="73291"/>
                  </a:cubicBezTo>
                  <a:lnTo>
                    <a:pt x="1418865" y="82139"/>
                  </a:lnTo>
                  <a:cubicBezTo>
                    <a:pt x="1418865" y="122616"/>
                    <a:pt x="1386051" y="155430"/>
                    <a:pt x="1345573" y="155430"/>
                  </a:cubicBezTo>
                  <a:lnTo>
                    <a:pt x="73291" y="155430"/>
                  </a:lnTo>
                  <a:cubicBezTo>
                    <a:pt x="32814" y="155430"/>
                    <a:pt x="0" y="122616"/>
                    <a:pt x="0" y="82139"/>
                  </a:cubicBezTo>
                  <a:lnTo>
                    <a:pt x="0" y="73291"/>
                  </a:lnTo>
                  <a:cubicBezTo>
                    <a:pt x="0" y="32814"/>
                    <a:pt x="32814" y="0"/>
                    <a:pt x="73291" y="0"/>
                  </a:cubicBezTo>
                  <a:close/>
                </a:path>
              </a:pathLst>
            </a:custGeom>
            <a:solidFill>
              <a:srgbClr val="F1C63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38100"/>
              <a:ext cx="1418865" cy="117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594374" y="9112451"/>
            <a:ext cx="5387252" cy="590148"/>
            <a:chOff x="0" y="0"/>
            <a:chExt cx="1418865" cy="15543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18865" cy="155430"/>
            </a:xfrm>
            <a:custGeom>
              <a:avLst/>
              <a:gdLst/>
              <a:ahLst/>
              <a:cxnLst/>
              <a:rect r="r" b="b" t="t" l="l"/>
              <a:pathLst>
                <a:path h="155430" w="1418865">
                  <a:moveTo>
                    <a:pt x="73291" y="0"/>
                  </a:moveTo>
                  <a:lnTo>
                    <a:pt x="1345573" y="0"/>
                  </a:lnTo>
                  <a:cubicBezTo>
                    <a:pt x="1386051" y="0"/>
                    <a:pt x="1418865" y="32814"/>
                    <a:pt x="1418865" y="73291"/>
                  </a:cubicBezTo>
                  <a:lnTo>
                    <a:pt x="1418865" y="82139"/>
                  </a:lnTo>
                  <a:cubicBezTo>
                    <a:pt x="1418865" y="122616"/>
                    <a:pt x="1386051" y="155430"/>
                    <a:pt x="1345573" y="155430"/>
                  </a:cubicBezTo>
                  <a:lnTo>
                    <a:pt x="73291" y="155430"/>
                  </a:lnTo>
                  <a:cubicBezTo>
                    <a:pt x="32814" y="155430"/>
                    <a:pt x="0" y="122616"/>
                    <a:pt x="0" y="82139"/>
                  </a:cubicBezTo>
                  <a:lnTo>
                    <a:pt x="0" y="73291"/>
                  </a:lnTo>
                  <a:cubicBezTo>
                    <a:pt x="0" y="32814"/>
                    <a:pt x="32814" y="0"/>
                    <a:pt x="73291" y="0"/>
                  </a:cubicBezTo>
                  <a:close/>
                </a:path>
              </a:pathLst>
            </a:custGeom>
            <a:solidFill>
              <a:srgbClr val="E8EBF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38100"/>
              <a:ext cx="1418865" cy="117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5905695" y="9296400"/>
            <a:ext cx="2008858" cy="260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00"/>
              </a:lnSpc>
              <a:spcBef>
                <a:spcPct val="0"/>
              </a:spcBef>
            </a:pPr>
            <a:r>
              <a:rPr lang="en-US" b="true" sz="2000">
                <a:solidFill>
                  <a:srgbClr val="2D3E70"/>
                </a:solidFill>
                <a:latin typeface="Banburi Bold"/>
                <a:ea typeface="Banburi Bold"/>
                <a:cs typeface="Banburi Bold"/>
                <a:sym typeface="Banburi Bold"/>
              </a:rPr>
              <a:t>Halaman 06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47076" y="1059666"/>
            <a:ext cx="10341989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94"/>
              </a:lnSpc>
            </a:pPr>
            <a:r>
              <a:rPr lang="en-US" sz="6245" spc="124">
                <a:solidFill>
                  <a:srgbClr val="D8DCE8"/>
                </a:solidFill>
                <a:latin typeface="Brasika"/>
                <a:ea typeface="Brasika"/>
                <a:cs typeface="Brasika"/>
                <a:sym typeface="Brasika"/>
              </a:rPr>
              <a:t>Kurva Biaya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947076" y="3115160"/>
            <a:ext cx="8649912" cy="5717903"/>
            <a:chOff x="0" y="0"/>
            <a:chExt cx="2278166" cy="15059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78166" cy="1505950"/>
            </a:xfrm>
            <a:custGeom>
              <a:avLst/>
              <a:gdLst/>
              <a:ahLst/>
              <a:cxnLst/>
              <a:rect r="r" b="b" t="t" l="l"/>
              <a:pathLst>
                <a:path h="1505950" w="2278166">
                  <a:moveTo>
                    <a:pt x="45646" y="0"/>
                  </a:moveTo>
                  <a:lnTo>
                    <a:pt x="2232520" y="0"/>
                  </a:lnTo>
                  <a:cubicBezTo>
                    <a:pt x="2257730" y="0"/>
                    <a:pt x="2278166" y="20437"/>
                    <a:pt x="2278166" y="45646"/>
                  </a:cubicBezTo>
                  <a:lnTo>
                    <a:pt x="2278166" y="1460303"/>
                  </a:lnTo>
                  <a:cubicBezTo>
                    <a:pt x="2278166" y="1472410"/>
                    <a:pt x="2273357" y="1484020"/>
                    <a:pt x="2264797" y="1492580"/>
                  </a:cubicBezTo>
                  <a:cubicBezTo>
                    <a:pt x="2256236" y="1501141"/>
                    <a:pt x="2244626" y="1505950"/>
                    <a:pt x="2232520" y="1505950"/>
                  </a:cubicBezTo>
                  <a:lnTo>
                    <a:pt x="45646" y="1505950"/>
                  </a:lnTo>
                  <a:cubicBezTo>
                    <a:pt x="33540" y="1505950"/>
                    <a:pt x="21930" y="1501141"/>
                    <a:pt x="13370" y="1492580"/>
                  </a:cubicBezTo>
                  <a:cubicBezTo>
                    <a:pt x="4809" y="1484020"/>
                    <a:pt x="0" y="1472410"/>
                    <a:pt x="0" y="1460303"/>
                  </a:cubicBezTo>
                  <a:lnTo>
                    <a:pt x="0" y="45646"/>
                  </a:lnTo>
                  <a:cubicBezTo>
                    <a:pt x="0" y="33540"/>
                    <a:pt x="4809" y="21930"/>
                    <a:pt x="13370" y="13370"/>
                  </a:cubicBezTo>
                  <a:cubicBezTo>
                    <a:pt x="21930" y="4809"/>
                    <a:pt x="33540" y="0"/>
                    <a:pt x="4564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38100"/>
              <a:ext cx="2278166" cy="1467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>
            <a:off x="2905830" y="8065502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V="true">
            <a:off x="3212231" y="4049114"/>
            <a:ext cx="0" cy="429090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3212231" y="7167182"/>
            <a:ext cx="5061744" cy="0"/>
          </a:xfrm>
          <a:prstGeom prst="line">
            <a:avLst/>
          </a:prstGeom>
          <a:ln cap="flat" w="38100">
            <a:solidFill>
              <a:srgbClr val="FF914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 flipV="true">
            <a:off x="3221723" y="5549475"/>
            <a:ext cx="4388689" cy="2522036"/>
          </a:xfrm>
          <a:prstGeom prst="line">
            <a:avLst/>
          </a:prstGeom>
          <a:ln cap="flat" w="38100">
            <a:solidFill>
              <a:srgbClr val="33498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V="true">
            <a:off x="3235819" y="4631102"/>
            <a:ext cx="4385515" cy="2527551"/>
          </a:xfrm>
          <a:prstGeom prst="line">
            <a:avLst/>
          </a:prstGeom>
          <a:ln cap="flat" w="38100">
            <a:solidFill>
              <a:srgbClr val="F1C63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7737814" y="4390382"/>
            <a:ext cx="1847500" cy="290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5"/>
              </a:lnSpc>
            </a:pPr>
            <a:r>
              <a:rPr lang="en-US" sz="1704">
                <a:solidFill>
                  <a:srgbClr val="2D3E70"/>
                </a:solidFill>
                <a:latin typeface="Banburi"/>
                <a:ea typeface="Banburi"/>
                <a:cs typeface="Banburi"/>
                <a:sym typeface="Banburi"/>
              </a:rPr>
              <a:t>TC = 100Q + 100.000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737814" y="5259385"/>
            <a:ext cx="326457" cy="290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5"/>
              </a:lnSpc>
            </a:pPr>
            <a:r>
              <a:rPr lang="en-US" sz="1704">
                <a:solidFill>
                  <a:srgbClr val="2D3E70"/>
                </a:solidFill>
                <a:latin typeface="Banburi"/>
                <a:ea typeface="Banburi"/>
                <a:cs typeface="Banburi"/>
                <a:sym typeface="Banburi"/>
              </a:rPr>
              <a:t>VC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407624" y="7011063"/>
            <a:ext cx="326457" cy="290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5"/>
              </a:lnSpc>
            </a:pPr>
            <a:r>
              <a:rPr lang="en-US" sz="1704">
                <a:solidFill>
                  <a:srgbClr val="2D3E70"/>
                </a:solidFill>
                <a:latin typeface="Banburi"/>
                <a:ea typeface="Banburi"/>
                <a:cs typeface="Banburi"/>
                <a:sym typeface="Banburi"/>
              </a:rPr>
              <a:t>FC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490661" y="7901407"/>
            <a:ext cx="326457" cy="290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5"/>
              </a:lnSpc>
            </a:pPr>
            <a:r>
              <a:rPr lang="en-US" sz="1704">
                <a:solidFill>
                  <a:srgbClr val="2D3E70"/>
                </a:solidFill>
                <a:latin typeface="Banburi"/>
                <a:ea typeface="Banburi"/>
                <a:cs typeface="Banburi"/>
                <a:sym typeface="Banburi"/>
              </a:rPr>
              <a:t>Q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932988" y="3670804"/>
            <a:ext cx="586636" cy="290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5"/>
              </a:lnSpc>
            </a:pPr>
            <a:r>
              <a:rPr lang="en-US" sz="1704">
                <a:solidFill>
                  <a:srgbClr val="2D3E70"/>
                </a:solidFill>
                <a:latin typeface="Banburi"/>
                <a:ea typeface="Banburi"/>
                <a:cs typeface="Banburi"/>
                <a:sym typeface="Banburi"/>
              </a:rPr>
              <a:t>TC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199431" y="6985385"/>
            <a:ext cx="936876" cy="290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85"/>
              </a:lnSpc>
            </a:pPr>
            <a:r>
              <a:rPr lang="en-US" sz="1704">
                <a:solidFill>
                  <a:srgbClr val="2D3E70"/>
                </a:solidFill>
                <a:latin typeface="Banburi"/>
                <a:ea typeface="Banburi"/>
                <a:cs typeface="Banburi"/>
                <a:sym typeface="Banburi"/>
              </a:rPr>
              <a:t>100.000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819099" y="8049928"/>
            <a:ext cx="326457" cy="290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85"/>
              </a:lnSpc>
            </a:pPr>
            <a:r>
              <a:rPr lang="en-US" sz="1704">
                <a:solidFill>
                  <a:srgbClr val="2D3E70"/>
                </a:solidFill>
                <a:latin typeface="Banburi"/>
                <a:ea typeface="Banburi"/>
                <a:cs typeface="Banburi"/>
                <a:sym typeface="Banburi"/>
              </a:rPr>
              <a:t>0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925" r="0" b="-992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99813">
            <a:off x="-12449810" y="-7732657"/>
            <a:ext cx="38639614" cy="30525295"/>
          </a:xfrm>
          <a:custGeom>
            <a:avLst/>
            <a:gdLst/>
            <a:ahLst/>
            <a:cxnLst/>
            <a:rect r="r" b="b" t="t" l="l"/>
            <a:pathLst>
              <a:path h="30525295" w="38639614">
                <a:moveTo>
                  <a:pt x="0" y="0"/>
                </a:moveTo>
                <a:lnTo>
                  <a:pt x="38639614" y="0"/>
                </a:lnTo>
                <a:lnTo>
                  <a:pt x="38639614" y="30525295"/>
                </a:lnTo>
                <a:lnTo>
                  <a:pt x="0" y="305252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true" rot="0">
            <a:off x="0" y="0"/>
            <a:ext cx="18288000" cy="10607040"/>
          </a:xfrm>
          <a:custGeom>
            <a:avLst/>
            <a:gdLst/>
            <a:ahLst/>
            <a:cxnLst/>
            <a:rect r="r" b="b" t="t" l="l"/>
            <a:pathLst>
              <a:path h="10607040" w="18288000">
                <a:moveTo>
                  <a:pt x="18288000" y="10607040"/>
                </a:moveTo>
                <a:lnTo>
                  <a:pt x="0" y="1060704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60704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328496" y="1934590"/>
            <a:ext cx="1586057" cy="838628"/>
          </a:xfrm>
          <a:custGeom>
            <a:avLst/>
            <a:gdLst/>
            <a:ahLst/>
            <a:cxnLst/>
            <a:rect r="r" b="b" t="t" l="l"/>
            <a:pathLst>
              <a:path h="838628" w="1586057">
                <a:moveTo>
                  <a:pt x="0" y="0"/>
                </a:moveTo>
                <a:lnTo>
                  <a:pt x="1586057" y="0"/>
                </a:lnTo>
                <a:lnTo>
                  <a:pt x="1586057" y="838627"/>
                </a:lnTo>
                <a:lnTo>
                  <a:pt x="0" y="8386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true" flipV="true" rot="0">
            <a:off x="-3362053" y="-1798327"/>
            <a:ext cx="9329683" cy="4571545"/>
          </a:xfrm>
          <a:custGeom>
            <a:avLst/>
            <a:gdLst/>
            <a:ahLst/>
            <a:cxnLst/>
            <a:rect r="r" b="b" t="t" l="l"/>
            <a:pathLst>
              <a:path h="4571545" w="9329683">
                <a:moveTo>
                  <a:pt x="9329683" y="4571544"/>
                </a:moveTo>
                <a:lnTo>
                  <a:pt x="0" y="4571544"/>
                </a:lnTo>
                <a:lnTo>
                  <a:pt x="0" y="0"/>
                </a:lnTo>
                <a:lnTo>
                  <a:pt x="9329683" y="0"/>
                </a:lnTo>
                <a:lnTo>
                  <a:pt x="9329683" y="4571544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746774" y="782306"/>
            <a:ext cx="492788" cy="492788"/>
          </a:xfrm>
          <a:custGeom>
            <a:avLst/>
            <a:gdLst/>
            <a:ahLst/>
            <a:cxnLst/>
            <a:rect r="r" b="b" t="t" l="l"/>
            <a:pathLst>
              <a:path h="492788" w="492788">
                <a:moveTo>
                  <a:pt x="0" y="0"/>
                </a:moveTo>
                <a:lnTo>
                  <a:pt x="492788" y="0"/>
                </a:lnTo>
                <a:lnTo>
                  <a:pt x="492788" y="492788"/>
                </a:lnTo>
                <a:lnTo>
                  <a:pt x="0" y="4927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5526196"/>
            <a:ext cx="688155" cy="2293851"/>
          </a:xfrm>
          <a:custGeom>
            <a:avLst/>
            <a:gdLst/>
            <a:ahLst/>
            <a:cxnLst/>
            <a:rect r="r" b="b" t="t" l="l"/>
            <a:pathLst>
              <a:path h="2293851" w="688155">
                <a:moveTo>
                  <a:pt x="0" y="0"/>
                </a:moveTo>
                <a:lnTo>
                  <a:pt x="688155" y="0"/>
                </a:lnTo>
                <a:lnTo>
                  <a:pt x="688155" y="2293851"/>
                </a:lnTo>
                <a:lnTo>
                  <a:pt x="0" y="229385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45510" y="3365891"/>
            <a:ext cx="427267" cy="411069"/>
          </a:xfrm>
          <a:custGeom>
            <a:avLst/>
            <a:gdLst/>
            <a:ahLst/>
            <a:cxnLst/>
            <a:rect r="r" b="b" t="t" l="l"/>
            <a:pathLst>
              <a:path h="411069" w="427267">
                <a:moveTo>
                  <a:pt x="0" y="0"/>
                </a:moveTo>
                <a:lnTo>
                  <a:pt x="427268" y="0"/>
                </a:lnTo>
                <a:lnTo>
                  <a:pt x="427268" y="411069"/>
                </a:lnTo>
                <a:lnTo>
                  <a:pt x="0" y="41106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-234639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99813">
            <a:off x="11420553" y="7040001"/>
            <a:ext cx="10311063" cy="8145740"/>
          </a:xfrm>
          <a:custGeom>
            <a:avLst/>
            <a:gdLst/>
            <a:ahLst/>
            <a:cxnLst/>
            <a:rect r="r" b="b" t="t" l="l"/>
            <a:pathLst>
              <a:path h="8145740" w="10311063">
                <a:moveTo>
                  <a:pt x="0" y="0"/>
                </a:moveTo>
                <a:lnTo>
                  <a:pt x="10311063" y="0"/>
                </a:lnTo>
                <a:lnTo>
                  <a:pt x="10311063" y="8145740"/>
                </a:lnTo>
                <a:lnTo>
                  <a:pt x="0" y="814574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1" id="11"/>
          <p:cNvGrpSpPr/>
          <p:nvPr/>
        </p:nvGrpSpPr>
        <p:grpSpPr>
          <a:xfrm rot="0">
            <a:off x="15746774" y="9264851"/>
            <a:ext cx="5387252" cy="590148"/>
            <a:chOff x="0" y="0"/>
            <a:chExt cx="1418865" cy="15543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18865" cy="155430"/>
            </a:xfrm>
            <a:custGeom>
              <a:avLst/>
              <a:gdLst/>
              <a:ahLst/>
              <a:cxnLst/>
              <a:rect r="r" b="b" t="t" l="l"/>
              <a:pathLst>
                <a:path h="155430" w="1418865">
                  <a:moveTo>
                    <a:pt x="73291" y="0"/>
                  </a:moveTo>
                  <a:lnTo>
                    <a:pt x="1345573" y="0"/>
                  </a:lnTo>
                  <a:cubicBezTo>
                    <a:pt x="1386051" y="0"/>
                    <a:pt x="1418865" y="32814"/>
                    <a:pt x="1418865" y="73291"/>
                  </a:cubicBezTo>
                  <a:lnTo>
                    <a:pt x="1418865" y="82139"/>
                  </a:lnTo>
                  <a:cubicBezTo>
                    <a:pt x="1418865" y="122616"/>
                    <a:pt x="1386051" y="155430"/>
                    <a:pt x="1345573" y="155430"/>
                  </a:cubicBezTo>
                  <a:lnTo>
                    <a:pt x="73291" y="155430"/>
                  </a:lnTo>
                  <a:cubicBezTo>
                    <a:pt x="32814" y="155430"/>
                    <a:pt x="0" y="122616"/>
                    <a:pt x="0" y="82139"/>
                  </a:cubicBezTo>
                  <a:lnTo>
                    <a:pt x="0" y="73291"/>
                  </a:lnTo>
                  <a:cubicBezTo>
                    <a:pt x="0" y="32814"/>
                    <a:pt x="32814" y="0"/>
                    <a:pt x="73291" y="0"/>
                  </a:cubicBezTo>
                  <a:close/>
                </a:path>
              </a:pathLst>
            </a:custGeom>
            <a:solidFill>
              <a:srgbClr val="F1C63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38100"/>
              <a:ext cx="1418865" cy="117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594374" y="9112451"/>
            <a:ext cx="5387252" cy="590148"/>
            <a:chOff x="0" y="0"/>
            <a:chExt cx="1418865" cy="15543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18865" cy="155430"/>
            </a:xfrm>
            <a:custGeom>
              <a:avLst/>
              <a:gdLst/>
              <a:ahLst/>
              <a:cxnLst/>
              <a:rect r="r" b="b" t="t" l="l"/>
              <a:pathLst>
                <a:path h="155430" w="1418865">
                  <a:moveTo>
                    <a:pt x="73291" y="0"/>
                  </a:moveTo>
                  <a:lnTo>
                    <a:pt x="1345573" y="0"/>
                  </a:lnTo>
                  <a:cubicBezTo>
                    <a:pt x="1386051" y="0"/>
                    <a:pt x="1418865" y="32814"/>
                    <a:pt x="1418865" y="73291"/>
                  </a:cubicBezTo>
                  <a:lnTo>
                    <a:pt x="1418865" y="82139"/>
                  </a:lnTo>
                  <a:cubicBezTo>
                    <a:pt x="1418865" y="122616"/>
                    <a:pt x="1386051" y="155430"/>
                    <a:pt x="1345573" y="155430"/>
                  </a:cubicBezTo>
                  <a:lnTo>
                    <a:pt x="73291" y="155430"/>
                  </a:lnTo>
                  <a:cubicBezTo>
                    <a:pt x="32814" y="155430"/>
                    <a:pt x="0" y="122616"/>
                    <a:pt x="0" y="82139"/>
                  </a:cubicBezTo>
                  <a:lnTo>
                    <a:pt x="0" y="73291"/>
                  </a:lnTo>
                  <a:cubicBezTo>
                    <a:pt x="0" y="32814"/>
                    <a:pt x="32814" y="0"/>
                    <a:pt x="73291" y="0"/>
                  </a:cubicBezTo>
                  <a:close/>
                </a:path>
              </a:pathLst>
            </a:custGeom>
            <a:solidFill>
              <a:srgbClr val="E8EBF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38100"/>
              <a:ext cx="1418865" cy="117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933210" y="3896739"/>
            <a:ext cx="2693626" cy="524108"/>
            <a:chOff x="0" y="0"/>
            <a:chExt cx="3591501" cy="698810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3591501" cy="698810"/>
              <a:chOff x="0" y="0"/>
              <a:chExt cx="709432" cy="13803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709432" cy="138037"/>
              </a:xfrm>
              <a:custGeom>
                <a:avLst/>
                <a:gdLst/>
                <a:ahLst/>
                <a:cxnLst/>
                <a:rect r="r" b="b" t="t" l="l"/>
                <a:pathLst>
                  <a:path h="138037" w="709432">
                    <a:moveTo>
                      <a:pt x="69018" y="0"/>
                    </a:moveTo>
                    <a:lnTo>
                      <a:pt x="640414" y="0"/>
                    </a:lnTo>
                    <a:cubicBezTo>
                      <a:pt x="658719" y="0"/>
                      <a:pt x="676274" y="7272"/>
                      <a:pt x="689217" y="20215"/>
                    </a:cubicBezTo>
                    <a:cubicBezTo>
                      <a:pt x="702161" y="33158"/>
                      <a:pt x="709432" y="50713"/>
                      <a:pt x="709432" y="69018"/>
                    </a:cubicBezTo>
                    <a:lnTo>
                      <a:pt x="709432" y="69018"/>
                    </a:lnTo>
                    <a:cubicBezTo>
                      <a:pt x="709432" y="107136"/>
                      <a:pt x="678532" y="138037"/>
                      <a:pt x="640414" y="138037"/>
                    </a:cubicBezTo>
                    <a:lnTo>
                      <a:pt x="69018" y="138037"/>
                    </a:lnTo>
                    <a:cubicBezTo>
                      <a:pt x="50713" y="138037"/>
                      <a:pt x="33158" y="130765"/>
                      <a:pt x="20215" y="117822"/>
                    </a:cubicBezTo>
                    <a:cubicBezTo>
                      <a:pt x="7272" y="104878"/>
                      <a:pt x="0" y="87323"/>
                      <a:pt x="0" y="69018"/>
                    </a:cubicBezTo>
                    <a:lnTo>
                      <a:pt x="0" y="69018"/>
                    </a:lnTo>
                    <a:cubicBezTo>
                      <a:pt x="0" y="50713"/>
                      <a:pt x="7272" y="33158"/>
                      <a:pt x="20215" y="20215"/>
                    </a:cubicBezTo>
                    <a:cubicBezTo>
                      <a:pt x="33158" y="7272"/>
                      <a:pt x="50713" y="0"/>
                      <a:pt x="69018" y="0"/>
                    </a:cubicBezTo>
                    <a:close/>
                  </a:path>
                </a:pathLst>
              </a:custGeom>
              <a:solidFill>
                <a:srgbClr val="334989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38100"/>
                <a:ext cx="709432" cy="9993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0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200397" y="102741"/>
              <a:ext cx="3391104" cy="5031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FFFFFF"/>
                  </a:solidFill>
                  <a:latin typeface="Banburi"/>
                  <a:ea typeface="Banburi"/>
                  <a:cs typeface="Banburi"/>
                  <a:sym typeface="Banburi"/>
                </a:rPr>
                <a:t>SOAL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4302176" y="6108096"/>
            <a:ext cx="4718230" cy="516860"/>
            <a:chOff x="0" y="0"/>
            <a:chExt cx="1418865" cy="15543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418865" cy="155430"/>
            </a:xfrm>
            <a:custGeom>
              <a:avLst/>
              <a:gdLst/>
              <a:ahLst/>
              <a:cxnLst/>
              <a:rect r="r" b="b" t="t" l="l"/>
              <a:pathLst>
                <a:path h="155430" w="1418865">
                  <a:moveTo>
                    <a:pt x="77715" y="0"/>
                  </a:moveTo>
                  <a:lnTo>
                    <a:pt x="1341150" y="0"/>
                  </a:lnTo>
                  <a:cubicBezTo>
                    <a:pt x="1384070" y="0"/>
                    <a:pt x="1418865" y="34794"/>
                    <a:pt x="1418865" y="77715"/>
                  </a:cubicBezTo>
                  <a:lnTo>
                    <a:pt x="1418865" y="77715"/>
                  </a:lnTo>
                  <a:cubicBezTo>
                    <a:pt x="1418865" y="120636"/>
                    <a:pt x="1384070" y="155430"/>
                    <a:pt x="1341150" y="155430"/>
                  </a:cubicBezTo>
                  <a:lnTo>
                    <a:pt x="77715" y="155430"/>
                  </a:lnTo>
                  <a:cubicBezTo>
                    <a:pt x="34794" y="155430"/>
                    <a:pt x="0" y="120636"/>
                    <a:pt x="0" y="77715"/>
                  </a:cubicBezTo>
                  <a:lnTo>
                    <a:pt x="0" y="77715"/>
                  </a:lnTo>
                  <a:cubicBezTo>
                    <a:pt x="0" y="34794"/>
                    <a:pt x="34794" y="0"/>
                    <a:pt x="77715" y="0"/>
                  </a:cubicBezTo>
                  <a:close/>
                </a:path>
              </a:pathLst>
            </a:custGeom>
            <a:solidFill>
              <a:srgbClr val="334989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38100"/>
              <a:ext cx="1418865" cy="117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0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539640" y="6098037"/>
            <a:ext cx="4718230" cy="516860"/>
            <a:chOff x="0" y="0"/>
            <a:chExt cx="1418865" cy="15543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18865" cy="155430"/>
            </a:xfrm>
            <a:custGeom>
              <a:avLst/>
              <a:gdLst/>
              <a:ahLst/>
              <a:cxnLst/>
              <a:rect r="r" b="b" t="t" l="l"/>
              <a:pathLst>
                <a:path h="155430" w="1418865">
                  <a:moveTo>
                    <a:pt x="77715" y="0"/>
                  </a:moveTo>
                  <a:lnTo>
                    <a:pt x="1341150" y="0"/>
                  </a:lnTo>
                  <a:cubicBezTo>
                    <a:pt x="1384070" y="0"/>
                    <a:pt x="1418865" y="34794"/>
                    <a:pt x="1418865" y="77715"/>
                  </a:cubicBezTo>
                  <a:lnTo>
                    <a:pt x="1418865" y="77715"/>
                  </a:lnTo>
                  <a:cubicBezTo>
                    <a:pt x="1418865" y="120636"/>
                    <a:pt x="1384070" y="155430"/>
                    <a:pt x="1341150" y="155430"/>
                  </a:cubicBezTo>
                  <a:lnTo>
                    <a:pt x="77715" y="155430"/>
                  </a:lnTo>
                  <a:cubicBezTo>
                    <a:pt x="34794" y="155430"/>
                    <a:pt x="0" y="120636"/>
                    <a:pt x="0" y="77715"/>
                  </a:cubicBezTo>
                  <a:lnTo>
                    <a:pt x="0" y="77715"/>
                  </a:lnTo>
                  <a:cubicBezTo>
                    <a:pt x="0" y="34794"/>
                    <a:pt x="34794" y="0"/>
                    <a:pt x="77715" y="0"/>
                  </a:cubicBezTo>
                  <a:close/>
                </a:path>
              </a:pathLst>
            </a:custGeom>
            <a:solidFill>
              <a:srgbClr val="334989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38100"/>
              <a:ext cx="1418865" cy="117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00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6784885" y="6967855"/>
            <a:ext cx="4718230" cy="1363664"/>
            <a:chOff x="0" y="0"/>
            <a:chExt cx="6290973" cy="1818218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6290973" cy="1818218"/>
              <a:chOff x="0" y="0"/>
              <a:chExt cx="1418865" cy="410081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1418865" cy="410081"/>
              </a:xfrm>
              <a:custGeom>
                <a:avLst/>
                <a:gdLst/>
                <a:ahLst/>
                <a:cxnLst/>
                <a:rect r="r" b="b" t="t" l="l"/>
                <a:pathLst>
                  <a:path h="410081" w="1418865">
                    <a:moveTo>
                      <a:pt x="83683" y="0"/>
                    </a:moveTo>
                    <a:lnTo>
                      <a:pt x="1335181" y="0"/>
                    </a:lnTo>
                    <a:cubicBezTo>
                      <a:pt x="1357375" y="0"/>
                      <a:pt x="1378661" y="8817"/>
                      <a:pt x="1394354" y="24510"/>
                    </a:cubicBezTo>
                    <a:cubicBezTo>
                      <a:pt x="1410048" y="40204"/>
                      <a:pt x="1418865" y="61489"/>
                      <a:pt x="1418865" y="83683"/>
                    </a:cubicBezTo>
                    <a:lnTo>
                      <a:pt x="1418865" y="326397"/>
                    </a:lnTo>
                    <a:cubicBezTo>
                      <a:pt x="1418865" y="348591"/>
                      <a:pt x="1410048" y="369877"/>
                      <a:pt x="1394354" y="385570"/>
                    </a:cubicBezTo>
                    <a:cubicBezTo>
                      <a:pt x="1378661" y="401264"/>
                      <a:pt x="1357375" y="410081"/>
                      <a:pt x="1335181" y="410081"/>
                    </a:cubicBezTo>
                    <a:lnTo>
                      <a:pt x="83683" y="410081"/>
                    </a:lnTo>
                    <a:cubicBezTo>
                      <a:pt x="61489" y="410081"/>
                      <a:pt x="40204" y="401264"/>
                      <a:pt x="24510" y="385570"/>
                    </a:cubicBezTo>
                    <a:cubicBezTo>
                      <a:pt x="8817" y="369877"/>
                      <a:pt x="0" y="348591"/>
                      <a:pt x="0" y="326397"/>
                    </a:cubicBezTo>
                    <a:lnTo>
                      <a:pt x="0" y="83683"/>
                    </a:lnTo>
                    <a:cubicBezTo>
                      <a:pt x="0" y="61489"/>
                      <a:pt x="8817" y="40204"/>
                      <a:pt x="24510" y="24510"/>
                    </a:cubicBezTo>
                    <a:cubicBezTo>
                      <a:pt x="40204" y="8817"/>
                      <a:pt x="61489" y="0"/>
                      <a:pt x="83683" y="0"/>
                    </a:cubicBezTo>
                    <a:close/>
                  </a:path>
                </a:pathLst>
              </a:custGeom>
              <a:solidFill>
                <a:srgbClr val="334989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38100"/>
                <a:ext cx="1418865" cy="37198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00"/>
                  </a:lnSpc>
                </a:pPr>
              </a:p>
            </p:txBody>
          </p:sp>
        </p:grpSp>
        <p:sp>
          <p:nvSpPr>
            <p:cNvPr name="TextBox 32" id="32"/>
            <p:cNvSpPr txBox="true"/>
            <p:nvPr/>
          </p:nvSpPr>
          <p:spPr>
            <a:xfrm rot="0">
              <a:off x="351021" y="190744"/>
              <a:ext cx="5557149" cy="1389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20"/>
                </a:lnSpc>
              </a:pPr>
              <a:r>
                <a:rPr lang="en-US" sz="2014">
                  <a:solidFill>
                    <a:srgbClr val="FFFFFF"/>
                  </a:solidFill>
                  <a:latin typeface="Banburi"/>
                  <a:ea typeface="Banburi"/>
                  <a:cs typeface="Banburi"/>
                  <a:sym typeface="Banburi"/>
                </a:rPr>
                <a:t>MARGINAL REVENUE, JIKA PERUSAHAAN MENAMBAHKAN JUMLAH OUTPUTNYA MENJADI 200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4005701" y="2182240"/>
            <a:ext cx="10276597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6999" spc="139">
                <a:solidFill>
                  <a:srgbClr val="2D3E70"/>
                </a:solidFill>
                <a:latin typeface="Brasika"/>
                <a:ea typeface="Brasika"/>
                <a:cs typeface="Brasika"/>
                <a:sym typeface="Brasika"/>
              </a:rPr>
              <a:t>Fungsi Penerimaan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28700" y="9296400"/>
            <a:ext cx="7109723" cy="260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00"/>
              </a:lnSpc>
              <a:spcBef>
                <a:spcPct val="0"/>
              </a:spcBef>
            </a:pPr>
            <a:r>
              <a:rPr lang="en-US" b="true" sz="2000">
                <a:solidFill>
                  <a:srgbClr val="2D3E70"/>
                </a:solidFill>
                <a:latin typeface="Banburi Bold"/>
                <a:ea typeface="Banburi Bold"/>
                <a:cs typeface="Banburi Bold"/>
                <a:sym typeface="Banburi Bold"/>
              </a:rPr>
              <a:t>Fungsi Biaya dan Penerimaan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5905695" y="9296400"/>
            <a:ext cx="2008858" cy="260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00"/>
              </a:lnSpc>
              <a:spcBef>
                <a:spcPct val="0"/>
              </a:spcBef>
            </a:pPr>
            <a:r>
              <a:rPr lang="en-US" b="true" sz="2000">
                <a:solidFill>
                  <a:srgbClr val="2D3E70"/>
                </a:solidFill>
                <a:latin typeface="Banburi Bold"/>
                <a:ea typeface="Banburi Bold"/>
                <a:cs typeface="Banburi Bold"/>
                <a:sym typeface="Banburi Bold"/>
              </a:rPr>
              <a:t>Halaman 07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565442" y="6159240"/>
            <a:ext cx="4167862" cy="34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0"/>
              </a:lnSpc>
            </a:pPr>
            <a:r>
              <a:rPr lang="en-US" sz="2014">
                <a:solidFill>
                  <a:srgbClr val="FFFFFF"/>
                </a:solidFill>
                <a:latin typeface="Banburi"/>
                <a:ea typeface="Banburi"/>
                <a:cs typeface="Banburi"/>
                <a:sym typeface="Banburi"/>
              </a:rPr>
              <a:t>FUNGSI PENERIMAAN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802906" y="6149182"/>
            <a:ext cx="4221029" cy="34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0"/>
              </a:lnSpc>
            </a:pPr>
            <a:r>
              <a:rPr lang="en-US" sz="2014">
                <a:solidFill>
                  <a:srgbClr val="FFFFFF"/>
                </a:solidFill>
                <a:latin typeface="Banburi"/>
                <a:ea typeface="Banburi"/>
                <a:cs typeface="Banburi"/>
                <a:sym typeface="Banburi"/>
              </a:rPr>
              <a:t>JUMLAH PENERIMAAN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252726" y="4535147"/>
            <a:ext cx="11782549" cy="878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8"/>
              </a:lnSpc>
            </a:pPr>
            <a:r>
              <a:rPr lang="en-US" sz="2549">
                <a:solidFill>
                  <a:srgbClr val="2D3E70"/>
                </a:solidFill>
                <a:latin typeface="Banburi"/>
                <a:ea typeface="Banburi"/>
                <a:cs typeface="Banburi"/>
                <a:sym typeface="Banburi"/>
              </a:rPr>
              <a:t>Jika Suatu Perusahaan Telah Memproduksi Sebanyak 150 Output Sedangkan Output tersebut dijual dengan harga 200,- per satuan, maka tentukan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925" r="0" b="-992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2293" y="1605761"/>
            <a:ext cx="427267" cy="411069"/>
          </a:xfrm>
          <a:custGeom>
            <a:avLst/>
            <a:gdLst/>
            <a:ahLst/>
            <a:cxnLst/>
            <a:rect r="r" b="b" t="t" l="l"/>
            <a:pathLst>
              <a:path h="411069" w="427267">
                <a:moveTo>
                  <a:pt x="0" y="0"/>
                </a:moveTo>
                <a:lnTo>
                  <a:pt x="427268" y="0"/>
                </a:lnTo>
                <a:lnTo>
                  <a:pt x="427268" y="411069"/>
                </a:lnTo>
                <a:lnTo>
                  <a:pt x="0" y="4110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234639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6302804" y="8301804"/>
            <a:ext cx="1968934" cy="2001457"/>
          </a:xfrm>
          <a:custGeom>
            <a:avLst/>
            <a:gdLst/>
            <a:ahLst/>
            <a:cxnLst/>
            <a:rect r="r" b="b" t="t" l="l"/>
            <a:pathLst>
              <a:path h="2001457" w="1968934">
                <a:moveTo>
                  <a:pt x="0" y="0"/>
                </a:moveTo>
                <a:lnTo>
                  <a:pt x="1968934" y="0"/>
                </a:lnTo>
                <a:lnTo>
                  <a:pt x="1968934" y="2001458"/>
                </a:lnTo>
                <a:lnTo>
                  <a:pt x="0" y="20014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746774" y="9264851"/>
            <a:ext cx="5387252" cy="590148"/>
            <a:chOff x="0" y="0"/>
            <a:chExt cx="1418865" cy="1554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18865" cy="155430"/>
            </a:xfrm>
            <a:custGeom>
              <a:avLst/>
              <a:gdLst/>
              <a:ahLst/>
              <a:cxnLst/>
              <a:rect r="r" b="b" t="t" l="l"/>
              <a:pathLst>
                <a:path h="155430" w="1418865">
                  <a:moveTo>
                    <a:pt x="73291" y="0"/>
                  </a:moveTo>
                  <a:lnTo>
                    <a:pt x="1345573" y="0"/>
                  </a:lnTo>
                  <a:cubicBezTo>
                    <a:pt x="1386051" y="0"/>
                    <a:pt x="1418865" y="32814"/>
                    <a:pt x="1418865" y="73291"/>
                  </a:cubicBezTo>
                  <a:lnTo>
                    <a:pt x="1418865" y="82139"/>
                  </a:lnTo>
                  <a:cubicBezTo>
                    <a:pt x="1418865" y="122616"/>
                    <a:pt x="1386051" y="155430"/>
                    <a:pt x="1345573" y="155430"/>
                  </a:cubicBezTo>
                  <a:lnTo>
                    <a:pt x="73291" y="155430"/>
                  </a:lnTo>
                  <a:cubicBezTo>
                    <a:pt x="32814" y="155430"/>
                    <a:pt x="0" y="122616"/>
                    <a:pt x="0" y="82139"/>
                  </a:cubicBezTo>
                  <a:lnTo>
                    <a:pt x="0" y="73291"/>
                  </a:lnTo>
                  <a:cubicBezTo>
                    <a:pt x="0" y="32814"/>
                    <a:pt x="32814" y="0"/>
                    <a:pt x="73291" y="0"/>
                  </a:cubicBezTo>
                  <a:close/>
                </a:path>
              </a:pathLst>
            </a:custGeom>
            <a:solidFill>
              <a:srgbClr val="F1C63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38100"/>
              <a:ext cx="1418865" cy="117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594374" y="9112451"/>
            <a:ext cx="5387252" cy="590148"/>
            <a:chOff x="0" y="0"/>
            <a:chExt cx="1418865" cy="1554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18865" cy="155430"/>
            </a:xfrm>
            <a:custGeom>
              <a:avLst/>
              <a:gdLst/>
              <a:ahLst/>
              <a:cxnLst/>
              <a:rect r="r" b="b" t="t" l="l"/>
              <a:pathLst>
                <a:path h="155430" w="1418865">
                  <a:moveTo>
                    <a:pt x="73291" y="0"/>
                  </a:moveTo>
                  <a:lnTo>
                    <a:pt x="1345573" y="0"/>
                  </a:lnTo>
                  <a:cubicBezTo>
                    <a:pt x="1386051" y="0"/>
                    <a:pt x="1418865" y="32814"/>
                    <a:pt x="1418865" y="73291"/>
                  </a:cubicBezTo>
                  <a:lnTo>
                    <a:pt x="1418865" y="82139"/>
                  </a:lnTo>
                  <a:cubicBezTo>
                    <a:pt x="1418865" y="122616"/>
                    <a:pt x="1386051" y="155430"/>
                    <a:pt x="1345573" y="155430"/>
                  </a:cubicBezTo>
                  <a:lnTo>
                    <a:pt x="73291" y="155430"/>
                  </a:lnTo>
                  <a:cubicBezTo>
                    <a:pt x="32814" y="155430"/>
                    <a:pt x="0" y="122616"/>
                    <a:pt x="0" y="82139"/>
                  </a:cubicBezTo>
                  <a:lnTo>
                    <a:pt x="0" y="73291"/>
                  </a:lnTo>
                  <a:cubicBezTo>
                    <a:pt x="0" y="32814"/>
                    <a:pt x="32814" y="0"/>
                    <a:pt x="73291" y="0"/>
                  </a:cubicBezTo>
                  <a:close/>
                </a:path>
              </a:pathLst>
            </a:custGeom>
            <a:solidFill>
              <a:srgbClr val="E8EBF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38100"/>
              <a:ext cx="1418865" cy="117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18240" y="2270414"/>
            <a:ext cx="16647672" cy="5843749"/>
            <a:chOff x="0" y="0"/>
            <a:chExt cx="4384572" cy="153909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84572" cy="1539094"/>
            </a:xfrm>
            <a:custGeom>
              <a:avLst/>
              <a:gdLst/>
              <a:ahLst/>
              <a:cxnLst/>
              <a:rect r="r" b="b" t="t" l="l"/>
              <a:pathLst>
                <a:path h="1539094" w="4384572">
                  <a:moveTo>
                    <a:pt x="23717" y="0"/>
                  </a:moveTo>
                  <a:lnTo>
                    <a:pt x="4360855" y="0"/>
                  </a:lnTo>
                  <a:cubicBezTo>
                    <a:pt x="4373953" y="0"/>
                    <a:pt x="4384572" y="10619"/>
                    <a:pt x="4384572" y="23717"/>
                  </a:cubicBezTo>
                  <a:lnTo>
                    <a:pt x="4384572" y="1515377"/>
                  </a:lnTo>
                  <a:cubicBezTo>
                    <a:pt x="4384572" y="1521667"/>
                    <a:pt x="4382073" y="1527700"/>
                    <a:pt x="4377625" y="1532148"/>
                  </a:cubicBezTo>
                  <a:cubicBezTo>
                    <a:pt x="4373177" y="1536596"/>
                    <a:pt x="4367145" y="1539094"/>
                    <a:pt x="4360855" y="1539094"/>
                  </a:cubicBezTo>
                  <a:lnTo>
                    <a:pt x="23717" y="1539094"/>
                  </a:lnTo>
                  <a:cubicBezTo>
                    <a:pt x="10619" y="1539094"/>
                    <a:pt x="0" y="1528476"/>
                    <a:pt x="0" y="1515377"/>
                  </a:cubicBezTo>
                  <a:lnTo>
                    <a:pt x="0" y="23717"/>
                  </a:lnTo>
                  <a:cubicBezTo>
                    <a:pt x="0" y="17427"/>
                    <a:pt x="2499" y="11394"/>
                    <a:pt x="6947" y="6947"/>
                  </a:cubicBezTo>
                  <a:cubicBezTo>
                    <a:pt x="11394" y="2499"/>
                    <a:pt x="17427" y="0"/>
                    <a:pt x="23717" y="0"/>
                  </a:cubicBezTo>
                  <a:close/>
                </a:path>
              </a:pathLst>
            </a:custGeom>
            <a:solidFill>
              <a:srgbClr val="545454">
                <a:alpha val="93725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38100"/>
              <a:ext cx="4384572" cy="1500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337155" y="5460873"/>
            <a:ext cx="9613690" cy="2643765"/>
          </a:xfrm>
          <a:custGeom>
            <a:avLst/>
            <a:gdLst/>
            <a:ahLst/>
            <a:cxnLst/>
            <a:rect r="r" b="b" t="t" l="l"/>
            <a:pathLst>
              <a:path h="2643765" w="9613690">
                <a:moveTo>
                  <a:pt x="0" y="0"/>
                </a:moveTo>
                <a:lnTo>
                  <a:pt x="9613690" y="0"/>
                </a:lnTo>
                <a:lnTo>
                  <a:pt x="9613690" y="2643765"/>
                </a:lnTo>
                <a:lnTo>
                  <a:pt x="0" y="26437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286543" y="190072"/>
            <a:ext cx="1586057" cy="838628"/>
          </a:xfrm>
          <a:custGeom>
            <a:avLst/>
            <a:gdLst/>
            <a:ahLst/>
            <a:cxnLst/>
            <a:rect r="r" b="b" t="t" l="l"/>
            <a:pathLst>
              <a:path h="838628" w="1586057">
                <a:moveTo>
                  <a:pt x="0" y="0"/>
                </a:moveTo>
                <a:lnTo>
                  <a:pt x="1586056" y="0"/>
                </a:lnTo>
                <a:lnTo>
                  <a:pt x="1586056" y="838628"/>
                </a:lnTo>
                <a:lnTo>
                  <a:pt x="0" y="83862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7668159" y="1208432"/>
            <a:ext cx="492788" cy="492788"/>
          </a:xfrm>
          <a:custGeom>
            <a:avLst/>
            <a:gdLst/>
            <a:ahLst/>
            <a:cxnLst/>
            <a:rect r="r" b="b" t="t" l="l"/>
            <a:pathLst>
              <a:path h="492788" w="492788">
                <a:moveTo>
                  <a:pt x="0" y="0"/>
                </a:moveTo>
                <a:lnTo>
                  <a:pt x="492788" y="0"/>
                </a:lnTo>
                <a:lnTo>
                  <a:pt x="492788" y="492789"/>
                </a:lnTo>
                <a:lnTo>
                  <a:pt x="0" y="49278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0" y="8285543"/>
            <a:ext cx="1968934" cy="2001457"/>
          </a:xfrm>
          <a:custGeom>
            <a:avLst/>
            <a:gdLst/>
            <a:ahLst/>
            <a:cxnLst/>
            <a:rect r="r" b="b" t="t" l="l"/>
            <a:pathLst>
              <a:path h="2001457" w="1968934">
                <a:moveTo>
                  <a:pt x="0" y="0"/>
                </a:moveTo>
                <a:lnTo>
                  <a:pt x="1968934" y="0"/>
                </a:lnTo>
                <a:lnTo>
                  <a:pt x="1968934" y="2001457"/>
                </a:lnTo>
                <a:lnTo>
                  <a:pt x="0" y="20014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8609946">
            <a:off x="-3687095" y="-1886838"/>
            <a:ext cx="7629094" cy="4539311"/>
          </a:xfrm>
          <a:custGeom>
            <a:avLst/>
            <a:gdLst/>
            <a:ahLst/>
            <a:cxnLst/>
            <a:rect r="r" b="b" t="t" l="l"/>
            <a:pathLst>
              <a:path h="4539311" w="7629094">
                <a:moveTo>
                  <a:pt x="0" y="0"/>
                </a:moveTo>
                <a:lnTo>
                  <a:pt x="7629094" y="0"/>
                </a:lnTo>
                <a:lnTo>
                  <a:pt x="7629094" y="4539311"/>
                </a:lnTo>
                <a:lnTo>
                  <a:pt x="0" y="453931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905695" y="9296400"/>
            <a:ext cx="2008858" cy="260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00"/>
              </a:lnSpc>
              <a:spcBef>
                <a:spcPct val="0"/>
              </a:spcBef>
            </a:pPr>
            <a:r>
              <a:rPr lang="en-US" b="true" sz="2000">
                <a:solidFill>
                  <a:srgbClr val="2D3E70"/>
                </a:solidFill>
                <a:latin typeface="Banburi Bold"/>
                <a:ea typeface="Banburi Bold"/>
                <a:cs typeface="Banburi Bold"/>
                <a:sym typeface="Banburi Bold"/>
              </a:rPr>
              <a:t>Halaman 08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752809" y="3640978"/>
            <a:ext cx="14782382" cy="2992545"/>
            <a:chOff x="0" y="0"/>
            <a:chExt cx="19709843" cy="3990060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6163299" cy="2531884"/>
              <a:chOff x="0" y="0"/>
              <a:chExt cx="1312569" cy="539204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312569" cy="539204"/>
              </a:xfrm>
              <a:custGeom>
                <a:avLst/>
                <a:gdLst/>
                <a:ahLst/>
                <a:cxnLst/>
                <a:rect r="r" b="b" t="t" l="l"/>
                <a:pathLst>
                  <a:path h="539204" w="1312569">
                    <a:moveTo>
                      <a:pt x="85417" y="0"/>
                    </a:moveTo>
                    <a:lnTo>
                      <a:pt x="1227152" y="0"/>
                    </a:lnTo>
                    <a:cubicBezTo>
                      <a:pt x="1274327" y="0"/>
                      <a:pt x="1312569" y="38242"/>
                      <a:pt x="1312569" y="85417"/>
                    </a:cubicBezTo>
                    <a:lnTo>
                      <a:pt x="1312569" y="453786"/>
                    </a:lnTo>
                    <a:cubicBezTo>
                      <a:pt x="1312569" y="500961"/>
                      <a:pt x="1274327" y="539204"/>
                      <a:pt x="1227152" y="539204"/>
                    </a:cubicBezTo>
                    <a:lnTo>
                      <a:pt x="85417" y="539204"/>
                    </a:lnTo>
                    <a:cubicBezTo>
                      <a:pt x="38242" y="539204"/>
                      <a:pt x="0" y="500961"/>
                      <a:pt x="0" y="453786"/>
                    </a:cubicBezTo>
                    <a:lnTo>
                      <a:pt x="0" y="85417"/>
                    </a:lnTo>
                    <a:cubicBezTo>
                      <a:pt x="0" y="38242"/>
                      <a:pt x="38242" y="0"/>
                      <a:pt x="85417" y="0"/>
                    </a:cubicBezTo>
                    <a:close/>
                  </a:path>
                </a:pathLst>
              </a:custGeom>
              <a:solidFill>
                <a:srgbClr val="FAF4EB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57150"/>
                <a:ext cx="1312569" cy="482054"/>
              </a:xfrm>
              <a:prstGeom prst="rect">
                <a:avLst/>
              </a:prstGeom>
            </p:spPr>
            <p:txBody>
              <a:bodyPr anchor="ctr" rtlCol="false" tIns="47118" lIns="47118" bIns="47118" rIns="47118"/>
              <a:lstStyle/>
              <a:p>
                <a:pPr algn="ctr">
                  <a:lnSpc>
                    <a:spcPts val="2499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0" y="2731837"/>
              <a:ext cx="6163299" cy="1258223"/>
              <a:chOff x="0" y="0"/>
              <a:chExt cx="1312569" cy="267958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312569" cy="267958"/>
              </a:xfrm>
              <a:custGeom>
                <a:avLst/>
                <a:gdLst/>
                <a:ahLst/>
                <a:cxnLst/>
                <a:rect r="r" b="b" t="t" l="l"/>
                <a:pathLst>
                  <a:path h="267958" w="1312569">
                    <a:moveTo>
                      <a:pt x="85417" y="0"/>
                    </a:moveTo>
                    <a:lnTo>
                      <a:pt x="1227152" y="0"/>
                    </a:lnTo>
                    <a:cubicBezTo>
                      <a:pt x="1274327" y="0"/>
                      <a:pt x="1312569" y="38242"/>
                      <a:pt x="1312569" y="85417"/>
                    </a:cubicBezTo>
                    <a:lnTo>
                      <a:pt x="1312569" y="182541"/>
                    </a:lnTo>
                    <a:cubicBezTo>
                      <a:pt x="1312569" y="229715"/>
                      <a:pt x="1274327" y="267958"/>
                      <a:pt x="1227152" y="267958"/>
                    </a:cubicBezTo>
                    <a:lnTo>
                      <a:pt x="85417" y="267958"/>
                    </a:lnTo>
                    <a:cubicBezTo>
                      <a:pt x="38242" y="267958"/>
                      <a:pt x="0" y="229715"/>
                      <a:pt x="0" y="182541"/>
                    </a:cubicBezTo>
                    <a:lnTo>
                      <a:pt x="0" y="85417"/>
                    </a:lnTo>
                    <a:cubicBezTo>
                      <a:pt x="0" y="38242"/>
                      <a:pt x="38242" y="0"/>
                      <a:pt x="85417" y="0"/>
                    </a:cubicBezTo>
                    <a:close/>
                  </a:path>
                </a:pathLst>
              </a:custGeom>
              <a:solidFill>
                <a:srgbClr val="FAF4EB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57150"/>
                <a:ext cx="1312569" cy="210808"/>
              </a:xfrm>
              <a:prstGeom prst="rect">
                <a:avLst/>
              </a:prstGeom>
            </p:spPr>
            <p:txBody>
              <a:bodyPr anchor="ctr" rtlCol="false" tIns="47118" lIns="47118" bIns="47118" rIns="47118"/>
              <a:lstStyle/>
              <a:p>
                <a:pPr algn="ctr">
                  <a:lnSpc>
                    <a:spcPts val="2499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718085" y="2947759"/>
              <a:ext cx="4727129" cy="8263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89"/>
                </a:lnSpc>
              </a:pPr>
              <a:r>
                <a:rPr lang="en-US" sz="1991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Jadi Fungsi penerimaannya ada;ah TR = 200 x Q</a:t>
              </a:r>
            </a:p>
          </p:txBody>
        </p:sp>
        <p:grpSp>
          <p:nvGrpSpPr>
            <p:cNvPr name="Group 28" id="28"/>
            <p:cNvGrpSpPr/>
            <p:nvPr/>
          </p:nvGrpSpPr>
          <p:grpSpPr>
            <a:xfrm rot="0">
              <a:off x="6770707" y="0"/>
              <a:ext cx="6163299" cy="2531884"/>
              <a:chOff x="0" y="0"/>
              <a:chExt cx="1312569" cy="539204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1312569" cy="539204"/>
              </a:xfrm>
              <a:custGeom>
                <a:avLst/>
                <a:gdLst/>
                <a:ahLst/>
                <a:cxnLst/>
                <a:rect r="r" b="b" t="t" l="l"/>
                <a:pathLst>
                  <a:path h="539204" w="1312569">
                    <a:moveTo>
                      <a:pt x="85417" y="0"/>
                    </a:moveTo>
                    <a:lnTo>
                      <a:pt x="1227152" y="0"/>
                    </a:lnTo>
                    <a:cubicBezTo>
                      <a:pt x="1274327" y="0"/>
                      <a:pt x="1312569" y="38242"/>
                      <a:pt x="1312569" y="85417"/>
                    </a:cubicBezTo>
                    <a:lnTo>
                      <a:pt x="1312569" y="453786"/>
                    </a:lnTo>
                    <a:cubicBezTo>
                      <a:pt x="1312569" y="500961"/>
                      <a:pt x="1274327" y="539204"/>
                      <a:pt x="1227152" y="539204"/>
                    </a:cubicBezTo>
                    <a:lnTo>
                      <a:pt x="85417" y="539204"/>
                    </a:lnTo>
                    <a:cubicBezTo>
                      <a:pt x="38242" y="539204"/>
                      <a:pt x="0" y="500961"/>
                      <a:pt x="0" y="453786"/>
                    </a:cubicBezTo>
                    <a:lnTo>
                      <a:pt x="0" y="85417"/>
                    </a:lnTo>
                    <a:cubicBezTo>
                      <a:pt x="0" y="38242"/>
                      <a:pt x="38242" y="0"/>
                      <a:pt x="85417" y="0"/>
                    </a:cubicBezTo>
                    <a:close/>
                  </a:path>
                </a:pathLst>
              </a:custGeom>
              <a:solidFill>
                <a:srgbClr val="FAF4EB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57150"/>
                <a:ext cx="1312569" cy="482054"/>
              </a:xfrm>
              <a:prstGeom prst="rect">
                <a:avLst/>
              </a:prstGeom>
            </p:spPr>
            <p:txBody>
              <a:bodyPr anchor="ctr" rtlCol="false" tIns="47118" lIns="47118" bIns="47118" rIns="47118"/>
              <a:lstStyle/>
              <a:p>
                <a:pPr algn="ctr">
                  <a:lnSpc>
                    <a:spcPts val="2499"/>
                  </a:lnSpc>
                </a:pP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6770707" y="2731837"/>
              <a:ext cx="6163299" cy="1258223"/>
              <a:chOff x="0" y="0"/>
              <a:chExt cx="1312569" cy="267958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1312569" cy="267958"/>
              </a:xfrm>
              <a:custGeom>
                <a:avLst/>
                <a:gdLst/>
                <a:ahLst/>
                <a:cxnLst/>
                <a:rect r="r" b="b" t="t" l="l"/>
                <a:pathLst>
                  <a:path h="267958" w="1312569">
                    <a:moveTo>
                      <a:pt x="85417" y="0"/>
                    </a:moveTo>
                    <a:lnTo>
                      <a:pt x="1227152" y="0"/>
                    </a:lnTo>
                    <a:cubicBezTo>
                      <a:pt x="1274327" y="0"/>
                      <a:pt x="1312569" y="38242"/>
                      <a:pt x="1312569" y="85417"/>
                    </a:cubicBezTo>
                    <a:lnTo>
                      <a:pt x="1312569" y="182541"/>
                    </a:lnTo>
                    <a:cubicBezTo>
                      <a:pt x="1312569" y="229715"/>
                      <a:pt x="1274327" y="267958"/>
                      <a:pt x="1227152" y="267958"/>
                    </a:cubicBezTo>
                    <a:lnTo>
                      <a:pt x="85417" y="267958"/>
                    </a:lnTo>
                    <a:cubicBezTo>
                      <a:pt x="38242" y="267958"/>
                      <a:pt x="0" y="229715"/>
                      <a:pt x="0" y="182541"/>
                    </a:cubicBezTo>
                    <a:lnTo>
                      <a:pt x="0" y="85417"/>
                    </a:lnTo>
                    <a:cubicBezTo>
                      <a:pt x="0" y="38242"/>
                      <a:pt x="38242" y="0"/>
                      <a:pt x="85417" y="0"/>
                    </a:cubicBezTo>
                    <a:close/>
                  </a:path>
                </a:pathLst>
              </a:custGeom>
              <a:solidFill>
                <a:srgbClr val="FAF4EB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57150"/>
                <a:ext cx="1312569" cy="210808"/>
              </a:xfrm>
              <a:prstGeom prst="rect">
                <a:avLst/>
              </a:prstGeom>
            </p:spPr>
            <p:txBody>
              <a:bodyPr anchor="ctr" rtlCol="false" tIns="47118" lIns="47118" bIns="47118" rIns="47118"/>
              <a:lstStyle/>
              <a:p>
                <a:pPr algn="ctr">
                  <a:lnSpc>
                    <a:spcPts val="2499"/>
                  </a:lnSpc>
                </a:pP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0">
              <a:off x="13546544" y="0"/>
              <a:ext cx="6163299" cy="2531884"/>
              <a:chOff x="0" y="0"/>
              <a:chExt cx="1312569" cy="539204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1312569" cy="539204"/>
              </a:xfrm>
              <a:custGeom>
                <a:avLst/>
                <a:gdLst/>
                <a:ahLst/>
                <a:cxnLst/>
                <a:rect r="r" b="b" t="t" l="l"/>
                <a:pathLst>
                  <a:path h="539204" w="1312569">
                    <a:moveTo>
                      <a:pt x="85417" y="0"/>
                    </a:moveTo>
                    <a:lnTo>
                      <a:pt x="1227152" y="0"/>
                    </a:lnTo>
                    <a:cubicBezTo>
                      <a:pt x="1274327" y="0"/>
                      <a:pt x="1312569" y="38242"/>
                      <a:pt x="1312569" y="85417"/>
                    </a:cubicBezTo>
                    <a:lnTo>
                      <a:pt x="1312569" y="453786"/>
                    </a:lnTo>
                    <a:cubicBezTo>
                      <a:pt x="1312569" y="500961"/>
                      <a:pt x="1274327" y="539204"/>
                      <a:pt x="1227152" y="539204"/>
                    </a:cubicBezTo>
                    <a:lnTo>
                      <a:pt x="85417" y="539204"/>
                    </a:lnTo>
                    <a:cubicBezTo>
                      <a:pt x="38242" y="539204"/>
                      <a:pt x="0" y="500961"/>
                      <a:pt x="0" y="453786"/>
                    </a:cubicBezTo>
                    <a:lnTo>
                      <a:pt x="0" y="85417"/>
                    </a:lnTo>
                    <a:cubicBezTo>
                      <a:pt x="0" y="38242"/>
                      <a:pt x="38242" y="0"/>
                      <a:pt x="85417" y="0"/>
                    </a:cubicBezTo>
                    <a:close/>
                  </a:path>
                </a:pathLst>
              </a:custGeom>
              <a:solidFill>
                <a:srgbClr val="FAF4EB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57150"/>
                <a:ext cx="1312569" cy="482054"/>
              </a:xfrm>
              <a:prstGeom prst="rect">
                <a:avLst/>
              </a:prstGeom>
            </p:spPr>
            <p:txBody>
              <a:bodyPr anchor="ctr" rtlCol="false" tIns="47118" lIns="47118" bIns="47118" rIns="47118"/>
              <a:lstStyle/>
              <a:p>
                <a:pPr algn="ctr">
                  <a:lnSpc>
                    <a:spcPts val="2499"/>
                  </a:lnSpc>
                </a:pPr>
              </a:p>
            </p:txBody>
          </p:sp>
        </p:grpSp>
        <p:grpSp>
          <p:nvGrpSpPr>
            <p:cNvPr name="Group 37" id="37"/>
            <p:cNvGrpSpPr/>
            <p:nvPr/>
          </p:nvGrpSpPr>
          <p:grpSpPr>
            <a:xfrm rot="0">
              <a:off x="13546544" y="2731837"/>
              <a:ext cx="6163299" cy="1258223"/>
              <a:chOff x="0" y="0"/>
              <a:chExt cx="1312569" cy="267958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1312569" cy="267958"/>
              </a:xfrm>
              <a:custGeom>
                <a:avLst/>
                <a:gdLst/>
                <a:ahLst/>
                <a:cxnLst/>
                <a:rect r="r" b="b" t="t" l="l"/>
                <a:pathLst>
                  <a:path h="267958" w="1312569">
                    <a:moveTo>
                      <a:pt x="85417" y="0"/>
                    </a:moveTo>
                    <a:lnTo>
                      <a:pt x="1227152" y="0"/>
                    </a:lnTo>
                    <a:cubicBezTo>
                      <a:pt x="1274327" y="0"/>
                      <a:pt x="1312569" y="38242"/>
                      <a:pt x="1312569" y="85417"/>
                    </a:cubicBezTo>
                    <a:lnTo>
                      <a:pt x="1312569" y="182541"/>
                    </a:lnTo>
                    <a:cubicBezTo>
                      <a:pt x="1312569" y="229715"/>
                      <a:pt x="1274327" y="267958"/>
                      <a:pt x="1227152" y="267958"/>
                    </a:cubicBezTo>
                    <a:lnTo>
                      <a:pt x="85417" y="267958"/>
                    </a:lnTo>
                    <a:cubicBezTo>
                      <a:pt x="38242" y="267958"/>
                      <a:pt x="0" y="229715"/>
                      <a:pt x="0" y="182541"/>
                    </a:cubicBezTo>
                    <a:lnTo>
                      <a:pt x="0" y="85417"/>
                    </a:lnTo>
                    <a:cubicBezTo>
                      <a:pt x="0" y="38242"/>
                      <a:pt x="38242" y="0"/>
                      <a:pt x="85417" y="0"/>
                    </a:cubicBezTo>
                    <a:close/>
                  </a:path>
                </a:pathLst>
              </a:custGeom>
              <a:solidFill>
                <a:srgbClr val="FAF4EB"/>
              </a:solidFill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57150"/>
                <a:ext cx="1312569" cy="210808"/>
              </a:xfrm>
              <a:prstGeom prst="rect">
                <a:avLst/>
              </a:prstGeom>
            </p:spPr>
            <p:txBody>
              <a:bodyPr anchor="ctr" rtlCol="false" tIns="47118" lIns="47118" bIns="47118" rIns="47118"/>
              <a:lstStyle/>
              <a:p>
                <a:pPr algn="ctr">
                  <a:lnSpc>
                    <a:spcPts val="2499"/>
                  </a:lnSpc>
                </a:pPr>
              </a:p>
            </p:txBody>
          </p:sp>
        </p:grpSp>
        <p:sp>
          <p:nvSpPr>
            <p:cNvPr name="TextBox 40" id="40"/>
            <p:cNvSpPr txBox="true"/>
            <p:nvPr/>
          </p:nvSpPr>
          <p:spPr>
            <a:xfrm rot="0">
              <a:off x="14151217" y="2947759"/>
              <a:ext cx="4953951" cy="8263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89"/>
                </a:lnSpc>
              </a:pPr>
              <a:r>
                <a:rPr lang="en-US" sz="1991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Jadi besarnya Marginal Revenue adalah Rp 400,-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7954629" y="410597"/>
              <a:ext cx="3805716" cy="17011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75"/>
                </a:lnSpc>
              </a:pPr>
              <a:r>
                <a:rPr lang="en-US" sz="2700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TR  = P x Q</a:t>
              </a:r>
            </a:p>
            <a:p>
              <a:pPr algn="l">
                <a:lnSpc>
                  <a:spcPts val="3375"/>
                </a:lnSpc>
              </a:pPr>
              <a:r>
                <a:rPr lang="en-US" sz="2700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TR  = 200 x 150</a:t>
              </a:r>
            </a:p>
            <a:p>
              <a:pPr algn="l">
                <a:lnSpc>
                  <a:spcPts val="3375"/>
                </a:lnSpc>
              </a:pPr>
              <a:r>
                <a:rPr lang="en-US" sz="2700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TR  = 30.000,-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14131935" y="401072"/>
              <a:ext cx="5248942" cy="18481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27"/>
                </a:lnSpc>
              </a:pPr>
              <a:r>
                <a:rPr lang="en-US" sz="2182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MR  = Δ TR / Δ Q</a:t>
              </a:r>
            </a:p>
            <a:p>
              <a:pPr algn="l">
                <a:lnSpc>
                  <a:spcPts val="2727"/>
                </a:lnSpc>
              </a:pPr>
              <a:r>
                <a:rPr lang="en-US" sz="2182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MR  = (40.000-30.000) / (200-150)</a:t>
              </a:r>
            </a:p>
            <a:p>
              <a:pPr algn="l">
                <a:lnSpc>
                  <a:spcPts val="2727"/>
                </a:lnSpc>
              </a:pPr>
              <a:r>
                <a:rPr lang="en-US" sz="2182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MR  = 20.000 : 50</a:t>
              </a:r>
            </a:p>
            <a:p>
              <a:pPr algn="l">
                <a:lnSpc>
                  <a:spcPts val="2727"/>
                </a:lnSpc>
              </a:pPr>
              <a:r>
                <a:rPr lang="en-US" sz="2182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MR  = 400,-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1178791" y="703321"/>
              <a:ext cx="3805716" cy="1129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75"/>
                </a:lnSpc>
              </a:pPr>
              <a:r>
                <a:rPr lang="en-US" sz="2700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TR  = P x Q</a:t>
              </a:r>
            </a:p>
            <a:p>
              <a:pPr algn="l">
                <a:lnSpc>
                  <a:spcPts val="3375"/>
                </a:lnSpc>
              </a:pPr>
              <a:r>
                <a:rPr lang="en-US" sz="2700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TR  = 200 x Q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7493922" y="2947759"/>
              <a:ext cx="4727129" cy="8263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89"/>
                </a:lnSpc>
              </a:pPr>
              <a:r>
                <a:rPr lang="en-US" sz="1991">
                  <a:solidFill>
                    <a:srgbClr val="000000"/>
                  </a:solidFill>
                  <a:latin typeface="Banburi"/>
                  <a:ea typeface="Banburi"/>
                  <a:cs typeface="Banburi"/>
                  <a:sym typeface="Banburi"/>
                </a:rPr>
                <a:t>Jadi Besarnya Total Penerimaan adalah 30.000,-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925" r="0" b="-992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167561">
            <a:off x="12287659" y="4965986"/>
            <a:ext cx="10311063" cy="8145740"/>
          </a:xfrm>
          <a:custGeom>
            <a:avLst/>
            <a:gdLst/>
            <a:ahLst/>
            <a:cxnLst/>
            <a:rect r="r" b="b" t="t" l="l"/>
            <a:pathLst>
              <a:path h="8145740" w="10311063">
                <a:moveTo>
                  <a:pt x="0" y="0"/>
                </a:moveTo>
                <a:lnTo>
                  <a:pt x="10311063" y="0"/>
                </a:lnTo>
                <a:lnTo>
                  <a:pt x="10311063" y="8145740"/>
                </a:lnTo>
                <a:lnTo>
                  <a:pt x="0" y="81457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15746774" y="9264851"/>
            <a:ext cx="5387252" cy="590148"/>
            <a:chOff x="0" y="0"/>
            <a:chExt cx="1418865" cy="1554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18865" cy="155430"/>
            </a:xfrm>
            <a:custGeom>
              <a:avLst/>
              <a:gdLst/>
              <a:ahLst/>
              <a:cxnLst/>
              <a:rect r="r" b="b" t="t" l="l"/>
              <a:pathLst>
                <a:path h="155430" w="1418865">
                  <a:moveTo>
                    <a:pt x="73291" y="0"/>
                  </a:moveTo>
                  <a:lnTo>
                    <a:pt x="1345573" y="0"/>
                  </a:lnTo>
                  <a:cubicBezTo>
                    <a:pt x="1386051" y="0"/>
                    <a:pt x="1418865" y="32814"/>
                    <a:pt x="1418865" y="73291"/>
                  </a:cubicBezTo>
                  <a:lnTo>
                    <a:pt x="1418865" y="82139"/>
                  </a:lnTo>
                  <a:cubicBezTo>
                    <a:pt x="1418865" y="122616"/>
                    <a:pt x="1386051" y="155430"/>
                    <a:pt x="1345573" y="155430"/>
                  </a:cubicBezTo>
                  <a:lnTo>
                    <a:pt x="73291" y="155430"/>
                  </a:lnTo>
                  <a:cubicBezTo>
                    <a:pt x="32814" y="155430"/>
                    <a:pt x="0" y="122616"/>
                    <a:pt x="0" y="82139"/>
                  </a:cubicBezTo>
                  <a:lnTo>
                    <a:pt x="0" y="73291"/>
                  </a:lnTo>
                  <a:cubicBezTo>
                    <a:pt x="0" y="32814"/>
                    <a:pt x="32814" y="0"/>
                    <a:pt x="73291" y="0"/>
                  </a:cubicBezTo>
                  <a:close/>
                </a:path>
              </a:pathLst>
            </a:custGeom>
            <a:solidFill>
              <a:srgbClr val="F1C63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38100"/>
              <a:ext cx="1418865" cy="117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594374" y="9112451"/>
            <a:ext cx="5387252" cy="590148"/>
            <a:chOff x="0" y="0"/>
            <a:chExt cx="1418865" cy="15543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18865" cy="155430"/>
            </a:xfrm>
            <a:custGeom>
              <a:avLst/>
              <a:gdLst/>
              <a:ahLst/>
              <a:cxnLst/>
              <a:rect r="r" b="b" t="t" l="l"/>
              <a:pathLst>
                <a:path h="155430" w="1418865">
                  <a:moveTo>
                    <a:pt x="73291" y="0"/>
                  </a:moveTo>
                  <a:lnTo>
                    <a:pt x="1345573" y="0"/>
                  </a:lnTo>
                  <a:cubicBezTo>
                    <a:pt x="1386051" y="0"/>
                    <a:pt x="1418865" y="32814"/>
                    <a:pt x="1418865" y="73291"/>
                  </a:cubicBezTo>
                  <a:lnTo>
                    <a:pt x="1418865" y="82139"/>
                  </a:lnTo>
                  <a:cubicBezTo>
                    <a:pt x="1418865" y="122616"/>
                    <a:pt x="1386051" y="155430"/>
                    <a:pt x="1345573" y="155430"/>
                  </a:cubicBezTo>
                  <a:lnTo>
                    <a:pt x="73291" y="155430"/>
                  </a:lnTo>
                  <a:cubicBezTo>
                    <a:pt x="32814" y="155430"/>
                    <a:pt x="0" y="122616"/>
                    <a:pt x="0" y="82139"/>
                  </a:cubicBezTo>
                  <a:lnTo>
                    <a:pt x="0" y="73291"/>
                  </a:lnTo>
                  <a:cubicBezTo>
                    <a:pt x="0" y="32814"/>
                    <a:pt x="32814" y="0"/>
                    <a:pt x="73291" y="0"/>
                  </a:cubicBezTo>
                  <a:close/>
                </a:path>
              </a:pathLst>
            </a:custGeom>
            <a:solidFill>
              <a:srgbClr val="E8EBF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38100"/>
              <a:ext cx="1418865" cy="117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0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5905695" y="9296400"/>
            <a:ext cx="2008858" cy="260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00"/>
              </a:lnSpc>
              <a:spcBef>
                <a:spcPct val="0"/>
              </a:spcBef>
            </a:pPr>
            <a:r>
              <a:rPr lang="en-US" b="true" sz="2000">
                <a:solidFill>
                  <a:srgbClr val="2D3E70"/>
                </a:solidFill>
                <a:latin typeface="Banburi Bold"/>
                <a:ea typeface="Banburi Bold"/>
                <a:cs typeface="Banburi Bold"/>
                <a:sym typeface="Banburi Bold"/>
              </a:rPr>
              <a:t>Halaman 09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47076" y="1059666"/>
            <a:ext cx="12253298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94"/>
              </a:lnSpc>
            </a:pPr>
            <a:r>
              <a:rPr lang="en-US" sz="6245" spc="124">
                <a:solidFill>
                  <a:srgbClr val="D8DCE8"/>
                </a:solidFill>
                <a:latin typeface="Brasika"/>
                <a:ea typeface="Brasika"/>
                <a:cs typeface="Brasika"/>
                <a:sym typeface="Brasika"/>
              </a:rPr>
              <a:t>Kurva Penerimaan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947076" y="3115160"/>
            <a:ext cx="8649912" cy="5717903"/>
            <a:chOff x="0" y="0"/>
            <a:chExt cx="11533217" cy="7623871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1533217" cy="7623871"/>
              <a:chOff x="0" y="0"/>
              <a:chExt cx="2278166" cy="150595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278166" cy="1505950"/>
              </a:xfrm>
              <a:custGeom>
                <a:avLst/>
                <a:gdLst/>
                <a:ahLst/>
                <a:cxnLst/>
                <a:rect r="r" b="b" t="t" l="l"/>
                <a:pathLst>
                  <a:path h="1505950" w="2278166">
                    <a:moveTo>
                      <a:pt x="45646" y="0"/>
                    </a:moveTo>
                    <a:lnTo>
                      <a:pt x="2232520" y="0"/>
                    </a:lnTo>
                    <a:cubicBezTo>
                      <a:pt x="2257730" y="0"/>
                      <a:pt x="2278166" y="20437"/>
                      <a:pt x="2278166" y="45646"/>
                    </a:cubicBezTo>
                    <a:lnTo>
                      <a:pt x="2278166" y="1460303"/>
                    </a:lnTo>
                    <a:cubicBezTo>
                      <a:pt x="2278166" y="1472410"/>
                      <a:pt x="2273357" y="1484020"/>
                      <a:pt x="2264797" y="1492580"/>
                    </a:cubicBezTo>
                    <a:cubicBezTo>
                      <a:pt x="2256236" y="1501141"/>
                      <a:pt x="2244626" y="1505950"/>
                      <a:pt x="2232520" y="1505950"/>
                    </a:cubicBezTo>
                    <a:lnTo>
                      <a:pt x="45646" y="1505950"/>
                    </a:lnTo>
                    <a:cubicBezTo>
                      <a:pt x="33540" y="1505950"/>
                      <a:pt x="21930" y="1501141"/>
                      <a:pt x="13370" y="1492580"/>
                    </a:cubicBezTo>
                    <a:cubicBezTo>
                      <a:pt x="4809" y="1484020"/>
                      <a:pt x="0" y="1472410"/>
                      <a:pt x="0" y="1460303"/>
                    </a:cubicBezTo>
                    <a:lnTo>
                      <a:pt x="0" y="45646"/>
                    </a:lnTo>
                    <a:cubicBezTo>
                      <a:pt x="0" y="33540"/>
                      <a:pt x="4809" y="21930"/>
                      <a:pt x="13370" y="13370"/>
                    </a:cubicBezTo>
                    <a:cubicBezTo>
                      <a:pt x="21930" y="4809"/>
                      <a:pt x="33540" y="0"/>
                      <a:pt x="4564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38100"/>
                <a:ext cx="2278166" cy="1467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00"/>
                  </a:lnSpc>
                </a:pPr>
              </a:p>
            </p:txBody>
          </p:sp>
        </p:grpSp>
        <p:sp>
          <p:nvSpPr>
            <p:cNvPr name="AutoShape 16" id="16"/>
            <p:cNvSpPr/>
            <p:nvPr/>
          </p:nvSpPr>
          <p:spPr>
            <a:xfrm>
              <a:off x="1278339" y="6600456"/>
              <a:ext cx="8656320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flipV="true">
              <a:off x="1686874" y="1245271"/>
              <a:ext cx="0" cy="572120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 flipV="true">
              <a:off x="1704266" y="1960529"/>
              <a:ext cx="4918476" cy="4621416"/>
            </a:xfrm>
            <a:prstGeom prst="line">
              <a:avLst/>
            </a:prstGeom>
            <a:ln cap="flat" w="50800">
              <a:solidFill>
                <a:srgbClr val="54545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9" id="19"/>
            <p:cNvSpPr txBox="true"/>
            <p:nvPr/>
          </p:nvSpPr>
          <p:spPr>
            <a:xfrm rot="0">
              <a:off x="6729482" y="1754435"/>
              <a:ext cx="1556045" cy="3740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5"/>
                </a:lnSpc>
              </a:pPr>
              <a:r>
                <a:rPr lang="en-US" sz="1704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TR = 200Q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0058114" y="6394363"/>
              <a:ext cx="435277" cy="3740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5"/>
                </a:lnSpc>
              </a:pPr>
              <a:r>
                <a:rPr lang="en-US" sz="1704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Q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314550" y="753558"/>
              <a:ext cx="782181" cy="3740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5"/>
                </a:lnSpc>
              </a:pPr>
              <a:r>
                <a:rPr lang="en-US" sz="1704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R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1162697" y="6592391"/>
              <a:ext cx="435277" cy="3740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385"/>
                </a:lnSpc>
              </a:pPr>
              <a:r>
                <a:rPr lang="en-US" sz="1704">
                  <a:solidFill>
                    <a:srgbClr val="2D3E70"/>
                  </a:solidFill>
                  <a:latin typeface="Banburi"/>
                  <a:ea typeface="Banburi"/>
                  <a:cs typeface="Banburi"/>
                  <a:sym typeface="Banburi"/>
                </a:rPr>
                <a:t>0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DAGSrIo87c0</dc:identifier>
  <dcterms:modified xsi:type="dcterms:W3CDTF">2011-08-01T06:04:30Z</dcterms:modified>
  <cp:revision>1</cp:revision>
  <dc:title>Biru Abstrak Memphis Presentasi Sidang Skripsi</dc:title>
</cp:coreProperties>
</file>