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anburi Bold" charset="1" panose="00000000000000000000"/>
      <p:regular r:id="rId15"/>
    </p:embeddedFont>
    <p:embeddedFont>
      <p:font typeface="Brasika" charset="1" panose="00000000000000000000"/>
      <p:regular r:id="rId16"/>
    </p:embeddedFont>
    <p:embeddedFont>
      <p:font typeface="Banburi"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14" Target="../media/image24.pn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2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22.png" Type="http://schemas.openxmlformats.org/officeDocument/2006/relationships/image"/><Relationship Id="rId13" Target="../media/image23.svg" Type="http://schemas.openxmlformats.org/officeDocument/2006/relationships/image"/><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2" Target="../media/image32.jpeg" Type="http://schemas.openxmlformats.org/officeDocument/2006/relationships/image"/><Relationship Id="rId3" Target="../media/image33.png" Type="http://schemas.openxmlformats.org/officeDocument/2006/relationships/image"/><Relationship Id="rId4" Target="../media/image34.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3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2" Target="../media/image32.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 Id="rId5" Target="../media/image39.png" Type="http://schemas.openxmlformats.org/officeDocument/2006/relationships/image"/><Relationship Id="rId6" Target="../media/image40.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2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30.png" Type="http://schemas.openxmlformats.org/officeDocument/2006/relationships/image"/><Relationship Id="rId14" Target="../media/image31.svg" Type="http://schemas.openxmlformats.org/officeDocument/2006/relationships/image"/><Relationship Id="rId2" Target="../media/image25.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6.png" Type="http://schemas.openxmlformats.org/officeDocument/2006/relationships/image"/><Relationship Id="rId6" Target="../media/image2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2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jpeg" Type="http://schemas.openxmlformats.org/officeDocument/2006/relationships/image"/><Relationship Id="rId3" Target="../media/image39.png" Type="http://schemas.openxmlformats.org/officeDocument/2006/relationships/image"/><Relationship Id="rId4" Target="../media/image4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6017754" y="2923558"/>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535912" y="2965809"/>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1028700" y="8918575"/>
            <a:ext cx="7109723" cy="306070"/>
          </a:xfrm>
          <a:prstGeom prst="rect">
            <a:avLst/>
          </a:prstGeom>
        </p:spPr>
        <p:txBody>
          <a:bodyPr anchor="t" rtlCol="false" tIns="0" lIns="0" bIns="0" rIns="0">
            <a:spAutoFit/>
          </a:bodyPr>
          <a:lstStyle/>
          <a:p>
            <a:pPr algn="l" marL="0" indent="0" lvl="0">
              <a:lnSpc>
                <a:spcPts val="2300"/>
              </a:lnSpc>
              <a:spcBef>
                <a:spcPct val="0"/>
              </a:spcBef>
            </a:pPr>
            <a:r>
              <a:rPr lang="en-US" b="true" sz="2300">
                <a:solidFill>
                  <a:srgbClr val="FFFFFF"/>
                </a:solidFill>
                <a:latin typeface="Banburi Bold"/>
                <a:ea typeface="Banburi Bold"/>
                <a:cs typeface="Banburi Bold"/>
                <a:sym typeface="Banburi Bold"/>
              </a:rPr>
              <a:t>Fakultas Ekonomika Dan Bisnis | Jurusan Akuntansi</a:t>
            </a:r>
          </a:p>
        </p:txBody>
      </p:sp>
      <p:sp>
        <p:nvSpPr>
          <p:cNvPr name="Freeform 9" id="9"/>
          <p:cNvSpPr/>
          <p:nvPr/>
        </p:nvSpPr>
        <p:spPr>
          <a:xfrm flipH="true" flipV="false" rot="0">
            <a:off x="8046452" y="8983423"/>
            <a:ext cx="2698025" cy="138274"/>
          </a:xfrm>
          <a:custGeom>
            <a:avLst/>
            <a:gdLst/>
            <a:ahLst/>
            <a:cxnLst/>
            <a:rect r="r" b="b" t="t" l="l"/>
            <a:pathLst>
              <a:path h="138274" w="2698025">
                <a:moveTo>
                  <a:pt x="2698025" y="0"/>
                </a:moveTo>
                <a:lnTo>
                  <a:pt x="0" y="0"/>
                </a:lnTo>
                <a:lnTo>
                  <a:pt x="0" y="138274"/>
                </a:lnTo>
                <a:lnTo>
                  <a:pt x="2698025" y="138274"/>
                </a:lnTo>
                <a:lnTo>
                  <a:pt x="269802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799788" y="77684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5">
              <a:extLst>
                <a:ext uri="{96DAC541-7B7A-43D3-8B79-37D633B846F1}">
                  <asvg:svgBlip xmlns:asvg="http://schemas.microsoft.com/office/drawing/2016/SVG/main" r:embed="rId16"/>
                </a:ext>
              </a:extLst>
            </a:blip>
            <a:stretch>
              <a:fillRect l="0" t="0" r="-234639" b="0"/>
            </a:stretch>
          </a:blipFill>
        </p:spPr>
      </p:sp>
      <p:sp>
        <p:nvSpPr>
          <p:cNvPr name="TextBox 11" id="11"/>
          <p:cNvSpPr txBox="true"/>
          <p:nvPr/>
        </p:nvSpPr>
        <p:spPr>
          <a:xfrm rot="0">
            <a:off x="12358656" y="1066800"/>
            <a:ext cx="4894387" cy="306070"/>
          </a:xfrm>
          <a:prstGeom prst="rect">
            <a:avLst/>
          </a:prstGeom>
        </p:spPr>
        <p:txBody>
          <a:bodyPr anchor="t" rtlCol="false" tIns="0" lIns="0" bIns="0" rIns="0">
            <a:spAutoFit/>
          </a:bodyPr>
          <a:lstStyle/>
          <a:p>
            <a:pPr algn="r" marL="0" indent="0" lvl="0">
              <a:lnSpc>
                <a:spcPts val="2300"/>
              </a:lnSpc>
              <a:spcBef>
                <a:spcPct val="0"/>
              </a:spcBef>
            </a:pPr>
            <a:r>
              <a:rPr lang="en-US" b="true" sz="2300">
                <a:solidFill>
                  <a:srgbClr val="FFFFFF"/>
                </a:solidFill>
                <a:latin typeface="Banburi Bold"/>
                <a:ea typeface="Banburi Bold"/>
                <a:cs typeface="Banburi Bold"/>
                <a:sym typeface="Banburi Bold"/>
              </a:rPr>
              <a:t>Universitas Negeri Semarang | 2024</a:t>
            </a:r>
          </a:p>
        </p:txBody>
      </p:sp>
      <p:sp>
        <p:nvSpPr>
          <p:cNvPr name="Freeform 12" id="12"/>
          <p:cNvSpPr/>
          <p:nvPr/>
        </p:nvSpPr>
        <p:spPr>
          <a:xfrm flipH="false" flipV="false" rot="0">
            <a:off x="9660631" y="1131648"/>
            <a:ext cx="2698025" cy="138274"/>
          </a:xfrm>
          <a:custGeom>
            <a:avLst/>
            <a:gdLst/>
            <a:ahLst/>
            <a:cxnLst/>
            <a:rect r="r" b="b" t="t" l="l"/>
            <a:pathLst>
              <a:path h="138274" w="2698025">
                <a:moveTo>
                  <a:pt x="0" y="0"/>
                </a:moveTo>
                <a:lnTo>
                  <a:pt x="2698025" y="0"/>
                </a:lnTo>
                <a:lnTo>
                  <a:pt x="2698025" y="138274"/>
                </a:lnTo>
                <a:lnTo>
                  <a:pt x="0" y="138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3" id="13"/>
          <p:cNvSpPr txBox="true"/>
          <p:nvPr/>
        </p:nvSpPr>
        <p:spPr>
          <a:xfrm rot="0">
            <a:off x="1884478" y="3496697"/>
            <a:ext cx="14519043" cy="2832100"/>
          </a:xfrm>
          <a:prstGeom prst="rect">
            <a:avLst/>
          </a:prstGeom>
        </p:spPr>
        <p:txBody>
          <a:bodyPr anchor="t" rtlCol="false" tIns="0" lIns="0" bIns="0" rIns="0">
            <a:spAutoFit/>
          </a:bodyPr>
          <a:lstStyle/>
          <a:p>
            <a:pPr algn="ctr">
              <a:lnSpc>
                <a:spcPts val="10699"/>
              </a:lnSpc>
            </a:pPr>
            <a:r>
              <a:rPr lang="en-US" sz="9999" spc="299">
                <a:solidFill>
                  <a:srgbClr val="FFFFFF"/>
                </a:solidFill>
                <a:latin typeface="Brasika"/>
                <a:ea typeface="Brasika"/>
                <a:cs typeface="Brasika"/>
                <a:sym typeface="Brasika"/>
              </a:rPr>
              <a:t>“Break Even</a:t>
            </a:r>
          </a:p>
          <a:p>
            <a:pPr algn="ctr">
              <a:lnSpc>
                <a:spcPts val="10699"/>
              </a:lnSpc>
            </a:pPr>
            <a:r>
              <a:rPr lang="en-US" sz="9999" spc="299">
                <a:solidFill>
                  <a:srgbClr val="FFFFFF"/>
                </a:solidFill>
                <a:latin typeface="Brasika"/>
                <a:ea typeface="Brasika"/>
                <a:cs typeface="Brasika"/>
                <a:sym typeface="Brasika"/>
              </a:rPr>
              <a:t>Point”</a:t>
            </a:r>
          </a:p>
        </p:txBody>
      </p:sp>
      <p:sp>
        <p:nvSpPr>
          <p:cNvPr name="TextBox 14" id="14"/>
          <p:cNvSpPr txBox="true"/>
          <p:nvPr/>
        </p:nvSpPr>
        <p:spPr>
          <a:xfrm rot="0">
            <a:off x="3716348" y="6568347"/>
            <a:ext cx="10855304" cy="400050"/>
          </a:xfrm>
          <a:prstGeom prst="rect">
            <a:avLst/>
          </a:prstGeom>
        </p:spPr>
        <p:txBody>
          <a:bodyPr anchor="t" rtlCol="false" tIns="0" lIns="0" bIns="0" rIns="0">
            <a:spAutoFit/>
          </a:bodyPr>
          <a:lstStyle/>
          <a:p>
            <a:pPr algn="ctr" marL="0" indent="0" lvl="0">
              <a:lnSpc>
                <a:spcPts val="3000"/>
              </a:lnSpc>
              <a:spcBef>
                <a:spcPct val="0"/>
              </a:spcBef>
            </a:pPr>
            <a:r>
              <a:rPr lang="en-US" b="true" sz="3000">
                <a:solidFill>
                  <a:srgbClr val="FFFFFF"/>
                </a:solidFill>
                <a:latin typeface="Banburi Bold"/>
                <a:ea typeface="Banburi Bold"/>
                <a:cs typeface="Banburi Bold"/>
                <a:sym typeface="Banburi Bold"/>
              </a:rPr>
              <a:t>Kelompok 8</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29292">
                <a:alpha val="100000"/>
              </a:srgbClr>
            </a:gs>
            <a:gs pos="100000">
              <a:srgbClr val="FFFF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328496" y="5227404"/>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true" rot="-1816262">
            <a:off x="12840853" y="7274153"/>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7259300" y="535912"/>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28700" y="8434968"/>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0">
              <a:extLst>
                <a:ext uri="{96DAC541-7B7A-43D3-8B79-37D633B846F1}">
                  <asvg:svgBlip xmlns:asvg="http://schemas.microsoft.com/office/drawing/2016/SVG/main" r:embed="rId11"/>
                </a:ext>
              </a:extLst>
            </a:blip>
            <a:stretch>
              <a:fillRect l="0" t="0" r="-234639" b="0"/>
            </a:stretch>
          </a:blipFill>
        </p:spPr>
      </p:sp>
      <p:sp>
        <p:nvSpPr>
          <p:cNvPr name="Freeform 7" id="7"/>
          <p:cNvSpPr/>
          <p:nvPr/>
        </p:nvSpPr>
        <p:spPr>
          <a:xfrm flipH="false" flipV="false" rot="9601726">
            <a:off x="-4730822" y="-4828806"/>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8" id="8"/>
          <p:cNvGrpSpPr/>
          <p:nvPr/>
        </p:nvGrpSpPr>
        <p:grpSpPr>
          <a:xfrm rot="0">
            <a:off x="15746774" y="9264851"/>
            <a:ext cx="5387252" cy="590148"/>
            <a:chOff x="0" y="0"/>
            <a:chExt cx="1418865" cy="155430"/>
          </a:xfrm>
        </p:grpSpPr>
        <p:sp>
          <p:nvSpPr>
            <p:cNvPr name="Freeform 9" id="9"/>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0" id="10"/>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1" id="11"/>
          <p:cNvGrpSpPr/>
          <p:nvPr/>
        </p:nvGrpSpPr>
        <p:grpSpPr>
          <a:xfrm rot="0">
            <a:off x="15594374" y="9112451"/>
            <a:ext cx="5387252" cy="590148"/>
            <a:chOff x="0" y="0"/>
            <a:chExt cx="1418865" cy="155430"/>
          </a:xfrm>
        </p:grpSpPr>
        <p:sp>
          <p:nvSpPr>
            <p:cNvPr name="Freeform 12" id="12"/>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3" id="13"/>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14" id="14"/>
          <p:cNvSpPr/>
          <p:nvPr/>
        </p:nvSpPr>
        <p:spPr>
          <a:xfrm flipH="false" flipV="false" rot="0">
            <a:off x="3723528" y="3539695"/>
            <a:ext cx="11301259" cy="4280352"/>
          </a:xfrm>
          <a:custGeom>
            <a:avLst/>
            <a:gdLst/>
            <a:ahLst/>
            <a:cxnLst/>
            <a:rect r="r" b="b" t="t" l="l"/>
            <a:pathLst>
              <a:path h="4280352" w="11301259">
                <a:moveTo>
                  <a:pt x="0" y="0"/>
                </a:moveTo>
                <a:lnTo>
                  <a:pt x="11301259" y="0"/>
                </a:lnTo>
                <a:lnTo>
                  <a:pt x="11301259" y="4280352"/>
                </a:lnTo>
                <a:lnTo>
                  <a:pt x="0" y="4280352"/>
                </a:lnTo>
                <a:lnTo>
                  <a:pt x="0" y="0"/>
                </a:lnTo>
                <a:close/>
              </a:path>
            </a:pathLst>
          </a:custGeom>
          <a:blipFill>
            <a:blip r:embed="rId14"/>
            <a:stretch>
              <a:fillRect l="0" t="0" r="0" b="0"/>
            </a:stretch>
          </a:blipFill>
        </p:spPr>
      </p:sp>
      <p:sp>
        <p:nvSpPr>
          <p:cNvPr name="TextBox 15" id="15"/>
          <p:cNvSpPr txBox="true"/>
          <p:nvPr/>
        </p:nvSpPr>
        <p:spPr>
          <a:xfrm rot="0">
            <a:off x="4505952" y="2067940"/>
            <a:ext cx="9276095" cy="923925"/>
          </a:xfrm>
          <a:prstGeom prst="rect">
            <a:avLst/>
          </a:prstGeom>
        </p:spPr>
        <p:txBody>
          <a:bodyPr anchor="t" rtlCol="false" tIns="0" lIns="0" bIns="0" rIns="0">
            <a:spAutoFit/>
          </a:bodyPr>
          <a:lstStyle/>
          <a:p>
            <a:pPr algn="ctr" marL="0" indent="0" lvl="0">
              <a:lnSpc>
                <a:spcPts val="6299"/>
              </a:lnSpc>
              <a:spcBef>
                <a:spcPct val="0"/>
              </a:spcBef>
            </a:pPr>
            <a:r>
              <a:rPr lang="en-US" sz="6999" spc="139">
                <a:solidFill>
                  <a:srgbClr val="FFFFFF"/>
                </a:solidFill>
                <a:latin typeface="Brasika"/>
                <a:ea typeface="Brasika"/>
                <a:cs typeface="Brasika"/>
                <a:sym typeface="Brasika"/>
              </a:rPr>
              <a:t>Anggota Kelompok</a:t>
            </a:r>
          </a:p>
        </p:txBody>
      </p:sp>
      <p:sp>
        <p:nvSpPr>
          <p:cNvPr name="TextBox 16" id="16"/>
          <p:cNvSpPr txBox="true"/>
          <p:nvPr/>
        </p:nvSpPr>
        <p:spPr>
          <a:xfrm rot="0">
            <a:off x="1028700" y="9296400"/>
            <a:ext cx="7109723"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FFFFFF"/>
                </a:solidFill>
                <a:latin typeface="Banburi Bold"/>
                <a:ea typeface="Banburi Bold"/>
                <a:cs typeface="Banburi Bold"/>
                <a:sym typeface="Banburi Bold"/>
              </a:rPr>
              <a:t>Fungsi Biaya dan Penerimaan</a:t>
            </a:r>
          </a:p>
        </p:txBody>
      </p:sp>
      <p:sp>
        <p:nvSpPr>
          <p:cNvPr name="TextBox 17" id="17"/>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02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16117095" y="487445"/>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true" flipV="true" rot="-1816262">
            <a:off x="12840853" y="7274153"/>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259300" y="1688195"/>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89155" y="4732431"/>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1">
              <a:extLst>
                <a:ext uri="{96DAC541-7B7A-43D3-8B79-37D633B846F1}">
                  <asvg:svgBlip xmlns:asvg="http://schemas.microsoft.com/office/drawing/2016/SVG/main" r:embed="rId12"/>
                </a:ext>
              </a:extLst>
            </a:blip>
            <a:stretch>
              <a:fillRect l="0" t="0" r="-234639" b="0"/>
            </a:stretch>
          </a:blipFill>
        </p:spPr>
      </p:sp>
      <p:sp>
        <p:nvSpPr>
          <p:cNvPr name="Freeform 8" id="8"/>
          <p:cNvSpPr/>
          <p:nvPr/>
        </p:nvSpPr>
        <p:spPr>
          <a:xfrm flipH="false" flipV="false" rot="9601726">
            <a:off x="-3782754" y="-4929247"/>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9" id="9"/>
          <p:cNvGrpSpPr/>
          <p:nvPr/>
        </p:nvGrpSpPr>
        <p:grpSpPr>
          <a:xfrm rot="0">
            <a:off x="15746774" y="926485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2" id="12"/>
          <p:cNvGrpSpPr/>
          <p:nvPr/>
        </p:nvGrpSpPr>
        <p:grpSpPr>
          <a:xfrm rot="0">
            <a:off x="15594374" y="9112451"/>
            <a:ext cx="5387252" cy="590148"/>
            <a:chOff x="0" y="0"/>
            <a:chExt cx="1418865" cy="155430"/>
          </a:xfrm>
        </p:grpSpPr>
        <p:sp>
          <p:nvSpPr>
            <p:cNvPr name="Freeform 13" id="13"/>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4" id="14"/>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5" id="15"/>
          <p:cNvGrpSpPr/>
          <p:nvPr/>
        </p:nvGrpSpPr>
        <p:grpSpPr>
          <a:xfrm rot="0">
            <a:off x="7797187" y="3641534"/>
            <a:ext cx="2693626" cy="524108"/>
            <a:chOff x="0" y="0"/>
            <a:chExt cx="3591501" cy="698810"/>
          </a:xfrm>
        </p:grpSpPr>
        <p:grpSp>
          <p:nvGrpSpPr>
            <p:cNvPr name="Group 16" id="16"/>
            <p:cNvGrpSpPr/>
            <p:nvPr/>
          </p:nvGrpSpPr>
          <p:grpSpPr>
            <a:xfrm rot="0">
              <a:off x="0" y="0"/>
              <a:ext cx="3591501" cy="698810"/>
              <a:chOff x="0" y="0"/>
              <a:chExt cx="709432" cy="138037"/>
            </a:xfrm>
          </p:grpSpPr>
          <p:sp>
            <p:nvSpPr>
              <p:cNvPr name="Freeform 17" id="17"/>
              <p:cNvSpPr/>
              <p:nvPr/>
            </p:nvSpPr>
            <p:spPr>
              <a:xfrm flipH="false" flipV="false" rot="0">
                <a:off x="0" y="0"/>
                <a:ext cx="709432" cy="138037"/>
              </a:xfrm>
              <a:custGeom>
                <a:avLst/>
                <a:gdLst/>
                <a:ahLst/>
                <a:cxnLst/>
                <a:rect r="r" b="b" t="t" l="l"/>
                <a:pathLst>
                  <a:path h="138037" w="709432">
                    <a:moveTo>
                      <a:pt x="69018" y="0"/>
                    </a:moveTo>
                    <a:lnTo>
                      <a:pt x="640414" y="0"/>
                    </a:lnTo>
                    <a:cubicBezTo>
                      <a:pt x="658719" y="0"/>
                      <a:pt x="676274" y="7272"/>
                      <a:pt x="689217" y="20215"/>
                    </a:cubicBezTo>
                    <a:cubicBezTo>
                      <a:pt x="702161" y="33158"/>
                      <a:pt x="709432" y="50713"/>
                      <a:pt x="709432" y="69018"/>
                    </a:cubicBezTo>
                    <a:lnTo>
                      <a:pt x="709432" y="69018"/>
                    </a:lnTo>
                    <a:cubicBezTo>
                      <a:pt x="709432" y="107136"/>
                      <a:pt x="678532" y="138037"/>
                      <a:pt x="640414" y="138037"/>
                    </a:cubicBezTo>
                    <a:lnTo>
                      <a:pt x="69018" y="138037"/>
                    </a:lnTo>
                    <a:cubicBezTo>
                      <a:pt x="50713" y="138037"/>
                      <a:pt x="33158" y="130765"/>
                      <a:pt x="20215" y="117822"/>
                    </a:cubicBezTo>
                    <a:cubicBezTo>
                      <a:pt x="7272" y="104878"/>
                      <a:pt x="0" y="87323"/>
                      <a:pt x="0" y="69018"/>
                    </a:cubicBezTo>
                    <a:lnTo>
                      <a:pt x="0" y="69018"/>
                    </a:lnTo>
                    <a:cubicBezTo>
                      <a:pt x="0" y="50713"/>
                      <a:pt x="7272" y="33158"/>
                      <a:pt x="20215" y="20215"/>
                    </a:cubicBezTo>
                    <a:cubicBezTo>
                      <a:pt x="33158" y="7272"/>
                      <a:pt x="50713" y="0"/>
                      <a:pt x="69018" y="0"/>
                    </a:cubicBezTo>
                    <a:close/>
                  </a:path>
                </a:pathLst>
              </a:custGeom>
              <a:solidFill>
                <a:srgbClr val="334989"/>
              </a:solidFill>
            </p:spPr>
          </p:sp>
          <p:sp>
            <p:nvSpPr>
              <p:cNvPr name="TextBox 18" id="18"/>
              <p:cNvSpPr txBox="true"/>
              <p:nvPr/>
            </p:nvSpPr>
            <p:spPr>
              <a:xfrm>
                <a:off x="0" y="38100"/>
                <a:ext cx="709432" cy="99937"/>
              </a:xfrm>
              <a:prstGeom prst="rect">
                <a:avLst/>
              </a:prstGeom>
            </p:spPr>
            <p:txBody>
              <a:bodyPr anchor="ctr" rtlCol="false" tIns="50800" lIns="50800" bIns="50800" rIns="50800"/>
              <a:lstStyle/>
              <a:p>
                <a:pPr algn="ctr">
                  <a:lnSpc>
                    <a:spcPts val="2500"/>
                  </a:lnSpc>
                </a:pPr>
              </a:p>
            </p:txBody>
          </p:sp>
        </p:grpSp>
        <p:sp>
          <p:nvSpPr>
            <p:cNvPr name="TextBox 19" id="19"/>
            <p:cNvSpPr txBox="true"/>
            <p:nvPr/>
          </p:nvSpPr>
          <p:spPr>
            <a:xfrm rot="0">
              <a:off x="200397" y="102741"/>
              <a:ext cx="3391104" cy="503131"/>
            </a:xfrm>
            <a:prstGeom prst="rect">
              <a:avLst/>
            </a:prstGeom>
          </p:spPr>
          <p:txBody>
            <a:bodyPr anchor="t" rtlCol="false" tIns="0" lIns="0" bIns="0" rIns="0">
              <a:spAutoFit/>
            </a:bodyPr>
            <a:lstStyle/>
            <a:p>
              <a:pPr algn="ctr">
                <a:lnSpc>
                  <a:spcPts val="3220"/>
                </a:lnSpc>
              </a:pPr>
              <a:r>
                <a:rPr lang="en-US" sz="2300">
                  <a:solidFill>
                    <a:srgbClr val="FFFFFF"/>
                  </a:solidFill>
                  <a:latin typeface="Banburi"/>
                  <a:ea typeface="Banburi"/>
                  <a:cs typeface="Banburi"/>
                  <a:sym typeface="Banburi"/>
                </a:rPr>
                <a:t>SOAL</a:t>
              </a:r>
            </a:p>
          </p:txBody>
        </p:sp>
      </p:grpSp>
      <p:sp>
        <p:nvSpPr>
          <p:cNvPr name="TextBox 20" id="20"/>
          <p:cNvSpPr txBox="true"/>
          <p:nvPr/>
        </p:nvSpPr>
        <p:spPr>
          <a:xfrm rot="0">
            <a:off x="4851189" y="2122946"/>
            <a:ext cx="8585622" cy="923925"/>
          </a:xfrm>
          <a:prstGeom prst="rect">
            <a:avLst/>
          </a:prstGeom>
        </p:spPr>
        <p:txBody>
          <a:bodyPr anchor="t" rtlCol="false" tIns="0" lIns="0" bIns="0" rIns="0">
            <a:spAutoFit/>
          </a:bodyPr>
          <a:lstStyle/>
          <a:p>
            <a:pPr algn="ctr" marL="0" indent="0" lvl="0">
              <a:lnSpc>
                <a:spcPts val="6299"/>
              </a:lnSpc>
              <a:spcBef>
                <a:spcPct val="0"/>
              </a:spcBef>
            </a:pPr>
            <a:r>
              <a:rPr lang="en-US" sz="6999" spc="139">
                <a:solidFill>
                  <a:srgbClr val="FFFFFF"/>
                </a:solidFill>
                <a:latin typeface="Brasika"/>
                <a:ea typeface="Brasika"/>
                <a:cs typeface="Brasika"/>
                <a:sym typeface="Brasika"/>
              </a:rPr>
              <a:t>Break Even Point</a:t>
            </a:r>
          </a:p>
        </p:txBody>
      </p:sp>
      <p:sp>
        <p:nvSpPr>
          <p:cNvPr name="TextBox 21" id="21"/>
          <p:cNvSpPr txBox="true"/>
          <p:nvPr/>
        </p:nvSpPr>
        <p:spPr>
          <a:xfrm rot="0">
            <a:off x="1028700" y="9296400"/>
            <a:ext cx="7109723"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FFFFFF"/>
                </a:solidFill>
                <a:latin typeface="Banburi Bold"/>
                <a:ea typeface="Banburi Bold"/>
                <a:cs typeface="Banburi Bold"/>
                <a:sym typeface="Banburi Bold"/>
              </a:rPr>
              <a:t>Break Even Point</a:t>
            </a:r>
          </a:p>
        </p:txBody>
      </p:sp>
      <p:sp>
        <p:nvSpPr>
          <p:cNvPr name="TextBox 22" id="22"/>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3</a:t>
            </a:r>
          </a:p>
        </p:txBody>
      </p:sp>
      <p:grpSp>
        <p:nvGrpSpPr>
          <p:cNvPr name="Group 23" id="23"/>
          <p:cNvGrpSpPr/>
          <p:nvPr/>
        </p:nvGrpSpPr>
        <p:grpSpPr>
          <a:xfrm rot="0">
            <a:off x="4172112" y="5852890"/>
            <a:ext cx="4718230" cy="516860"/>
            <a:chOff x="0" y="0"/>
            <a:chExt cx="1418865" cy="155430"/>
          </a:xfrm>
        </p:grpSpPr>
        <p:sp>
          <p:nvSpPr>
            <p:cNvPr name="Freeform 24" id="24"/>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25" id="25"/>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grpSp>
        <p:nvGrpSpPr>
          <p:cNvPr name="Group 26" id="26"/>
          <p:cNvGrpSpPr/>
          <p:nvPr/>
        </p:nvGrpSpPr>
        <p:grpSpPr>
          <a:xfrm rot="0">
            <a:off x="9409576" y="5842832"/>
            <a:ext cx="4718230" cy="516860"/>
            <a:chOff x="0" y="0"/>
            <a:chExt cx="1418865" cy="155430"/>
          </a:xfrm>
        </p:grpSpPr>
        <p:sp>
          <p:nvSpPr>
            <p:cNvPr name="Freeform 27" id="27"/>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28" id="28"/>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grpSp>
        <p:nvGrpSpPr>
          <p:cNvPr name="Group 29" id="29"/>
          <p:cNvGrpSpPr/>
          <p:nvPr/>
        </p:nvGrpSpPr>
        <p:grpSpPr>
          <a:xfrm rot="0">
            <a:off x="4172112" y="6712650"/>
            <a:ext cx="4718230" cy="516860"/>
            <a:chOff x="0" y="0"/>
            <a:chExt cx="1418865" cy="155430"/>
          </a:xfrm>
        </p:grpSpPr>
        <p:sp>
          <p:nvSpPr>
            <p:cNvPr name="Freeform 30" id="30"/>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31" id="31"/>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grpSp>
        <p:nvGrpSpPr>
          <p:cNvPr name="Group 32" id="32"/>
          <p:cNvGrpSpPr/>
          <p:nvPr/>
        </p:nvGrpSpPr>
        <p:grpSpPr>
          <a:xfrm rot="0">
            <a:off x="9409576" y="6702591"/>
            <a:ext cx="4718230" cy="516860"/>
            <a:chOff x="0" y="0"/>
            <a:chExt cx="1418865" cy="155430"/>
          </a:xfrm>
        </p:grpSpPr>
        <p:sp>
          <p:nvSpPr>
            <p:cNvPr name="Freeform 33" id="33"/>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34" id="34"/>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sp>
        <p:nvSpPr>
          <p:cNvPr name="TextBox 35" id="35"/>
          <p:cNvSpPr txBox="true"/>
          <p:nvPr/>
        </p:nvSpPr>
        <p:spPr>
          <a:xfrm rot="0">
            <a:off x="4435378" y="5904034"/>
            <a:ext cx="4167862" cy="34888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BEP</a:t>
            </a:r>
          </a:p>
        </p:txBody>
      </p:sp>
      <p:sp>
        <p:nvSpPr>
          <p:cNvPr name="TextBox 36" id="36"/>
          <p:cNvSpPr txBox="true"/>
          <p:nvPr/>
        </p:nvSpPr>
        <p:spPr>
          <a:xfrm rot="0">
            <a:off x="9672842" y="5893976"/>
            <a:ext cx="4221029" cy="34888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BESAR TR PADA WAKTU BEP</a:t>
            </a:r>
          </a:p>
        </p:txBody>
      </p:sp>
      <p:sp>
        <p:nvSpPr>
          <p:cNvPr name="TextBox 37" id="37"/>
          <p:cNvSpPr txBox="true"/>
          <p:nvPr/>
        </p:nvSpPr>
        <p:spPr>
          <a:xfrm rot="0">
            <a:off x="4435378" y="6763794"/>
            <a:ext cx="4167862" cy="34888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BESAR TC PADA WAKTU BEP</a:t>
            </a:r>
          </a:p>
        </p:txBody>
      </p:sp>
      <p:sp>
        <p:nvSpPr>
          <p:cNvPr name="TextBox 38" id="38"/>
          <p:cNvSpPr txBox="true"/>
          <p:nvPr/>
        </p:nvSpPr>
        <p:spPr>
          <a:xfrm rot="0">
            <a:off x="9672842" y="6753736"/>
            <a:ext cx="4146595" cy="34888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JIKA PRODUKSI OUTPUT 1500 </a:t>
            </a:r>
          </a:p>
        </p:txBody>
      </p:sp>
      <p:grpSp>
        <p:nvGrpSpPr>
          <p:cNvPr name="Group 39" id="39"/>
          <p:cNvGrpSpPr/>
          <p:nvPr/>
        </p:nvGrpSpPr>
        <p:grpSpPr>
          <a:xfrm rot="0">
            <a:off x="9409576" y="7581401"/>
            <a:ext cx="4718230" cy="516860"/>
            <a:chOff x="0" y="0"/>
            <a:chExt cx="6290973" cy="689146"/>
          </a:xfrm>
        </p:grpSpPr>
        <p:grpSp>
          <p:nvGrpSpPr>
            <p:cNvPr name="Group 40" id="40"/>
            <p:cNvGrpSpPr/>
            <p:nvPr/>
          </p:nvGrpSpPr>
          <p:grpSpPr>
            <a:xfrm rot="0">
              <a:off x="0" y="0"/>
              <a:ext cx="6290973" cy="689146"/>
              <a:chOff x="0" y="0"/>
              <a:chExt cx="1418865" cy="155430"/>
            </a:xfrm>
          </p:grpSpPr>
          <p:sp>
            <p:nvSpPr>
              <p:cNvPr name="Freeform 41" id="41"/>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42" id="42"/>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sp>
          <p:nvSpPr>
            <p:cNvPr name="TextBox 43" id="43"/>
            <p:cNvSpPr txBox="true"/>
            <p:nvPr/>
          </p:nvSpPr>
          <p:spPr>
            <a:xfrm rot="0">
              <a:off x="351021" y="84068"/>
              <a:ext cx="5415370" cy="44930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LABA MAXIMAL</a:t>
              </a:r>
            </a:p>
          </p:txBody>
        </p:sp>
      </p:grpSp>
      <p:grpSp>
        <p:nvGrpSpPr>
          <p:cNvPr name="Group 44" id="44"/>
          <p:cNvGrpSpPr/>
          <p:nvPr/>
        </p:nvGrpSpPr>
        <p:grpSpPr>
          <a:xfrm rot="0">
            <a:off x="4160194" y="7581401"/>
            <a:ext cx="4718230" cy="516860"/>
            <a:chOff x="0" y="0"/>
            <a:chExt cx="1418865" cy="155430"/>
          </a:xfrm>
        </p:grpSpPr>
        <p:sp>
          <p:nvSpPr>
            <p:cNvPr name="Freeform 45" id="45"/>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46" id="46"/>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sp>
        <p:nvSpPr>
          <p:cNvPr name="TextBox 47" id="47"/>
          <p:cNvSpPr txBox="true"/>
          <p:nvPr/>
        </p:nvSpPr>
        <p:spPr>
          <a:xfrm rot="0">
            <a:off x="4423460" y="7632546"/>
            <a:ext cx="4061527" cy="34888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JIKA PRODUKSI OUTPUT 800</a:t>
            </a:r>
          </a:p>
        </p:txBody>
      </p:sp>
      <p:sp>
        <p:nvSpPr>
          <p:cNvPr name="TextBox 48" id="48"/>
          <p:cNvSpPr txBox="true"/>
          <p:nvPr/>
        </p:nvSpPr>
        <p:spPr>
          <a:xfrm rot="0">
            <a:off x="3252726" y="4488353"/>
            <a:ext cx="11782549" cy="878229"/>
          </a:xfrm>
          <a:prstGeom prst="rect">
            <a:avLst/>
          </a:prstGeom>
        </p:spPr>
        <p:txBody>
          <a:bodyPr anchor="t" rtlCol="false" tIns="0" lIns="0" bIns="0" rIns="0">
            <a:spAutoFit/>
          </a:bodyPr>
          <a:lstStyle/>
          <a:p>
            <a:pPr algn="ctr">
              <a:lnSpc>
                <a:spcPts val="3568"/>
              </a:lnSpc>
            </a:pPr>
            <a:r>
              <a:rPr lang="en-US" sz="2549">
                <a:solidFill>
                  <a:srgbClr val="FFFFFF"/>
                </a:solidFill>
                <a:latin typeface="Banburi"/>
                <a:ea typeface="Banburi"/>
                <a:cs typeface="Banburi"/>
                <a:sym typeface="Banburi"/>
              </a:rPr>
              <a:t>Andaikan biaya total yang dikeluarkan perusahaan ditunjukan oleh persamaan TC = 100Q + 100.000 dan penerimaan totalnya TR = 200 Q. Maka cari :</a:t>
            </a:r>
          </a:p>
        </p:txBody>
      </p:sp>
      <p:grpSp>
        <p:nvGrpSpPr>
          <p:cNvPr name="Group 49" id="49"/>
          <p:cNvGrpSpPr/>
          <p:nvPr/>
        </p:nvGrpSpPr>
        <p:grpSpPr>
          <a:xfrm rot="0">
            <a:off x="6784885" y="8450686"/>
            <a:ext cx="4718230" cy="516860"/>
            <a:chOff x="0" y="0"/>
            <a:chExt cx="6290973" cy="689146"/>
          </a:xfrm>
        </p:grpSpPr>
        <p:grpSp>
          <p:nvGrpSpPr>
            <p:cNvPr name="Group 50" id="50"/>
            <p:cNvGrpSpPr/>
            <p:nvPr/>
          </p:nvGrpSpPr>
          <p:grpSpPr>
            <a:xfrm rot="0">
              <a:off x="0" y="0"/>
              <a:ext cx="6290973" cy="689146"/>
              <a:chOff x="0" y="0"/>
              <a:chExt cx="1418865" cy="155430"/>
            </a:xfrm>
          </p:grpSpPr>
          <p:sp>
            <p:nvSpPr>
              <p:cNvPr name="Freeform 51" id="51"/>
              <p:cNvSpPr/>
              <p:nvPr/>
            </p:nvSpPr>
            <p:spPr>
              <a:xfrm flipH="false" flipV="false" rot="0">
                <a:off x="0" y="0"/>
                <a:ext cx="1418865" cy="155430"/>
              </a:xfrm>
              <a:custGeom>
                <a:avLst/>
                <a:gdLst/>
                <a:ahLst/>
                <a:cxnLst/>
                <a:rect r="r" b="b" t="t" l="l"/>
                <a:pathLst>
                  <a:path h="155430" w="1418865">
                    <a:moveTo>
                      <a:pt x="77715" y="0"/>
                    </a:moveTo>
                    <a:lnTo>
                      <a:pt x="1341150" y="0"/>
                    </a:lnTo>
                    <a:cubicBezTo>
                      <a:pt x="1384070" y="0"/>
                      <a:pt x="1418865" y="34794"/>
                      <a:pt x="1418865" y="77715"/>
                    </a:cubicBezTo>
                    <a:lnTo>
                      <a:pt x="1418865" y="77715"/>
                    </a:lnTo>
                    <a:cubicBezTo>
                      <a:pt x="1418865" y="120636"/>
                      <a:pt x="1384070" y="155430"/>
                      <a:pt x="1341150" y="155430"/>
                    </a:cubicBezTo>
                    <a:lnTo>
                      <a:pt x="77715" y="155430"/>
                    </a:lnTo>
                    <a:cubicBezTo>
                      <a:pt x="34794" y="155430"/>
                      <a:pt x="0" y="120636"/>
                      <a:pt x="0" y="77715"/>
                    </a:cubicBezTo>
                    <a:lnTo>
                      <a:pt x="0" y="77715"/>
                    </a:lnTo>
                    <a:cubicBezTo>
                      <a:pt x="0" y="34794"/>
                      <a:pt x="34794" y="0"/>
                      <a:pt x="77715" y="0"/>
                    </a:cubicBezTo>
                    <a:close/>
                  </a:path>
                </a:pathLst>
              </a:custGeom>
              <a:solidFill>
                <a:srgbClr val="334989"/>
              </a:solidFill>
            </p:spPr>
          </p:sp>
          <p:sp>
            <p:nvSpPr>
              <p:cNvPr name="TextBox 52" id="52"/>
              <p:cNvSpPr txBox="true"/>
              <p:nvPr/>
            </p:nvSpPr>
            <p:spPr>
              <a:xfrm>
                <a:off x="0" y="38100"/>
                <a:ext cx="1418865" cy="117330"/>
              </a:xfrm>
              <a:prstGeom prst="rect">
                <a:avLst/>
              </a:prstGeom>
            </p:spPr>
            <p:txBody>
              <a:bodyPr anchor="ctr" rtlCol="false" tIns="50800" lIns="50800" bIns="50800" rIns="50800"/>
              <a:lstStyle/>
              <a:p>
                <a:pPr algn="ctr">
                  <a:lnSpc>
                    <a:spcPts val="2300"/>
                  </a:lnSpc>
                </a:pPr>
              </a:p>
            </p:txBody>
          </p:sp>
        </p:grpSp>
        <p:sp>
          <p:nvSpPr>
            <p:cNvPr name="TextBox 53" id="53"/>
            <p:cNvSpPr txBox="true"/>
            <p:nvPr/>
          </p:nvSpPr>
          <p:spPr>
            <a:xfrm rot="0">
              <a:off x="351021" y="84068"/>
              <a:ext cx="5415370" cy="449305"/>
            </a:xfrm>
            <a:prstGeom prst="rect">
              <a:avLst/>
            </a:prstGeom>
          </p:spPr>
          <p:txBody>
            <a:bodyPr anchor="t" rtlCol="false" tIns="0" lIns="0" bIns="0" rIns="0">
              <a:spAutoFit/>
            </a:bodyPr>
            <a:lstStyle/>
            <a:p>
              <a:pPr algn="ctr">
                <a:lnSpc>
                  <a:spcPts val="2820"/>
                </a:lnSpc>
              </a:pPr>
              <a:r>
                <a:rPr lang="en-US" sz="2014">
                  <a:solidFill>
                    <a:srgbClr val="FFFFFF"/>
                  </a:solidFill>
                  <a:latin typeface="Banburi"/>
                  <a:ea typeface="Banburi"/>
                  <a:cs typeface="Banburi"/>
                  <a:sym typeface="Banburi"/>
                </a:rPr>
                <a:t>GAMBAR KURVANYA</a:t>
              </a:r>
            </a:p>
          </p:txBody>
        </p:sp>
      </p:gr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929292">
                <a:alpha val="100000"/>
              </a:srgbClr>
            </a:gs>
            <a:gs pos="100000">
              <a:srgbClr val="FFFFFF">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16328496" y="5227404"/>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3563055" y="-2615352"/>
            <a:ext cx="13357100" cy="13357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alpha val="9804"/>
              </a:srgbClr>
            </a:solidFill>
          </p:spPr>
        </p:sp>
        <p:sp>
          <p:nvSpPr>
            <p:cNvPr name="TextBox 5" id="5"/>
            <p:cNvSpPr txBox="true"/>
            <p:nvPr/>
          </p:nvSpPr>
          <p:spPr>
            <a:xfrm>
              <a:off x="76200" y="114300"/>
              <a:ext cx="660400" cy="622300"/>
            </a:xfrm>
            <a:prstGeom prst="rect">
              <a:avLst/>
            </a:prstGeom>
          </p:spPr>
          <p:txBody>
            <a:bodyPr anchor="ctr" rtlCol="false" tIns="50800" lIns="50800" bIns="50800" rIns="50800"/>
            <a:lstStyle/>
            <a:p>
              <a:pPr algn="ctr">
                <a:lnSpc>
                  <a:spcPts val="2500"/>
                </a:lnSpc>
              </a:pPr>
            </a:p>
          </p:txBody>
        </p:sp>
      </p:grpSp>
      <p:grpSp>
        <p:nvGrpSpPr>
          <p:cNvPr name="Group 6" id="6"/>
          <p:cNvGrpSpPr/>
          <p:nvPr/>
        </p:nvGrpSpPr>
        <p:grpSpPr>
          <a:xfrm rot="0">
            <a:off x="-5811872" y="4302212"/>
            <a:ext cx="13357100" cy="1335710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45454">
                <a:alpha val="9804"/>
              </a:srgbClr>
            </a:solidFill>
          </p:spPr>
        </p:sp>
        <p:sp>
          <p:nvSpPr>
            <p:cNvPr name="TextBox 8" id="8"/>
            <p:cNvSpPr txBox="true"/>
            <p:nvPr/>
          </p:nvSpPr>
          <p:spPr>
            <a:xfrm>
              <a:off x="76200" y="114300"/>
              <a:ext cx="660400" cy="622300"/>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7071559" y="3821201"/>
            <a:ext cx="9088269" cy="4643421"/>
            <a:chOff x="0" y="0"/>
            <a:chExt cx="2393618" cy="1222959"/>
          </a:xfrm>
        </p:grpSpPr>
        <p:sp>
          <p:nvSpPr>
            <p:cNvPr name="Freeform 10" id="10"/>
            <p:cNvSpPr/>
            <p:nvPr/>
          </p:nvSpPr>
          <p:spPr>
            <a:xfrm flipH="false" flipV="false" rot="0">
              <a:off x="0" y="0"/>
              <a:ext cx="2393618" cy="1222959"/>
            </a:xfrm>
            <a:custGeom>
              <a:avLst/>
              <a:gdLst/>
              <a:ahLst/>
              <a:cxnLst/>
              <a:rect r="r" b="b" t="t" l="l"/>
              <a:pathLst>
                <a:path h="1222959" w="2393618">
                  <a:moveTo>
                    <a:pt x="43445" y="0"/>
                  </a:moveTo>
                  <a:lnTo>
                    <a:pt x="2350173" y="0"/>
                  </a:lnTo>
                  <a:cubicBezTo>
                    <a:pt x="2374167" y="0"/>
                    <a:pt x="2393618" y="19451"/>
                    <a:pt x="2393618" y="43445"/>
                  </a:cubicBezTo>
                  <a:lnTo>
                    <a:pt x="2393618" y="1179514"/>
                  </a:lnTo>
                  <a:cubicBezTo>
                    <a:pt x="2393618" y="1191036"/>
                    <a:pt x="2389041" y="1202087"/>
                    <a:pt x="2380893" y="1210234"/>
                  </a:cubicBezTo>
                  <a:cubicBezTo>
                    <a:pt x="2372746" y="1218381"/>
                    <a:pt x="2361696" y="1222959"/>
                    <a:pt x="2350173" y="1222959"/>
                  </a:cubicBezTo>
                  <a:lnTo>
                    <a:pt x="43445" y="1222959"/>
                  </a:lnTo>
                  <a:cubicBezTo>
                    <a:pt x="31923" y="1222959"/>
                    <a:pt x="20872" y="1218381"/>
                    <a:pt x="12725" y="1210234"/>
                  </a:cubicBezTo>
                  <a:cubicBezTo>
                    <a:pt x="4577" y="1202087"/>
                    <a:pt x="0" y="1191036"/>
                    <a:pt x="0" y="1179514"/>
                  </a:cubicBezTo>
                  <a:lnTo>
                    <a:pt x="0" y="43445"/>
                  </a:lnTo>
                  <a:cubicBezTo>
                    <a:pt x="0" y="31923"/>
                    <a:pt x="4577" y="20872"/>
                    <a:pt x="12725" y="12725"/>
                  </a:cubicBezTo>
                  <a:cubicBezTo>
                    <a:pt x="20872" y="4577"/>
                    <a:pt x="31923" y="0"/>
                    <a:pt x="43445" y="0"/>
                  </a:cubicBezTo>
                  <a:close/>
                </a:path>
              </a:pathLst>
            </a:custGeom>
            <a:solidFill>
              <a:srgbClr val="121212"/>
            </a:solidFill>
          </p:spPr>
        </p:sp>
        <p:sp>
          <p:nvSpPr>
            <p:cNvPr name="TextBox 11" id="11"/>
            <p:cNvSpPr txBox="true"/>
            <p:nvPr/>
          </p:nvSpPr>
          <p:spPr>
            <a:xfrm>
              <a:off x="0" y="38100"/>
              <a:ext cx="2393618" cy="1184859"/>
            </a:xfrm>
            <a:prstGeom prst="rect">
              <a:avLst/>
            </a:prstGeom>
          </p:spPr>
          <p:txBody>
            <a:bodyPr anchor="ctr" rtlCol="false" tIns="50800" lIns="50800" bIns="50800" rIns="50800"/>
            <a:lstStyle/>
            <a:p>
              <a:pPr algn="ctr">
                <a:lnSpc>
                  <a:spcPts val="2500"/>
                </a:lnSpc>
              </a:pPr>
            </a:p>
          </p:txBody>
        </p:sp>
      </p:grpSp>
      <p:grpSp>
        <p:nvGrpSpPr>
          <p:cNvPr name="Group 12" id="12"/>
          <p:cNvGrpSpPr/>
          <p:nvPr/>
        </p:nvGrpSpPr>
        <p:grpSpPr>
          <a:xfrm rot="0">
            <a:off x="6919159" y="3668801"/>
            <a:ext cx="9088269" cy="4643421"/>
            <a:chOff x="0" y="0"/>
            <a:chExt cx="2393618" cy="1222959"/>
          </a:xfrm>
        </p:grpSpPr>
        <p:sp>
          <p:nvSpPr>
            <p:cNvPr name="Freeform 13" id="13"/>
            <p:cNvSpPr/>
            <p:nvPr/>
          </p:nvSpPr>
          <p:spPr>
            <a:xfrm flipH="false" flipV="false" rot="0">
              <a:off x="0" y="0"/>
              <a:ext cx="2393618" cy="1222959"/>
            </a:xfrm>
            <a:custGeom>
              <a:avLst/>
              <a:gdLst/>
              <a:ahLst/>
              <a:cxnLst/>
              <a:rect r="r" b="b" t="t" l="l"/>
              <a:pathLst>
                <a:path h="1222959" w="2393618">
                  <a:moveTo>
                    <a:pt x="43445" y="0"/>
                  </a:moveTo>
                  <a:lnTo>
                    <a:pt x="2350173" y="0"/>
                  </a:lnTo>
                  <a:cubicBezTo>
                    <a:pt x="2374167" y="0"/>
                    <a:pt x="2393618" y="19451"/>
                    <a:pt x="2393618" y="43445"/>
                  </a:cubicBezTo>
                  <a:lnTo>
                    <a:pt x="2393618" y="1179514"/>
                  </a:lnTo>
                  <a:cubicBezTo>
                    <a:pt x="2393618" y="1191036"/>
                    <a:pt x="2389041" y="1202087"/>
                    <a:pt x="2380893" y="1210234"/>
                  </a:cubicBezTo>
                  <a:cubicBezTo>
                    <a:pt x="2372746" y="1218381"/>
                    <a:pt x="2361696" y="1222959"/>
                    <a:pt x="2350173" y="1222959"/>
                  </a:cubicBezTo>
                  <a:lnTo>
                    <a:pt x="43445" y="1222959"/>
                  </a:lnTo>
                  <a:cubicBezTo>
                    <a:pt x="31923" y="1222959"/>
                    <a:pt x="20872" y="1218381"/>
                    <a:pt x="12725" y="1210234"/>
                  </a:cubicBezTo>
                  <a:cubicBezTo>
                    <a:pt x="4577" y="1202087"/>
                    <a:pt x="0" y="1191036"/>
                    <a:pt x="0" y="1179514"/>
                  </a:cubicBezTo>
                  <a:lnTo>
                    <a:pt x="0" y="43445"/>
                  </a:lnTo>
                  <a:cubicBezTo>
                    <a:pt x="0" y="31923"/>
                    <a:pt x="4577" y="20872"/>
                    <a:pt x="12725" y="12725"/>
                  </a:cubicBezTo>
                  <a:cubicBezTo>
                    <a:pt x="20872" y="4577"/>
                    <a:pt x="31923" y="0"/>
                    <a:pt x="43445" y="0"/>
                  </a:cubicBezTo>
                  <a:close/>
                </a:path>
              </a:pathLst>
            </a:custGeom>
            <a:solidFill>
              <a:srgbClr val="FFFFFF"/>
            </a:solidFill>
          </p:spPr>
        </p:sp>
        <p:sp>
          <p:nvSpPr>
            <p:cNvPr name="TextBox 14" id="14"/>
            <p:cNvSpPr txBox="true"/>
            <p:nvPr/>
          </p:nvSpPr>
          <p:spPr>
            <a:xfrm>
              <a:off x="0" y="38100"/>
              <a:ext cx="2393618" cy="1184859"/>
            </a:xfrm>
            <a:prstGeom prst="rect">
              <a:avLst/>
            </a:prstGeom>
          </p:spPr>
          <p:txBody>
            <a:bodyPr anchor="ctr" rtlCol="false" tIns="50800" lIns="50800" bIns="50800" rIns="50800"/>
            <a:lstStyle/>
            <a:p>
              <a:pPr algn="ctr">
                <a:lnSpc>
                  <a:spcPts val="2500"/>
                </a:lnSpc>
              </a:pPr>
            </a:p>
          </p:txBody>
        </p:sp>
      </p:grpSp>
      <p:sp>
        <p:nvSpPr>
          <p:cNvPr name="Freeform 15" id="15"/>
          <p:cNvSpPr/>
          <p:nvPr/>
        </p:nvSpPr>
        <p:spPr>
          <a:xfrm flipH="true" flipV="true" rot="-1816262">
            <a:off x="13087247" y="7437241"/>
            <a:ext cx="9329683" cy="4571545"/>
          </a:xfrm>
          <a:custGeom>
            <a:avLst/>
            <a:gdLst/>
            <a:ahLst/>
            <a:cxnLst/>
            <a:rect r="r" b="b" t="t" l="l"/>
            <a:pathLst>
              <a:path h="4571545" w="9329683">
                <a:moveTo>
                  <a:pt x="9329683" y="4571545"/>
                </a:moveTo>
                <a:lnTo>
                  <a:pt x="0" y="4571545"/>
                </a:lnTo>
                <a:lnTo>
                  <a:pt x="0" y="0"/>
                </a:lnTo>
                <a:lnTo>
                  <a:pt x="9329683" y="0"/>
                </a:lnTo>
                <a:lnTo>
                  <a:pt x="9329683" y="4571545"/>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6" id="16"/>
          <p:cNvSpPr/>
          <p:nvPr/>
        </p:nvSpPr>
        <p:spPr>
          <a:xfrm flipH="false" flipV="false" rot="0">
            <a:off x="17259300" y="535912"/>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7" id="1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028700" y="8434968"/>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0">
              <a:extLst>
                <a:ext uri="{96DAC541-7B7A-43D3-8B79-37D633B846F1}">
                  <asvg:svgBlip xmlns:asvg="http://schemas.microsoft.com/office/drawing/2016/SVG/main" r:embed="rId11"/>
                </a:ext>
              </a:extLst>
            </a:blip>
            <a:stretch>
              <a:fillRect l="0" t="0" r="-234639" b="0"/>
            </a:stretch>
          </a:blipFill>
        </p:spPr>
      </p:sp>
      <p:sp>
        <p:nvSpPr>
          <p:cNvPr name="Freeform 19" id="19"/>
          <p:cNvSpPr/>
          <p:nvPr/>
        </p:nvSpPr>
        <p:spPr>
          <a:xfrm flipH="false" flipV="false" rot="9601726">
            <a:off x="-4730822" y="-4828806"/>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grpSp>
        <p:nvGrpSpPr>
          <p:cNvPr name="Group 20" id="20"/>
          <p:cNvGrpSpPr/>
          <p:nvPr/>
        </p:nvGrpSpPr>
        <p:grpSpPr>
          <a:xfrm rot="0">
            <a:off x="15746774" y="9264851"/>
            <a:ext cx="5387252" cy="590148"/>
            <a:chOff x="0" y="0"/>
            <a:chExt cx="1418865" cy="155430"/>
          </a:xfrm>
        </p:grpSpPr>
        <p:sp>
          <p:nvSpPr>
            <p:cNvPr name="Freeform 21" id="2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22" id="2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23" id="23"/>
          <p:cNvGrpSpPr/>
          <p:nvPr/>
        </p:nvGrpSpPr>
        <p:grpSpPr>
          <a:xfrm rot="0">
            <a:off x="15594374" y="9112451"/>
            <a:ext cx="5387252" cy="590148"/>
            <a:chOff x="0" y="0"/>
            <a:chExt cx="1418865" cy="155430"/>
          </a:xfrm>
        </p:grpSpPr>
        <p:sp>
          <p:nvSpPr>
            <p:cNvPr name="Freeform 24" id="24"/>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25" id="25"/>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26" id="26"/>
          <p:cNvGrpSpPr/>
          <p:nvPr/>
        </p:nvGrpSpPr>
        <p:grpSpPr>
          <a:xfrm rot="0">
            <a:off x="2280572" y="3821201"/>
            <a:ext cx="4365032" cy="3152400"/>
            <a:chOff x="0" y="0"/>
            <a:chExt cx="1149638" cy="830262"/>
          </a:xfrm>
        </p:grpSpPr>
        <p:sp>
          <p:nvSpPr>
            <p:cNvPr name="Freeform 27" id="27"/>
            <p:cNvSpPr/>
            <p:nvPr/>
          </p:nvSpPr>
          <p:spPr>
            <a:xfrm flipH="false" flipV="false" rot="0">
              <a:off x="0" y="0"/>
              <a:ext cx="1149638" cy="830262"/>
            </a:xfrm>
            <a:custGeom>
              <a:avLst/>
              <a:gdLst/>
              <a:ahLst/>
              <a:cxnLst/>
              <a:rect r="r" b="b" t="t" l="l"/>
              <a:pathLst>
                <a:path h="830262" w="1149638">
                  <a:moveTo>
                    <a:pt x="90455" y="0"/>
                  </a:moveTo>
                  <a:lnTo>
                    <a:pt x="1059183" y="0"/>
                  </a:lnTo>
                  <a:cubicBezTo>
                    <a:pt x="1109140" y="0"/>
                    <a:pt x="1149638" y="40498"/>
                    <a:pt x="1149638" y="90455"/>
                  </a:cubicBezTo>
                  <a:lnTo>
                    <a:pt x="1149638" y="739807"/>
                  </a:lnTo>
                  <a:cubicBezTo>
                    <a:pt x="1149638" y="789764"/>
                    <a:pt x="1109140" y="830262"/>
                    <a:pt x="1059183" y="830262"/>
                  </a:cubicBezTo>
                  <a:lnTo>
                    <a:pt x="90455" y="830262"/>
                  </a:lnTo>
                  <a:cubicBezTo>
                    <a:pt x="40498" y="830262"/>
                    <a:pt x="0" y="789764"/>
                    <a:pt x="0" y="739807"/>
                  </a:cubicBezTo>
                  <a:lnTo>
                    <a:pt x="0" y="90455"/>
                  </a:lnTo>
                  <a:cubicBezTo>
                    <a:pt x="0" y="40498"/>
                    <a:pt x="40498" y="0"/>
                    <a:pt x="90455" y="0"/>
                  </a:cubicBezTo>
                  <a:close/>
                </a:path>
              </a:pathLst>
            </a:custGeom>
            <a:solidFill>
              <a:srgbClr val="121212"/>
            </a:solidFill>
          </p:spPr>
        </p:sp>
        <p:sp>
          <p:nvSpPr>
            <p:cNvPr name="TextBox 28" id="28"/>
            <p:cNvSpPr txBox="true"/>
            <p:nvPr/>
          </p:nvSpPr>
          <p:spPr>
            <a:xfrm>
              <a:off x="0" y="38100"/>
              <a:ext cx="1149638" cy="792162"/>
            </a:xfrm>
            <a:prstGeom prst="rect">
              <a:avLst/>
            </a:prstGeom>
          </p:spPr>
          <p:txBody>
            <a:bodyPr anchor="ctr" rtlCol="false" tIns="50800" lIns="50800" bIns="50800" rIns="50800"/>
            <a:lstStyle/>
            <a:p>
              <a:pPr algn="ctr">
                <a:lnSpc>
                  <a:spcPts val="2500"/>
                </a:lnSpc>
              </a:pPr>
            </a:p>
          </p:txBody>
        </p:sp>
      </p:grpSp>
      <p:grpSp>
        <p:nvGrpSpPr>
          <p:cNvPr name="Group 29" id="29"/>
          <p:cNvGrpSpPr/>
          <p:nvPr/>
        </p:nvGrpSpPr>
        <p:grpSpPr>
          <a:xfrm rot="0">
            <a:off x="2128172" y="3668801"/>
            <a:ext cx="4365032" cy="3152400"/>
            <a:chOff x="0" y="0"/>
            <a:chExt cx="1149638" cy="830262"/>
          </a:xfrm>
        </p:grpSpPr>
        <p:sp>
          <p:nvSpPr>
            <p:cNvPr name="Freeform 30" id="30"/>
            <p:cNvSpPr/>
            <p:nvPr/>
          </p:nvSpPr>
          <p:spPr>
            <a:xfrm flipH="false" flipV="false" rot="0">
              <a:off x="0" y="0"/>
              <a:ext cx="1149638" cy="830262"/>
            </a:xfrm>
            <a:custGeom>
              <a:avLst/>
              <a:gdLst/>
              <a:ahLst/>
              <a:cxnLst/>
              <a:rect r="r" b="b" t="t" l="l"/>
              <a:pathLst>
                <a:path h="830262" w="1149638">
                  <a:moveTo>
                    <a:pt x="90455" y="0"/>
                  </a:moveTo>
                  <a:lnTo>
                    <a:pt x="1059183" y="0"/>
                  </a:lnTo>
                  <a:cubicBezTo>
                    <a:pt x="1109140" y="0"/>
                    <a:pt x="1149638" y="40498"/>
                    <a:pt x="1149638" y="90455"/>
                  </a:cubicBezTo>
                  <a:lnTo>
                    <a:pt x="1149638" y="739807"/>
                  </a:lnTo>
                  <a:cubicBezTo>
                    <a:pt x="1149638" y="789764"/>
                    <a:pt x="1109140" y="830262"/>
                    <a:pt x="1059183" y="830262"/>
                  </a:cubicBezTo>
                  <a:lnTo>
                    <a:pt x="90455" y="830262"/>
                  </a:lnTo>
                  <a:cubicBezTo>
                    <a:pt x="40498" y="830262"/>
                    <a:pt x="0" y="789764"/>
                    <a:pt x="0" y="739807"/>
                  </a:cubicBezTo>
                  <a:lnTo>
                    <a:pt x="0" y="90455"/>
                  </a:lnTo>
                  <a:cubicBezTo>
                    <a:pt x="0" y="40498"/>
                    <a:pt x="40498" y="0"/>
                    <a:pt x="90455" y="0"/>
                  </a:cubicBezTo>
                  <a:close/>
                </a:path>
              </a:pathLst>
            </a:custGeom>
            <a:solidFill>
              <a:srgbClr val="FFFFFF"/>
            </a:solidFill>
          </p:spPr>
        </p:sp>
        <p:sp>
          <p:nvSpPr>
            <p:cNvPr name="TextBox 31" id="31"/>
            <p:cNvSpPr txBox="true"/>
            <p:nvPr/>
          </p:nvSpPr>
          <p:spPr>
            <a:xfrm>
              <a:off x="0" y="38100"/>
              <a:ext cx="1149638" cy="792162"/>
            </a:xfrm>
            <a:prstGeom prst="rect">
              <a:avLst/>
            </a:prstGeom>
          </p:spPr>
          <p:txBody>
            <a:bodyPr anchor="ctr" rtlCol="false" tIns="50800" lIns="50800" bIns="50800" rIns="50800"/>
            <a:lstStyle/>
            <a:p>
              <a:pPr algn="ctr">
                <a:lnSpc>
                  <a:spcPts val="2500"/>
                </a:lnSpc>
              </a:pPr>
            </a:p>
          </p:txBody>
        </p:sp>
      </p:grpSp>
      <p:sp>
        <p:nvSpPr>
          <p:cNvPr name="TextBox 32" id="32"/>
          <p:cNvSpPr txBox="true"/>
          <p:nvPr/>
        </p:nvSpPr>
        <p:spPr>
          <a:xfrm rot="0">
            <a:off x="4505952" y="1944646"/>
            <a:ext cx="9276095" cy="923925"/>
          </a:xfrm>
          <a:prstGeom prst="rect">
            <a:avLst/>
          </a:prstGeom>
        </p:spPr>
        <p:txBody>
          <a:bodyPr anchor="t" rtlCol="false" tIns="0" lIns="0" bIns="0" rIns="0">
            <a:spAutoFit/>
          </a:bodyPr>
          <a:lstStyle/>
          <a:p>
            <a:pPr algn="ctr" marL="0" indent="0" lvl="0">
              <a:lnSpc>
                <a:spcPts val="6299"/>
              </a:lnSpc>
              <a:spcBef>
                <a:spcPct val="0"/>
              </a:spcBef>
            </a:pPr>
            <a:r>
              <a:rPr lang="en-US" sz="6999" spc="139">
                <a:solidFill>
                  <a:srgbClr val="FFFFFF"/>
                </a:solidFill>
                <a:latin typeface="Brasika"/>
                <a:ea typeface="Brasika"/>
                <a:cs typeface="Brasika"/>
                <a:sym typeface="Brasika"/>
              </a:rPr>
              <a:t>Penyelesaian</a:t>
            </a:r>
          </a:p>
        </p:txBody>
      </p:sp>
      <p:sp>
        <p:nvSpPr>
          <p:cNvPr name="TextBox 33" id="33"/>
          <p:cNvSpPr txBox="true"/>
          <p:nvPr/>
        </p:nvSpPr>
        <p:spPr>
          <a:xfrm rot="0">
            <a:off x="1028700" y="9296400"/>
            <a:ext cx="7109723"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FFFFFF"/>
                </a:solidFill>
                <a:latin typeface="Banburi Bold"/>
                <a:ea typeface="Banburi Bold"/>
                <a:cs typeface="Banburi Bold"/>
                <a:sym typeface="Banburi Bold"/>
              </a:rPr>
              <a:t>Fungsi Biaya dan Penerimaan</a:t>
            </a:r>
          </a:p>
        </p:txBody>
      </p:sp>
      <p:sp>
        <p:nvSpPr>
          <p:cNvPr name="TextBox 34" id="34"/>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4</a:t>
            </a:r>
          </a:p>
        </p:txBody>
      </p:sp>
      <p:sp>
        <p:nvSpPr>
          <p:cNvPr name="TextBox 35" id="35"/>
          <p:cNvSpPr txBox="true"/>
          <p:nvPr/>
        </p:nvSpPr>
        <p:spPr>
          <a:xfrm rot="0">
            <a:off x="8316030" y="4226118"/>
            <a:ext cx="6294528" cy="2653762"/>
          </a:xfrm>
          <a:prstGeom prst="rect">
            <a:avLst/>
          </a:prstGeom>
        </p:spPr>
        <p:txBody>
          <a:bodyPr anchor="t" rtlCol="false" tIns="0" lIns="0" bIns="0" rIns="0">
            <a:spAutoFit/>
          </a:bodyPr>
          <a:lstStyle/>
          <a:p>
            <a:pPr algn="ctr">
              <a:lnSpc>
                <a:spcPts val="5238"/>
              </a:lnSpc>
            </a:pPr>
            <a:r>
              <a:rPr lang="en-US" sz="4191">
                <a:solidFill>
                  <a:srgbClr val="2D3E70"/>
                </a:solidFill>
                <a:latin typeface="Banburi"/>
                <a:ea typeface="Banburi"/>
                <a:cs typeface="Banburi"/>
                <a:sym typeface="Banburi"/>
              </a:rPr>
              <a:t>TC  = TR</a:t>
            </a:r>
          </a:p>
          <a:p>
            <a:pPr algn="ctr">
              <a:lnSpc>
                <a:spcPts val="5238"/>
              </a:lnSpc>
            </a:pPr>
            <a:r>
              <a:rPr lang="en-US" sz="4191">
                <a:solidFill>
                  <a:srgbClr val="2D3E70"/>
                </a:solidFill>
                <a:latin typeface="Banburi"/>
                <a:ea typeface="Banburi"/>
                <a:cs typeface="Banburi"/>
                <a:sym typeface="Banburi"/>
              </a:rPr>
              <a:t>100Q + 100.000 = 200Q</a:t>
            </a:r>
          </a:p>
          <a:p>
            <a:pPr algn="ctr">
              <a:lnSpc>
                <a:spcPts val="5238"/>
              </a:lnSpc>
            </a:pPr>
            <a:r>
              <a:rPr lang="en-US" sz="4191">
                <a:solidFill>
                  <a:srgbClr val="2D3E70"/>
                </a:solidFill>
                <a:latin typeface="Banburi"/>
                <a:ea typeface="Banburi"/>
                <a:cs typeface="Banburi"/>
                <a:sym typeface="Banburi"/>
              </a:rPr>
              <a:t>100.000 = 100Q</a:t>
            </a:r>
          </a:p>
          <a:p>
            <a:pPr algn="ctr">
              <a:lnSpc>
                <a:spcPts val="5238"/>
              </a:lnSpc>
            </a:pPr>
            <a:r>
              <a:rPr lang="en-US" sz="4191">
                <a:solidFill>
                  <a:srgbClr val="2D3E70"/>
                </a:solidFill>
                <a:latin typeface="Banburi"/>
                <a:ea typeface="Banburi"/>
                <a:cs typeface="Banburi"/>
                <a:sym typeface="Banburi"/>
              </a:rPr>
              <a:t>Q = 1000</a:t>
            </a:r>
          </a:p>
        </p:txBody>
      </p:sp>
      <p:sp>
        <p:nvSpPr>
          <p:cNvPr name="TextBox 36" id="36"/>
          <p:cNvSpPr txBox="true"/>
          <p:nvPr/>
        </p:nvSpPr>
        <p:spPr>
          <a:xfrm rot="0">
            <a:off x="7321861" y="7111509"/>
            <a:ext cx="8282865" cy="948400"/>
          </a:xfrm>
          <a:prstGeom prst="rect">
            <a:avLst/>
          </a:prstGeom>
        </p:spPr>
        <p:txBody>
          <a:bodyPr anchor="t" rtlCol="false" tIns="0" lIns="0" bIns="0" rIns="0">
            <a:spAutoFit/>
          </a:bodyPr>
          <a:lstStyle/>
          <a:p>
            <a:pPr algn="ctr">
              <a:lnSpc>
                <a:spcPts val="3733"/>
              </a:lnSpc>
            </a:pPr>
            <a:r>
              <a:rPr lang="en-US" sz="2986">
                <a:solidFill>
                  <a:srgbClr val="2D3E70"/>
                </a:solidFill>
                <a:latin typeface="Banburi"/>
                <a:ea typeface="Banburi"/>
                <a:cs typeface="Banburi"/>
                <a:sym typeface="Banburi"/>
              </a:rPr>
              <a:t>Jadi Jumlah Output saat keadaan </a:t>
            </a:r>
          </a:p>
          <a:p>
            <a:pPr algn="ctr">
              <a:lnSpc>
                <a:spcPts val="3733"/>
              </a:lnSpc>
            </a:pPr>
            <a:r>
              <a:rPr lang="en-US" sz="2986">
                <a:solidFill>
                  <a:srgbClr val="2D3E70"/>
                </a:solidFill>
                <a:latin typeface="Banburi"/>
                <a:ea typeface="Banburi"/>
                <a:cs typeface="Banburi"/>
                <a:sym typeface="Banburi"/>
              </a:rPr>
              <a:t>BEP adalah 1000 unit</a:t>
            </a:r>
          </a:p>
        </p:txBody>
      </p:sp>
      <p:sp>
        <p:nvSpPr>
          <p:cNvPr name="TextBox 37" id="37"/>
          <p:cNvSpPr txBox="true"/>
          <p:nvPr/>
        </p:nvSpPr>
        <p:spPr>
          <a:xfrm rot="0">
            <a:off x="2584018" y="4283162"/>
            <a:ext cx="3453340" cy="1904626"/>
          </a:xfrm>
          <a:prstGeom prst="rect">
            <a:avLst/>
          </a:prstGeom>
        </p:spPr>
        <p:txBody>
          <a:bodyPr anchor="t" rtlCol="false" tIns="0" lIns="0" bIns="0" rIns="0">
            <a:spAutoFit/>
          </a:bodyPr>
          <a:lstStyle/>
          <a:p>
            <a:pPr algn="l">
              <a:lnSpc>
                <a:spcPts val="3823"/>
              </a:lnSpc>
            </a:pPr>
            <a:r>
              <a:rPr lang="en-US" sz="3058">
                <a:solidFill>
                  <a:srgbClr val="2D3E70"/>
                </a:solidFill>
                <a:latin typeface="Banburi"/>
                <a:ea typeface="Banburi"/>
                <a:cs typeface="Banburi"/>
                <a:sym typeface="Banburi"/>
              </a:rPr>
              <a:t>Diketahui :</a:t>
            </a:r>
          </a:p>
          <a:p>
            <a:pPr algn="l">
              <a:lnSpc>
                <a:spcPts val="3823"/>
              </a:lnSpc>
            </a:pPr>
            <a:r>
              <a:rPr lang="en-US" sz="3058">
                <a:solidFill>
                  <a:srgbClr val="2D3E70"/>
                </a:solidFill>
                <a:latin typeface="Banburi"/>
                <a:ea typeface="Banburi"/>
                <a:cs typeface="Banburi"/>
                <a:sym typeface="Banburi"/>
              </a:rPr>
              <a:t>TC = VC + FC</a:t>
            </a:r>
          </a:p>
          <a:p>
            <a:pPr algn="l">
              <a:lnSpc>
                <a:spcPts val="3823"/>
              </a:lnSpc>
            </a:pPr>
            <a:r>
              <a:rPr lang="en-US" sz="3058">
                <a:solidFill>
                  <a:srgbClr val="2D3E70"/>
                </a:solidFill>
                <a:latin typeface="Banburi"/>
                <a:ea typeface="Banburi"/>
                <a:cs typeface="Banburi"/>
                <a:sym typeface="Banburi"/>
              </a:rPr>
              <a:t>     = 100Q + 100.000</a:t>
            </a:r>
          </a:p>
          <a:p>
            <a:pPr algn="l">
              <a:lnSpc>
                <a:spcPts val="3823"/>
              </a:lnSpc>
            </a:pPr>
            <a:r>
              <a:rPr lang="en-US" sz="3058">
                <a:solidFill>
                  <a:srgbClr val="2D3E70"/>
                </a:solidFill>
                <a:latin typeface="Banburi"/>
                <a:ea typeface="Banburi"/>
                <a:cs typeface="Banburi"/>
                <a:sym typeface="Banburi"/>
              </a:rPr>
              <a:t>TR = 200Q</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3986110" y="-1506432"/>
            <a:ext cx="9329683" cy="4571545"/>
          </a:xfrm>
          <a:custGeom>
            <a:avLst/>
            <a:gdLst/>
            <a:ahLst/>
            <a:cxnLst/>
            <a:rect r="r" b="b" t="t" l="l"/>
            <a:pathLst>
              <a:path h="4571545" w="9329683">
                <a:moveTo>
                  <a:pt x="9329683" y="4571545"/>
                </a:moveTo>
                <a:lnTo>
                  <a:pt x="0" y="4571545"/>
                </a:lnTo>
                <a:lnTo>
                  <a:pt x="0" y="0"/>
                </a:lnTo>
                <a:lnTo>
                  <a:pt x="9329683" y="0"/>
                </a:lnTo>
                <a:lnTo>
                  <a:pt x="9329683"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7012906" y="1426146"/>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601433" y="9354391"/>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sp>
        <p:nvSpPr>
          <p:cNvPr name="Freeform 6" id="6"/>
          <p:cNvSpPr/>
          <p:nvPr/>
        </p:nvSpPr>
        <p:spPr>
          <a:xfrm flipH="true" flipV="true" rot="-984538">
            <a:off x="12594459" y="7749873"/>
            <a:ext cx="9329683" cy="4571545"/>
          </a:xfrm>
          <a:custGeom>
            <a:avLst/>
            <a:gdLst/>
            <a:ahLst/>
            <a:cxnLst/>
            <a:rect r="r" b="b" t="t" l="l"/>
            <a:pathLst>
              <a:path h="4571545" w="9329683">
                <a:moveTo>
                  <a:pt x="9329682" y="4571544"/>
                </a:moveTo>
                <a:lnTo>
                  <a:pt x="0" y="4571544"/>
                </a:lnTo>
                <a:lnTo>
                  <a:pt x="0" y="0"/>
                </a:lnTo>
                <a:lnTo>
                  <a:pt x="9329682" y="0"/>
                </a:lnTo>
                <a:lnTo>
                  <a:pt x="9329682" y="4571544"/>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7" id="7"/>
          <p:cNvGrpSpPr/>
          <p:nvPr/>
        </p:nvGrpSpPr>
        <p:grpSpPr>
          <a:xfrm rot="0">
            <a:off x="15746774" y="9264851"/>
            <a:ext cx="5387252" cy="590148"/>
            <a:chOff x="0" y="0"/>
            <a:chExt cx="1418865" cy="155430"/>
          </a:xfrm>
        </p:grpSpPr>
        <p:sp>
          <p:nvSpPr>
            <p:cNvPr name="Freeform 8" id="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9" id="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0" id="10"/>
          <p:cNvGrpSpPr/>
          <p:nvPr/>
        </p:nvGrpSpPr>
        <p:grpSpPr>
          <a:xfrm rot="0">
            <a:off x="15594374" y="9112451"/>
            <a:ext cx="5387252" cy="590148"/>
            <a:chOff x="0" y="0"/>
            <a:chExt cx="1418865" cy="155430"/>
          </a:xfrm>
        </p:grpSpPr>
        <p:sp>
          <p:nvSpPr>
            <p:cNvPr name="Freeform 11" id="11"/>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2" id="12"/>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3" id="13"/>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5</a:t>
            </a:r>
          </a:p>
        </p:txBody>
      </p:sp>
      <p:sp>
        <p:nvSpPr>
          <p:cNvPr name="Freeform 14" id="14"/>
          <p:cNvSpPr/>
          <p:nvPr/>
        </p:nvSpPr>
        <p:spPr>
          <a:xfrm flipH="false" flipV="false" rot="0">
            <a:off x="15984520" y="360027"/>
            <a:ext cx="1586057" cy="838628"/>
          </a:xfrm>
          <a:custGeom>
            <a:avLst/>
            <a:gdLst/>
            <a:ahLst/>
            <a:cxnLst/>
            <a:rect r="r" b="b" t="t" l="l"/>
            <a:pathLst>
              <a:path h="838628" w="1586057">
                <a:moveTo>
                  <a:pt x="0" y="0"/>
                </a:moveTo>
                <a:lnTo>
                  <a:pt x="1586056" y="0"/>
                </a:lnTo>
                <a:lnTo>
                  <a:pt x="1586056" y="838627"/>
                </a:lnTo>
                <a:lnTo>
                  <a:pt x="0" y="83862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grpSp>
        <p:nvGrpSpPr>
          <p:cNvPr name="Group 15" id="15"/>
          <p:cNvGrpSpPr/>
          <p:nvPr/>
        </p:nvGrpSpPr>
        <p:grpSpPr>
          <a:xfrm rot="0">
            <a:off x="784724" y="3818559"/>
            <a:ext cx="16718552" cy="3394266"/>
            <a:chOff x="0" y="0"/>
            <a:chExt cx="22291403" cy="4525689"/>
          </a:xfrm>
        </p:grpSpPr>
        <p:sp>
          <p:nvSpPr>
            <p:cNvPr name="AutoShape 16" id="16"/>
            <p:cNvSpPr/>
            <p:nvPr/>
          </p:nvSpPr>
          <p:spPr>
            <a:xfrm>
              <a:off x="11145701" y="251403"/>
              <a:ext cx="0" cy="4022883"/>
            </a:xfrm>
            <a:prstGeom prst="line">
              <a:avLst/>
            </a:prstGeom>
            <a:ln cap="flat" w="63500">
              <a:solidFill>
                <a:srgbClr val="334989"/>
              </a:solidFill>
              <a:prstDash val="solid"/>
              <a:headEnd type="oval" len="lg" w="lg"/>
              <a:tailEnd type="none" len="sm" w="sm"/>
            </a:ln>
          </p:spPr>
        </p:sp>
        <p:grpSp>
          <p:nvGrpSpPr>
            <p:cNvPr name="Group 17" id="17"/>
            <p:cNvGrpSpPr/>
            <p:nvPr/>
          </p:nvGrpSpPr>
          <p:grpSpPr>
            <a:xfrm rot="0">
              <a:off x="0" y="0"/>
              <a:ext cx="10330706" cy="4525689"/>
              <a:chOff x="0" y="0"/>
              <a:chExt cx="2040633" cy="893963"/>
            </a:xfrm>
          </p:grpSpPr>
          <p:sp>
            <p:nvSpPr>
              <p:cNvPr name="Freeform 18" id="18"/>
              <p:cNvSpPr/>
              <p:nvPr/>
            </p:nvSpPr>
            <p:spPr>
              <a:xfrm flipH="false" flipV="false" rot="0">
                <a:off x="0" y="0"/>
                <a:ext cx="2040633" cy="893963"/>
              </a:xfrm>
              <a:custGeom>
                <a:avLst/>
                <a:gdLst/>
                <a:ahLst/>
                <a:cxnLst/>
                <a:rect r="r" b="b" t="t" l="l"/>
                <a:pathLst>
                  <a:path h="893963" w="2040633">
                    <a:moveTo>
                      <a:pt x="50960" y="0"/>
                    </a:moveTo>
                    <a:lnTo>
                      <a:pt x="1989673" y="0"/>
                    </a:lnTo>
                    <a:cubicBezTo>
                      <a:pt x="2017818" y="0"/>
                      <a:pt x="2040633" y="22815"/>
                      <a:pt x="2040633" y="50960"/>
                    </a:cubicBezTo>
                    <a:lnTo>
                      <a:pt x="2040633" y="843003"/>
                    </a:lnTo>
                    <a:cubicBezTo>
                      <a:pt x="2040633" y="856519"/>
                      <a:pt x="2035264" y="869481"/>
                      <a:pt x="2025707" y="879037"/>
                    </a:cubicBezTo>
                    <a:cubicBezTo>
                      <a:pt x="2016151" y="888594"/>
                      <a:pt x="2003189" y="893963"/>
                      <a:pt x="1989673" y="893963"/>
                    </a:cubicBezTo>
                    <a:lnTo>
                      <a:pt x="50960" y="893963"/>
                    </a:lnTo>
                    <a:cubicBezTo>
                      <a:pt x="37444" y="893963"/>
                      <a:pt x="24483" y="888594"/>
                      <a:pt x="14926" y="879037"/>
                    </a:cubicBezTo>
                    <a:cubicBezTo>
                      <a:pt x="5369" y="869481"/>
                      <a:pt x="0" y="856519"/>
                      <a:pt x="0" y="843003"/>
                    </a:cubicBezTo>
                    <a:lnTo>
                      <a:pt x="0" y="50960"/>
                    </a:lnTo>
                    <a:cubicBezTo>
                      <a:pt x="0" y="37444"/>
                      <a:pt x="5369" y="24483"/>
                      <a:pt x="14926" y="14926"/>
                    </a:cubicBezTo>
                    <a:cubicBezTo>
                      <a:pt x="24483" y="5369"/>
                      <a:pt x="37444" y="0"/>
                      <a:pt x="50960" y="0"/>
                    </a:cubicBezTo>
                    <a:close/>
                  </a:path>
                </a:pathLst>
              </a:custGeom>
              <a:solidFill>
                <a:srgbClr val="FFFFFF"/>
              </a:solidFill>
            </p:spPr>
          </p:sp>
          <p:sp>
            <p:nvSpPr>
              <p:cNvPr name="TextBox 19" id="19"/>
              <p:cNvSpPr txBox="true"/>
              <p:nvPr/>
            </p:nvSpPr>
            <p:spPr>
              <a:xfrm>
                <a:off x="0" y="38100"/>
                <a:ext cx="2040633" cy="855863"/>
              </a:xfrm>
              <a:prstGeom prst="rect">
                <a:avLst/>
              </a:prstGeom>
            </p:spPr>
            <p:txBody>
              <a:bodyPr anchor="ctr" rtlCol="false" tIns="50800" lIns="50800" bIns="50800" rIns="50800"/>
              <a:lstStyle/>
              <a:p>
                <a:pPr algn="ctr">
                  <a:lnSpc>
                    <a:spcPts val="2500"/>
                  </a:lnSpc>
                </a:pPr>
              </a:p>
            </p:txBody>
          </p:sp>
        </p:grpSp>
        <p:grpSp>
          <p:nvGrpSpPr>
            <p:cNvPr name="Group 20" id="20"/>
            <p:cNvGrpSpPr/>
            <p:nvPr/>
          </p:nvGrpSpPr>
          <p:grpSpPr>
            <a:xfrm rot="0">
              <a:off x="11960697" y="0"/>
              <a:ext cx="10330706" cy="4525689"/>
              <a:chOff x="0" y="0"/>
              <a:chExt cx="2040633" cy="893963"/>
            </a:xfrm>
          </p:grpSpPr>
          <p:sp>
            <p:nvSpPr>
              <p:cNvPr name="Freeform 21" id="21"/>
              <p:cNvSpPr/>
              <p:nvPr/>
            </p:nvSpPr>
            <p:spPr>
              <a:xfrm flipH="false" flipV="false" rot="0">
                <a:off x="0" y="0"/>
                <a:ext cx="2040633" cy="893963"/>
              </a:xfrm>
              <a:custGeom>
                <a:avLst/>
                <a:gdLst/>
                <a:ahLst/>
                <a:cxnLst/>
                <a:rect r="r" b="b" t="t" l="l"/>
                <a:pathLst>
                  <a:path h="893963" w="2040633">
                    <a:moveTo>
                      <a:pt x="50960" y="0"/>
                    </a:moveTo>
                    <a:lnTo>
                      <a:pt x="1989673" y="0"/>
                    </a:lnTo>
                    <a:cubicBezTo>
                      <a:pt x="2017818" y="0"/>
                      <a:pt x="2040633" y="22815"/>
                      <a:pt x="2040633" y="50960"/>
                    </a:cubicBezTo>
                    <a:lnTo>
                      <a:pt x="2040633" y="843003"/>
                    </a:lnTo>
                    <a:cubicBezTo>
                      <a:pt x="2040633" y="856519"/>
                      <a:pt x="2035264" y="869481"/>
                      <a:pt x="2025707" y="879037"/>
                    </a:cubicBezTo>
                    <a:cubicBezTo>
                      <a:pt x="2016151" y="888594"/>
                      <a:pt x="2003189" y="893963"/>
                      <a:pt x="1989673" y="893963"/>
                    </a:cubicBezTo>
                    <a:lnTo>
                      <a:pt x="50960" y="893963"/>
                    </a:lnTo>
                    <a:cubicBezTo>
                      <a:pt x="37444" y="893963"/>
                      <a:pt x="24483" y="888594"/>
                      <a:pt x="14926" y="879037"/>
                    </a:cubicBezTo>
                    <a:cubicBezTo>
                      <a:pt x="5369" y="869481"/>
                      <a:pt x="0" y="856519"/>
                      <a:pt x="0" y="843003"/>
                    </a:cubicBezTo>
                    <a:lnTo>
                      <a:pt x="0" y="50960"/>
                    </a:lnTo>
                    <a:cubicBezTo>
                      <a:pt x="0" y="37444"/>
                      <a:pt x="5369" y="24483"/>
                      <a:pt x="14926" y="14926"/>
                    </a:cubicBezTo>
                    <a:cubicBezTo>
                      <a:pt x="24483" y="5369"/>
                      <a:pt x="37444" y="0"/>
                      <a:pt x="50960" y="0"/>
                    </a:cubicBezTo>
                    <a:close/>
                  </a:path>
                </a:pathLst>
              </a:custGeom>
              <a:solidFill>
                <a:srgbClr val="FFFFFF"/>
              </a:solidFill>
            </p:spPr>
          </p:sp>
          <p:sp>
            <p:nvSpPr>
              <p:cNvPr name="TextBox 22" id="22"/>
              <p:cNvSpPr txBox="true"/>
              <p:nvPr/>
            </p:nvSpPr>
            <p:spPr>
              <a:xfrm>
                <a:off x="0" y="38100"/>
                <a:ext cx="2040633" cy="855863"/>
              </a:xfrm>
              <a:prstGeom prst="rect">
                <a:avLst/>
              </a:prstGeom>
            </p:spPr>
            <p:txBody>
              <a:bodyPr anchor="ctr" rtlCol="false" tIns="50800" lIns="50800" bIns="50800" rIns="50800"/>
              <a:lstStyle/>
              <a:p>
                <a:pPr algn="ctr">
                  <a:lnSpc>
                    <a:spcPts val="2500"/>
                  </a:lnSpc>
                </a:pPr>
              </a:p>
            </p:txBody>
          </p:sp>
        </p:grpSp>
        <p:sp>
          <p:nvSpPr>
            <p:cNvPr name="TextBox 23" id="23"/>
            <p:cNvSpPr txBox="true"/>
            <p:nvPr/>
          </p:nvSpPr>
          <p:spPr>
            <a:xfrm rot="0">
              <a:off x="15536740" y="1159499"/>
              <a:ext cx="3178620" cy="1701165"/>
            </a:xfrm>
            <a:prstGeom prst="rect">
              <a:avLst/>
            </a:prstGeom>
          </p:spPr>
          <p:txBody>
            <a:bodyPr anchor="t" rtlCol="false" tIns="0" lIns="0" bIns="0" rIns="0">
              <a:spAutoFit/>
            </a:bodyPr>
            <a:lstStyle/>
            <a:p>
              <a:pPr algn="l">
                <a:lnSpc>
                  <a:spcPts val="3375"/>
                </a:lnSpc>
              </a:pPr>
              <a:r>
                <a:rPr lang="en-US" sz="2700">
                  <a:solidFill>
                    <a:srgbClr val="2D3E70"/>
                  </a:solidFill>
                  <a:latin typeface="Banburi"/>
                  <a:ea typeface="Banburi"/>
                  <a:cs typeface="Banburi"/>
                  <a:sym typeface="Banburi"/>
                </a:rPr>
                <a:t>TR  = 200Q</a:t>
              </a:r>
            </a:p>
            <a:p>
              <a:pPr algn="l">
                <a:lnSpc>
                  <a:spcPts val="3375"/>
                </a:lnSpc>
              </a:pPr>
              <a:r>
                <a:rPr lang="en-US" sz="2700">
                  <a:solidFill>
                    <a:srgbClr val="2D3E70"/>
                  </a:solidFill>
                  <a:latin typeface="Banburi"/>
                  <a:ea typeface="Banburi"/>
                  <a:cs typeface="Banburi"/>
                  <a:sym typeface="Banburi"/>
                </a:rPr>
                <a:t>TR  = 200 (1000)</a:t>
              </a:r>
            </a:p>
            <a:p>
              <a:pPr algn="l">
                <a:lnSpc>
                  <a:spcPts val="3375"/>
                </a:lnSpc>
              </a:pPr>
              <a:r>
                <a:rPr lang="en-US" sz="2700">
                  <a:solidFill>
                    <a:srgbClr val="2D3E70"/>
                  </a:solidFill>
                  <a:latin typeface="Banburi"/>
                  <a:ea typeface="Banburi"/>
                  <a:cs typeface="Banburi"/>
                  <a:sym typeface="Banburi"/>
                </a:rPr>
                <a:t>TR  = 200.000</a:t>
              </a:r>
            </a:p>
          </p:txBody>
        </p:sp>
        <p:sp>
          <p:nvSpPr>
            <p:cNvPr name="TextBox 24" id="24"/>
            <p:cNvSpPr txBox="true"/>
            <p:nvPr/>
          </p:nvSpPr>
          <p:spPr>
            <a:xfrm rot="0">
              <a:off x="14486345" y="336539"/>
              <a:ext cx="5279410" cy="558165"/>
            </a:xfrm>
            <a:prstGeom prst="rect">
              <a:avLst/>
            </a:prstGeom>
          </p:spPr>
          <p:txBody>
            <a:bodyPr anchor="t" rtlCol="false" tIns="0" lIns="0" bIns="0" rIns="0">
              <a:spAutoFit/>
            </a:bodyPr>
            <a:lstStyle/>
            <a:p>
              <a:pPr algn="ctr">
                <a:lnSpc>
                  <a:spcPts val="3375"/>
                </a:lnSpc>
              </a:pPr>
              <a:r>
                <a:rPr lang="en-US" sz="2700">
                  <a:solidFill>
                    <a:srgbClr val="2D3E70"/>
                  </a:solidFill>
                  <a:latin typeface="Banburi"/>
                  <a:ea typeface="Banburi"/>
                  <a:cs typeface="Banburi"/>
                  <a:sym typeface="Banburi"/>
                </a:rPr>
                <a:t>Besar TR pada waktu BEP</a:t>
              </a:r>
            </a:p>
          </p:txBody>
        </p:sp>
        <p:sp>
          <p:nvSpPr>
            <p:cNvPr name="TextBox 25" id="25"/>
            <p:cNvSpPr txBox="true"/>
            <p:nvPr/>
          </p:nvSpPr>
          <p:spPr>
            <a:xfrm rot="0">
              <a:off x="12548025" y="3049959"/>
              <a:ext cx="9156049" cy="1129665"/>
            </a:xfrm>
            <a:prstGeom prst="rect">
              <a:avLst/>
            </a:prstGeom>
          </p:spPr>
          <p:txBody>
            <a:bodyPr anchor="t" rtlCol="false" tIns="0" lIns="0" bIns="0" rIns="0">
              <a:spAutoFit/>
            </a:bodyPr>
            <a:lstStyle/>
            <a:p>
              <a:pPr algn="ctr">
                <a:lnSpc>
                  <a:spcPts val="3375"/>
                </a:lnSpc>
              </a:pPr>
              <a:r>
                <a:rPr lang="en-US" sz="2700">
                  <a:solidFill>
                    <a:srgbClr val="2D3E70"/>
                  </a:solidFill>
                  <a:latin typeface="Banburi"/>
                  <a:ea typeface="Banburi"/>
                  <a:cs typeface="Banburi"/>
                  <a:sym typeface="Banburi"/>
                </a:rPr>
                <a:t>Jadi besarnya total penerimaan pada waktu keadaan break even point sebesar Rp 200.000 </a:t>
              </a:r>
            </a:p>
          </p:txBody>
        </p:sp>
        <p:sp>
          <p:nvSpPr>
            <p:cNvPr name="TextBox 26" id="26"/>
            <p:cNvSpPr txBox="true"/>
            <p:nvPr/>
          </p:nvSpPr>
          <p:spPr>
            <a:xfrm rot="0">
              <a:off x="2708782" y="1159499"/>
              <a:ext cx="4913142" cy="1701165"/>
            </a:xfrm>
            <a:prstGeom prst="rect">
              <a:avLst/>
            </a:prstGeom>
          </p:spPr>
          <p:txBody>
            <a:bodyPr anchor="t" rtlCol="false" tIns="0" lIns="0" bIns="0" rIns="0">
              <a:spAutoFit/>
            </a:bodyPr>
            <a:lstStyle/>
            <a:p>
              <a:pPr algn="l">
                <a:lnSpc>
                  <a:spcPts val="3375"/>
                </a:lnSpc>
              </a:pPr>
              <a:r>
                <a:rPr lang="en-US" sz="2700">
                  <a:solidFill>
                    <a:srgbClr val="2D3E70"/>
                  </a:solidFill>
                  <a:latin typeface="Banburi"/>
                  <a:ea typeface="Banburi"/>
                  <a:cs typeface="Banburi"/>
                  <a:sym typeface="Banburi"/>
                </a:rPr>
                <a:t>TC  = 100Q + 100.000</a:t>
              </a:r>
            </a:p>
            <a:p>
              <a:pPr algn="l">
                <a:lnSpc>
                  <a:spcPts val="3375"/>
                </a:lnSpc>
              </a:pPr>
              <a:r>
                <a:rPr lang="en-US" sz="2700">
                  <a:solidFill>
                    <a:srgbClr val="2D3E70"/>
                  </a:solidFill>
                  <a:latin typeface="Banburi"/>
                  <a:ea typeface="Banburi"/>
                  <a:cs typeface="Banburi"/>
                  <a:sym typeface="Banburi"/>
                </a:rPr>
                <a:t>TC = 100 (1000) + 100.000</a:t>
              </a:r>
            </a:p>
            <a:p>
              <a:pPr algn="l">
                <a:lnSpc>
                  <a:spcPts val="3375"/>
                </a:lnSpc>
              </a:pPr>
              <a:r>
                <a:rPr lang="en-US" sz="2700">
                  <a:solidFill>
                    <a:srgbClr val="2D3E70"/>
                  </a:solidFill>
                  <a:latin typeface="Banburi"/>
                  <a:ea typeface="Banburi"/>
                  <a:cs typeface="Banburi"/>
                  <a:sym typeface="Banburi"/>
                </a:rPr>
                <a:t>TC = 200.000</a:t>
              </a:r>
            </a:p>
          </p:txBody>
        </p:sp>
        <p:sp>
          <p:nvSpPr>
            <p:cNvPr name="TextBox 27" id="27"/>
            <p:cNvSpPr txBox="true"/>
            <p:nvPr/>
          </p:nvSpPr>
          <p:spPr>
            <a:xfrm rot="0">
              <a:off x="2475289" y="336539"/>
              <a:ext cx="5380128" cy="558165"/>
            </a:xfrm>
            <a:prstGeom prst="rect">
              <a:avLst/>
            </a:prstGeom>
          </p:spPr>
          <p:txBody>
            <a:bodyPr anchor="t" rtlCol="false" tIns="0" lIns="0" bIns="0" rIns="0">
              <a:spAutoFit/>
            </a:bodyPr>
            <a:lstStyle/>
            <a:p>
              <a:pPr algn="ctr">
                <a:lnSpc>
                  <a:spcPts val="3375"/>
                </a:lnSpc>
              </a:pPr>
              <a:r>
                <a:rPr lang="en-US" sz="2700">
                  <a:solidFill>
                    <a:srgbClr val="2D3E70"/>
                  </a:solidFill>
                  <a:latin typeface="Banburi"/>
                  <a:ea typeface="Banburi"/>
                  <a:cs typeface="Banburi"/>
                  <a:sym typeface="Banburi"/>
                </a:rPr>
                <a:t>Besar TC pada waktu BEP</a:t>
              </a:r>
            </a:p>
          </p:txBody>
        </p:sp>
        <p:sp>
          <p:nvSpPr>
            <p:cNvPr name="TextBox 28" id="28"/>
            <p:cNvSpPr txBox="true"/>
            <p:nvPr/>
          </p:nvSpPr>
          <p:spPr>
            <a:xfrm rot="0">
              <a:off x="443921" y="3049959"/>
              <a:ext cx="9442864" cy="1129665"/>
            </a:xfrm>
            <a:prstGeom prst="rect">
              <a:avLst/>
            </a:prstGeom>
          </p:spPr>
          <p:txBody>
            <a:bodyPr anchor="t" rtlCol="false" tIns="0" lIns="0" bIns="0" rIns="0">
              <a:spAutoFit/>
            </a:bodyPr>
            <a:lstStyle/>
            <a:p>
              <a:pPr algn="ctr">
                <a:lnSpc>
                  <a:spcPts val="3375"/>
                </a:lnSpc>
              </a:pPr>
              <a:r>
                <a:rPr lang="en-US" sz="2700">
                  <a:solidFill>
                    <a:srgbClr val="2D3E70"/>
                  </a:solidFill>
                  <a:latin typeface="Banburi"/>
                  <a:ea typeface="Banburi"/>
                  <a:cs typeface="Banburi"/>
                  <a:sym typeface="Banburi"/>
                </a:rPr>
                <a:t>Jadi besarnya total biaya pada waktu keadaan break even point sebesar Rp 200.000 </a:t>
              </a:r>
            </a:p>
          </p:txBody>
        </p:sp>
      </p:gr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grpSp>
        <p:nvGrpSpPr>
          <p:cNvPr name="Group 5" id="5"/>
          <p:cNvGrpSpPr/>
          <p:nvPr/>
        </p:nvGrpSpPr>
        <p:grpSpPr>
          <a:xfrm rot="0">
            <a:off x="9334686" y="6496018"/>
            <a:ext cx="7254892" cy="1625145"/>
            <a:chOff x="0" y="0"/>
            <a:chExt cx="9673189" cy="2166860"/>
          </a:xfrm>
        </p:grpSpPr>
        <p:grpSp>
          <p:nvGrpSpPr>
            <p:cNvPr name="Group 6" id="6"/>
            <p:cNvGrpSpPr/>
            <p:nvPr/>
          </p:nvGrpSpPr>
          <p:grpSpPr>
            <a:xfrm rot="0">
              <a:off x="0" y="130499"/>
              <a:ext cx="9571589" cy="2036360"/>
              <a:chOff x="0" y="0"/>
              <a:chExt cx="1890684" cy="402244"/>
            </a:xfrm>
          </p:grpSpPr>
          <p:sp>
            <p:nvSpPr>
              <p:cNvPr name="Freeform 7" id="7"/>
              <p:cNvSpPr/>
              <p:nvPr/>
            </p:nvSpPr>
            <p:spPr>
              <a:xfrm flipH="false" flipV="false" rot="0">
                <a:off x="0" y="0"/>
                <a:ext cx="1890684" cy="402244"/>
              </a:xfrm>
              <a:custGeom>
                <a:avLst/>
                <a:gdLst/>
                <a:ahLst/>
                <a:cxnLst/>
                <a:rect r="r" b="b" t="t" l="l"/>
                <a:pathLst>
                  <a:path h="402244" w="1890684">
                    <a:moveTo>
                      <a:pt x="55001" y="0"/>
                    </a:moveTo>
                    <a:lnTo>
                      <a:pt x="1835683" y="0"/>
                    </a:lnTo>
                    <a:cubicBezTo>
                      <a:pt x="1866059" y="0"/>
                      <a:pt x="1890684" y="24625"/>
                      <a:pt x="1890684" y="55001"/>
                    </a:cubicBezTo>
                    <a:lnTo>
                      <a:pt x="1890684" y="347243"/>
                    </a:lnTo>
                    <a:cubicBezTo>
                      <a:pt x="1890684" y="377619"/>
                      <a:pt x="1866059" y="402244"/>
                      <a:pt x="1835683" y="402244"/>
                    </a:cubicBezTo>
                    <a:lnTo>
                      <a:pt x="55001" y="402244"/>
                    </a:lnTo>
                    <a:cubicBezTo>
                      <a:pt x="24625" y="402244"/>
                      <a:pt x="0" y="377619"/>
                      <a:pt x="0" y="347243"/>
                    </a:cubicBezTo>
                    <a:lnTo>
                      <a:pt x="0" y="55001"/>
                    </a:lnTo>
                    <a:cubicBezTo>
                      <a:pt x="0" y="24625"/>
                      <a:pt x="24625" y="0"/>
                      <a:pt x="55001" y="0"/>
                    </a:cubicBezTo>
                    <a:close/>
                  </a:path>
                </a:pathLst>
              </a:custGeom>
              <a:solidFill>
                <a:srgbClr val="1D3782"/>
              </a:solidFill>
            </p:spPr>
          </p:sp>
          <p:sp>
            <p:nvSpPr>
              <p:cNvPr name="TextBox 8" id="8"/>
              <p:cNvSpPr txBox="true"/>
              <p:nvPr/>
            </p:nvSpPr>
            <p:spPr>
              <a:xfrm>
                <a:off x="0" y="38100"/>
                <a:ext cx="1890684" cy="364144"/>
              </a:xfrm>
              <a:prstGeom prst="rect">
                <a:avLst/>
              </a:prstGeom>
            </p:spPr>
            <p:txBody>
              <a:bodyPr anchor="ctr" rtlCol="false" tIns="50800" lIns="50800" bIns="50800" rIns="50800"/>
              <a:lstStyle/>
              <a:p>
                <a:pPr algn="ctr">
                  <a:lnSpc>
                    <a:spcPts val="2500"/>
                  </a:lnSpc>
                </a:pPr>
              </a:p>
            </p:txBody>
          </p:sp>
        </p:grpSp>
        <p:grpSp>
          <p:nvGrpSpPr>
            <p:cNvPr name="Group 9" id="9"/>
            <p:cNvGrpSpPr/>
            <p:nvPr/>
          </p:nvGrpSpPr>
          <p:grpSpPr>
            <a:xfrm rot="0">
              <a:off x="101600" y="0"/>
              <a:ext cx="9571589" cy="2036360"/>
              <a:chOff x="0" y="0"/>
              <a:chExt cx="1890684" cy="402244"/>
            </a:xfrm>
          </p:grpSpPr>
          <p:sp>
            <p:nvSpPr>
              <p:cNvPr name="Freeform 10" id="10"/>
              <p:cNvSpPr/>
              <p:nvPr/>
            </p:nvSpPr>
            <p:spPr>
              <a:xfrm flipH="false" flipV="false" rot="0">
                <a:off x="0" y="0"/>
                <a:ext cx="1890684" cy="402244"/>
              </a:xfrm>
              <a:custGeom>
                <a:avLst/>
                <a:gdLst/>
                <a:ahLst/>
                <a:cxnLst/>
                <a:rect r="r" b="b" t="t" l="l"/>
                <a:pathLst>
                  <a:path h="402244" w="1890684">
                    <a:moveTo>
                      <a:pt x="55001" y="0"/>
                    </a:moveTo>
                    <a:lnTo>
                      <a:pt x="1835683" y="0"/>
                    </a:lnTo>
                    <a:cubicBezTo>
                      <a:pt x="1866059" y="0"/>
                      <a:pt x="1890684" y="24625"/>
                      <a:pt x="1890684" y="55001"/>
                    </a:cubicBezTo>
                    <a:lnTo>
                      <a:pt x="1890684" y="347243"/>
                    </a:lnTo>
                    <a:cubicBezTo>
                      <a:pt x="1890684" y="377619"/>
                      <a:pt x="1866059" y="402244"/>
                      <a:pt x="1835683" y="402244"/>
                    </a:cubicBezTo>
                    <a:lnTo>
                      <a:pt x="55001" y="402244"/>
                    </a:lnTo>
                    <a:cubicBezTo>
                      <a:pt x="24625" y="402244"/>
                      <a:pt x="0" y="377619"/>
                      <a:pt x="0" y="347243"/>
                    </a:cubicBezTo>
                    <a:lnTo>
                      <a:pt x="0" y="55001"/>
                    </a:lnTo>
                    <a:cubicBezTo>
                      <a:pt x="0" y="24625"/>
                      <a:pt x="24625" y="0"/>
                      <a:pt x="55001" y="0"/>
                    </a:cubicBezTo>
                    <a:close/>
                  </a:path>
                </a:pathLst>
              </a:custGeom>
              <a:solidFill>
                <a:srgbClr val="FFFFFF"/>
              </a:solidFill>
            </p:spPr>
          </p:sp>
          <p:sp>
            <p:nvSpPr>
              <p:cNvPr name="TextBox 11" id="11"/>
              <p:cNvSpPr txBox="true"/>
              <p:nvPr/>
            </p:nvSpPr>
            <p:spPr>
              <a:xfrm>
                <a:off x="0" y="38100"/>
                <a:ext cx="1890684" cy="364144"/>
              </a:xfrm>
              <a:prstGeom prst="rect">
                <a:avLst/>
              </a:prstGeom>
            </p:spPr>
            <p:txBody>
              <a:bodyPr anchor="ctr" rtlCol="false" tIns="50800" lIns="50800" bIns="50800" rIns="50800"/>
              <a:lstStyle/>
              <a:p>
                <a:pPr algn="ctr">
                  <a:lnSpc>
                    <a:spcPts val="2500"/>
                  </a:lnSpc>
                </a:pPr>
              </a:p>
            </p:txBody>
          </p:sp>
        </p:grpSp>
        <p:sp>
          <p:nvSpPr>
            <p:cNvPr name="TextBox 12" id="12"/>
            <p:cNvSpPr txBox="true"/>
            <p:nvPr/>
          </p:nvSpPr>
          <p:spPr>
            <a:xfrm rot="0">
              <a:off x="646396" y="388020"/>
              <a:ext cx="8481998" cy="1390819"/>
            </a:xfrm>
            <a:prstGeom prst="rect">
              <a:avLst/>
            </a:prstGeom>
          </p:spPr>
          <p:txBody>
            <a:bodyPr anchor="t" rtlCol="false" tIns="0" lIns="0" bIns="0" rIns="0">
              <a:spAutoFit/>
            </a:bodyPr>
            <a:lstStyle/>
            <a:p>
              <a:pPr algn="ctr">
                <a:lnSpc>
                  <a:spcPts val="2787"/>
                </a:lnSpc>
              </a:pPr>
              <a:r>
                <a:rPr lang="en-US" sz="2229">
                  <a:solidFill>
                    <a:srgbClr val="000000"/>
                  </a:solidFill>
                  <a:latin typeface="Banburi"/>
                  <a:ea typeface="Banburi"/>
                  <a:cs typeface="Banburi"/>
                  <a:sym typeface="Banburi"/>
                </a:rPr>
                <a:t>Jadi jika perusahaan memproduksi output 800 unit maka  akan memperoleh kerugian Sebesar Rp 20.000,-</a:t>
              </a:r>
            </a:p>
          </p:txBody>
        </p:sp>
      </p:grpSp>
      <p:sp>
        <p:nvSpPr>
          <p:cNvPr name="Freeform 13" id="13"/>
          <p:cNvSpPr/>
          <p:nvPr/>
        </p:nvSpPr>
        <p:spPr>
          <a:xfrm flipH="false" flipV="false" rot="0">
            <a:off x="17424731" y="2701819"/>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7">
              <a:extLst>
                <a:ext uri="{96DAC541-7B7A-43D3-8B79-37D633B846F1}">
                  <asvg:svgBlip xmlns:asvg="http://schemas.microsoft.com/office/drawing/2016/SVG/main" r:embed="rId8"/>
                </a:ext>
              </a:extLst>
            </a:blip>
            <a:stretch>
              <a:fillRect l="0" t="0" r="-234639" b="0"/>
            </a:stretch>
          </a:blipFill>
        </p:spPr>
      </p:sp>
      <p:grpSp>
        <p:nvGrpSpPr>
          <p:cNvPr name="Group 14" id="14"/>
          <p:cNvGrpSpPr/>
          <p:nvPr/>
        </p:nvGrpSpPr>
        <p:grpSpPr>
          <a:xfrm rot="0">
            <a:off x="15746774" y="9264851"/>
            <a:ext cx="5387252" cy="590148"/>
            <a:chOff x="0" y="0"/>
            <a:chExt cx="1418865" cy="155430"/>
          </a:xfrm>
        </p:grpSpPr>
        <p:sp>
          <p:nvSpPr>
            <p:cNvPr name="Freeform 15" id="1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6" id="1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7" id="17"/>
          <p:cNvGrpSpPr/>
          <p:nvPr/>
        </p:nvGrpSpPr>
        <p:grpSpPr>
          <a:xfrm rot="0">
            <a:off x="15594374" y="9112451"/>
            <a:ext cx="5387252" cy="590148"/>
            <a:chOff x="0" y="0"/>
            <a:chExt cx="1418865" cy="155430"/>
          </a:xfrm>
        </p:grpSpPr>
        <p:sp>
          <p:nvSpPr>
            <p:cNvPr name="Freeform 18" id="1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9" id="1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Freeform 20" id="20"/>
          <p:cNvSpPr/>
          <p:nvPr/>
        </p:nvSpPr>
        <p:spPr>
          <a:xfrm flipH="false" flipV="false" rot="0">
            <a:off x="614574" y="7144299"/>
            <a:ext cx="688155" cy="2293851"/>
          </a:xfrm>
          <a:custGeom>
            <a:avLst/>
            <a:gdLst/>
            <a:ahLst/>
            <a:cxnLst/>
            <a:rect r="r" b="b" t="t" l="l"/>
            <a:pathLst>
              <a:path h="2293851" w="688155">
                <a:moveTo>
                  <a:pt x="0" y="0"/>
                </a:moveTo>
                <a:lnTo>
                  <a:pt x="688156" y="0"/>
                </a:lnTo>
                <a:lnTo>
                  <a:pt x="688156" y="2293851"/>
                </a:lnTo>
                <a:lnTo>
                  <a:pt x="0" y="22938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1" id="21"/>
          <p:cNvSpPr/>
          <p:nvPr/>
        </p:nvSpPr>
        <p:spPr>
          <a:xfrm flipH="false" flipV="false" rot="0">
            <a:off x="16265941" y="1174549"/>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grpSp>
        <p:nvGrpSpPr>
          <p:cNvPr name="Group 22" id="22"/>
          <p:cNvGrpSpPr/>
          <p:nvPr/>
        </p:nvGrpSpPr>
        <p:grpSpPr>
          <a:xfrm rot="0">
            <a:off x="1650048" y="2584283"/>
            <a:ext cx="7331092" cy="3621863"/>
            <a:chOff x="0" y="0"/>
            <a:chExt cx="9774789" cy="4829150"/>
          </a:xfrm>
        </p:grpSpPr>
        <p:grpSp>
          <p:nvGrpSpPr>
            <p:cNvPr name="Group 23" id="23"/>
            <p:cNvGrpSpPr/>
            <p:nvPr/>
          </p:nvGrpSpPr>
          <p:grpSpPr>
            <a:xfrm rot="0">
              <a:off x="203200" y="163570"/>
              <a:ext cx="9571589" cy="4665580"/>
              <a:chOff x="0" y="0"/>
              <a:chExt cx="1890684" cy="921596"/>
            </a:xfrm>
          </p:grpSpPr>
          <p:sp>
            <p:nvSpPr>
              <p:cNvPr name="Freeform 24" id="24"/>
              <p:cNvSpPr/>
              <p:nvPr/>
            </p:nvSpPr>
            <p:spPr>
              <a:xfrm flipH="false" flipV="false" rot="0">
                <a:off x="0" y="0"/>
                <a:ext cx="1890684" cy="921596"/>
              </a:xfrm>
              <a:custGeom>
                <a:avLst/>
                <a:gdLst/>
                <a:ahLst/>
                <a:cxnLst/>
                <a:rect r="r" b="b" t="t" l="l"/>
                <a:pathLst>
                  <a:path h="921596" w="1890684">
                    <a:moveTo>
                      <a:pt x="55001" y="0"/>
                    </a:moveTo>
                    <a:lnTo>
                      <a:pt x="1835683" y="0"/>
                    </a:lnTo>
                    <a:cubicBezTo>
                      <a:pt x="1866059" y="0"/>
                      <a:pt x="1890684" y="24625"/>
                      <a:pt x="1890684" y="55001"/>
                    </a:cubicBezTo>
                    <a:lnTo>
                      <a:pt x="1890684" y="866595"/>
                    </a:lnTo>
                    <a:cubicBezTo>
                      <a:pt x="1890684" y="896971"/>
                      <a:pt x="1866059" y="921596"/>
                      <a:pt x="1835683" y="921596"/>
                    </a:cubicBezTo>
                    <a:lnTo>
                      <a:pt x="55001" y="921596"/>
                    </a:lnTo>
                    <a:cubicBezTo>
                      <a:pt x="24625" y="921596"/>
                      <a:pt x="0" y="896971"/>
                      <a:pt x="0" y="866595"/>
                    </a:cubicBezTo>
                    <a:lnTo>
                      <a:pt x="0" y="55001"/>
                    </a:lnTo>
                    <a:cubicBezTo>
                      <a:pt x="0" y="24625"/>
                      <a:pt x="24625" y="0"/>
                      <a:pt x="55001" y="0"/>
                    </a:cubicBezTo>
                    <a:close/>
                  </a:path>
                </a:pathLst>
              </a:custGeom>
              <a:solidFill>
                <a:srgbClr val="1D3782"/>
              </a:solidFill>
            </p:spPr>
          </p:sp>
          <p:sp>
            <p:nvSpPr>
              <p:cNvPr name="TextBox 25" id="25"/>
              <p:cNvSpPr txBox="true"/>
              <p:nvPr/>
            </p:nvSpPr>
            <p:spPr>
              <a:xfrm>
                <a:off x="0" y="38100"/>
                <a:ext cx="1890684" cy="883496"/>
              </a:xfrm>
              <a:prstGeom prst="rect">
                <a:avLst/>
              </a:prstGeom>
            </p:spPr>
            <p:txBody>
              <a:bodyPr anchor="ctr" rtlCol="false" tIns="50800" lIns="50800" bIns="50800" rIns="50800"/>
              <a:lstStyle/>
              <a:p>
                <a:pPr algn="ctr">
                  <a:lnSpc>
                    <a:spcPts val="2500"/>
                  </a:lnSpc>
                </a:pPr>
              </a:p>
            </p:txBody>
          </p:sp>
        </p:grpSp>
        <p:grpSp>
          <p:nvGrpSpPr>
            <p:cNvPr name="Group 26" id="26"/>
            <p:cNvGrpSpPr/>
            <p:nvPr/>
          </p:nvGrpSpPr>
          <p:grpSpPr>
            <a:xfrm rot="0">
              <a:off x="0" y="0"/>
              <a:ext cx="9571589" cy="4665580"/>
              <a:chOff x="0" y="0"/>
              <a:chExt cx="1890684" cy="921596"/>
            </a:xfrm>
          </p:grpSpPr>
          <p:sp>
            <p:nvSpPr>
              <p:cNvPr name="Freeform 27" id="27"/>
              <p:cNvSpPr/>
              <p:nvPr/>
            </p:nvSpPr>
            <p:spPr>
              <a:xfrm flipH="false" flipV="false" rot="0">
                <a:off x="0" y="0"/>
                <a:ext cx="1890684" cy="921596"/>
              </a:xfrm>
              <a:custGeom>
                <a:avLst/>
                <a:gdLst/>
                <a:ahLst/>
                <a:cxnLst/>
                <a:rect r="r" b="b" t="t" l="l"/>
                <a:pathLst>
                  <a:path h="921596" w="1890684">
                    <a:moveTo>
                      <a:pt x="55001" y="0"/>
                    </a:moveTo>
                    <a:lnTo>
                      <a:pt x="1835683" y="0"/>
                    </a:lnTo>
                    <a:cubicBezTo>
                      <a:pt x="1866059" y="0"/>
                      <a:pt x="1890684" y="24625"/>
                      <a:pt x="1890684" y="55001"/>
                    </a:cubicBezTo>
                    <a:lnTo>
                      <a:pt x="1890684" y="866595"/>
                    </a:lnTo>
                    <a:cubicBezTo>
                      <a:pt x="1890684" y="896971"/>
                      <a:pt x="1866059" y="921596"/>
                      <a:pt x="1835683" y="921596"/>
                    </a:cubicBezTo>
                    <a:lnTo>
                      <a:pt x="55001" y="921596"/>
                    </a:lnTo>
                    <a:cubicBezTo>
                      <a:pt x="24625" y="921596"/>
                      <a:pt x="0" y="896971"/>
                      <a:pt x="0" y="866595"/>
                    </a:cubicBezTo>
                    <a:lnTo>
                      <a:pt x="0" y="55001"/>
                    </a:lnTo>
                    <a:cubicBezTo>
                      <a:pt x="0" y="24625"/>
                      <a:pt x="24625" y="0"/>
                      <a:pt x="55001" y="0"/>
                    </a:cubicBezTo>
                    <a:close/>
                  </a:path>
                </a:pathLst>
              </a:custGeom>
              <a:solidFill>
                <a:srgbClr val="FFFFFF"/>
              </a:solidFill>
            </p:spPr>
          </p:sp>
          <p:sp>
            <p:nvSpPr>
              <p:cNvPr name="TextBox 28" id="28"/>
              <p:cNvSpPr txBox="true"/>
              <p:nvPr/>
            </p:nvSpPr>
            <p:spPr>
              <a:xfrm>
                <a:off x="0" y="38100"/>
                <a:ext cx="1890684" cy="883496"/>
              </a:xfrm>
              <a:prstGeom prst="rect">
                <a:avLst/>
              </a:prstGeom>
            </p:spPr>
            <p:txBody>
              <a:bodyPr anchor="ctr" rtlCol="false" tIns="50800" lIns="50800" bIns="50800" rIns="50800"/>
              <a:lstStyle/>
              <a:p>
                <a:pPr algn="ctr">
                  <a:lnSpc>
                    <a:spcPts val="2500"/>
                  </a:lnSpc>
                </a:pPr>
              </a:p>
            </p:txBody>
          </p:sp>
        </p:grpSp>
        <p:sp>
          <p:nvSpPr>
            <p:cNvPr name="TextBox 29" id="29"/>
            <p:cNvSpPr txBox="true"/>
            <p:nvPr/>
          </p:nvSpPr>
          <p:spPr>
            <a:xfrm rot="0">
              <a:off x="736329" y="677652"/>
              <a:ext cx="8302130" cy="1079712"/>
            </a:xfrm>
            <a:prstGeom prst="rect">
              <a:avLst/>
            </a:prstGeom>
          </p:spPr>
          <p:txBody>
            <a:bodyPr anchor="t" rtlCol="false" tIns="0" lIns="0" bIns="0" rIns="0">
              <a:spAutoFit/>
            </a:bodyPr>
            <a:lstStyle/>
            <a:p>
              <a:pPr algn="l">
                <a:lnSpc>
                  <a:spcPts val="3250"/>
                </a:lnSpc>
              </a:pPr>
              <a:r>
                <a:rPr lang="en-US" sz="2600">
                  <a:solidFill>
                    <a:srgbClr val="000000"/>
                  </a:solidFill>
                  <a:latin typeface="Banburi"/>
                  <a:ea typeface="Banburi"/>
                  <a:cs typeface="Banburi"/>
                  <a:sym typeface="Banburi"/>
                </a:rPr>
                <a:t>Jika jumlah Produksi sebanyak 1500 unit maka :</a:t>
              </a:r>
            </a:p>
          </p:txBody>
        </p:sp>
        <p:sp>
          <p:nvSpPr>
            <p:cNvPr name="TextBox 30" id="30"/>
            <p:cNvSpPr txBox="true"/>
            <p:nvPr/>
          </p:nvSpPr>
          <p:spPr>
            <a:xfrm rot="0">
              <a:off x="736329" y="1877847"/>
              <a:ext cx="7514924" cy="2272665"/>
            </a:xfrm>
            <a:prstGeom prst="rect">
              <a:avLst/>
            </a:prstGeom>
          </p:spPr>
          <p:txBody>
            <a:bodyPr anchor="t" rtlCol="false" tIns="0" lIns="0" bIns="0" rIns="0">
              <a:spAutoFit/>
            </a:bodyPr>
            <a:lstStyle/>
            <a:p>
              <a:pPr algn="l">
                <a:lnSpc>
                  <a:spcPts val="3375"/>
                </a:lnSpc>
              </a:pPr>
              <a:r>
                <a:rPr lang="en-US" sz="2700">
                  <a:solidFill>
                    <a:srgbClr val="000000"/>
                  </a:solidFill>
                  <a:latin typeface="Banburi"/>
                  <a:ea typeface="Banburi"/>
                  <a:cs typeface="Banburi"/>
                  <a:sym typeface="Banburi"/>
                </a:rPr>
                <a:t> π = Total penerimaan - Total biaya</a:t>
              </a:r>
            </a:p>
            <a:p>
              <a:pPr algn="l">
                <a:lnSpc>
                  <a:spcPts val="3375"/>
                </a:lnSpc>
              </a:pPr>
              <a:r>
                <a:rPr lang="en-US" sz="2700">
                  <a:solidFill>
                    <a:srgbClr val="000000"/>
                  </a:solidFill>
                  <a:latin typeface="Banburi"/>
                  <a:ea typeface="Banburi"/>
                  <a:cs typeface="Banburi"/>
                  <a:sym typeface="Banburi"/>
                </a:rPr>
                <a:t>    = (200 (1500)) - (100(1500) + 100.000)</a:t>
              </a:r>
            </a:p>
            <a:p>
              <a:pPr algn="l">
                <a:lnSpc>
                  <a:spcPts val="3375"/>
                </a:lnSpc>
              </a:pPr>
              <a:r>
                <a:rPr lang="en-US" sz="2700">
                  <a:solidFill>
                    <a:srgbClr val="000000"/>
                  </a:solidFill>
                  <a:latin typeface="Banburi"/>
                  <a:ea typeface="Banburi"/>
                  <a:cs typeface="Banburi"/>
                  <a:sym typeface="Banburi"/>
                </a:rPr>
                <a:t>    = 300.000 - 250.000</a:t>
              </a:r>
            </a:p>
            <a:p>
              <a:pPr algn="l">
                <a:lnSpc>
                  <a:spcPts val="3375"/>
                </a:lnSpc>
              </a:pPr>
              <a:r>
                <a:rPr lang="en-US" sz="2700">
                  <a:solidFill>
                    <a:srgbClr val="000000"/>
                  </a:solidFill>
                  <a:latin typeface="Banburi"/>
                  <a:ea typeface="Banburi"/>
                  <a:cs typeface="Banburi"/>
                  <a:sym typeface="Banburi"/>
                </a:rPr>
                <a:t>    = 50.000</a:t>
              </a:r>
            </a:p>
          </p:txBody>
        </p:sp>
      </p:grpSp>
      <p:sp>
        <p:nvSpPr>
          <p:cNvPr name="TextBox 31" id="31"/>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6</a:t>
            </a:r>
          </a:p>
        </p:txBody>
      </p:sp>
      <p:grpSp>
        <p:nvGrpSpPr>
          <p:cNvPr name="Group 32" id="32"/>
          <p:cNvGrpSpPr/>
          <p:nvPr/>
        </p:nvGrpSpPr>
        <p:grpSpPr>
          <a:xfrm rot="0">
            <a:off x="9306860" y="2597141"/>
            <a:ext cx="7331092" cy="3609005"/>
            <a:chOff x="0" y="0"/>
            <a:chExt cx="9774789" cy="4812006"/>
          </a:xfrm>
        </p:grpSpPr>
        <p:grpSp>
          <p:nvGrpSpPr>
            <p:cNvPr name="Group 33" id="33"/>
            <p:cNvGrpSpPr/>
            <p:nvPr/>
          </p:nvGrpSpPr>
          <p:grpSpPr>
            <a:xfrm rot="0">
              <a:off x="203200" y="162990"/>
              <a:ext cx="9571589" cy="4649017"/>
              <a:chOff x="0" y="0"/>
              <a:chExt cx="1890684" cy="918324"/>
            </a:xfrm>
          </p:grpSpPr>
          <p:sp>
            <p:nvSpPr>
              <p:cNvPr name="Freeform 34" id="34"/>
              <p:cNvSpPr/>
              <p:nvPr/>
            </p:nvSpPr>
            <p:spPr>
              <a:xfrm flipH="false" flipV="false" rot="0">
                <a:off x="0" y="0"/>
                <a:ext cx="1890684" cy="918324"/>
              </a:xfrm>
              <a:custGeom>
                <a:avLst/>
                <a:gdLst/>
                <a:ahLst/>
                <a:cxnLst/>
                <a:rect r="r" b="b" t="t" l="l"/>
                <a:pathLst>
                  <a:path h="918324" w="1890684">
                    <a:moveTo>
                      <a:pt x="55001" y="0"/>
                    </a:moveTo>
                    <a:lnTo>
                      <a:pt x="1835683" y="0"/>
                    </a:lnTo>
                    <a:cubicBezTo>
                      <a:pt x="1866059" y="0"/>
                      <a:pt x="1890684" y="24625"/>
                      <a:pt x="1890684" y="55001"/>
                    </a:cubicBezTo>
                    <a:lnTo>
                      <a:pt x="1890684" y="863323"/>
                    </a:lnTo>
                    <a:cubicBezTo>
                      <a:pt x="1890684" y="893699"/>
                      <a:pt x="1866059" y="918324"/>
                      <a:pt x="1835683" y="918324"/>
                    </a:cubicBezTo>
                    <a:lnTo>
                      <a:pt x="55001" y="918324"/>
                    </a:lnTo>
                    <a:cubicBezTo>
                      <a:pt x="24625" y="918324"/>
                      <a:pt x="0" y="893699"/>
                      <a:pt x="0" y="863323"/>
                    </a:cubicBezTo>
                    <a:lnTo>
                      <a:pt x="0" y="55001"/>
                    </a:lnTo>
                    <a:cubicBezTo>
                      <a:pt x="0" y="24625"/>
                      <a:pt x="24625" y="0"/>
                      <a:pt x="55001" y="0"/>
                    </a:cubicBezTo>
                    <a:close/>
                  </a:path>
                </a:pathLst>
              </a:custGeom>
              <a:solidFill>
                <a:srgbClr val="1D3782"/>
              </a:solidFill>
            </p:spPr>
          </p:sp>
          <p:sp>
            <p:nvSpPr>
              <p:cNvPr name="TextBox 35" id="35"/>
              <p:cNvSpPr txBox="true"/>
              <p:nvPr/>
            </p:nvSpPr>
            <p:spPr>
              <a:xfrm>
                <a:off x="0" y="38100"/>
                <a:ext cx="1890684" cy="880224"/>
              </a:xfrm>
              <a:prstGeom prst="rect">
                <a:avLst/>
              </a:prstGeom>
            </p:spPr>
            <p:txBody>
              <a:bodyPr anchor="ctr" rtlCol="false" tIns="50800" lIns="50800" bIns="50800" rIns="50800"/>
              <a:lstStyle/>
              <a:p>
                <a:pPr algn="ctr">
                  <a:lnSpc>
                    <a:spcPts val="2500"/>
                  </a:lnSpc>
                </a:pPr>
              </a:p>
            </p:txBody>
          </p:sp>
        </p:grpSp>
        <p:grpSp>
          <p:nvGrpSpPr>
            <p:cNvPr name="Group 36" id="36"/>
            <p:cNvGrpSpPr/>
            <p:nvPr/>
          </p:nvGrpSpPr>
          <p:grpSpPr>
            <a:xfrm rot="0">
              <a:off x="0" y="0"/>
              <a:ext cx="9571589" cy="4649017"/>
              <a:chOff x="0" y="0"/>
              <a:chExt cx="1890684" cy="918324"/>
            </a:xfrm>
          </p:grpSpPr>
          <p:sp>
            <p:nvSpPr>
              <p:cNvPr name="Freeform 37" id="37"/>
              <p:cNvSpPr/>
              <p:nvPr/>
            </p:nvSpPr>
            <p:spPr>
              <a:xfrm flipH="false" flipV="false" rot="0">
                <a:off x="0" y="0"/>
                <a:ext cx="1890684" cy="918324"/>
              </a:xfrm>
              <a:custGeom>
                <a:avLst/>
                <a:gdLst/>
                <a:ahLst/>
                <a:cxnLst/>
                <a:rect r="r" b="b" t="t" l="l"/>
                <a:pathLst>
                  <a:path h="918324" w="1890684">
                    <a:moveTo>
                      <a:pt x="55001" y="0"/>
                    </a:moveTo>
                    <a:lnTo>
                      <a:pt x="1835683" y="0"/>
                    </a:lnTo>
                    <a:cubicBezTo>
                      <a:pt x="1866059" y="0"/>
                      <a:pt x="1890684" y="24625"/>
                      <a:pt x="1890684" y="55001"/>
                    </a:cubicBezTo>
                    <a:lnTo>
                      <a:pt x="1890684" y="863323"/>
                    </a:lnTo>
                    <a:cubicBezTo>
                      <a:pt x="1890684" y="893699"/>
                      <a:pt x="1866059" y="918324"/>
                      <a:pt x="1835683" y="918324"/>
                    </a:cubicBezTo>
                    <a:lnTo>
                      <a:pt x="55001" y="918324"/>
                    </a:lnTo>
                    <a:cubicBezTo>
                      <a:pt x="24625" y="918324"/>
                      <a:pt x="0" y="893699"/>
                      <a:pt x="0" y="863323"/>
                    </a:cubicBezTo>
                    <a:lnTo>
                      <a:pt x="0" y="55001"/>
                    </a:lnTo>
                    <a:cubicBezTo>
                      <a:pt x="0" y="24625"/>
                      <a:pt x="24625" y="0"/>
                      <a:pt x="55001" y="0"/>
                    </a:cubicBezTo>
                    <a:close/>
                  </a:path>
                </a:pathLst>
              </a:custGeom>
              <a:solidFill>
                <a:srgbClr val="FFFFFF"/>
              </a:solidFill>
            </p:spPr>
          </p:sp>
          <p:sp>
            <p:nvSpPr>
              <p:cNvPr name="TextBox 38" id="38"/>
              <p:cNvSpPr txBox="true"/>
              <p:nvPr/>
            </p:nvSpPr>
            <p:spPr>
              <a:xfrm>
                <a:off x="0" y="38100"/>
                <a:ext cx="1890684" cy="880224"/>
              </a:xfrm>
              <a:prstGeom prst="rect">
                <a:avLst/>
              </a:prstGeom>
            </p:spPr>
            <p:txBody>
              <a:bodyPr anchor="ctr" rtlCol="false" tIns="50800" lIns="50800" bIns="50800" rIns="50800"/>
              <a:lstStyle/>
              <a:p>
                <a:pPr algn="ctr">
                  <a:lnSpc>
                    <a:spcPts val="2500"/>
                  </a:lnSpc>
                </a:pPr>
              </a:p>
            </p:txBody>
          </p:sp>
        </p:grpSp>
        <p:sp>
          <p:nvSpPr>
            <p:cNvPr name="TextBox 39" id="39"/>
            <p:cNvSpPr txBox="true"/>
            <p:nvPr/>
          </p:nvSpPr>
          <p:spPr>
            <a:xfrm rot="0">
              <a:off x="596402" y="746661"/>
              <a:ext cx="8554586" cy="1079712"/>
            </a:xfrm>
            <a:prstGeom prst="rect">
              <a:avLst/>
            </a:prstGeom>
          </p:spPr>
          <p:txBody>
            <a:bodyPr anchor="t" rtlCol="false" tIns="0" lIns="0" bIns="0" rIns="0">
              <a:spAutoFit/>
            </a:bodyPr>
            <a:lstStyle/>
            <a:p>
              <a:pPr algn="l">
                <a:lnSpc>
                  <a:spcPts val="3250"/>
                </a:lnSpc>
              </a:pPr>
              <a:r>
                <a:rPr lang="en-US" sz="2600">
                  <a:solidFill>
                    <a:srgbClr val="000000"/>
                  </a:solidFill>
                  <a:latin typeface="Banburi"/>
                  <a:ea typeface="Banburi"/>
                  <a:cs typeface="Banburi"/>
                  <a:sym typeface="Banburi"/>
                </a:rPr>
                <a:t>Jika jumlah Produksi sebanyak 800 unit maka :</a:t>
              </a:r>
            </a:p>
          </p:txBody>
        </p:sp>
        <p:sp>
          <p:nvSpPr>
            <p:cNvPr name="TextBox 40" id="40"/>
            <p:cNvSpPr txBox="true"/>
            <p:nvPr/>
          </p:nvSpPr>
          <p:spPr>
            <a:xfrm rot="0">
              <a:off x="596402" y="1860703"/>
              <a:ext cx="7569802" cy="2272665"/>
            </a:xfrm>
            <a:prstGeom prst="rect">
              <a:avLst/>
            </a:prstGeom>
          </p:spPr>
          <p:txBody>
            <a:bodyPr anchor="t" rtlCol="false" tIns="0" lIns="0" bIns="0" rIns="0">
              <a:spAutoFit/>
            </a:bodyPr>
            <a:lstStyle/>
            <a:p>
              <a:pPr algn="l">
                <a:lnSpc>
                  <a:spcPts val="3375"/>
                </a:lnSpc>
              </a:pPr>
              <a:r>
                <a:rPr lang="en-US" sz="2700">
                  <a:solidFill>
                    <a:srgbClr val="000000"/>
                  </a:solidFill>
                  <a:latin typeface="Banburi"/>
                  <a:ea typeface="Banburi"/>
                  <a:cs typeface="Banburi"/>
                  <a:sym typeface="Banburi"/>
                </a:rPr>
                <a:t> π = Total penerimaan - Total biaya</a:t>
              </a:r>
            </a:p>
            <a:p>
              <a:pPr algn="l">
                <a:lnSpc>
                  <a:spcPts val="3375"/>
                </a:lnSpc>
              </a:pPr>
              <a:r>
                <a:rPr lang="en-US" sz="2700">
                  <a:solidFill>
                    <a:srgbClr val="000000"/>
                  </a:solidFill>
                  <a:latin typeface="Banburi"/>
                  <a:ea typeface="Banburi"/>
                  <a:cs typeface="Banburi"/>
                  <a:sym typeface="Banburi"/>
                </a:rPr>
                <a:t>    = (200 (800)) - (100(800) + 100.000)</a:t>
              </a:r>
            </a:p>
            <a:p>
              <a:pPr algn="l">
                <a:lnSpc>
                  <a:spcPts val="3375"/>
                </a:lnSpc>
              </a:pPr>
              <a:r>
                <a:rPr lang="en-US" sz="2700">
                  <a:solidFill>
                    <a:srgbClr val="000000"/>
                  </a:solidFill>
                  <a:latin typeface="Banburi"/>
                  <a:ea typeface="Banburi"/>
                  <a:cs typeface="Banburi"/>
                  <a:sym typeface="Banburi"/>
                </a:rPr>
                <a:t>    = 160.000 - 180.000</a:t>
              </a:r>
            </a:p>
            <a:p>
              <a:pPr algn="l">
                <a:lnSpc>
                  <a:spcPts val="3375"/>
                </a:lnSpc>
              </a:pPr>
              <a:r>
                <a:rPr lang="en-US" sz="2700">
                  <a:solidFill>
                    <a:srgbClr val="000000"/>
                  </a:solidFill>
                  <a:latin typeface="Banburi"/>
                  <a:ea typeface="Banburi"/>
                  <a:cs typeface="Banburi"/>
                  <a:sym typeface="Banburi"/>
                </a:rPr>
                <a:t>    = -20.000</a:t>
              </a:r>
            </a:p>
          </p:txBody>
        </p:sp>
      </p:grpSp>
      <p:grpSp>
        <p:nvGrpSpPr>
          <p:cNvPr name="Group 41" id="41"/>
          <p:cNvGrpSpPr/>
          <p:nvPr/>
        </p:nvGrpSpPr>
        <p:grpSpPr>
          <a:xfrm rot="0">
            <a:off x="1650048" y="6496018"/>
            <a:ext cx="7254892" cy="1625145"/>
            <a:chOff x="0" y="0"/>
            <a:chExt cx="9673189" cy="2166860"/>
          </a:xfrm>
        </p:grpSpPr>
        <p:grpSp>
          <p:nvGrpSpPr>
            <p:cNvPr name="Group 42" id="42"/>
            <p:cNvGrpSpPr/>
            <p:nvPr/>
          </p:nvGrpSpPr>
          <p:grpSpPr>
            <a:xfrm rot="0">
              <a:off x="0" y="130499"/>
              <a:ext cx="9571589" cy="2036360"/>
              <a:chOff x="0" y="0"/>
              <a:chExt cx="1890684" cy="402244"/>
            </a:xfrm>
          </p:grpSpPr>
          <p:sp>
            <p:nvSpPr>
              <p:cNvPr name="Freeform 43" id="43"/>
              <p:cNvSpPr/>
              <p:nvPr/>
            </p:nvSpPr>
            <p:spPr>
              <a:xfrm flipH="false" flipV="false" rot="0">
                <a:off x="0" y="0"/>
                <a:ext cx="1890684" cy="402244"/>
              </a:xfrm>
              <a:custGeom>
                <a:avLst/>
                <a:gdLst/>
                <a:ahLst/>
                <a:cxnLst/>
                <a:rect r="r" b="b" t="t" l="l"/>
                <a:pathLst>
                  <a:path h="402244" w="1890684">
                    <a:moveTo>
                      <a:pt x="55001" y="0"/>
                    </a:moveTo>
                    <a:lnTo>
                      <a:pt x="1835683" y="0"/>
                    </a:lnTo>
                    <a:cubicBezTo>
                      <a:pt x="1866059" y="0"/>
                      <a:pt x="1890684" y="24625"/>
                      <a:pt x="1890684" y="55001"/>
                    </a:cubicBezTo>
                    <a:lnTo>
                      <a:pt x="1890684" y="347243"/>
                    </a:lnTo>
                    <a:cubicBezTo>
                      <a:pt x="1890684" y="377619"/>
                      <a:pt x="1866059" y="402244"/>
                      <a:pt x="1835683" y="402244"/>
                    </a:cubicBezTo>
                    <a:lnTo>
                      <a:pt x="55001" y="402244"/>
                    </a:lnTo>
                    <a:cubicBezTo>
                      <a:pt x="24625" y="402244"/>
                      <a:pt x="0" y="377619"/>
                      <a:pt x="0" y="347243"/>
                    </a:cubicBezTo>
                    <a:lnTo>
                      <a:pt x="0" y="55001"/>
                    </a:lnTo>
                    <a:cubicBezTo>
                      <a:pt x="0" y="24625"/>
                      <a:pt x="24625" y="0"/>
                      <a:pt x="55001" y="0"/>
                    </a:cubicBezTo>
                    <a:close/>
                  </a:path>
                </a:pathLst>
              </a:custGeom>
              <a:solidFill>
                <a:srgbClr val="1D3782"/>
              </a:solidFill>
            </p:spPr>
          </p:sp>
          <p:sp>
            <p:nvSpPr>
              <p:cNvPr name="TextBox 44" id="44"/>
              <p:cNvSpPr txBox="true"/>
              <p:nvPr/>
            </p:nvSpPr>
            <p:spPr>
              <a:xfrm>
                <a:off x="0" y="38100"/>
                <a:ext cx="1890684" cy="364144"/>
              </a:xfrm>
              <a:prstGeom prst="rect">
                <a:avLst/>
              </a:prstGeom>
            </p:spPr>
            <p:txBody>
              <a:bodyPr anchor="ctr" rtlCol="false" tIns="50800" lIns="50800" bIns="50800" rIns="50800"/>
              <a:lstStyle/>
              <a:p>
                <a:pPr algn="ctr">
                  <a:lnSpc>
                    <a:spcPts val="2500"/>
                  </a:lnSpc>
                </a:pPr>
              </a:p>
            </p:txBody>
          </p:sp>
        </p:grpSp>
        <p:grpSp>
          <p:nvGrpSpPr>
            <p:cNvPr name="Group 45" id="45"/>
            <p:cNvGrpSpPr/>
            <p:nvPr/>
          </p:nvGrpSpPr>
          <p:grpSpPr>
            <a:xfrm rot="0">
              <a:off x="101600" y="0"/>
              <a:ext cx="9571589" cy="2036360"/>
              <a:chOff x="0" y="0"/>
              <a:chExt cx="1890684" cy="402244"/>
            </a:xfrm>
          </p:grpSpPr>
          <p:sp>
            <p:nvSpPr>
              <p:cNvPr name="Freeform 46" id="46"/>
              <p:cNvSpPr/>
              <p:nvPr/>
            </p:nvSpPr>
            <p:spPr>
              <a:xfrm flipH="false" flipV="false" rot="0">
                <a:off x="0" y="0"/>
                <a:ext cx="1890684" cy="402244"/>
              </a:xfrm>
              <a:custGeom>
                <a:avLst/>
                <a:gdLst/>
                <a:ahLst/>
                <a:cxnLst/>
                <a:rect r="r" b="b" t="t" l="l"/>
                <a:pathLst>
                  <a:path h="402244" w="1890684">
                    <a:moveTo>
                      <a:pt x="55001" y="0"/>
                    </a:moveTo>
                    <a:lnTo>
                      <a:pt x="1835683" y="0"/>
                    </a:lnTo>
                    <a:cubicBezTo>
                      <a:pt x="1866059" y="0"/>
                      <a:pt x="1890684" y="24625"/>
                      <a:pt x="1890684" y="55001"/>
                    </a:cubicBezTo>
                    <a:lnTo>
                      <a:pt x="1890684" y="347243"/>
                    </a:lnTo>
                    <a:cubicBezTo>
                      <a:pt x="1890684" y="377619"/>
                      <a:pt x="1866059" y="402244"/>
                      <a:pt x="1835683" y="402244"/>
                    </a:cubicBezTo>
                    <a:lnTo>
                      <a:pt x="55001" y="402244"/>
                    </a:lnTo>
                    <a:cubicBezTo>
                      <a:pt x="24625" y="402244"/>
                      <a:pt x="0" y="377619"/>
                      <a:pt x="0" y="347243"/>
                    </a:cubicBezTo>
                    <a:lnTo>
                      <a:pt x="0" y="55001"/>
                    </a:lnTo>
                    <a:cubicBezTo>
                      <a:pt x="0" y="24625"/>
                      <a:pt x="24625" y="0"/>
                      <a:pt x="55001" y="0"/>
                    </a:cubicBezTo>
                    <a:close/>
                  </a:path>
                </a:pathLst>
              </a:custGeom>
              <a:solidFill>
                <a:srgbClr val="FFFFFF"/>
              </a:solidFill>
            </p:spPr>
          </p:sp>
          <p:sp>
            <p:nvSpPr>
              <p:cNvPr name="TextBox 47" id="47"/>
              <p:cNvSpPr txBox="true"/>
              <p:nvPr/>
            </p:nvSpPr>
            <p:spPr>
              <a:xfrm>
                <a:off x="0" y="38100"/>
                <a:ext cx="1890684" cy="364144"/>
              </a:xfrm>
              <a:prstGeom prst="rect">
                <a:avLst/>
              </a:prstGeom>
            </p:spPr>
            <p:txBody>
              <a:bodyPr anchor="ctr" rtlCol="false" tIns="50800" lIns="50800" bIns="50800" rIns="50800"/>
              <a:lstStyle/>
              <a:p>
                <a:pPr algn="ctr">
                  <a:lnSpc>
                    <a:spcPts val="2500"/>
                  </a:lnSpc>
                </a:pPr>
              </a:p>
            </p:txBody>
          </p:sp>
        </p:grpSp>
        <p:sp>
          <p:nvSpPr>
            <p:cNvPr name="TextBox 48" id="48"/>
            <p:cNvSpPr txBox="true"/>
            <p:nvPr/>
          </p:nvSpPr>
          <p:spPr>
            <a:xfrm rot="0">
              <a:off x="1054131" y="337495"/>
              <a:ext cx="7869727" cy="1361371"/>
            </a:xfrm>
            <a:prstGeom prst="rect">
              <a:avLst/>
            </a:prstGeom>
          </p:spPr>
          <p:txBody>
            <a:bodyPr anchor="t" rtlCol="false" tIns="0" lIns="0" bIns="0" rIns="0">
              <a:spAutoFit/>
            </a:bodyPr>
            <a:lstStyle/>
            <a:p>
              <a:pPr algn="ctr">
                <a:lnSpc>
                  <a:spcPts val="2781"/>
                </a:lnSpc>
              </a:pPr>
              <a:r>
                <a:rPr lang="en-US" sz="2225">
                  <a:solidFill>
                    <a:srgbClr val="000000"/>
                  </a:solidFill>
                  <a:latin typeface="Banburi"/>
                  <a:ea typeface="Banburi"/>
                  <a:cs typeface="Banburi"/>
                  <a:sym typeface="Banburi"/>
                </a:rPr>
                <a:t>Jadi jika perusahaan memproduksi output 1500 unit maka  akan memperoleh keuntungan sebesar Rp 50.000,-</a:t>
              </a:r>
            </a:p>
          </p:txBody>
        </p:sp>
      </p:grpSp>
      <p:sp>
        <p:nvSpPr>
          <p:cNvPr name="Freeform 49" id="49"/>
          <p:cNvSpPr/>
          <p:nvPr/>
        </p:nvSpPr>
        <p:spPr>
          <a:xfrm flipH="false" flipV="false" rot="0">
            <a:off x="712258" y="564311"/>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0">
            <a:off x="16117095" y="487445"/>
            <a:ext cx="1586057" cy="838628"/>
          </a:xfrm>
          <a:custGeom>
            <a:avLst/>
            <a:gdLst/>
            <a:ahLst/>
            <a:cxnLst/>
            <a:rect r="r" b="b" t="t" l="l"/>
            <a:pathLst>
              <a:path h="838628" w="1586057">
                <a:moveTo>
                  <a:pt x="0" y="0"/>
                </a:moveTo>
                <a:lnTo>
                  <a:pt x="1586057" y="0"/>
                </a:lnTo>
                <a:lnTo>
                  <a:pt x="1586057" y="838627"/>
                </a:lnTo>
                <a:lnTo>
                  <a:pt x="0" y="83862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true" flipV="true" rot="-1816262">
            <a:off x="12840853" y="7274153"/>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7259300" y="1688195"/>
            <a:ext cx="492788" cy="492788"/>
          </a:xfrm>
          <a:custGeom>
            <a:avLst/>
            <a:gdLst/>
            <a:ahLst/>
            <a:cxnLst/>
            <a:rect r="r" b="b" t="t" l="l"/>
            <a:pathLst>
              <a:path h="492788" w="492788">
                <a:moveTo>
                  <a:pt x="0" y="0"/>
                </a:moveTo>
                <a:lnTo>
                  <a:pt x="492788" y="0"/>
                </a:lnTo>
                <a:lnTo>
                  <a:pt x="492788" y="492789"/>
                </a:lnTo>
                <a:lnTo>
                  <a:pt x="0" y="4927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89155" y="4732431"/>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1">
              <a:extLst>
                <a:ext uri="{96DAC541-7B7A-43D3-8B79-37D633B846F1}">
                  <asvg:svgBlip xmlns:asvg="http://schemas.microsoft.com/office/drawing/2016/SVG/main" r:embed="rId12"/>
                </a:ext>
              </a:extLst>
            </a:blip>
            <a:stretch>
              <a:fillRect l="0" t="0" r="-234639" b="0"/>
            </a:stretch>
          </a:blipFill>
        </p:spPr>
      </p:sp>
      <p:sp>
        <p:nvSpPr>
          <p:cNvPr name="Freeform 8" id="8"/>
          <p:cNvSpPr/>
          <p:nvPr/>
        </p:nvSpPr>
        <p:spPr>
          <a:xfrm flipH="false" flipV="false" rot="9601726">
            <a:off x="-3782754" y="-4929247"/>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9" id="9"/>
          <p:cNvGrpSpPr/>
          <p:nvPr/>
        </p:nvGrpSpPr>
        <p:grpSpPr>
          <a:xfrm rot="0">
            <a:off x="15746774" y="9264851"/>
            <a:ext cx="5387252" cy="590148"/>
            <a:chOff x="0" y="0"/>
            <a:chExt cx="1418865" cy="155430"/>
          </a:xfrm>
        </p:grpSpPr>
        <p:sp>
          <p:nvSpPr>
            <p:cNvPr name="Freeform 10" id="10"/>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11" id="11"/>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12" id="12"/>
          <p:cNvGrpSpPr/>
          <p:nvPr/>
        </p:nvGrpSpPr>
        <p:grpSpPr>
          <a:xfrm rot="0">
            <a:off x="15594374" y="9112451"/>
            <a:ext cx="5387252" cy="590148"/>
            <a:chOff x="0" y="0"/>
            <a:chExt cx="1418865" cy="155430"/>
          </a:xfrm>
        </p:grpSpPr>
        <p:sp>
          <p:nvSpPr>
            <p:cNvPr name="Freeform 13" id="13"/>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14" id="14"/>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5" id="15"/>
          <p:cNvSpPr txBox="true"/>
          <p:nvPr/>
        </p:nvSpPr>
        <p:spPr>
          <a:xfrm rot="0">
            <a:off x="5086350" y="3268762"/>
            <a:ext cx="8115300" cy="923925"/>
          </a:xfrm>
          <a:prstGeom prst="rect">
            <a:avLst/>
          </a:prstGeom>
        </p:spPr>
        <p:txBody>
          <a:bodyPr anchor="t" rtlCol="false" tIns="0" lIns="0" bIns="0" rIns="0">
            <a:spAutoFit/>
          </a:bodyPr>
          <a:lstStyle/>
          <a:p>
            <a:pPr algn="ctr" marL="0" indent="0" lvl="0">
              <a:lnSpc>
                <a:spcPts val="6299"/>
              </a:lnSpc>
              <a:spcBef>
                <a:spcPct val="0"/>
              </a:spcBef>
            </a:pPr>
            <a:r>
              <a:rPr lang="en-US" sz="6999" spc="139">
                <a:solidFill>
                  <a:srgbClr val="FFFFFF"/>
                </a:solidFill>
                <a:latin typeface="Brasika"/>
                <a:ea typeface="Brasika"/>
                <a:cs typeface="Brasika"/>
                <a:sym typeface="Brasika"/>
              </a:rPr>
              <a:t>Laba Maximal</a:t>
            </a:r>
          </a:p>
        </p:txBody>
      </p:sp>
      <p:sp>
        <p:nvSpPr>
          <p:cNvPr name="TextBox 16" id="16"/>
          <p:cNvSpPr txBox="true"/>
          <p:nvPr/>
        </p:nvSpPr>
        <p:spPr>
          <a:xfrm rot="0">
            <a:off x="1028700" y="9296400"/>
            <a:ext cx="7109723"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FFFFFF"/>
                </a:solidFill>
                <a:latin typeface="Banburi Bold"/>
                <a:ea typeface="Banburi Bold"/>
                <a:cs typeface="Banburi Bold"/>
                <a:sym typeface="Banburi Bold"/>
              </a:rPr>
              <a:t>Fungsi Biaya dan Penerimaan</a:t>
            </a:r>
          </a:p>
        </p:txBody>
      </p:sp>
      <p:sp>
        <p:nvSpPr>
          <p:cNvPr name="TextBox 17" id="17"/>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7</a:t>
            </a:r>
          </a:p>
        </p:txBody>
      </p:sp>
      <p:sp>
        <p:nvSpPr>
          <p:cNvPr name="TextBox 18" id="18"/>
          <p:cNvSpPr txBox="true"/>
          <p:nvPr/>
        </p:nvSpPr>
        <p:spPr>
          <a:xfrm rot="0">
            <a:off x="3252726" y="4585181"/>
            <a:ext cx="11782549" cy="2668929"/>
          </a:xfrm>
          <a:prstGeom prst="rect">
            <a:avLst/>
          </a:prstGeom>
        </p:spPr>
        <p:txBody>
          <a:bodyPr anchor="t" rtlCol="false" tIns="0" lIns="0" bIns="0" rIns="0">
            <a:spAutoFit/>
          </a:bodyPr>
          <a:lstStyle/>
          <a:p>
            <a:pPr algn="ctr">
              <a:lnSpc>
                <a:spcPts val="3568"/>
              </a:lnSpc>
            </a:pPr>
            <a:r>
              <a:rPr lang="en-US" sz="2549">
                <a:solidFill>
                  <a:srgbClr val="FFFFFF"/>
                </a:solidFill>
                <a:latin typeface="Banburi"/>
                <a:ea typeface="Banburi"/>
                <a:cs typeface="Banburi"/>
                <a:sym typeface="Banburi"/>
              </a:rPr>
              <a:t>Jika fungsi biaya dan fungsi penerimaan berbentuk linear, maka untuk meningkatkan keuntungan, perusahaan perlu memproduksi lebih banyak output. Namun, produksi tetap harus disesuaikan dengan permintaan pasar agar tidak terjadi kelebihan penawaran. Dengan demikian, dapat disimpulkan bahwa keuntungan maksimum tercapai ketika perusahaan memproduksi output sebanyak mungkin sesuai dengan permintaan pasar.</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false" flipV="false" rot="-1167561">
            <a:off x="12287659" y="4965986"/>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grpSp>
        <p:nvGrpSpPr>
          <p:cNvPr name="Group 4" id="4"/>
          <p:cNvGrpSpPr/>
          <p:nvPr/>
        </p:nvGrpSpPr>
        <p:grpSpPr>
          <a:xfrm rot="0">
            <a:off x="15746774" y="9264851"/>
            <a:ext cx="5387252" cy="590148"/>
            <a:chOff x="0" y="0"/>
            <a:chExt cx="1418865" cy="155430"/>
          </a:xfrm>
        </p:grpSpPr>
        <p:sp>
          <p:nvSpPr>
            <p:cNvPr name="Freeform 5" id="5"/>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F1C636"/>
            </a:solidFill>
          </p:spPr>
        </p:sp>
        <p:sp>
          <p:nvSpPr>
            <p:cNvPr name="TextBox 6" id="6"/>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grpSp>
        <p:nvGrpSpPr>
          <p:cNvPr name="Group 7" id="7"/>
          <p:cNvGrpSpPr/>
          <p:nvPr/>
        </p:nvGrpSpPr>
        <p:grpSpPr>
          <a:xfrm rot="0">
            <a:off x="15594374" y="9112451"/>
            <a:ext cx="5387252" cy="590148"/>
            <a:chOff x="0" y="0"/>
            <a:chExt cx="1418865" cy="155430"/>
          </a:xfrm>
        </p:grpSpPr>
        <p:sp>
          <p:nvSpPr>
            <p:cNvPr name="Freeform 8" id="8"/>
            <p:cNvSpPr/>
            <p:nvPr/>
          </p:nvSpPr>
          <p:spPr>
            <a:xfrm flipH="false" flipV="false" rot="0">
              <a:off x="0" y="0"/>
              <a:ext cx="1418865" cy="155430"/>
            </a:xfrm>
            <a:custGeom>
              <a:avLst/>
              <a:gdLst/>
              <a:ahLst/>
              <a:cxnLst/>
              <a:rect r="r" b="b" t="t" l="l"/>
              <a:pathLst>
                <a:path h="155430" w="1418865">
                  <a:moveTo>
                    <a:pt x="73291" y="0"/>
                  </a:moveTo>
                  <a:lnTo>
                    <a:pt x="1345573" y="0"/>
                  </a:lnTo>
                  <a:cubicBezTo>
                    <a:pt x="1386051" y="0"/>
                    <a:pt x="1418865" y="32814"/>
                    <a:pt x="1418865" y="73291"/>
                  </a:cubicBezTo>
                  <a:lnTo>
                    <a:pt x="1418865" y="82139"/>
                  </a:lnTo>
                  <a:cubicBezTo>
                    <a:pt x="1418865" y="122616"/>
                    <a:pt x="1386051" y="155430"/>
                    <a:pt x="1345573" y="155430"/>
                  </a:cubicBezTo>
                  <a:lnTo>
                    <a:pt x="73291" y="155430"/>
                  </a:lnTo>
                  <a:cubicBezTo>
                    <a:pt x="32814" y="155430"/>
                    <a:pt x="0" y="122616"/>
                    <a:pt x="0" y="82139"/>
                  </a:cubicBezTo>
                  <a:lnTo>
                    <a:pt x="0" y="73291"/>
                  </a:lnTo>
                  <a:cubicBezTo>
                    <a:pt x="0" y="32814"/>
                    <a:pt x="32814" y="0"/>
                    <a:pt x="73291" y="0"/>
                  </a:cubicBezTo>
                  <a:close/>
                </a:path>
              </a:pathLst>
            </a:custGeom>
            <a:solidFill>
              <a:srgbClr val="E8EBF4"/>
            </a:solidFill>
          </p:spPr>
        </p:sp>
        <p:sp>
          <p:nvSpPr>
            <p:cNvPr name="TextBox 9" id="9"/>
            <p:cNvSpPr txBox="true"/>
            <p:nvPr/>
          </p:nvSpPr>
          <p:spPr>
            <a:xfrm>
              <a:off x="0" y="38100"/>
              <a:ext cx="1418865" cy="117330"/>
            </a:xfrm>
            <a:prstGeom prst="rect">
              <a:avLst/>
            </a:prstGeom>
          </p:spPr>
          <p:txBody>
            <a:bodyPr anchor="ctr" rtlCol="false" tIns="50800" lIns="50800" bIns="50800" rIns="50800"/>
            <a:lstStyle/>
            <a:p>
              <a:pPr algn="ctr">
                <a:lnSpc>
                  <a:spcPts val="2500"/>
                </a:lnSpc>
              </a:pPr>
            </a:p>
          </p:txBody>
        </p:sp>
      </p:grpSp>
      <p:sp>
        <p:nvSpPr>
          <p:cNvPr name="TextBox 10" id="10"/>
          <p:cNvSpPr txBox="true"/>
          <p:nvPr/>
        </p:nvSpPr>
        <p:spPr>
          <a:xfrm rot="0">
            <a:off x="15905695" y="9296400"/>
            <a:ext cx="2008858" cy="260351"/>
          </a:xfrm>
          <a:prstGeom prst="rect">
            <a:avLst/>
          </a:prstGeom>
        </p:spPr>
        <p:txBody>
          <a:bodyPr anchor="t" rtlCol="false" tIns="0" lIns="0" bIns="0" rIns="0">
            <a:spAutoFit/>
          </a:bodyPr>
          <a:lstStyle/>
          <a:p>
            <a:pPr algn="l" marL="0" indent="0" lvl="0">
              <a:lnSpc>
                <a:spcPts val="2000"/>
              </a:lnSpc>
              <a:spcBef>
                <a:spcPct val="0"/>
              </a:spcBef>
            </a:pPr>
            <a:r>
              <a:rPr lang="en-US" b="true" sz="2000">
                <a:solidFill>
                  <a:srgbClr val="2D3E70"/>
                </a:solidFill>
                <a:latin typeface="Banburi Bold"/>
                <a:ea typeface="Banburi Bold"/>
                <a:cs typeface="Banburi Bold"/>
                <a:sym typeface="Banburi Bold"/>
              </a:rPr>
              <a:t>Halaman 8</a:t>
            </a:r>
          </a:p>
        </p:txBody>
      </p:sp>
      <p:sp>
        <p:nvSpPr>
          <p:cNvPr name="TextBox 11" id="11"/>
          <p:cNvSpPr txBox="true"/>
          <p:nvPr/>
        </p:nvSpPr>
        <p:spPr>
          <a:xfrm rot="0">
            <a:off x="1947076" y="1059666"/>
            <a:ext cx="10341989" cy="1000125"/>
          </a:xfrm>
          <a:prstGeom prst="rect">
            <a:avLst/>
          </a:prstGeom>
        </p:spPr>
        <p:txBody>
          <a:bodyPr anchor="t" rtlCol="false" tIns="0" lIns="0" bIns="0" rIns="0">
            <a:spAutoFit/>
          </a:bodyPr>
          <a:lstStyle/>
          <a:p>
            <a:pPr algn="ctr" marL="0" indent="0" lvl="0">
              <a:lnSpc>
                <a:spcPts val="7494"/>
              </a:lnSpc>
            </a:pPr>
            <a:r>
              <a:rPr lang="en-US" sz="6245" spc="124">
                <a:solidFill>
                  <a:srgbClr val="D8DCE8"/>
                </a:solidFill>
                <a:latin typeface="Brasika"/>
                <a:ea typeface="Brasika"/>
                <a:cs typeface="Brasika"/>
                <a:sym typeface="Brasika"/>
              </a:rPr>
              <a:t>Kurva Break Even Poin</a:t>
            </a:r>
          </a:p>
        </p:txBody>
      </p:sp>
      <p:grpSp>
        <p:nvGrpSpPr>
          <p:cNvPr name="Group 12" id="12"/>
          <p:cNvGrpSpPr/>
          <p:nvPr/>
        </p:nvGrpSpPr>
        <p:grpSpPr>
          <a:xfrm rot="0">
            <a:off x="1947076" y="3115160"/>
            <a:ext cx="8649912" cy="5717903"/>
            <a:chOff x="0" y="0"/>
            <a:chExt cx="11533217" cy="7623871"/>
          </a:xfrm>
        </p:grpSpPr>
        <p:grpSp>
          <p:nvGrpSpPr>
            <p:cNvPr name="Group 13" id="13"/>
            <p:cNvGrpSpPr/>
            <p:nvPr/>
          </p:nvGrpSpPr>
          <p:grpSpPr>
            <a:xfrm rot="0">
              <a:off x="0" y="0"/>
              <a:ext cx="11533217" cy="7623871"/>
              <a:chOff x="0" y="0"/>
              <a:chExt cx="2278166" cy="1505950"/>
            </a:xfrm>
          </p:grpSpPr>
          <p:sp>
            <p:nvSpPr>
              <p:cNvPr name="Freeform 14" id="14"/>
              <p:cNvSpPr/>
              <p:nvPr/>
            </p:nvSpPr>
            <p:spPr>
              <a:xfrm flipH="false" flipV="false" rot="0">
                <a:off x="0" y="0"/>
                <a:ext cx="2278166" cy="1505950"/>
              </a:xfrm>
              <a:custGeom>
                <a:avLst/>
                <a:gdLst/>
                <a:ahLst/>
                <a:cxnLst/>
                <a:rect r="r" b="b" t="t" l="l"/>
                <a:pathLst>
                  <a:path h="1505950" w="2278166">
                    <a:moveTo>
                      <a:pt x="45646" y="0"/>
                    </a:moveTo>
                    <a:lnTo>
                      <a:pt x="2232520" y="0"/>
                    </a:lnTo>
                    <a:cubicBezTo>
                      <a:pt x="2257730" y="0"/>
                      <a:pt x="2278166" y="20437"/>
                      <a:pt x="2278166" y="45646"/>
                    </a:cubicBezTo>
                    <a:lnTo>
                      <a:pt x="2278166" y="1460303"/>
                    </a:lnTo>
                    <a:cubicBezTo>
                      <a:pt x="2278166" y="1472410"/>
                      <a:pt x="2273357" y="1484020"/>
                      <a:pt x="2264797" y="1492580"/>
                    </a:cubicBezTo>
                    <a:cubicBezTo>
                      <a:pt x="2256236" y="1501141"/>
                      <a:pt x="2244626" y="1505950"/>
                      <a:pt x="2232520" y="1505950"/>
                    </a:cubicBezTo>
                    <a:lnTo>
                      <a:pt x="45646" y="1505950"/>
                    </a:lnTo>
                    <a:cubicBezTo>
                      <a:pt x="33540" y="1505950"/>
                      <a:pt x="21930" y="1501141"/>
                      <a:pt x="13370" y="1492580"/>
                    </a:cubicBezTo>
                    <a:cubicBezTo>
                      <a:pt x="4809" y="1484020"/>
                      <a:pt x="0" y="1472410"/>
                      <a:pt x="0" y="1460303"/>
                    </a:cubicBezTo>
                    <a:lnTo>
                      <a:pt x="0" y="45646"/>
                    </a:lnTo>
                    <a:cubicBezTo>
                      <a:pt x="0" y="33540"/>
                      <a:pt x="4809" y="21930"/>
                      <a:pt x="13370" y="13370"/>
                    </a:cubicBezTo>
                    <a:cubicBezTo>
                      <a:pt x="21930" y="4809"/>
                      <a:pt x="33540" y="0"/>
                      <a:pt x="45646" y="0"/>
                    </a:cubicBezTo>
                    <a:close/>
                  </a:path>
                </a:pathLst>
              </a:custGeom>
              <a:solidFill>
                <a:srgbClr val="FFFFFF"/>
              </a:solidFill>
            </p:spPr>
          </p:sp>
          <p:sp>
            <p:nvSpPr>
              <p:cNvPr name="TextBox 15" id="15"/>
              <p:cNvSpPr txBox="true"/>
              <p:nvPr/>
            </p:nvSpPr>
            <p:spPr>
              <a:xfrm>
                <a:off x="0" y="38100"/>
                <a:ext cx="2278166" cy="1467850"/>
              </a:xfrm>
              <a:prstGeom prst="rect">
                <a:avLst/>
              </a:prstGeom>
            </p:spPr>
            <p:txBody>
              <a:bodyPr anchor="ctr" rtlCol="false" tIns="50800" lIns="50800" bIns="50800" rIns="50800"/>
              <a:lstStyle/>
              <a:p>
                <a:pPr algn="ctr">
                  <a:lnSpc>
                    <a:spcPts val="2500"/>
                  </a:lnSpc>
                </a:pPr>
              </a:p>
            </p:txBody>
          </p:sp>
        </p:grpSp>
        <p:sp>
          <p:nvSpPr>
            <p:cNvPr name="AutoShape 16" id="16"/>
            <p:cNvSpPr/>
            <p:nvPr/>
          </p:nvSpPr>
          <p:spPr>
            <a:xfrm>
              <a:off x="1278339" y="6600456"/>
              <a:ext cx="8656320" cy="0"/>
            </a:xfrm>
            <a:prstGeom prst="line">
              <a:avLst/>
            </a:prstGeom>
            <a:ln cap="flat" w="50800">
              <a:solidFill>
                <a:srgbClr val="000000"/>
              </a:solidFill>
              <a:prstDash val="solid"/>
              <a:headEnd type="none" len="sm" w="sm"/>
              <a:tailEnd type="none" len="sm" w="sm"/>
            </a:ln>
          </p:spPr>
        </p:sp>
        <p:sp>
          <p:nvSpPr>
            <p:cNvPr name="AutoShape 17" id="17"/>
            <p:cNvSpPr/>
            <p:nvPr/>
          </p:nvSpPr>
          <p:spPr>
            <a:xfrm flipV="true">
              <a:off x="1686874" y="1245271"/>
              <a:ext cx="0" cy="5721206"/>
            </a:xfrm>
            <a:prstGeom prst="line">
              <a:avLst/>
            </a:prstGeom>
            <a:ln cap="flat" w="50800">
              <a:solidFill>
                <a:srgbClr val="000000"/>
              </a:solidFill>
              <a:prstDash val="solid"/>
              <a:headEnd type="none" len="sm" w="sm"/>
              <a:tailEnd type="none" len="sm" w="sm"/>
            </a:ln>
          </p:spPr>
        </p:sp>
        <p:sp>
          <p:nvSpPr>
            <p:cNvPr name="AutoShape 18" id="18"/>
            <p:cNvSpPr/>
            <p:nvPr/>
          </p:nvSpPr>
          <p:spPr>
            <a:xfrm>
              <a:off x="1686874" y="5402696"/>
              <a:ext cx="6748992" cy="0"/>
            </a:xfrm>
            <a:prstGeom prst="line">
              <a:avLst/>
            </a:prstGeom>
            <a:ln cap="flat" w="50800">
              <a:solidFill>
                <a:srgbClr val="000000"/>
              </a:solidFill>
              <a:prstDash val="solid"/>
              <a:headEnd type="none" len="sm" w="sm"/>
              <a:tailEnd type="none" len="sm" w="sm"/>
            </a:ln>
          </p:spPr>
        </p:sp>
        <p:sp>
          <p:nvSpPr>
            <p:cNvPr name="AutoShape 19" id="19"/>
            <p:cNvSpPr/>
            <p:nvPr/>
          </p:nvSpPr>
          <p:spPr>
            <a:xfrm flipV="true">
              <a:off x="1696257" y="4083612"/>
              <a:ext cx="6271575" cy="2493241"/>
            </a:xfrm>
            <a:prstGeom prst="line">
              <a:avLst/>
            </a:prstGeom>
            <a:ln cap="flat" w="50800">
              <a:solidFill>
                <a:srgbClr val="000000"/>
              </a:solidFill>
              <a:prstDash val="solid"/>
              <a:headEnd type="none" len="sm" w="sm"/>
              <a:tailEnd type="none" len="sm" w="sm"/>
            </a:ln>
          </p:spPr>
        </p:sp>
        <p:sp>
          <p:nvSpPr>
            <p:cNvPr name="AutoShape 20" id="20"/>
            <p:cNvSpPr/>
            <p:nvPr/>
          </p:nvSpPr>
          <p:spPr>
            <a:xfrm flipV="true">
              <a:off x="1705640" y="2987676"/>
              <a:ext cx="6271575" cy="2493241"/>
            </a:xfrm>
            <a:prstGeom prst="line">
              <a:avLst/>
            </a:prstGeom>
            <a:ln cap="flat" w="50800">
              <a:solidFill>
                <a:srgbClr val="545454"/>
              </a:solidFill>
              <a:prstDash val="solid"/>
              <a:headEnd type="none" len="sm" w="sm"/>
              <a:tailEnd type="none" len="sm" w="sm"/>
            </a:ln>
          </p:spPr>
        </p:sp>
        <p:sp>
          <p:nvSpPr>
            <p:cNvPr name="AutoShape 21" id="21"/>
            <p:cNvSpPr/>
            <p:nvPr/>
          </p:nvSpPr>
          <p:spPr>
            <a:xfrm flipV="true">
              <a:off x="1704266" y="1960529"/>
              <a:ext cx="4918476" cy="4621416"/>
            </a:xfrm>
            <a:prstGeom prst="line">
              <a:avLst/>
            </a:prstGeom>
            <a:ln cap="flat" w="50800">
              <a:solidFill>
                <a:srgbClr val="545454"/>
              </a:solidFill>
              <a:prstDash val="solid"/>
              <a:headEnd type="none" len="sm" w="sm"/>
              <a:tailEnd type="none" len="sm" w="sm"/>
            </a:ln>
          </p:spPr>
        </p:sp>
        <p:sp>
          <p:nvSpPr>
            <p:cNvPr name="AutoShape 22" id="22"/>
            <p:cNvSpPr/>
            <p:nvPr/>
          </p:nvSpPr>
          <p:spPr>
            <a:xfrm flipV="true">
              <a:off x="3763338" y="4666912"/>
              <a:ext cx="0" cy="1933544"/>
            </a:xfrm>
            <a:prstGeom prst="line">
              <a:avLst/>
            </a:prstGeom>
            <a:ln cap="flat" w="50800">
              <a:solidFill>
                <a:srgbClr val="545454"/>
              </a:solidFill>
              <a:prstDash val="sysDash"/>
              <a:headEnd type="none" len="sm" w="sm"/>
              <a:tailEnd type="none" len="sm" w="sm"/>
            </a:ln>
          </p:spPr>
        </p:sp>
        <p:sp>
          <p:nvSpPr>
            <p:cNvPr name="AutoShape 23" id="23"/>
            <p:cNvSpPr/>
            <p:nvPr/>
          </p:nvSpPr>
          <p:spPr>
            <a:xfrm flipH="true">
              <a:off x="1686874" y="4641512"/>
              <a:ext cx="2076465" cy="25400"/>
            </a:xfrm>
            <a:prstGeom prst="line">
              <a:avLst/>
            </a:prstGeom>
            <a:ln cap="flat" w="50800">
              <a:solidFill>
                <a:srgbClr val="545454"/>
              </a:solidFill>
              <a:prstDash val="sysDash"/>
              <a:headEnd type="none" len="sm" w="sm"/>
              <a:tailEnd type="none" len="sm" w="sm"/>
            </a:ln>
          </p:spPr>
        </p:sp>
        <p:sp>
          <p:nvSpPr>
            <p:cNvPr name="TextBox 24" id="24"/>
            <p:cNvSpPr txBox="true"/>
            <p:nvPr/>
          </p:nvSpPr>
          <p:spPr>
            <a:xfrm rot="0">
              <a:off x="6729482" y="1754435"/>
              <a:ext cx="1556045" cy="374087"/>
            </a:xfrm>
            <a:prstGeom prst="rect">
              <a:avLst/>
            </a:prstGeom>
          </p:spPr>
          <p:txBody>
            <a:bodyPr anchor="t" rtlCol="false" tIns="0" lIns="0" bIns="0" rIns="0">
              <a:spAutoFit/>
            </a:bodyPr>
            <a:lstStyle/>
            <a:p>
              <a:pPr algn="l">
                <a:lnSpc>
                  <a:spcPts val="2385"/>
                </a:lnSpc>
              </a:pPr>
              <a:r>
                <a:rPr lang="en-US" sz="1704">
                  <a:solidFill>
                    <a:srgbClr val="2D3E70"/>
                  </a:solidFill>
                  <a:latin typeface="Banburi"/>
                  <a:ea typeface="Banburi"/>
                  <a:cs typeface="Banburi"/>
                  <a:sym typeface="Banburi"/>
                </a:rPr>
                <a:t>TR = 200Q</a:t>
              </a:r>
            </a:p>
          </p:txBody>
        </p:sp>
        <p:sp>
          <p:nvSpPr>
            <p:cNvPr name="TextBox 25" id="25"/>
            <p:cNvSpPr txBox="true"/>
            <p:nvPr/>
          </p:nvSpPr>
          <p:spPr>
            <a:xfrm rot="0">
              <a:off x="8067888" y="2673322"/>
              <a:ext cx="2463333" cy="374087"/>
            </a:xfrm>
            <a:prstGeom prst="rect">
              <a:avLst/>
            </a:prstGeom>
          </p:spPr>
          <p:txBody>
            <a:bodyPr anchor="t" rtlCol="false" tIns="0" lIns="0" bIns="0" rIns="0">
              <a:spAutoFit/>
            </a:bodyPr>
            <a:lstStyle/>
            <a:p>
              <a:pPr algn="l">
                <a:lnSpc>
                  <a:spcPts val="2385"/>
                </a:lnSpc>
              </a:pPr>
              <a:r>
                <a:rPr lang="en-US" sz="1704">
                  <a:solidFill>
                    <a:srgbClr val="2D3E70"/>
                  </a:solidFill>
                  <a:latin typeface="Banburi"/>
                  <a:ea typeface="Banburi"/>
                  <a:cs typeface="Banburi"/>
                  <a:sym typeface="Banburi"/>
                </a:rPr>
                <a:t>TC = 100Q + 100.000</a:t>
              </a:r>
            </a:p>
          </p:txBody>
        </p:sp>
        <p:sp>
          <p:nvSpPr>
            <p:cNvPr name="TextBox 26" id="26"/>
            <p:cNvSpPr txBox="true"/>
            <p:nvPr/>
          </p:nvSpPr>
          <p:spPr>
            <a:xfrm rot="0">
              <a:off x="8067888" y="3860209"/>
              <a:ext cx="435277" cy="374087"/>
            </a:xfrm>
            <a:prstGeom prst="rect">
              <a:avLst/>
            </a:prstGeom>
          </p:spPr>
          <p:txBody>
            <a:bodyPr anchor="t" rtlCol="false" tIns="0" lIns="0" bIns="0" rIns="0">
              <a:spAutoFit/>
            </a:bodyPr>
            <a:lstStyle/>
            <a:p>
              <a:pPr algn="l">
                <a:lnSpc>
                  <a:spcPts val="2385"/>
                </a:lnSpc>
              </a:pPr>
              <a:r>
                <a:rPr lang="en-US" sz="1704">
                  <a:solidFill>
                    <a:srgbClr val="2D3E70"/>
                  </a:solidFill>
                  <a:latin typeface="Banburi"/>
                  <a:ea typeface="Banburi"/>
                  <a:cs typeface="Banburi"/>
                  <a:sym typeface="Banburi"/>
                </a:rPr>
                <a:t>VC</a:t>
              </a:r>
            </a:p>
          </p:txBody>
        </p:sp>
        <p:sp>
          <p:nvSpPr>
            <p:cNvPr name="TextBox 27" id="27"/>
            <p:cNvSpPr txBox="true"/>
            <p:nvPr/>
          </p:nvSpPr>
          <p:spPr>
            <a:xfrm rot="0">
              <a:off x="8614064" y="5207237"/>
              <a:ext cx="435277" cy="374087"/>
            </a:xfrm>
            <a:prstGeom prst="rect">
              <a:avLst/>
            </a:prstGeom>
          </p:spPr>
          <p:txBody>
            <a:bodyPr anchor="t" rtlCol="false" tIns="0" lIns="0" bIns="0" rIns="0">
              <a:spAutoFit/>
            </a:bodyPr>
            <a:lstStyle/>
            <a:p>
              <a:pPr algn="l">
                <a:lnSpc>
                  <a:spcPts val="2385"/>
                </a:lnSpc>
              </a:pPr>
              <a:r>
                <a:rPr lang="en-US" sz="1704">
                  <a:solidFill>
                    <a:srgbClr val="2D3E70"/>
                  </a:solidFill>
                  <a:latin typeface="Banburi"/>
                  <a:ea typeface="Banburi"/>
                  <a:cs typeface="Banburi"/>
                  <a:sym typeface="Banburi"/>
                </a:rPr>
                <a:t>FC</a:t>
              </a:r>
            </a:p>
          </p:txBody>
        </p:sp>
        <p:sp>
          <p:nvSpPr>
            <p:cNvPr name="TextBox 28" id="28"/>
            <p:cNvSpPr txBox="true"/>
            <p:nvPr/>
          </p:nvSpPr>
          <p:spPr>
            <a:xfrm rot="0">
              <a:off x="10058114" y="6394363"/>
              <a:ext cx="435277" cy="374087"/>
            </a:xfrm>
            <a:prstGeom prst="rect">
              <a:avLst/>
            </a:prstGeom>
          </p:spPr>
          <p:txBody>
            <a:bodyPr anchor="t" rtlCol="false" tIns="0" lIns="0" bIns="0" rIns="0">
              <a:spAutoFit/>
            </a:bodyPr>
            <a:lstStyle/>
            <a:p>
              <a:pPr algn="l">
                <a:lnSpc>
                  <a:spcPts val="2385"/>
                </a:lnSpc>
              </a:pPr>
              <a:r>
                <a:rPr lang="en-US" sz="1704">
                  <a:solidFill>
                    <a:srgbClr val="2D3E70"/>
                  </a:solidFill>
                  <a:latin typeface="Banburi"/>
                  <a:ea typeface="Banburi"/>
                  <a:cs typeface="Banburi"/>
                  <a:sym typeface="Banburi"/>
                </a:rPr>
                <a:t>Q</a:t>
              </a:r>
            </a:p>
          </p:txBody>
        </p:sp>
        <p:sp>
          <p:nvSpPr>
            <p:cNvPr name="TextBox 29" id="29"/>
            <p:cNvSpPr txBox="true"/>
            <p:nvPr/>
          </p:nvSpPr>
          <p:spPr>
            <a:xfrm rot="0">
              <a:off x="1314550" y="753558"/>
              <a:ext cx="782181" cy="374087"/>
            </a:xfrm>
            <a:prstGeom prst="rect">
              <a:avLst/>
            </a:prstGeom>
          </p:spPr>
          <p:txBody>
            <a:bodyPr anchor="t" rtlCol="false" tIns="0" lIns="0" bIns="0" rIns="0">
              <a:spAutoFit/>
            </a:bodyPr>
            <a:lstStyle/>
            <a:p>
              <a:pPr algn="ctr">
                <a:lnSpc>
                  <a:spcPts val="2385"/>
                </a:lnSpc>
              </a:pPr>
              <a:r>
                <a:rPr lang="en-US" sz="1704">
                  <a:solidFill>
                    <a:srgbClr val="2D3E70"/>
                  </a:solidFill>
                  <a:latin typeface="Banburi"/>
                  <a:ea typeface="Banburi"/>
                  <a:cs typeface="Banburi"/>
                  <a:sym typeface="Banburi"/>
                </a:rPr>
                <a:t>TC, R</a:t>
              </a:r>
            </a:p>
          </p:txBody>
        </p:sp>
        <p:sp>
          <p:nvSpPr>
            <p:cNvPr name="TextBox 30" id="30"/>
            <p:cNvSpPr txBox="true"/>
            <p:nvPr/>
          </p:nvSpPr>
          <p:spPr>
            <a:xfrm rot="0">
              <a:off x="336474" y="5172999"/>
              <a:ext cx="1249168" cy="374087"/>
            </a:xfrm>
            <a:prstGeom prst="rect">
              <a:avLst/>
            </a:prstGeom>
          </p:spPr>
          <p:txBody>
            <a:bodyPr anchor="t" rtlCol="false" tIns="0" lIns="0" bIns="0" rIns="0">
              <a:spAutoFit/>
            </a:bodyPr>
            <a:lstStyle/>
            <a:p>
              <a:pPr algn="r">
                <a:lnSpc>
                  <a:spcPts val="2385"/>
                </a:lnSpc>
              </a:pPr>
              <a:r>
                <a:rPr lang="en-US" sz="1704">
                  <a:solidFill>
                    <a:srgbClr val="2D3E70"/>
                  </a:solidFill>
                  <a:latin typeface="Banburi"/>
                  <a:ea typeface="Banburi"/>
                  <a:cs typeface="Banburi"/>
                  <a:sym typeface="Banburi"/>
                </a:rPr>
                <a:t>100.000</a:t>
              </a:r>
            </a:p>
          </p:txBody>
        </p:sp>
        <p:sp>
          <p:nvSpPr>
            <p:cNvPr name="TextBox 31" id="31"/>
            <p:cNvSpPr txBox="true"/>
            <p:nvPr/>
          </p:nvSpPr>
          <p:spPr>
            <a:xfrm rot="0">
              <a:off x="336474" y="4435419"/>
              <a:ext cx="1249168" cy="374087"/>
            </a:xfrm>
            <a:prstGeom prst="rect">
              <a:avLst/>
            </a:prstGeom>
          </p:spPr>
          <p:txBody>
            <a:bodyPr anchor="t" rtlCol="false" tIns="0" lIns="0" bIns="0" rIns="0">
              <a:spAutoFit/>
            </a:bodyPr>
            <a:lstStyle/>
            <a:p>
              <a:pPr algn="r">
                <a:lnSpc>
                  <a:spcPts val="2385"/>
                </a:lnSpc>
              </a:pPr>
              <a:r>
                <a:rPr lang="en-US" sz="1704">
                  <a:solidFill>
                    <a:srgbClr val="2D3E70"/>
                  </a:solidFill>
                  <a:latin typeface="Banburi"/>
                  <a:ea typeface="Banburi"/>
                  <a:cs typeface="Banburi"/>
                  <a:sym typeface="Banburi"/>
                </a:rPr>
                <a:t>200.000</a:t>
              </a:r>
            </a:p>
          </p:txBody>
        </p:sp>
        <p:sp>
          <p:nvSpPr>
            <p:cNvPr name="TextBox 32" id="32"/>
            <p:cNvSpPr txBox="true"/>
            <p:nvPr/>
          </p:nvSpPr>
          <p:spPr>
            <a:xfrm rot="0">
              <a:off x="1162697" y="6592391"/>
              <a:ext cx="435277" cy="374087"/>
            </a:xfrm>
            <a:prstGeom prst="rect">
              <a:avLst/>
            </a:prstGeom>
          </p:spPr>
          <p:txBody>
            <a:bodyPr anchor="t" rtlCol="false" tIns="0" lIns="0" bIns="0" rIns="0">
              <a:spAutoFit/>
            </a:bodyPr>
            <a:lstStyle/>
            <a:p>
              <a:pPr algn="r">
                <a:lnSpc>
                  <a:spcPts val="2385"/>
                </a:lnSpc>
              </a:pPr>
              <a:r>
                <a:rPr lang="en-US" sz="1704">
                  <a:solidFill>
                    <a:srgbClr val="2D3E70"/>
                  </a:solidFill>
                  <a:latin typeface="Banburi"/>
                  <a:ea typeface="Banburi"/>
                  <a:cs typeface="Banburi"/>
                  <a:sym typeface="Banburi"/>
                </a:rPr>
                <a:t>0</a:t>
              </a:r>
            </a:p>
          </p:txBody>
        </p:sp>
      </p:gr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925" r="0" b="-9925"/>
            </a:stretch>
          </a:blipFill>
        </p:spPr>
      </p:sp>
      <p:sp>
        <p:nvSpPr>
          <p:cNvPr name="Freeform 3" id="3"/>
          <p:cNvSpPr/>
          <p:nvPr/>
        </p:nvSpPr>
        <p:spPr>
          <a:xfrm flipH="true" flipV="true" rot="0">
            <a:off x="-2114733" y="-1721461"/>
            <a:ext cx="9329683" cy="4571545"/>
          </a:xfrm>
          <a:custGeom>
            <a:avLst/>
            <a:gdLst/>
            <a:ahLst/>
            <a:cxnLst/>
            <a:rect r="r" b="b" t="t" l="l"/>
            <a:pathLst>
              <a:path h="4571545" w="9329683">
                <a:moveTo>
                  <a:pt x="9329682" y="4571545"/>
                </a:moveTo>
                <a:lnTo>
                  <a:pt x="0" y="4571545"/>
                </a:lnTo>
                <a:lnTo>
                  <a:pt x="0" y="0"/>
                </a:lnTo>
                <a:lnTo>
                  <a:pt x="9329682" y="0"/>
                </a:lnTo>
                <a:lnTo>
                  <a:pt x="9329682" y="457154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599813">
            <a:off x="11247990" y="6477022"/>
            <a:ext cx="10311063" cy="8145740"/>
          </a:xfrm>
          <a:custGeom>
            <a:avLst/>
            <a:gdLst/>
            <a:ahLst/>
            <a:cxnLst/>
            <a:rect r="r" b="b" t="t" l="l"/>
            <a:pathLst>
              <a:path h="8145740" w="10311063">
                <a:moveTo>
                  <a:pt x="0" y="0"/>
                </a:moveTo>
                <a:lnTo>
                  <a:pt x="10311063" y="0"/>
                </a:lnTo>
                <a:lnTo>
                  <a:pt x="10311063" y="8145740"/>
                </a:lnTo>
                <a:lnTo>
                  <a:pt x="0" y="81457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5" id="5"/>
          <p:cNvSpPr/>
          <p:nvPr/>
        </p:nvSpPr>
        <p:spPr>
          <a:xfrm flipH="false" flipV="false" rot="0">
            <a:off x="16017754" y="2923558"/>
            <a:ext cx="1586057" cy="838628"/>
          </a:xfrm>
          <a:custGeom>
            <a:avLst/>
            <a:gdLst/>
            <a:ahLst/>
            <a:cxnLst/>
            <a:rect r="r" b="b" t="t" l="l"/>
            <a:pathLst>
              <a:path h="838628" w="1586057">
                <a:moveTo>
                  <a:pt x="0" y="0"/>
                </a:moveTo>
                <a:lnTo>
                  <a:pt x="1586057" y="0"/>
                </a:lnTo>
                <a:lnTo>
                  <a:pt x="1586057" y="838628"/>
                </a:lnTo>
                <a:lnTo>
                  <a:pt x="0" y="8386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550108" y="2850084"/>
            <a:ext cx="492788" cy="492788"/>
          </a:xfrm>
          <a:custGeom>
            <a:avLst/>
            <a:gdLst/>
            <a:ahLst/>
            <a:cxnLst/>
            <a:rect r="r" b="b" t="t" l="l"/>
            <a:pathLst>
              <a:path h="492788" w="492788">
                <a:moveTo>
                  <a:pt x="0" y="0"/>
                </a:moveTo>
                <a:lnTo>
                  <a:pt x="492788" y="0"/>
                </a:lnTo>
                <a:lnTo>
                  <a:pt x="492788" y="492788"/>
                </a:lnTo>
                <a:lnTo>
                  <a:pt x="0" y="492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028700" y="5526196"/>
            <a:ext cx="688155" cy="2293851"/>
          </a:xfrm>
          <a:custGeom>
            <a:avLst/>
            <a:gdLst/>
            <a:ahLst/>
            <a:cxnLst/>
            <a:rect r="r" b="b" t="t" l="l"/>
            <a:pathLst>
              <a:path h="2293851" w="688155">
                <a:moveTo>
                  <a:pt x="0" y="0"/>
                </a:moveTo>
                <a:lnTo>
                  <a:pt x="688155" y="0"/>
                </a:lnTo>
                <a:lnTo>
                  <a:pt x="688155" y="2293851"/>
                </a:lnTo>
                <a:lnTo>
                  <a:pt x="0" y="229385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true" flipV="false" rot="0">
            <a:off x="1028700" y="9120026"/>
            <a:ext cx="2698025" cy="138274"/>
          </a:xfrm>
          <a:custGeom>
            <a:avLst/>
            <a:gdLst/>
            <a:ahLst/>
            <a:cxnLst/>
            <a:rect r="r" b="b" t="t" l="l"/>
            <a:pathLst>
              <a:path h="138274" w="2698025">
                <a:moveTo>
                  <a:pt x="2698025" y="0"/>
                </a:moveTo>
                <a:lnTo>
                  <a:pt x="0" y="0"/>
                </a:lnTo>
                <a:lnTo>
                  <a:pt x="0" y="138274"/>
                </a:lnTo>
                <a:lnTo>
                  <a:pt x="2698025" y="138274"/>
                </a:lnTo>
                <a:lnTo>
                  <a:pt x="2698025"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12799788" y="7768497"/>
            <a:ext cx="427267" cy="411069"/>
          </a:xfrm>
          <a:custGeom>
            <a:avLst/>
            <a:gdLst/>
            <a:ahLst/>
            <a:cxnLst/>
            <a:rect r="r" b="b" t="t" l="l"/>
            <a:pathLst>
              <a:path h="411069" w="427267">
                <a:moveTo>
                  <a:pt x="0" y="0"/>
                </a:moveTo>
                <a:lnTo>
                  <a:pt x="427267" y="0"/>
                </a:lnTo>
                <a:lnTo>
                  <a:pt x="427267" y="411069"/>
                </a:lnTo>
                <a:lnTo>
                  <a:pt x="0" y="411069"/>
                </a:lnTo>
                <a:lnTo>
                  <a:pt x="0" y="0"/>
                </a:lnTo>
                <a:close/>
              </a:path>
            </a:pathLst>
          </a:custGeom>
          <a:blipFill>
            <a:blip r:embed="rId15">
              <a:extLst>
                <a:ext uri="{96DAC541-7B7A-43D3-8B79-37D633B846F1}">
                  <asvg:svgBlip xmlns:asvg="http://schemas.microsoft.com/office/drawing/2016/SVG/main" r:embed="rId16"/>
                </a:ext>
              </a:extLst>
            </a:blip>
            <a:stretch>
              <a:fillRect l="0" t="0" r="-234639" b="0"/>
            </a:stretch>
          </a:blipFill>
        </p:spPr>
      </p:sp>
      <p:sp>
        <p:nvSpPr>
          <p:cNvPr name="Freeform 10" id="10"/>
          <p:cNvSpPr/>
          <p:nvPr/>
        </p:nvSpPr>
        <p:spPr>
          <a:xfrm flipH="false" flipV="false" rot="0">
            <a:off x="14561275" y="1028700"/>
            <a:ext cx="2698025" cy="138274"/>
          </a:xfrm>
          <a:custGeom>
            <a:avLst/>
            <a:gdLst/>
            <a:ahLst/>
            <a:cxnLst/>
            <a:rect r="r" b="b" t="t" l="l"/>
            <a:pathLst>
              <a:path h="138274" w="2698025">
                <a:moveTo>
                  <a:pt x="0" y="0"/>
                </a:moveTo>
                <a:lnTo>
                  <a:pt x="2698025" y="0"/>
                </a:lnTo>
                <a:lnTo>
                  <a:pt x="2698025" y="138274"/>
                </a:lnTo>
                <a:lnTo>
                  <a:pt x="0" y="13827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1884478" y="4391674"/>
            <a:ext cx="14519043" cy="1314449"/>
          </a:xfrm>
          <a:prstGeom prst="rect">
            <a:avLst/>
          </a:prstGeom>
        </p:spPr>
        <p:txBody>
          <a:bodyPr anchor="t" rtlCol="false" tIns="0" lIns="0" bIns="0" rIns="0">
            <a:spAutoFit/>
          </a:bodyPr>
          <a:lstStyle/>
          <a:p>
            <a:pPr algn="ctr">
              <a:lnSpc>
                <a:spcPts val="8999"/>
              </a:lnSpc>
            </a:pPr>
            <a:r>
              <a:rPr lang="en-US" sz="9999" spc="299">
                <a:solidFill>
                  <a:srgbClr val="FFFFFF"/>
                </a:solidFill>
                <a:latin typeface="Brasika"/>
                <a:ea typeface="Brasika"/>
                <a:cs typeface="Brasika"/>
                <a:sym typeface="Brasika"/>
              </a:rPr>
              <a:t>Terima Kasih</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DAGTf3To7OI</dc:identifier>
  <dcterms:modified xsi:type="dcterms:W3CDTF">2011-08-01T06:04:30Z</dcterms:modified>
  <cp:revision>1</cp:revision>
  <dc:title>Salinan dari Biru Abstrak Memphis Presentasi Sidang Skripsi</dc:title>
</cp:coreProperties>
</file>