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3" r:id="rId5"/>
    <p:sldId id="275" r:id="rId6"/>
    <p:sldId id="277" r:id="rId7"/>
    <p:sldId id="280" r:id="rId8"/>
    <p:sldId id="283" r:id="rId9"/>
    <p:sldId id="282" r:id="rId10"/>
    <p:sldId id="279" r:id="rId11"/>
    <p:sldId id="274" r:id="rId12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2"/>
    <p:restoredTop sz="96327"/>
  </p:normalViewPr>
  <p:slideViewPr>
    <p:cSldViewPr snapToGrid="0">
      <p:cViewPr varScale="1">
        <p:scale>
          <a:sx n="120" d="100"/>
          <a:sy n="120" d="100"/>
        </p:scale>
        <p:origin x="132" y="16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3718D35-8899-4D72-B2F6-81C9994431F3}" type="datetime1">
              <a:rPr lang="ru-RU" smtClean="0"/>
              <a:t>06.10.2025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6482836-E43C-41FF-A11B-3D8AB6E68F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7E6C6CCF-08D6-46BC-A143-476DA6249026}" type="datetime1">
              <a:rPr lang="ru-RU" smtClean="0"/>
              <a:t>06.10.2025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CDE012-9E2E-4477-8B5C-4E7D4E9BCBA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2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3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4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228060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6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252966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7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848547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CDE012-9E2E-4477-8B5C-4E7D4E9BCBA6}" type="slidenum">
              <a:rPr lang="ru-RU" noProof="0" smtClean="0"/>
              <a:t>8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ru-RU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Текст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20" name="Текст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!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ru-RU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Текст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ru-RU" sz="2200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ru-RU"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ru-RU" sz="32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endParaRPr lang="ru-RU" noProof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ru-RU" sz="50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ru-RU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ru-RU" sz="1600" i="1"/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t>‹#›</a:t>
            </a:fld>
            <a:endParaRPr lang="ru-RU" noProof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ru-RU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ru-RU" sz="2400">
                <a:solidFill>
                  <a:schemeClr val="bg1"/>
                </a:solidFill>
              </a:defRPr>
            </a:lvl1pPr>
            <a:lvl2pPr marL="457200" indent="0">
              <a:buNone/>
              <a:defRPr lang="ru-RU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bg1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столбца (светлые)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(темная полоса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ru-RU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 слева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 noProof="0">
              <a:solidFill>
                <a:schemeClr val="bg2"/>
              </a:solidFill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3" name="Текст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bg1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tx2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права (темные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noProof="0">
              <a:solidFill>
                <a:schemeClr val="tx2"/>
              </a:solidFill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ru-RU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200" b="1">
                <a:solidFill>
                  <a:schemeClr val="accent5"/>
                </a:solidFill>
              </a:defRPr>
            </a:lvl1pPr>
            <a:lvl2pPr>
              <a:defRPr lang="ru-RU">
                <a:solidFill>
                  <a:schemeClr val="bg1"/>
                </a:solidFill>
              </a:defRPr>
            </a:lvl2pPr>
            <a:lvl3pPr>
              <a:defRPr lang="ru-RU">
                <a:solidFill>
                  <a:schemeClr val="bg1"/>
                </a:solidFill>
              </a:defRPr>
            </a:lvl3pPr>
            <a:lvl4pPr>
              <a:defRPr lang="ru-RU">
                <a:solidFill>
                  <a:schemeClr val="bg1"/>
                </a:solidFill>
              </a:defRPr>
            </a:lvl4pPr>
            <a:lvl5pPr>
              <a:defRPr lang="ru-RU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ru-RU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7329512" cy="238760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700" dirty="0" err="1">
                <a:latin typeface="Bierstadt" panose="020F0502020204030204" pitchFamily="34" charset="0"/>
              </a:rPr>
              <a:t>Генеративно</a:t>
            </a:r>
            <a:r>
              <a:rPr lang="ru-RU" sz="3700" dirty="0">
                <a:latin typeface="Bierstadt" panose="020F0502020204030204" pitchFamily="34" charset="0"/>
              </a:rPr>
              <a:t>-состязательные сети </a:t>
            </a:r>
            <a:r>
              <a:rPr lang="en-GB" sz="3700" dirty="0">
                <a:latin typeface="Bierstadt" panose="020F0502020204030204" pitchFamily="34" charset="0"/>
              </a:rPr>
              <a:t>(GAN)</a:t>
            </a:r>
            <a:br>
              <a:rPr lang="en-GB" sz="3700" dirty="0">
                <a:latin typeface="Bierstadt" panose="020F0502020204030204" pitchFamily="34" charset="0"/>
              </a:rPr>
            </a:br>
            <a:r>
              <a:rPr lang="ru-RU" sz="2700" dirty="0">
                <a:solidFill>
                  <a:schemeClr val="bg1">
                    <a:lumMod val="75000"/>
                  </a:schemeClr>
                </a:solidFill>
                <a:latin typeface="Bierstadt" panose="020F0502020204030204" pitchFamily="34" charset="0"/>
              </a:rPr>
              <a:t>реализация и обучение модели для генерации изображений цифр </a:t>
            </a:r>
            <a:r>
              <a:rPr lang="ru-RU" sz="2700" dirty="0" err="1">
                <a:solidFill>
                  <a:schemeClr val="bg1">
                    <a:lumMod val="75000"/>
                  </a:schemeClr>
                </a:solidFill>
                <a:latin typeface="Bierstadt" panose="020F0502020204030204" pitchFamily="34" charset="0"/>
              </a:rPr>
              <a:t>датасета</a:t>
            </a:r>
            <a:r>
              <a:rPr lang="ru-RU" sz="2700" dirty="0">
                <a:solidFill>
                  <a:schemeClr val="bg1">
                    <a:lumMod val="75000"/>
                  </a:schemeClr>
                </a:solidFill>
                <a:latin typeface="Bierstadt" panose="020F0502020204030204" pitchFamily="34" charset="0"/>
              </a:rPr>
              <a:t> </a:t>
            </a:r>
            <a:r>
              <a:rPr lang="en-GB" sz="2700" dirty="0">
                <a:solidFill>
                  <a:schemeClr val="bg1">
                    <a:lumMod val="75000"/>
                  </a:schemeClr>
                </a:solidFill>
                <a:latin typeface="Bierstadt" panose="020F0502020204030204" pitchFamily="34" charset="0"/>
              </a:rPr>
              <a:t>MNIST</a:t>
            </a:r>
            <a:endParaRPr lang="ru-RU" sz="2700" dirty="0">
              <a:solidFill>
                <a:schemeClr val="bg1">
                  <a:lumMod val="75000"/>
                </a:schemeClr>
              </a:solidFill>
              <a:latin typeface="Bierstadt" panose="020F0502020204030204" pitchFamily="34" charset="0"/>
            </a:endParaRPr>
          </a:p>
        </p:txBody>
      </p:sp>
      <p:sp>
        <p:nvSpPr>
          <p:cNvPr id="11" name="Подзаголовок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7983" y="4897369"/>
            <a:ext cx="5486400" cy="38404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2200" b="0" dirty="0" err="1"/>
              <a:t>Бугайцев</a:t>
            </a:r>
            <a:r>
              <a:rPr lang="ru-RU" sz="2200" b="0" dirty="0"/>
              <a:t> Михаил</a:t>
            </a:r>
          </a:p>
          <a:p>
            <a:pPr rtl="0"/>
            <a:r>
              <a:rPr lang="ru-RU" sz="2200" b="0" dirty="0"/>
              <a:t>Васильева Анна</a:t>
            </a:r>
          </a:p>
          <a:p>
            <a:pPr rtl="0"/>
            <a:r>
              <a:rPr lang="ru-RU" sz="2200" b="0" dirty="0" err="1"/>
              <a:t>Муталимова</a:t>
            </a:r>
            <a:r>
              <a:rPr lang="ru-RU" sz="2200" b="0" dirty="0"/>
              <a:t> Валентина</a:t>
            </a: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415" y="1844756"/>
            <a:ext cx="8757169" cy="7040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500" dirty="0"/>
              <a:t>Введение в проблематику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315817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7415" y="2660875"/>
            <a:ext cx="6437168" cy="3296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0" dirty="0" err="1"/>
              <a:t>Генеративно</a:t>
            </a:r>
            <a:r>
              <a:rPr lang="ru-RU" b="0" dirty="0"/>
              <a:t>-состязательная </a:t>
            </a:r>
            <a:r>
              <a:rPr lang="ru-RU" b="0" dirty="0" err="1"/>
              <a:t>нейросеть</a:t>
            </a:r>
            <a:r>
              <a:rPr lang="ru-RU" b="0" dirty="0"/>
              <a:t> (</a:t>
            </a:r>
            <a:r>
              <a:rPr lang="en-GB" b="0" dirty="0"/>
              <a:t>GAN) – </a:t>
            </a:r>
            <a:r>
              <a:rPr lang="ru-RU" b="0" dirty="0"/>
              <a:t>архитектура генератора и </a:t>
            </a:r>
            <a:r>
              <a:rPr lang="ru-RU" b="0" dirty="0" err="1"/>
              <a:t>дискриминатора</a:t>
            </a:r>
            <a:r>
              <a:rPr lang="ru-RU" b="0" dirty="0"/>
              <a:t>, настроенных на работу друг против друга.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b="0" dirty="0"/>
              <a:t>Задача генерации: научить модель создавать новые данные 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b="0" dirty="0"/>
              <a:t>Проблема: оценка качества </a:t>
            </a:r>
            <a:r>
              <a:rPr lang="ru-RU" b="0" dirty="0" err="1"/>
              <a:t>сгенерированного</a:t>
            </a:r>
            <a:r>
              <a:rPr lang="ru-RU" b="0" dirty="0"/>
              <a:t> объекта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ru-RU" b="0" dirty="0"/>
              <a:t>Решение: подход, в котором две нейронные сети соревнуются друг с другом, что приводит к созданию качественных данных</a:t>
            </a:r>
          </a:p>
          <a:p>
            <a:pPr rtl="0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3AEA4-15CE-75F0-DF91-5C8EC822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6904" y="2957634"/>
            <a:ext cx="3088856" cy="359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93935"/>
            <a:ext cx="10515600" cy="5753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700" dirty="0"/>
              <a:t>Что такое </a:t>
            </a:r>
            <a:r>
              <a:rPr lang="en-GB" sz="3700" dirty="0"/>
              <a:t>GAN?</a:t>
            </a:r>
            <a:endParaRPr lang="ru-RU" sz="37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291963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2591296"/>
            <a:ext cx="4828032" cy="490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Генератор </a:t>
            </a:r>
            <a:r>
              <a:rPr lang="en-GB" dirty="0"/>
              <a:t>(generator)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670048"/>
            <a:ext cx="4828032" cy="490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Дискриминатор (</a:t>
            </a:r>
            <a:r>
              <a:rPr lang="en-GB" dirty="0"/>
              <a:t>Discriminator)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22" y="2960690"/>
            <a:ext cx="3997830" cy="57532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Получает на вход случайный шум, представленный в виде </a:t>
            </a:r>
            <a:r>
              <a:rPr lang="ru-RU" dirty="0" err="1"/>
              <a:t>столбца</a:t>
            </a:r>
            <a:r>
              <a:rPr lang="ru-RU" dirty="0"/>
              <a:t> чисел (64 варианта чисел)</a:t>
            </a:r>
          </a:p>
          <a:p>
            <a:pPr rtl="0"/>
            <a:r>
              <a:rPr lang="ru-RU" dirty="0"/>
              <a:t>Генератор преобразовывает шум в изображение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4204" y="3081834"/>
            <a:ext cx="4754880" cy="180047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Получает на вход настоящие изображения и фальшивые (созданные генератором)</a:t>
            </a:r>
          </a:p>
          <a:p>
            <a:pPr rtl="0"/>
            <a:r>
              <a:rPr lang="ru-RU" dirty="0"/>
              <a:t>Определяет, какое изображение фальшивое, а какое настоящее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0" name="Текст 5">
            <a:extLst>
              <a:ext uri="{FF2B5EF4-FFF2-40B4-BE49-F238E27FC236}">
                <a16:creationId xmlns:a16="http://schemas.microsoft.com/office/drawing/2014/main" id="{4FDEFD7B-6526-36D5-417E-1F7C7DF37170}"/>
              </a:ext>
            </a:extLst>
          </p:cNvPr>
          <p:cNvSpPr>
            <a:spLocks noGrp="1"/>
          </p:cNvSpPr>
          <p:nvPr/>
        </p:nvSpPr>
        <p:spPr>
          <a:xfrm>
            <a:off x="524222" y="5162321"/>
            <a:ext cx="10813340" cy="874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i="1" dirty="0"/>
              <a:t>Две сети учатся </a:t>
            </a:r>
            <a:r>
              <a:rPr lang="ru-RU" sz="1800" i="1" dirty="0" err="1"/>
              <a:t>состязательно</a:t>
            </a:r>
            <a:r>
              <a:rPr lang="ru-RU" sz="1800" i="1" dirty="0"/>
              <a:t>: Генератор становится лучше в подделке, а генератор в обнаружении подделок 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700" dirty="0"/>
              <a:t>Условная </a:t>
            </a:r>
            <a:r>
              <a:rPr lang="en-GB" sz="4700" dirty="0"/>
              <a:t>gan</a:t>
            </a:r>
            <a:br>
              <a:rPr lang="ru-RU" sz="4700" dirty="0"/>
            </a:br>
            <a:endParaRPr lang="ru-RU" sz="4700" dirty="0"/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124986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627358"/>
            <a:ext cx="5279136" cy="490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spc="-20" dirty="0"/>
              <a:t>Сравнение обычной и условной </a:t>
            </a:r>
            <a:r>
              <a:rPr lang="en-GB" sz="1800" spc="-20" dirty="0"/>
              <a:t>GAN</a:t>
            </a:r>
            <a:endParaRPr lang="ru-RU" sz="1800" spc="-2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014984"/>
            <a:ext cx="4754880" cy="16827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Обычная </a:t>
            </a:r>
            <a:r>
              <a:rPr lang="en-GB" dirty="0"/>
              <a:t>GAN </a:t>
            </a:r>
            <a:r>
              <a:rPr lang="ru-RU" dirty="0"/>
              <a:t>генерирует изображения случайным образом </a:t>
            </a:r>
          </a:p>
          <a:p>
            <a:pPr rtl="0"/>
            <a:r>
              <a:rPr lang="ru-RU" dirty="0"/>
              <a:t>Условная </a:t>
            </a:r>
            <a:r>
              <a:rPr lang="en-GB" dirty="0"/>
              <a:t>GAN </a:t>
            </a:r>
            <a:r>
              <a:rPr lang="ru-RU" dirty="0"/>
              <a:t>позволяет управлять процессом генерации. Мы можем указать, какой именно класс хотим получить на выходе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013870-8786-7090-C9CF-E1E30DC7B9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297800"/>
            <a:ext cx="4828032" cy="490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1800" spc="-20" dirty="0"/>
              <a:t>Как это реализовано?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C51C3F1-54D5-8F63-473C-F7876B8CE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659697"/>
            <a:ext cx="5084064" cy="24358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Входной шум для генератора дополняется условной информацией, которая записана так же в виде вектора. Векторы шума и дополнительной информации складываются между собой и преобразовываются в изображение. Дискриминатор выводит вероятность реальности изображения и вероятности описанного класса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FBEC0E7-3A3B-A792-895B-CE6D2FA8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0A7545F-61E7-5D95-3FD1-7108317B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ru-RU" noProof="0" smtClean="0"/>
              <a:pPr rtl="0"/>
              <a:t>5</a:t>
            </a:fld>
            <a:endParaRPr lang="ru-RU" noProof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1D54811-E283-D9D5-A99D-DF024948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000" dirty="0"/>
              <a:t>Ссылка на код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466D4F-1748-DABC-467B-33907EBF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925329"/>
            <a:ext cx="2907586" cy="290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7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3" y="1463040"/>
            <a:ext cx="8184675" cy="7040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700" dirty="0"/>
              <a:t>Возможные проблемы и их решения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284012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1757D-D960-563E-13D7-10BC6A0412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95143" y="2721169"/>
            <a:ext cx="6582885" cy="490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Дисбаланс </a:t>
            </a:r>
            <a:r>
              <a:rPr lang="en-GB" dirty="0"/>
              <a:t>G </a:t>
            </a:r>
            <a:r>
              <a:rPr lang="ru-RU" dirty="0"/>
              <a:t>и </a:t>
            </a:r>
            <a:r>
              <a:rPr lang="en-GB" dirty="0"/>
              <a:t>D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95143" y="3108541"/>
            <a:ext cx="7351631" cy="113636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Если дискриминатор становится слишком сильным, он всегда отличает фейки, и градиент для генератора исчезает </a:t>
            </a:r>
          </a:p>
          <a:p>
            <a:pPr rtl="0"/>
            <a:r>
              <a:rPr lang="ru-RU" dirty="0"/>
              <a:t>Решение: корректировка архитектур, использование других функций потерь 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1D7CDBE-3B02-5AB5-E827-3078398055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95143" y="4690873"/>
            <a:ext cx="4828032" cy="490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 err="1"/>
              <a:t>Схлопываение</a:t>
            </a:r>
            <a:r>
              <a:rPr lang="ru-RU" dirty="0"/>
              <a:t> </a:t>
            </a:r>
            <a:r>
              <a:rPr lang="en-GB" dirty="0"/>
              <a:t>Mode Collapse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t>6</a:t>
            </a:fld>
            <a:endParaRPr lang="ru-RU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94914D8E-FE16-4D33-76C5-89D57349AD53}"/>
              </a:ext>
            </a:extLst>
          </p:cNvPr>
          <p:cNvSpPr txBox="1">
            <a:spLocks/>
          </p:cNvSpPr>
          <p:nvPr/>
        </p:nvSpPr>
        <p:spPr>
          <a:xfrm>
            <a:off x="2295142" y="5181411"/>
            <a:ext cx="7351631" cy="1136362"/>
          </a:xfrm>
          <a:prstGeom prst="rect">
            <a:avLst/>
          </a:prstGeom>
        </p:spPr>
        <p:txBody>
          <a:bodyPr vert="horz" lIns="91440" tIns="45720" rIns="91440" bIns="45720" numCol="2" spcCol="91440" rtlCol="0">
            <a:noAutofit/>
          </a:bodyPr>
          <a:lstStyle>
            <a:defPPr>
              <a:defRPr lang="ru-RU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Генератор находит фейковую картинку, которая обманывает дискриминатор и начинает генерировать только ее</a:t>
            </a:r>
          </a:p>
          <a:p>
            <a:r>
              <a:rPr lang="ru-RU" dirty="0"/>
              <a:t>Решение: увеличение разнообразия в </a:t>
            </a:r>
            <a:r>
              <a:rPr lang="ru-RU" dirty="0" err="1"/>
              <a:t>батчах</a:t>
            </a:r>
            <a:r>
              <a:rPr lang="ru-RU" dirty="0"/>
              <a:t>, методы </a:t>
            </a:r>
            <a:r>
              <a:rPr lang="ru-RU" dirty="0" err="1"/>
              <a:t>регуляризации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7" y="1917002"/>
            <a:ext cx="4754880" cy="158515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800" dirty="0"/>
              <a:t>Заключение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2331720" cy="27432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Заголовок презентации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601373"/>
            <a:ext cx="4828032" cy="49053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Что сделано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964693"/>
            <a:ext cx="5556660" cy="17099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Успешно реализована и обучена условная </a:t>
            </a:r>
            <a:r>
              <a:rPr lang="en-GB" dirty="0"/>
              <a:t>GAN </a:t>
            </a:r>
            <a:r>
              <a:rPr lang="ru-RU" dirty="0"/>
              <a:t>со сложной функцией потерь, включающей три компоненты</a:t>
            </a:r>
          </a:p>
          <a:p>
            <a:pPr rtl="0"/>
            <a:r>
              <a:rPr lang="ru-RU" dirty="0"/>
              <a:t>Модель способна генерировать качественные изображения рукописных цифр заданного класса и заданной ширины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B49C3E-AD51-081C-CB26-BA65EB17C0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Практическая польза 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F8B4CE7-99C9-BD2D-17D0-2B34D13B36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1" y="3941063"/>
            <a:ext cx="5327771" cy="226890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Повышение разрешения изображений</a:t>
            </a:r>
          </a:p>
          <a:p>
            <a:pPr rtl="0"/>
            <a:r>
              <a:rPr lang="ru-RU" dirty="0"/>
              <a:t>Дополнение </a:t>
            </a:r>
            <a:r>
              <a:rPr lang="ru-RU" dirty="0" err="1"/>
              <a:t>датасетов</a:t>
            </a:r>
            <a:r>
              <a:rPr lang="ru-RU" dirty="0"/>
              <a:t> для обучения других моделей </a:t>
            </a:r>
          </a:p>
          <a:p>
            <a:pPr rtl="0"/>
            <a:r>
              <a:rPr lang="ru-RU" dirty="0"/>
              <a:t>Перенос стиля 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5BFCF61C-3B18-4C03-8326-CC3B32D710C9}" type="slidenum">
              <a:rPr lang="ru-RU" smtClean="0"/>
              <a:pPr rtl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909" y="2577592"/>
            <a:ext cx="7220182" cy="17028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  <a:br>
              <a:rPr lang="ru-RU" dirty="0"/>
            </a:br>
            <a:r>
              <a:rPr lang="ru-RU" dirty="0"/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431</Words>
  <Application>Microsoft Office PowerPoint</Application>
  <PresentationFormat>Широкоэкранный</PresentationFormat>
  <Paragraphs>103</Paragraphs>
  <Slides>8</Slides>
  <Notes>7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Генеративно-состязательные сети (GAN) реализация и обучение модели для генерации изображений цифр датасета MNIST</vt:lpstr>
      <vt:lpstr>Введение в проблематику</vt:lpstr>
      <vt:lpstr>Что такое GAN?</vt:lpstr>
      <vt:lpstr>Условная gan </vt:lpstr>
      <vt:lpstr>Ссылка на код</vt:lpstr>
      <vt:lpstr>Возможные проблемы и их решения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Генеративно-состязательные сети (GAN) реализация и обучение модели для генерации изображений цифр датасета MNIST</dc:title>
  <dc:creator/>
  <cp:lastModifiedBy>Валентина Муталимова</cp:lastModifiedBy>
  <cp:revision>2</cp:revision>
  <dcterms:created xsi:type="dcterms:W3CDTF">2022-06-28T06:29:45Z</dcterms:created>
  <dcterms:modified xsi:type="dcterms:W3CDTF">2025-10-06T08:21:35Z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