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1" r:id="rId3"/>
    <p:sldId id="272" r:id="rId4"/>
    <p:sldId id="295" r:id="rId5"/>
    <p:sldId id="273" r:id="rId6"/>
    <p:sldId id="326" r:id="rId7"/>
    <p:sldId id="300" r:id="rId8"/>
    <p:sldId id="334" r:id="rId9"/>
    <p:sldId id="335" r:id="rId10"/>
    <p:sldId id="336" r:id="rId11"/>
    <p:sldId id="276" r:id="rId12"/>
    <p:sldId id="328" r:id="rId13"/>
    <p:sldId id="333" r:id="rId14"/>
    <p:sldId id="284" r:id="rId15"/>
    <p:sldId id="337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273" userDrawn="1">
          <p15:clr>
            <a:srgbClr val="A4A3A4"/>
          </p15:clr>
        </p15:guide>
        <p15:guide id="3" pos="2547" userDrawn="1">
          <p15:clr>
            <a:srgbClr val="A4A3A4"/>
          </p15:clr>
        </p15:guide>
        <p15:guide id="4" pos="5087" userDrawn="1">
          <p15:clr>
            <a:srgbClr val="A4A3A4"/>
          </p15:clr>
        </p15:guide>
        <p15:guide id="5" orient="horz" pos="1344" userDrawn="1">
          <p15:clr>
            <a:srgbClr val="A4A3A4"/>
          </p15:clr>
        </p15:guide>
        <p15:guide id="6" orient="horz" pos="2999" userDrawn="1">
          <p15:clr>
            <a:srgbClr val="A4A3A4"/>
          </p15:clr>
        </p15:guide>
        <p15:guide id="7" pos="2207" userDrawn="1">
          <p15:clr>
            <a:srgbClr val="A4A3A4"/>
          </p15:clr>
        </p15:guide>
        <p15:guide id="8" pos="1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64"/>
    <a:srgbClr val="40E0C5"/>
    <a:srgbClr val="FFFFFF"/>
    <a:srgbClr val="000000"/>
    <a:srgbClr val="8497B0"/>
    <a:srgbClr val="080A17"/>
    <a:srgbClr val="84CBC5"/>
    <a:srgbClr val="29B9A6"/>
    <a:srgbClr val="F8D35E"/>
    <a:srgbClr val="278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pos="3817"/>
        <p:guide orient="horz" pos="2273"/>
        <p:guide pos="2547"/>
        <p:guide pos="5087"/>
        <p:guide orient="horz" pos="1344"/>
        <p:guide orient="horz" pos="2999"/>
        <p:guide pos="2207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E8B6-3A22-4E26-8FB3-1DDA1B095E06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4910-1536-4F8C-97F1-1428C46DB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1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337612" cy="58737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337612" cy="58737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E8B6-3A22-4E26-8FB3-1DDA1B095E06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4910-1536-4F8C-97F1-1428C46DB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2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E8B6-3A22-4E26-8FB3-1DDA1B095E06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4910-1536-4F8C-97F1-1428C46DB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E8B6-3A22-4E26-8FB3-1DDA1B095E06}" type="datetimeFigureOut">
              <a:rPr lang="zh-CN" altLang="en-US" smtClean="0"/>
              <a:pPr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4910-1536-4F8C-97F1-1428C46DBB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58" r:id="rId4"/>
    <p:sldLayoutId id="2147483659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5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椭圆 92"/>
          <p:cNvSpPr/>
          <p:nvPr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71520" y="2784594"/>
            <a:ext cx="3861032" cy="156965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人脸门禁系统</a:t>
            </a:r>
            <a:endParaRPr kumimoji="1"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终期答辩</a:t>
            </a:r>
            <a:endParaRPr kumimoji="1"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370860" y="-1321083"/>
            <a:ext cx="9449540" cy="9449538"/>
          </a:xfrm>
          <a:prstGeom prst="ellipse">
            <a:avLst/>
          </a:prstGeom>
          <a:noFill/>
          <a:ln w="31750">
            <a:solidFill>
              <a:schemeClr val="bg1">
                <a:alpha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9" name="椭圆 98"/>
          <p:cNvSpPr/>
          <p:nvPr/>
        </p:nvSpPr>
        <p:spPr>
          <a:xfrm>
            <a:off x="2838007" y="203072"/>
            <a:ext cx="6544072" cy="6544072"/>
          </a:xfrm>
          <a:prstGeom prst="ellipse">
            <a:avLst/>
          </a:prstGeom>
          <a:noFill/>
          <a:ln w="28575">
            <a:solidFill>
              <a:schemeClr val="bg1">
                <a:alpha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5" name="等腰三角形 104"/>
          <p:cNvSpPr/>
          <p:nvPr/>
        </p:nvSpPr>
        <p:spPr>
          <a:xfrm rot="5400000" flipH="1">
            <a:off x="4817355" y="6051488"/>
            <a:ext cx="252000" cy="180000"/>
          </a:xfrm>
          <a:prstGeom prst="triangle">
            <a:avLst/>
          </a:prstGeom>
          <a:solidFill>
            <a:srgbClr val="40E0C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标题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1" name="副标题 2">
            <a:extLst>
              <a:ext uri="{FF2B5EF4-FFF2-40B4-BE49-F238E27FC236}">
                <a16:creationId xmlns:a16="http://schemas.microsoft.com/office/drawing/2014/main" id="{DE760E56-13E9-420F-A1DE-E06B14DEEE63}"/>
              </a:ext>
            </a:extLst>
          </p:cNvPr>
          <p:cNvSpPr txBox="1">
            <a:spLocks/>
          </p:cNvSpPr>
          <p:nvPr/>
        </p:nvSpPr>
        <p:spPr>
          <a:xfrm>
            <a:off x="8321810" y="4093050"/>
            <a:ext cx="4278985" cy="27095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sz="2300" dirty="0">
                <a:latin typeface="Monotype Corsiva" panose="03010101010201010101" pitchFamily="66" charset="0"/>
              </a:rPr>
              <a:t> </a:t>
            </a:r>
            <a:r>
              <a:rPr lang="zh-CN" altLang="en-US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小组成员</a:t>
            </a:r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	</a:t>
            </a:r>
            <a:r>
              <a:rPr lang="zh-CN" altLang="en-US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荣逸</a:t>
            </a:r>
            <a:r>
              <a:rPr lang="en-US" altLang="zh-CN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	  		              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	</a:t>
            </a:r>
            <a:r>
              <a:rPr lang="zh-CN" altLang="en-US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汪嘉平</a:t>
            </a:r>
            <a:endParaRPr lang="en-US" altLang="zh-CN" sz="2300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	</a:t>
            </a:r>
            <a:r>
              <a:rPr lang="zh-CN" altLang="en-US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柳潇</a:t>
            </a:r>
            <a:endParaRPr lang="en-US" altLang="zh-CN" sz="2300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	</a:t>
            </a:r>
            <a:r>
              <a:rPr lang="zh-CN" altLang="en-US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马尚</a:t>
            </a:r>
            <a:r>
              <a:rPr lang="en-US" altLang="zh-CN" sz="2300" dirty="0">
                <a:solidFill>
                  <a:schemeClr val="bg1"/>
                </a:solidFill>
                <a:latin typeface="Monotype Corsiva" panose="03010101010201010101" pitchFamily="66" charset="0"/>
              </a:rPr>
              <a:t>	</a:t>
            </a:r>
            <a:endParaRPr lang="zh-CN" altLang="en-US" sz="23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5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9" grpId="0" animBg="1"/>
      <p:bldP spid="99" grpId="1" animBg="1"/>
      <p:bldP spid="105" grpId="0" animBg="1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>
            <a:extLst>
              <a:ext uri="{FF2B5EF4-FFF2-40B4-BE49-F238E27FC236}">
                <a16:creationId xmlns:a16="http://schemas.microsoft.com/office/drawing/2014/main" id="{5D39D8EE-73F2-4DA7-8C9D-89FEFCEF6E0B}"/>
              </a:ext>
            </a:extLst>
          </p:cNvPr>
          <p:cNvSpPr txBox="1">
            <a:spLocks/>
          </p:cNvSpPr>
          <p:nvPr/>
        </p:nvSpPr>
        <p:spPr>
          <a:xfrm>
            <a:off x="981808" y="403225"/>
            <a:ext cx="7337612" cy="587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三、门禁识别模块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C2F3F1-E58A-40CB-A9B4-6ACA5492E21E}"/>
              </a:ext>
            </a:extLst>
          </p:cNvPr>
          <p:cNvSpPr/>
          <p:nvPr/>
        </p:nvSpPr>
        <p:spPr>
          <a:xfrm>
            <a:off x="685505" y="1292565"/>
            <a:ext cx="3939503" cy="538079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CB59A-72C1-40EF-8A03-390AD339C6EA}"/>
              </a:ext>
            </a:extLst>
          </p:cNvPr>
          <p:cNvSpPr/>
          <p:nvPr/>
        </p:nvSpPr>
        <p:spPr>
          <a:xfrm>
            <a:off x="780070" y="1412498"/>
            <a:ext cx="3475406" cy="450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门禁识别模块：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摄像头检测到人脸后将人脸数据送入</a:t>
            </a: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facenet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网络计算人脸的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维的映射特征向量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将该向量送入</a:t>
            </a: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人脸模型库，对每一个模型进行判断：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只要有一个通过则人脸属于模型库中人脸数据（每个用户一个</a:t>
            </a:r>
            <a:r>
              <a:rPr lang="en-US" altLang="zh-CN" sz="1400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1400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模型）</a:t>
            </a:r>
            <a:endParaRPr lang="en-US" altLang="zh-CN" sz="1400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如果都不通过则该人脸不是库中数据</a:t>
            </a:r>
            <a:endParaRPr lang="en-US" altLang="zh-CN" sz="1400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7643AE-6FA3-4226-8B0A-BCD17E8E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35" y="1548162"/>
            <a:ext cx="6111770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5242537"/>
              <a:gd name="adj2" fmla="val 20088988"/>
            </a:avLst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19846732"/>
              <a:gd name="adj2" fmla="val 5816273"/>
            </a:avLst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 flipH="1">
            <a:off x="3979409" y="1350761"/>
            <a:ext cx="4312104" cy="4312104"/>
          </a:xfrm>
          <a:prstGeom prst="arc">
            <a:avLst>
              <a:gd name="adj1" fmla="val 16200000"/>
              <a:gd name="adj2" fmla="val 3216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>
            <a:spLocks/>
          </p:cNvSpPr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18475225"/>
              <a:gd name="adj2" fmla="val 7613812"/>
            </a:avLst>
          </a:prstGeom>
          <a:noFill/>
          <a:ln w="3175">
            <a:solidFill>
              <a:schemeClr val="bg1">
                <a:alpha val="3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21274537"/>
              <a:gd name="adj2" fmla="val 3359282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824081" y="5406137"/>
            <a:ext cx="344524" cy="128262"/>
          </a:xfrm>
          <a:prstGeom prst="line">
            <a:avLst/>
          </a:prstGeom>
          <a:ln w="3175">
            <a:gradFill>
              <a:gsLst>
                <a:gs pos="27000">
                  <a:srgbClr val="40E0C5"/>
                </a:gs>
                <a:gs pos="31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08168" y="1720769"/>
            <a:ext cx="238956" cy="88960"/>
          </a:xfrm>
          <a:prstGeom prst="line">
            <a:avLst/>
          </a:prstGeom>
          <a:ln w="3175">
            <a:gradFill>
              <a:gsLst>
                <a:gs pos="84000">
                  <a:srgbClr val="40E0C5"/>
                </a:gs>
                <a:gs pos="78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28558" y="1720769"/>
            <a:ext cx="90097" cy="3354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38943" y="4745294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65566" y="3463398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599614" y="1618527"/>
            <a:ext cx="2992772" cy="2895647"/>
          </a:xfrm>
          <a:prstGeom prst="triangle">
            <a:avLst>
              <a:gd name="adj" fmla="val 50216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4582070" y="2421247"/>
            <a:ext cx="3027859" cy="2753770"/>
          </a:xfrm>
          <a:prstGeom prst="triangle">
            <a:avLst>
              <a:gd name="adj" fmla="val 502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691587" y="2475536"/>
            <a:ext cx="2916581" cy="1999960"/>
            <a:chOff x="3714947" y="1903075"/>
            <a:chExt cx="1294185" cy="1497594"/>
          </a:xfrm>
        </p:grpSpPr>
        <p:sp>
          <p:nvSpPr>
            <p:cNvPr id="21" name="文本框 20"/>
            <p:cNvSpPr txBox="1"/>
            <p:nvPr/>
          </p:nvSpPr>
          <p:spPr>
            <a:xfrm>
              <a:off x="4071692" y="2962783"/>
              <a:ext cx="504056" cy="4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3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14947" y="1903075"/>
              <a:ext cx="1294185" cy="4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02571" y="2323862"/>
              <a:ext cx="1089011" cy="67039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展示案例</a:t>
              </a:r>
              <a:endPara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3450" y="402877"/>
            <a:ext cx="360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第三部分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4DF81-892D-44B0-A242-F9E42F947205}"/>
              </a:ext>
            </a:extLst>
          </p:cNvPr>
          <p:cNvSpPr/>
          <p:nvPr/>
        </p:nvSpPr>
        <p:spPr>
          <a:xfrm>
            <a:off x="3570821" y="3244334"/>
            <a:ext cx="505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https://pan.baidu.com/s/1dI324_Px4i7pqov8shyiFQ</a:t>
            </a:r>
          </a:p>
        </p:txBody>
      </p:sp>
    </p:spTree>
    <p:extLst>
      <p:ext uri="{BB962C8B-B14F-4D97-AF65-F5344CB8AC3E}">
        <p14:creationId xmlns:p14="http://schemas.microsoft.com/office/powerpoint/2010/main" val="391182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5242537"/>
              <a:gd name="adj2" fmla="val 20088988"/>
            </a:avLst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19846732"/>
              <a:gd name="adj2" fmla="val 5816273"/>
            </a:avLst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 flipH="1">
            <a:off x="3979409" y="1350761"/>
            <a:ext cx="4312104" cy="4312104"/>
          </a:xfrm>
          <a:prstGeom prst="arc">
            <a:avLst>
              <a:gd name="adj1" fmla="val 16200000"/>
              <a:gd name="adj2" fmla="val 3216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>
            <a:spLocks/>
          </p:cNvSpPr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18475225"/>
              <a:gd name="adj2" fmla="val 7613812"/>
            </a:avLst>
          </a:prstGeom>
          <a:noFill/>
          <a:ln w="3175">
            <a:solidFill>
              <a:schemeClr val="bg1">
                <a:alpha val="3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21274537"/>
              <a:gd name="adj2" fmla="val 3359282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824081" y="5406137"/>
            <a:ext cx="344524" cy="128262"/>
          </a:xfrm>
          <a:prstGeom prst="line">
            <a:avLst/>
          </a:prstGeom>
          <a:ln w="3175">
            <a:gradFill>
              <a:gsLst>
                <a:gs pos="27000">
                  <a:srgbClr val="40E0C5"/>
                </a:gs>
                <a:gs pos="31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08168" y="1720769"/>
            <a:ext cx="238956" cy="88960"/>
          </a:xfrm>
          <a:prstGeom prst="line">
            <a:avLst/>
          </a:prstGeom>
          <a:ln w="3175">
            <a:gradFill>
              <a:gsLst>
                <a:gs pos="84000">
                  <a:srgbClr val="40E0C5"/>
                </a:gs>
                <a:gs pos="78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28558" y="1720769"/>
            <a:ext cx="90097" cy="3354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38943" y="4745294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65566" y="3463398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599614" y="1618527"/>
            <a:ext cx="2992772" cy="2895647"/>
          </a:xfrm>
          <a:prstGeom prst="triangle">
            <a:avLst>
              <a:gd name="adj" fmla="val 50216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4582070" y="2421247"/>
            <a:ext cx="3027859" cy="2753770"/>
          </a:xfrm>
          <a:prstGeom prst="triangle">
            <a:avLst>
              <a:gd name="adj" fmla="val 502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691587" y="2475536"/>
            <a:ext cx="2916581" cy="1999960"/>
            <a:chOff x="3714947" y="1903075"/>
            <a:chExt cx="1294185" cy="1497594"/>
          </a:xfrm>
        </p:grpSpPr>
        <p:sp>
          <p:nvSpPr>
            <p:cNvPr id="21" name="文本框 20"/>
            <p:cNvSpPr txBox="1"/>
            <p:nvPr/>
          </p:nvSpPr>
          <p:spPr>
            <a:xfrm>
              <a:off x="4071692" y="2962783"/>
              <a:ext cx="504056" cy="4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4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14947" y="1903075"/>
              <a:ext cx="1294185" cy="4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Four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02571" y="2323862"/>
              <a:ext cx="1089011" cy="67039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  <a:endPara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总结改进</a:t>
              </a:r>
              <a:endPara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3450" y="402877"/>
            <a:ext cx="360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8ED4B4-6C6D-43BE-82E7-6B9F60414A3F}"/>
              </a:ext>
            </a:extLst>
          </p:cNvPr>
          <p:cNvSpPr/>
          <p:nvPr/>
        </p:nvSpPr>
        <p:spPr>
          <a:xfrm>
            <a:off x="685505" y="1292565"/>
            <a:ext cx="10893964" cy="538079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9A120F-DDC1-4CF2-B62C-89E2949A673C}"/>
              </a:ext>
            </a:extLst>
          </p:cNvPr>
          <p:cNvSpPr/>
          <p:nvPr/>
        </p:nvSpPr>
        <p:spPr>
          <a:xfrm>
            <a:off x="780070" y="1412498"/>
            <a:ext cx="9610590" cy="5260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880"/>
              </a:lnSpc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本次项目经历了多次修正，从一开始的尝试各种模型到最后做出一个工程性的成果，和小组成员的努力以及孟老师循序渐进的指导分不开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在工程实践过程中积累了很多领域内的相关知识，有些限于硬件或时间有一些很有意思的的想法在项目中还没有体现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本次项目的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还有较大的改进空间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本次项目的训练集数据（不通过用户的数据）还有一些缺陷，影响了识别效果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16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3450" y="402877"/>
            <a:ext cx="360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8ED4B4-6C6D-43BE-82E7-6B9F60414A3F}"/>
              </a:ext>
            </a:extLst>
          </p:cNvPr>
          <p:cNvSpPr/>
          <p:nvPr/>
        </p:nvSpPr>
        <p:spPr>
          <a:xfrm>
            <a:off x="685505" y="1292565"/>
            <a:ext cx="10893964" cy="538079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9A120F-DDC1-4CF2-B62C-89E2949A673C}"/>
              </a:ext>
            </a:extLst>
          </p:cNvPr>
          <p:cNvSpPr/>
          <p:nvPr/>
        </p:nvSpPr>
        <p:spPr>
          <a:xfrm>
            <a:off x="780070" y="1412498"/>
            <a:ext cx="9610590" cy="451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880"/>
              </a:lnSpc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项目的</a:t>
            </a: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会持续更新，在下一个版本中将会改进人脸检测网络，将会采用自训练的简易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MTCNN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网络进行识别，提高鲁棒性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在后续版本中将会改进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，让交互更友好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本次项目的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还有较大的改进空间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在后续版本会改进训练集数据，并观测训练集数据变化对识别系统的影响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1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6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椭圆 92"/>
          <p:cNvSpPr/>
          <p:nvPr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65830" y="2520149"/>
            <a:ext cx="4030507" cy="286231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谢   谢 ！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 YOU</a:t>
            </a:r>
          </a:p>
          <a:p>
            <a:pPr algn="ctr"/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020756" y="4708897"/>
            <a:ext cx="190293" cy="34787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079870" y="2084093"/>
            <a:ext cx="293719" cy="48492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5102730" y="4699521"/>
            <a:ext cx="71749" cy="13116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4751531" y="4962646"/>
            <a:ext cx="274363" cy="501568"/>
          </a:xfrm>
          <a:prstGeom prst="line">
            <a:avLst/>
          </a:prstGeom>
          <a:ln w="3175">
            <a:gradFill>
              <a:gsLst>
                <a:gs pos="27000">
                  <a:srgbClr val="40E0C5"/>
                </a:gs>
                <a:gs pos="31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6909047" y="2285679"/>
            <a:ext cx="71749" cy="13116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7535618" y="1430966"/>
            <a:ext cx="190293" cy="347879"/>
          </a:xfrm>
          <a:prstGeom prst="line">
            <a:avLst/>
          </a:prstGeom>
          <a:ln w="3175">
            <a:gradFill>
              <a:gsLst>
                <a:gs pos="84000">
                  <a:srgbClr val="40E0C5"/>
                </a:gs>
                <a:gs pos="78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7256008" y="1647678"/>
            <a:ext cx="71749" cy="13116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6081084" y="4818062"/>
            <a:ext cx="57448" cy="57448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607707" y="3536166"/>
            <a:ext cx="57448" cy="57448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928255" y="2406379"/>
            <a:ext cx="57448" cy="57448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标题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8 -0.18218 L -0.33958 0.9379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55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16 L -0.34167 0.944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56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4022 -0.57477 L -0.48094 0.660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8135 -0.34282 L -0.34388 0.8060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383 -0.82338 L -0.09271 0.3995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6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26448 -0.88311 L -0.16061 0.236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40974 -0.89514 L -0.08629 0.350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" y="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31930" y="2094089"/>
            <a:ext cx="2698162" cy="269816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6439" y="2238602"/>
            <a:ext cx="2409142" cy="240914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999" y="2711276"/>
            <a:ext cx="2336022" cy="144654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</a:t>
            </a:r>
            <a:endParaRPr kumimoji="1" lang="en-US" altLang="zh-CN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内容</a:t>
            </a:r>
            <a:endParaRPr kumimoji="1" lang="en-US" altLang="zh-CN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718703" y="-471210"/>
            <a:ext cx="7828758" cy="7828758"/>
          </a:xfrm>
          <a:prstGeom prst="ellipse">
            <a:avLst/>
          </a:prstGeom>
          <a:noFill/>
          <a:ln w="38100">
            <a:solidFill>
              <a:schemeClr val="bg1">
                <a:alpha val="7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28" name="组合 27"/>
          <p:cNvGrpSpPr/>
          <p:nvPr/>
        </p:nvGrpSpPr>
        <p:grpSpPr>
          <a:xfrm>
            <a:off x="4004671" y="784996"/>
            <a:ext cx="778370" cy="737624"/>
            <a:chOff x="4004671" y="784996"/>
            <a:chExt cx="778370" cy="737624"/>
          </a:xfrm>
        </p:grpSpPr>
        <p:sp>
          <p:nvSpPr>
            <p:cNvPr id="11" name="椭圆 10"/>
            <p:cNvSpPr/>
            <p:nvPr/>
          </p:nvSpPr>
          <p:spPr>
            <a:xfrm>
              <a:off x="4004671" y="784996"/>
              <a:ext cx="778370" cy="737624"/>
            </a:xfrm>
            <a:prstGeom prst="ellipse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E73A1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4060955" y="851255"/>
              <a:ext cx="6850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4569511" y="1985557"/>
            <a:ext cx="778370" cy="737624"/>
          </a:xfrm>
          <a:prstGeom prst="ellipse">
            <a:avLst/>
          </a:prstGeom>
          <a:solidFill>
            <a:srgbClr val="37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E73A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4608688" y="2061981"/>
            <a:ext cx="68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22379" y="3420198"/>
            <a:ext cx="778370" cy="737624"/>
          </a:xfrm>
          <a:prstGeom prst="ellipse">
            <a:avLst/>
          </a:prstGeom>
          <a:solidFill>
            <a:srgbClr val="37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E73A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4680597" y="3476268"/>
            <a:ext cx="68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74956" y="840669"/>
            <a:ext cx="448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  项目概览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00749" y="2058797"/>
            <a:ext cx="465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技术详解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485862" y="3503622"/>
            <a:ext cx="448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展示案例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D6218DD-EDC2-406C-AE6F-16C2F0B1D821}"/>
              </a:ext>
            </a:extLst>
          </p:cNvPr>
          <p:cNvSpPr/>
          <p:nvPr/>
        </p:nvSpPr>
        <p:spPr>
          <a:xfrm>
            <a:off x="4331685" y="4837669"/>
            <a:ext cx="778370" cy="737624"/>
          </a:xfrm>
          <a:prstGeom prst="ellipse">
            <a:avLst/>
          </a:prstGeom>
          <a:solidFill>
            <a:srgbClr val="37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E73A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7AA0DCAD-16F5-4B45-BBD3-C0F3BBBBCF91}"/>
              </a:ext>
            </a:extLst>
          </p:cNvPr>
          <p:cNvSpPr txBox="1"/>
          <p:nvPr/>
        </p:nvSpPr>
        <p:spPr>
          <a:xfrm>
            <a:off x="4389903" y="4893739"/>
            <a:ext cx="68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96583F4-9365-4477-B223-14F50D67C10B}"/>
              </a:ext>
            </a:extLst>
          </p:cNvPr>
          <p:cNvSpPr txBox="1"/>
          <p:nvPr/>
        </p:nvSpPr>
        <p:spPr>
          <a:xfrm>
            <a:off x="5485862" y="4948447"/>
            <a:ext cx="448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总结改进</a:t>
            </a:r>
          </a:p>
        </p:txBody>
      </p:sp>
    </p:spTree>
    <p:extLst>
      <p:ext uri="{BB962C8B-B14F-4D97-AF65-F5344CB8AC3E}">
        <p14:creationId xmlns:p14="http://schemas.microsoft.com/office/powerpoint/2010/main" val="10236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88 -0.20811 L -0.11628 -0.1713 C -0.10508 -0.16343 -0.08985 -0.14792 -0.07513 -0.12963 C -0.05834 -0.1088 -0.04545 -0.08982 -0.03802 -0.07408 L 0.00039 0.00185 " pathEditMode="relative" rAng="2100000" ptsTypes="AAAAA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-0.1588 L -0.03294 -0.13496 L -0.02187 -0.1044 L -0.01198 -0.05834 L -0.00338 -0.02338 L -0.00091 0.00069 " pathEditMode="relative" rAng="0" ptsTypes="AAAAAA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18287 L 0.01784 -0.14375 L 0.01406 -0.09768 L 0.00924 -0.05625 L 0.00312 -0.0037 " pathEditMode="relative" rAng="0" ptsTypes="AAAAA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18287 L 0.01784 -0.14375 L 0.01406 -0.09769 L 0.00924 -0.05625 L 0.00312 -0.00371 " pathEditMode="relative" rAng="0" ptsTypes="AAA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5" grpId="1" animBg="1"/>
      <p:bldP spid="19" grpId="0"/>
      <p:bldP spid="17" grpId="0" animBg="1"/>
      <p:bldP spid="17" grpId="1" animBg="1"/>
      <p:bldP spid="21" grpId="0"/>
      <p:bldP spid="23" grpId="0"/>
      <p:bldP spid="24" grpId="0"/>
      <p:bldP spid="25" grpId="0"/>
      <p:bldP spid="22" grpId="0" animBg="1"/>
      <p:bldP spid="22" grpId="1" animBg="1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5242537"/>
              <a:gd name="adj2" fmla="val 20088988"/>
            </a:avLst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19846732"/>
              <a:gd name="adj2" fmla="val 5816273"/>
            </a:avLst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 flipH="1">
            <a:off x="3979409" y="1350761"/>
            <a:ext cx="4312104" cy="4312104"/>
          </a:xfrm>
          <a:prstGeom prst="arc">
            <a:avLst>
              <a:gd name="adj1" fmla="val 16200000"/>
              <a:gd name="adj2" fmla="val 3216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>
            <a:spLocks/>
          </p:cNvSpPr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18475225"/>
              <a:gd name="adj2" fmla="val 7613812"/>
            </a:avLst>
          </a:prstGeom>
          <a:noFill/>
          <a:ln w="3175">
            <a:solidFill>
              <a:schemeClr val="bg1">
                <a:alpha val="3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21274537"/>
              <a:gd name="adj2" fmla="val 3359282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824081" y="5406137"/>
            <a:ext cx="344524" cy="128262"/>
          </a:xfrm>
          <a:prstGeom prst="line">
            <a:avLst/>
          </a:prstGeom>
          <a:ln w="3175">
            <a:gradFill>
              <a:gsLst>
                <a:gs pos="27000">
                  <a:srgbClr val="40E0C5"/>
                </a:gs>
                <a:gs pos="31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08168" y="1720769"/>
            <a:ext cx="238956" cy="88960"/>
          </a:xfrm>
          <a:prstGeom prst="line">
            <a:avLst/>
          </a:prstGeom>
          <a:ln w="3175">
            <a:gradFill>
              <a:gsLst>
                <a:gs pos="84000">
                  <a:srgbClr val="40E0C5"/>
                </a:gs>
                <a:gs pos="78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28558" y="1720769"/>
            <a:ext cx="90097" cy="3354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38943" y="4745294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65566" y="3463398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599614" y="1618527"/>
            <a:ext cx="2992772" cy="2895647"/>
          </a:xfrm>
          <a:prstGeom prst="triangle">
            <a:avLst>
              <a:gd name="adj" fmla="val 50216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4582070" y="2421247"/>
            <a:ext cx="3027859" cy="2753770"/>
          </a:xfrm>
          <a:prstGeom prst="triangle">
            <a:avLst>
              <a:gd name="adj" fmla="val 502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691587" y="2475536"/>
            <a:ext cx="2916581" cy="2196123"/>
            <a:chOff x="3714947" y="1903075"/>
            <a:chExt cx="1294185" cy="1644483"/>
          </a:xfrm>
        </p:grpSpPr>
        <p:sp>
          <p:nvSpPr>
            <p:cNvPr id="21" name="文本框 20"/>
            <p:cNvSpPr txBox="1"/>
            <p:nvPr/>
          </p:nvSpPr>
          <p:spPr>
            <a:xfrm>
              <a:off x="4071692" y="2962783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14947" y="1903075"/>
              <a:ext cx="1294185" cy="386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02571" y="2323862"/>
              <a:ext cx="1089011" cy="67039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  <a:endPara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项目概览</a:t>
              </a:r>
              <a:endPara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4918" y="304869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2C9F8A-3374-421A-8097-AC6451A69B7D}"/>
              </a:ext>
            </a:extLst>
          </p:cNvPr>
          <p:cNvGrpSpPr/>
          <p:nvPr/>
        </p:nvGrpSpPr>
        <p:grpSpPr>
          <a:xfrm>
            <a:off x="1255396" y="1340375"/>
            <a:ext cx="2520790" cy="1729006"/>
            <a:chOff x="1255396" y="1516220"/>
            <a:chExt cx="2520790" cy="172900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4898B6-6B16-477E-97D2-92AB91F2E658}"/>
                </a:ext>
              </a:extLst>
            </p:cNvPr>
            <p:cNvSpPr/>
            <p:nvPr/>
          </p:nvSpPr>
          <p:spPr>
            <a:xfrm>
              <a:off x="1255396" y="1516220"/>
              <a:ext cx="2520790" cy="1729006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19CDA6E-EDD5-4123-97C6-341066471C61}"/>
                </a:ext>
              </a:extLst>
            </p:cNvPr>
            <p:cNvGrpSpPr/>
            <p:nvPr/>
          </p:nvGrpSpPr>
          <p:grpSpPr>
            <a:xfrm>
              <a:off x="3475826" y="2742230"/>
              <a:ext cx="300360" cy="500600"/>
              <a:chOff x="5046477" y="2688811"/>
              <a:chExt cx="300360" cy="500600"/>
            </a:xfrm>
          </p:grpSpPr>
          <p:sp>
            <p:nvSpPr>
              <p:cNvPr id="15" name="直角三角形 14">
                <a:extLst>
                  <a:ext uri="{FF2B5EF4-FFF2-40B4-BE49-F238E27FC236}">
                    <a16:creationId xmlns:a16="http://schemas.microsoft.com/office/drawing/2014/main" id="{07E4F76D-B94F-404E-B37E-F8BAE83BF6BE}"/>
                  </a:ext>
                </a:extLst>
              </p:cNvPr>
              <p:cNvSpPr/>
              <p:nvPr/>
            </p:nvSpPr>
            <p:spPr>
              <a:xfrm flipH="1">
                <a:off x="5046477" y="2688811"/>
                <a:ext cx="300360" cy="500600"/>
              </a:xfrm>
              <a:prstGeom prst="rtTriangle">
                <a:avLst/>
              </a:prstGeom>
              <a:solidFill>
                <a:srgbClr val="40E0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燕尾形 27">
                <a:extLst>
                  <a:ext uri="{FF2B5EF4-FFF2-40B4-BE49-F238E27FC236}">
                    <a16:creationId xmlns:a16="http://schemas.microsoft.com/office/drawing/2014/main" id="{302D21D5-EAFE-41FB-B6EC-AD3BD05A0220}"/>
                  </a:ext>
                </a:extLst>
              </p:cNvPr>
              <p:cNvSpPr/>
              <p:nvPr/>
            </p:nvSpPr>
            <p:spPr>
              <a:xfrm rot="2652999">
                <a:off x="5200060" y="3025341"/>
                <a:ext cx="108012" cy="155051"/>
              </a:xfrm>
              <a:prstGeom prst="chevron">
                <a:avLst>
                  <a:gd name="adj" fmla="val 7535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5400000" algn="t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192B577-211B-448F-BE79-B12DC9EFCDA2}"/>
              </a:ext>
            </a:extLst>
          </p:cNvPr>
          <p:cNvGrpSpPr/>
          <p:nvPr/>
        </p:nvGrpSpPr>
        <p:grpSpPr>
          <a:xfrm>
            <a:off x="1255396" y="3137515"/>
            <a:ext cx="2520790" cy="1729006"/>
            <a:chOff x="1255396" y="1516220"/>
            <a:chExt cx="2520790" cy="172900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A55F58C-5ED9-4ED7-8586-46C51FC05335}"/>
                </a:ext>
              </a:extLst>
            </p:cNvPr>
            <p:cNvSpPr/>
            <p:nvPr/>
          </p:nvSpPr>
          <p:spPr>
            <a:xfrm>
              <a:off x="1255396" y="1516220"/>
              <a:ext cx="2520790" cy="1729006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E14BED7-3C83-42EA-A063-F8CD0B46AD6E}"/>
                </a:ext>
              </a:extLst>
            </p:cNvPr>
            <p:cNvGrpSpPr/>
            <p:nvPr/>
          </p:nvGrpSpPr>
          <p:grpSpPr>
            <a:xfrm>
              <a:off x="3475826" y="2742230"/>
              <a:ext cx="300360" cy="500600"/>
              <a:chOff x="5046477" y="2688811"/>
              <a:chExt cx="300360" cy="500600"/>
            </a:xfrm>
          </p:grpSpPr>
          <p:sp>
            <p:nvSpPr>
              <p:cNvPr id="43" name="直角三角形 42">
                <a:extLst>
                  <a:ext uri="{FF2B5EF4-FFF2-40B4-BE49-F238E27FC236}">
                    <a16:creationId xmlns:a16="http://schemas.microsoft.com/office/drawing/2014/main" id="{36BFFC76-61CB-4FEF-8950-4953CC9BEB0B}"/>
                  </a:ext>
                </a:extLst>
              </p:cNvPr>
              <p:cNvSpPr/>
              <p:nvPr/>
            </p:nvSpPr>
            <p:spPr>
              <a:xfrm flipH="1">
                <a:off x="5046477" y="2688811"/>
                <a:ext cx="300360" cy="500600"/>
              </a:xfrm>
              <a:prstGeom prst="rtTriangle">
                <a:avLst/>
              </a:prstGeom>
              <a:solidFill>
                <a:srgbClr val="40E0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燕尾形 27">
                <a:extLst>
                  <a:ext uri="{FF2B5EF4-FFF2-40B4-BE49-F238E27FC236}">
                    <a16:creationId xmlns:a16="http://schemas.microsoft.com/office/drawing/2014/main" id="{0FD95766-8B39-4AAB-86F1-4BD01F638297}"/>
                  </a:ext>
                </a:extLst>
              </p:cNvPr>
              <p:cNvSpPr/>
              <p:nvPr/>
            </p:nvSpPr>
            <p:spPr>
              <a:xfrm rot="2652999">
                <a:off x="5200060" y="3025341"/>
                <a:ext cx="108012" cy="155051"/>
              </a:xfrm>
              <a:prstGeom prst="chevron">
                <a:avLst>
                  <a:gd name="adj" fmla="val 7535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5400000" algn="t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4E5EF2D-0458-47EA-8026-83F0F5D68C82}"/>
              </a:ext>
            </a:extLst>
          </p:cNvPr>
          <p:cNvGrpSpPr/>
          <p:nvPr/>
        </p:nvGrpSpPr>
        <p:grpSpPr>
          <a:xfrm>
            <a:off x="1255396" y="4959234"/>
            <a:ext cx="2520790" cy="1729006"/>
            <a:chOff x="1255396" y="1516220"/>
            <a:chExt cx="2520790" cy="172900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50BB561-1DE7-4E69-9D3E-A131E3A4C680}"/>
                </a:ext>
              </a:extLst>
            </p:cNvPr>
            <p:cNvSpPr/>
            <p:nvPr/>
          </p:nvSpPr>
          <p:spPr>
            <a:xfrm>
              <a:off x="1255396" y="1516220"/>
              <a:ext cx="2520790" cy="1729006"/>
            </a:xfrm>
            <a:prstGeom prst="rect">
              <a:avLst/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DD288A3-1EBF-4E0D-AC36-9E0C1C84EE85}"/>
                </a:ext>
              </a:extLst>
            </p:cNvPr>
            <p:cNvGrpSpPr/>
            <p:nvPr/>
          </p:nvGrpSpPr>
          <p:grpSpPr>
            <a:xfrm>
              <a:off x="3475826" y="2742230"/>
              <a:ext cx="300360" cy="500600"/>
              <a:chOff x="5046477" y="2688811"/>
              <a:chExt cx="300360" cy="500600"/>
            </a:xfrm>
          </p:grpSpPr>
          <p:sp>
            <p:nvSpPr>
              <p:cNvPr id="48" name="直角三角形 47">
                <a:extLst>
                  <a:ext uri="{FF2B5EF4-FFF2-40B4-BE49-F238E27FC236}">
                    <a16:creationId xmlns:a16="http://schemas.microsoft.com/office/drawing/2014/main" id="{ED40B6C0-398A-42AC-9EC4-DFBB982DFA24}"/>
                  </a:ext>
                </a:extLst>
              </p:cNvPr>
              <p:cNvSpPr/>
              <p:nvPr/>
            </p:nvSpPr>
            <p:spPr>
              <a:xfrm flipH="1">
                <a:off x="5046477" y="2688811"/>
                <a:ext cx="300360" cy="500600"/>
              </a:xfrm>
              <a:prstGeom prst="rtTriangle">
                <a:avLst/>
              </a:prstGeom>
              <a:solidFill>
                <a:srgbClr val="40E0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燕尾形 27">
                <a:extLst>
                  <a:ext uri="{FF2B5EF4-FFF2-40B4-BE49-F238E27FC236}">
                    <a16:creationId xmlns:a16="http://schemas.microsoft.com/office/drawing/2014/main" id="{9DFA0FAB-FCC1-48B0-A8C2-8913457D9589}"/>
                  </a:ext>
                </a:extLst>
              </p:cNvPr>
              <p:cNvSpPr/>
              <p:nvPr/>
            </p:nvSpPr>
            <p:spPr>
              <a:xfrm rot="2652999">
                <a:off x="5200060" y="3025341"/>
                <a:ext cx="108012" cy="155051"/>
              </a:xfrm>
              <a:prstGeom prst="chevron">
                <a:avLst>
                  <a:gd name="adj" fmla="val 7535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5400000" algn="t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E0D74B15-506B-421A-AC46-21705127BCC8}"/>
              </a:ext>
            </a:extLst>
          </p:cNvPr>
          <p:cNvSpPr/>
          <p:nvPr/>
        </p:nvSpPr>
        <p:spPr>
          <a:xfrm>
            <a:off x="1536151" y="5081743"/>
            <a:ext cx="2148038" cy="1541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门禁识别：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8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根据模型库判断人脸人是否在人脸搜索库中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D90F10-6FED-4D9A-A8D7-42EB54228669}"/>
              </a:ext>
            </a:extLst>
          </p:cNvPr>
          <p:cNvSpPr/>
          <p:nvPr/>
        </p:nvSpPr>
        <p:spPr>
          <a:xfrm>
            <a:off x="1536931" y="1437675"/>
            <a:ext cx="2148038" cy="1541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采样：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8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帧采集一次的速度采集对象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张脸部图片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ADE975-27EE-4F65-9521-2E1D422445C2}"/>
              </a:ext>
            </a:extLst>
          </p:cNvPr>
          <p:cNvSpPr/>
          <p:nvPr/>
        </p:nvSpPr>
        <p:spPr>
          <a:xfrm>
            <a:off x="1536151" y="3443825"/>
            <a:ext cx="2148038" cy="11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增加用户：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8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为每一个新用户训练一个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6F7B401-2344-4A57-8D46-80D1881E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99" y="1346986"/>
            <a:ext cx="6709112" cy="5345539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0EFA260-8BCB-4532-AA02-C6D5A4C613F0}"/>
              </a:ext>
            </a:extLst>
          </p:cNvPr>
          <p:cNvCxnSpPr>
            <a:cxnSpLocks/>
          </p:cNvCxnSpPr>
          <p:nvPr/>
        </p:nvCxnSpPr>
        <p:spPr>
          <a:xfrm>
            <a:off x="3776186" y="2245421"/>
            <a:ext cx="1191468" cy="54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D6683DA-424A-4C30-859B-3DDF8166D02F}"/>
              </a:ext>
            </a:extLst>
          </p:cNvPr>
          <p:cNvCxnSpPr>
            <a:cxnSpLocks/>
          </p:cNvCxnSpPr>
          <p:nvPr/>
        </p:nvCxnSpPr>
        <p:spPr>
          <a:xfrm>
            <a:off x="3776186" y="4002018"/>
            <a:ext cx="11914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EA91868-19D1-43C4-9C8F-19C3BA07B799}"/>
              </a:ext>
            </a:extLst>
          </p:cNvPr>
          <p:cNvCxnSpPr>
            <a:cxnSpLocks/>
          </p:cNvCxnSpPr>
          <p:nvPr/>
        </p:nvCxnSpPr>
        <p:spPr>
          <a:xfrm flipV="1">
            <a:off x="3776186" y="5187351"/>
            <a:ext cx="1191468" cy="641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5242537"/>
              <a:gd name="adj2" fmla="val 20088988"/>
            </a:avLst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196925" y="1568277"/>
            <a:ext cx="3877072" cy="3877072"/>
          </a:xfrm>
          <a:prstGeom prst="arc">
            <a:avLst>
              <a:gd name="adj1" fmla="val 19846732"/>
              <a:gd name="adj2" fmla="val 5816273"/>
            </a:avLst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 flipH="1">
            <a:off x="3979409" y="1350761"/>
            <a:ext cx="4312104" cy="4312104"/>
          </a:xfrm>
          <a:prstGeom prst="arc">
            <a:avLst>
              <a:gd name="adj1" fmla="val 16200000"/>
              <a:gd name="adj2" fmla="val 3216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>
            <a:spLocks/>
          </p:cNvSpPr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18475225"/>
              <a:gd name="adj2" fmla="val 7613812"/>
            </a:avLst>
          </a:prstGeom>
          <a:noFill/>
          <a:ln w="3175">
            <a:solidFill>
              <a:schemeClr val="bg1">
                <a:alpha val="36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3979409" y="1350761"/>
            <a:ext cx="4312104" cy="4312104"/>
          </a:xfrm>
          <a:prstGeom prst="arc">
            <a:avLst>
              <a:gd name="adj1" fmla="val 21274537"/>
              <a:gd name="adj2" fmla="val 3359282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824081" y="5406137"/>
            <a:ext cx="344524" cy="128262"/>
          </a:xfrm>
          <a:prstGeom prst="line">
            <a:avLst/>
          </a:prstGeom>
          <a:ln w="3175">
            <a:gradFill>
              <a:gsLst>
                <a:gs pos="27000">
                  <a:srgbClr val="40E0C5"/>
                </a:gs>
                <a:gs pos="31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08168" y="1720769"/>
            <a:ext cx="238956" cy="88960"/>
          </a:xfrm>
          <a:prstGeom prst="line">
            <a:avLst/>
          </a:prstGeom>
          <a:ln w="3175">
            <a:gradFill>
              <a:gsLst>
                <a:gs pos="84000">
                  <a:srgbClr val="40E0C5"/>
                </a:gs>
                <a:gs pos="78000">
                  <a:schemeClr val="bg1">
                    <a:alpha val="16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28558" y="1720769"/>
            <a:ext cx="90097" cy="3354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38943" y="4745294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65566" y="3463398"/>
            <a:ext cx="86830" cy="86830"/>
          </a:xfrm>
          <a:prstGeom prst="ellipse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4599614" y="1618527"/>
            <a:ext cx="2992772" cy="2895647"/>
          </a:xfrm>
          <a:prstGeom prst="triangle">
            <a:avLst>
              <a:gd name="adj" fmla="val 50216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flipV="1">
            <a:off x="4582070" y="2421247"/>
            <a:ext cx="3027859" cy="2753770"/>
          </a:xfrm>
          <a:prstGeom prst="triangle">
            <a:avLst>
              <a:gd name="adj" fmla="val 502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691587" y="2475536"/>
            <a:ext cx="2916581" cy="2087049"/>
            <a:chOff x="3714947" y="1903075"/>
            <a:chExt cx="1294185" cy="1562807"/>
          </a:xfrm>
        </p:grpSpPr>
        <p:sp>
          <p:nvSpPr>
            <p:cNvPr id="21" name="文本框 20"/>
            <p:cNvSpPr txBox="1"/>
            <p:nvPr/>
          </p:nvSpPr>
          <p:spPr>
            <a:xfrm>
              <a:off x="4071692" y="3027996"/>
              <a:ext cx="504056" cy="4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14947" y="1903075"/>
              <a:ext cx="1294185" cy="43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02571" y="2323862"/>
              <a:ext cx="1089011" cy="67039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技术详解</a:t>
              </a: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5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734910" y="3374231"/>
            <a:ext cx="7667873" cy="982615"/>
            <a:chOff x="2734910" y="2642968"/>
            <a:chExt cx="7667873" cy="982615"/>
          </a:xfrm>
        </p:grpSpPr>
        <p:sp>
          <p:nvSpPr>
            <p:cNvPr id="12" name="剪去对角的矩形 11"/>
            <p:cNvSpPr/>
            <p:nvPr/>
          </p:nvSpPr>
          <p:spPr>
            <a:xfrm flipH="1">
              <a:off x="2734910" y="2642968"/>
              <a:ext cx="7667873" cy="982615"/>
            </a:xfrm>
            <a:prstGeom prst="snip2Diag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15703" y="2934220"/>
              <a:ext cx="64870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增加用户模块是怎样实现的？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34910" y="1312931"/>
            <a:ext cx="7667873" cy="982615"/>
            <a:chOff x="2734910" y="1312931"/>
            <a:chExt cx="7667873" cy="982615"/>
          </a:xfrm>
        </p:grpSpPr>
        <p:sp>
          <p:nvSpPr>
            <p:cNvPr id="4" name="剪去对角的矩形 3"/>
            <p:cNvSpPr/>
            <p:nvPr/>
          </p:nvSpPr>
          <p:spPr>
            <a:xfrm flipH="1">
              <a:off x="2734910" y="1312931"/>
              <a:ext cx="7667873" cy="982615"/>
            </a:xfrm>
            <a:prstGeom prst="snip2Diag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15703" y="1585763"/>
              <a:ext cx="64870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采样模块是怎么实现的？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" y="402877"/>
            <a:ext cx="3602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技术详解</a:t>
            </a: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8796" y="1452815"/>
            <a:ext cx="2149434" cy="702846"/>
          </a:xfrm>
          <a:prstGeom prst="rect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8796" y="3514115"/>
            <a:ext cx="2149434" cy="702846"/>
          </a:xfrm>
          <a:prstGeom prst="rect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增加用户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2B3D53-53A7-4658-A070-EC792C70E55C}"/>
              </a:ext>
            </a:extLst>
          </p:cNvPr>
          <p:cNvGrpSpPr/>
          <p:nvPr/>
        </p:nvGrpSpPr>
        <p:grpSpPr>
          <a:xfrm>
            <a:off x="2734910" y="5472508"/>
            <a:ext cx="7667873" cy="982615"/>
            <a:chOff x="2734910" y="2642968"/>
            <a:chExt cx="7667873" cy="982615"/>
          </a:xfrm>
        </p:grpSpPr>
        <p:sp>
          <p:nvSpPr>
            <p:cNvPr id="15" name="剪去对角的矩形 11">
              <a:extLst>
                <a:ext uri="{FF2B5EF4-FFF2-40B4-BE49-F238E27FC236}">
                  <a16:creationId xmlns:a16="http://schemas.microsoft.com/office/drawing/2014/main" id="{6AA4B6AC-3FA2-472C-853D-61B7A6B65425}"/>
                </a:ext>
              </a:extLst>
            </p:cNvPr>
            <p:cNvSpPr/>
            <p:nvPr/>
          </p:nvSpPr>
          <p:spPr>
            <a:xfrm flipH="1">
              <a:off x="2734910" y="2642968"/>
              <a:ext cx="7667873" cy="982615"/>
            </a:xfrm>
            <a:prstGeom prst="snip2Diag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508820-AFC9-4B27-B284-5D2DC35EA1C3}"/>
                </a:ext>
              </a:extLst>
            </p:cNvPr>
            <p:cNvSpPr/>
            <p:nvPr/>
          </p:nvSpPr>
          <p:spPr>
            <a:xfrm>
              <a:off x="3915703" y="2934220"/>
              <a:ext cx="64870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门禁识别是怎样实现的？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370B922-8167-40E7-AD2B-751A3E9DEE1A}"/>
              </a:ext>
            </a:extLst>
          </p:cNvPr>
          <p:cNvSpPr/>
          <p:nvPr/>
        </p:nvSpPr>
        <p:spPr>
          <a:xfrm>
            <a:off x="1638796" y="5612392"/>
            <a:ext cx="2149434" cy="702846"/>
          </a:xfrm>
          <a:prstGeom prst="rect">
            <a:avLst/>
          </a:prstGeom>
          <a:solidFill>
            <a:srgbClr val="40E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"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门禁识别</a:t>
            </a:r>
          </a:p>
        </p:txBody>
      </p:sp>
    </p:spTree>
    <p:extLst>
      <p:ext uri="{BB962C8B-B14F-4D97-AF65-F5344CB8AC3E}">
        <p14:creationId xmlns:p14="http://schemas.microsoft.com/office/powerpoint/2010/main" val="38015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>
            <a:extLst>
              <a:ext uri="{FF2B5EF4-FFF2-40B4-BE49-F238E27FC236}">
                <a16:creationId xmlns:a16="http://schemas.microsoft.com/office/drawing/2014/main" id="{5D39D8EE-73F2-4DA7-8C9D-89FEFCEF6E0B}"/>
              </a:ext>
            </a:extLst>
          </p:cNvPr>
          <p:cNvSpPr txBox="1">
            <a:spLocks/>
          </p:cNvSpPr>
          <p:nvPr/>
        </p:nvSpPr>
        <p:spPr>
          <a:xfrm>
            <a:off x="981808" y="403225"/>
            <a:ext cx="7337612" cy="587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一、采样模块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C2F3F1-E58A-40CB-A9B4-6ACA5492E21E}"/>
              </a:ext>
            </a:extLst>
          </p:cNvPr>
          <p:cNvSpPr/>
          <p:nvPr/>
        </p:nvSpPr>
        <p:spPr>
          <a:xfrm>
            <a:off x="685505" y="1292565"/>
            <a:ext cx="3939503" cy="477412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CB59A-72C1-40EF-8A03-390AD339C6EA}"/>
              </a:ext>
            </a:extLst>
          </p:cNvPr>
          <p:cNvSpPr/>
          <p:nvPr/>
        </p:nvSpPr>
        <p:spPr>
          <a:xfrm>
            <a:off x="727317" y="1704716"/>
            <a:ext cx="3475406" cy="11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人脸矩形框：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附带模块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ts val="2880"/>
              </a:lnSpc>
            </a:pPr>
            <a:r>
              <a:rPr lang="en-US" altLang="zh-CN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b="1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face_cascade</a:t>
            </a:r>
            <a:endParaRPr lang="zh-CN" altLang="en-US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BE2ADE-D90A-49CC-9417-D937DFEB3BA8}"/>
              </a:ext>
            </a:extLst>
          </p:cNvPr>
          <p:cNvSpPr/>
          <p:nvPr/>
        </p:nvSpPr>
        <p:spPr>
          <a:xfrm>
            <a:off x="727317" y="3429000"/>
            <a:ext cx="3218846" cy="228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人脸数据采集：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键入采集对象姓名，在特定文件夹生成人脸数据信息文件夹，在检测到人脸时，以每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帧采集一张照片的速度采集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张对象脸部照片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DB05999-A80B-4500-B59C-77118483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150" y="1561928"/>
            <a:ext cx="4900085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>
            <a:extLst>
              <a:ext uri="{FF2B5EF4-FFF2-40B4-BE49-F238E27FC236}">
                <a16:creationId xmlns:a16="http://schemas.microsoft.com/office/drawing/2014/main" id="{5D39D8EE-73F2-4DA7-8C9D-89FEFCEF6E0B}"/>
              </a:ext>
            </a:extLst>
          </p:cNvPr>
          <p:cNvSpPr txBox="1">
            <a:spLocks/>
          </p:cNvSpPr>
          <p:nvPr/>
        </p:nvSpPr>
        <p:spPr>
          <a:xfrm>
            <a:off x="981808" y="403225"/>
            <a:ext cx="7337612" cy="587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二、增加用户模块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C2F3F1-E58A-40CB-A9B4-6ACA5492E21E}"/>
              </a:ext>
            </a:extLst>
          </p:cNvPr>
          <p:cNvSpPr/>
          <p:nvPr/>
        </p:nvSpPr>
        <p:spPr>
          <a:xfrm>
            <a:off x="685505" y="1292565"/>
            <a:ext cx="3939503" cy="538079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CB59A-72C1-40EF-8A03-390AD339C6EA}"/>
              </a:ext>
            </a:extLst>
          </p:cNvPr>
          <p:cNvSpPr/>
          <p:nvPr/>
        </p:nvSpPr>
        <p:spPr>
          <a:xfrm>
            <a:off x="727317" y="1561928"/>
            <a:ext cx="3475406" cy="451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是否增加用户判断：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点击增加用户按钮弹出选择文件夹框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在特定位置找到采样照片，全选后点击打开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根据文件夹中是否已经存在模型判断是否需要增加用户</a:t>
            </a:r>
            <a:endParaRPr lang="zh-CN" altLang="en-US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F9D05-682C-471B-9C09-13D157E7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92" y="1783754"/>
            <a:ext cx="6770746" cy="44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>
            <a:extLst>
              <a:ext uri="{FF2B5EF4-FFF2-40B4-BE49-F238E27FC236}">
                <a16:creationId xmlns:a16="http://schemas.microsoft.com/office/drawing/2014/main" id="{5D39D8EE-73F2-4DA7-8C9D-89FEFCEF6E0B}"/>
              </a:ext>
            </a:extLst>
          </p:cNvPr>
          <p:cNvSpPr txBox="1">
            <a:spLocks/>
          </p:cNvSpPr>
          <p:nvPr/>
        </p:nvSpPr>
        <p:spPr>
          <a:xfrm>
            <a:off x="981808" y="403225"/>
            <a:ext cx="7337612" cy="587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二、增加用户模块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C2F3F1-E58A-40CB-A9B4-6ACA5492E21E}"/>
              </a:ext>
            </a:extLst>
          </p:cNvPr>
          <p:cNvSpPr/>
          <p:nvPr/>
        </p:nvSpPr>
        <p:spPr>
          <a:xfrm>
            <a:off x="685505" y="1292565"/>
            <a:ext cx="3939503" cy="5380797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CB59A-72C1-40EF-8A03-390AD339C6EA}"/>
              </a:ext>
            </a:extLst>
          </p:cNvPr>
          <p:cNvSpPr/>
          <p:nvPr/>
        </p:nvSpPr>
        <p:spPr>
          <a:xfrm>
            <a:off x="762486" y="1724428"/>
            <a:ext cx="3475406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8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人脸识别模型：</a:t>
            </a:r>
            <a:endParaRPr lang="en-US" altLang="zh-CN" sz="2400" b="1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将对象脸部照片送入谷歌研发的</a:t>
            </a: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facenet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人脸识别网络中，将照片映射成（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embedding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维的人脸特征向量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将上述人脸特征（标签为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通过）和其他用户（标签为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不通过）的人脸特征送入到</a:t>
            </a: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模型中，为对象用户生成</a:t>
            </a:r>
            <a:r>
              <a:rPr lang="en-US" altLang="zh-CN" dirty="0" err="1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识别模型（训练集测试集比例为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40E0C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40E0C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C46EAA-48A7-4AFF-BF6D-25977602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53" y="2296710"/>
            <a:ext cx="6462320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7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D7A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611</Words>
  <Application>Microsoft Office PowerPoint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Monotype Corsiva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Royal</cp:lastModifiedBy>
  <cp:revision>154</cp:revision>
  <dcterms:created xsi:type="dcterms:W3CDTF">2015-07-23T02:26:31Z</dcterms:created>
  <dcterms:modified xsi:type="dcterms:W3CDTF">2018-07-01T08:12:03Z</dcterms:modified>
</cp:coreProperties>
</file>