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20"/>
  </p:notesMasterIdLst>
  <p:sldIdLst>
    <p:sldId id="429" r:id="rId4"/>
    <p:sldId id="262" r:id="rId5"/>
    <p:sldId id="263" r:id="rId6"/>
    <p:sldId id="482" r:id="rId7"/>
    <p:sldId id="452" r:id="rId8"/>
    <p:sldId id="483" r:id="rId9"/>
    <p:sldId id="491" r:id="rId10"/>
    <p:sldId id="386" r:id="rId11"/>
    <p:sldId id="454" r:id="rId12"/>
    <p:sldId id="455" r:id="rId13"/>
    <p:sldId id="457" r:id="rId14"/>
    <p:sldId id="492" r:id="rId15"/>
    <p:sldId id="458" r:id="rId16"/>
    <p:sldId id="477" r:id="rId17"/>
    <p:sldId id="286" r:id="rId18"/>
    <p:sldId id="374" r:id="rId19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Franklin Gothic Medium" panose="020B06030201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B9B9B"/>
    <a:srgbClr val="E4E4E4"/>
    <a:srgbClr val="7F7F7F"/>
    <a:srgbClr val="F1ECE2"/>
    <a:srgbClr val="984807"/>
    <a:srgbClr val="FAF779"/>
    <a:srgbClr val="993300"/>
    <a:srgbClr val="12B6BE"/>
    <a:srgbClr val="10A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28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120" y="132"/>
      </p:cViewPr>
      <p:guideLst>
        <p:guide orient="horz" pos="18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D8D56D-50A0-4E5B-841C-6D87F80B4831}" type="datetimeFigureOut">
              <a:rPr lang="zh-CN" altLang="en-US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738B9CA9-38DB-4AEC-A82F-C894306E8EA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48B5180-C8DC-4446-A609-C7D7CB74DC7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9" y="283106"/>
            <a:ext cx="6778625" cy="6482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525" y="1057013"/>
            <a:ext cx="8229600" cy="37716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FED9D34-1A72-4FD1-854F-D618679766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FDAB2F0-1321-4DF9-8F48-3B1F57D75A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DD406AB2-E3D2-45BF-BEFF-42ABB7CC0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8" y="283106"/>
            <a:ext cx="6778625" cy="6482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525" y="1057012"/>
            <a:ext cx="8229600" cy="37716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EF8B1FE6-48A3-4A29-818F-623EB22B714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C0E0F734-D276-42F3-B254-8C5DE1F51A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8" y="283106"/>
            <a:ext cx="6778625" cy="6482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8CF14F6-8E32-4492-90BC-634BC64754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8" y="283106"/>
            <a:ext cx="6778625" cy="6482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EEB758C-D738-4C4C-877E-647C09C8A6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8" y="283106"/>
            <a:ext cx="6778625" cy="6482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04BE1E9-F432-465F-A52A-AC0BE8291E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6CE0A27-64C2-439E-9C0C-BE9E406714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764D39A-2C2D-48F3-91EE-878269A815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9" y="283106"/>
            <a:ext cx="6778625" cy="6482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525" y="1057013"/>
            <a:ext cx="8229600" cy="37716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892F84-1D2E-44F6-92EE-9B8FF89F92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4D9A98B-9AFB-4555-B3BE-DC9C3FE8A9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8" y="283106"/>
            <a:ext cx="6778625" cy="6482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525" y="1057012"/>
            <a:ext cx="8229600" cy="37716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CEAFD978-F91A-4CC6-ACAC-AE1F0CDD81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E35CAB9C-CA32-4653-9864-46F0DDC737D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40F9-E55D-4E50-97ED-396B9F18AC9E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5B4-93F9-4940-B110-376769D633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714FA1D0-5C31-4A2B-9DEA-D2B3874277D5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CA5F59E2-8204-4B30-B1A3-86E5D388EC36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403EE0EE-7248-40C6-9685-B422CE33551D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19FB5164-5644-489C-B6F9-E6A028E8F383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41205E38-8B77-4387-B7E2-94A6F4F61206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93858817-8F19-45F1-A7E2-9FF44F9EF7C7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915CFC9-877E-4E5D-82A2-282E399B6A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CB1BFFE2-8FA8-4C8D-A7F7-D18AD5AB13F3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1CB5C59F-E3D4-43FE-83E7-A86BDFD92AE6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CCC144E4-A062-4EE3-B4ED-96F0AD5BE734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501FCD46-85BF-4DCE-B115-96282197688F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/>
            </a:lvl1pPr>
          </a:lstStyle>
          <a:p>
            <a:fld id="{E3BA25ED-A6B9-426B-9C07-79556A4BA9A0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9" y="283106"/>
            <a:ext cx="6778625" cy="6482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6A76954-B63A-4BBA-862C-5C20BA1B00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9" y="283106"/>
            <a:ext cx="6778625" cy="6482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E144F93E-EEF4-429C-A78A-FFCC0A5DD8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29" y="283106"/>
            <a:ext cx="6778625" cy="6482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C52C7BD4-F813-4CCB-B287-273043F2C4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6237487B-26DF-4AEB-9AF0-D82755FBB1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20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6F7F6E28-A5FF-4659-AF6D-B9BF4242F8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078B70F-4BF2-49DD-A66C-23DA1B207E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53525" cy="540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57725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5772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57725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E787528-557D-46DC-B8A7-11298B7D4F1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rgbClr val="716F7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400" kern="1200">
          <a:solidFill>
            <a:srgbClr val="716F7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716F7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rgbClr val="716F7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rgbClr val="716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53525" cy="540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57725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5772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57725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FD7D4BD-E17E-41D9-9E30-1AC67D034C3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rgbClr val="716F7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400" kern="1200">
          <a:solidFill>
            <a:srgbClr val="716F7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716F7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rgbClr val="716F7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rgbClr val="716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3825"/>
            <a:ext cx="2133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latinLnBrk="1">
              <a:defRPr sz="1400">
                <a:solidFill>
                  <a:srgbClr val="000000"/>
                </a:solidFill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3825"/>
            <a:ext cx="2895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latinLnBrk="1">
              <a:defRPr sz="1400">
                <a:solidFill>
                  <a:srgbClr val="000000"/>
                </a:solidFill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3825"/>
            <a:ext cx="2133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latinLnBrk="1">
              <a:defRPr sz="1400">
                <a:solidFill>
                  <a:srgbClr val="000000"/>
                </a:solidFill>
                <a:latin typeface="Gulim" pitchFamily="34" charset="-127"/>
                <a:ea typeface="Gulim" pitchFamily="34" charset="-127"/>
              </a:defRPr>
            </a:lvl1pPr>
          </a:lstStyle>
          <a:p>
            <a:fld id="{1D2AB17D-4F9B-458C-AA6B-8BE32DE8889E}" type="slidenum">
              <a:rPr lang="en-US" altLang="ko-KR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Gulim" pitchFamily="34" charset="-127"/>
          <a:ea typeface="Gulim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Gulim" pitchFamily="34" charset="-127"/>
          <a:ea typeface="Gulim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Gulim" pitchFamily="34" charset="-127"/>
          <a:ea typeface="Gulim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Gulim" pitchFamily="34" charset="-127"/>
          <a:ea typeface="Gulim" pitchFamily="3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0" y="913284"/>
            <a:ext cx="5829300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Presentation</a:t>
            </a:r>
            <a:endParaRPr kumimoji="1"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348352"/>
            <a:ext cx="6768752" cy="2733768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u="sng" dirty="0">
                <a:solidFill>
                  <a:schemeClr val="tx1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Identify the Face From An Image</a:t>
            </a:r>
          </a:p>
          <a:p>
            <a:endParaRPr lang="en-US" altLang="zh-CN" sz="1100" dirty="0">
              <a:solidFill>
                <a:schemeClr val="tx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300" dirty="0">
                <a:solidFill>
                  <a:schemeClr val="tx1"/>
                </a:solidFill>
                <a:latin typeface="Monotype Corsiva" panose="03010101010201010101" pitchFamily="66" charset="0"/>
              </a:rPr>
              <a:t> </a:t>
            </a:r>
            <a:r>
              <a:rPr lang="en-US" altLang="zh-CN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Member:</a:t>
            </a:r>
            <a:r>
              <a:rPr lang="en-US" altLang="zh-CN" sz="2300" dirty="0" err="1">
                <a:solidFill>
                  <a:schemeClr val="tx1"/>
                </a:solidFill>
                <a:latin typeface="Monotype Corsiva" panose="03010101010201010101" pitchFamily="66" charset="0"/>
              </a:rPr>
              <a:t>Yi,Rong</a:t>
            </a:r>
            <a:r>
              <a:rPr lang="en-US" altLang="zh-CN" sz="2300" dirty="0">
                <a:solidFill>
                  <a:schemeClr val="tx1"/>
                </a:solidFill>
                <a:latin typeface="Monotype Corsiva" panose="03010101010201010101" pitchFamily="66" charset="0"/>
              </a:rPr>
              <a:t>	  SA17225281		                    	      </a:t>
            </a:r>
            <a:r>
              <a:rPr lang="en-US" altLang="zh-CN" sz="2300" dirty="0" err="1">
                <a:solidFill>
                  <a:schemeClr val="tx1"/>
                </a:solidFill>
                <a:latin typeface="Monotype Corsiva" panose="03010101010201010101" pitchFamily="66" charset="0"/>
              </a:rPr>
              <a:t>JiaPing,Wang</a:t>
            </a:r>
            <a:r>
              <a:rPr lang="en-US" altLang="zh-CN" sz="2300" dirty="0">
                <a:solidFill>
                  <a:schemeClr val="tx1"/>
                </a:solidFill>
                <a:latin typeface="Monotype Corsiva" panose="03010101010201010101" pitchFamily="66" charset="0"/>
              </a:rPr>
              <a:t>  SA17225328</a:t>
            </a:r>
          </a:p>
          <a:p>
            <a:pPr algn="l">
              <a:lnSpc>
                <a:spcPct val="140000"/>
              </a:lnSpc>
            </a:pPr>
            <a:r>
              <a:rPr lang="en-US" altLang="zh-CN" sz="2300" dirty="0">
                <a:solidFill>
                  <a:schemeClr val="tx1"/>
                </a:solidFill>
                <a:latin typeface="Monotype Corsiva" panose="03010101010201010101" pitchFamily="66" charset="0"/>
              </a:rPr>
              <a:t>			      </a:t>
            </a:r>
            <a:r>
              <a:rPr lang="en-US" altLang="zh-CN" sz="2300" dirty="0" err="1">
                <a:solidFill>
                  <a:schemeClr val="tx1"/>
                </a:solidFill>
                <a:latin typeface="Monotype Corsiva" panose="03010101010201010101" pitchFamily="66" charset="0"/>
              </a:rPr>
              <a:t>Xiao,Liu</a:t>
            </a:r>
            <a:r>
              <a:rPr lang="en-US" altLang="zh-CN" sz="2300">
                <a:solidFill>
                  <a:schemeClr val="tx1"/>
                </a:solidFill>
                <a:latin typeface="Monotype Corsiva" panose="03010101010201010101" pitchFamily="66" charset="0"/>
              </a:rPr>
              <a:t>       </a:t>
            </a:r>
            <a:r>
              <a:rPr lang="en-US" altLang="zh-CN" sz="2300" smtClean="0">
                <a:solidFill>
                  <a:schemeClr val="tx1"/>
                </a:solidFill>
                <a:latin typeface="Monotype Corsiva" panose="03010101010201010101" pitchFamily="66" charset="0"/>
              </a:rPr>
              <a:t>SA17225225     </a:t>
            </a:r>
            <a:endParaRPr lang="en-US" altLang="zh-CN" sz="2300" dirty="0">
              <a:solidFill>
                <a:schemeClr val="tx1"/>
              </a:solidFill>
              <a:latin typeface="Monotype Corsiva" panose="03010101010201010101" pitchFamily="66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300" dirty="0">
                <a:solidFill>
                  <a:schemeClr val="tx1"/>
                </a:solidFill>
                <a:latin typeface="Monotype Corsiva" panose="03010101010201010101" pitchFamily="66" charset="0"/>
              </a:rPr>
              <a:t>			      </a:t>
            </a:r>
            <a:r>
              <a:rPr lang="en-US" altLang="zh-CN" sz="2300" dirty="0" err="1">
                <a:solidFill>
                  <a:schemeClr val="tx1"/>
                </a:solidFill>
                <a:latin typeface="Monotype Corsiva" panose="03010101010201010101" pitchFamily="66" charset="0"/>
              </a:rPr>
              <a:t>Shang,Ma</a:t>
            </a:r>
            <a:r>
              <a:rPr lang="en-US" altLang="zh-CN" sz="2300" dirty="0">
                <a:solidFill>
                  <a:schemeClr val="tx1"/>
                </a:solidFill>
                <a:latin typeface="Monotype Corsiva" panose="03010101010201010101" pitchFamily="66" charset="0"/>
              </a:rPr>
              <a:t>	</a:t>
            </a:r>
            <a:endParaRPr lang="zh-CN" altLang="en-US" sz="2300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32192"/>
            <a:ext cx="984557" cy="899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>
        <p:cover/>
      </p:transition>
    </mc:Choice>
    <mc:Fallback xmlns="">
      <p:transition spd="slow" advTm="120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/>
          <p:cNvSpPr txBox="1">
            <a:spLocks noChangeArrowheads="1"/>
          </p:cNvSpPr>
          <p:nvPr/>
        </p:nvSpPr>
        <p:spPr bwMode="auto">
          <a:xfrm>
            <a:off x="376410" y="481236"/>
            <a:ext cx="2670175" cy="52321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Demo Process</a:t>
            </a:r>
            <a:endParaRPr kumimoji="0"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A7D1968-C163-461F-BA13-B00BC4C60AB3}"/>
              </a:ext>
            </a:extLst>
          </p:cNvPr>
          <p:cNvCxnSpPr/>
          <p:nvPr/>
        </p:nvCxnSpPr>
        <p:spPr>
          <a:xfrm>
            <a:off x="1533525" y="5160963"/>
            <a:ext cx="648017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F70A17-D859-4A07-A19B-3F29BBB06409}"/>
              </a:ext>
            </a:extLst>
          </p:cNvPr>
          <p:cNvCxnSpPr/>
          <p:nvPr/>
        </p:nvCxnSpPr>
        <p:spPr>
          <a:xfrm>
            <a:off x="-25400" y="4349750"/>
            <a:ext cx="1573213" cy="8128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3">
            <a:extLst>
              <a:ext uri="{FF2B5EF4-FFF2-40B4-BE49-F238E27FC236}">
                <a16:creationId xmlns:a16="http://schemas.microsoft.com/office/drawing/2014/main" id="{F1B4FFA7-2FFF-4C78-B04D-452745D4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101" y="2793330"/>
            <a:ext cx="1689506" cy="107721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/>
              <a:t>Neural network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Softmax</a:t>
            </a:r>
            <a:endParaRPr lang="en-US" altLang="zh-CN" sz="1400" dirty="0"/>
          </a:p>
          <a:p>
            <a:pPr lvl="0" algn="ctr" eaLnBrk="1" hangingPunct="1"/>
            <a:endParaRPr lang="en-US" altLang="zh-CN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0C68DCE-51DF-4249-A269-C4553A0CF094}"/>
              </a:ext>
            </a:extLst>
          </p:cNvPr>
          <p:cNvCxnSpPr>
            <a:cxnSpLocks/>
          </p:cNvCxnSpPr>
          <p:nvPr/>
        </p:nvCxnSpPr>
        <p:spPr>
          <a:xfrm flipV="1">
            <a:off x="1937685" y="2358758"/>
            <a:ext cx="1777324" cy="49330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B7E6DB-EBD2-49E9-9CBC-C12CE953BE4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51178" y="3325270"/>
            <a:ext cx="429923" cy="66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">
            <a:extLst>
              <a:ext uri="{FF2B5EF4-FFF2-40B4-BE49-F238E27FC236}">
                <a16:creationId xmlns:a16="http://schemas.microsoft.com/office/drawing/2014/main" id="{FF7AF141-3E9F-42E7-AEC5-8020A2DBF60A}"/>
              </a:ext>
            </a:extLst>
          </p:cNvPr>
          <p:cNvGrpSpPr/>
          <p:nvPr/>
        </p:nvGrpSpPr>
        <p:grpSpPr>
          <a:xfrm>
            <a:off x="8525200" y="3925251"/>
            <a:ext cx="799329" cy="1326094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F579438-0B84-4F30-948B-2EF5865E8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6B1CCB47-8F5F-41B3-BD82-2F41D5700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E92BEEAF-1414-42DA-AB80-A4896CC18B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B27B93A-3C7E-4883-BF99-E585758F6C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F413E6BF-024E-45D5-9986-79B80BEAD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BA4A658D-6066-4BA3-9FCC-33D8BEAB71D4}"/>
                </a:ext>
              </a:extLst>
            </p:cNvPr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17C50C6D-DD82-4982-AF2A-B0576818C24C}"/>
                </a:ext>
              </a:extLst>
            </p:cNvPr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矩形 23">
            <a:extLst>
              <a:ext uri="{FF2B5EF4-FFF2-40B4-BE49-F238E27FC236}">
                <a16:creationId xmlns:a16="http://schemas.microsoft.com/office/drawing/2014/main" id="{5C876679-85C6-41DD-B5F8-F5416F0BB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395" y="2793330"/>
            <a:ext cx="1689506" cy="107721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/>
              <a:t>Train</a:t>
            </a: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/>
              <a:t>Save the model</a:t>
            </a:r>
          </a:p>
          <a:p>
            <a:pPr lvl="0" algn="ctr" eaLnBrk="1" hangingPunct="1"/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9F7628-CE5E-4AE8-AB98-4F545F00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793331"/>
            <a:ext cx="1928144" cy="107721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endParaRPr lang="en-US" altLang="zh-CN" dirty="0"/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/>
              <a:t>Data processing</a:t>
            </a: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/>
              <a:t>Form a batch </a:t>
            </a:r>
            <a:endParaRPr kumimoji="0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lang="en-US" altLang="zh-CN" dirty="0"/>
          </a:p>
        </p:txBody>
      </p:sp>
      <p:sp>
        <p:nvSpPr>
          <p:cNvPr id="25" name="矩形 23">
            <a:extLst>
              <a:ext uri="{FF2B5EF4-FFF2-40B4-BE49-F238E27FC236}">
                <a16:creationId xmlns:a16="http://schemas.microsoft.com/office/drawing/2014/main" id="{49AE0FD6-E024-4785-8D81-B2A85139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941" y="2793330"/>
            <a:ext cx="2006985" cy="107721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/>
              <a:t>Restore  the model</a:t>
            </a: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/>
              <a:t>Verify and test</a:t>
            </a:r>
          </a:p>
          <a:p>
            <a:pPr lvl="0" algn="ctr" eaLnBrk="1" hangingPunct="1"/>
            <a:endParaRPr lang="en-US" altLang="zh-CN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4DA1F8E-5F29-488E-BD2D-D497AD2D81F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370113" y="3318601"/>
            <a:ext cx="432282" cy="1333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96EA7C0-CB51-4DE5-A594-2D2601ACADA9}"/>
              </a:ext>
            </a:extLst>
          </p:cNvPr>
          <p:cNvCxnSpPr>
            <a:cxnSpLocks/>
          </p:cNvCxnSpPr>
          <p:nvPr/>
        </p:nvCxnSpPr>
        <p:spPr>
          <a:xfrm>
            <a:off x="6489048" y="3325270"/>
            <a:ext cx="429923" cy="66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3">
            <a:extLst>
              <a:ext uri="{FF2B5EF4-FFF2-40B4-BE49-F238E27FC236}">
                <a16:creationId xmlns:a16="http://schemas.microsoft.com/office/drawing/2014/main" id="{A357F04F-D69E-4502-AA70-E3315B71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009" y="1456273"/>
            <a:ext cx="1689506" cy="92333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lvl="0" algn="ctr" eaLnBrk="1" hangingPunct="1"/>
            <a:r>
              <a:rPr lang="en-US" altLang="zh-CN" dirty="0"/>
              <a:t>Our Demo</a:t>
            </a:r>
            <a:endParaRPr kumimoji="0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lang="en-US" altLang="zh-CN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1F48256-68C2-4CC5-ADA9-2F74322C2C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525854" y="2360344"/>
            <a:ext cx="796378" cy="43298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345ED7-B13D-4DD0-B04B-1FF507240E83}"/>
              </a:ext>
            </a:extLst>
          </p:cNvPr>
          <p:cNvCxnSpPr>
            <a:cxnSpLocks/>
          </p:cNvCxnSpPr>
          <p:nvPr/>
        </p:nvCxnSpPr>
        <p:spPr>
          <a:xfrm flipH="1" flipV="1">
            <a:off x="4760137" y="2360344"/>
            <a:ext cx="732196" cy="43298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A488B37-3E85-4072-9AF2-34EDA6A68E73}"/>
              </a:ext>
            </a:extLst>
          </p:cNvPr>
          <p:cNvCxnSpPr>
            <a:cxnSpLocks/>
          </p:cNvCxnSpPr>
          <p:nvPr/>
        </p:nvCxnSpPr>
        <p:spPr>
          <a:xfrm flipH="1" flipV="1">
            <a:off x="5404517" y="2360344"/>
            <a:ext cx="1777322" cy="4263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/>
          <p:cNvSpPr txBox="1">
            <a:spLocks noChangeArrowheads="1"/>
          </p:cNvSpPr>
          <p:nvPr/>
        </p:nvSpPr>
        <p:spPr bwMode="auto">
          <a:xfrm>
            <a:off x="395536" y="553244"/>
            <a:ext cx="3384376" cy="52322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Demo Presentation</a:t>
            </a:r>
            <a:endParaRPr kumimoji="0"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7F450FD-D2AD-477A-802A-49F82643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52" y="1273324"/>
            <a:ext cx="1928144" cy="5847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Data processing</a:t>
            </a: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Form a batch </a:t>
            </a:r>
            <a:endParaRPr kumimoji="0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3">
            <a:extLst>
              <a:ext uri="{FF2B5EF4-FFF2-40B4-BE49-F238E27FC236}">
                <a16:creationId xmlns:a16="http://schemas.microsoft.com/office/drawing/2014/main" id="{FA164C2A-2F3F-41B6-98FC-89965D6A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1273324"/>
            <a:ext cx="1800200" cy="5847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Neural network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Softmax</a:t>
            </a:r>
            <a:endParaRPr lang="en-US" altLang="zh-CN" sz="16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5085043-5F48-4EFB-8EFA-840D528E693E}"/>
              </a:ext>
            </a:extLst>
          </p:cNvPr>
          <p:cNvCxnSpPr/>
          <p:nvPr/>
        </p:nvCxnSpPr>
        <p:spPr>
          <a:xfrm flipH="1">
            <a:off x="625543" y="1921396"/>
            <a:ext cx="3024335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B17C019-51E2-4555-A1E4-B7030573DAEC}"/>
              </a:ext>
            </a:extLst>
          </p:cNvPr>
          <p:cNvCxnSpPr>
            <a:cxnSpLocks/>
          </p:cNvCxnSpPr>
          <p:nvPr/>
        </p:nvCxnSpPr>
        <p:spPr>
          <a:xfrm flipH="1">
            <a:off x="5364089" y="1932925"/>
            <a:ext cx="3096343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8C496FE-6140-44EC-8871-B5C84BBD4CB8}"/>
              </a:ext>
            </a:extLst>
          </p:cNvPr>
          <p:cNvSpPr/>
          <p:nvPr/>
        </p:nvSpPr>
        <p:spPr>
          <a:xfrm>
            <a:off x="769558" y="2127548"/>
            <a:ext cx="2736304" cy="2862322"/>
          </a:xfrm>
          <a:prstGeom prst="rect">
            <a:avLst/>
          </a:prstGeom>
          <a:solidFill>
            <a:srgbClr val="F1ECE2"/>
          </a:solidFill>
          <a:ln w="127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Cut target image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       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Get the pixel matrix</a:t>
            </a: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Shuffle the image</a:t>
            </a: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Divide the dataset: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Training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Test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Validation set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Get training batch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DBEFFD-F051-4533-94B6-1226C00E7EE3}"/>
              </a:ext>
            </a:extLst>
          </p:cNvPr>
          <p:cNvSpPr/>
          <p:nvPr/>
        </p:nvSpPr>
        <p:spPr>
          <a:xfrm>
            <a:off x="5634937" y="2127548"/>
            <a:ext cx="2736304" cy="3046988"/>
          </a:xfrm>
          <a:prstGeom prst="rect">
            <a:avLst/>
          </a:prstGeom>
          <a:solidFill>
            <a:srgbClr val="F1ECE2"/>
          </a:solidFill>
          <a:ln w="12700"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Convolution layer1: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convolution layer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Pooling layer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Convolution layer2: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convolution layer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Pooling layer</a:t>
            </a: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2 Fully connected layers</a:t>
            </a: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Softmax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Training parameters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/>
          <p:cNvSpPr txBox="1">
            <a:spLocks noChangeArrowheads="1"/>
          </p:cNvSpPr>
          <p:nvPr/>
        </p:nvSpPr>
        <p:spPr bwMode="auto">
          <a:xfrm>
            <a:off x="395536" y="553244"/>
            <a:ext cx="3384376" cy="52322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Demo Presentation</a:t>
            </a:r>
            <a:endParaRPr kumimoji="0"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7F450FD-D2AD-477A-802A-49F82643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52" y="1245386"/>
            <a:ext cx="1928144" cy="5847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Train</a:t>
            </a: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Save the model</a:t>
            </a:r>
          </a:p>
        </p:txBody>
      </p:sp>
      <p:sp>
        <p:nvSpPr>
          <p:cNvPr id="28" name="矩形 23">
            <a:extLst>
              <a:ext uri="{FF2B5EF4-FFF2-40B4-BE49-F238E27FC236}">
                <a16:creationId xmlns:a16="http://schemas.microsoft.com/office/drawing/2014/main" id="{FA164C2A-2F3F-41B6-98FC-89965D6A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308711"/>
            <a:ext cx="2304256" cy="5847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Restore  the model</a:t>
            </a: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Verify and test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5085043-5F48-4EFB-8EFA-840D528E693E}"/>
              </a:ext>
            </a:extLst>
          </p:cNvPr>
          <p:cNvCxnSpPr/>
          <p:nvPr/>
        </p:nvCxnSpPr>
        <p:spPr>
          <a:xfrm flipH="1">
            <a:off x="625543" y="1921396"/>
            <a:ext cx="3024335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B17C019-51E2-4555-A1E4-B7030573DAEC}"/>
              </a:ext>
            </a:extLst>
          </p:cNvPr>
          <p:cNvCxnSpPr>
            <a:cxnSpLocks/>
          </p:cNvCxnSpPr>
          <p:nvPr/>
        </p:nvCxnSpPr>
        <p:spPr>
          <a:xfrm flipH="1">
            <a:off x="572247" y="3996250"/>
            <a:ext cx="3096343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E135CAA-80BD-4DE7-91A2-3C1390CE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7" y="4089698"/>
            <a:ext cx="5890770" cy="14784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88409B-C533-41D5-AD53-D3C04C9A5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7" y="2078790"/>
            <a:ext cx="5677392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01701" y="3090863"/>
            <a:ext cx="3070299" cy="52197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Future Work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30338" y="2195513"/>
            <a:ext cx="0" cy="1792287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84213" y="2943225"/>
            <a:ext cx="238125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966788" y="38036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70C0"/>
                </a:solidFill>
                <a:ea typeface="微软雅黑" panose="020B0503020204020204" pitchFamily="34" charset="-122"/>
              </a:rPr>
              <a:t>&gt;&gt;&gt;</a:t>
            </a:r>
            <a:endParaRPr kumimoji="0" lang="zh-CN" altLang="en-US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4213" y="1128713"/>
            <a:ext cx="7477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3800" dirty="0">
                <a:solidFill>
                  <a:srgbClr val="969696"/>
                </a:solidFill>
                <a:latin typeface="Serif Black" charset="-122"/>
                <a:ea typeface="DFKai-SB" panose="03000509000000000000" pitchFamily="65" charset="-120"/>
              </a:rPr>
              <a:t>4</a:t>
            </a:r>
            <a:endParaRPr kumimoji="0" lang="zh-CN" altLang="en-US" sz="13800" dirty="0">
              <a:solidFill>
                <a:srgbClr val="969696"/>
              </a:solidFill>
              <a:latin typeface="Serif Black" charset="-122"/>
              <a:ea typeface="DFKai-SB" panose="03000509000000000000" pitchFamily="65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484438" y="2943225"/>
            <a:ext cx="2382838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65313" y="-2346325"/>
            <a:ext cx="0" cy="231775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1"/>
          <a:stretch>
            <a:fillRect/>
          </a:stretch>
        </p:blipFill>
        <p:spPr>
          <a:xfrm>
            <a:off x="4398010" y="1514475"/>
            <a:ext cx="4731385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660400" y="404495"/>
            <a:ext cx="4788535" cy="52197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Our Work And Plan</a:t>
            </a:r>
          </a:p>
        </p:txBody>
      </p:sp>
      <p:sp>
        <p:nvSpPr>
          <p:cNvPr id="106" name="矩形 105"/>
          <p:cNvSpPr/>
          <p:nvPr/>
        </p:nvSpPr>
        <p:spPr>
          <a:xfrm>
            <a:off x="660400" y="1438245"/>
            <a:ext cx="8376096" cy="3785652"/>
          </a:xfrm>
          <a:prstGeom prst="rect">
            <a:avLst/>
          </a:prstGeom>
          <a:solidFill>
            <a:srgbClr val="F1ECE2"/>
          </a:solidFill>
          <a:ln w="12700"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Development Environment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Windows10 + Python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opencv+TensorFlow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Schedule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Download the dataset and  configure a development environment</a:t>
            </a: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Complete a demo(Without face detection)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Face detection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3/20-3/26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 </a:t>
            </a: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CNN training and testing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3/27-4/15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Write the final report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4/16-4/22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0070C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Freeform 8"/>
          <p:cNvSpPr/>
          <p:nvPr/>
        </p:nvSpPr>
        <p:spPr bwMode="auto">
          <a:xfrm>
            <a:off x="2987675" y="2617788"/>
            <a:ext cx="3168650" cy="360362"/>
          </a:xfrm>
          <a:custGeom>
            <a:avLst/>
            <a:gdLst>
              <a:gd name="T0" fmla="*/ 0 w 1996"/>
              <a:gd name="T1" fmla="*/ 0 h 272"/>
              <a:gd name="T2" fmla="*/ 2147483647 w 1996"/>
              <a:gd name="T3" fmla="*/ 0 h 272"/>
              <a:gd name="T4" fmla="*/ 2147483647 w 1996"/>
              <a:gd name="T5" fmla="*/ 2147483647 h 272"/>
              <a:gd name="T6" fmla="*/ 2147483647 w 1996"/>
              <a:gd name="T7" fmla="*/ 2147483647 h 272"/>
              <a:gd name="T8" fmla="*/ 2147483647 w 1996"/>
              <a:gd name="T9" fmla="*/ 2147483647 h 272"/>
              <a:gd name="T10" fmla="*/ 0 w 1996"/>
              <a:gd name="T11" fmla="*/ 2147483647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96"/>
              <a:gd name="T22" fmla="*/ 0 h 272"/>
              <a:gd name="T23" fmla="*/ 1996 w 1996"/>
              <a:gd name="T24" fmla="*/ 272 h 2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137"/>
            </a:schemeClr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7" name="Freeform 11"/>
          <p:cNvSpPr/>
          <p:nvPr/>
        </p:nvSpPr>
        <p:spPr bwMode="auto">
          <a:xfrm>
            <a:off x="2987675" y="2593975"/>
            <a:ext cx="3168650" cy="360363"/>
          </a:xfrm>
          <a:custGeom>
            <a:avLst/>
            <a:gdLst>
              <a:gd name="T0" fmla="*/ 0 w 1996"/>
              <a:gd name="T1" fmla="*/ 0 h 272"/>
              <a:gd name="T2" fmla="*/ 2147483647 w 1996"/>
              <a:gd name="T3" fmla="*/ 0 h 272"/>
              <a:gd name="T4" fmla="*/ 2147483647 w 1996"/>
              <a:gd name="T5" fmla="*/ 2147483647 h 272"/>
              <a:gd name="T6" fmla="*/ 2147483647 w 1996"/>
              <a:gd name="T7" fmla="*/ 2147483647 h 272"/>
              <a:gd name="T8" fmla="*/ 2147483647 w 1996"/>
              <a:gd name="T9" fmla="*/ 2147483647 h 272"/>
              <a:gd name="T10" fmla="*/ 0 w 1996"/>
              <a:gd name="T11" fmla="*/ 2147483647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96"/>
              <a:gd name="T22" fmla="*/ 0 h 272"/>
              <a:gd name="T23" fmla="*/ 1996 w 1996"/>
              <a:gd name="T24" fmla="*/ 272 h 2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176"/>
            </a:schemeClr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0" y="0"/>
            <a:ext cx="36513" cy="5715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4535488" y="0"/>
            <a:ext cx="36512" cy="5715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0" y="26177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0" y="297815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7"/>
          <p:cNvGrpSpPr/>
          <p:nvPr/>
        </p:nvGrpSpPr>
        <p:grpSpPr bwMode="auto">
          <a:xfrm>
            <a:off x="3203575" y="2735263"/>
            <a:ext cx="2857500" cy="198437"/>
            <a:chOff x="1987" y="2010"/>
            <a:chExt cx="1800" cy="150"/>
          </a:xfrm>
        </p:grpSpPr>
        <p:sp>
          <p:nvSpPr>
            <p:cNvPr id="7067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87" y="2010"/>
              <a:ext cx="862" cy="1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solidFill>
                    <a:srgbClr val="FFFFFF"/>
                  </a:solidFill>
                  <a:latin typeface="Arial Black" panose="020B0A04020102020204" pitchFamily="34" charset="0"/>
                </a:rPr>
                <a:t>THANKS</a:t>
              </a:r>
              <a:endParaRPr lang="zh-CN" altLang="en-US" sz="3600" kern="1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671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901" y="2024"/>
              <a:ext cx="886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solidFill>
                    <a:srgbClr val="FFFFFF"/>
                  </a:solidFill>
                  <a:latin typeface="돋움" panose="020B0600000101010101" pitchFamily="34" charset="-127"/>
                  <a:ea typeface="돋움" panose="020B0600000101010101" pitchFamily="34" charset="-127"/>
                </a:rPr>
                <a:t>for your time</a:t>
              </a:r>
              <a:endParaRPr lang="zh-CN" altLang="en-US" sz="3600" i="1" kern="10"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endParaRPr>
            </a:p>
          </p:txBody>
        </p:sp>
      </p:grp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2987675" y="0"/>
            <a:ext cx="0" cy="571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6156325" y="0"/>
            <a:ext cx="0" cy="571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4" grpId="1" animBg="1"/>
      <p:bldP spid="4107" grpId="0" animBg="1"/>
      <p:bldP spid="4107" grpId="1" animBg="1"/>
      <p:bldP spid="4119" grpId="0" animBg="1"/>
      <p:bldP spid="4119" grpId="1" animBg="1"/>
      <p:bldP spid="4120" grpId="0" animBg="1"/>
      <p:bldP spid="4120" grpId="1" animBg="1"/>
      <p:bldP spid="4121" grpId="0" animBg="1"/>
      <p:bldP spid="4121" grpId="1" animBg="1"/>
      <p:bldP spid="4122" grpId="0" animBg="1"/>
      <p:bldP spid="4122" grpId="1" animBg="1"/>
      <p:bldP spid="4129" grpId="0" animBg="1"/>
      <p:bldP spid="4129" grpId="1" animBg="1"/>
      <p:bldP spid="4130" grpId="0" animBg="1"/>
      <p:bldP spid="413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组合 3"/>
          <p:cNvGrpSpPr/>
          <p:nvPr/>
        </p:nvGrpSpPr>
        <p:grpSpPr bwMode="auto">
          <a:xfrm>
            <a:off x="2516188" y="1935163"/>
            <a:ext cx="4111625" cy="922337"/>
            <a:chOff x="2843808" y="-88012"/>
            <a:chExt cx="3744416" cy="1447152"/>
          </a:xfrm>
        </p:grpSpPr>
        <p:sp>
          <p:nvSpPr>
            <p:cNvPr id="71686" name="Rectangle 8"/>
            <p:cNvSpPr>
              <a:spLocks noChangeArrowheads="1"/>
            </p:cNvSpPr>
            <p:nvPr/>
          </p:nvSpPr>
          <p:spPr bwMode="auto">
            <a:xfrm>
              <a:off x="2959920" y="641843"/>
              <a:ext cx="3528392" cy="271443"/>
            </a:xfrm>
            <a:custGeom>
              <a:avLst/>
              <a:gdLst>
                <a:gd name="T0" fmla="*/ 0 w 3093568"/>
                <a:gd name="T1" fmla="*/ 0 h 271442"/>
                <a:gd name="T2" fmla="*/ 5235141 w 3093568"/>
                <a:gd name="T3" fmla="*/ 0 h 271442"/>
                <a:gd name="T4" fmla="*/ 5235141 w 3093568"/>
                <a:gd name="T5" fmla="*/ 271446 h 271442"/>
                <a:gd name="T6" fmla="*/ 0 w 3093568"/>
                <a:gd name="T7" fmla="*/ 271446 h 271442"/>
                <a:gd name="T8" fmla="*/ 0 w 3093568"/>
                <a:gd name="T9" fmla="*/ 0 h 27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3568"/>
                <a:gd name="T16" fmla="*/ 0 h 271442"/>
                <a:gd name="T17" fmla="*/ 3093568 w 3093568"/>
                <a:gd name="T18" fmla="*/ 271442 h 27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3568" h="271442">
                  <a:moveTo>
                    <a:pt x="0" y="0"/>
                  </a:moveTo>
                  <a:lnTo>
                    <a:pt x="3093568" y="0"/>
                  </a:lnTo>
                  <a:lnTo>
                    <a:pt x="3093568" y="271442"/>
                  </a:lnTo>
                  <a:cubicBezTo>
                    <a:pt x="1777407" y="81360"/>
                    <a:pt x="1788744" y="3494"/>
                    <a:pt x="0" y="2714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87" name="矩形 5"/>
            <p:cNvSpPr>
              <a:spLocks noChangeArrowheads="1"/>
            </p:cNvSpPr>
            <p:nvPr/>
          </p:nvSpPr>
          <p:spPr bwMode="auto">
            <a:xfrm>
              <a:off x="2843808" y="-88012"/>
              <a:ext cx="3744416" cy="14471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5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Q&amp;A </a:t>
              </a:r>
              <a:endParaRPr kumimoji="0" lang="zh-CN" altLang="en-US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弧形 22"/>
          <p:cNvSpPr/>
          <p:nvPr/>
        </p:nvSpPr>
        <p:spPr>
          <a:xfrm>
            <a:off x="2555776" y="625475"/>
            <a:ext cx="4443412" cy="4443413"/>
          </a:xfrm>
          <a:prstGeom prst="arc">
            <a:avLst>
              <a:gd name="adj1" fmla="val 14678433"/>
              <a:gd name="adj2" fmla="val 9872826"/>
            </a:avLst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47107" name="矩形 23"/>
          <p:cNvSpPr>
            <a:spLocks noChangeArrowheads="1"/>
          </p:cNvSpPr>
          <p:nvPr/>
        </p:nvSpPr>
        <p:spPr bwMode="auto">
          <a:xfrm>
            <a:off x="3757811" y="1820863"/>
            <a:ext cx="1941885" cy="169277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kumimoji="0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kumimoji="0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kumimoji="0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r>
              <a:rPr kumimoji="0"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endParaRPr kumimoji="0"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kumimoji="0"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kumimoji="0"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kumimoji="0"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491880" y="481013"/>
            <a:ext cx="0" cy="3671887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868144" y="1489075"/>
            <a:ext cx="0" cy="360045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835150" y="1778000"/>
            <a:ext cx="4249738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66369" y="5702669"/>
            <a:ext cx="4465637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椭圆 35"/>
          <p:cNvSpPr>
            <a:spLocks noChangeArrowheads="1"/>
          </p:cNvSpPr>
          <p:nvPr/>
        </p:nvSpPr>
        <p:spPr bwMode="auto">
          <a:xfrm>
            <a:off x="3670300" y="120650"/>
            <a:ext cx="1223963" cy="1223963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3" name="椭圆 36"/>
          <p:cNvSpPr>
            <a:spLocks noChangeArrowheads="1"/>
          </p:cNvSpPr>
          <p:nvPr/>
        </p:nvSpPr>
        <p:spPr bwMode="auto">
          <a:xfrm>
            <a:off x="4610100" y="4297660"/>
            <a:ext cx="1223962" cy="1223963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6" name="TextBox 39"/>
          <p:cNvSpPr txBox="1">
            <a:spLocks noChangeArrowheads="1"/>
          </p:cNvSpPr>
          <p:nvPr/>
        </p:nvSpPr>
        <p:spPr bwMode="auto">
          <a:xfrm>
            <a:off x="1433513" y="982663"/>
            <a:ext cx="1770062" cy="6461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3600" dirty="0">
                <a:solidFill>
                  <a:schemeClr val="bg1"/>
                </a:solidFill>
                <a:ea typeface="微软雅黑" panose="020B0503020204020204" pitchFamily="34" charset="-122"/>
              </a:rPr>
              <a:t>Content</a:t>
            </a:r>
            <a:endParaRPr kumimoji="0" lang="zh-CN" altLang="en-US" sz="3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7117" name="TextBox 40"/>
          <p:cNvSpPr txBox="1">
            <a:spLocks noChangeArrowheads="1"/>
          </p:cNvSpPr>
          <p:nvPr/>
        </p:nvSpPr>
        <p:spPr bwMode="auto">
          <a:xfrm>
            <a:off x="3481058" y="554038"/>
            <a:ext cx="1583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Introduction</a:t>
            </a:r>
            <a:endParaRPr kumimoji="0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8" name="TextBox 41"/>
          <p:cNvSpPr txBox="1">
            <a:spLocks noChangeArrowheads="1"/>
          </p:cNvSpPr>
          <p:nvPr/>
        </p:nvSpPr>
        <p:spPr bwMode="auto">
          <a:xfrm>
            <a:off x="4412667" y="4755752"/>
            <a:ext cx="16188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</p:txBody>
      </p:sp>
      <p:sp>
        <p:nvSpPr>
          <p:cNvPr id="47122" name="椭圆 17"/>
          <p:cNvSpPr>
            <a:spLocks noChangeArrowheads="1"/>
          </p:cNvSpPr>
          <p:nvPr/>
        </p:nvSpPr>
        <p:spPr bwMode="auto">
          <a:xfrm>
            <a:off x="6228928" y="1921569"/>
            <a:ext cx="1223962" cy="1223963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3" name="TextBox 41"/>
          <p:cNvSpPr txBox="1">
            <a:spLocks noChangeArrowheads="1"/>
          </p:cNvSpPr>
          <p:nvPr/>
        </p:nvSpPr>
        <p:spPr bwMode="auto">
          <a:xfrm>
            <a:off x="6201304" y="2254709"/>
            <a:ext cx="14539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2.Project</a:t>
            </a:r>
          </a:p>
          <a:p>
            <a:pPr algn="ctr" eaLnBrk="1" hangingPunct="1"/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kumimoji="0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37"/>
          <p:cNvSpPr>
            <a:spLocks noChangeArrowheads="1"/>
          </p:cNvSpPr>
          <p:nvPr/>
        </p:nvSpPr>
        <p:spPr bwMode="auto">
          <a:xfrm>
            <a:off x="1872134" y="2929508"/>
            <a:ext cx="1223962" cy="1223963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2"/>
          <p:cNvSpPr txBox="1">
            <a:spLocks noChangeArrowheads="1"/>
          </p:cNvSpPr>
          <p:nvPr/>
        </p:nvSpPr>
        <p:spPr bwMode="auto">
          <a:xfrm>
            <a:off x="1678137" y="3378960"/>
            <a:ext cx="15478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Future </a:t>
            </a:r>
          </a:p>
          <a:p>
            <a:pPr algn="ctr" eaLnBrk="1" hangingPunct="1"/>
            <a:r>
              <a: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</a:p>
          <a:p>
            <a:pPr algn="ctr" eaLnBrk="1" hangingPunct="1"/>
            <a:endParaRPr kumimoji="0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">
        <p:cover/>
      </p:transition>
    </mc:Choice>
    <mc:Fallback xmlns="">
      <p:transition spd="slow" advTm="703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46288" y="3090863"/>
            <a:ext cx="2237680" cy="5238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  </a:t>
            </a:r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Introduction</a:t>
            </a:r>
            <a:endParaRPr kumimoji="0"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63725" y="2195513"/>
            <a:ext cx="0" cy="1792287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16013" y="2943225"/>
            <a:ext cx="238283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966788" y="38036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70C0"/>
                </a:solidFill>
                <a:ea typeface="微软雅黑" panose="020B0503020204020204" pitchFamily="34" charset="-122"/>
              </a:rPr>
              <a:t>&gt;&gt;&gt;</a:t>
            </a:r>
            <a:endParaRPr kumimoji="0" lang="zh-CN" altLang="en-US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16013" y="1128713"/>
            <a:ext cx="7493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3800">
                <a:solidFill>
                  <a:srgbClr val="969696"/>
                </a:solidFill>
                <a:latin typeface="Serif Black" charset="-122"/>
                <a:ea typeface="DFKai-SB" panose="03000509000000000000" pitchFamily="65" charset="-120"/>
              </a:rPr>
              <a:t>1</a:t>
            </a:r>
            <a:endParaRPr kumimoji="0" lang="zh-CN" altLang="en-US" sz="13800">
              <a:solidFill>
                <a:srgbClr val="969696"/>
              </a:solidFill>
              <a:latin typeface="Serif Black" charset="-122"/>
              <a:ea typeface="DFKai-SB" panose="03000509000000000000" pitchFamily="65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484438" y="2943225"/>
            <a:ext cx="2382838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65313" y="-2346325"/>
            <a:ext cx="0" cy="231775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4636"/>
          <a:stretch>
            <a:fillRect/>
          </a:stretch>
        </p:blipFill>
        <p:spPr bwMode="auto">
          <a:xfrm>
            <a:off x="4573588" y="860425"/>
            <a:ext cx="3814762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>
        <p:cover/>
      </p:transition>
    </mc:Choice>
    <mc:Fallback xmlns="">
      <p:transition spd="slow" advTm="306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8456" y="553403"/>
            <a:ext cx="3140075" cy="4777740"/>
            <a:chOff x="1521" y="768"/>
            <a:chExt cx="4945" cy="7524"/>
          </a:xfrm>
        </p:grpSpPr>
        <p:sp>
          <p:nvSpPr>
            <p:cNvPr id="4" name="TextBox 19"/>
            <p:cNvSpPr txBox="1">
              <a:spLocks noChangeArrowheads="1"/>
            </p:cNvSpPr>
            <p:nvPr/>
          </p:nvSpPr>
          <p:spPr bwMode="auto">
            <a:xfrm>
              <a:off x="1521" y="768"/>
              <a:ext cx="3297" cy="8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80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DATASET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521" y="2330"/>
              <a:ext cx="4945" cy="5962"/>
            </a:xfrm>
            <a:prstGeom prst="rect">
              <a:avLst/>
            </a:prstGeom>
            <a:solidFill>
              <a:srgbClr val="F1ECE2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Lao UI" pitchFamily="34" charset="0"/>
                </a:rPr>
                <a:t>Olivettifaces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o UI" pitchFamily="34" charset="0"/>
                </a:rPr>
                <a:t> : Demo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o UI" pitchFamily="34" charset="0"/>
                  <a:sym typeface="+mn-ea"/>
                </a:rPr>
                <a:t>     (40 classes)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Lao UI" pitchFamily="34" charset="0"/>
                  <a:sym typeface="+mn-ea"/>
                </a:rPr>
                <a:t>Lfw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o UI" pitchFamily="34" charset="0"/>
                  <a:sym typeface="+mn-ea"/>
                </a:rPr>
                <a:t> dataset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o UI" pitchFamily="34" charset="0"/>
                  <a:sym typeface="+mn-ea"/>
                </a:rPr>
                <a:t>：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o UI" pitchFamily="34" charset="0"/>
                  <a:sym typeface="+mn-ea"/>
                </a:rPr>
                <a:t>Final Report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endParaRPr>
            </a:p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o UI" pitchFamily="34" charset="0"/>
                </a:rPr>
                <a:t>     (5760 classes)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96D1F03-0CA4-4D82-95D8-88E25E137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814388"/>
            <a:ext cx="2634162" cy="31878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D99715-58C1-4A1C-8769-CEDD1D241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217540"/>
            <a:ext cx="2381250" cy="238125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A0DA3D-44AE-4F79-BB2E-AC5F5EAF281B}"/>
              </a:ext>
            </a:extLst>
          </p:cNvPr>
          <p:cNvCxnSpPr>
            <a:cxnSpLocks/>
          </p:cNvCxnSpPr>
          <p:nvPr/>
        </p:nvCxnSpPr>
        <p:spPr>
          <a:xfrm flipV="1">
            <a:off x="3491880" y="1777380"/>
            <a:ext cx="1684957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671E9A-4BBE-4B13-9364-468DF3BA3165}"/>
              </a:ext>
            </a:extLst>
          </p:cNvPr>
          <p:cNvCxnSpPr/>
          <p:nvPr/>
        </p:nvCxnSpPr>
        <p:spPr>
          <a:xfrm>
            <a:off x="3923928" y="494573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">
        <p:cover/>
      </p:transition>
    </mc:Choice>
    <mc:Fallback xmlns="">
      <p:transition spd="slow" advTm="288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33"/>
          <p:cNvSpPr>
            <a:spLocks noChangeArrowheads="1"/>
          </p:cNvSpPr>
          <p:nvPr/>
        </p:nvSpPr>
        <p:spPr bwMode="auto">
          <a:xfrm rot="19760506">
            <a:off x="-2361488" y="967598"/>
            <a:ext cx="6802858" cy="39878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Introduction To Project</a:t>
            </a:r>
            <a:endParaRPr kumimoji="0"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33"/>
          <p:cNvSpPr>
            <a:spLocks noChangeArrowheads="1"/>
          </p:cNvSpPr>
          <p:nvPr/>
        </p:nvSpPr>
        <p:spPr bwMode="auto">
          <a:xfrm rot="19760506">
            <a:off x="-683940" y="342594"/>
            <a:ext cx="3167063" cy="52322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kumimoji="0"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3E25B2-C986-468C-A3BD-1C63C6C2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28" y="1417340"/>
            <a:ext cx="3146920" cy="40893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2AFA35-2C10-4A05-B2A1-7A746FF60DBE}"/>
              </a:ext>
            </a:extLst>
          </p:cNvPr>
          <p:cNvSpPr txBox="1"/>
          <p:nvPr/>
        </p:nvSpPr>
        <p:spPr>
          <a:xfrm>
            <a:off x="323528" y="1706025"/>
            <a:ext cx="4248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Face detection</a:t>
            </a: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Data processing</a:t>
            </a:r>
          </a:p>
          <a:p>
            <a:endParaRPr lang="en-US" altLang="zh-CN" sz="2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more complicated neural network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22E19F-BBE5-4047-BBFB-0A7D03ACBE88}"/>
              </a:ext>
            </a:extLst>
          </p:cNvPr>
          <p:cNvSpPr/>
          <p:nvPr/>
        </p:nvSpPr>
        <p:spPr>
          <a:xfrm>
            <a:off x="6948264" y="3721596"/>
            <a:ext cx="936104" cy="1368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C188FA-5A79-469B-8D7E-A103F37C7B3C}"/>
              </a:ext>
            </a:extLst>
          </p:cNvPr>
          <p:cNvSpPr txBox="1"/>
          <p:nvPr/>
        </p:nvSpPr>
        <p:spPr>
          <a:xfrm>
            <a:off x="3239852" y="59409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Difference</a:t>
            </a:r>
            <a:endParaRPr lang="zh-CN" altLang="en-US" sz="4000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">
        <p:cover/>
      </p:transition>
    </mc:Choice>
    <mc:Fallback xmlns="">
      <p:transition spd="slow" advTm="770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46288" y="3090863"/>
            <a:ext cx="2237680" cy="40011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</a:rPr>
              <a:t>Project Process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863725" y="2195513"/>
            <a:ext cx="0" cy="1792287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16013" y="2943225"/>
            <a:ext cx="238283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966788" y="38036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70C0"/>
                </a:solidFill>
                <a:ea typeface="微软雅黑" panose="020B0503020204020204" pitchFamily="34" charset="-122"/>
              </a:rPr>
              <a:t>&gt;&gt;&gt;</a:t>
            </a:r>
            <a:endParaRPr kumimoji="0" lang="zh-CN" altLang="en-US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16013" y="1128713"/>
            <a:ext cx="7493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3800" dirty="0">
                <a:solidFill>
                  <a:srgbClr val="969696"/>
                </a:solidFill>
                <a:latin typeface="Serif Black" charset="-122"/>
                <a:ea typeface="DFKai-SB" panose="03000509000000000000" pitchFamily="65" charset="-120"/>
              </a:rPr>
              <a:t>2</a:t>
            </a:r>
            <a:endParaRPr kumimoji="0" lang="zh-CN" altLang="en-US" sz="13800" dirty="0">
              <a:solidFill>
                <a:srgbClr val="969696"/>
              </a:solidFill>
              <a:latin typeface="Serif Black" charset="-122"/>
              <a:ea typeface="DFKai-SB" panose="03000509000000000000" pitchFamily="65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484438" y="2943225"/>
            <a:ext cx="2382838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65313" y="-2346325"/>
            <a:ext cx="0" cy="231775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4636"/>
          <a:stretch>
            <a:fillRect/>
          </a:stretch>
        </p:blipFill>
        <p:spPr bwMode="auto">
          <a:xfrm>
            <a:off x="4573588" y="860425"/>
            <a:ext cx="3814762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6">
        <p:cover/>
      </p:transition>
    </mc:Choice>
    <mc:Fallback xmlns="">
      <p:transition spd="slow" advTm="12306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533525" y="5160963"/>
            <a:ext cx="648017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129406" y="330402"/>
            <a:ext cx="2847454" cy="52322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Project Process</a:t>
            </a:r>
            <a:endParaRPr kumimoji="0"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-25400" y="4349750"/>
            <a:ext cx="1573213" cy="8128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2276941" y="2554732"/>
            <a:ext cx="1689506" cy="92333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lvl="0" algn="ctr" eaLnBrk="1" hangingPunct="1"/>
            <a:r>
              <a:rPr lang="en-US" altLang="zh-CN" dirty="0"/>
              <a:t>Face detection</a:t>
            </a:r>
            <a:endParaRPr kumimoji="0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lang="en-US" altLang="zh-CN" dirty="0"/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1533525" y="2043216"/>
            <a:ext cx="1777324" cy="49330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  <a:endCxn id="22" idx="1"/>
          </p:cNvCxnSpPr>
          <p:nvPr/>
        </p:nvCxnSpPr>
        <p:spPr>
          <a:xfrm>
            <a:off x="1847018" y="3009728"/>
            <a:ext cx="429923" cy="66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"/>
          <p:cNvGrpSpPr/>
          <p:nvPr/>
        </p:nvGrpSpPr>
        <p:grpSpPr>
          <a:xfrm>
            <a:off x="8525200" y="3925251"/>
            <a:ext cx="799329" cy="1326094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3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矩形 23">
            <a:extLst>
              <a:ext uri="{FF2B5EF4-FFF2-40B4-BE49-F238E27FC236}">
                <a16:creationId xmlns:a16="http://schemas.microsoft.com/office/drawing/2014/main" id="{43451C30-11D8-4D48-BB09-6E84624C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235" y="2554732"/>
            <a:ext cx="1689506" cy="92333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lvl="0" algn="ctr" eaLnBrk="1" hangingPunct="1"/>
            <a:r>
              <a:rPr lang="en-US" altLang="zh-CN" dirty="0"/>
              <a:t>neural network</a:t>
            </a:r>
            <a:endParaRPr kumimoji="0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lang="en-US" altLang="zh-CN" dirty="0"/>
          </a:p>
        </p:txBody>
      </p:sp>
      <p:sp>
        <p:nvSpPr>
          <p:cNvPr id="25" name="矩形 23">
            <a:extLst>
              <a:ext uri="{FF2B5EF4-FFF2-40B4-BE49-F238E27FC236}">
                <a16:creationId xmlns:a16="http://schemas.microsoft.com/office/drawing/2014/main" id="{34758E51-3313-46C7-B919-632F54CCF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6" y="2554732"/>
            <a:ext cx="1689506" cy="92333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lvl="0" algn="ctr" eaLnBrk="1" hangingPunct="1"/>
            <a:r>
              <a:rPr lang="en-US" altLang="zh-CN" dirty="0"/>
              <a:t>Dataset</a:t>
            </a:r>
            <a:endParaRPr kumimoji="0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lang="en-US" altLang="zh-CN" dirty="0"/>
          </a:p>
        </p:txBody>
      </p:sp>
      <p:sp>
        <p:nvSpPr>
          <p:cNvPr id="26" name="矩形 23">
            <a:extLst>
              <a:ext uri="{FF2B5EF4-FFF2-40B4-BE49-F238E27FC236}">
                <a16:creationId xmlns:a16="http://schemas.microsoft.com/office/drawing/2014/main" id="{3FE45DA4-AFA6-4E6A-BEC9-1D7DA96C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782" y="2554732"/>
            <a:ext cx="1689506" cy="92333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lvl="0" algn="ctr" eaLnBrk="1" hangingPunct="1"/>
            <a:r>
              <a:rPr lang="en-US" altLang="zh-CN" dirty="0" err="1"/>
              <a:t>softmax</a:t>
            </a:r>
            <a:endParaRPr kumimoji="0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lang="en-US" altLang="zh-CN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1D8CD1F-81C3-4DFA-A30A-763C81958FC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965953" y="3003059"/>
            <a:ext cx="432282" cy="1333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F6F3C13-63C8-4BB3-BDCE-1BFF065BFDAD}"/>
              </a:ext>
            </a:extLst>
          </p:cNvPr>
          <p:cNvCxnSpPr>
            <a:cxnSpLocks/>
          </p:cNvCxnSpPr>
          <p:nvPr/>
        </p:nvCxnSpPr>
        <p:spPr>
          <a:xfrm>
            <a:off x="6084888" y="3009728"/>
            <a:ext cx="429923" cy="66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3">
            <a:extLst>
              <a:ext uri="{FF2B5EF4-FFF2-40B4-BE49-F238E27FC236}">
                <a16:creationId xmlns:a16="http://schemas.microsoft.com/office/drawing/2014/main" id="{01B1DF45-EF09-45C2-81C6-931482946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9" y="1140731"/>
            <a:ext cx="1689506" cy="92333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endParaRPr lang="en-US" altLang="zh-CN" dirty="0"/>
          </a:p>
          <a:p>
            <a:pPr lvl="0" algn="ctr" eaLnBrk="1" hangingPunct="1"/>
            <a:r>
              <a:rPr lang="en-US" altLang="zh-CN" dirty="0"/>
              <a:t>Our project</a:t>
            </a:r>
            <a:endParaRPr kumimoji="0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endParaRPr lang="en-US" altLang="zh-CN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A5EDE8A-EFB9-46B0-8674-62CDBB70487A}"/>
              </a:ext>
            </a:extLst>
          </p:cNvPr>
          <p:cNvCxnSpPr>
            <a:cxnSpLocks/>
          </p:cNvCxnSpPr>
          <p:nvPr/>
        </p:nvCxnSpPr>
        <p:spPr>
          <a:xfrm flipV="1">
            <a:off x="3047701" y="2044801"/>
            <a:ext cx="870371" cy="50993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F21292B-B6C9-4BCD-8171-736837B818CD}"/>
              </a:ext>
            </a:extLst>
          </p:cNvPr>
          <p:cNvCxnSpPr>
            <a:cxnSpLocks/>
          </p:cNvCxnSpPr>
          <p:nvPr/>
        </p:nvCxnSpPr>
        <p:spPr>
          <a:xfrm flipH="1" flipV="1">
            <a:off x="4355977" y="2044801"/>
            <a:ext cx="762284" cy="5083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E090A22-9115-483B-A67E-7079E499C50D}"/>
              </a:ext>
            </a:extLst>
          </p:cNvPr>
          <p:cNvCxnSpPr>
            <a:cxnSpLocks/>
          </p:cNvCxnSpPr>
          <p:nvPr/>
        </p:nvCxnSpPr>
        <p:spPr>
          <a:xfrm flipH="1" flipV="1">
            <a:off x="5000355" y="2044801"/>
            <a:ext cx="1875901" cy="49266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01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85">
        <p:cover/>
      </p:transition>
    </mc:Choice>
    <mc:Fallback xmlns="">
      <p:transition spd="slow" advTm="60385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01701" y="3090863"/>
            <a:ext cx="3070299" cy="52322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Demo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30338" y="2195513"/>
            <a:ext cx="0" cy="1792287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84213" y="2943225"/>
            <a:ext cx="238125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966788" y="38036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70C0"/>
                </a:solidFill>
                <a:ea typeface="微软雅黑" panose="020B0503020204020204" pitchFamily="34" charset="-122"/>
              </a:rPr>
              <a:t>&gt;&gt;&gt;</a:t>
            </a:r>
            <a:endParaRPr kumimoji="0" lang="zh-CN" altLang="en-US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4213" y="1128713"/>
            <a:ext cx="7477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3800" dirty="0">
                <a:solidFill>
                  <a:srgbClr val="969696"/>
                </a:solidFill>
                <a:latin typeface="Serif Black" charset="-122"/>
                <a:ea typeface="DFKai-SB" panose="03000509000000000000" pitchFamily="65" charset="-120"/>
              </a:rPr>
              <a:t>3</a:t>
            </a:r>
            <a:endParaRPr kumimoji="0" lang="zh-CN" altLang="en-US" sz="13800" dirty="0">
              <a:solidFill>
                <a:srgbClr val="969696"/>
              </a:solidFill>
              <a:latin typeface="Serif Black" charset="-122"/>
              <a:ea typeface="DFKai-SB" panose="03000509000000000000" pitchFamily="65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484438" y="2943225"/>
            <a:ext cx="2382838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65313" y="-2346325"/>
            <a:ext cx="0" cy="231775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1746885"/>
            <a:ext cx="4145915" cy="2727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547353" y="409228"/>
            <a:ext cx="1823368" cy="52197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Dataset</a:t>
            </a:r>
            <a:endParaRPr kumimoji="0"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59860" y="1901909"/>
            <a:ext cx="3647987" cy="3046988"/>
          </a:xfrm>
          <a:prstGeom prst="rect">
            <a:avLst/>
          </a:prstGeom>
          <a:solidFill>
            <a:srgbClr val="F1ECE2"/>
          </a:solidFill>
          <a:ln w="127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olivettifaces.gif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       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400 pictures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40 classes: 10pictures/person</a:t>
            </a: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Lao UI" pitchFamily="34" charset="0"/>
              </a:rPr>
              <a:t>57*47 pixels/picture</a:t>
            </a: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Lao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70886B-CF74-4E37-A09E-99D8CCA90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92" y="1901909"/>
            <a:ext cx="2634162" cy="318783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2F4875E-2372-4638-A561-A59E51E4D107}"/>
              </a:ext>
            </a:extLst>
          </p:cNvPr>
          <p:cNvCxnSpPr/>
          <p:nvPr/>
        </p:nvCxnSpPr>
        <p:spPr>
          <a:xfrm flipH="1">
            <a:off x="858553" y="1705372"/>
            <a:ext cx="3024335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25481E5-97B5-4761-B0B6-EA18BE582FB8}"/>
              </a:ext>
            </a:extLst>
          </p:cNvPr>
          <p:cNvCxnSpPr/>
          <p:nvPr/>
        </p:nvCxnSpPr>
        <p:spPr>
          <a:xfrm flipH="1">
            <a:off x="5343677" y="1705372"/>
            <a:ext cx="3024335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A1BB7DF3-56FC-4C0D-AC49-D75AC075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01" y="1091762"/>
            <a:ext cx="38075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</a:rPr>
              <a:t>Extractor</a:t>
            </a:r>
            <a:endParaRPr kumimoji="0" lang="zh-CN" altLang="en-US" sz="20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2DD35DA0-20E0-4F31-A715-1C45E9F8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677" y="1091762"/>
            <a:ext cx="302433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</a:rPr>
              <a:t>picture</a:t>
            </a:r>
            <a:endParaRPr kumimoji="0" lang="zh-CN" altLang="en-US" sz="20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5.7|1.3"/>
</p:tagLst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2700">
          <a:noFill/>
        </a:ln>
      </a:spPr>
      <a:bodyPr wrap="square" rtlCol="0" anchor="ctr">
        <a:spAutoFit/>
      </a:bodyPr>
      <a:lstStyle>
        <a:defPPr algn="ctr">
          <a:defRPr sz="1600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Lao UI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12700">
          <a:noFill/>
        </a:ln>
      </a:spPr>
      <a:bodyPr wrap="square" rtlCol="0" anchor="ctr">
        <a:spAutoFit/>
      </a:bodyPr>
      <a:lstStyle>
        <a:defPPr algn="ctr">
          <a:defRPr sz="1600" b="1">
            <a:solidFill>
              <a:prstClr val="white"/>
            </a:solidFill>
            <a:latin typeface="微软雅黑" panose="020B0503020204020204" pitchFamily="34" charset="-122"/>
            <a:cs typeface="Lao UI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232</Words>
  <Application>Microsoft Office PowerPoint</Application>
  <PresentationFormat>全屏显示(16:10)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DFKai-SB</vt:lpstr>
      <vt:lpstr>돋움</vt:lpstr>
      <vt:lpstr>Gulim</vt:lpstr>
      <vt:lpstr>Gulim</vt:lpstr>
      <vt:lpstr>Lao UI</vt:lpstr>
      <vt:lpstr>Serif Black</vt:lpstr>
      <vt:lpstr>Vijaya</vt:lpstr>
      <vt:lpstr>宋体</vt:lpstr>
      <vt:lpstr>微软雅黑</vt:lpstr>
      <vt:lpstr>Arial</vt:lpstr>
      <vt:lpstr>Arial Black</vt:lpstr>
      <vt:lpstr>Calibri</vt:lpstr>
      <vt:lpstr>Franklin Gothic Medium</vt:lpstr>
      <vt:lpstr>Monotype Corsiva</vt:lpstr>
      <vt:lpstr>Times New Roman</vt:lpstr>
      <vt:lpstr>Wingdings</vt:lpstr>
      <vt:lpstr>演示文稿1</vt:lpstr>
      <vt:lpstr>1_演示文稿1</vt:lpstr>
      <vt:lpstr>1_기본 디자인</vt:lpstr>
      <vt:lpstr>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LiuBin</dc:creator>
  <cp:lastModifiedBy>Liu Shawn</cp:lastModifiedBy>
  <cp:revision>591</cp:revision>
  <dcterms:created xsi:type="dcterms:W3CDTF">2011-03-17T08:18:00Z</dcterms:created>
  <dcterms:modified xsi:type="dcterms:W3CDTF">2018-06-30T14:13:19Z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