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3" r:id="rId1"/>
  </p:sldMasterIdLst>
  <p:sldIdLst>
    <p:sldId id="256" r:id="rId2"/>
    <p:sldId id="257" r:id="rId3"/>
    <p:sldId id="258" r:id="rId4"/>
    <p:sldId id="260" r:id="rId5"/>
    <p:sldId id="261" r:id="rId6"/>
    <p:sldId id="262" r:id="rId7"/>
    <p:sldId id="263" r:id="rId8"/>
    <p:sldId id="264" r:id="rId9"/>
    <p:sldId id="265" r:id="rId10"/>
    <p:sldId id="266" r:id="rId11"/>
    <p:sldId id="278" r:id="rId12"/>
    <p:sldId id="267" r:id="rId13"/>
    <p:sldId id="268" r:id="rId14"/>
    <p:sldId id="300" r:id="rId15"/>
    <p:sldId id="269" r:id="rId16"/>
    <p:sldId id="271" r:id="rId17"/>
    <p:sldId id="272" r:id="rId18"/>
    <p:sldId id="279" r:id="rId19"/>
    <p:sldId id="273" r:id="rId20"/>
    <p:sldId id="301" r:id="rId21"/>
    <p:sldId id="274" r:id="rId22"/>
    <p:sldId id="275" r:id="rId23"/>
    <p:sldId id="277" r:id="rId24"/>
    <p:sldId id="276" r:id="rId25"/>
    <p:sldId id="280" r:id="rId26"/>
    <p:sldId id="281" r:id="rId27"/>
    <p:sldId id="302" r:id="rId28"/>
    <p:sldId id="283" r:id="rId29"/>
    <p:sldId id="303" r:id="rId30"/>
    <p:sldId id="282" r:id="rId31"/>
    <p:sldId id="284" r:id="rId32"/>
    <p:sldId id="285" r:id="rId33"/>
    <p:sldId id="286" r:id="rId34"/>
    <p:sldId id="288" r:id="rId35"/>
    <p:sldId id="289" r:id="rId36"/>
    <p:sldId id="290" r:id="rId37"/>
    <p:sldId id="291" r:id="rId38"/>
    <p:sldId id="292" r:id="rId39"/>
    <p:sldId id="293" r:id="rId40"/>
    <p:sldId id="294" r:id="rId41"/>
    <p:sldId id="295" r:id="rId42"/>
    <p:sldId id="296" r:id="rId43"/>
    <p:sldId id="297" r:id="rId44"/>
    <p:sldId id="298" r:id="rId45"/>
    <p:sldId id="304" r:id="rId46"/>
    <p:sldId id="299"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92C379-CFB8-4A3D-8EDC-498FFBE7F292}"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EDD4651-A34A-4681-AEC2-6C316877B9A1}" type="slidenum">
              <a:rPr lang="en-IN" smtClean="0"/>
              <a:t>‹#›</a:t>
            </a:fld>
            <a:endParaRPr lang="en-IN"/>
          </a:p>
        </p:txBody>
      </p:sp>
    </p:spTree>
    <p:extLst>
      <p:ext uri="{BB962C8B-B14F-4D97-AF65-F5344CB8AC3E}">
        <p14:creationId xmlns:p14="http://schemas.microsoft.com/office/powerpoint/2010/main" val="129448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92C379-CFB8-4A3D-8EDC-498FFBE7F292}"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DD4651-A34A-4681-AEC2-6C316877B9A1}" type="slidenum">
              <a:rPr lang="en-IN" smtClean="0"/>
              <a:t>‹#›</a:t>
            </a:fld>
            <a:endParaRPr lang="en-IN"/>
          </a:p>
        </p:txBody>
      </p:sp>
    </p:spTree>
    <p:extLst>
      <p:ext uri="{BB962C8B-B14F-4D97-AF65-F5344CB8AC3E}">
        <p14:creationId xmlns:p14="http://schemas.microsoft.com/office/powerpoint/2010/main" val="134450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92C379-CFB8-4A3D-8EDC-498FFBE7F292}"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DD4651-A34A-4681-AEC2-6C316877B9A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2895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92C379-CFB8-4A3D-8EDC-498FFBE7F292}"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DD4651-A34A-4681-AEC2-6C316877B9A1}" type="slidenum">
              <a:rPr lang="en-IN" smtClean="0"/>
              <a:t>‹#›</a:t>
            </a:fld>
            <a:endParaRPr lang="en-IN"/>
          </a:p>
        </p:txBody>
      </p:sp>
    </p:spTree>
    <p:extLst>
      <p:ext uri="{BB962C8B-B14F-4D97-AF65-F5344CB8AC3E}">
        <p14:creationId xmlns:p14="http://schemas.microsoft.com/office/powerpoint/2010/main" val="1719077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92C379-CFB8-4A3D-8EDC-498FFBE7F292}"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DD4651-A34A-4681-AEC2-6C316877B9A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4493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92C379-CFB8-4A3D-8EDC-498FFBE7F292}"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DD4651-A34A-4681-AEC2-6C316877B9A1}" type="slidenum">
              <a:rPr lang="en-IN" smtClean="0"/>
              <a:t>‹#›</a:t>
            </a:fld>
            <a:endParaRPr lang="en-IN"/>
          </a:p>
        </p:txBody>
      </p:sp>
    </p:spTree>
    <p:extLst>
      <p:ext uri="{BB962C8B-B14F-4D97-AF65-F5344CB8AC3E}">
        <p14:creationId xmlns:p14="http://schemas.microsoft.com/office/powerpoint/2010/main" val="1031726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92C379-CFB8-4A3D-8EDC-498FFBE7F292}"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DD4651-A34A-4681-AEC2-6C316877B9A1}" type="slidenum">
              <a:rPr lang="en-IN" smtClean="0"/>
              <a:t>‹#›</a:t>
            </a:fld>
            <a:endParaRPr lang="en-IN"/>
          </a:p>
        </p:txBody>
      </p:sp>
    </p:spTree>
    <p:extLst>
      <p:ext uri="{BB962C8B-B14F-4D97-AF65-F5344CB8AC3E}">
        <p14:creationId xmlns:p14="http://schemas.microsoft.com/office/powerpoint/2010/main" val="3227082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92C379-CFB8-4A3D-8EDC-498FFBE7F292}"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DD4651-A34A-4681-AEC2-6C316877B9A1}" type="slidenum">
              <a:rPr lang="en-IN" smtClean="0"/>
              <a:t>‹#›</a:t>
            </a:fld>
            <a:endParaRPr lang="en-IN"/>
          </a:p>
        </p:txBody>
      </p:sp>
    </p:spTree>
    <p:extLst>
      <p:ext uri="{BB962C8B-B14F-4D97-AF65-F5344CB8AC3E}">
        <p14:creationId xmlns:p14="http://schemas.microsoft.com/office/powerpoint/2010/main" val="813749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92C379-CFB8-4A3D-8EDC-498FFBE7F292}"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DD4651-A34A-4681-AEC2-6C316877B9A1}" type="slidenum">
              <a:rPr lang="en-IN" smtClean="0"/>
              <a:t>‹#›</a:t>
            </a:fld>
            <a:endParaRPr lang="en-IN"/>
          </a:p>
        </p:txBody>
      </p:sp>
    </p:spTree>
    <p:extLst>
      <p:ext uri="{BB962C8B-B14F-4D97-AF65-F5344CB8AC3E}">
        <p14:creationId xmlns:p14="http://schemas.microsoft.com/office/powerpoint/2010/main" val="172975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92C379-CFB8-4A3D-8EDC-498FFBE7F292}"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DD4651-A34A-4681-AEC2-6C316877B9A1}" type="slidenum">
              <a:rPr lang="en-IN" smtClean="0"/>
              <a:t>‹#›</a:t>
            </a:fld>
            <a:endParaRPr lang="en-IN"/>
          </a:p>
        </p:txBody>
      </p:sp>
    </p:spTree>
    <p:extLst>
      <p:ext uri="{BB962C8B-B14F-4D97-AF65-F5344CB8AC3E}">
        <p14:creationId xmlns:p14="http://schemas.microsoft.com/office/powerpoint/2010/main" val="1132402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92C379-CFB8-4A3D-8EDC-498FFBE7F292}"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EDD4651-A34A-4681-AEC2-6C316877B9A1}" type="slidenum">
              <a:rPr lang="en-IN" smtClean="0"/>
              <a:t>‹#›</a:t>
            </a:fld>
            <a:endParaRPr lang="en-IN"/>
          </a:p>
        </p:txBody>
      </p:sp>
    </p:spTree>
    <p:extLst>
      <p:ext uri="{BB962C8B-B14F-4D97-AF65-F5344CB8AC3E}">
        <p14:creationId xmlns:p14="http://schemas.microsoft.com/office/powerpoint/2010/main" val="2164370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92C379-CFB8-4A3D-8EDC-498FFBE7F292}" type="datetimeFigureOut">
              <a:rPr lang="en-IN" smtClean="0"/>
              <a:t>05-10-2022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EDD4651-A34A-4681-AEC2-6C316877B9A1}" type="slidenum">
              <a:rPr lang="en-IN" smtClean="0"/>
              <a:t>‹#›</a:t>
            </a:fld>
            <a:endParaRPr lang="en-IN"/>
          </a:p>
        </p:txBody>
      </p:sp>
    </p:spTree>
    <p:extLst>
      <p:ext uri="{BB962C8B-B14F-4D97-AF65-F5344CB8AC3E}">
        <p14:creationId xmlns:p14="http://schemas.microsoft.com/office/powerpoint/2010/main" val="2868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92C379-CFB8-4A3D-8EDC-498FFBE7F292}" type="datetimeFigureOut">
              <a:rPr lang="en-IN" smtClean="0"/>
              <a:t>05-10-2022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EDD4651-A34A-4681-AEC2-6C316877B9A1}" type="slidenum">
              <a:rPr lang="en-IN" smtClean="0"/>
              <a:t>‹#›</a:t>
            </a:fld>
            <a:endParaRPr lang="en-IN"/>
          </a:p>
        </p:txBody>
      </p:sp>
    </p:spTree>
    <p:extLst>
      <p:ext uri="{BB962C8B-B14F-4D97-AF65-F5344CB8AC3E}">
        <p14:creationId xmlns:p14="http://schemas.microsoft.com/office/powerpoint/2010/main" val="3238145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92C379-CFB8-4A3D-8EDC-498FFBE7F292}" type="datetimeFigureOut">
              <a:rPr lang="en-IN" smtClean="0"/>
              <a:t>05-10-2022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EDD4651-A34A-4681-AEC2-6C316877B9A1}" type="slidenum">
              <a:rPr lang="en-IN" smtClean="0"/>
              <a:t>‹#›</a:t>
            </a:fld>
            <a:endParaRPr lang="en-IN"/>
          </a:p>
        </p:txBody>
      </p:sp>
    </p:spTree>
    <p:extLst>
      <p:ext uri="{BB962C8B-B14F-4D97-AF65-F5344CB8AC3E}">
        <p14:creationId xmlns:p14="http://schemas.microsoft.com/office/powerpoint/2010/main" val="132791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92C379-CFB8-4A3D-8EDC-498FFBE7F292}"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EDD4651-A34A-4681-AEC2-6C316877B9A1}" type="slidenum">
              <a:rPr lang="en-IN" smtClean="0"/>
              <a:t>‹#›</a:t>
            </a:fld>
            <a:endParaRPr lang="en-IN"/>
          </a:p>
        </p:txBody>
      </p:sp>
    </p:spTree>
    <p:extLst>
      <p:ext uri="{BB962C8B-B14F-4D97-AF65-F5344CB8AC3E}">
        <p14:creationId xmlns:p14="http://schemas.microsoft.com/office/powerpoint/2010/main" val="2684884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92C379-CFB8-4A3D-8EDC-498FFBE7F292}"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DD4651-A34A-4681-AEC2-6C316877B9A1}" type="slidenum">
              <a:rPr lang="en-IN" smtClean="0"/>
              <a:t>‹#›</a:t>
            </a:fld>
            <a:endParaRPr lang="en-IN"/>
          </a:p>
        </p:txBody>
      </p:sp>
    </p:spTree>
    <p:extLst>
      <p:ext uri="{BB962C8B-B14F-4D97-AF65-F5344CB8AC3E}">
        <p14:creationId xmlns:p14="http://schemas.microsoft.com/office/powerpoint/2010/main" val="2161074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C92C379-CFB8-4A3D-8EDC-498FFBE7F292}" type="datetimeFigureOut">
              <a:rPr lang="en-IN" smtClean="0"/>
              <a:t>05-10-2022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EDD4651-A34A-4681-AEC2-6C316877B9A1}" type="slidenum">
              <a:rPr lang="en-IN" smtClean="0"/>
              <a:t>‹#›</a:t>
            </a:fld>
            <a:endParaRPr lang="en-IN"/>
          </a:p>
        </p:txBody>
      </p:sp>
    </p:spTree>
    <p:extLst>
      <p:ext uri="{BB962C8B-B14F-4D97-AF65-F5344CB8AC3E}">
        <p14:creationId xmlns:p14="http://schemas.microsoft.com/office/powerpoint/2010/main" val="1134228197"/>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 id="2147483986" r:id="rId13"/>
    <p:sldLayoutId id="2147483987" r:id="rId14"/>
    <p:sldLayoutId id="2147483988" r:id="rId15"/>
    <p:sldLayoutId id="214748398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oracle.com/javase/8/docs/api/java/util/LinkedList.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oracle.com/javase/8/docs/api/java/util/LinkedList.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java-util-package-jav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957E5-5E2F-9421-A98F-E49AADD5688E}"/>
              </a:ext>
            </a:extLst>
          </p:cNvPr>
          <p:cNvSpPr>
            <a:spLocks noGrp="1"/>
          </p:cNvSpPr>
          <p:nvPr>
            <p:ph type="ctrTitle"/>
          </p:nvPr>
        </p:nvSpPr>
        <p:spPr>
          <a:xfrm>
            <a:off x="2508531" y="4276165"/>
            <a:ext cx="8915399" cy="913593"/>
          </a:xfrm>
        </p:spPr>
        <p:txBody>
          <a:bodyPr>
            <a:normAutofit fontScale="90000"/>
          </a:bodyPr>
          <a:lstStyle/>
          <a:p>
            <a:r>
              <a:rPr lang="en-US" dirty="0"/>
              <a:t>Hi All Good Morning!!</a:t>
            </a:r>
            <a:endParaRPr lang="en-IN" dirty="0"/>
          </a:p>
        </p:txBody>
      </p:sp>
    </p:spTree>
    <p:extLst>
      <p:ext uri="{BB962C8B-B14F-4D97-AF65-F5344CB8AC3E}">
        <p14:creationId xmlns:p14="http://schemas.microsoft.com/office/powerpoint/2010/main" val="24315800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C83E5-0A62-EDE6-C563-EA6E702AA4EB}"/>
              </a:ext>
            </a:extLst>
          </p:cNvPr>
          <p:cNvSpPr>
            <a:spLocks noGrp="1"/>
          </p:cNvSpPr>
          <p:nvPr>
            <p:ph type="title"/>
          </p:nvPr>
        </p:nvSpPr>
        <p:spPr>
          <a:xfrm>
            <a:off x="1795118" y="573741"/>
            <a:ext cx="10396882" cy="1151965"/>
          </a:xfrm>
        </p:spPr>
        <p:txBody>
          <a:bodyPr>
            <a:normAutofit/>
          </a:bodyPr>
          <a:lstStyle/>
          <a:p>
            <a:r>
              <a:rPr lang="en-US" sz="4400" dirty="0"/>
              <a:t>Types of Lists in Collections:</a:t>
            </a:r>
            <a:endParaRPr lang="en-IN" sz="4400" dirty="0"/>
          </a:p>
        </p:txBody>
      </p:sp>
      <p:sp>
        <p:nvSpPr>
          <p:cNvPr id="3" name="Content Placeholder 2">
            <a:extLst>
              <a:ext uri="{FF2B5EF4-FFF2-40B4-BE49-F238E27FC236}">
                <a16:creationId xmlns:a16="http://schemas.microsoft.com/office/drawing/2014/main" id="{A9FDE5E0-81B4-DCD4-6813-E5FF3203D9AA}"/>
              </a:ext>
            </a:extLst>
          </p:cNvPr>
          <p:cNvSpPr>
            <a:spLocks noGrp="1"/>
          </p:cNvSpPr>
          <p:nvPr>
            <p:ph idx="1"/>
          </p:nvPr>
        </p:nvSpPr>
        <p:spPr>
          <a:xfrm>
            <a:off x="2514600" y="1977425"/>
            <a:ext cx="10515600" cy="4620879"/>
          </a:xfrm>
        </p:spPr>
        <p:txBody>
          <a:bodyPr>
            <a:normAutofit lnSpcReduction="10000"/>
          </a:bodyPr>
          <a:lstStyle/>
          <a:p>
            <a:pPr marL="0" indent="0">
              <a:buNone/>
            </a:pPr>
            <a:r>
              <a:rPr lang="en-US" dirty="0"/>
              <a:t>Lists Majorly Divided into three types  such as</a:t>
            </a:r>
          </a:p>
          <a:p>
            <a:pPr lvl="5">
              <a:lnSpc>
                <a:spcPct val="150000"/>
              </a:lnSpc>
              <a:buFont typeface="Wingdings" panose="05000000000000000000" pitchFamily="2" charset="2"/>
              <a:buChar char="Ø"/>
            </a:pPr>
            <a:r>
              <a:rPr lang="en-US" sz="3200" dirty="0" err="1"/>
              <a:t>ArrayList</a:t>
            </a:r>
            <a:endParaRPr lang="en-US" sz="3200" dirty="0"/>
          </a:p>
          <a:p>
            <a:pPr lvl="6">
              <a:lnSpc>
                <a:spcPct val="150000"/>
              </a:lnSpc>
              <a:buFont typeface="Wingdings" panose="05000000000000000000" pitchFamily="2" charset="2"/>
              <a:buChar char="§"/>
            </a:pPr>
            <a:r>
              <a:rPr lang="en-US" sz="2000" dirty="0" err="1"/>
              <a:t>AbstractList</a:t>
            </a:r>
            <a:endParaRPr lang="en-US" sz="2000" dirty="0"/>
          </a:p>
          <a:p>
            <a:pPr lvl="5">
              <a:lnSpc>
                <a:spcPct val="150000"/>
              </a:lnSpc>
              <a:buFont typeface="Wingdings" panose="05000000000000000000" pitchFamily="2" charset="2"/>
              <a:buChar char="Ø"/>
            </a:pPr>
            <a:r>
              <a:rPr lang="en-US" sz="3200" dirty="0"/>
              <a:t>LinkedList</a:t>
            </a:r>
          </a:p>
          <a:p>
            <a:pPr lvl="6">
              <a:lnSpc>
                <a:spcPct val="150000"/>
              </a:lnSpc>
              <a:buFont typeface="Wingdings" panose="05000000000000000000" pitchFamily="2" charset="2"/>
              <a:buChar char="§"/>
            </a:pPr>
            <a:r>
              <a:rPr lang="en-US" sz="2000" dirty="0" err="1"/>
              <a:t>AbstractSequentialList</a:t>
            </a:r>
            <a:endParaRPr lang="en-US" sz="2000" dirty="0"/>
          </a:p>
          <a:p>
            <a:pPr lvl="5">
              <a:lnSpc>
                <a:spcPct val="150000"/>
              </a:lnSpc>
              <a:buFont typeface="Wingdings" panose="05000000000000000000" pitchFamily="2" charset="2"/>
              <a:buChar char="Ø"/>
            </a:pPr>
            <a:r>
              <a:rPr lang="en-US" sz="3200" dirty="0"/>
              <a:t>Vector</a:t>
            </a:r>
          </a:p>
          <a:p>
            <a:pPr lvl="6">
              <a:lnSpc>
                <a:spcPct val="150000"/>
              </a:lnSpc>
              <a:buFont typeface="Wingdings" panose="05000000000000000000" pitchFamily="2" charset="2"/>
              <a:buChar char="Ø"/>
            </a:pPr>
            <a:r>
              <a:rPr lang="en-US" sz="2400" dirty="0"/>
              <a:t>Stack</a:t>
            </a:r>
          </a:p>
          <a:p>
            <a:pPr lvl="6">
              <a:lnSpc>
                <a:spcPct val="150000"/>
              </a:lnSpc>
              <a:buFont typeface="Wingdings" panose="05000000000000000000" pitchFamily="2" charset="2"/>
              <a:buChar char="Ø"/>
            </a:pPr>
            <a:endParaRPr lang="en-US" sz="3200" dirty="0"/>
          </a:p>
          <a:p>
            <a:pPr marL="0" indent="0">
              <a:buNone/>
            </a:pPr>
            <a:endParaRPr lang="en-IN" dirty="0"/>
          </a:p>
        </p:txBody>
      </p:sp>
    </p:spTree>
    <p:extLst>
      <p:ext uri="{BB962C8B-B14F-4D97-AF65-F5344CB8AC3E}">
        <p14:creationId xmlns:p14="http://schemas.microsoft.com/office/powerpoint/2010/main" val="8881561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3">
                                            <p:txEl>
                                              <p:pRg st="1" end="1"/>
                                            </p:txEl>
                                          </p:spTgt>
                                        </p:tgtEl>
                                        <p:attrNameLst>
                                          <p:attrName>r</p:attrName>
                                        </p:attrNameLst>
                                      </p:cBhvr>
                                    </p:animRot>
                                    <p:animRot by="-240000">
                                      <p:cBhvr>
                                        <p:cTn id="12" dur="200" fill="hold">
                                          <p:stCondLst>
                                            <p:cond delay="200"/>
                                          </p:stCondLst>
                                        </p:cTn>
                                        <p:tgtEl>
                                          <p:spTgt spid="3">
                                            <p:txEl>
                                              <p:pRg st="1" end="1"/>
                                            </p:txEl>
                                          </p:spTgt>
                                        </p:tgtEl>
                                        <p:attrNameLst>
                                          <p:attrName>r</p:attrName>
                                        </p:attrNameLst>
                                      </p:cBhvr>
                                    </p:animRot>
                                    <p:animRot by="240000">
                                      <p:cBhvr>
                                        <p:cTn id="13" dur="200" fill="hold">
                                          <p:stCondLst>
                                            <p:cond delay="400"/>
                                          </p:stCondLst>
                                        </p:cTn>
                                        <p:tgtEl>
                                          <p:spTgt spid="3">
                                            <p:txEl>
                                              <p:pRg st="1" end="1"/>
                                            </p:txEl>
                                          </p:spTgt>
                                        </p:tgtEl>
                                        <p:attrNameLst>
                                          <p:attrName>r</p:attrName>
                                        </p:attrNameLst>
                                      </p:cBhvr>
                                    </p:animRot>
                                    <p:animRot by="-240000">
                                      <p:cBhvr>
                                        <p:cTn id="14" dur="200" fill="hold">
                                          <p:stCondLst>
                                            <p:cond delay="600"/>
                                          </p:stCondLst>
                                        </p:cTn>
                                        <p:tgtEl>
                                          <p:spTgt spid="3">
                                            <p:txEl>
                                              <p:pRg st="1" end="1"/>
                                            </p:txEl>
                                          </p:spTgt>
                                        </p:tgtEl>
                                        <p:attrNameLst>
                                          <p:attrName>r</p:attrName>
                                        </p:attrNameLst>
                                      </p:cBhvr>
                                    </p:animRot>
                                    <p:animRot by="120000">
                                      <p:cBhvr>
                                        <p:cTn id="15" dur="200" fill="hold">
                                          <p:stCondLst>
                                            <p:cond delay="800"/>
                                          </p:stCondLst>
                                        </p:cTn>
                                        <p:tgtEl>
                                          <p:spTgt spid="3">
                                            <p:txEl>
                                              <p:pRg st="1" end="1"/>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nodeType="clickEffect">
                                  <p:stCondLst>
                                    <p:cond delay="0"/>
                                  </p:stCondLst>
                                  <p:childTnLst>
                                    <p:animRot by="120000">
                                      <p:cBhvr>
                                        <p:cTn id="19" dur="100" fill="hold">
                                          <p:stCondLst>
                                            <p:cond delay="0"/>
                                          </p:stCondLst>
                                        </p:cTn>
                                        <p:tgtEl>
                                          <p:spTgt spid="3">
                                            <p:txEl>
                                              <p:pRg st="3" end="3"/>
                                            </p:txEl>
                                          </p:spTgt>
                                        </p:tgtEl>
                                        <p:attrNameLst>
                                          <p:attrName>r</p:attrName>
                                        </p:attrNameLst>
                                      </p:cBhvr>
                                    </p:animRot>
                                    <p:animRot by="-240000">
                                      <p:cBhvr>
                                        <p:cTn id="20" dur="200" fill="hold">
                                          <p:stCondLst>
                                            <p:cond delay="200"/>
                                          </p:stCondLst>
                                        </p:cTn>
                                        <p:tgtEl>
                                          <p:spTgt spid="3">
                                            <p:txEl>
                                              <p:pRg st="3" end="3"/>
                                            </p:txEl>
                                          </p:spTgt>
                                        </p:tgtEl>
                                        <p:attrNameLst>
                                          <p:attrName>r</p:attrName>
                                        </p:attrNameLst>
                                      </p:cBhvr>
                                    </p:animRot>
                                    <p:animRot by="240000">
                                      <p:cBhvr>
                                        <p:cTn id="21" dur="200" fill="hold">
                                          <p:stCondLst>
                                            <p:cond delay="400"/>
                                          </p:stCondLst>
                                        </p:cTn>
                                        <p:tgtEl>
                                          <p:spTgt spid="3">
                                            <p:txEl>
                                              <p:pRg st="3" end="3"/>
                                            </p:txEl>
                                          </p:spTgt>
                                        </p:tgtEl>
                                        <p:attrNameLst>
                                          <p:attrName>r</p:attrName>
                                        </p:attrNameLst>
                                      </p:cBhvr>
                                    </p:animRot>
                                    <p:animRot by="-240000">
                                      <p:cBhvr>
                                        <p:cTn id="22" dur="200" fill="hold">
                                          <p:stCondLst>
                                            <p:cond delay="600"/>
                                          </p:stCondLst>
                                        </p:cTn>
                                        <p:tgtEl>
                                          <p:spTgt spid="3">
                                            <p:txEl>
                                              <p:pRg st="3" end="3"/>
                                            </p:txEl>
                                          </p:spTgt>
                                        </p:tgtEl>
                                        <p:attrNameLst>
                                          <p:attrName>r</p:attrName>
                                        </p:attrNameLst>
                                      </p:cBhvr>
                                    </p:animRot>
                                    <p:animRot by="120000">
                                      <p:cBhvr>
                                        <p:cTn id="23" dur="200" fill="hold">
                                          <p:stCondLst>
                                            <p:cond delay="800"/>
                                          </p:stCondLst>
                                        </p:cTn>
                                        <p:tgtEl>
                                          <p:spTgt spid="3">
                                            <p:txEl>
                                              <p:pRg st="3" end="3"/>
                                            </p:txEl>
                                          </p:spTgt>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32" presetClass="emph" presetSubtype="0" fill="hold" nodeType="clickEffect">
                                  <p:stCondLst>
                                    <p:cond delay="0"/>
                                  </p:stCondLst>
                                  <p:childTnLst>
                                    <p:animRot by="120000">
                                      <p:cBhvr>
                                        <p:cTn id="27" dur="100" fill="hold">
                                          <p:stCondLst>
                                            <p:cond delay="0"/>
                                          </p:stCondLst>
                                        </p:cTn>
                                        <p:tgtEl>
                                          <p:spTgt spid="3">
                                            <p:txEl>
                                              <p:pRg st="5" end="5"/>
                                            </p:txEl>
                                          </p:spTgt>
                                        </p:tgtEl>
                                        <p:attrNameLst>
                                          <p:attrName>r</p:attrName>
                                        </p:attrNameLst>
                                      </p:cBhvr>
                                    </p:animRot>
                                    <p:animRot by="-240000">
                                      <p:cBhvr>
                                        <p:cTn id="28" dur="200" fill="hold">
                                          <p:stCondLst>
                                            <p:cond delay="200"/>
                                          </p:stCondLst>
                                        </p:cTn>
                                        <p:tgtEl>
                                          <p:spTgt spid="3">
                                            <p:txEl>
                                              <p:pRg st="5" end="5"/>
                                            </p:txEl>
                                          </p:spTgt>
                                        </p:tgtEl>
                                        <p:attrNameLst>
                                          <p:attrName>r</p:attrName>
                                        </p:attrNameLst>
                                      </p:cBhvr>
                                    </p:animRot>
                                    <p:animRot by="240000">
                                      <p:cBhvr>
                                        <p:cTn id="29" dur="200" fill="hold">
                                          <p:stCondLst>
                                            <p:cond delay="400"/>
                                          </p:stCondLst>
                                        </p:cTn>
                                        <p:tgtEl>
                                          <p:spTgt spid="3">
                                            <p:txEl>
                                              <p:pRg st="5" end="5"/>
                                            </p:txEl>
                                          </p:spTgt>
                                        </p:tgtEl>
                                        <p:attrNameLst>
                                          <p:attrName>r</p:attrName>
                                        </p:attrNameLst>
                                      </p:cBhvr>
                                    </p:animRot>
                                    <p:animRot by="-240000">
                                      <p:cBhvr>
                                        <p:cTn id="30" dur="200" fill="hold">
                                          <p:stCondLst>
                                            <p:cond delay="600"/>
                                          </p:stCondLst>
                                        </p:cTn>
                                        <p:tgtEl>
                                          <p:spTgt spid="3">
                                            <p:txEl>
                                              <p:pRg st="5" end="5"/>
                                            </p:txEl>
                                          </p:spTgt>
                                        </p:tgtEl>
                                        <p:attrNameLst>
                                          <p:attrName>r</p:attrName>
                                        </p:attrNameLst>
                                      </p:cBhvr>
                                    </p:animRot>
                                    <p:animRot by="120000">
                                      <p:cBhvr>
                                        <p:cTn id="31" dur="200" fill="hold">
                                          <p:stCondLst>
                                            <p:cond delay="800"/>
                                          </p:stCondLst>
                                        </p:cTn>
                                        <p:tgtEl>
                                          <p:spTgt spid="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2807-B4DE-E796-87CA-D8C95FB4EBC7}"/>
              </a:ext>
            </a:extLst>
          </p:cNvPr>
          <p:cNvSpPr>
            <a:spLocks noGrp="1"/>
          </p:cNvSpPr>
          <p:nvPr>
            <p:ph type="title"/>
          </p:nvPr>
        </p:nvSpPr>
        <p:spPr>
          <a:xfrm>
            <a:off x="4475697" y="2766218"/>
            <a:ext cx="10515600" cy="1325563"/>
          </a:xfrm>
        </p:spPr>
        <p:txBody>
          <a:bodyPr>
            <a:normAutofit/>
          </a:bodyPr>
          <a:lstStyle/>
          <a:p>
            <a:r>
              <a:rPr lang="en-US" sz="4800" b="1" dirty="0" err="1"/>
              <a:t>ArrayList</a:t>
            </a:r>
            <a:endParaRPr lang="en-IN" sz="4800" b="1" dirty="0"/>
          </a:p>
        </p:txBody>
      </p:sp>
    </p:spTree>
    <p:extLst>
      <p:ext uri="{BB962C8B-B14F-4D97-AF65-F5344CB8AC3E}">
        <p14:creationId xmlns:p14="http://schemas.microsoft.com/office/powerpoint/2010/main" val="1051304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
                                        </p:tgtEl>
                                        <p:attrNameLst>
                                          <p:attrName>style.color</p:attrName>
                                        </p:attrNameLst>
                                      </p:cBhvr>
                                      <p:to>
                                        <a:schemeClr val="bg1"/>
                                      </p:to>
                                    </p:animClr>
                                    <p:animClr clrSpc="rgb" dir="cw">
                                      <p:cBhvr>
                                        <p:cTn id="7" dur="250" autoRev="1" fill="remove"/>
                                        <p:tgtEl>
                                          <p:spTgt spid="2"/>
                                        </p:tgtEl>
                                        <p:attrNameLst>
                                          <p:attrName>fillcolor</p:attrName>
                                        </p:attrNameLst>
                                      </p:cBhvr>
                                      <p:to>
                                        <a:schemeClr val="bg1"/>
                                      </p:to>
                                    </p:animClr>
                                    <p:set>
                                      <p:cBhvr>
                                        <p:cTn id="8" dur="250" autoRev="1" fill="remove"/>
                                        <p:tgtEl>
                                          <p:spTgt spid="2"/>
                                        </p:tgtEl>
                                        <p:attrNameLst>
                                          <p:attrName>fill.type</p:attrName>
                                        </p:attrNameLst>
                                      </p:cBhvr>
                                      <p:to>
                                        <p:strVal val="solid"/>
                                      </p:to>
                                    </p:set>
                                    <p:set>
                                      <p:cBhvr>
                                        <p:cTn id="9" dur="250" autoRev="1" fill="remove"/>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2650-DF64-0436-61CD-AB384BF3FFB8}"/>
              </a:ext>
            </a:extLst>
          </p:cNvPr>
          <p:cNvSpPr>
            <a:spLocks noGrp="1"/>
          </p:cNvSpPr>
          <p:nvPr>
            <p:ph type="title"/>
          </p:nvPr>
        </p:nvSpPr>
        <p:spPr/>
        <p:txBody>
          <a:bodyPr>
            <a:normAutofit/>
          </a:bodyPr>
          <a:lstStyle/>
          <a:p>
            <a:r>
              <a:rPr lang="en-US" dirty="0"/>
              <a:t>What is </a:t>
            </a:r>
            <a:r>
              <a:rPr lang="en-US" dirty="0" err="1"/>
              <a:t>ArrayList</a:t>
            </a:r>
            <a:r>
              <a:rPr lang="en-US" dirty="0"/>
              <a:t> ?</a:t>
            </a:r>
            <a:endParaRPr lang="en-IN" dirty="0"/>
          </a:p>
        </p:txBody>
      </p:sp>
      <p:sp>
        <p:nvSpPr>
          <p:cNvPr id="3" name="Content Placeholder 2">
            <a:extLst>
              <a:ext uri="{FF2B5EF4-FFF2-40B4-BE49-F238E27FC236}">
                <a16:creationId xmlns:a16="http://schemas.microsoft.com/office/drawing/2014/main" id="{A075B1E7-02DC-9858-22B1-336B44FAE89A}"/>
              </a:ext>
            </a:extLst>
          </p:cNvPr>
          <p:cNvSpPr>
            <a:spLocks noGrp="1"/>
          </p:cNvSpPr>
          <p:nvPr>
            <p:ph idx="1"/>
          </p:nvPr>
        </p:nvSpPr>
        <p:spPr/>
        <p:txBody>
          <a:bodyPr>
            <a:normAutofit/>
          </a:bodyPr>
          <a:lstStyle/>
          <a:p>
            <a:pPr>
              <a:lnSpc>
                <a:spcPct val="150000"/>
              </a:lnSpc>
            </a:pPr>
            <a:r>
              <a:rPr lang="en-US" b="0" i="0" dirty="0">
                <a:solidFill>
                  <a:srgbClr val="333333"/>
                </a:solidFill>
                <a:effectLst/>
                <a:latin typeface="Roboto" panose="02000000000000000000" pitchFamily="2" charset="0"/>
                <a:ea typeface="Roboto" panose="02000000000000000000" pitchFamily="2" charset="0"/>
              </a:rPr>
              <a:t>Java </a:t>
            </a:r>
            <a:r>
              <a:rPr lang="en-US" b="1" i="0" dirty="0" err="1">
                <a:solidFill>
                  <a:srgbClr val="333333"/>
                </a:solidFill>
                <a:effectLst/>
                <a:latin typeface="Roboto" panose="02000000000000000000" pitchFamily="2" charset="0"/>
                <a:ea typeface="Roboto" panose="02000000000000000000" pitchFamily="2" charset="0"/>
              </a:rPr>
              <a:t>ArrayList</a:t>
            </a:r>
            <a:r>
              <a:rPr lang="en-US" b="0" i="0" dirty="0">
                <a:solidFill>
                  <a:srgbClr val="333333"/>
                </a:solidFill>
                <a:effectLst/>
                <a:latin typeface="Roboto" panose="02000000000000000000" pitchFamily="2" charset="0"/>
                <a:ea typeface="Roboto" panose="02000000000000000000" pitchFamily="2" charset="0"/>
              </a:rPr>
              <a:t> class uses a </a:t>
            </a:r>
            <a:r>
              <a:rPr lang="en-US" b="0" i="1" dirty="0">
                <a:solidFill>
                  <a:srgbClr val="333333"/>
                </a:solidFill>
                <a:effectLst/>
                <a:latin typeface="Roboto" panose="02000000000000000000" pitchFamily="2" charset="0"/>
                <a:ea typeface="Roboto" panose="02000000000000000000" pitchFamily="2" charset="0"/>
              </a:rPr>
              <a:t>dynamic </a:t>
            </a:r>
            <a:r>
              <a:rPr lang="en-US" b="0" i="1" dirty="0">
                <a:solidFill>
                  <a:srgbClr val="008000"/>
                </a:solidFill>
                <a:effectLst/>
                <a:latin typeface="Roboto" panose="02000000000000000000" pitchFamily="2" charset="0"/>
                <a:ea typeface="Roboto" panose="02000000000000000000" pitchFamily="2" charset="0"/>
              </a:rPr>
              <a:t>arra</a:t>
            </a:r>
            <a:r>
              <a:rPr lang="en-US" i="1" dirty="0">
                <a:solidFill>
                  <a:srgbClr val="008000"/>
                </a:solidFill>
                <a:latin typeface="Roboto" panose="02000000000000000000" pitchFamily="2" charset="0"/>
                <a:ea typeface="Roboto" panose="02000000000000000000" pitchFamily="2" charset="0"/>
              </a:rPr>
              <a:t>y</a:t>
            </a:r>
            <a:r>
              <a:rPr lang="en-US" b="0" i="0" dirty="0">
                <a:solidFill>
                  <a:srgbClr val="333333"/>
                </a:solidFill>
                <a:effectLst/>
                <a:latin typeface="Roboto" panose="02000000000000000000" pitchFamily="2" charset="0"/>
                <a:ea typeface="Roboto" panose="02000000000000000000" pitchFamily="2" charset="0"/>
              </a:rPr>
              <a:t> for storing the elements. It is like an array, but there is </a:t>
            </a:r>
            <a:r>
              <a:rPr lang="en-US" b="0" i="1" dirty="0">
                <a:solidFill>
                  <a:srgbClr val="333333"/>
                </a:solidFill>
                <a:effectLst/>
                <a:latin typeface="Roboto" panose="02000000000000000000" pitchFamily="2" charset="0"/>
                <a:ea typeface="Roboto" panose="02000000000000000000" pitchFamily="2" charset="0"/>
              </a:rPr>
              <a:t>no size limit</a:t>
            </a:r>
            <a:r>
              <a:rPr lang="en-US" b="0" i="0" dirty="0">
                <a:solidFill>
                  <a:srgbClr val="333333"/>
                </a:solidFill>
                <a:effectLst/>
                <a:latin typeface="Roboto" panose="02000000000000000000" pitchFamily="2" charset="0"/>
                <a:ea typeface="Roboto" panose="02000000000000000000" pitchFamily="2" charset="0"/>
              </a:rPr>
              <a:t>. We can add or remove elements anytime</a:t>
            </a:r>
          </a:p>
          <a:p>
            <a:endParaRPr lang="en-US" b="0" i="0" dirty="0">
              <a:solidFill>
                <a:srgbClr val="333333"/>
              </a:solidFill>
              <a:effectLst/>
              <a:latin typeface="Roboto" panose="02000000000000000000" pitchFamily="2" charset="0"/>
              <a:ea typeface="Roboto" panose="02000000000000000000" pitchFamily="2" charset="0"/>
            </a:endParaRPr>
          </a:p>
          <a:p>
            <a:pPr>
              <a:lnSpc>
                <a:spcPct val="150000"/>
              </a:lnSpc>
              <a:spcBef>
                <a:spcPts val="1800"/>
              </a:spcBef>
            </a:pPr>
            <a:r>
              <a:rPr lang="en-US" b="0" i="0" dirty="0">
                <a:solidFill>
                  <a:srgbClr val="333333"/>
                </a:solidFill>
                <a:effectLst/>
                <a:latin typeface="Roboto" panose="02000000000000000000" pitchFamily="2" charset="0"/>
                <a:ea typeface="Roboto" panose="02000000000000000000" pitchFamily="2" charset="0"/>
              </a:rPr>
              <a:t>The </a:t>
            </a:r>
            <a:r>
              <a:rPr lang="en-US" b="0" i="0" dirty="0" err="1">
                <a:solidFill>
                  <a:srgbClr val="333333"/>
                </a:solidFill>
                <a:effectLst/>
                <a:latin typeface="Roboto" panose="02000000000000000000" pitchFamily="2" charset="0"/>
                <a:ea typeface="Roboto" panose="02000000000000000000" pitchFamily="2" charset="0"/>
              </a:rPr>
              <a:t>ArrayList</a:t>
            </a:r>
            <a:r>
              <a:rPr lang="en-US" b="0" i="0" dirty="0">
                <a:solidFill>
                  <a:srgbClr val="333333"/>
                </a:solidFill>
                <a:effectLst/>
                <a:latin typeface="Roboto" panose="02000000000000000000" pitchFamily="2" charset="0"/>
                <a:ea typeface="Roboto" panose="02000000000000000000" pitchFamily="2" charset="0"/>
              </a:rPr>
              <a:t> in Java can have the duplicate </a:t>
            </a:r>
            <a:r>
              <a:rPr lang="en-US" b="0" i="0">
                <a:solidFill>
                  <a:srgbClr val="333333"/>
                </a:solidFill>
                <a:effectLst/>
                <a:latin typeface="Roboto" panose="02000000000000000000" pitchFamily="2" charset="0"/>
                <a:ea typeface="Roboto" panose="02000000000000000000" pitchFamily="2" charset="0"/>
              </a:rPr>
              <a:t>elements also. </a:t>
            </a:r>
            <a:r>
              <a:rPr lang="en-US" b="0" i="0" dirty="0">
                <a:solidFill>
                  <a:srgbClr val="333333"/>
                </a:solidFill>
                <a:effectLst/>
                <a:latin typeface="Roboto" panose="02000000000000000000" pitchFamily="2" charset="0"/>
                <a:ea typeface="Roboto" panose="02000000000000000000" pitchFamily="2" charset="0"/>
              </a:rPr>
              <a:t>The </a:t>
            </a:r>
            <a:r>
              <a:rPr lang="en-US" b="0" i="0" dirty="0" err="1">
                <a:solidFill>
                  <a:srgbClr val="333333"/>
                </a:solidFill>
                <a:effectLst/>
                <a:latin typeface="Roboto" panose="02000000000000000000" pitchFamily="2" charset="0"/>
                <a:ea typeface="Roboto" panose="02000000000000000000" pitchFamily="2" charset="0"/>
              </a:rPr>
              <a:t>ArrayList</a:t>
            </a:r>
            <a:r>
              <a:rPr lang="en-US" b="0" i="0" dirty="0">
                <a:solidFill>
                  <a:srgbClr val="333333"/>
                </a:solidFill>
                <a:effectLst/>
                <a:latin typeface="Roboto" panose="02000000000000000000" pitchFamily="2" charset="0"/>
                <a:ea typeface="Roboto" panose="02000000000000000000" pitchFamily="2" charset="0"/>
              </a:rPr>
              <a:t> maintains the insertion order internally.</a:t>
            </a: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7739803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51AFE-10B8-20A6-CC5B-665A1998C09C}"/>
              </a:ext>
            </a:extLst>
          </p:cNvPr>
          <p:cNvSpPr>
            <a:spLocks noGrp="1"/>
          </p:cNvSpPr>
          <p:nvPr>
            <p:ph type="title"/>
          </p:nvPr>
        </p:nvSpPr>
        <p:spPr>
          <a:xfrm>
            <a:off x="2189513" y="677899"/>
            <a:ext cx="8911687" cy="1280890"/>
          </a:xfrm>
        </p:spPr>
        <p:txBody>
          <a:bodyPr>
            <a:normAutofit/>
          </a:bodyPr>
          <a:lstStyle/>
          <a:p>
            <a:r>
              <a:rPr lang="en-US" dirty="0"/>
              <a:t>Syntax of </a:t>
            </a:r>
            <a:r>
              <a:rPr lang="en-US" dirty="0" err="1"/>
              <a:t>ArrayList</a:t>
            </a:r>
            <a:endParaRPr lang="en-IN" dirty="0"/>
          </a:p>
        </p:txBody>
      </p:sp>
      <p:sp>
        <p:nvSpPr>
          <p:cNvPr id="3" name="Content Placeholder 2">
            <a:extLst>
              <a:ext uri="{FF2B5EF4-FFF2-40B4-BE49-F238E27FC236}">
                <a16:creationId xmlns:a16="http://schemas.microsoft.com/office/drawing/2014/main" id="{BA6F4EA9-43EF-8AC5-4304-57791CF7138A}"/>
              </a:ext>
            </a:extLst>
          </p:cNvPr>
          <p:cNvSpPr>
            <a:spLocks noGrp="1"/>
          </p:cNvSpPr>
          <p:nvPr>
            <p:ph idx="1"/>
          </p:nvPr>
        </p:nvSpPr>
        <p:spPr/>
        <p:txBody>
          <a:bodyPr>
            <a:normAutofit/>
          </a:bodyPr>
          <a:lstStyle/>
          <a:p>
            <a:r>
              <a:rPr lang="en-US" dirty="0">
                <a:latin typeface="Roboto" panose="02000000000000000000" pitchFamily="2" charset="0"/>
                <a:ea typeface="Roboto" panose="02000000000000000000" pitchFamily="2" charset="0"/>
              </a:rPr>
              <a:t>First Letter should be in Capital Only.</a:t>
            </a:r>
          </a:p>
          <a:p>
            <a:pPr marL="0" indent="0">
              <a:buNone/>
            </a:pPr>
            <a:endParaRPr lang="en-US" dirty="0">
              <a:latin typeface="Roboto" panose="02000000000000000000" pitchFamily="2" charset="0"/>
              <a:ea typeface="Roboto" panose="02000000000000000000" pitchFamily="2" charset="0"/>
            </a:endParaRPr>
          </a:p>
          <a:p>
            <a:pPr marL="1085850" lvl="2" indent="-285750" algn="just">
              <a:lnSpc>
                <a:spcPct val="250000"/>
              </a:lnSpc>
              <a:buFont typeface="Wingdings" panose="05000000000000000000" pitchFamily="2" charset="2"/>
              <a:buChar char="Ø"/>
            </a:pPr>
            <a:r>
              <a:rPr lang="en-US" sz="2000" b="1" i="0" dirty="0" err="1">
                <a:solidFill>
                  <a:srgbClr val="000000"/>
                </a:solidFill>
                <a:effectLst/>
                <a:latin typeface="Roboto" panose="02000000000000000000" pitchFamily="2" charset="0"/>
                <a:ea typeface="Roboto" panose="02000000000000000000" pitchFamily="2" charset="0"/>
              </a:rPr>
              <a:t>ArrayList</a:t>
            </a:r>
            <a:r>
              <a:rPr lang="en-US" sz="2000" b="1" i="0" dirty="0">
                <a:solidFill>
                  <a:srgbClr val="000000"/>
                </a:solidFill>
                <a:effectLst/>
                <a:latin typeface="Roboto" panose="02000000000000000000" pitchFamily="2" charset="0"/>
                <a:ea typeface="Roboto" panose="02000000000000000000" pitchFamily="2" charset="0"/>
              </a:rPr>
              <a:t>&lt;</a:t>
            </a:r>
            <a:r>
              <a:rPr lang="en-US" sz="2000" b="1" i="0" dirty="0">
                <a:solidFill>
                  <a:srgbClr val="006699"/>
                </a:solidFill>
                <a:effectLst/>
                <a:latin typeface="Roboto" panose="02000000000000000000" pitchFamily="2" charset="0"/>
                <a:ea typeface="Roboto" panose="02000000000000000000" pitchFamily="2" charset="0"/>
              </a:rPr>
              <a:t>int</a:t>
            </a:r>
            <a:r>
              <a:rPr lang="en-US" sz="2000" b="1" i="0" dirty="0">
                <a:solidFill>
                  <a:srgbClr val="000000"/>
                </a:solidFill>
                <a:effectLst/>
                <a:latin typeface="Roboto" panose="02000000000000000000" pitchFamily="2" charset="0"/>
                <a:ea typeface="Roboto" panose="02000000000000000000" pitchFamily="2" charset="0"/>
              </a:rPr>
              <a:t>&gt; al = </a:t>
            </a:r>
            <a:r>
              <a:rPr lang="en-US" sz="2000" b="1" i="0" dirty="0" err="1">
                <a:solidFill>
                  <a:srgbClr val="000000"/>
                </a:solidFill>
                <a:effectLst/>
                <a:latin typeface="Roboto" panose="02000000000000000000" pitchFamily="2" charset="0"/>
                <a:ea typeface="Roboto" panose="02000000000000000000" pitchFamily="2" charset="0"/>
              </a:rPr>
              <a:t>ArrayList</a:t>
            </a:r>
            <a:r>
              <a:rPr lang="en-US" sz="2000" b="1" i="0" dirty="0">
                <a:solidFill>
                  <a:srgbClr val="000000"/>
                </a:solidFill>
                <a:effectLst/>
                <a:latin typeface="Roboto" panose="02000000000000000000" pitchFamily="2" charset="0"/>
                <a:ea typeface="Roboto" panose="02000000000000000000" pitchFamily="2" charset="0"/>
              </a:rPr>
              <a:t>&lt;</a:t>
            </a:r>
            <a:r>
              <a:rPr lang="en-US" sz="2000" b="1" i="0" dirty="0">
                <a:solidFill>
                  <a:srgbClr val="006699"/>
                </a:solidFill>
                <a:effectLst/>
                <a:latin typeface="Roboto" panose="02000000000000000000" pitchFamily="2" charset="0"/>
                <a:ea typeface="Roboto" panose="02000000000000000000" pitchFamily="2" charset="0"/>
              </a:rPr>
              <a:t>int</a:t>
            </a:r>
            <a:r>
              <a:rPr lang="en-US" sz="2000" b="1" i="0" dirty="0">
                <a:solidFill>
                  <a:srgbClr val="000000"/>
                </a:solidFill>
                <a:effectLst/>
                <a:latin typeface="Roboto" panose="02000000000000000000" pitchFamily="2" charset="0"/>
                <a:ea typeface="Roboto" panose="02000000000000000000" pitchFamily="2" charset="0"/>
              </a:rPr>
              <a:t>&gt;(); </a:t>
            </a:r>
            <a:r>
              <a:rPr lang="en-US" sz="2000" b="1" i="0" dirty="0">
                <a:solidFill>
                  <a:srgbClr val="008200"/>
                </a:solidFill>
                <a:effectLst/>
                <a:latin typeface="Roboto" panose="02000000000000000000" pitchFamily="2" charset="0"/>
                <a:ea typeface="Roboto" panose="02000000000000000000" pitchFamily="2" charset="0"/>
              </a:rPr>
              <a:t>// does not work</a:t>
            </a:r>
            <a:r>
              <a:rPr lang="en-US" sz="2000" b="1" dirty="0">
                <a:solidFill>
                  <a:srgbClr val="000000"/>
                </a:solidFill>
                <a:latin typeface="Roboto" panose="02000000000000000000" pitchFamily="2" charset="0"/>
                <a:ea typeface="Roboto" panose="02000000000000000000" pitchFamily="2" charset="0"/>
              </a:rPr>
              <a:t> </a:t>
            </a:r>
          </a:p>
          <a:p>
            <a:pPr marL="1085850" lvl="2" indent="-285750" algn="just">
              <a:lnSpc>
                <a:spcPct val="250000"/>
              </a:lnSpc>
              <a:buFont typeface="Wingdings" panose="05000000000000000000" pitchFamily="2" charset="2"/>
              <a:buChar char="Ø"/>
            </a:pPr>
            <a:r>
              <a:rPr lang="en-US" sz="2000" b="1" i="0" dirty="0" err="1">
                <a:solidFill>
                  <a:srgbClr val="000000"/>
                </a:solidFill>
                <a:effectLst/>
                <a:latin typeface="Roboto" panose="02000000000000000000" pitchFamily="2" charset="0"/>
                <a:ea typeface="Roboto" panose="02000000000000000000" pitchFamily="2" charset="0"/>
              </a:rPr>
              <a:t>ArrayList</a:t>
            </a:r>
            <a:r>
              <a:rPr lang="en-US" sz="2000" b="1" i="0" dirty="0">
                <a:solidFill>
                  <a:srgbClr val="000000"/>
                </a:solidFill>
                <a:effectLst/>
                <a:latin typeface="Roboto" panose="02000000000000000000" pitchFamily="2" charset="0"/>
                <a:ea typeface="Roboto" panose="02000000000000000000" pitchFamily="2" charset="0"/>
              </a:rPr>
              <a:t>&lt;Integer&gt; al = </a:t>
            </a:r>
            <a:r>
              <a:rPr lang="en-US" sz="2000" b="1" i="0" dirty="0">
                <a:solidFill>
                  <a:srgbClr val="006699"/>
                </a:solidFill>
                <a:effectLst/>
                <a:latin typeface="Roboto" panose="02000000000000000000" pitchFamily="2" charset="0"/>
                <a:ea typeface="Roboto" panose="02000000000000000000" pitchFamily="2" charset="0"/>
              </a:rPr>
              <a:t>new</a:t>
            </a:r>
            <a:r>
              <a:rPr lang="en-US" sz="2000" b="1" dirty="0">
                <a:solidFill>
                  <a:srgbClr val="000000"/>
                </a:solidFill>
                <a:latin typeface="Roboto" panose="02000000000000000000" pitchFamily="2" charset="0"/>
                <a:ea typeface="Roboto" panose="02000000000000000000" pitchFamily="2" charset="0"/>
              </a:rPr>
              <a:t> </a:t>
            </a:r>
            <a:r>
              <a:rPr lang="en-US" sz="2000" b="1" i="0" dirty="0" err="1">
                <a:solidFill>
                  <a:srgbClr val="000000"/>
                </a:solidFill>
                <a:effectLst/>
                <a:latin typeface="Roboto" panose="02000000000000000000" pitchFamily="2" charset="0"/>
                <a:ea typeface="Roboto" panose="02000000000000000000" pitchFamily="2" charset="0"/>
              </a:rPr>
              <a:t>ArrayList</a:t>
            </a:r>
            <a:r>
              <a:rPr lang="en-US" sz="2000" b="1" i="0" dirty="0">
                <a:solidFill>
                  <a:srgbClr val="000000"/>
                </a:solidFill>
                <a:effectLst/>
                <a:latin typeface="Roboto" panose="02000000000000000000" pitchFamily="2" charset="0"/>
                <a:ea typeface="Roboto" panose="02000000000000000000" pitchFamily="2" charset="0"/>
              </a:rPr>
              <a:t>&lt;Integer&gt;(); </a:t>
            </a:r>
            <a:r>
              <a:rPr lang="en-US" sz="2000" b="1" i="0" dirty="0">
                <a:solidFill>
                  <a:srgbClr val="008200"/>
                </a:solidFill>
                <a:effectLst/>
                <a:latin typeface="Roboto" panose="02000000000000000000" pitchFamily="2" charset="0"/>
                <a:ea typeface="Roboto" panose="02000000000000000000" pitchFamily="2" charset="0"/>
              </a:rPr>
              <a:t>// works fine</a:t>
            </a:r>
            <a:r>
              <a:rPr lang="en-US" sz="2000" b="1" i="0" dirty="0">
                <a:solidFill>
                  <a:srgbClr val="000000"/>
                </a:solidFill>
                <a:effectLst/>
                <a:latin typeface="Roboto" panose="02000000000000000000" pitchFamily="2" charset="0"/>
                <a:ea typeface="Roboto" panose="02000000000000000000" pitchFamily="2" charset="0"/>
              </a:rPr>
              <a:t> </a:t>
            </a:r>
          </a:p>
          <a:p>
            <a:pPr lvl="3">
              <a:buFont typeface="Wingdings" panose="05000000000000000000" pitchFamily="2" charset="2"/>
              <a:buChar char="q"/>
            </a:pPr>
            <a:endParaRPr lang="en-US" b="0" i="0" dirty="0">
              <a:solidFill>
                <a:srgbClr val="008200"/>
              </a:solidFill>
              <a:effectLst/>
              <a:latin typeface="inter-regular"/>
            </a:endParaRPr>
          </a:p>
          <a:p>
            <a:pPr marL="1371600" lvl="3" indent="0">
              <a:buNone/>
            </a:pPr>
            <a:endParaRPr lang="en-IN" dirty="0"/>
          </a:p>
        </p:txBody>
      </p:sp>
    </p:spTree>
    <p:extLst>
      <p:ext uri="{BB962C8B-B14F-4D97-AF65-F5344CB8AC3E}">
        <p14:creationId xmlns:p14="http://schemas.microsoft.com/office/powerpoint/2010/main" val="1730977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62CC-896F-A2C7-17FD-6062229569D0}"/>
              </a:ext>
            </a:extLst>
          </p:cNvPr>
          <p:cNvSpPr>
            <a:spLocks noGrp="1"/>
          </p:cNvSpPr>
          <p:nvPr>
            <p:ph type="title"/>
          </p:nvPr>
        </p:nvSpPr>
        <p:spPr>
          <a:xfrm>
            <a:off x="2055043" y="615145"/>
            <a:ext cx="8911687" cy="1280890"/>
          </a:xfrm>
        </p:spPr>
        <p:txBody>
          <a:bodyPr/>
          <a:lstStyle/>
          <a:p>
            <a:r>
              <a:rPr lang="en-IN" dirty="0"/>
              <a:t>Constructor Of </a:t>
            </a:r>
            <a:r>
              <a:rPr lang="en-IN" dirty="0" err="1"/>
              <a:t>ArrayList</a:t>
            </a:r>
            <a:r>
              <a:rPr lang="en-IN" dirty="0"/>
              <a:t>:</a:t>
            </a:r>
          </a:p>
        </p:txBody>
      </p:sp>
      <p:graphicFrame>
        <p:nvGraphicFramePr>
          <p:cNvPr id="4" name="Table 4">
            <a:extLst>
              <a:ext uri="{FF2B5EF4-FFF2-40B4-BE49-F238E27FC236}">
                <a16:creationId xmlns:a16="http://schemas.microsoft.com/office/drawing/2014/main" id="{C6427211-8BF3-349B-C9D2-4EED4DE7791E}"/>
              </a:ext>
            </a:extLst>
          </p:cNvPr>
          <p:cNvGraphicFramePr>
            <a:graphicFrameLocks noGrp="1"/>
          </p:cNvGraphicFramePr>
          <p:nvPr>
            <p:ph idx="1"/>
            <p:extLst>
              <p:ext uri="{D42A27DB-BD31-4B8C-83A1-F6EECF244321}">
                <p14:modId xmlns:p14="http://schemas.microsoft.com/office/powerpoint/2010/main" val="809621708"/>
              </p:ext>
            </p:extLst>
          </p:nvPr>
        </p:nvGraphicFramePr>
        <p:xfrm>
          <a:off x="2051330" y="2194560"/>
          <a:ext cx="8915400" cy="246888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4124468684"/>
                    </a:ext>
                  </a:extLst>
                </a:gridCol>
                <a:gridCol w="4457700">
                  <a:extLst>
                    <a:ext uri="{9D8B030D-6E8A-4147-A177-3AD203B41FA5}">
                      <a16:colId xmlns:a16="http://schemas.microsoft.com/office/drawing/2014/main" val="1331376661"/>
                    </a:ext>
                  </a:extLst>
                </a:gridCol>
              </a:tblGrid>
              <a:tr h="370840">
                <a:tc>
                  <a:txBody>
                    <a:bodyPr/>
                    <a:lstStyle/>
                    <a:p>
                      <a:pPr algn="l" fontAlgn="t"/>
                      <a:r>
                        <a:rPr lang="en-IN" dirty="0">
                          <a:solidFill>
                            <a:schemeClr val="bg1"/>
                          </a:solidFill>
                          <a:effectLst/>
                          <a:latin typeface="times new roman" panose="02020603050405020304" pitchFamily="18" charset="0"/>
                        </a:rPr>
                        <a:t>Constructor</a:t>
                      </a:r>
                    </a:p>
                  </a:txBody>
                  <a:tcPr marT="91440" marB="91440">
                    <a:solidFill>
                      <a:schemeClr val="bg2">
                        <a:lumMod val="25000"/>
                      </a:schemeClr>
                    </a:solidFill>
                  </a:tcPr>
                </a:tc>
                <a:tc>
                  <a:txBody>
                    <a:bodyPr/>
                    <a:lstStyle/>
                    <a:p>
                      <a:pPr algn="l" fontAlgn="t"/>
                      <a:r>
                        <a:rPr lang="en-IN" dirty="0">
                          <a:solidFill>
                            <a:schemeClr val="bg1"/>
                          </a:solidFill>
                          <a:effectLst/>
                          <a:latin typeface="times new roman" panose="02020603050405020304" pitchFamily="18" charset="0"/>
                        </a:rPr>
                        <a:t>Description</a:t>
                      </a:r>
                    </a:p>
                  </a:txBody>
                  <a:tcPr marT="91440" marB="91440">
                    <a:solidFill>
                      <a:schemeClr val="bg2">
                        <a:lumMod val="25000"/>
                      </a:schemeClr>
                    </a:solidFill>
                  </a:tcPr>
                </a:tc>
                <a:extLst>
                  <a:ext uri="{0D108BD9-81ED-4DB2-BD59-A6C34878D82A}">
                    <a16:rowId xmlns:a16="http://schemas.microsoft.com/office/drawing/2014/main" val="726363226"/>
                  </a:ext>
                </a:extLst>
              </a:tr>
              <a:tr h="370840">
                <a:tc>
                  <a:txBody>
                    <a:bodyPr/>
                    <a:lstStyle/>
                    <a:p>
                      <a:pPr algn="just" fontAlgn="t"/>
                      <a:r>
                        <a:rPr lang="en-IN" dirty="0" err="1">
                          <a:solidFill>
                            <a:srgbClr val="333333"/>
                          </a:solidFill>
                          <a:effectLst/>
                          <a:latin typeface="inter-regular"/>
                        </a:rPr>
                        <a:t>ArrayList</a:t>
                      </a:r>
                      <a:r>
                        <a:rPr lang="en-IN" dirty="0">
                          <a:solidFill>
                            <a:srgbClr val="333333"/>
                          </a:solidFill>
                          <a:effectLst/>
                          <a:latin typeface="inter-regular"/>
                        </a:rPr>
                        <a:t>()</a:t>
                      </a:r>
                    </a:p>
                  </a:txBody>
                  <a:tcPr marL="60960" marR="60960" marT="60960" marB="60960">
                    <a:solidFill>
                      <a:schemeClr val="tx2">
                        <a:lumMod val="40000"/>
                        <a:lumOff val="60000"/>
                      </a:schemeClr>
                    </a:solidFill>
                  </a:tcPr>
                </a:tc>
                <a:tc>
                  <a:txBody>
                    <a:bodyPr/>
                    <a:lstStyle/>
                    <a:p>
                      <a:pPr algn="just" fontAlgn="t"/>
                      <a:r>
                        <a:rPr lang="en-US">
                          <a:solidFill>
                            <a:srgbClr val="333333"/>
                          </a:solidFill>
                          <a:effectLst/>
                          <a:latin typeface="inter-regular"/>
                        </a:rPr>
                        <a:t>It is used to build an empty array list.</a:t>
                      </a:r>
                    </a:p>
                  </a:txBody>
                  <a:tcPr marL="60960" marR="60960" marT="60960" marB="60960">
                    <a:solidFill>
                      <a:schemeClr val="tx2">
                        <a:lumMod val="40000"/>
                        <a:lumOff val="60000"/>
                      </a:schemeClr>
                    </a:solidFill>
                  </a:tcPr>
                </a:tc>
                <a:extLst>
                  <a:ext uri="{0D108BD9-81ED-4DB2-BD59-A6C34878D82A}">
                    <a16:rowId xmlns:a16="http://schemas.microsoft.com/office/drawing/2014/main" val="2499754491"/>
                  </a:ext>
                </a:extLst>
              </a:tr>
              <a:tr h="370840">
                <a:tc>
                  <a:txBody>
                    <a:bodyPr/>
                    <a:lstStyle/>
                    <a:p>
                      <a:pPr algn="just" fontAlgn="t"/>
                      <a:r>
                        <a:rPr lang="fr-FR" dirty="0" err="1">
                          <a:solidFill>
                            <a:srgbClr val="333333"/>
                          </a:solidFill>
                          <a:effectLst/>
                          <a:latin typeface="inter-regular"/>
                        </a:rPr>
                        <a:t>ArrayList</a:t>
                      </a:r>
                      <a:r>
                        <a:rPr lang="fr-FR" dirty="0">
                          <a:solidFill>
                            <a:srgbClr val="333333"/>
                          </a:solidFill>
                          <a:effectLst/>
                          <a:latin typeface="inter-regular"/>
                        </a:rPr>
                        <a:t>(Collection&lt;? </a:t>
                      </a:r>
                      <a:r>
                        <a:rPr lang="fr-FR" dirty="0" err="1">
                          <a:solidFill>
                            <a:srgbClr val="333333"/>
                          </a:solidFill>
                          <a:effectLst/>
                          <a:latin typeface="inter-regular"/>
                        </a:rPr>
                        <a:t>extends</a:t>
                      </a:r>
                      <a:r>
                        <a:rPr lang="fr-FR" dirty="0">
                          <a:solidFill>
                            <a:srgbClr val="333333"/>
                          </a:solidFill>
                          <a:effectLst/>
                          <a:latin typeface="inter-regular"/>
                        </a:rPr>
                        <a:t> E&gt; c)</a:t>
                      </a:r>
                    </a:p>
                  </a:txBody>
                  <a:tcPr marL="60960" marR="60960" marT="60960" marB="60960">
                    <a:solidFill>
                      <a:schemeClr val="tx2">
                        <a:lumMod val="40000"/>
                        <a:lumOff val="60000"/>
                      </a:schemeClr>
                    </a:solidFill>
                  </a:tcPr>
                </a:tc>
                <a:tc>
                  <a:txBody>
                    <a:bodyPr/>
                    <a:lstStyle/>
                    <a:p>
                      <a:pPr algn="just" fontAlgn="t"/>
                      <a:r>
                        <a:rPr lang="en-US">
                          <a:solidFill>
                            <a:srgbClr val="333333"/>
                          </a:solidFill>
                          <a:effectLst/>
                          <a:latin typeface="inter-regular"/>
                        </a:rPr>
                        <a:t>It is used to build an array list that is initialized with the elements of the collection c.</a:t>
                      </a:r>
                    </a:p>
                  </a:txBody>
                  <a:tcPr marL="60960" marR="60960" marT="60960" marB="60960">
                    <a:solidFill>
                      <a:schemeClr val="tx2">
                        <a:lumMod val="40000"/>
                        <a:lumOff val="60000"/>
                      </a:schemeClr>
                    </a:solidFill>
                  </a:tcPr>
                </a:tc>
                <a:extLst>
                  <a:ext uri="{0D108BD9-81ED-4DB2-BD59-A6C34878D82A}">
                    <a16:rowId xmlns:a16="http://schemas.microsoft.com/office/drawing/2014/main" val="2817243111"/>
                  </a:ext>
                </a:extLst>
              </a:tr>
              <a:tr h="370840">
                <a:tc>
                  <a:txBody>
                    <a:bodyPr/>
                    <a:lstStyle/>
                    <a:p>
                      <a:pPr algn="just" fontAlgn="t"/>
                      <a:r>
                        <a:rPr lang="en-IN">
                          <a:solidFill>
                            <a:srgbClr val="333333"/>
                          </a:solidFill>
                          <a:effectLst/>
                          <a:latin typeface="inter-regular"/>
                        </a:rPr>
                        <a:t>ArrayList(int capacity)</a:t>
                      </a:r>
                    </a:p>
                  </a:txBody>
                  <a:tcPr marL="60960" marR="60960" marT="60960" marB="60960">
                    <a:solidFill>
                      <a:schemeClr val="tx2">
                        <a:lumMod val="40000"/>
                        <a:lumOff val="60000"/>
                      </a:schemeClr>
                    </a:solidFill>
                  </a:tcPr>
                </a:tc>
                <a:tc>
                  <a:txBody>
                    <a:bodyPr/>
                    <a:lstStyle/>
                    <a:p>
                      <a:pPr algn="just" fontAlgn="t"/>
                      <a:r>
                        <a:rPr lang="en-US" dirty="0">
                          <a:solidFill>
                            <a:srgbClr val="333333"/>
                          </a:solidFill>
                          <a:effectLst/>
                          <a:latin typeface="inter-regular"/>
                        </a:rPr>
                        <a:t>It is used to build an array list that has the specified initial capacity.</a:t>
                      </a:r>
                    </a:p>
                  </a:txBody>
                  <a:tcPr marL="60960" marR="60960" marT="60960" marB="60960">
                    <a:solidFill>
                      <a:schemeClr val="tx2">
                        <a:lumMod val="40000"/>
                        <a:lumOff val="60000"/>
                      </a:schemeClr>
                    </a:solidFill>
                  </a:tcPr>
                </a:tc>
                <a:extLst>
                  <a:ext uri="{0D108BD9-81ED-4DB2-BD59-A6C34878D82A}">
                    <a16:rowId xmlns:a16="http://schemas.microsoft.com/office/drawing/2014/main" val="4220601177"/>
                  </a:ext>
                </a:extLst>
              </a:tr>
            </a:tbl>
          </a:graphicData>
        </a:graphic>
      </p:graphicFrame>
    </p:spTree>
    <p:extLst>
      <p:ext uri="{BB962C8B-B14F-4D97-AF65-F5344CB8AC3E}">
        <p14:creationId xmlns:p14="http://schemas.microsoft.com/office/powerpoint/2010/main" val="285162752"/>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E9F3-D05B-EF3A-C106-6F42782A038E}"/>
              </a:ext>
            </a:extLst>
          </p:cNvPr>
          <p:cNvSpPr>
            <a:spLocks noGrp="1"/>
          </p:cNvSpPr>
          <p:nvPr>
            <p:ph type="title"/>
          </p:nvPr>
        </p:nvSpPr>
        <p:spPr>
          <a:xfrm>
            <a:off x="2147046" y="680579"/>
            <a:ext cx="10515600" cy="422080"/>
          </a:xfrm>
        </p:spPr>
        <p:txBody>
          <a:bodyPr>
            <a:normAutofit fontScale="90000"/>
          </a:bodyPr>
          <a:lstStyle/>
          <a:p>
            <a:r>
              <a:rPr lang="en-US" sz="2400" dirty="0" err="1"/>
              <a:t>ArrayList</a:t>
            </a:r>
            <a:r>
              <a:rPr lang="en-US" sz="2400" dirty="0"/>
              <a:t> Methods:</a:t>
            </a:r>
            <a:endParaRPr lang="en-IN" sz="2400" dirty="0"/>
          </a:p>
        </p:txBody>
      </p:sp>
      <p:graphicFrame>
        <p:nvGraphicFramePr>
          <p:cNvPr id="4" name="Table 4">
            <a:extLst>
              <a:ext uri="{FF2B5EF4-FFF2-40B4-BE49-F238E27FC236}">
                <a16:creationId xmlns:a16="http://schemas.microsoft.com/office/drawing/2014/main" id="{C3885C2F-1A7C-C9D3-0C95-48D934EA26FD}"/>
              </a:ext>
            </a:extLst>
          </p:cNvPr>
          <p:cNvGraphicFramePr>
            <a:graphicFrameLocks noGrp="1"/>
          </p:cNvGraphicFramePr>
          <p:nvPr>
            <p:ph idx="1"/>
            <p:extLst>
              <p:ext uri="{D42A27DB-BD31-4B8C-83A1-F6EECF244321}">
                <p14:modId xmlns:p14="http://schemas.microsoft.com/office/powerpoint/2010/main" val="2631709508"/>
              </p:ext>
            </p:extLst>
          </p:nvPr>
        </p:nvGraphicFramePr>
        <p:xfrm>
          <a:off x="2254622" y="1228903"/>
          <a:ext cx="9489142" cy="5486400"/>
        </p:xfrm>
        <a:graphic>
          <a:graphicData uri="http://schemas.openxmlformats.org/drawingml/2006/table">
            <a:tbl>
              <a:tblPr firstRow="1" bandRow="1">
                <a:tableStyleId>{5C22544A-7EE6-4342-B048-85BDC9FD1C3A}</a:tableStyleId>
              </a:tblPr>
              <a:tblGrid>
                <a:gridCol w="4744571">
                  <a:extLst>
                    <a:ext uri="{9D8B030D-6E8A-4147-A177-3AD203B41FA5}">
                      <a16:colId xmlns:a16="http://schemas.microsoft.com/office/drawing/2014/main" val="3301108142"/>
                    </a:ext>
                  </a:extLst>
                </a:gridCol>
                <a:gridCol w="4744571">
                  <a:extLst>
                    <a:ext uri="{9D8B030D-6E8A-4147-A177-3AD203B41FA5}">
                      <a16:colId xmlns:a16="http://schemas.microsoft.com/office/drawing/2014/main" val="484240645"/>
                    </a:ext>
                  </a:extLst>
                </a:gridCol>
              </a:tblGrid>
              <a:tr h="331904">
                <a:tc>
                  <a:txBody>
                    <a:bodyPr/>
                    <a:lstStyle/>
                    <a:p>
                      <a:r>
                        <a:rPr lang="en-US" b="0" dirty="0"/>
                        <a:t>Methods</a:t>
                      </a:r>
                      <a:endParaRPr lang="en-IN" b="0" dirty="0"/>
                    </a:p>
                  </a:txBody>
                  <a:tcPr>
                    <a:solidFill>
                      <a:schemeClr val="tx2">
                        <a:lumMod val="75000"/>
                      </a:schemeClr>
                    </a:solidFill>
                  </a:tcPr>
                </a:tc>
                <a:tc>
                  <a:txBody>
                    <a:bodyPr/>
                    <a:lstStyle/>
                    <a:p>
                      <a:r>
                        <a:rPr lang="en-US" b="0" dirty="0"/>
                        <a:t>Description</a:t>
                      </a:r>
                      <a:endParaRPr lang="en-IN" b="0" dirty="0"/>
                    </a:p>
                  </a:txBody>
                  <a:tcPr>
                    <a:solidFill>
                      <a:schemeClr val="tx2">
                        <a:lumMod val="75000"/>
                      </a:schemeClr>
                    </a:solidFill>
                  </a:tcPr>
                </a:tc>
                <a:extLst>
                  <a:ext uri="{0D108BD9-81ED-4DB2-BD59-A6C34878D82A}">
                    <a16:rowId xmlns:a16="http://schemas.microsoft.com/office/drawing/2014/main" val="4090615675"/>
                  </a:ext>
                </a:extLst>
              </a:tr>
              <a:tr h="608491">
                <a:tc>
                  <a:txBody>
                    <a:bodyPr/>
                    <a:lstStyle/>
                    <a:p>
                      <a:r>
                        <a:rPr lang="en-US" b="0" i="0" dirty="0">
                          <a:solidFill>
                            <a:srgbClr val="333333"/>
                          </a:solidFill>
                          <a:effectLst/>
                          <a:latin typeface="inter-regular"/>
                        </a:rPr>
                        <a:t>void </a:t>
                      </a:r>
                      <a:r>
                        <a:rPr lang="en-US" b="0" i="0" u="none" strike="noStrike" dirty="0">
                          <a:solidFill>
                            <a:schemeClr val="bg2">
                              <a:lumMod val="25000"/>
                            </a:schemeClr>
                          </a:solidFill>
                          <a:effectLst/>
                          <a:latin typeface="inter-regular"/>
                        </a:rPr>
                        <a:t>add</a:t>
                      </a:r>
                      <a:r>
                        <a:rPr lang="en-US" b="0" i="0" dirty="0">
                          <a:solidFill>
                            <a:srgbClr val="333333"/>
                          </a:solidFill>
                          <a:effectLst/>
                          <a:latin typeface="inter-regular"/>
                        </a:rPr>
                        <a:t>(int index, E element)</a:t>
                      </a:r>
                      <a:endParaRPr lang="en-IN" dirty="0"/>
                    </a:p>
                  </a:txBody>
                  <a:tcPr>
                    <a:solidFill>
                      <a:schemeClr val="tx2">
                        <a:lumMod val="40000"/>
                        <a:lumOff val="60000"/>
                      </a:schemeClr>
                    </a:solidFill>
                  </a:tcPr>
                </a:tc>
                <a:tc>
                  <a:txBody>
                    <a:bodyPr/>
                    <a:lstStyle/>
                    <a:p>
                      <a:pPr algn="just" fontAlgn="t"/>
                      <a:r>
                        <a:rPr lang="en-US" dirty="0">
                          <a:solidFill>
                            <a:srgbClr val="333333"/>
                          </a:solidFill>
                          <a:effectLst/>
                          <a:latin typeface="inter-regular"/>
                        </a:rPr>
                        <a:t>It is used to insert the specified element at the specified position in a list.</a:t>
                      </a:r>
                    </a:p>
                  </a:txBody>
                  <a:tcPr marL="60960" marR="60960" marT="60960" marB="60960">
                    <a:solidFill>
                      <a:schemeClr val="tx2">
                        <a:lumMod val="40000"/>
                        <a:lumOff val="60000"/>
                      </a:schemeClr>
                    </a:solidFill>
                  </a:tcPr>
                </a:tc>
                <a:extLst>
                  <a:ext uri="{0D108BD9-81ED-4DB2-BD59-A6C34878D82A}">
                    <a16:rowId xmlns:a16="http://schemas.microsoft.com/office/drawing/2014/main" val="2794198549"/>
                  </a:ext>
                </a:extLst>
              </a:tr>
              <a:tr h="580832">
                <a:tc>
                  <a:txBody>
                    <a:bodyPr/>
                    <a:lstStyle/>
                    <a:p>
                      <a:r>
                        <a:rPr lang="en-IN" sz="1800" b="0" i="0" kern="1200" dirty="0" err="1">
                          <a:solidFill>
                            <a:schemeClr val="dk1"/>
                          </a:solidFill>
                          <a:effectLst/>
                          <a:latin typeface="+mn-lt"/>
                          <a:ea typeface="+mn-ea"/>
                          <a:cs typeface="+mn-cs"/>
                        </a:rPr>
                        <a:t>boolean</a:t>
                      </a:r>
                      <a:r>
                        <a:rPr lang="en-IN" sz="1800" b="0" i="0"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rPr>
                        <a:t> add</a:t>
                      </a:r>
                      <a:r>
                        <a:rPr lang="en-IN" sz="1800" b="0" i="0" kern="1200" dirty="0">
                          <a:solidFill>
                            <a:schemeClr val="dk1"/>
                          </a:solidFill>
                          <a:effectLst/>
                          <a:latin typeface="+mn-lt"/>
                          <a:ea typeface="+mn-ea"/>
                          <a:cs typeface="+mn-cs"/>
                        </a:rPr>
                        <a:t>(E e)</a:t>
                      </a:r>
                      <a:endParaRPr lang="en-IN" dirty="0"/>
                    </a:p>
                  </a:txBody>
                  <a:tcPr>
                    <a:solidFill>
                      <a:schemeClr val="tx2">
                        <a:lumMod val="40000"/>
                        <a:lumOff val="60000"/>
                      </a:schemeClr>
                    </a:solidFill>
                  </a:tcPr>
                </a:tc>
                <a:tc>
                  <a:txBody>
                    <a:bodyPr/>
                    <a:lstStyle/>
                    <a:p>
                      <a:r>
                        <a:rPr lang="en-US" sz="1800" b="0" i="0" kern="1200" dirty="0">
                          <a:solidFill>
                            <a:schemeClr val="dk1"/>
                          </a:solidFill>
                          <a:effectLst/>
                          <a:latin typeface="+mn-lt"/>
                          <a:ea typeface="+mn-ea"/>
                          <a:cs typeface="+mn-cs"/>
                        </a:rPr>
                        <a:t>It is used to append the specified element at the end of a list.</a:t>
                      </a:r>
                      <a:endParaRPr lang="en-IN" dirty="0"/>
                    </a:p>
                  </a:txBody>
                  <a:tcPr>
                    <a:solidFill>
                      <a:schemeClr val="tx2">
                        <a:lumMod val="40000"/>
                        <a:lumOff val="60000"/>
                      </a:schemeClr>
                    </a:solidFill>
                  </a:tcPr>
                </a:tc>
                <a:extLst>
                  <a:ext uri="{0D108BD9-81ED-4DB2-BD59-A6C34878D82A}">
                    <a16:rowId xmlns:a16="http://schemas.microsoft.com/office/drawing/2014/main" val="690047091"/>
                  </a:ext>
                </a:extLst>
              </a:tr>
              <a:tr h="608491">
                <a:tc>
                  <a:txBody>
                    <a:bodyPr/>
                    <a:lstStyle/>
                    <a:p>
                      <a:r>
                        <a:rPr lang="en-IN" sz="1800" b="0" i="0" kern="1200" dirty="0">
                          <a:solidFill>
                            <a:schemeClr val="dk1"/>
                          </a:solidFill>
                          <a:effectLst/>
                          <a:latin typeface="+mn-lt"/>
                          <a:ea typeface="+mn-ea"/>
                          <a:cs typeface="+mn-cs"/>
                        </a:rPr>
                        <a:t>void </a:t>
                      </a:r>
                      <a:r>
                        <a:rPr lang="en-IN" sz="1800" b="0" i="0" u="none" strike="noStrike" kern="1200" dirty="0">
                          <a:solidFill>
                            <a:schemeClr val="dk1"/>
                          </a:solidFill>
                          <a:effectLst/>
                          <a:latin typeface="+mn-lt"/>
                          <a:ea typeface="+mn-ea"/>
                          <a:cs typeface="+mn-cs"/>
                        </a:rPr>
                        <a:t>clear</a:t>
                      </a:r>
                      <a:r>
                        <a:rPr lang="en-IN" sz="1800" b="0" i="0" kern="1200" dirty="0">
                          <a:solidFill>
                            <a:schemeClr val="dk1"/>
                          </a:solidFill>
                          <a:effectLst/>
                          <a:latin typeface="+mn-lt"/>
                          <a:ea typeface="+mn-ea"/>
                          <a:cs typeface="+mn-cs"/>
                        </a:rPr>
                        <a:t>()</a:t>
                      </a:r>
                      <a:endParaRPr lang="en-IN" dirty="0"/>
                    </a:p>
                  </a:txBody>
                  <a:tcPr>
                    <a:solidFill>
                      <a:schemeClr val="tx2">
                        <a:lumMod val="40000"/>
                        <a:lumOff val="60000"/>
                      </a:schemeClr>
                    </a:solidFill>
                  </a:tcPr>
                </a:tc>
                <a:tc>
                  <a:txBody>
                    <a:bodyPr/>
                    <a:lstStyle/>
                    <a:p>
                      <a:pPr algn="just" fontAlgn="t"/>
                      <a:r>
                        <a:rPr lang="en-US" dirty="0">
                          <a:solidFill>
                            <a:srgbClr val="333333"/>
                          </a:solidFill>
                          <a:effectLst/>
                          <a:latin typeface="inter-regular"/>
                        </a:rPr>
                        <a:t>It is used to remove all of the elements from this list.</a:t>
                      </a:r>
                    </a:p>
                  </a:txBody>
                  <a:tcPr marL="60960" marR="60960" marT="60960" marB="60960">
                    <a:solidFill>
                      <a:schemeClr val="tx2">
                        <a:lumMod val="40000"/>
                        <a:lumOff val="60000"/>
                      </a:schemeClr>
                    </a:solidFill>
                  </a:tcPr>
                </a:tc>
                <a:extLst>
                  <a:ext uri="{0D108BD9-81ED-4DB2-BD59-A6C34878D82A}">
                    <a16:rowId xmlns:a16="http://schemas.microsoft.com/office/drawing/2014/main" val="2660746926"/>
                  </a:ext>
                </a:extLst>
              </a:tr>
              <a:tr h="580832">
                <a:tc>
                  <a:txBody>
                    <a:bodyPr/>
                    <a:lstStyle/>
                    <a:p>
                      <a:r>
                        <a:rPr lang="en-IN" sz="1800" b="0" i="0" kern="1200" dirty="0" err="1">
                          <a:solidFill>
                            <a:schemeClr val="dk1"/>
                          </a:solidFill>
                          <a:effectLst/>
                          <a:latin typeface="+mn-lt"/>
                          <a:ea typeface="+mn-ea"/>
                          <a:cs typeface="+mn-cs"/>
                        </a:rPr>
                        <a:t>boolean</a:t>
                      </a:r>
                      <a:r>
                        <a:rPr lang="en-IN" sz="1800" b="0" i="0"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isEmpty</a:t>
                      </a:r>
                      <a:r>
                        <a:rPr lang="en-IN" sz="1800" b="0" i="0" kern="1200" dirty="0">
                          <a:solidFill>
                            <a:schemeClr val="dk1"/>
                          </a:solidFill>
                          <a:effectLst/>
                          <a:latin typeface="+mn-lt"/>
                          <a:ea typeface="+mn-ea"/>
                          <a:cs typeface="+mn-cs"/>
                        </a:rPr>
                        <a:t>()</a:t>
                      </a:r>
                      <a:endParaRPr lang="en-IN" dirty="0"/>
                    </a:p>
                  </a:txBody>
                  <a:tcPr>
                    <a:solidFill>
                      <a:schemeClr val="tx2">
                        <a:lumMod val="40000"/>
                        <a:lumOff val="60000"/>
                      </a:schemeClr>
                    </a:solidFill>
                  </a:tcPr>
                </a:tc>
                <a:tc>
                  <a:txBody>
                    <a:bodyPr/>
                    <a:lstStyle/>
                    <a:p>
                      <a:r>
                        <a:rPr lang="en-US" sz="1800" b="0" i="0" kern="1200" dirty="0">
                          <a:solidFill>
                            <a:schemeClr val="dk1"/>
                          </a:solidFill>
                          <a:effectLst/>
                          <a:latin typeface="+mn-lt"/>
                          <a:ea typeface="+mn-ea"/>
                          <a:cs typeface="+mn-cs"/>
                        </a:rPr>
                        <a:t>It returns true if the list is empty, otherwise false.</a:t>
                      </a:r>
                      <a:endParaRPr lang="en-IN" dirty="0"/>
                    </a:p>
                  </a:txBody>
                  <a:tcPr>
                    <a:solidFill>
                      <a:schemeClr val="tx2">
                        <a:lumMod val="40000"/>
                        <a:lumOff val="60000"/>
                      </a:schemeClr>
                    </a:solidFill>
                  </a:tcPr>
                </a:tc>
                <a:extLst>
                  <a:ext uri="{0D108BD9-81ED-4DB2-BD59-A6C34878D82A}">
                    <a16:rowId xmlns:a16="http://schemas.microsoft.com/office/drawing/2014/main" val="331217321"/>
                  </a:ext>
                </a:extLst>
              </a:tr>
              <a:tr h="580832">
                <a:tc>
                  <a:txBody>
                    <a:bodyPr/>
                    <a:lstStyle/>
                    <a:p>
                      <a:r>
                        <a:rPr lang="en-IN" sz="1800" b="0" i="0" kern="1200" dirty="0">
                          <a:solidFill>
                            <a:schemeClr val="dk1"/>
                          </a:solidFill>
                          <a:effectLst/>
                          <a:latin typeface="+mn-lt"/>
                          <a:ea typeface="+mn-ea"/>
                          <a:cs typeface="+mn-cs"/>
                        </a:rPr>
                        <a:t>Object clone()</a:t>
                      </a:r>
                      <a:endParaRPr lang="en-IN" dirty="0"/>
                    </a:p>
                  </a:txBody>
                  <a:tcPr>
                    <a:solidFill>
                      <a:schemeClr val="tx2">
                        <a:lumMod val="40000"/>
                        <a:lumOff val="60000"/>
                      </a:schemeClr>
                    </a:solidFill>
                  </a:tcPr>
                </a:tc>
                <a:tc>
                  <a:txBody>
                    <a:bodyPr/>
                    <a:lstStyle/>
                    <a:p>
                      <a:r>
                        <a:rPr lang="en-US" sz="1800" b="0" i="0" kern="1200" dirty="0">
                          <a:solidFill>
                            <a:schemeClr val="dk1"/>
                          </a:solidFill>
                          <a:effectLst/>
                          <a:latin typeface="+mn-lt"/>
                          <a:ea typeface="+mn-ea"/>
                          <a:cs typeface="+mn-cs"/>
                        </a:rPr>
                        <a:t>It is used to return a shallow copy of an </a:t>
                      </a:r>
                      <a:r>
                        <a:rPr lang="en-US" sz="1800" b="0" i="0" kern="1200" dirty="0" err="1">
                          <a:solidFill>
                            <a:schemeClr val="dk1"/>
                          </a:solidFill>
                          <a:effectLst/>
                          <a:latin typeface="+mn-lt"/>
                          <a:ea typeface="+mn-ea"/>
                          <a:cs typeface="+mn-cs"/>
                        </a:rPr>
                        <a:t>ArrayList</a:t>
                      </a:r>
                      <a:r>
                        <a:rPr lang="en-US" sz="1800" b="0" i="0" kern="1200" dirty="0">
                          <a:solidFill>
                            <a:schemeClr val="dk1"/>
                          </a:solidFill>
                          <a:effectLst/>
                          <a:latin typeface="+mn-lt"/>
                          <a:ea typeface="+mn-ea"/>
                          <a:cs typeface="+mn-cs"/>
                        </a:rPr>
                        <a:t>.</a:t>
                      </a:r>
                      <a:endParaRPr lang="en-IN" dirty="0"/>
                    </a:p>
                  </a:txBody>
                  <a:tcPr>
                    <a:solidFill>
                      <a:schemeClr val="tx2">
                        <a:lumMod val="40000"/>
                        <a:lumOff val="60000"/>
                      </a:schemeClr>
                    </a:solidFill>
                  </a:tcPr>
                </a:tc>
                <a:extLst>
                  <a:ext uri="{0D108BD9-81ED-4DB2-BD59-A6C34878D82A}">
                    <a16:rowId xmlns:a16="http://schemas.microsoft.com/office/drawing/2014/main" val="190988560"/>
                  </a:ext>
                </a:extLst>
              </a:tr>
              <a:tr h="1106347">
                <a:tc>
                  <a:txBody>
                    <a:bodyPr/>
                    <a:lstStyle/>
                    <a:p>
                      <a:r>
                        <a:rPr lang="en-IN" sz="1800" b="0" i="0" kern="1200" dirty="0">
                          <a:solidFill>
                            <a:schemeClr val="dk1"/>
                          </a:solidFill>
                          <a:effectLst/>
                          <a:latin typeface="+mn-lt"/>
                          <a:ea typeface="+mn-ea"/>
                          <a:cs typeface="+mn-cs"/>
                        </a:rPr>
                        <a:t>int </a:t>
                      </a:r>
                      <a:r>
                        <a:rPr lang="en-IN" sz="1800" b="0" i="0" kern="1200" dirty="0" err="1">
                          <a:solidFill>
                            <a:schemeClr val="dk1"/>
                          </a:solidFill>
                          <a:effectLst/>
                          <a:latin typeface="+mn-lt"/>
                          <a:ea typeface="+mn-ea"/>
                          <a:cs typeface="+mn-cs"/>
                        </a:rPr>
                        <a:t>indexOf</a:t>
                      </a:r>
                      <a:r>
                        <a:rPr lang="en-IN" sz="1800" b="0" i="0" kern="1200" dirty="0">
                          <a:solidFill>
                            <a:schemeClr val="dk1"/>
                          </a:solidFill>
                          <a:effectLst/>
                          <a:latin typeface="+mn-lt"/>
                          <a:ea typeface="+mn-ea"/>
                          <a:cs typeface="+mn-cs"/>
                        </a:rPr>
                        <a:t>(Object o)</a:t>
                      </a:r>
                      <a:endParaRPr lang="en-IN" dirty="0"/>
                    </a:p>
                  </a:txBody>
                  <a:tcPr>
                    <a:solidFill>
                      <a:schemeClr val="tx2">
                        <a:lumMod val="40000"/>
                        <a:lumOff val="60000"/>
                      </a:schemeClr>
                    </a:solidFill>
                  </a:tcPr>
                </a:tc>
                <a:tc>
                  <a:txBody>
                    <a:bodyPr/>
                    <a:lstStyle/>
                    <a:p>
                      <a:pPr algn="just" fontAlgn="t"/>
                      <a:r>
                        <a:rPr lang="en-US" dirty="0">
                          <a:solidFill>
                            <a:srgbClr val="333333"/>
                          </a:solidFill>
                          <a:effectLst/>
                          <a:latin typeface="inter-regular"/>
                        </a:rPr>
                        <a:t>It is used to return the index in this list of the first occurrence of the specified element, or -1 if the List does not contain this element.</a:t>
                      </a:r>
                    </a:p>
                  </a:txBody>
                  <a:tcPr marL="60960" marR="60960" marT="60960" marB="60960">
                    <a:solidFill>
                      <a:schemeClr val="tx2">
                        <a:lumMod val="40000"/>
                        <a:lumOff val="60000"/>
                      </a:schemeClr>
                    </a:solidFill>
                  </a:tcPr>
                </a:tc>
                <a:extLst>
                  <a:ext uri="{0D108BD9-81ED-4DB2-BD59-A6C34878D82A}">
                    <a16:rowId xmlns:a16="http://schemas.microsoft.com/office/drawing/2014/main" val="2828943680"/>
                  </a:ext>
                </a:extLst>
              </a:tr>
              <a:tr h="580832">
                <a:tc>
                  <a:txBody>
                    <a:bodyPr/>
                    <a:lstStyle/>
                    <a:p>
                      <a:r>
                        <a:rPr lang="en-IN" sz="1800" b="0" i="0" kern="1200" dirty="0" err="1">
                          <a:solidFill>
                            <a:schemeClr val="dk1"/>
                          </a:solidFill>
                          <a:effectLst/>
                          <a:latin typeface="+mn-lt"/>
                          <a:ea typeface="+mn-ea"/>
                          <a:cs typeface="+mn-cs"/>
                        </a:rPr>
                        <a:t>boolean</a:t>
                      </a:r>
                      <a:r>
                        <a:rPr lang="en-IN" sz="1800" b="0" i="0"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rPr>
                        <a:t>remove</a:t>
                      </a:r>
                      <a:r>
                        <a:rPr lang="en-IN" sz="1800" b="0" i="0" kern="1200" dirty="0">
                          <a:solidFill>
                            <a:schemeClr val="dk1"/>
                          </a:solidFill>
                          <a:effectLst/>
                          <a:latin typeface="+mn-lt"/>
                          <a:ea typeface="+mn-ea"/>
                          <a:cs typeface="+mn-cs"/>
                        </a:rPr>
                        <a:t>(Object o)</a:t>
                      </a:r>
                      <a:endParaRPr lang="en-IN" dirty="0"/>
                    </a:p>
                  </a:txBody>
                  <a:tcPr>
                    <a:solidFill>
                      <a:schemeClr val="tx2">
                        <a:lumMod val="40000"/>
                        <a:lumOff val="60000"/>
                      </a:schemeClr>
                    </a:solidFill>
                  </a:tcPr>
                </a:tc>
                <a:tc>
                  <a:txBody>
                    <a:bodyPr/>
                    <a:lstStyle/>
                    <a:p>
                      <a:r>
                        <a:rPr lang="en-US" sz="1800" b="0" i="0" kern="1200" dirty="0">
                          <a:solidFill>
                            <a:schemeClr val="dk1"/>
                          </a:solidFill>
                          <a:effectLst/>
                          <a:latin typeface="+mn-lt"/>
                          <a:ea typeface="+mn-ea"/>
                          <a:cs typeface="+mn-cs"/>
                        </a:rPr>
                        <a:t>It is used to remove the first occurrence of the specified element</a:t>
                      </a:r>
                      <a:endParaRPr lang="en-IN" dirty="0"/>
                    </a:p>
                  </a:txBody>
                  <a:tcPr>
                    <a:solidFill>
                      <a:schemeClr val="tx2">
                        <a:lumMod val="40000"/>
                        <a:lumOff val="60000"/>
                      </a:schemeClr>
                    </a:solidFill>
                  </a:tcPr>
                </a:tc>
                <a:extLst>
                  <a:ext uri="{0D108BD9-81ED-4DB2-BD59-A6C34878D82A}">
                    <a16:rowId xmlns:a16="http://schemas.microsoft.com/office/drawing/2014/main" val="2508405757"/>
                  </a:ext>
                </a:extLst>
              </a:tr>
            </a:tbl>
          </a:graphicData>
        </a:graphic>
      </p:graphicFrame>
    </p:spTree>
    <p:extLst>
      <p:ext uri="{BB962C8B-B14F-4D97-AF65-F5344CB8AC3E}">
        <p14:creationId xmlns:p14="http://schemas.microsoft.com/office/powerpoint/2010/main" val="2264786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81938-8775-1AD5-A806-EA3A19DEB516}"/>
              </a:ext>
            </a:extLst>
          </p:cNvPr>
          <p:cNvSpPr>
            <a:spLocks noGrp="1"/>
          </p:cNvSpPr>
          <p:nvPr>
            <p:ph type="title"/>
          </p:nvPr>
        </p:nvSpPr>
        <p:spPr>
          <a:xfrm>
            <a:off x="2072972" y="624110"/>
            <a:ext cx="8911687" cy="1280890"/>
          </a:xfrm>
        </p:spPr>
        <p:txBody>
          <a:bodyPr>
            <a:normAutofit/>
          </a:bodyPr>
          <a:lstStyle/>
          <a:p>
            <a:r>
              <a:rPr lang="en-US" sz="4400" dirty="0" err="1"/>
              <a:t>Contd</a:t>
            </a:r>
            <a:r>
              <a:rPr lang="en-US" sz="4400" dirty="0"/>
              <a:t>,</a:t>
            </a:r>
            <a:endParaRPr lang="en-IN" dirty="0"/>
          </a:p>
        </p:txBody>
      </p:sp>
      <p:graphicFrame>
        <p:nvGraphicFramePr>
          <p:cNvPr id="4" name="Table 4">
            <a:extLst>
              <a:ext uri="{FF2B5EF4-FFF2-40B4-BE49-F238E27FC236}">
                <a16:creationId xmlns:a16="http://schemas.microsoft.com/office/drawing/2014/main" id="{19979A3D-3576-7FF0-9DBD-B43AEE207646}"/>
              </a:ext>
            </a:extLst>
          </p:cNvPr>
          <p:cNvGraphicFramePr>
            <a:graphicFrameLocks noGrp="1"/>
          </p:cNvGraphicFramePr>
          <p:nvPr>
            <p:ph idx="1"/>
            <p:extLst>
              <p:ext uri="{D42A27DB-BD31-4B8C-83A1-F6EECF244321}">
                <p14:modId xmlns:p14="http://schemas.microsoft.com/office/powerpoint/2010/main" val="2880443097"/>
              </p:ext>
            </p:extLst>
          </p:nvPr>
        </p:nvGraphicFramePr>
        <p:xfrm>
          <a:off x="1546412" y="2323727"/>
          <a:ext cx="10396540" cy="3571240"/>
        </p:xfrm>
        <a:graphic>
          <a:graphicData uri="http://schemas.openxmlformats.org/drawingml/2006/table">
            <a:tbl>
              <a:tblPr firstRow="1" bandRow="1">
                <a:tableStyleId>{5C22544A-7EE6-4342-B048-85BDC9FD1C3A}</a:tableStyleId>
              </a:tblPr>
              <a:tblGrid>
                <a:gridCol w="5198270">
                  <a:extLst>
                    <a:ext uri="{9D8B030D-6E8A-4147-A177-3AD203B41FA5}">
                      <a16:colId xmlns:a16="http://schemas.microsoft.com/office/drawing/2014/main" val="3497317031"/>
                    </a:ext>
                  </a:extLst>
                </a:gridCol>
                <a:gridCol w="5198270">
                  <a:extLst>
                    <a:ext uri="{9D8B030D-6E8A-4147-A177-3AD203B41FA5}">
                      <a16:colId xmlns:a16="http://schemas.microsoft.com/office/drawing/2014/main" val="3663794267"/>
                    </a:ext>
                  </a:extLst>
                </a:gridCol>
              </a:tblGrid>
              <a:tr h="370840">
                <a:tc>
                  <a:txBody>
                    <a:bodyPr/>
                    <a:lstStyle/>
                    <a:p>
                      <a:r>
                        <a:rPr lang="en-US" dirty="0"/>
                        <a:t>Methods</a:t>
                      </a:r>
                      <a:endParaRPr lang="en-IN" dirty="0"/>
                    </a:p>
                  </a:txBody>
                  <a:tcPr marL="90405" marR="90405">
                    <a:solidFill>
                      <a:schemeClr val="tx2">
                        <a:lumMod val="75000"/>
                      </a:schemeClr>
                    </a:solidFill>
                  </a:tcPr>
                </a:tc>
                <a:tc>
                  <a:txBody>
                    <a:bodyPr/>
                    <a:lstStyle/>
                    <a:p>
                      <a:r>
                        <a:rPr lang="en-US" dirty="0"/>
                        <a:t>Description</a:t>
                      </a:r>
                      <a:endParaRPr lang="en-IN" dirty="0"/>
                    </a:p>
                  </a:txBody>
                  <a:tcPr marL="90405" marR="90405">
                    <a:solidFill>
                      <a:schemeClr val="tx2">
                        <a:lumMod val="75000"/>
                      </a:schemeClr>
                    </a:solidFill>
                  </a:tcPr>
                </a:tc>
                <a:extLst>
                  <a:ext uri="{0D108BD9-81ED-4DB2-BD59-A6C34878D82A}">
                    <a16:rowId xmlns:a16="http://schemas.microsoft.com/office/drawing/2014/main" val="2727001670"/>
                  </a:ext>
                </a:extLst>
              </a:tr>
              <a:tr h="370840">
                <a:tc>
                  <a:txBody>
                    <a:bodyPr/>
                    <a:lstStyle/>
                    <a:p>
                      <a:r>
                        <a:rPr lang="en-IN" sz="1800" b="0" i="0" kern="1200" dirty="0">
                          <a:solidFill>
                            <a:schemeClr val="dk1"/>
                          </a:solidFill>
                          <a:effectLst/>
                          <a:latin typeface="+mn-lt"/>
                          <a:ea typeface="+mn-ea"/>
                          <a:cs typeface="+mn-cs"/>
                        </a:rPr>
                        <a:t>int size()</a:t>
                      </a:r>
                      <a:endParaRPr lang="en-IN" b="0" dirty="0"/>
                    </a:p>
                  </a:txBody>
                  <a:tcPr marL="90405" marR="90405">
                    <a:solidFill>
                      <a:schemeClr val="tx2">
                        <a:lumMod val="40000"/>
                        <a:lumOff val="60000"/>
                      </a:schemeClr>
                    </a:solidFill>
                  </a:tcPr>
                </a:tc>
                <a:tc>
                  <a:txBody>
                    <a:bodyPr/>
                    <a:lstStyle/>
                    <a:p>
                      <a:r>
                        <a:rPr lang="en-US" sz="1800" b="0" i="0" kern="1200" dirty="0">
                          <a:solidFill>
                            <a:schemeClr val="dk1"/>
                          </a:solidFill>
                          <a:effectLst/>
                          <a:latin typeface="+mn-lt"/>
                          <a:ea typeface="+mn-ea"/>
                          <a:cs typeface="+mn-cs"/>
                        </a:rPr>
                        <a:t>It is used to return the number of elements present in the list.</a:t>
                      </a:r>
                      <a:endParaRPr lang="en-IN" b="0" dirty="0"/>
                    </a:p>
                  </a:txBody>
                  <a:tcPr marL="90405" marR="90405">
                    <a:solidFill>
                      <a:schemeClr val="tx2">
                        <a:lumMod val="40000"/>
                        <a:lumOff val="60000"/>
                      </a:schemeClr>
                    </a:solidFill>
                  </a:tcPr>
                </a:tc>
                <a:extLst>
                  <a:ext uri="{0D108BD9-81ED-4DB2-BD59-A6C34878D82A}">
                    <a16:rowId xmlns:a16="http://schemas.microsoft.com/office/drawing/2014/main" val="156692391"/>
                  </a:ext>
                </a:extLst>
              </a:tr>
              <a:tr h="370840">
                <a:tc>
                  <a:txBody>
                    <a:bodyPr/>
                    <a:lstStyle/>
                    <a:p>
                      <a:r>
                        <a:rPr lang="en-IN" sz="1800" b="0" i="0" u="none" strike="noStrike" kern="1200" dirty="0" err="1">
                          <a:solidFill>
                            <a:schemeClr val="dk1"/>
                          </a:solidFill>
                          <a:effectLst/>
                          <a:latin typeface="+mn-lt"/>
                          <a:ea typeface="+mn-ea"/>
                          <a:cs typeface="+mn-cs"/>
                        </a:rPr>
                        <a:t>removeAll</a:t>
                      </a:r>
                      <a:r>
                        <a:rPr lang="en-IN" sz="1800" b="0" i="0" kern="1200" dirty="0">
                          <a:solidFill>
                            <a:schemeClr val="dk1"/>
                          </a:solidFill>
                          <a:effectLst/>
                          <a:latin typeface="+mn-lt"/>
                          <a:ea typeface="+mn-ea"/>
                          <a:cs typeface="+mn-cs"/>
                        </a:rPr>
                        <a:t>()</a:t>
                      </a:r>
                      <a:endParaRPr lang="en-IN" b="0" dirty="0"/>
                    </a:p>
                  </a:txBody>
                  <a:tcPr marL="90405" marR="90405">
                    <a:solidFill>
                      <a:schemeClr val="tx2">
                        <a:lumMod val="40000"/>
                        <a:lumOff val="60000"/>
                      </a:schemeClr>
                    </a:solidFill>
                  </a:tcPr>
                </a:tc>
                <a:tc>
                  <a:txBody>
                    <a:bodyPr/>
                    <a:lstStyle/>
                    <a:p>
                      <a:r>
                        <a:rPr lang="en-US" sz="1800" b="0" i="0" kern="1200" dirty="0">
                          <a:solidFill>
                            <a:schemeClr val="dk1"/>
                          </a:solidFill>
                          <a:effectLst/>
                          <a:latin typeface="+mn-lt"/>
                          <a:ea typeface="+mn-ea"/>
                          <a:cs typeface="+mn-cs"/>
                        </a:rPr>
                        <a:t>Removes from this list all of its elements that are contained in the specified collection.</a:t>
                      </a:r>
                      <a:endParaRPr lang="en-IN" b="0" dirty="0"/>
                    </a:p>
                  </a:txBody>
                  <a:tcPr marL="90405" marR="90405">
                    <a:solidFill>
                      <a:schemeClr val="tx2">
                        <a:lumMod val="40000"/>
                        <a:lumOff val="60000"/>
                      </a:schemeClr>
                    </a:solidFill>
                  </a:tcPr>
                </a:tc>
                <a:extLst>
                  <a:ext uri="{0D108BD9-81ED-4DB2-BD59-A6C34878D82A}">
                    <a16:rowId xmlns:a16="http://schemas.microsoft.com/office/drawing/2014/main" val="1440689674"/>
                  </a:ext>
                </a:extLst>
              </a:tr>
              <a:tr h="370840">
                <a:tc>
                  <a:txBody>
                    <a:bodyPr/>
                    <a:lstStyle/>
                    <a:p>
                      <a:r>
                        <a:rPr lang="en-IN" sz="1800" b="0" i="0" u="none" strike="noStrike" kern="1200" dirty="0">
                          <a:solidFill>
                            <a:schemeClr val="dk1"/>
                          </a:solidFill>
                          <a:effectLst/>
                          <a:latin typeface="+mn-lt"/>
                          <a:ea typeface="+mn-ea"/>
                          <a:cs typeface="+mn-cs"/>
                        </a:rPr>
                        <a:t>Boolean contains</a:t>
                      </a:r>
                      <a:r>
                        <a:rPr lang="en-IN" sz="1800" b="0" i="0" kern="1200" dirty="0">
                          <a:solidFill>
                            <a:schemeClr val="dk1"/>
                          </a:solidFill>
                          <a:effectLst/>
                          <a:latin typeface="+mn-lt"/>
                          <a:ea typeface="+mn-ea"/>
                          <a:cs typeface="+mn-cs"/>
                        </a:rPr>
                        <a:t>(</a:t>
                      </a:r>
                      <a:r>
                        <a:rPr lang="en-IN" sz="1800" b="0" i="0" u="none" strike="noStrike" kern="1200" dirty="0">
                          <a:solidFill>
                            <a:schemeClr val="dk1"/>
                          </a:solidFill>
                          <a:effectLst/>
                          <a:latin typeface="+mn-lt"/>
                          <a:ea typeface="+mn-ea"/>
                          <a:cs typeface="+mn-cs"/>
                        </a:rPr>
                        <a:t>Object </a:t>
                      </a:r>
                      <a:r>
                        <a:rPr lang="en-IN" sz="1800" b="0" i="0" kern="1200" dirty="0">
                          <a:solidFill>
                            <a:schemeClr val="dk1"/>
                          </a:solidFill>
                          <a:effectLst/>
                          <a:latin typeface="+mn-lt"/>
                          <a:ea typeface="+mn-ea"/>
                          <a:cs typeface="+mn-cs"/>
                        </a:rPr>
                        <a:t>o)</a:t>
                      </a:r>
                      <a:endParaRPr lang="en-IN" b="0" dirty="0"/>
                    </a:p>
                  </a:txBody>
                  <a:tcPr marL="90405" marR="90405">
                    <a:solidFill>
                      <a:schemeClr val="tx2">
                        <a:lumMod val="40000"/>
                        <a:lumOff val="60000"/>
                      </a:schemeClr>
                    </a:solidFill>
                  </a:tcPr>
                </a:tc>
                <a:tc>
                  <a:txBody>
                    <a:bodyPr/>
                    <a:lstStyle/>
                    <a:p>
                      <a:r>
                        <a:rPr lang="en-US" sz="1800" b="0" i="0" kern="1200" dirty="0">
                          <a:solidFill>
                            <a:schemeClr val="dk1"/>
                          </a:solidFill>
                          <a:effectLst/>
                          <a:latin typeface="+mn-lt"/>
                          <a:ea typeface="+mn-ea"/>
                          <a:cs typeface="+mn-cs"/>
                        </a:rPr>
                        <a:t>Returns </a:t>
                      </a:r>
                      <a:r>
                        <a:rPr lang="en-US" b="0" dirty="0"/>
                        <a:t>true</a:t>
                      </a:r>
                      <a:r>
                        <a:rPr lang="en-US" sz="1800" b="0" i="0" kern="1200" dirty="0">
                          <a:solidFill>
                            <a:schemeClr val="dk1"/>
                          </a:solidFill>
                          <a:effectLst/>
                          <a:latin typeface="+mn-lt"/>
                          <a:ea typeface="+mn-ea"/>
                          <a:cs typeface="+mn-cs"/>
                        </a:rPr>
                        <a:t> if this list contains the specified element.</a:t>
                      </a:r>
                      <a:endParaRPr lang="en-IN" b="0" dirty="0"/>
                    </a:p>
                  </a:txBody>
                  <a:tcPr marL="90405" marR="90405">
                    <a:solidFill>
                      <a:schemeClr val="tx2">
                        <a:lumMod val="40000"/>
                        <a:lumOff val="60000"/>
                      </a:schemeClr>
                    </a:solidFill>
                  </a:tcPr>
                </a:tc>
                <a:extLst>
                  <a:ext uri="{0D108BD9-81ED-4DB2-BD59-A6C34878D82A}">
                    <a16:rowId xmlns:a16="http://schemas.microsoft.com/office/drawing/2014/main" val="1163344816"/>
                  </a:ext>
                </a:extLst>
              </a:tr>
              <a:tr h="370840">
                <a:tc>
                  <a:txBody>
                    <a:bodyPr/>
                    <a:lstStyle/>
                    <a:p>
                      <a:r>
                        <a:rPr lang="en-IN" sz="1800" b="0" i="0" u="none" strike="noStrike" kern="1200" dirty="0">
                          <a:solidFill>
                            <a:schemeClr val="dk1"/>
                          </a:solidFill>
                          <a:effectLst/>
                          <a:latin typeface="+mn-lt"/>
                          <a:ea typeface="+mn-ea"/>
                          <a:cs typeface="+mn-cs"/>
                        </a:rPr>
                        <a:t>get</a:t>
                      </a:r>
                      <a:r>
                        <a:rPr lang="en-IN" sz="1800" b="0" i="0" kern="1200" dirty="0">
                          <a:solidFill>
                            <a:schemeClr val="dk1"/>
                          </a:solidFill>
                          <a:effectLst/>
                          <a:latin typeface="+mn-lt"/>
                          <a:ea typeface="+mn-ea"/>
                          <a:cs typeface="+mn-cs"/>
                        </a:rPr>
                        <a:t>(int index)</a:t>
                      </a:r>
                      <a:endParaRPr lang="en-IN" b="0" dirty="0"/>
                    </a:p>
                  </a:txBody>
                  <a:tcPr marL="90405" marR="90405">
                    <a:solidFill>
                      <a:schemeClr val="tx2">
                        <a:lumMod val="40000"/>
                        <a:lumOff val="60000"/>
                      </a:schemeClr>
                    </a:solidFill>
                  </a:tcPr>
                </a:tc>
                <a:tc>
                  <a:txBody>
                    <a:bodyPr/>
                    <a:lstStyle/>
                    <a:p>
                      <a:r>
                        <a:rPr lang="en-US" sz="1800" b="0" i="0" kern="1200" dirty="0">
                          <a:solidFill>
                            <a:schemeClr val="dk1"/>
                          </a:solidFill>
                          <a:effectLst/>
                          <a:latin typeface="+mn-lt"/>
                          <a:ea typeface="+mn-ea"/>
                          <a:cs typeface="+mn-cs"/>
                        </a:rPr>
                        <a:t>Returns the element at the specified position in this list.</a:t>
                      </a:r>
                      <a:endParaRPr lang="en-IN" b="0" dirty="0"/>
                    </a:p>
                  </a:txBody>
                  <a:tcPr marL="90405" marR="90405">
                    <a:solidFill>
                      <a:schemeClr val="tx2">
                        <a:lumMod val="40000"/>
                        <a:lumOff val="60000"/>
                      </a:schemeClr>
                    </a:solidFill>
                  </a:tcPr>
                </a:tc>
                <a:extLst>
                  <a:ext uri="{0D108BD9-81ED-4DB2-BD59-A6C34878D82A}">
                    <a16:rowId xmlns:a16="http://schemas.microsoft.com/office/drawing/2014/main" val="4111719154"/>
                  </a:ext>
                </a:extLst>
              </a:tr>
              <a:tr h="370840">
                <a:tc>
                  <a:txBody>
                    <a:bodyPr/>
                    <a:lstStyle/>
                    <a:p>
                      <a:r>
                        <a:rPr lang="en-IN" sz="1800" b="0" i="0" u="none" strike="noStrike" kern="1200" dirty="0">
                          <a:solidFill>
                            <a:schemeClr val="dk1"/>
                          </a:solidFill>
                          <a:effectLst/>
                          <a:latin typeface="+mn-lt"/>
                          <a:ea typeface="+mn-ea"/>
                          <a:cs typeface="+mn-cs"/>
                        </a:rPr>
                        <a:t>set</a:t>
                      </a:r>
                      <a:r>
                        <a:rPr lang="en-IN" sz="1800" b="0" i="0" kern="1200" dirty="0">
                          <a:solidFill>
                            <a:schemeClr val="dk1"/>
                          </a:solidFill>
                          <a:effectLst/>
                          <a:latin typeface="+mn-lt"/>
                          <a:ea typeface="+mn-ea"/>
                          <a:cs typeface="+mn-cs"/>
                        </a:rPr>
                        <a:t>(int index, </a:t>
                      </a:r>
                      <a:r>
                        <a:rPr lang="en-IN" sz="1800" b="0" i="0" u="none" strike="noStrike" kern="1200" dirty="0">
                          <a:solidFill>
                            <a:schemeClr val="dk1"/>
                          </a:solidFill>
                          <a:effectLst/>
                          <a:latin typeface="+mn-lt"/>
                          <a:ea typeface="+mn-ea"/>
                          <a:cs typeface="+mn-cs"/>
                        </a:rPr>
                        <a:t>E E</a:t>
                      </a:r>
                      <a:r>
                        <a:rPr lang="en-IN" sz="1800" b="0" i="0" kern="1200" dirty="0">
                          <a:solidFill>
                            <a:schemeClr val="dk1"/>
                          </a:solidFill>
                          <a:effectLst/>
                          <a:latin typeface="+mn-lt"/>
                          <a:ea typeface="+mn-ea"/>
                          <a:cs typeface="+mn-cs"/>
                        </a:rPr>
                        <a:t>lement)</a:t>
                      </a:r>
                      <a:endParaRPr lang="en-IN" b="0" dirty="0"/>
                    </a:p>
                  </a:txBody>
                  <a:tcPr marL="90405" marR="90405">
                    <a:solidFill>
                      <a:schemeClr val="tx2">
                        <a:lumMod val="40000"/>
                        <a:lumOff val="60000"/>
                      </a:schemeClr>
                    </a:solidFill>
                  </a:tcPr>
                </a:tc>
                <a:tc>
                  <a:txBody>
                    <a:bodyPr/>
                    <a:lstStyle/>
                    <a:p>
                      <a:r>
                        <a:rPr lang="en-US" sz="1800" b="0" i="0" kern="1200" dirty="0">
                          <a:solidFill>
                            <a:schemeClr val="dk1"/>
                          </a:solidFill>
                          <a:effectLst/>
                          <a:latin typeface="+mn-lt"/>
                          <a:ea typeface="+mn-ea"/>
                          <a:cs typeface="+mn-cs"/>
                        </a:rPr>
                        <a:t>Replaces the element at the specified position in this list with the specified element.</a:t>
                      </a:r>
                      <a:endParaRPr lang="en-IN" b="0" dirty="0"/>
                    </a:p>
                  </a:txBody>
                  <a:tcPr marL="90405" marR="90405">
                    <a:solidFill>
                      <a:schemeClr val="tx2">
                        <a:lumMod val="40000"/>
                        <a:lumOff val="60000"/>
                      </a:schemeClr>
                    </a:solidFill>
                  </a:tcPr>
                </a:tc>
                <a:extLst>
                  <a:ext uri="{0D108BD9-81ED-4DB2-BD59-A6C34878D82A}">
                    <a16:rowId xmlns:a16="http://schemas.microsoft.com/office/drawing/2014/main" val="2204648019"/>
                  </a:ext>
                </a:extLst>
              </a:tr>
            </a:tbl>
          </a:graphicData>
        </a:graphic>
      </p:graphicFrame>
    </p:spTree>
    <p:extLst>
      <p:ext uri="{BB962C8B-B14F-4D97-AF65-F5344CB8AC3E}">
        <p14:creationId xmlns:p14="http://schemas.microsoft.com/office/powerpoint/2010/main" val="142435408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0F78-2417-BB34-1437-245C016A58A9}"/>
              </a:ext>
            </a:extLst>
          </p:cNvPr>
          <p:cNvSpPr>
            <a:spLocks noGrp="1"/>
          </p:cNvSpPr>
          <p:nvPr>
            <p:ph type="title"/>
          </p:nvPr>
        </p:nvSpPr>
        <p:spPr>
          <a:xfrm>
            <a:off x="1795118" y="756019"/>
            <a:ext cx="10396882" cy="681953"/>
          </a:xfrm>
        </p:spPr>
        <p:txBody>
          <a:bodyPr>
            <a:normAutofit/>
          </a:bodyPr>
          <a:lstStyle/>
          <a:p>
            <a:r>
              <a:rPr lang="en-US" sz="2800" dirty="0"/>
              <a:t>Calling Eclipse for Examples…..</a:t>
            </a:r>
            <a:endParaRPr lang="en-IN" sz="2800" dirty="0"/>
          </a:p>
        </p:txBody>
      </p:sp>
      <p:sp>
        <p:nvSpPr>
          <p:cNvPr id="4" name="Content Placeholder 3">
            <a:extLst>
              <a:ext uri="{FF2B5EF4-FFF2-40B4-BE49-F238E27FC236}">
                <a16:creationId xmlns:a16="http://schemas.microsoft.com/office/drawing/2014/main" id="{864CF4D9-17B5-C9AA-AD6D-5A8B122B0CBE}"/>
              </a:ext>
            </a:extLst>
          </p:cNvPr>
          <p:cNvSpPr>
            <a:spLocks noGrp="1"/>
          </p:cNvSpPr>
          <p:nvPr>
            <p:ph idx="1"/>
          </p:nvPr>
        </p:nvSpPr>
        <p:spPr>
          <a:xfrm>
            <a:off x="1425388" y="2141930"/>
            <a:ext cx="10515600" cy="4351338"/>
          </a:xfrm>
        </p:spPr>
        <p:txBody>
          <a:bodyPr/>
          <a:lstStyle/>
          <a:p>
            <a:pPr marL="0" indent="0">
              <a:buNone/>
            </a:pPr>
            <a:r>
              <a:rPr lang="en-US" dirty="0"/>
              <a:t> </a:t>
            </a:r>
          </a:p>
          <a:p>
            <a:endParaRPr lang="en-US" dirty="0"/>
          </a:p>
          <a:p>
            <a:endParaRPr lang="en-US" dirty="0"/>
          </a:p>
          <a:p>
            <a:pPr marL="0" indent="0">
              <a:buNone/>
            </a:pPr>
            <a:r>
              <a:rPr lang="en-US" dirty="0"/>
              <a:t>   </a:t>
            </a:r>
            <a:r>
              <a:rPr lang="en-US" sz="2000" dirty="0"/>
              <a:t>Calling </a:t>
            </a:r>
            <a:r>
              <a:rPr lang="en-US" dirty="0"/>
              <a:t> </a:t>
            </a:r>
            <a:endParaRPr lang="en-IN" dirty="0"/>
          </a:p>
        </p:txBody>
      </p:sp>
      <p:pic>
        <p:nvPicPr>
          <p:cNvPr id="5" name="Picture 2">
            <a:extLst>
              <a:ext uri="{FF2B5EF4-FFF2-40B4-BE49-F238E27FC236}">
                <a16:creationId xmlns:a16="http://schemas.microsoft.com/office/drawing/2014/main" id="{D3000826-1355-155F-87EE-8AD56CB9E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8487" y="2107956"/>
            <a:ext cx="2357437" cy="264208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68C1FF08-F2C6-C355-A110-CE77FFA400E0}"/>
              </a:ext>
            </a:extLst>
          </p:cNvPr>
          <p:cNvCxnSpPr>
            <a:cxnSpLocks/>
          </p:cNvCxnSpPr>
          <p:nvPr/>
        </p:nvCxnSpPr>
        <p:spPr>
          <a:xfrm>
            <a:off x="2799643" y="3543960"/>
            <a:ext cx="135367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1701727-7649-907C-304F-12B1AE66D5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584" y="1610007"/>
            <a:ext cx="1861021" cy="4029273"/>
          </a:xfrm>
          <a:prstGeom prst="flowChartAlternateProcess">
            <a:avLst/>
          </a:prstGeom>
        </p:spPr>
      </p:pic>
      <p:cxnSp>
        <p:nvCxnSpPr>
          <p:cNvPr id="11" name="Straight Arrow Connector 10">
            <a:extLst>
              <a:ext uri="{FF2B5EF4-FFF2-40B4-BE49-F238E27FC236}">
                <a16:creationId xmlns:a16="http://schemas.microsoft.com/office/drawing/2014/main" id="{FA138383-F36E-F8BF-A911-1FAB694DE057}"/>
              </a:ext>
            </a:extLst>
          </p:cNvPr>
          <p:cNvCxnSpPr/>
          <p:nvPr/>
        </p:nvCxnSpPr>
        <p:spPr>
          <a:xfrm>
            <a:off x="6683188" y="3429000"/>
            <a:ext cx="165847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847243"/>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EA5F-688A-9E6C-3797-551F1E9BCE64}"/>
              </a:ext>
            </a:extLst>
          </p:cNvPr>
          <p:cNvSpPr>
            <a:spLocks noGrp="1"/>
          </p:cNvSpPr>
          <p:nvPr>
            <p:ph type="title"/>
          </p:nvPr>
        </p:nvSpPr>
        <p:spPr>
          <a:xfrm>
            <a:off x="4723721" y="2941709"/>
            <a:ext cx="10515600" cy="1325563"/>
          </a:xfrm>
        </p:spPr>
        <p:txBody>
          <a:bodyPr>
            <a:normAutofit/>
          </a:bodyPr>
          <a:lstStyle/>
          <a:p>
            <a:r>
              <a:rPr lang="en-US" sz="4800" b="1" dirty="0"/>
              <a:t>LinkedList</a:t>
            </a:r>
            <a:endParaRPr lang="en-IN" sz="4800" b="1" dirty="0"/>
          </a:p>
        </p:txBody>
      </p:sp>
    </p:spTree>
    <p:extLst>
      <p:ext uri="{BB962C8B-B14F-4D97-AF65-F5344CB8AC3E}">
        <p14:creationId xmlns:p14="http://schemas.microsoft.com/office/powerpoint/2010/main" val="7925372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9719-D068-9905-B461-FF975B2FABCB}"/>
              </a:ext>
            </a:extLst>
          </p:cNvPr>
          <p:cNvSpPr>
            <a:spLocks noGrp="1"/>
          </p:cNvSpPr>
          <p:nvPr>
            <p:ph type="title"/>
          </p:nvPr>
        </p:nvSpPr>
        <p:spPr/>
        <p:txBody>
          <a:bodyPr>
            <a:normAutofit/>
          </a:bodyPr>
          <a:lstStyle/>
          <a:p>
            <a:r>
              <a:rPr lang="en-US" dirty="0"/>
              <a:t>LinkedList:</a:t>
            </a:r>
            <a:endParaRPr lang="en-IN" dirty="0"/>
          </a:p>
        </p:txBody>
      </p:sp>
      <p:sp>
        <p:nvSpPr>
          <p:cNvPr id="3" name="Content Placeholder 2">
            <a:extLst>
              <a:ext uri="{FF2B5EF4-FFF2-40B4-BE49-F238E27FC236}">
                <a16:creationId xmlns:a16="http://schemas.microsoft.com/office/drawing/2014/main" id="{0E48A674-E9B4-7179-2A4D-8C961F705C6D}"/>
              </a:ext>
            </a:extLst>
          </p:cNvPr>
          <p:cNvSpPr>
            <a:spLocks noGrp="1"/>
          </p:cNvSpPr>
          <p:nvPr>
            <p:ph idx="1"/>
          </p:nvPr>
        </p:nvSpPr>
        <p:spPr/>
        <p:txBody>
          <a:bodyPr>
            <a:normAutofit fontScale="92500"/>
          </a:bodyPr>
          <a:lstStyle/>
          <a:p>
            <a:pPr>
              <a:lnSpc>
                <a:spcPct val="100000"/>
              </a:lnSpc>
            </a:pPr>
            <a:endParaRPr lang="en-US" sz="2400" b="0" i="0" dirty="0">
              <a:solidFill>
                <a:srgbClr val="333333"/>
              </a:solidFill>
              <a:effectLst/>
              <a:latin typeface="inter-regular"/>
            </a:endParaRPr>
          </a:p>
          <a:p>
            <a:pPr>
              <a:lnSpc>
                <a:spcPct val="100000"/>
              </a:lnSpc>
            </a:pPr>
            <a:r>
              <a:rPr lang="en-US" sz="2400" b="0" i="0" dirty="0">
                <a:solidFill>
                  <a:srgbClr val="333333"/>
                </a:solidFill>
                <a:effectLst/>
                <a:latin typeface="Roboto" panose="02000000000000000000" pitchFamily="2" charset="0"/>
                <a:ea typeface="Roboto" panose="02000000000000000000" pitchFamily="2" charset="0"/>
              </a:rPr>
              <a:t>Java LinkedList class uses a doubly linked list to store the elements.</a:t>
            </a:r>
            <a:endParaRPr lang="en-US" sz="2400" dirty="0">
              <a:solidFill>
                <a:srgbClr val="333333"/>
              </a:solidFill>
              <a:latin typeface="Roboto" panose="02000000000000000000" pitchFamily="2" charset="0"/>
              <a:ea typeface="Roboto" panose="02000000000000000000" pitchFamily="2" charset="0"/>
            </a:endParaRPr>
          </a:p>
          <a:p>
            <a:pPr lvl="2" algn="just">
              <a:buFont typeface="Arial" panose="020B0604020202020204" pitchFamily="34" charset="0"/>
              <a:buChar char="•"/>
            </a:pPr>
            <a:r>
              <a:rPr lang="en-US" sz="2000" b="0" i="0" dirty="0">
                <a:solidFill>
                  <a:srgbClr val="000000"/>
                </a:solidFill>
                <a:effectLst/>
                <a:latin typeface="Roboto" panose="02000000000000000000" pitchFamily="2" charset="0"/>
                <a:ea typeface="Roboto" panose="02000000000000000000" pitchFamily="2" charset="0"/>
              </a:rPr>
              <a:t>Java LinkedList class can contain duplicate elements.</a:t>
            </a:r>
          </a:p>
          <a:p>
            <a:pPr lvl="2" algn="just">
              <a:buFont typeface="Arial" panose="020B0604020202020204" pitchFamily="34" charset="0"/>
              <a:buChar char="•"/>
            </a:pPr>
            <a:r>
              <a:rPr lang="en-US" sz="2000" b="0" i="0" dirty="0">
                <a:solidFill>
                  <a:srgbClr val="000000"/>
                </a:solidFill>
                <a:effectLst/>
                <a:latin typeface="Roboto" panose="02000000000000000000" pitchFamily="2" charset="0"/>
                <a:ea typeface="Roboto" panose="02000000000000000000" pitchFamily="2" charset="0"/>
              </a:rPr>
              <a:t>Java LinkedList class maintains insertion order</a:t>
            </a:r>
          </a:p>
          <a:p>
            <a:pPr marL="0" indent="0" algn="just">
              <a:lnSpc>
                <a:spcPct val="100000"/>
              </a:lnSpc>
              <a:buNone/>
            </a:pPr>
            <a:endParaRPr lang="en-US" sz="2400" b="0" i="0" dirty="0">
              <a:solidFill>
                <a:srgbClr val="000000"/>
              </a:solidFill>
              <a:effectLst/>
              <a:latin typeface="Roboto" panose="02000000000000000000" pitchFamily="2" charset="0"/>
              <a:ea typeface="Roboto" panose="02000000000000000000" pitchFamily="2" charset="0"/>
            </a:endParaRPr>
          </a:p>
          <a:p>
            <a:pPr marL="0" indent="0">
              <a:buNone/>
            </a:pPr>
            <a:r>
              <a:rPr lang="en-IN" sz="3200" b="0" i="0" dirty="0">
                <a:solidFill>
                  <a:srgbClr val="610B4B"/>
                </a:solidFill>
                <a:effectLst/>
                <a:latin typeface="Roboto" panose="02000000000000000000" pitchFamily="2" charset="0"/>
                <a:ea typeface="Roboto" panose="02000000000000000000" pitchFamily="2" charset="0"/>
              </a:rPr>
              <a:t>Doubly Linked List</a:t>
            </a:r>
            <a:endParaRPr lang="en-US" b="0" i="0" dirty="0">
              <a:solidFill>
                <a:srgbClr val="333333"/>
              </a:solidFill>
              <a:effectLst/>
              <a:latin typeface="Roboto" panose="02000000000000000000" pitchFamily="2" charset="0"/>
              <a:ea typeface="Roboto" panose="02000000000000000000" pitchFamily="2" charset="0"/>
            </a:endParaRPr>
          </a:p>
          <a:p>
            <a:pPr lvl="1">
              <a:lnSpc>
                <a:spcPct val="150000"/>
              </a:lnSpc>
            </a:pPr>
            <a:r>
              <a:rPr lang="en-US" sz="2200" b="0" i="0" dirty="0">
                <a:solidFill>
                  <a:srgbClr val="333333"/>
                </a:solidFill>
                <a:effectLst/>
                <a:latin typeface="Roboto" panose="02000000000000000000" pitchFamily="2" charset="0"/>
                <a:ea typeface="Roboto" panose="02000000000000000000" pitchFamily="2" charset="0"/>
              </a:rPr>
              <a:t>In  doubly linked list, </a:t>
            </a:r>
            <a:r>
              <a:rPr lang="en-US" sz="2200" b="1" i="0" dirty="0">
                <a:solidFill>
                  <a:srgbClr val="333333"/>
                </a:solidFill>
                <a:effectLst/>
                <a:latin typeface="Roboto" panose="02000000000000000000" pitchFamily="2" charset="0"/>
                <a:ea typeface="Roboto" panose="02000000000000000000" pitchFamily="2" charset="0"/>
              </a:rPr>
              <a:t>we can add or remove elements from both sides.</a:t>
            </a:r>
            <a:endParaRPr lang="en-IN" sz="2200" b="1" i="0" dirty="0">
              <a:solidFill>
                <a:srgbClr val="610B4B"/>
              </a:solidFill>
              <a:effectLst/>
              <a:latin typeface="Roboto" panose="02000000000000000000" pitchFamily="2" charset="0"/>
              <a:ea typeface="Roboto" panose="02000000000000000000" pitchFamily="2" charset="0"/>
            </a:endParaRPr>
          </a:p>
          <a:p>
            <a:pPr marL="0" indent="0">
              <a:buNone/>
            </a:pPr>
            <a:endParaRPr lang="en-IN" b="1" dirty="0"/>
          </a:p>
        </p:txBody>
      </p:sp>
    </p:spTree>
    <p:extLst>
      <p:ext uri="{BB962C8B-B14F-4D97-AF65-F5344CB8AC3E}">
        <p14:creationId xmlns:p14="http://schemas.microsoft.com/office/powerpoint/2010/main" val="387922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B74F-F03F-63BF-D236-512EE441A58E}"/>
              </a:ext>
            </a:extLst>
          </p:cNvPr>
          <p:cNvSpPr>
            <a:spLocks noGrp="1"/>
          </p:cNvSpPr>
          <p:nvPr>
            <p:ph type="title"/>
          </p:nvPr>
        </p:nvSpPr>
        <p:spPr>
          <a:xfrm>
            <a:off x="2819398" y="2969846"/>
            <a:ext cx="10515600" cy="1325563"/>
          </a:xfrm>
        </p:spPr>
        <p:txBody>
          <a:bodyPr>
            <a:normAutofit/>
          </a:bodyPr>
          <a:lstStyle/>
          <a:p>
            <a:r>
              <a:rPr lang="en-US" sz="5400" dirty="0"/>
              <a:t>Collection Framework</a:t>
            </a:r>
            <a:endParaRPr lang="en-IN" sz="5400" dirty="0"/>
          </a:p>
        </p:txBody>
      </p:sp>
      <p:sp>
        <p:nvSpPr>
          <p:cNvPr id="3" name="Content Placeholder 2">
            <a:extLst>
              <a:ext uri="{FF2B5EF4-FFF2-40B4-BE49-F238E27FC236}">
                <a16:creationId xmlns:a16="http://schemas.microsoft.com/office/drawing/2014/main" id="{786F34FC-A410-29DD-CE1A-52C3156B30E8}"/>
              </a:ext>
            </a:extLst>
          </p:cNvPr>
          <p:cNvSpPr>
            <a:spLocks noGrp="1"/>
          </p:cNvSpPr>
          <p:nvPr>
            <p:ph idx="1"/>
          </p:nvPr>
        </p:nvSpPr>
        <p:spPr>
          <a:xfrm>
            <a:off x="524436" y="742387"/>
            <a:ext cx="10515600" cy="1162613"/>
          </a:xfrm>
        </p:spPr>
        <p:txBody>
          <a:bodyPr/>
          <a:lstStyle/>
          <a:p>
            <a:pPr marL="0" indent="0" algn="ctr">
              <a:buNone/>
            </a:pPr>
            <a:r>
              <a:rPr lang="en-US" dirty="0">
                <a:solidFill>
                  <a:schemeClr val="bg1"/>
                </a:solidFill>
              </a:rPr>
              <a:t>.</a:t>
            </a:r>
            <a:endParaRPr lang="en-IN" dirty="0">
              <a:solidFill>
                <a:schemeClr val="bg1"/>
              </a:solidFill>
            </a:endParaRPr>
          </a:p>
        </p:txBody>
      </p:sp>
      <p:sp>
        <p:nvSpPr>
          <p:cNvPr id="4" name="Content Placeholder 2">
            <a:extLst>
              <a:ext uri="{FF2B5EF4-FFF2-40B4-BE49-F238E27FC236}">
                <a16:creationId xmlns:a16="http://schemas.microsoft.com/office/drawing/2014/main" id="{5802EC47-5FA8-349B-2CFD-B66329FB5071}"/>
              </a:ext>
            </a:extLst>
          </p:cNvPr>
          <p:cNvSpPr txBox="1">
            <a:spLocks/>
          </p:cNvSpPr>
          <p:nvPr/>
        </p:nvSpPr>
        <p:spPr>
          <a:xfrm>
            <a:off x="1151964" y="1807233"/>
            <a:ext cx="3088915" cy="2399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Tree>
    <p:extLst>
      <p:ext uri="{BB962C8B-B14F-4D97-AF65-F5344CB8AC3E}">
        <p14:creationId xmlns:p14="http://schemas.microsoft.com/office/powerpoint/2010/main" val="34356973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7578-1E77-C478-32BC-A901CED799AE}"/>
              </a:ext>
            </a:extLst>
          </p:cNvPr>
          <p:cNvSpPr>
            <a:spLocks noGrp="1"/>
          </p:cNvSpPr>
          <p:nvPr>
            <p:ph type="title"/>
          </p:nvPr>
        </p:nvSpPr>
        <p:spPr/>
        <p:txBody>
          <a:bodyPr/>
          <a:lstStyle/>
          <a:p>
            <a:r>
              <a:rPr lang="en-IN" dirty="0"/>
              <a:t>Constructor for LinkedList:</a:t>
            </a:r>
          </a:p>
        </p:txBody>
      </p:sp>
      <p:graphicFrame>
        <p:nvGraphicFramePr>
          <p:cNvPr id="4" name="Table 4">
            <a:extLst>
              <a:ext uri="{FF2B5EF4-FFF2-40B4-BE49-F238E27FC236}">
                <a16:creationId xmlns:a16="http://schemas.microsoft.com/office/drawing/2014/main" id="{4B7D075C-4DC9-19B7-1016-467482A7FD2B}"/>
              </a:ext>
            </a:extLst>
          </p:cNvPr>
          <p:cNvGraphicFramePr>
            <a:graphicFrameLocks noGrp="1"/>
          </p:cNvGraphicFramePr>
          <p:nvPr>
            <p:ph idx="1"/>
            <p:extLst>
              <p:ext uri="{D42A27DB-BD31-4B8C-83A1-F6EECF244321}">
                <p14:modId xmlns:p14="http://schemas.microsoft.com/office/powerpoint/2010/main" val="3504628115"/>
              </p:ext>
            </p:extLst>
          </p:nvPr>
        </p:nvGraphicFramePr>
        <p:xfrm>
          <a:off x="2176837" y="2286000"/>
          <a:ext cx="8915400" cy="152400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3528745870"/>
                    </a:ext>
                  </a:extLst>
                </a:gridCol>
                <a:gridCol w="4457700">
                  <a:extLst>
                    <a:ext uri="{9D8B030D-6E8A-4147-A177-3AD203B41FA5}">
                      <a16:colId xmlns:a16="http://schemas.microsoft.com/office/drawing/2014/main" val="1621173735"/>
                    </a:ext>
                  </a:extLst>
                </a:gridCol>
              </a:tblGrid>
              <a:tr h="370840">
                <a:tc>
                  <a:txBody>
                    <a:bodyPr/>
                    <a:lstStyle/>
                    <a:p>
                      <a:pPr algn="l" fontAlgn="t"/>
                      <a:r>
                        <a:rPr lang="en-IN" dirty="0">
                          <a:solidFill>
                            <a:schemeClr val="bg1"/>
                          </a:solidFill>
                          <a:effectLst/>
                          <a:latin typeface="times new roman" panose="02020603050405020304" pitchFamily="18" charset="0"/>
                        </a:rPr>
                        <a:t>Constructor</a:t>
                      </a:r>
                    </a:p>
                  </a:txBody>
                  <a:tcPr marT="91440" marB="91440">
                    <a:solidFill>
                      <a:schemeClr val="bg2">
                        <a:lumMod val="25000"/>
                      </a:schemeClr>
                    </a:solidFill>
                  </a:tcPr>
                </a:tc>
                <a:tc>
                  <a:txBody>
                    <a:bodyPr/>
                    <a:lstStyle/>
                    <a:p>
                      <a:pPr algn="l" fontAlgn="t"/>
                      <a:r>
                        <a:rPr lang="en-IN" dirty="0">
                          <a:solidFill>
                            <a:schemeClr val="bg1"/>
                          </a:solidFill>
                          <a:effectLst/>
                          <a:latin typeface="times new roman" panose="02020603050405020304" pitchFamily="18" charset="0"/>
                        </a:rPr>
                        <a:t>Description</a:t>
                      </a:r>
                    </a:p>
                  </a:txBody>
                  <a:tcPr marT="91440" marB="91440">
                    <a:solidFill>
                      <a:schemeClr val="bg2">
                        <a:lumMod val="25000"/>
                      </a:schemeClr>
                    </a:solidFill>
                  </a:tcPr>
                </a:tc>
                <a:extLst>
                  <a:ext uri="{0D108BD9-81ED-4DB2-BD59-A6C34878D82A}">
                    <a16:rowId xmlns:a16="http://schemas.microsoft.com/office/drawing/2014/main" val="1797411777"/>
                  </a:ext>
                </a:extLst>
              </a:tr>
              <a:tr h="370840">
                <a:tc>
                  <a:txBody>
                    <a:bodyPr/>
                    <a:lstStyle/>
                    <a:p>
                      <a:pPr algn="just" fontAlgn="t"/>
                      <a:r>
                        <a:rPr lang="en-IN">
                          <a:solidFill>
                            <a:srgbClr val="333333"/>
                          </a:solidFill>
                          <a:effectLst/>
                          <a:latin typeface="inter-regular"/>
                        </a:rPr>
                        <a:t>LinkedList()</a:t>
                      </a:r>
                    </a:p>
                  </a:txBody>
                  <a:tcPr marL="60960" marR="60960" marT="60960" marB="60960">
                    <a:solidFill>
                      <a:schemeClr val="tx2">
                        <a:lumMod val="40000"/>
                        <a:lumOff val="60000"/>
                      </a:schemeClr>
                    </a:solidFill>
                  </a:tcPr>
                </a:tc>
                <a:tc>
                  <a:txBody>
                    <a:bodyPr/>
                    <a:lstStyle/>
                    <a:p>
                      <a:pPr algn="just" fontAlgn="t"/>
                      <a:r>
                        <a:rPr lang="en-US">
                          <a:solidFill>
                            <a:srgbClr val="333333"/>
                          </a:solidFill>
                          <a:effectLst/>
                          <a:latin typeface="inter-regular"/>
                        </a:rPr>
                        <a:t>It is used to construct an empty list.</a:t>
                      </a:r>
                    </a:p>
                  </a:txBody>
                  <a:tcPr marL="60960" marR="60960" marT="60960" marB="60960">
                    <a:solidFill>
                      <a:schemeClr val="tx2">
                        <a:lumMod val="40000"/>
                        <a:lumOff val="60000"/>
                      </a:schemeClr>
                    </a:solidFill>
                  </a:tcPr>
                </a:tc>
                <a:extLst>
                  <a:ext uri="{0D108BD9-81ED-4DB2-BD59-A6C34878D82A}">
                    <a16:rowId xmlns:a16="http://schemas.microsoft.com/office/drawing/2014/main" val="3772841861"/>
                  </a:ext>
                </a:extLst>
              </a:tr>
              <a:tr h="370840">
                <a:tc>
                  <a:txBody>
                    <a:bodyPr/>
                    <a:lstStyle/>
                    <a:p>
                      <a:pPr algn="just" fontAlgn="t"/>
                      <a:r>
                        <a:rPr lang="en-IN" dirty="0">
                          <a:solidFill>
                            <a:srgbClr val="333333"/>
                          </a:solidFill>
                          <a:effectLst/>
                          <a:latin typeface="inter-regular"/>
                        </a:rPr>
                        <a:t>LinkedList(Collection&lt;? extends E&gt; c)</a:t>
                      </a:r>
                    </a:p>
                  </a:txBody>
                  <a:tcPr marL="60960" marR="60960" marT="60960" marB="60960">
                    <a:solidFill>
                      <a:schemeClr val="tx2">
                        <a:lumMod val="40000"/>
                        <a:lumOff val="60000"/>
                      </a:schemeClr>
                    </a:solidFill>
                  </a:tcPr>
                </a:tc>
                <a:tc>
                  <a:txBody>
                    <a:bodyPr/>
                    <a:lstStyle/>
                    <a:p>
                      <a:pPr algn="just" fontAlgn="t"/>
                      <a:r>
                        <a:rPr lang="en-US" dirty="0">
                          <a:solidFill>
                            <a:srgbClr val="333333"/>
                          </a:solidFill>
                          <a:effectLst/>
                          <a:latin typeface="inter-regular"/>
                        </a:rPr>
                        <a:t>It is used to construct a list containing the elements of the specified collection.</a:t>
                      </a:r>
                    </a:p>
                  </a:txBody>
                  <a:tcPr marL="60960" marR="60960" marT="60960" marB="60960">
                    <a:solidFill>
                      <a:schemeClr val="tx2">
                        <a:lumMod val="40000"/>
                        <a:lumOff val="60000"/>
                      </a:schemeClr>
                    </a:solidFill>
                  </a:tcPr>
                </a:tc>
                <a:extLst>
                  <a:ext uri="{0D108BD9-81ED-4DB2-BD59-A6C34878D82A}">
                    <a16:rowId xmlns:a16="http://schemas.microsoft.com/office/drawing/2014/main" val="4106696035"/>
                  </a:ext>
                </a:extLst>
              </a:tr>
            </a:tbl>
          </a:graphicData>
        </a:graphic>
      </p:graphicFrame>
    </p:spTree>
    <p:extLst>
      <p:ext uri="{BB962C8B-B14F-4D97-AF65-F5344CB8AC3E}">
        <p14:creationId xmlns:p14="http://schemas.microsoft.com/office/powerpoint/2010/main" val="421396089"/>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BB46F-F807-E2ED-E67F-CC9A1DCBA475}"/>
              </a:ext>
            </a:extLst>
          </p:cNvPr>
          <p:cNvSpPr>
            <a:spLocks noGrp="1"/>
          </p:cNvSpPr>
          <p:nvPr>
            <p:ph type="title"/>
          </p:nvPr>
        </p:nvSpPr>
        <p:spPr>
          <a:xfrm>
            <a:off x="3312458" y="473882"/>
            <a:ext cx="10515600" cy="354050"/>
          </a:xfrm>
        </p:spPr>
        <p:txBody>
          <a:bodyPr>
            <a:normAutofit fontScale="90000"/>
          </a:bodyPr>
          <a:lstStyle/>
          <a:p>
            <a:r>
              <a:rPr lang="en-US" sz="2000" dirty="0"/>
              <a:t>LinkedList Methods:</a:t>
            </a:r>
            <a:endParaRPr lang="en-IN" sz="2000" dirty="0"/>
          </a:p>
        </p:txBody>
      </p:sp>
      <p:sp>
        <p:nvSpPr>
          <p:cNvPr id="3" name="Content Placeholder 2">
            <a:extLst>
              <a:ext uri="{FF2B5EF4-FFF2-40B4-BE49-F238E27FC236}">
                <a16:creationId xmlns:a16="http://schemas.microsoft.com/office/drawing/2014/main" id="{B9A5E694-C5FC-1290-6F77-D55E0C9F51CF}"/>
              </a:ext>
            </a:extLst>
          </p:cNvPr>
          <p:cNvSpPr>
            <a:spLocks noGrp="1"/>
          </p:cNvSpPr>
          <p:nvPr>
            <p:ph idx="1"/>
          </p:nvPr>
        </p:nvSpPr>
        <p:spPr>
          <a:xfrm>
            <a:off x="838200" y="1048871"/>
            <a:ext cx="10515600" cy="5128092"/>
          </a:xfrm>
        </p:spPr>
        <p:txBody>
          <a:bodyPr/>
          <a:lstStyle/>
          <a:p>
            <a:pPr marL="0" indent="0" algn="l" rtl="0" eaLnBrk="1" fontAlgn="t" latinLnBrk="0" hangingPunct="1">
              <a:spcBef>
                <a:spcPts val="0"/>
              </a:spcBef>
              <a:spcAft>
                <a:spcPts val="0"/>
              </a:spcAft>
              <a:buNone/>
            </a:pPr>
            <a:r>
              <a:rPr lang="en-IN" sz="1800" b="0" i="0" u="none" strike="noStrike" dirty="0">
                <a:solidFill>
                  <a:schemeClr val="bg1"/>
                </a:solidFill>
                <a:effectLst/>
                <a:latin typeface="Arial" panose="020B0604020202020204" pitchFamily="34" charset="0"/>
              </a:rPr>
              <a:t>.</a:t>
            </a:r>
          </a:p>
        </p:txBody>
      </p:sp>
      <p:graphicFrame>
        <p:nvGraphicFramePr>
          <p:cNvPr id="4" name="Table 4">
            <a:extLst>
              <a:ext uri="{FF2B5EF4-FFF2-40B4-BE49-F238E27FC236}">
                <a16:creationId xmlns:a16="http://schemas.microsoft.com/office/drawing/2014/main" id="{48C521E0-8194-74E5-E7FF-D3DCC9C13E5C}"/>
              </a:ext>
            </a:extLst>
          </p:cNvPr>
          <p:cNvGraphicFramePr>
            <a:graphicFrameLocks noGrp="1"/>
          </p:cNvGraphicFramePr>
          <p:nvPr>
            <p:extLst>
              <p:ext uri="{D42A27DB-BD31-4B8C-83A1-F6EECF244321}">
                <p14:modId xmlns:p14="http://schemas.microsoft.com/office/powerpoint/2010/main" val="3074918302"/>
              </p:ext>
            </p:extLst>
          </p:nvPr>
        </p:nvGraphicFramePr>
        <p:xfrm>
          <a:off x="3442449" y="1048871"/>
          <a:ext cx="6911787" cy="5505886"/>
        </p:xfrm>
        <a:graphic>
          <a:graphicData uri="http://schemas.openxmlformats.org/drawingml/2006/table">
            <a:tbl>
              <a:tblPr firstRow="1" bandRow="1">
                <a:tableStyleId>{5C22544A-7EE6-4342-B048-85BDC9FD1C3A}</a:tableStyleId>
              </a:tblPr>
              <a:tblGrid>
                <a:gridCol w="3278223">
                  <a:extLst>
                    <a:ext uri="{9D8B030D-6E8A-4147-A177-3AD203B41FA5}">
                      <a16:colId xmlns:a16="http://schemas.microsoft.com/office/drawing/2014/main" val="2214822522"/>
                    </a:ext>
                  </a:extLst>
                </a:gridCol>
                <a:gridCol w="3633564">
                  <a:extLst>
                    <a:ext uri="{9D8B030D-6E8A-4147-A177-3AD203B41FA5}">
                      <a16:colId xmlns:a16="http://schemas.microsoft.com/office/drawing/2014/main" val="3063765192"/>
                    </a:ext>
                  </a:extLst>
                </a:gridCol>
              </a:tblGrid>
              <a:tr h="370089">
                <a:tc>
                  <a:txBody>
                    <a:bodyPr/>
                    <a:lstStyle/>
                    <a:p>
                      <a:r>
                        <a:rPr lang="en-US" sz="1400" dirty="0">
                          <a:latin typeface="Roboto" panose="02000000000000000000" pitchFamily="2" charset="0"/>
                          <a:ea typeface="Roboto" panose="02000000000000000000" pitchFamily="2" charset="0"/>
                        </a:rPr>
                        <a:t>Methods</a:t>
                      </a:r>
                      <a:endParaRPr lang="en-IN" sz="1400" dirty="0">
                        <a:latin typeface="Roboto" panose="02000000000000000000" pitchFamily="2" charset="0"/>
                        <a:ea typeface="Roboto" panose="02000000000000000000" pitchFamily="2" charset="0"/>
                      </a:endParaRPr>
                    </a:p>
                  </a:txBody>
                  <a:tcPr>
                    <a:solidFill>
                      <a:schemeClr val="tx2">
                        <a:lumMod val="75000"/>
                      </a:schemeClr>
                    </a:solidFill>
                  </a:tcPr>
                </a:tc>
                <a:tc>
                  <a:txBody>
                    <a:bodyPr/>
                    <a:lstStyle/>
                    <a:p>
                      <a:r>
                        <a:rPr lang="en-US" sz="1400" dirty="0">
                          <a:latin typeface="Roboto" panose="02000000000000000000" pitchFamily="2" charset="0"/>
                          <a:ea typeface="Roboto" panose="02000000000000000000" pitchFamily="2" charset="0"/>
                        </a:rPr>
                        <a:t>Description</a:t>
                      </a:r>
                      <a:endParaRPr lang="en-IN" sz="1400" dirty="0">
                        <a:latin typeface="Roboto" panose="02000000000000000000" pitchFamily="2" charset="0"/>
                        <a:ea typeface="Roboto" panose="02000000000000000000" pitchFamily="2" charset="0"/>
                      </a:endParaRPr>
                    </a:p>
                  </a:txBody>
                  <a:tcPr>
                    <a:solidFill>
                      <a:schemeClr val="tx2">
                        <a:lumMod val="75000"/>
                      </a:schemeClr>
                    </a:solidFill>
                  </a:tcPr>
                </a:tc>
                <a:extLst>
                  <a:ext uri="{0D108BD9-81ED-4DB2-BD59-A6C34878D82A}">
                    <a16:rowId xmlns:a16="http://schemas.microsoft.com/office/drawing/2014/main" val="3768425255"/>
                  </a:ext>
                </a:extLst>
              </a:tr>
              <a:tr h="477517">
                <a:tc>
                  <a:txBody>
                    <a:bodyPr/>
                    <a:lstStyle/>
                    <a:p>
                      <a:r>
                        <a:rPr lang="en-IN" sz="1400" b="0" i="0" u="none" strike="noStrike" kern="1200" dirty="0">
                          <a:solidFill>
                            <a:schemeClr val="dk1"/>
                          </a:solidFill>
                          <a:effectLst/>
                          <a:latin typeface="Roboto" panose="02000000000000000000" pitchFamily="2" charset="0"/>
                          <a:ea typeface="Roboto" panose="02000000000000000000" pitchFamily="2" charset="0"/>
                          <a:cs typeface="+mn-cs"/>
                        </a:rPr>
                        <a:t>add</a:t>
                      </a:r>
                      <a:r>
                        <a:rPr lang="en-IN" sz="1400" b="0" i="0" kern="1200" dirty="0">
                          <a:solidFill>
                            <a:schemeClr val="dk1"/>
                          </a:solidFill>
                          <a:effectLst/>
                          <a:latin typeface="Roboto" panose="02000000000000000000" pitchFamily="2" charset="0"/>
                          <a:ea typeface="Roboto" panose="02000000000000000000" pitchFamily="2" charset="0"/>
                          <a:cs typeface="+mn-cs"/>
                        </a:rPr>
                        <a:t>(</a:t>
                      </a:r>
                      <a:r>
                        <a:rPr lang="en-IN" sz="1400" b="0" i="0" u="none" strike="noStrike" kern="1200" dirty="0">
                          <a:solidFill>
                            <a:schemeClr val="dk1"/>
                          </a:solidFill>
                          <a:effectLst/>
                          <a:latin typeface="Roboto" panose="02000000000000000000" pitchFamily="2" charset="0"/>
                          <a:ea typeface="Roboto" panose="02000000000000000000" pitchFamily="2" charset="0"/>
                          <a:cs typeface="+mn-cs"/>
                        </a:rPr>
                        <a:t>E</a:t>
                      </a:r>
                      <a:r>
                        <a:rPr lang="en-IN" sz="1400" b="0" i="0" kern="1200" dirty="0">
                          <a:solidFill>
                            <a:schemeClr val="dk1"/>
                          </a:solidFill>
                          <a:effectLst/>
                          <a:latin typeface="Roboto" panose="02000000000000000000" pitchFamily="2" charset="0"/>
                          <a:ea typeface="Roboto" panose="02000000000000000000" pitchFamily="2" charset="0"/>
                          <a:cs typeface="+mn-cs"/>
                        </a:rPr>
                        <a:t> e)</a:t>
                      </a:r>
                      <a:endParaRPr lang="en-IN" sz="1400" b="0" dirty="0">
                        <a:latin typeface="Roboto" panose="02000000000000000000" pitchFamily="2" charset="0"/>
                        <a:ea typeface="Roboto" panose="02000000000000000000" pitchFamily="2" charset="0"/>
                      </a:endParaRPr>
                    </a:p>
                  </a:txBody>
                  <a:tcPr>
                    <a:solidFill>
                      <a:schemeClr val="tx2">
                        <a:lumMod val="60000"/>
                        <a:lumOff val="40000"/>
                      </a:schemeClr>
                    </a:solidFill>
                  </a:tcPr>
                </a:tc>
                <a:tc>
                  <a:txBody>
                    <a:bodyPr/>
                    <a:lstStyle/>
                    <a:p>
                      <a:r>
                        <a:rPr lang="en-US" sz="1400" b="0" i="0" kern="1200" dirty="0">
                          <a:solidFill>
                            <a:schemeClr val="dk1"/>
                          </a:solidFill>
                          <a:effectLst/>
                          <a:latin typeface="Roboto" panose="02000000000000000000" pitchFamily="2" charset="0"/>
                          <a:ea typeface="Roboto" panose="02000000000000000000" pitchFamily="2" charset="0"/>
                          <a:cs typeface="+mn-cs"/>
                        </a:rPr>
                        <a:t>Appends the specified element to the end of this list.</a:t>
                      </a:r>
                      <a:endParaRPr lang="en-IN" sz="1400" b="0" dirty="0">
                        <a:latin typeface="Roboto" panose="02000000000000000000" pitchFamily="2" charset="0"/>
                        <a:ea typeface="Roboto" panose="02000000000000000000" pitchFamily="2" charset="0"/>
                      </a:endParaRPr>
                    </a:p>
                  </a:txBody>
                  <a:tcPr>
                    <a:solidFill>
                      <a:schemeClr val="tx2">
                        <a:lumMod val="60000"/>
                        <a:lumOff val="40000"/>
                      </a:schemeClr>
                    </a:solidFill>
                  </a:tcPr>
                </a:tc>
                <a:extLst>
                  <a:ext uri="{0D108BD9-81ED-4DB2-BD59-A6C34878D82A}">
                    <a16:rowId xmlns:a16="http://schemas.microsoft.com/office/drawing/2014/main" val="3937036139"/>
                  </a:ext>
                </a:extLst>
              </a:tr>
              <a:tr h="477517">
                <a:tc>
                  <a:txBody>
                    <a:bodyPr/>
                    <a:lstStyle/>
                    <a:p>
                      <a:pPr algn="l" fontAlgn="t"/>
                      <a:r>
                        <a:rPr lang="en-IN" sz="1400" b="0" u="none" strike="noStrike" dirty="0">
                          <a:solidFill>
                            <a:schemeClr val="tx1"/>
                          </a:solidFill>
                          <a:effectLst/>
                          <a:latin typeface="Roboto" panose="02000000000000000000" pitchFamily="2" charset="0"/>
                          <a:ea typeface="Roboto" panose="02000000000000000000" pitchFamily="2" charset="0"/>
                        </a:rPr>
                        <a:t>add</a:t>
                      </a:r>
                      <a:r>
                        <a:rPr lang="en-IN" sz="1400" b="0" dirty="0">
                          <a:solidFill>
                            <a:schemeClr val="tx1"/>
                          </a:solidFill>
                          <a:effectLst/>
                          <a:latin typeface="Roboto" panose="02000000000000000000" pitchFamily="2" charset="0"/>
                          <a:ea typeface="Roboto" panose="02000000000000000000" pitchFamily="2" charset="0"/>
                        </a:rPr>
                        <a:t>(int index, </a:t>
                      </a:r>
                      <a:r>
                        <a:rPr lang="en-IN" sz="1400" b="0" u="none" strike="noStrike" dirty="0">
                          <a:solidFill>
                            <a:schemeClr val="tx1"/>
                          </a:solidFill>
                          <a:effectLst/>
                          <a:latin typeface="Roboto" panose="02000000000000000000" pitchFamily="2" charset="0"/>
                          <a:ea typeface="Roboto" panose="02000000000000000000" pitchFamily="2" charset="0"/>
                          <a:hlinkClick r:id="rId2" tooltip="type parameter in LinkedList">
                            <a:extLst>
                              <a:ext uri="{A12FA001-AC4F-418D-AE19-62706E023703}">
                                <ahyp:hlinkClr xmlns:ahyp="http://schemas.microsoft.com/office/drawing/2018/hyperlinkcolor" val="tx"/>
                              </a:ext>
                            </a:extLst>
                          </a:hlinkClick>
                        </a:rPr>
                        <a:t>E</a:t>
                      </a:r>
                      <a:r>
                        <a:rPr lang="en-IN" sz="1400" b="0" dirty="0">
                          <a:solidFill>
                            <a:schemeClr val="tx1"/>
                          </a:solidFill>
                          <a:effectLst/>
                          <a:latin typeface="Roboto" panose="02000000000000000000" pitchFamily="2" charset="0"/>
                          <a:ea typeface="Roboto" panose="02000000000000000000" pitchFamily="2" charset="0"/>
                        </a:rPr>
                        <a:t> element)</a:t>
                      </a:r>
                    </a:p>
                  </a:txBody>
                  <a:tcPr marL="76200" marR="22860" marT="60960" marB="22860">
                    <a:solidFill>
                      <a:schemeClr val="tx2">
                        <a:lumMod val="60000"/>
                        <a:lumOff val="40000"/>
                      </a:schemeClr>
                    </a:solidFill>
                  </a:tcPr>
                </a:tc>
                <a:tc>
                  <a:txBody>
                    <a:bodyPr/>
                    <a:lstStyle/>
                    <a:p>
                      <a:r>
                        <a:rPr lang="en-US" sz="1400" b="0" i="0" kern="1200" dirty="0">
                          <a:solidFill>
                            <a:schemeClr val="dk1"/>
                          </a:solidFill>
                          <a:effectLst/>
                          <a:latin typeface="Roboto" panose="02000000000000000000" pitchFamily="2" charset="0"/>
                          <a:ea typeface="Roboto" panose="02000000000000000000" pitchFamily="2" charset="0"/>
                          <a:cs typeface="+mn-cs"/>
                        </a:rPr>
                        <a:t>Inserts the specified element at the specified position in this list.</a:t>
                      </a:r>
                      <a:endParaRPr lang="en-IN" sz="1400" b="0" dirty="0">
                        <a:latin typeface="Roboto" panose="02000000000000000000" pitchFamily="2" charset="0"/>
                        <a:ea typeface="Roboto" panose="02000000000000000000" pitchFamily="2" charset="0"/>
                      </a:endParaRPr>
                    </a:p>
                  </a:txBody>
                  <a:tcPr>
                    <a:solidFill>
                      <a:schemeClr val="tx2">
                        <a:lumMod val="60000"/>
                        <a:lumOff val="40000"/>
                      </a:schemeClr>
                    </a:solidFill>
                  </a:tcPr>
                </a:tc>
                <a:extLst>
                  <a:ext uri="{0D108BD9-81ED-4DB2-BD59-A6C34878D82A}">
                    <a16:rowId xmlns:a16="http://schemas.microsoft.com/office/drawing/2014/main" val="4112232536"/>
                  </a:ext>
                </a:extLst>
              </a:tr>
              <a:tr h="320965">
                <a:tc>
                  <a:txBody>
                    <a:bodyPr/>
                    <a:lstStyle/>
                    <a:p>
                      <a:r>
                        <a:rPr lang="en-US" sz="1400" b="0" dirty="0">
                          <a:solidFill>
                            <a:schemeClr val="tx1"/>
                          </a:solidFill>
                          <a:latin typeface="Roboto" panose="02000000000000000000" pitchFamily="2" charset="0"/>
                          <a:ea typeface="Roboto" panose="02000000000000000000" pitchFamily="2" charset="0"/>
                        </a:rPr>
                        <a:t>Size()</a:t>
                      </a:r>
                      <a:endParaRPr lang="en-IN" sz="1400" b="0" dirty="0">
                        <a:solidFill>
                          <a:schemeClr val="tx1"/>
                        </a:solidFill>
                        <a:latin typeface="Roboto" panose="02000000000000000000" pitchFamily="2" charset="0"/>
                        <a:ea typeface="Roboto" panose="02000000000000000000" pitchFamily="2" charset="0"/>
                      </a:endParaRPr>
                    </a:p>
                  </a:txBody>
                  <a:tcPr>
                    <a:solidFill>
                      <a:schemeClr val="tx2">
                        <a:lumMod val="60000"/>
                        <a:lumOff val="40000"/>
                      </a:schemeClr>
                    </a:solidFill>
                  </a:tcPr>
                </a:tc>
                <a:tc>
                  <a:txBody>
                    <a:bodyPr/>
                    <a:lstStyle/>
                    <a:p>
                      <a:pPr algn="l" fontAlgn="t"/>
                      <a:r>
                        <a:rPr lang="en-US" sz="1400" b="0" u="none" strike="noStrike" dirty="0">
                          <a:solidFill>
                            <a:schemeClr val="tx1"/>
                          </a:solidFill>
                          <a:effectLst/>
                          <a:latin typeface="Roboto" panose="02000000000000000000" pitchFamily="2" charset="0"/>
                          <a:ea typeface="Roboto" panose="02000000000000000000" pitchFamily="2" charset="0"/>
                        </a:rPr>
                        <a:t>size</a:t>
                      </a:r>
                      <a:r>
                        <a:rPr lang="en-US" sz="1400" b="0" dirty="0">
                          <a:solidFill>
                            <a:schemeClr val="tx1"/>
                          </a:solidFill>
                          <a:effectLst/>
                          <a:latin typeface="Roboto" panose="02000000000000000000" pitchFamily="2" charset="0"/>
                          <a:ea typeface="Roboto" panose="02000000000000000000" pitchFamily="2" charset="0"/>
                        </a:rPr>
                        <a:t>()Returns the number of elements in this list.</a:t>
                      </a:r>
                    </a:p>
                  </a:txBody>
                  <a:tcPr marL="76200" marR="22860" marT="60960" marB="22860">
                    <a:solidFill>
                      <a:schemeClr val="tx2">
                        <a:lumMod val="60000"/>
                        <a:lumOff val="40000"/>
                      </a:schemeClr>
                    </a:solidFill>
                  </a:tcPr>
                </a:tc>
                <a:extLst>
                  <a:ext uri="{0D108BD9-81ED-4DB2-BD59-A6C34878D82A}">
                    <a16:rowId xmlns:a16="http://schemas.microsoft.com/office/drawing/2014/main" val="3171861200"/>
                  </a:ext>
                </a:extLst>
              </a:tr>
              <a:tr h="674142">
                <a:tc>
                  <a:txBody>
                    <a:bodyPr/>
                    <a:lstStyle/>
                    <a:p>
                      <a:r>
                        <a:rPr lang="en-IN" sz="1400" b="0" i="0" u="none" strike="noStrike" kern="1200" dirty="0" err="1">
                          <a:solidFill>
                            <a:schemeClr val="tx1"/>
                          </a:solidFill>
                          <a:effectLst/>
                          <a:latin typeface="Roboto" panose="02000000000000000000" pitchFamily="2" charset="0"/>
                          <a:ea typeface="Roboto" panose="02000000000000000000" pitchFamily="2" charset="0"/>
                          <a:cs typeface="+mn-cs"/>
                        </a:rPr>
                        <a:t>addAll</a:t>
                      </a:r>
                      <a:r>
                        <a:rPr lang="en-IN" sz="1400" b="0" i="0" kern="1200" dirty="0">
                          <a:solidFill>
                            <a:schemeClr val="tx1"/>
                          </a:solidFill>
                          <a:effectLst/>
                          <a:latin typeface="Roboto" panose="02000000000000000000" pitchFamily="2" charset="0"/>
                          <a:ea typeface="Roboto" panose="02000000000000000000" pitchFamily="2" charset="0"/>
                          <a:cs typeface="+mn-cs"/>
                        </a:rPr>
                        <a:t>(int index, </a:t>
                      </a:r>
                      <a:r>
                        <a:rPr lang="en-IN" sz="1400" b="0" i="0" u="none" strike="noStrike" kern="1200" dirty="0">
                          <a:solidFill>
                            <a:schemeClr val="tx1"/>
                          </a:solidFill>
                          <a:effectLst/>
                          <a:latin typeface="Roboto" panose="02000000000000000000" pitchFamily="2" charset="0"/>
                          <a:ea typeface="Roboto" panose="02000000000000000000" pitchFamily="2" charset="0"/>
                          <a:cs typeface="+mn-cs"/>
                        </a:rPr>
                        <a:t>o</a:t>
                      </a:r>
                      <a:r>
                        <a:rPr lang="en-IN" sz="1400" b="0" i="0" kern="1200" dirty="0">
                          <a:solidFill>
                            <a:schemeClr val="tx1"/>
                          </a:solidFill>
                          <a:effectLst/>
                          <a:latin typeface="Roboto" panose="02000000000000000000" pitchFamily="2" charset="0"/>
                          <a:ea typeface="Roboto" panose="02000000000000000000" pitchFamily="2" charset="0"/>
                          <a:cs typeface="+mn-cs"/>
                        </a:rPr>
                        <a:t>)</a:t>
                      </a:r>
                      <a:endParaRPr lang="en-IN" sz="1400" b="0" dirty="0">
                        <a:solidFill>
                          <a:schemeClr val="tx1"/>
                        </a:solidFill>
                        <a:latin typeface="Roboto" panose="02000000000000000000" pitchFamily="2" charset="0"/>
                        <a:ea typeface="Roboto" panose="02000000000000000000" pitchFamily="2" charset="0"/>
                      </a:endParaRPr>
                    </a:p>
                  </a:txBody>
                  <a:tcPr>
                    <a:solidFill>
                      <a:schemeClr val="tx2">
                        <a:lumMod val="60000"/>
                        <a:lumOff val="40000"/>
                      </a:schemeClr>
                    </a:solidFill>
                  </a:tcPr>
                </a:tc>
                <a:tc>
                  <a:txBody>
                    <a:bodyPr/>
                    <a:lstStyle/>
                    <a:p>
                      <a:r>
                        <a:rPr lang="en-US" sz="1400" b="0" i="0" kern="1200" dirty="0">
                          <a:solidFill>
                            <a:schemeClr val="dk1"/>
                          </a:solidFill>
                          <a:effectLst/>
                          <a:latin typeface="Roboto" panose="02000000000000000000" pitchFamily="2" charset="0"/>
                          <a:ea typeface="Roboto" panose="02000000000000000000" pitchFamily="2" charset="0"/>
                          <a:cs typeface="+mn-cs"/>
                        </a:rPr>
                        <a:t>Inserts all of the elements in the specified collection into this list, starting at the specified position.</a:t>
                      </a:r>
                      <a:endParaRPr lang="en-IN" sz="1400" b="0" dirty="0">
                        <a:latin typeface="Roboto" panose="02000000000000000000" pitchFamily="2" charset="0"/>
                        <a:ea typeface="Roboto" panose="02000000000000000000" pitchFamily="2" charset="0"/>
                      </a:endParaRPr>
                    </a:p>
                  </a:txBody>
                  <a:tcPr>
                    <a:solidFill>
                      <a:schemeClr val="tx2">
                        <a:lumMod val="60000"/>
                        <a:lumOff val="40000"/>
                      </a:schemeClr>
                    </a:solidFill>
                  </a:tcPr>
                </a:tc>
                <a:extLst>
                  <a:ext uri="{0D108BD9-81ED-4DB2-BD59-A6C34878D82A}">
                    <a16:rowId xmlns:a16="http://schemas.microsoft.com/office/drawing/2014/main" val="1190060722"/>
                  </a:ext>
                </a:extLst>
              </a:tr>
              <a:tr h="477517">
                <a:tc>
                  <a:txBody>
                    <a:bodyPr/>
                    <a:lstStyle/>
                    <a:p>
                      <a:r>
                        <a:rPr lang="en-IN" sz="1400" b="0" i="0" u="none" strike="noStrike" kern="1200" dirty="0" err="1">
                          <a:solidFill>
                            <a:schemeClr val="tx1"/>
                          </a:solidFill>
                          <a:effectLst/>
                          <a:latin typeface="Roboto" panose="02000000000000000000" pitchFamily="2" charset="0"/>
                          <a:ea typeface="Roboto" panose="02000000000000000000" pitchFamily="2" charset="0"/>
                          <a:cs typeface="+mn-cs"/>
                        </a:rPr>
                        <a:t>addFirst</a:t>
                      </a:r>
                      <a:r>
                        <a:rPr lang="en-IN" sz="1400" b="0" i="0" kern="1200" dirty="0">
                          <a:solidFill>
                            <a:schemeClr val="tx1"/>
                          </a:solidFill>
                          <a:effectLst/>
                          <a:latin typeface="Roboto" panose="02000000000000000000" pitchFamily="2" charset="0"/>
                          <a:ea typeface="Roboto" panose="02000000000000000000" pitchFamily="2" charset="0"/>
                          <a:cs typeface="+mn-cs"/>
                        </a:rPr>
                        <a:t>(</a:t>
                      </a:r>
                      <a:r>
                        <a:rPr lang="en-IN" sz="1400" b="0" i="0" u="none" strike="noStrike" kern="1200" dirty="0">
                          <a:solidFill>
                            <a:schemeClr val="tx1"/>
                          </a:solidFill>
                          <a:effectLst/>
                          <a:latin typeface="Roboto" panose="02000000000000000000" pitchFamily="2" charset="0"/>
                          <a:ea typeface="Roboto" panose="02000000000000000000" pitchFamily="2" charset="0"/>
                          <a:cs typeface="+mn-cs"/>
                          <a:hlinkClick r:id="rId2" tooltip="type parameter in LinkedList">
                            <a:extLst>
                              <a:ext uri="{A12FA001-AC4F-418D-AE19-62706E023703}">
                                <ahyp:hlinkClr xmlns:ahyp="http://schemas.microsoft.com/office/drawing/2018/hyperlinkcolor" val="tx"/>
                              </a:ext>
                            </a:extLst>
                          </a:hlinkClick>
                        </a:rPr>
                        <a:t>E</a:t>
                      </a:r>
                      <a:r>
                        <a:rPr lang="en-IN" sz="1400" b="0" i="0" kern="1200" dirty="0">
                          <a:solidFill>
                            <a:schemeClr val="tx1"/>
                          </a:solidFill>
                          <a:effectLst/>
                          <a:latin typeface="Roboto" panose="02000000000000000000" pitchFamily="2" charset="0"/>
                          <a:ea typeface="Roboto" panose="02000000000000000000" pitchFamily="2" charset="0"/>
                          <a:cs typeface="+mn-cs"/>
                        </a:rPr>
                        <a:t> e)</a:t>
                      </a:r>
                      <a:endParaRPr lang="en-IN" sz="1400" b="0" dirty="0">
                        <a:solidFill>
                          <a:schemeClr val="tx1"/>
                        </a:solidFill>
                        <a:latin typeface="Roboto" panose="02000000000000000000" pitchFamily="2" charset="0"/>
                        <a:ea typeface="Roboto" panose="02000000000000000000" pitchFamily="2" charset="0"/>
                      </a:endParaRPr>
                    </a:p>
                  </a:txBody>
                  <a:tcPr>
                    <a:solidFill>
                      <a:schemeClr val="tx2">
                        <a:lumMod val="60000"/>
                        <a:lumOff val="40000"/>
                      </a:schemeClr>
                    </a:solidFill>
                  </a:tcPr>
                </a:tc>
                <a:tc>
                  <a:txBody>
                    <a:bodyPr/>
                    <a:lstStyle/>
                    <a:p>
                      <a:r>
                        <a:rPr lang="en-US" sz="1400" b="0" i="0" kern="1200" dirty="0">
                          <a:solidFill>
                            <a:schemeClr val="dk1"/>
                          </a:solidFill>
                          <a:effectLst/>
                          <a:latin typeface="Roboto" panose="02000000000000000000" pitchFamily="2" charset="0"/>
                          <a:ea typeface="Roboto" panose="02000000000000000000" pitchFamily="2" charset="0"/>
                          <a:cs typeface="+mn-cs"/>
                        </a:rPr>
                        <a:t>Inserts the specified element at the beginning of this list.</a:t>
                      </a:r>
                      <a:endParaRPr lang="en-IN" sz="1400" b="0" dirty="0">
                        <a:latin typeface="Roboto" panose="02000000000000000000" pitchFamily="2" charset="0"/>
                        <a:ea typeface="Roboto" panose="02000000000000000000" pitchFamily="2" charset="0"/>
                      </a:endParaRPr>
                    </a:p>
                  </a:txBody>
                  <a:tcPr>
                    <a:solidFill>
                      <a:schemeClr val="tx2">
                        <a:lumMod val="60000"/>
                        <a:lumOff val="40000"/>
                      </a:schemeClr>
                    </a:solidFill>
                  </a:tcPr>
                </a:tc>
                <a:extLst>
                  <a:ext uri="{0D108BD9-81ED-4DB2-BD59-A6C34878D82A}">
                    <a16:rowId xmlns:a16="http://schemas.microsoft.com/office/drawing/2014/main" val="3745112095"/>
                  </a:ext>
                </a:extLst>
              </a:tr>
              <a:tr h="477517">
                <a:tc>
                  <a:txBody>
                    <a:bodyPr/>
                    <a:lstStyle/>
                    <a:p>
                      <a:r>
                        <a:rPr lang="en-IN" sz="1400" b="0" i="0" u="none" strike="noStrike" kern="1200" dirty="0" err="1">
                          <a:solidFill>
                            <a:schemeClr val="tx1"/>
                          </a:solidFill>
                          <a:effectLst/>
                          <a:latin typeface="Roboto" panose="02000000000000000000" pitchFamily="2" charset="0"/>
                          <a:ea typeface="Roboto" panose="02000000000000000000" pitchFamily="2" charset="0"/>
                          <a:cs typeface="+mn-cs"/>
                        </a:rPr>
                        <a:t>addLast</a:t>
                      </a:r>
                      <a:r>
                        <a:rPr lang="en-IN" sz="1400" b="0" i="0" kern="1200" dirty="0">
                          <a:solidFill>
                            <a:schemeClr val="tx1"/>
                          </a:solidFill>
                          <a:effectLst/>
                          <a:latin typeface="Roboto" panose="02000000000000000000" pitchFamily="2" charset="0"/>
                          <a:ea typeface="Roboto" panose="02000000000000000000" pitchFamily="2" charset="0"/>
                          <a:cs typeface="+mn-cs"/>
                        </a:rPr>
                        <a:t>(</a:t>
                      </a:r>
                      <a:r>
                        <a:rPr lang="en-IN" sz="1400" b="0" i="0" u="none" strike="noStrike" kern="1200" dirty="0">
                          <a:solidFill>
                            <a:schemeClr val="tx1"/>
                          </a:solidFill>
                          <a:effectLst/>
                          <a:latin typeface="Roboto" panose="02000000000000000000" pitchFamily="2" charset="0"/>
                          <a:ea typeface="Roboto" panose="02000000000000000000" pitchFamily="2" charset="0"/>
                          <a:cs typeface="+mn-cs"/>
                          <a:hlinkClick r:id="rId2" tooltip="type parameter in LinkedList">
                            <a:extLst>
                              <a:ext uri="{A12FA001-AC4F-418D-AE19-62706E023703}">
                                <ahyp:hlinkClr xmlns:ahyp="http://schemas.microsoft.com/office/drawing/2018/hyperlinkcolor" val="tx"/>
                              </a:ext>
                            </a:extLst>
                          </a:hlinkClick>
                        </a:rPr>
                        <a:t>E</a:t>
                      </a:r>
                      <a:r>
                        <a:rPr lang="en-IN" sz="1400" b="0" i="0" kern="1200" dirty="0">
                          <a:solidFill>
                            <a:schemeClr val="tx1"/>
                          </a:solidFill>
                          <a:effectLst/>
                          <a:latin typeface="Roboto" panose="02000000000000000000" pitchFamily="2" charset="0"/>
                          <a:ea typeface="Roboto" panose="02000000000000000000" pitchFamily="2" charset="0"/>
                          <a:cs typeface="+mn-cs"/>
                        </a:rPr>
                        <a:t> e)</a:t>
                      </a:r>
                      <a:endParaRPr lang="en-IN" sz="1400" b="0" dirty="0">
                        <a:solidFill>
                          <a:schemeClr val="tx1"/>
                        </a:solidFill>
                        <a:latin typeface="Roboto" panose="02000000000000000000" pitchFamily="2" charset="0"/>
                        <a:ea typeface="Roboto" panose="02000000000000000000" pitchFamily="2" charset="0"/>
                      </a:endParaRPr>
                    </a:p>
                  </a:txBody>
                  <a:tcPr>
                    <a:solidFill>
                      <a:schemeClr val="tx2">
                        <a:lumMod val="60000"/>
                        <a:lumOff val="40000"/>
                      </a:schemeClr>
                    </a:solidFill>
                  </a:tcPr>
                </a:tc>
                <a:tc>
                  <a:txBody>
                    <a:bodyPr/>
                    <a:lstStyle/>
                    <a:p>
                      <a:r>
                        <a:rPr lang="en-US" sz="1400" b="0" i="0" kern="1200" dirty="0">
                          <a:solidFill>
                            <a:schemeClr val="dk1"/>
                          </a:solidFill>
                          <a:effectLst/>
                          <a:latin typeface="Roboto" panose="02000000000000000000" pitchFamily="2" charset="0"/>
                          <a:ea typeface="Roboto" panose="02000000000000000000" pitchFamily="2" charset="0"/>
                          <a:cs typeface="+mn-cs"/>
                        </a:rPr>
                        <a:t>Appends the specified element to the end of this list.</a:t>
                      </a:r>
                      <a:endParaRPr lang="en-IN" sz="1400" b="0" dirty="0">
                        <a:latin typeface="Roboto" panose="02000000000000000000" pitchFamily="2" charset="0"/>
                        <a:ea typeface="Roboto" panose="02000000000000000000" pitchFamily="2" charset="0"/>
                      </a:endParaRPr>
                    </a:p>
                  </a:txBody>
                  <a:tcPr>
                    <a:solidFill>
                      <a:schemeClr val="tx2">
                        <a:lumMod val="60000"/>
                        <a:lumOff val="40000"/>
                      </a:schemeClr>
                    </a:solidFill>
                  </a:tcPr>
                </a:tc>
                <a:extLst>
                  <a:ext uri="{0D108BD9-81ED-4DB2-BD59-A6C34878D82A}">
                    <a16:rowId xmlns:a16="http://schemas.microsoft.com/office/drawing/2014/main" val="2887930383"/>
                  </a:ext>
                </a:extLst>
              </a:tr>
              <a:tr h="320965">
                <a:tc>
                  <a:txBody>
                    <a:bodyPr/>
                    <a:lstStyle/>
                    <a:p>
                      <a:pPr algn="l" fontAlgn="t"/>
                      <a:r>
                        <a:rPr lang="en-IN" sz="1400" b="0" u="none" strike="noStrike" dirty="0">
                          <a:solidFill>
                            <a:schemeClr val="tx1"/>
                          </a:solidFill>
                          <a:effectLst/>
                          <a:latin typeface="Roboto" panose="02000000000000000000" pitchFamily="2" charset="0"/>
                          <a:ea typeface="Roboto" panose="02000000000000000000" pitchFamily="2" charset="0"/>
                        </a:rPr>
                        <a:t>clear</a:t>
                      </a:r>
                      <a:r>
                        <a:rPr lang="en-IN" sz="1400" b="0" dirty="0">
                          <a:solidFill>
                            <a:schemeClr val="tx1"/>
                          </a:solidFill>
                          <a:effectLst/>
                          <a:latin typeface="Roboto" panose="02000000000000000000" pitchFamily="2" charset="0"/>
                          <a:ea typeface="Roboto" panose="02000000000000000000" pitchFamily="2" charset="0"/>
                        </a:rPr>
                        <a:t>()</a:t>
                      </a:r>
                    </a:p>
                  </a:txBody>
                  <a:tcPr marL="76200" marR="22860" marT="60960" marB="22860">
                    <a:solidFill>
                      <a:schemeClr val="tx2">
                        <a:lumMod val="60000"/>
                        <a:lumOff val="40000"/>
                      </a:schemeClr>
                    </a:solidFill>
                  </a:tcPr>
                </a:tc>
                <a:tc>
                  <a:txBody>
                    <a:bodyPr/>
                    <a:lstStyle/>
                    <a:p>
                      <a:r>
                        <a:rPr lang="en-US" sz="1400" b="0" i="0" kern="1200" dirty="0">
                          <a:solidFill>
                            <a:schemeClr val="dk1"/>
                          </a:solidFill>
                          <a:effectLst/>
                          <a:latin typeface="Roboto" panose="02000000000000000000" pitchFamily="2" charset="0"/>
                          <a:ea typeface="Roboto" panose="02000000000000000000" pitchFamily="2" charset="0"/>
                          <a:cs typeface="+mn-cs"/>
                        </a:rPr>
                        <a:t>Removes all of the elements from this list.</a:t>
                      </a:r>
                      <a:endParaRPr lang="en-IN" sz="1400" b="0" dirty="0">
                        <a:latin typeface="Roboto" panose="02000000000000000000" pitchFamily="2" charset="0"/>
                        <a:ea typeface="Roboto" panose="02000000000000000000" pitchFamily="2" charset="0"/>
                      </a:endParaRPr>
                    </a:p>
                  </a:txBody>
                  <a:tcPr>
                    <a:solidFill>
                      <a:schemeClr val="tx2">
                        <a:lumMod val="60000"/>
                        <a:lumOff val="40000"/>
                      </a:schemeClr>
                    </a:solidFill>
                  </a:tcPr>
                </a:tc>
                <a:extLst>
                  <a:ext uri="{0D108BD9-81ED-4DB2-BD59-A6C34878D82A}">
                    <a16:rowId xmlns:a16="http://schemas.microsoft.com/office/drawing/2014/main" val="3040900561"/>
                  </a:ext>
                </a:extLst>
              </a:tr>
              <a:tr h="320965">
                <a:tc>
                  <a:txBody>
                    <a:bodyPr/>
                    <a:lstStyle/>
                    <a:p>
                      <a:pPr algn="l" fontAlgn="t"/>
                      <a:r>
                        <a:rPr lang="en-IN" sz="1400" b="0" i="0" u="none" strike="noStrike" kern="1200" dirty="0">
                          <a:solidFill>
                            <a:schemeClr val="tx1"/>
                          </a:solidFill>
                          <a:effectLst/>
                          <a:latin typeface="Roboto" panose="02000000000000000000" pitchFamily="2" charset="0"/>
                          <a:ea typeface="Roboto" panose="02000000000000000000" pitchFamily="2" charset="0"/>
                          <a:cs typeface="+mn-cs"/>
                        </a:rPr>
                        <a:t>clone</a:t>
                      </a:r>
                      <a:r>
                        <a:rPr lang="en-IN" sz="1400" b="0" i="0" kern="1200" dirty="0">
                          <a:solidFill>
                            <a:schemeClr val="tx1"/>
                          </a:solidFill>
                          <a:effectLst/>
                          <a:latin typeface="Roboto" panose="02000000000000000000" pitchFamily="2" charset="0"/>
                          <a:ea typeface="Roboto" panose="02000000000000000000" pitchFamily="2" charset="0"/>
                          <a:cs typeface="+mn-cs"/>
                        </a:rPr>
                        <a:t>()</a:t>
                      </a:r>
                      <a:endParaRPr lang="en-IN" sz="1400" b="0" dirty="0">
                        <a:solidFill>
                          <a:schemeClr val="tx1"/>
                        </a:solidFill>
                        <a:effectLst/>
                        <a:latin typeface="Roboto" panose="02000000000000000000" pitchFamily="2" charset="0"/>
                        <a:ea typeface="Roboto" panose="02000000000000000000" pitchFamily="2" charset="0"/>
                      </a:endParaRPr>
                    </a:p>
                  </a:txBody>
                  <a:tcPr marL="76200" marR="22860" marT="60960" marB="22860">
                    <a:solidFill>
                      <a:schemeClr val="tx2">
                        <a:lumMod val="60000"/>
                        <a:lumOff val="40000"/>
                      </a:schemeClr>
                    </a:solidFill>
                  </a:tcPr>
                </a:tc>
                <a:tc>
                  <a:txBody>
                    <a:bodyPr/>
                    <a:lstStyle/>
                    <a:p>
                      <a:r>
                        <a:rPr lang="en-US" sz="1400" b="0" i="0" kern="1200" dirty="0">
                          <a:solidFill>
                            <a:schemeClr val="dk1"/>
                          </a:solidFill>
                          <a:effectLst/>
                          <a:latin typeface="Roboto" panose="02000000000000000000" pitchFamily="2" charset="0"/>
                          <a:ea typeface="Roboto" panose="02000000000000000000" pitchFamily="2" charset="0"/>
                          <a:cs typeface="+mn-cs"/>
                        </a:rPr>
                        <a:t>Returns a shallow copy of this </a:t>
                      </a:r>
                      <a:r>
                        <a:rPr lang="en-US" sz="1400" b="0" dirty="0">
                          <a:latin typeface="Roboto" panose="02000000000000000000" pitchFamily="2" charset="0"/>
                          <a:ea typeface="Roboto" panose="02000000000000000000" pitchFamily="2" charset="0"/>
                        </a:rPr>
                        <a:t>LinkedList</a:t>
                      </a:r>
                      <a:r>
                        <a:rPr lang="en-US" sz="1400" b="0" i="0" kern="1200" dirty="0">
                          <a:solidFill>
                            <a:schemeClr val="dk1"/>
                          </a:solidFill>
                          <a:effectLst/>
                          <a:latin typeface="Roboto" panose="02000000000000000000" pitchFamily="2" charset="0"/>
                          <a:ea typeface="Roboto" panose="02000000000000000000" pitchFamily="2" charset="0"/>
                          <a:cs typeface="+mn-cs"/>
                        </a:rPr>
                        <a:t>.</a:t>
                      </a:r>
                      <a:endParaRPr lang="en-IN" sz="1400" b="0" dirty="0">
                        <a:latin typeface="Roboto" panose="02000000000000000000" pitchFamily="2" charset="0"/>
                        <a:ea typeface="Roboto" panose="02000000000000000000" pitchFamily="2" charset="0"/>
                      </a:endParaRPr>
                    </a:p>
                  </a:txBody>
                  <a:tcPr>
                    <a:solidFill>
                      <a:schemeClr val="tx2">
                        <a:lumMod val="60000"/>
                        <a:lumOff val="40000"/>
                      </a:schemeClr>
                    </a:solidFill>
                  </a:tcPr>
                </a:tc>
                <a:extLst>
                  <a:ext uri="{0D108BD9-81ED-4DB2-BD59-A6C34878D82A}">
                    <a16:rowId xmlns:a16="http://schemas.microsoft.com/office/drawing/2014/main" val="201060221"/>
                  </a:ext>
                </a:extLst>
              </a:tr>
              <a:tr h="477517">
                <a:tc>
                  <a:txBody>
                    <a:bodyPr/>
                    <a:lstStyle/>
                    <a:p>
                      <a:pPr algn="l" fontAlgn="t"/>
                      <a:r>
                        <a:rPr lang="en-IN" sz="1400" b="0" i="0" u="none" strike="noStrike" kern="1200" dirty="0">
                          <a:solidFill>
                            <a:schemeClr val="tx1"/>
                          </a:solidFill>
                          <a:effectLst/>
                          <a:latin typeface="Roboto" panose="02000000000000000000" pitchFamily="2" charset="0"/>
                          <a:ea typeface="Roboto" panose="02000000000000000000" pitchFamily="2" charset="0"/>
                          <a:cs typeface="+mn-cs"/>
                        </a:rPr>
                        <a:t>contains</a:t>
                      </a:r>
                      <a:r>
                        <a:rPr lang="en-IN" sz="1400" b="0" i="0" kern="1200" dirty="0">
                          <a:solidFill>
                            <a:schemeClr val="tx1"/>
                          </a:solidFill>
                          <a:effectLst/>
                          <a:latin typeface="Roboto" panose="02000000000000000000" pitchFamily="2" charset="0"/>
                          <a:ea typeface="Roboto" panose="02000000000000000000" pitchFamily="2" charset="0"/>
                          <a:cs typeface="+mn-cs"/>
                        </a:rPr>
                        <a:t>(</a:t>
                      </a:r>
                      <a:r>
                        <a:rPr lang="en-IN" sz="1400" b="0" i="0" u="none" strike="noStrike" kern="1200" dirty="0">
                          <a:solidFill>
                            <a:schemeClr val="tx1"/>
                          </a:solidFill>
                          <a:effectLst/>
                          <a:latin typeface="Roboto" panose="02000000000000000000" pitchFamily="2" charset="0"/>
                          <a:ea typeface="Roboto" panose="02000000000000000000" pitchFamily="2" charset="0"/>
                          <a:cs typeface="+mn-cs"/>
                        </a:rPr>
                        <a:t>Object</a:t>
                      </a:r>
                      <a:r>
                        <a:rPr lang="en-IN" sz="1400" b="0" i="0" kern="1200" dirty="0">
                          <a:solidFill>
                            <a:schemeClr val="tx1"/>
                          </a:solidFill>
                          <a:effectLst/>
                          <a:latin typeface="Roboto" panose="02000000000000000000" pitchFamily="2" charset="0"/>
                          <a:ea typeface="Roboto" panose="02000000000000000000" pitchFamily="2" charset="0"/>
                          <a:cs typeface="+mn-cs"/>
                        </a:rPr>
                        <a:t> o)</a:t>
                      </a:r>
                      <a:endParaRPr lang="en-IN" sz="1400" b="0" dirty="0">
                        <a:solidFill>
                          <a:schemeClr val="tx1"/>
                        </a:solidFill>
                        <a:effectLst/>
                        <a:latin typeface="Roboto" panose="02000000000000000000" pitchFamily="2" charset="0"/>
                        <a:ea typeface="Roboto" panose="02000000000000000000" pitchFamily="2" charset="0"/>
                      </a:endParaRPr>
                    </a:p>
                  </a:txBody>
                  <a:tcPr marL="76200" marR="22860" marT="60960" marB="22860">
                    <a:solidFill>
                      <a:schemeClr val="tx2">
                        <a:lumMod val="60000"/>
                        <a:lumOff val="40000"/>
                      </a:schemeClr>
                    </a:solidFill>
                  </a:tcPr>
                </a:tc>
                <a:tc>
                  <a:txBody>
                    <a:bodyPr/>
                    <a:lstStyle/>
                    <a:p>
                      <a:r>
                        <a:rPr lang="en-US" sz="1400" b="0" i="0" kern="1200" dirty="0">
                          <a:solidFill>
                            <a:schemeClr val="dk1"/>
                          </a:solidFill>
                          <a:effectLst/>
                          <a:latin typeface="Roboto" panose="02000000000000000000" pitchFamily="2" charset="0"/>
                          <a:ea typeface="Roboto" panose="02000000000000000000" pitchFamily="2" charset="0"/>
                          <a:cs typeface="+mn-cs"/>
                        </a:rPr>
                        <a:t>Returns </a:t>
                      </a:r>
                      <a:r>
                        <a:rPr lang="en-US" sz="1400" b="0" dirty="0">
                          <a:latin typeface="Roboto" panose="02000000000000000000" pitchFamily="2" charset="0"/>
                          <a:ea typeface="Roboto" panose="02000000000000000000" pitchFamily="2" charset="0"/>
                        </a:rPr>
                        <a:t>true</a:t>
                      </a:r>
                      <a:r>
                        <a:rPr lang="en-US" sz="1400" b="0" i="0" kern="1200" dirty="0">
                          <a:solidFill>
                            <a:schemeClr val="dk1"/>
                          </a:solidFill>
                          <a:effectLst/>
                          <a:latin typeface="Roboto" panose="02000000000000000000" pitchFamily="2" charset="0"/>
                          <a:ea typeface="Roboto" panose="02000000000000000000" pitchFamily="2" charset="0"/>
                          <a:cs typeface="+mn-cs"/>
                        </a:rPr>
                        <a:t> if this list contains the specified element</a:t>
                      </a:r>
                      <a:endParaRPr lang="en-IN" sz="1400" b="0" dirty="0">
                        <a:latin typeface="Roboto" panose="02000000000000000000" pitchFamily="2" charset="0"/>
                        <a:ea typeface="Roboto" panose="02000000000000000000" pitchFamily="2" charset="0"/>
                      </a:endParaRPr>
                    </a:p>
                  </a:txBody>
                  <a:tcPr>
                    <a:solidFill>
                      <a:schemeClr val="tx2">
                        <a:lumMod val="60000"/>
                        <a:lumOff val="40000"/>
                      </a:schemeClr>
                    </a:solidFill>
                  </a:tcPr>
                </a:tc>
                <a:extLst>
                  <a:ext uri="{0D108BD9-81ED-4DB2-BD59-A6C34878D82A}">
                    <a16:rowId xmlns:a16="http://schemas.microsoft.com/office/drawing/2014/main" val="2437914223"/>
                  </a:ext>
                </a:extLst>
              </a:tr>
              <a:tr h="320965">
                <a:tc>
                  <a:txBody>
                    <a:bodyPr/>
                    <a:lstStyle/>
                    <a:p>
                      <a:pPr algn="l" fontAlgn="t"/>
                      <a:r>
                        <a:rPr lang="en-IN" sz="1400" b="0" i="0" u="none" strike="noStrike" kern="1200" dirty="0" err="1">
                          <a:solidFill>
                            <a:schemeClr val="tx1"/>
                          </a:solidFill>
                          <a:effectLst/>
                          <a:latin typeface="Roboto" panose="02000000000000000000" pitchFamily="2" charset="0"/>
                          <a:ea typeface="Roboto" panose="02000000000000000000" pitchFamily="2" charset="0"/>
                          <a:cs typeface="+mn-cs"/>
                        </a:rPr>
                        <a:t>getFirst</a:t>
                      </a:r>
                      <a:r>
                        <a:rPr lang="en-IN" sz="1400" b="0" i="0" kern="1200" dirty="0">
                          <a:solidFill>
                            <a:schemeClr val="tx1"/>
                          </a:solidFill>
                          <a:effectLst/>
                          <a:latin typeface="Roboto" panose="02000000000000000000" pitchFamily="2" charset="0"/>
                          <a:ea typeface="Roboto" panose="02000000000000000000" pitchFamily="2" charset="0"/>
                          <a:cs typeface="+mn-cs"/>
                        </a:rPr>
                        <a:t>()</a:t>
                      </a:r>
                      <a:endParaRPr lang="en-IN" sz="1400" b="0" dirty="0">
                        <a:solidFill>
                          <a:schemeClr val="tx1"/>
                        </a:solidFill>
                        <a:effectLst/>
                        <a:latin typeface="Roboto" panose="02000000000000000000" pitchFamily="2" charset="0"/>
                        <a:ea typeface="Roboto" panose="02000000000000000000" pitchFamily="2" charset="0"/>
                      </a:endParaRPr>
                    </a:p>
                  </a:txBody>
                  <a:tcPr marL="76200" marR="22860" marT="60960" marB="22860">
                    <a:solidFill>
                      <a:schemeClr val="tx2">
                        <a:lumMod val="60000"/>
                        <a:lumOff val="40000"/>
                      </a:schemeClr>
                    </a:solidFill>
                  </a:tcPr>
                </a:tc>
                <a:tc>
                  <a:txBody>
                    <a:bodyPr/>
                    <a:lstStyle/>
                    <a:p>
                      <a:r>
                        <a:rPr lang="en-US" sz="1400" b="0" i="0" kern="1200" dirty="0">
                          <a:solidFill>
                            <a:schemeClr val="dk1"/>
                          </a:solidFill>
                          <a:effectLst/>
                          <a:latin typeface="Roboto" panose="02000000000000000000" pitchFamily="2" charset="0"/>
                          <a:ea typeface="Roboto" panose="02000000000000000000" pitchFamily="2" charset="0"/>
                          <a:cs typeface="+mn-cs"/>
                        </a:rPr>
                        <a:t>Returns the first element in this list.</a:t>
                      </a:r>
                      <a:endParaRPr lang="en-IN" sz="1400" b="0" dirty="0">
                        <a:latin typeface="Roboto" panose="02000000000000000000" pitchFamily="2" charset="0"/>
                        <a:ea typeface="Roboto" panose="02000000000000000000" pitchFamily="2" charset="0"/>
                      </a:endParaRPr>
                    </a:p>
                  </a:txBody>
                  <a:tcPr>
                    <a:solidFill>
                      <a:schemeClr val="tx2">
                        <a:lumMod val="60000"/>
                        <a:lumOff val="40000"/>
                      </a:schemeClr>
                    </a:solidFill>
                  </a:tcPr>
                </a:tc>
                <a:extLst>
                  <a:ext uri="{0D108BD9-81ED-4DB2-BD59-A6C34878D82A}">
                    <a16:rowId xmlns:a16="http://schemas.microsoft.com/office/drawing/2014/main" val="1924453545"/>
                  </a:ext>
                </a:extLst>
              </a:tr>
              <a:tr h="340042">
                <a:tc>
                  <a:txBody>
                    <a:bodyPr/>
                    <a:lstStyle/>
                    <a:p>
                      <a:pPr algn="l" fontAlgn="t"/>
                      <a:r>
                        <a:rPr lang="en-IN" sz="1400" b="0" u="none" strike="noStrike" dirty="0" err="1">
                          <a:solidFill>
                            <a:schemeClr val="tx1"/>
                          </a:solidFill>
                          <a:effectLst/>
                          <a:latin typeface="Roboto" panose="02000000000000000000" pitchFamily="2" charset="0"/>
                          <a:ea typeface="Roboto" panose="02000000000000000000" pitchFamily="2" charset="0"/>
                        </a:rPr>
                        <a:t>getLast</a:t>
                      </a:r>
                      <a:r>
                        <a:rPr lang="en-IN" sz="1400" b="0" dirty="0">
                          <a:solidFill>
                            <a:schemeClr val="tx1"/>
                          </a:solidFill>
                          <a:effectLst/>
                          <a:latin typeface="Roboto" panose="02000000000000000000" pitchFamily="2" charset="0"/>
                          <a:ea typeface="Roboto" panose="02000000000000000000" pitchFamily="2" charset="0"/>
                        </a:rPr>
                        <a:t>()</a:t>
                      </a:r>
                    </a:p>
                  </a:txBody>
                  <a:tcPr marL="76200" marR="22860" marT="60960" marB="22860">
                    <a:solidFill>
                      <a:schemeClr val="tx2">
                        <a:lumMod val="60000"/>
                        <a:lumOff val="40000"/>
                      </a:schemeClr>
                    </a:solidFill>
                  </a:tcPr>
                </a:tc>
                <a:tc>
                  <a:txBody>
                    <a:bodyPr/>
                    <a:lstStyle/>
                    <a:p>
                      <a:r>
                        <a:rPr lang="en-US" sz="1400" b="0" i="0" kern="1200" dirty="0">
                          <a:solidFill>
                            <a:schemeClr val="dk1"/>
                          </a:solidFill>
                          <a:effectLst/>
                          <a:latin typeface="Roboto" panose="02000000000000000000" pitchFamily="2" charset="0"/>
                          <a:ea typeface="Roboto" panose="02000000000000000000" pitchFamily="2" charset="0"/>
                          <a:cs typeface="+mn-cs"/>
                        </a:rPr>
                        <a:t>Returns the last element in this list.</a:t>
                      </a:r>
                      <a:endParaRPr lang="en-IN" sz="1400" b="0" dirty="0">
                        <a:latin typeface="Roboto" panose="02000000000000000000" pitchFamily="2" charset="0"/>
                        <a:ea typeface="Roboto" panose="02000000000000000000" pitchFamily="2" charset="0"/>
                      </a:endParaRPr>
                    </a:p>
                  </a:txBody>
                  <a:tcPr>
                    <a:solidFill>
                      <a:schemeClr val="tx2">
                        <a:lumMod val="60000"/>
                        <a:lumOff val="40000"/>
                      </a:schemeClr>
                    </a:solidFill>
                  </a:tcPr>
                </a:tc>
                <a:extLst>
                  <a:ext uri="{0D108BD9-81ED-4DB2-BD59-A6C34878D82A}">
                    <a16:rowId xmlns:a16="http://schemas.microsoft.com/office/drawing/2014/main" val="955792918"/>
                  </a:ext>
                </a:extLst>
              </a:tr>
            </a:tbl>
          </a:graphicData>
        </a:graphic>
      </p:graphicFrame>
    </p:spTree>
    <p:extLst>
      <p:ext uri="{BB962C8B-B14F-4D97-AF65-F5344CB8AC3E}">
        <p14:creationId xmlns:p14="http://schemas.microsoft.com/office/powerpoint/2010/main" val="1672525274"/>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8CB4-1910-1AA9-6614-03EFD1A34D51}"/>
              </a:ext>
            </a:extLst>
          </p:cNvPr>
          <p:cNvSpPr>
            <a:spLocks noGrp="1"/>
          </p:cNvSpPr>
          <p:nvPr>
            <p:ph type="title"/>
          </p:nvPr>
        </p:nvSpPr>
        <p:spPr>
          <a:xfrm>
            <a:off x="2111188" y="499596"/>
            <a:ext cx="10515600" cy="423769"/>
          </a:xfrm>
        </p:spPr>
        <p:txBody>
          <a:bodyPr>
            <a:normAutofit fontScale="90000"/>
          </a:bodyPr>
          <a:lstStyle/>
          <a:p>
            <a:r>
              <a:rPr lang="en-US" sz="2400" dirty="0" err="1"/>
              <a:t>Contd</a:t>
            </a:r>
            <a:r>
              <a:rPr lang="en-US" sz="2400" dirty="0"/>
              <a:t>;</a:t>
            </a:r>
            <a:endParaRPr lang="en-IN" sz="2400" dirty="0"/>
          </a:p>
        </p:txBody>
      </p:sp>
      <p:graphicFrame>
        <p:nvGraphicFramePr>
          <p:cNvPr id="4" name="Table 4">
            <a:extLst>
              <a:ext uri="{FF2B5EF4-FFF2-40B4-BE49-F238E27FC236}">
                <a16:creationId xmlns:a16="http://schemas.microsoft.com/office/drawing/2014/main" id="{A79F6B6D-F751-8734-37F0-32CCB95368AB}"/>
              </a:ext>
            </a:extLst>
          </p:cNvPr>
          <p:cNvGraphicFramePr>
            <a:graphicFrameLocks noGrp="1"/>
          </p:cNvGraphicFramePr>
          <p:nvPr>
            <p:ph idx="1"/>
            <p:extLst>
              <p:ext uri="{D42A27DB-BD31-4B8C-83A1-F6EECF244321}">
                <p14:modId xmlns:p14="http://schemas.microsoft.com/office/powerpoint/2010/main" val="3199485630"/>
              </p:ext>
            </p:extLst>
          </p:nvPr>
        </p:nvGraphicFramePr>
        <p:xfrm>
          <a:off x="2239996" y="1101368"/>
          <a:ext cx="9620310" cy="5432799"/>
        </p:xfrm>
        <a:graphic>
          <a:graphicData uri="http://schemas.openxmlformats.org/drawingml/2006/table">
            <a:tbl>
              <a:tblPr firstRow="1" bandRow="1">
                <a:tableStyleId>{5C22544A-7EE6-4342-B048-85BDC9FD1C3A}</a:tableStyleId>
              </a:tblPr>
              <a:tblGrid>
                <a:gridCol w="4810155">
                  <a:extLst>
                    <a:ext uri="{9D8B030D-6E8A-4147-A177-3AD203B41FA5}">
                      <a16:colId xmlns:a16="http://schemas.microsoft.com/office/drawing/2014/main" val="2101218090"/>
                    </a:ext>
                  </a:extLst>
                </a:gridCol>
                <a:gridCol w="4810155">
                  <a:extLst>
                    <a:ext uri="{9D8B030D-6E8A-4147-A177-3AD203B41FA5}">
                      <a16:colId xmlns:a16="http://schemas.microsoft.com/office/drawing/2014/main" val="4164016556"/>
                    </a:ext>
                  </a:extLst>
                </a:gridCol>
              </a:tblGrid>
              <a:tr h="328056">
                <a:tc>
                  <a:txBody>
                    <a:bodyPr/>
                    <a:lstStyle/>
                    <a:p>
                      <a:r>
                        <a:rPr lang="en-US" sz="1400" dirty="0">
                          <a:solidFill>
                            <a:schemeClr val="bg1"/>
                          </a:solidFill>
                          <a:latin typeface="Roboto" panose="02000000000000000000" pitchFamily="2" charset="0"/>
                          <a:ea typeface="Roboto" panose="02000000000000000000" pitchFamily="2" charset="0"/>
                        </a:rPr>
                        <a:t>Methods</a:t>
                      </a:r>
                      <a:endParaRPr lang="en-IN" sz="1400" dirty="0">
                        <a:solidFill>
                          <a:schemeClr val="bg1"/>
                        </a:solidFill>
                        <a:latin typeface="Roboto" panose="02000000000000000000" pitchFamily="2" charset="0"/>
                        <a:ea typeface="Roboto" panose="02000000000000000000" pitchFamily="2" charset="0"/>
                      </a:endParaRPr>
                    </a:p>
                  </a:txBody>
                  <a:tcPr>
                    <a:solidFill>
                      <a:schemeClr val="tx2">
                        <a:lumMod val="75000"/>
                      </a:schemeClr>
                    </a:solidFill>
                  </a:tcPr>
                </a:tc>
                <a:tc>
                  <a:txBody>
                    <a:bodyPr/>
                    <a:lstStyle/>
                    <a:p>
                      <a:r>
                        <a:rPr lang="en-US" sz="1400" dirty="0">
                          <a:solidFill>
                            <a:schemeClr val="bg1"/>
                          </a:solidFill>
                          <a:latin typeface="Roboto" panose="02000000000000000000" pitchFamily="2" charset="0"/>
                          <a:ea typeface="Roboto" panose="02000000000000000000" pitchFamily="2" charset="0"/>
                        </a:rPr>
                        <a:t>Description</a:t>
                      </a:r>
                      <a:endParaRPr lang="en-IN" sz="1400" dirty="0">
                        <a:solidFill>
                          <a:schemeClr val="bg1"/>
                        </a:solidFill>
                        <a:latin typeface="Roboto" panose="02000000000000000000" pitchFamily="2" charset="0"/>
                        <a:ea typeface="Roboto" panose="02000000000000000000" pitchFamily="2" charset="0"/>
                      </a:endParaRPr>
                    </a:p>
                  </a:txBody>
                  <a:tcPr>
                    <a:solidFill>
                      <a:schemeClr val="tx2">
                        <a:lumMod val="75000"/>
                      </a:schemeClr>
                    </a:solidFill>
                  </a:tcPr>
                </a:tc>
                <a:extLst>
                  <a:ext uri="{0D108BD9-81ED-4DB2-BD59-A6C34878D82A}">
                    <a16:rowId xmlns:a16="http://schemas.microsoft.com/office/drawing/2014/main" val="1310587691"/>
                  </a:ext>
                </a:extLst>
              </a:tr>
              <a:tr h="453474">
                <a:tc>
                  <a:txBody>
                    <a:bodyPr/>
                    <a:lstStyle/>
                    <a:p>
                      <a:pPr algn="l" fontAlgn="t"/>
                      <a:r>
                        <a:rPr lang="en-IN" sz="1400" b="1" u="none" strike="noStrike" dirty="0">
                          <a:solidFill>
                            <a:schemeClr val="tx1"/>
                          </a:solidFill>
                          <a:effectLst/>
                          <a:latin typeface="Roboto" panose="02000000000000000000" pitchFamily="2" charset="0"/>
                          <a:ea typeface="Roboto" panose="02000000000000000000" pitchFamily="2" charset="0"/>
                        </a:rPr>
                        <a:t>offer</a:t>
                      </a:r>
                      <a:r>
                        <a:rPr lang="en-IN" sz="1400" dirty="0">
                          <a:solidFill>
                            <a:schemeClr val="tx1"/>
                          </a:solidFill>
                          <a:effectLst/>
                          <a:latin typeface="Roboto" panose="02000000000000000000" pitchFamily="2" charset="0"/>
                          <a:ea typeface="Roboto" panose="02000000000000000000" pitchFamily="2" charset="0"/>
                        </a:rPr>
                        <a:t>(</a:t>
                      </a:r>
                      <a:r>
                        <a:rPr lang="en-IN" sz="1400" b="1" u="none" strike="noStrike" dirty="0">
                          <a:solidFill>
                            <a:schemeClr val="tx1"/>
                          </a:solidFill>
                          <a:effectLst/>
                          <a:latin typeface="Roboto" panose="02000000000000000000" pitchFamily="2" charset="0"/>
                          <a:ea typeface="Roboto" panose="02000000000000000000" pitchFamily="2" charset="0"/>
                          <a:hlinkClick r:id="rId2" tooltip="type parameter in LinkedList">
                            <a:extLst>
                              <a:ext uri="{A12FA001-AC4F-418D-AE19-62706E023703}">
                                <ahyp:hlinkClr xmlns:ahyp="http://schemas.microsoft.com/office/drawing/2018/hyperlinkcolor" val="tx"/>
                              </a:ext>
                            </a:extLst>
                          </a:hlinkClick>
                        </a:rPr>
                        <a:t>E</a:t>
                      </a:r>
                      <a:r>
                        <a:rPr lang="en-IN" sz="1400" dirty="0">
                          <a:solidFill>
                            <a:schemeClr val="tx1"/>
                          </a:solidFill>
                          <a:effectLst/>
                          <a:latin typeface="Roboto" panose="02000000000000000000" pitchFamily="2" charset="0"/>
                          <a:ea typeface="Roboto" panose="02000000000000000000" pitchFamily="2" charset="0"/>
                        </a:rPr>
                        <a:t> e)</a:t>
                      </a:r>
                    </a:p>
                  </a:txBody>
                  <a:tcPr marL="76200" marR="22860" marT="60960" marB="22860">
                    <a:solidFill>
                      <a:schemeClr val="tx2">
                        <a:lumMod val="40000"/>
                        <a:lumOff val="60000"/>
                      </a:schemeClr>
                    </a:solidFill>
                  </a:tcPr>
                </a:tc>
                <a:tc>
                  <a:txBody>
                    <a:bodyPr/>
                    <a:lstStyle/>
                    <a:p>
                      <a:r>
                        <a:rPr lang="en-US" sz="1400" b="0" i="0" kern="1200" dirty="0">
                          <a:solidFill>
                            <a:schemeClr val="tx1"/>
                          </a:solidFill>
                          <a:effectLst/>
                          <a:latin typeface="Roboto" panose="02000000000000000000" pitchFamily="2" charset="0"/>
                          <a:ea typeface="Roboto" panose="02000000000000000000" pitchFamily="2" charset="0"/>
                          <a:cs typeface="+mn-cs"/>
                        </a:rPr>
                        <a:t>Adds the specified element as the tail (last element) of this list.</a:t>
                      </a:r>
                      <a:endParaRPr lang="en-IN" sz="1400" dirty="0">
                        <a:solidFill>
                          <a:schemeClr val="tx1"/>
                        </a:solidFill>
                        <a:latin typeface="Roboto" panose="02000000000000000000" pitchFamily="2" charset="0"/>
                        <a:ea typeface="Roboto" panose="02000000000000000000" pitchFamily="2" charset="0"/>
                      </a:endParaRPr>
                    </a:p>
                  </a:txBody>
                  <a:tcPr>
                    <a:solidFill>
                      <a:schemeClr val="tx2">
                        <a:lumMod val="40000"/>
                        <a:lumOff val="60000"/>
                      </a:schemeClr>
                    </a:solidFill>
                  </a:tcPr>
                </a:tc>
                <a:extLst>
                  <a:ext uri="{0D108BD9-81ED-4DB2-BD59-A6C34878D82A}">
                    <a16:rowId xmlns:a16="http://schemas.microsoft.com/office/drawing/2014/main" val="1615772056"/>
                  </a:ext>
                </a:extLst>
              </a:tr>
              <a:tr h="449245">
                <a:tc>
                  <a:txBody>
                    <a:bodyPr/>
                    <a:lstStyle/>
                    <a:p>
                      <a:r>
                        <a:rPr lang="en-IN" sz="1400" b="1" i="0" u="none" strike="noStrike" kern="1200" dirty="0" err="1">
                          <a:solidFill>
                            <a:schemeClr val="tx1"/>
                          </a:solidFill>
                          <a:effectLst/>
                          <a:latin typeface="Roboto" panose="02000000000000000000" pitchFamily="2" charset="0"/>
                          <a:ea typeface="Roboto" panose="02000000000000000000" pitchFamily="2" charset="0"/>
                          <a:cs typeface="+mn-cs"/>
                        </a:rPr>
                        <a:t>offerFirst</a:t>
                      </a:r>
                      <a:r>
                        <a:rPr lang="en-IN" sz="1400" b="0" i="0" kern="1200" dirty="0">
                          <a:solidFill>
                            <a:schemeClr val="tx1"/>
                          </a:solidFill>
                          <a:effectLst/>
                          <a:latin typeface="Roboto" panose="02000000000000000000" pitchFamily="2" charset="0"/>
                          <a:ea typeface="Roboto" panose="02000000000000000000" pitchFamily="2" charset="0"/>
                          <a:cs typeface="+mn-cs"/>
                        </a:rPr>
                        <a:t>(</a:t>
                      </a:r>
                      <a:r>
                        <a:rPr lang="en-IN" sz="1400" b="1" i="0" u="none" strike="noStrike" kern="1200" dirty="0">
                          <a:solidFill>
                            <a:schemeClr val="tx1"/>
                          </a:solidFill>
                          <a:effectLst/>
                          <a:latin typeface="Roboto" panose="02000000000000000000" pitchFamily="2" charset="0"/>
                          <a:ea typeface="Roboto" panose="02000000000000000000" pitchFamily="2" charset="0"/>
                          <a:cs typeface="+mn-cs"/>
                          <a:hlinkClick r:id="rId2" tooltip="type parameter in LinkedList">
                            <a:extLst>
                              <a:ext uri="{A12FA001-AC4F-418D-AE19-62706E023703}">
                                <ahyp:hlinkClr xmlns:ahyp="http://schemas.microsoft.com/office/drawing/2018/hyperlinkcolor" val="tx"/>
                              </a:ext>
                            </a:extLst>
                          </a:hlinkClick>
                        </a:rPr>
                        <a:t>E</a:t>
                      </a:r>
                      <a:r>
                        <a:rPr lang="en-IN" sz="1400" b="0" i="0" kern="1200" dirty="0">
                          <a:solidFill>
                            <a:schemeClr val="tx1"/>
                          </a:solidFill>
                          <a:effectLst/>
                          <a:latin typeface="Roboto" panose="02000000000000000000" pitchFamily="2" charset="0"/>
                          <a:ea typeface="Roboto" panose="02000000000000000000" pitchFamily="2" charset="0"/>
                          <a:cs typeface="+mn-cs"/>
                        </a:rPr>
                        <a:t> e)</a:t>
                      </a:r>
                      <a:endParaRPr lang="en-IN" sz="1400" dirty="0">
                        <a:solidFill>
                          <a:schemeClr val="tx1"/>
                        </a:solidFill>
                        <a:latin typeface="Roboto" panose="02000000000000000000" pitchFamily="2" charset="0"/>
                        <a:ea typeface="Roboto" panose="02000000000000000000" pitchFamily="2" charset="0"/>
                      </a:endParaRPr>
                    </a:p>
                  </a:txBody>
                  <a:tcPr>
                    <a:solidFill>
                      <a:schemeClr val="tx2">
                        <a:lumMod val="40000"/>
                        <a:lumOff val="60000"/>
                      </a:schemeClr>
                    </a:solidFill>
                  </a:tcPr>
                </a:tc>
                <a:tc>
                  <a:txBody>
                    <a:bodyPr/>
                    <a:lstStyle/>
                    <a:p>
                      <a:r>
                        <a:rPr lang="en-US" sz="1400" b="0" i="0" kern="1200" dirty="0">
                          <a:solidFill>
                            <a:schemeClr val="tx1"/>
                          </a:solidFill>
                          <a:effectLst/>
                          <a:latin typeface="Roboto" panose="02000000000000000000" pitchFamily="2" charset="0"/>
                          <a:ea typeface="Roboto" panose="02000000000000000000" pitchFamily="2" charset="0"/>
                          <a:cs typeface="+mn-cs"/>
                        </a:rPr>
                        <a:t>Inserts the specified element at the front of this list.</a:t>
                      </a:r>
                      <a:endParaRPr lang="en-IN" sz="1400" dirty="0">
                        <a:solidFill>
                          <a:schemeClr val="tx1"/>
                        </a:solidFill>
                        <a:latin typeface="Roboto" panose="02000000000000000000" pitchFamily="2" charset="0"/>
                        <a:ea typeface="Roboto" panose="02000000000000000000" pitchFamily="2" charset="0"/>
                      </a:endParaRPr>
                    </a:p>
                  </a:txBody>
                  <a:tcPr>
                    <a:solidFill>
                      <a:schemeClr val="tx2">
                        <a:lumMod val="40000"/>
                        <a:lumOff val="60000"/>
                      </a:schemeClr>
                    </a:solidFill>
                  </a:tcPr>
                </a:tc>
                <a:extLst>
                  <a:ext uri="{0D108BD9-81ED-4DB2-BD59-A6C34878D82A}">
                    <a16:rowId xmlns:a16="http://schemas.microsoft.com/office/drawing/2014/main" val="1127696345"/>
                  </a:ext>
                </a:extLst>
              </a:tr>
              <a:tr h="328056">
                <a:tc>
                  <a:txBody>
                    <a:bodyPr/>
                    <a:lstStyle/>
                    <a:p>
                      <a:pPr algn="l" fontAlgn="t"/>
                      <a:r>
                        <a:rPr lang="en-IN" sz="1400" b="1" u="none" strike="noStrike" dirty="0" err="1">
                          <a:solidFill>
                            <a:schemeClr val="tx1"/>
                          </a:solidFill>
                          <a:effectLst/>
                          <a:latin typeface="Roboto" panose="02000000000000000000" pitchFamily="2" charset="0"/>
                          <a:ea typeface="Roboto" panose="02000000000000000000" pitchFamily="2" charset="0"/>
                        </a:rPr>
                        <a:t>offerLast</a:t>
                      </a:r>
                      <a:r>
                        <a:rPr lang="en-IN" sz="1400" dirty="0">
                          <a:solidFill>
                            <a:schemeClr val="tx1"/>
                          </a:solidFill>
                          <a:effectLst/>
                          <a:latin typeface="Roboto" panose="02000000000000000000" pitchFamily="2" charset="0"/>
                          <a:ea typeface="Roboto" panose="02000000000000000000" pitchFamily="2" charset="0"/>
                        </a:rPr>
                        <a:t>(</a:t>
                      </a:r>
                      <a:r>
                        <a:rPr lang="en-IN" sz="1400" b="1" u="none" strike="noStrike" dirty="0">
                          <a:solidFill>
                            <a:schemeClr val="tx1"/>
                          </a:solidFill>
                          <a:effectLst/>
                          <a:latin typeface="Roboto" panose="02000000000000000000" pitchFamily="2" charset="0"/>
                          <a:ea typeface="Roboto" panose="02000000000000000000" pitchFamily="2" charset="0"/>
                          <a:hlinkClick r:id="rId2" tooltip="type parameter in LinkedList">
                            <a:extLst>
                              <a:ext uri="{A12FA001-AC4F-418D-AE19-62706E023703}">
                                <ahyp:hlinkClr xmlns:ahyp="http://schemas.microsoft.com/office/drawing/2018/hyperlinkcolor" val="tx"/>
                              </a:ext>
                            </a:extLst>
                          </a:hlinkClick>
                        </a:rPr>
                        <a:t>E</a:t>
                      </a:r>
                      <a:r>
                        <a:rPr lang="en-IN" sz="1400" dirty="0">
                          <a:solidFill>
                            <a:schemeClr val="tx1"/>
                          </a:solidFill>
                          <a:effectLst/>
                          <a:latin typeface="Roboto" panose="02000000000000000000" pitchFamily="2" charset="0"/>
                          <a:ea typeface="Roboto" panose="02000000000000000000" pitchFamily="2" charset="0"/>
                        </a:rPr>
                        <a:t> e)</a:t>
                      </a:r>
                    </a:p>
                  </a:txBody>
                  <a:tcPr marL="76200" marR="22860" marT="60960" marB="22860">
                    <a:solidFill>
                      <a:schemeClr val="tx2">
                        <a:lumMod val="40000"/>
                        <a:lumOff val="60000"/>
                      </a:schemeClr>
                    </a:solidFill>
                  </a:tcPr>
                </a:tc>
                <a:tc>
                  <a:txBody>
                    <a:bodyPr/>
                    <a:lstStyle/>
                    <a:p>
                      <a:r>
                        <a:rPr lang="en-US" sz="1400" b="0" i="0" kern="1200" dirty="0">
                          <a:solidFill>
                            <a:schemeClr val="tx1"/>
                          </a:solidFill>
                          <a:effectLst/>
                          <a:latin typeface="Roboto" panose="02000000000000000000" pitchFamily="2" charset="0"/>
                          <a:ea typeface="Roboto" panose="02000000000000000000" pitchFamily="2" charset="0"/>
                          <a:cs typeface="+mn-cs"/>
                        </a:rPr>
                        <a:t>Inserts the specified element at the end of this list.</a:t>
                      </a:r>
                      <a:endParaRPr lang="en-IN" sz="1400" dirty="0">
                        <a:solidFill>
                          <a:schemeClr val="tx1"/>
                        </a:solidFill>
                        <a:latin typeface="Roboto" panose="02000000000000000000" pitchFamily="2" charset="0"/>
                        <a:ea typeface="Roboto" panose="02000000000000000000" pitchFamily="2" charset="0"/>
                      </a:endParaRPr>
                    </a:p>
                  </a:txBody>
                  <a:tcPr>
                    <a:solidFill>
                      <a:schemeClr val="tx2">
                        <a:lumMod val="40000"/>
                        <a:lumOff val="60000"/>
                      </a:schemeClr>
                    </a:solidFill>
                  </a:tcPr>
                </a:tc>
                <a:extLst>
                  <a:ext uri="{0D108BD9-81ED-4DB2-BD59-A6C34878D82A}">
                    <a16:rowId xmlns:a16="http://schemas.microsoft.com/office/drawing/2014/main" val="4129769172"/>
                  </a:ext>
                </a:extLst>
              </a:tr>
              <a:tr h="453474">
                <a:tc>
                  <a:txBody>
                    <a:bodyPr/>
                    <a:lstStyle/>
                    <a:p>
                      <a:pPr algn="l" fontAlgn="t"/>
                      <a:r>
                        <a:rPr lang="en-IN" sz="1400" b="1" u="none" strike="noStrike" dirty="0">
                          <a:solidFill>
                            <a:schemeClr val="tx1"/>
                          </a:solidFill>
                          <a:effectLst/>
                          <a:latin typeface="Roboto" panose="02000000000000000000" pitchFamily="2" charset="0"/>
                          <a:ea typeface="Roboto" panose="02000000000000000000" pitchFamily="2" charset="0"/>
                        </a:rPr>
                        <a:t>peek</a:t>
                      </a:r>
                      <a:r>
                        <a:rPr lang="en-IN" sz="1400" dirty="0">
                          <a:solidFill>
                            <a:schemeClr val="tx1"/>
                          </a:solidFill>
                          <a:effectLst/>
                          <a:latin typeface="Roboto" panose="02000000000000000000" pitchFamily="2" charset="0"/>
                          <a:ea typeface="Roboto" panose="02000000000000000000" pitchFamily="2" charset="0"/>
                        </a:rPr>
                        <a:t>()</a:t>
                      </a:r>
                    </a:p>
                  </a:txBody>
                  <a:tcPr marL="76200" marR="22860" marT="60960" marB="22860">
                    <a:solidFill>
                      <a:schemeClr val="tx2">
                        <a:lumMod val="40000"/>
                        <a:lumOff val="60000"/>
                      </a:schemeClr>
                    </a:solidFill>
                  </a:tcPr>
                </a:tc>
                <a:tc>
                  <a:txBody>
                    <a:bodyPr/>
                    <a:lstStyle/>
                    <a:p>
                      <a:r>
                        <a:rPr lang="en-US" sz="1400" b="0" i="0" kern="1200" dirty="0">
                          <a:solidFill>
                            <a:schemeClr val="tx1"/>
                          </a:solidFill>
                          <a:effectLst/>
                          <a:latin typeface="Roboto" panose="02000000000000000000" pitchFamily="2" charset="0"/>
                          <a:ea typeface="Roboto" panose="02000000000000000000" pitchFamily="2" charset="0"/>
                          <a:cs typeface="+mn-cs"/>
                        </a:rPr>
                        <a:t>Retrieves, but does not remove, the head (first element) of this list.</a:t>
                      </a:r>
                      <a:endParaRPr lang="en-IN" sz="1400" dirty="0">
                        <a:solidFill>
                          <a:schemeClr val="tx1"/>
                        </a:solidFill>
                        <a:latin typeface="Roboto" panose="02000000000000000000" pitchFamily="2" charset="0"/>
                        <a:ea typeface="Roboto" panose="02000000000000000000" pitchFamily="2" charset="0"/>
                      </a:endParaRPr>
                    </a:p>
                  </a:txBody>
                  <a:tcPr>
                    <a:solidFill>
                      <a:schemeClr val="tx2">
                        <a:lumMod val="40000"/>
                        <a:lumOff val="60000"/>
                      </a:schemeClr>
                    </a:solidFill>
                  </a:tcPr>
                </a:tc>
                <a:extLst>
                  <a:ext uri="{0D108BD9-81ED-4DB2-BD59-A6C34878D82A}">
                    <a16:rowId xmlns:a16="http://schemas.microsoft.com/office/drawing/2014/main" val="818039606"/>
                  </a:ext>
                </a:extLst>
              </a:tr>
              <a:tr h="453474">
                <a:tc>
                  <a:txBody>
                    <a:bodyPr/>
                    <a:lstStyle/>
                    <a:p>
                      <a:r>
                        <a:rPr lang="en-IN" sz="1400" b="1" i="0" u="none" strike="noStrike" kern="1200" dirty="0" err="1">
                          <a:solidFill>
                            <a:schemeClr val="tx1"/>
                          </a:solidFill>
                          <a:effectLst/>
                          <a:latin typeface="Roboto" panose="02000000000000000000" pitchFamily="2" charset="0"/>
                          <a:ea typeface="Roboto" panose="02000000000000000000" pitchFamily="2" charset="0"/>
                          <a:cs typeface="+mn-cs"/>
                        </a:rPr>
                        <a:t>peekFirst</a:t>
                      </a:r>
                      <a:r>
                        <a:rPr lang="en-IN" sz="1400" b="0" i="0" kern="1200" dirty="0">
                          <a:solidFill>
                            <a:schemeClr val="tx1"/>
                          </a:solidFill>
                          <a:effectLst/>
                          <a:latin typeface="Roboto" panose="02000000000000000000" pitchFamily="2" charset="0"/>
                          <a:ea typeface="Roboto" panose="02000000000000000000" pitchFamily="2" charset="0"/>
                          <a:cs typeface="+mn-cs"/>
                        </a:rPr>
                        <a:t>()</a:t>
                      </a:r>
                      <a:endParaRPr lang="en-IN" sz="1400" dirty="0">
                        <a:solidFill>
                          <a:schemeClr val="tx1"/>
                        </a:solidFill>
                        <a:latin typeface="Roboto" panose="02000000000000000000" pitchFamily="2" charset="0"/>
                        <a:ea typeface="Roboto" panose="02000000000000000000" pitchFamily="2" charset="0"/>
                      </a:endParaRPr>
                    </a:p>
                  </a:txBody>
                  <a:tcPr>
                    <a:solidFill>
                      <a:schemeClr val="tx2">
                        <a:lumMod val="40000"/>
                        <a:lumOff val="60000"/>
                      </a:schemeClr>
                    </a:solidFill>
                  </a:tcPr>
                </a:tc>
                <a:tc>
                  <a:txBody>
                    <a:bodyPr/>
                    <a:lstStyle/>
                    <a:p>
                      <a:r>
                        <a:rPr lang="en-US" sz="1400" b="0" i="0" kern="1200" dirty="0">
                          <a:solidFill>
                            <a:schemeClr val="tx1"/>
                          </a:solidFill>
                          <a:effectLst/>
                          <a:latin typeface="Roboto" panose="02000000000000000000" pitchFamily="2" charset="0"/>
                          <a:ea typeface="Roboto" panose="02000000000000000000" pitchFamily="2" charset="0"/>
                          <a:cs typeface="+mn-cs"/>
                        </a:rPr>
                        <a:t>Retrieves, but does not remove, the first element of this list, or returns </a:t>
                      </a:r>
                      <a:r>
                        <a:rPr lang="en-US" sz="1400" dirty="0">
                          <a:solidFill>
                            <a:schemeClr val="tx1"/>
                          </a:solidFill>
                          <a:latin typeface="Roboto" panose="02000000000000000000" pitchFamily="2" charset="0"/>
                          <a:ea typeface="Roboto" panose="02000000000000000000" pitchFamily="2" charset="0"/>
                        </a:rPr>
                        <a:t>null</a:t>
                      </a:r>
                      <a:r>
                        <a:rPr lang="en-US" sz="1400" b="0" i="0" kern="1200" dirty="0">
                          <a:solidFill>
                            <a:schemeClr val="tx1"/>
                          </a:solidFill>
                          <a:effectLst/>
                          <a:latin typeface="Roboto" panose="02000000000000000000" pitchFamily="2" charset="0"/>
                          <a:ea typeface="Roboto" panose="02000000000000000000" pitchFamily="2" charset="0"/>
                          <a:cs typeface="+mn-cs"/>
                        </a:rPr>
                        <a:t> if this list is empty.</a:t>
                      </a:r>
                      <a:endParaRPr lang="en-IN" sz="1400" dirty="0">
                        <a:solidFill>
                          <a:schemeClr val="tx1"/>
                        </a:solidFill>
                        <a:latin typeface="Roboto" panose="02000000000000000000" pitchFamily="2" charset="0"/>
                        <a:ea typeface="Roboto" panose="02000000000000000000" pitchFamily="2" charset="0"/>
                      </a:endParaRPr>
                    </a:p>
                  </a:txBody>
                  <a:tcPr>
                    <a:solidFill>
                      <a:schemeClr val="tx2">
                        <a:lumMod val="40000"/>
                        <a:lumOff val="60000"/>
                      </a:schemeClr>
                    </a:solidFill>
                  </a:tcPr>
                </a:tc>
                <a:extLst>
                  <a:ext uri="{0D108BD9-81ED-4DB2-BD59-A6C34878D82A}">
                    <a16:rowId xmlns:a16="http://schemas.microsoft.com/office/drawing/2014/main" val="693336374"/>
                  </a:ext>
                </a:extLst>
              </a:tr>
              <a:tr h="453474">
                <a:tc>
                  <a:txBody>
                    <a:bodyPr/>
                    <a:lstStyle/>
                    <a:p>
                      <a:r>
                        <a:rPr lang="en-IN" sz="1400" b="1" i="0" u="none" strike="noStrike" kern="1200" dirty="0" err="1">
                          <a:solidFill>
                            <a:schemeClr val="tx1"/>
                          </a:solidFill>
                          <a:effectLst/>
                          <a:latin typeface="Roboto" panose="02000000000000000000" pitchFamily="2" charset="0"/>
                          <a:ea typeface="Roboto" panose="02000000000000000000" pitchFamily="2" charset="0"/>
                          <a:cs typeface="+mn-cs"/>
                        </a:rPr>
                        <a:t>peekLast</a:t>
                      </a:r>
                      <a:r>
                        <a:rPr lang="en-IN" sz="1400" b="0" i="0" kern="1200" dirty="0">
                          <a:solidFill>
                            <a:schemeClr val="tx1"/>
                          </a:solidFill>
                          <a:effectLst/>
                          <a:latin typeface="Roboto" panose="02000000000000000000" pitchFamily="2" charset="0"/>
                          <a:ea typeface="Roboto" panose="02000000000000000000" pitchFamily="2" charset="0"/>
                          <a:cs typeface="+mn-cs"/>
                        </a:rPr>
                        <a:t>()</a:t>
                      </a:r>
                      <a:endParaRPr lang="en-IN" sz="1400" dirty="0">
                        <a:solidFill>
                          <a:schemeClr val="tx1"/>
                        </a:solidFill>
                        <a:latin typeface="Roboto" panose="02000000000000000000" pitchFamily="2" charset="0"/>
                        <a:ea typeface="Roboto" panose="02000000000000000000" pitchFamily="2" charset="0"/>
                      </a:endParaRPr>
                    </a:p>
                  </a:txBody>
                  <a:tcPr>
                    <a:solidFill>
                      <a:schemeClr val="tx2">
                        <a:lumMod val="40000"/>
                        <a:lumOff val="60000"/>
                      </a:schemeClr>
                    </a:solidFill>
                  </a:tcPr>
                </a:tc>
                <a:tc>
                  <a:txBody>
                    <a:bodyPr/>
                    <a:lstStyle/>
                    <a:p>
                      <a:r>
                        <a:rPr lang="en-US" sz="1400" b="0" i="0" kern="1200" dirty="0">
                          <a:solidFill>
                            <a:schemeClr val="tx1"/>
                          </a:solidFill>
                          <a:effectLst/>
                          <a:latin typeface="Roboto" panose="02000000000000000000" pitchFamily="2" charset="0"/>
                          <a:ea typeface="Roboto" panose="02000000000000000000" pitchFamily="2" charset="0"/>
                          <a:cs typeface="+mn-cs"/>
                        </a:rPr>
                        <a:t>Retrieves, but does not remove, the last element of this list, or returns </a:t>
                      </a:r>
                      <a:r>
                        <a:rPr lang="en-US" sz="1400" dirty="0">
                          <a:solidFill>
                            <a:schemeClr val="tx1"/>
                          </a:solidFill>
                          <a:latin typeface="Roboto" panose="02000000000000000000" pitchFamily="2" charset="0"/>
                          <a:ea typeface="Roboto" panose="02000000000000000000" pitchFamily="2" charset="0"/>
                        </a:rPr>
                        <a:t>null</a:t>
                      </a:r>
                      <a:r>
                        <a:rPr lang="en-US" sz="1400" b="0" i="0" kern="1200" dirty="0">
                          <a:solidFill>
                            <a:schemeClr val="tx1"/>
                          </a:solidFill>
                          <a:effectLst/>
                          <a:latin typeface="Roboto" panose="02000000000000000000" pitchFamily="2" charset="0"/>
                          <a:ea typeface="Roboto" panose="02000000000000000000" pitchFamily="2" charset="0"/>
                          <a:cs typeface="+mn-cs"/>
                        </a:rPr>
                        <a:t> if this list is empty.</a:t>
                      </a:r>
                      <a:endParaRPr lang="en-IN" sz="1400" dirty="0">
                        <a:solidFill>
                          <a:schemeClr val="tx1"/>
                        </a:solidFill>
                        <a:latin typeface="Roboto" panose="02000000000000000000" pitchFamily="2" charset="0"/>
                        <a:ea typeface="Roboto" panose="02000000000000000000" pitchFamily="2" charset="0"/>
                      </a:endParaRPr>
                    </a:p>
                  </a:txBody>
                  <a:tcPr>
                    <a:solidFill>
                      <a:schemeClr val="tx2">
                        <a:lumMod val="40000"/>
                        <a:lumOff val="60000"/>
                      </a:schemeClr>
                    </a:solidFill>
                  </a:tcPr>
                </a:tc>
                <a:extLst>
                  <a:ext uri="{0D108BD9-81ED-4DB2-BD59-A6C34878D82A}">
                    <a16:rowId xmlns:a16="http://schemas.microsoft.com/office/drawing/2014/main" val="1932086185"/>
                  </a:ext>
                </a:extLst>
              </a:tr>
              <a:tr h="453474">
                <a:tc>
                  <a:txBody>
                    <a:bodyPr/>
                    <a:lstStyle/>
                    <a:p>
                      <a:r>
                        <a:rPr lang="en-IN" sz="1400" b="1" i="0" u="none" strike="noStrike" kern="1200" dirty="0">
                          <a:solidFill>
                            <a:schemeClr val="tx1"/>
                          </a:solidFill>
                          <a:effectLst/>
                          <a:latin typeface="Roboto" panose="02000000000000000000" pitchFamily="2" charset="0"/>
                          <a:ea typeface="Roboto" panose="02000000000000000000" pitchFamily="2" charset="0"/>
                          <a:cs typeface="+mn-cs"/>
                        </a:rPr>
                        <a:t>poll</a:t>
                      </a:r>
                      <a:r>
                        <a:rPr lang="en-IN" sz="1400" b="0" i="0" kern="1200" dirty="0">
                          <a:solidFill>
                            <a:schemeClr val="tx1"/>
                          </a:solidFill>
                          <a:effectLst/>
                          <a:latin typeface="Roboto" panose="02000000000000000000" pitchFamily="2" charset="0"/>
                          <a:ea typeface="Roboto" panose="02000000000000000000" pitchFamily="2" charset="0"/>
                          <a:cs typeface="+mn-cs"/>
                        </a:rPr>
                        <a:t>()</a:t>
                      </a:r>
                      <a:endParaRPr lang="en-IN" sz="1400" dirty="0">
                        <a:solidFill>
                          <a:schemeClr val="tx1"/>
                        </a:solidFill>
                        <a:latin typeface="Roboto" panose="02000000000000000000" pitchFamily="2" charset="0"/>
                        <a:ea typeface="Roboto" panose="02000000000000000000" pitchFamily="2" charset="0"/>
                      </a:endParaRPr>
                    </a:p>
                  </a:txBody>
                  <a:tcPr>
                    <a:solidFill>
                      <a:schemeClr val="tx2">
                        <a:lumMod val="40000"/>
                        <a:lumOff val="60000"/>
                      </a:schemeClr>
                    </a:solidFill>
                  </a:tcPr>
                </a:tc>
                <a:tc>
                  <a:txBody>
                    <a:bodyPr/>
                    <a:lstStyle/>
                    <a:p>
                      <a:r>
                        <a:rPr lang="en-US" sz="1400" b="0" i="0" kern="1200" dirty="0">
                          <a:solidFill>
                            <a:schemeClr val="tx1"/>
                          </a:solidFill>
                          <a:effectLst/>
                          <a:latin typeface="Roboto" panose="02000000000000000000" pitchFamily="2" charset="0"/>
                          <a:ea typeface="Roboto" panose="02000000000000000000" pitchFamily="2" charset="0"/>
                          <a:cs typeface="+mn-cs"/>
                        </a:rPr>
                        <a:t>Retrieves and removes the head (first element) of this list.</a:t>
                      </a:r>
                      <a:endParaRPr lang="en-IN" sz="1400" dirty="0">
                        <a:solidFill>
                          <a:schemeClr val="tx1"/>
                        </a:solidFill>
                        <a:latin typeface="Roboto" panose="02000000000000000000" pitchFamily="2" charset="0"/>
                        <a:ea typeface="Roboto" panose="02000000000000000000" pitchFamily="2" charset="0"/>
                      </a:endParaRPr>
                    </a:p>
                  </a:txBody>
                  <a:tcPr>
                    <a:solidFill>
                      <a:schemeClr val="tx2">
                        <a:lumMod val="40000"/>
                        <a:lumOff val="60000"/>
                      </a:schemeClr>
                    </a:solidFill>
                  </a:tcPr>
                </a:tc>
                <a:extLst>
                  <a:ext uri="{0D108BD9-81ED-4DB2-BD59-A6C34878D82A}">
                    <a16:rowId xmlns:a16="http://schemas.microsoft.com/office/drawing/2014/main" val="832699140"/>
                  </a:ext>
                </a:extLst>
              </a:tr>
              <a:tr h="453474">
                <a:tc>
                  <a:txBody>
                    <a:bodyPr/>
                    <a:lstStyle/>
                    <a:p>
                      <a:r>
                        <a:rPr lang="en-IN" sz="1400" b="1" i="0" u="none" strike="noStrike" kern="1200" dirty="0" err="1">
                          <a:solidFill>
                            <a:schemeClr val="tx1"/>
                          </a:solidFill>
                          <a:effectLst/>
                          <a:latin typeface="Roboto" panose="02000000000000000000" pitchFamily="2" charset="0"/>
                          <a:ea typeface="Roboto" panose="02000000000000000000" pitchFamily="2" charset="0"/>
                          <a:cs typeface="+mn-cs"/>
                        </a:rPr>
                        <a:t>pollFirst</a:t>
                      </a:r>
                      <a:r>
                        <a:rPr lang="en-IN" sz="1400" b="0" i="0" kern="1200" dirty="0">
                          <a:solidFill>
                            <a:schemeClr val="tx1"/>
                          </a:solidFill>
                          <a:effectLst/>
                          <a:latin typeface="Roboto" panose="02000000000000000000" pitchFamily="2" charset="0"/>
                          <a:ea typeface="Roboto" panose="02000000000000000000" pitchFamily="2" charset="0"/>
                          <a:cs typeface="+mn-cs"/>
                        </a:rPr>
                        <a:t>()</a:t>
                      </a:r>
                      <a:endParaRPr lang="en-IN" sz="1400" dirty="0">
                        <a:solidFill>
                          <a:schemeClr val="tx1"/>
                        </a:solidFill>
                        <a:latin typeface="Roboto" panose="02000000000000000000" pitchFamily="2" charset="0"/>
                        <a:ea typeface="Roboto" panose="02000000000000000000" pitchFamily="2" charset="0"/>
                      </a:endParaRPr>
                    </a:p>
                  </a:txBody>
                  <a:tcPr>
                    <a:solidFill>
                      <a:schemeClr val="tx2">
                        <a:lumMod val="40000"/>
                        <a:lumOff val="60000"/>
                      </a:schemeClr>
                    </a:solidFill>
                  </a:tcPr>
                </a:tc>
                <a:tc>
                  <a:txBody>
                    <a:bodyPr/>
                    <a:lstStyle/>
                    <a:p>
                      <a:r>
                        <a:rPr lang="en-US" sz="1400" b="0" i="0" kern="1200" dirty="0">
                          <a:solidFill>
                            <a:schemeClr val="tx1"/>
                          </a:solidFill>
                          <a:effectLst/>
                          <a:latin typeface="Roboto" panose="02000000000000000000" pitchFamily="2" charset="0"/>
                          <a:ea typeface="Roboto" panose="02000000000000000000" pitchFamily="2" charset="0"/>
                          <a:cs typeface="+mn-cs"/>
                        </a:rPr>
                        <a:t>Retrieves and removes the first element of this list, or returns </a:t>
                      </a:r>
                      <a:r>
                        <a:rPr lang="en-US" sz="1400" dirty="0">
                          <a:solidFill>
                            <a:schemeClr val="tx1"/>
                          </a:solidFill>
                          <a:latin typeface="Roboto" panose="02000000000000000000" pitchFamily="2" charset="0"/>
                          <a:ea typeface="Roboto" panose="02000000000000000000" pitchFamily="2" charset="0"/>
                        </a:rPr>
                        <a:t>null</a:t>
                      </a:r>
                      <a:r>
                        <a:rPr lang="en-US" sz="1400" b="0" i="0" kern="1200" dirty="0">
                          <a:solidFill>
                            <a:schemeClr val="tx1"/>
                          </a:solidFill>
                          <a:effectLst/>
                          <a:latin typeface="Roboto" panose="02000000000000000000" pitchFamily="2" charset="0"/>
                          <a:ea typeface="Roboto" panose="02000000000000000000" pitchFamily="2" charset="0"/>
                          <a:cs typeface="+mn-cs"/>
                        </a:rPr>
                        <a:t> if this list is empty.</a:t>
                      </a:r>
                      <a:endParaRPr lang="en-IN" sz="1400" dirty="0">
                        <a:solidFill>
                          <a:schemeClr val="tx1"/>
                        </a:solidFill>
                        <a:latin typeface="Roboto" panose="02000000000000000000" pitchFamily="2" charset="0"/>
                        <a:ea typeface="Roboto" panose="02000000000000000000" pitchFamily="2" charset="0"/>
                      </a:endParaRPr>
                    </a:p>
                  </a:txBody>
                  <a:tcPr>
                    <a:solidFill>
                      <a:schemeClr val="tx2">
                        <a:lumMod val="40000"/>
                        <a:lumOff val="60000"/>
                      </a:schemeClr>
                    </a:solidFill>
                  </a:tcPr>
                </a:tc>
                <a:extLst>
                  <a:ext uri="{0D108BD9-81ED-4DB2-BD59-A6C34878D82A}">
                    <a16:rowId xmlns:a16="http://schemas.microsoft.com/office/drawing/2014/main" val="1312003523"/>
                  </a:ext>
                </a:extLst>
              </a:tr>
              <a:tr h="453474">
                <a:tc>
                  <a:txBody>
                    <a:bodyPr/>
                    <a:lstStyle/>
                    <a:p>
                      <a:r>
                        <a:rPr lang="en-IN" sz="1400" b="1" i="0" u="none" strike="noStrike" kern="1200" dirty="0" err="1">
                          <a:solidFill>
                            <a:schemeClr val="tx1"/>
                          </a:solidFill>
                          <a:effectLst/>
                          <a:latin typeface="Roboto" panose="02000000000000000000" pitchFamily="2" charset="0"/>
                          <a:ea typeface="Roboto" panose="02000000000000000000" pitchFamily="2" charset="0"/>
                          <a:cs typeface="+mn-cs"/>
                        </a:rPr>
                        <a:t>pollLast</a:t>
                      </a:r>
                      <a:r>
                        <a:rPr lang="en-IN" sz="1400" b="0" i="0" kern="1200" dirty="0">
                          <a:solidFill>
                            <a:schemeClr val="tx1"/>
                          </a:solidFill>
                          <a:effectLst/>
                          <a:latin typeface="Roboto" panose="02000000000000000000" pitchFamily="2" charset="0"/>
                          <a:ea typeface="Roboto" panose="02000000000000000000" pitchFamily="2" charset="0"/>
                          <a:cs typeface="+mn-cs"/>
                        </a:rPr>
                        <a:t>()</a:t>
                      </a:r>
                      <a:endParaRPr lang="en-IN" sz="1400" dirty="0">
                        <a:solidFill>
                          <a:schemeClr val="tx1"/>
                        </a:solidFill>
                        <a:latin typeface="Roboto" panose="02000000000000000000" pitchFamily="2" charset="0"/>
                        <a:ea typeface="Roboto" panose="02000000000000000000" pitchFamily="2" charset="0"/>
                      </a:endParaRPr>
                    </a:p>
                  </a:txBody>
                  <a:tcPr>
                    <a:solidFill>
                      <a:schemeClr val="tx2">
                        <a:lumMod val="40000"/>
                        <a:lumOff val="60000"/>
                      </a:schemeClr>
                    </a:solidFill>
                  </a:tcPr>
                </a:tc>
                <a:tc>
                  <a:txBody>
                    <a:bodyPr/>
                    <a:lstStyle/>
                    <a:p>
                      <a:r>
                        <a:rPr lang="en-US" sz="1400" b="0" i="0" kern="1200" dirty="0">
                          <a:solidFill>
                            <a:schemeClr val="tx1"/>
                          </a:solidFill>
                          <a:effectLst/>
                          <a:latin typeface="Roboto" panose="02000000000000000000" pitchFamily="2" charset="0"/>
                          <a:ea typeface="Roboto" panose="02000000000000000000" pitchFamily="2" charset="0"/>
                          <a:cs typeface="+mn-cs"/>
                        </a:rPr>
                        <a:t>Retrieves and removes the last element of this list, or returns </a:t>
                      </a:r>
                      <a:r>
                        <a:rPr lang="en-US" sz="1400" dirty="0">
                          <a:solidFill>
                            <a:schemeClr val="tx1"/>
                          </a:solidFill>
                          <a:latin typeface="Roboto" panose="02000000000000000000" pitchFamily="2" charset="0"/>
                          <a:ea typeface="Roboto" panose="02000000000000000000" pitchFamily="2" charset="0"/>
                        </a:rPr>
                        <a:t>null</a:t>
                      </a:r>
                      <a:r>
                        <a:rPr lang="en-US" sz="1400" b="0" i="0" kern="1200" dirty="0">
                          <a:solidFill>
                            <a:schemeClr val="tx1"/>
                          </a:solidFill>
                          <a:effectLst/>
                          <a:latin typeface="Roboto" panose="02000000000000000000" pitchFamily="2" charset="0"/>
                          <a:ea typeface="Roboto" panose="02000000000000000000" pitchFamily="2" charset="0"/>
                          <a:cs typeface="+mn-cs"/>
                        </a:rPr>
                        <a:t> if this list is empty.</a:t>
                      </a:r>
                      <a:endParaRPr lang="en-IN" sz="1400" dirty="0">
                        <a:solidFill>
                          <a:schemeClr val="tx1"/>
                        </a:solidFill>
                        <a:latin typeface="Roboto" panose="02000000000000000000" pitchFamily="2" charset="0"/>
                        <a:ea typeface="Roboto" panose="02000000000000000000" pitchFamily="2" charset="0"/>
                      </a:endParaRPr>
                    </a:p>
                  </a:txBody>
                  <a:tcPr>
                    <a:solidFill>
                      <a:schemeClr val="tx2">
                        <a:lumMod val="40000"/>
                        <a:lumOff val="60000"/>
                      </a:schemeClr>
                    </a:solidFill>
                  </a:tcPr>
                </a:tc>
                <a:extLst>
                  <a:ext uri="{0D108BD9-81ED-4DB2-BD59-A6C34878D82A}">
                    <a16:rowId xmlns:a16="http://schemas.microsoft.com/office/drawing/2014/main" val="288390569"/>
                  </a:ext>
                </a:extLst>
              </a:tr>
              <a:tr h="436952">
                <a:tc>
                  <a:txBody>
                    <a:bodyPr/>
                    <a:lstStyle/>
                    <a:p>
                      <a:pPr algn="l" fontAlgn="t"/>
                      <a:r>
                        <a:rPr lang="en-IN" sz="1400" b="1" u="none" strike="noStrike" dirty="0" err="1">
                          <a:solidFill>
                            <a:schemeClr val="tx1"/>
                          </a:solidFill>
                          <a:effectLst/>
                          <a:latin typeface="Roboto" panose="02000000000000000000" pitchFamily="2" charset="0"/>
                          <a:ea typeface="Roboto" panose="02000000000000000000" pitchFamily="2" charset="0"/>
                        </a:rPr>
                        <a:t>removeFirst</a:t>
                      </a:r>
                      <a:r>
                        <a:rPr lang="en-IN" sz="1400" dirty="0">
                          <a:solidFill>
                            <a:schemeClr val="tx1"/>
                          </a:solidFill>
                          <a:effectLst/>
                          <a:latin typeface="Roboto" panose="02000000000000000000" pitchFamily="2" charset="0"/>
                          <a:ea typeface="Roboto" panose="02000000000000000000" pitchFamily="2" charset="0"/>
                        </a:rPr>
                        <a:t>()</a:t>
                      </a:r>
                    </a:p>
                  </a:txBody>
                  <a:tcPr marL="76200" marR="22860" marT="60960" marB="22860">
                    <a:solidFill>
                      <a:schemeClr val="tx2">
                        <a:lumMod val="40000"/>
                        <a:lumOff val="60000"/>
                      </a:schemeClr>
                    </a:solidFill>
                  </a:tcPr>
                </a:tc>
                <a:tc>
                  <a:txBody>
                    <a:bodyPr/>
                    <a:lstStyle/>
                    <a:p>
                      <a:r>
                        <a:rPr lang="en-US" sz="1400" b="0" i="0" kern="1200" dirty="0">
                          <a:solidFill>
                            <a:schemeClr val="tx1"/>
                          </a:solidFill>
                          <a:effectLst/>
                          <a:latin typeface="Roboto" panose="02000000000000000000" pitchFamily="2" charset="0"/>
                          <a:ea typeface="Roboto" panose="02000000000000000000" pitchFamily="2" charset="0"/>
                          <a:cs typeface="+mn-cs"/>
                        </a:rPr>
                        <a:t>Removes and returns the first element from this list.</a:t>
                      </a:r>
                      <a:endParaRPr lang="en-IN" sz="1400" dirty="0">
                        <a:solidFill>
                          <a:schemeClr val="tx1"/>
                        </a:solidFill>
                        <a:latin typeface="Roboto" panose="02000000000000000000" pitchFamily="2" charset="0"/>
                        <a:ea typeface="Roboto" panose="02000000000000000000" pitchFamily="2" charset="0"/>
                      </a:endParaRPr>
                    </a:p>
                  </a:txBody>
                  <a:tcPr>
                    <a:solidFill>
                      <a:schemeClr val="tx2">
                        <a:lumMod val="40000"/>
                        <a:lumOff val="60000"/>
                      </a:schemeClr>
                    </a:solidFill>
                  </a:tcPr>
                </a:tc>
                <a:extLst>
                  <a:ext uri="{0D108BD9-81ED-4DB2-BD59-A6C34878D82A}">
                    <a16:rowId xmlns:a16="http://schemas.microsoft.com/office/drawing/2014/main" val="3025376628"/>
                  </a:ext>
                </a:extLst>
              </a:tr>
              <a:tr h="328056">
                <a:tc>
                  <a:txBody>
                    <a:bodyPr/>
                    <a:lstStyle/>
                    <a:p>
                      <a:r>
                        <a:rPr lang="en-IN" sz="1400" b="1" i="0" u="none" strike="noStrike" kern="1200" dirty="0" err="1">
                          <a:solidFill>
                            <a:schemeClr val="tx1"/>
                          </a:solidFill>
                          <a:effectLst/>
                          <a:latin typeface="Roboto" panose="02000000000000000000" pitchFamily="2" charset="0"/>
                          <a:ea typeface="Roboto" panose="02000000000000000000" pitchFamily="2" charset="0"/>
                          <a:cs typeface="+mn-cs"/>
                        </a:rPr>
                        <a:t>removeLast</a:t>
                      </a:r>
                      <a:r>
                        <a:rPr lang="en-IN" sz="1400" b="0" i="0" kern="1200" dirty="0">
                          <a:solidFill>
                            <a:schemeClr val="tx1"/>
                          </a:solidFill>
                          <a:effectLst/>
                          <a:latin typeface="Roboto" panose="02000000000000000000" pitchFamily="2" charset="0"/>
                          <a:ea typeface="Roboto" panose="02000000000000000000" pitchFamily="2" charset="0"/>
                          <a:cs typeface="+mn-cs"/>
                        </a:rPr>
                        <a:t>()</a:t>
                      </a:r>
                      <a:endParaRPr lang="en-IN" sz="1400" dirty="0">
                        <a:solidFill>
                          <a:schemeClr val="tx1"/>
                        </a:solidFill>
                        <a:latin typeface="Roboto" panose="02000000000000000000" pitchFamily="2" charset="0"/>
                        <a:ea typeface="Roboto" panose="02000000000000000000" pitchFamily="2" charset="0"/>
                      </a:endParaRPr>
                    </a:p>
                  </a:txBody>
                  <a:tcPr>
                    <a:solidFill>
                      <a:schemeClr val="tx2">
                        <a:lumMod val="40000"/>
                        <a:lumOff val="60000"/>
                      </a:schemeClr>
                    </a:solidFill>
                  </a:tcPr>
                </a:tc>
                <a:tc>
                  <a:txBody>
                    <a:bodyPr/>
                    <a:lstStyle/>
                    <a:p>
                      <a:r>
                        <a:rPr lang="en-US" sz="1400" b="0" i="0" kern="1200" dirty="0">
                          <a:solidFill>
                            <a:schemeClr val="tx1"/>
                          </a:solidFill>
                          <a:effectLst/>
                          <a:latin typeface="Roboto" panose="02000000000000000000" pitchFamily="2" charset="0"/>
                          <a:ea typeface="Roboto" panose="02000000000000000000" pitchFamily="2" charset="0"/>
                          <a:cs typeface="+mn-cs"/>
                        </a:rPr>
                        <a:t>Removes and returns the last element from this list.</a:t>
                      </a:r>
                      <a:endParaRPr lang="en-IN" sz="1400" dirty="0">
                        <a:solidFill>
                          <a:schemeClr val="tx1"/>
                        </a:solidFill>
                        <a:latin typeface="Roboto" panose="02000000000000000000" pitchFamily="2" charset="0"/>
                        <a:ea typeface="Roboto" panose="02000000000000000000" pitchFamily="2" charset="0"/>
                      </a:endParaRPr>
                    </a:p>
                  </a:txBody>
                  <a:tcPr>
                    <a:solidFill>
                      <a:schemeClr val="tx2">
                        <a:lumMod val="40000"/>
                        <a:lumOff val="60000"/>
                      </a:schemeClr>
                    </a:solidFill>
                  </a:tcPr>
                </a:tc>
                <a:extLst>
                  <a:ext uri="{0D108BD9-81ED-4DB2-BD59-A6C34878D82A}">
                    <a16:rowId xmlns:a16="http://schemas.microsoft.com/office/drawing/2014/main" val="4230627445"/>
                  </a:ext>
                </a:extLst>
              </a:tr>
            </a:tbl>
          </a:graphicData>
        </a:graphic>
      </p:graphicFrame>
    </p:spTree>
    <p:extLst>
      <p:ext uri="{BB962C8B-B14F-4D97-AF65-F5344CB8AC3E}">
        <p14:creationId xmlns:p14="http://schemas.microsoft.com/office/powerpoint/2010/main" val="2402957447"/>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6736-7DFD-1EF2-9A0D-316F737B89AF}"/>
              </a:ext>
            </a:extLst>
          </p:cNvPr>
          <p:cNvSpPr>
            <a:spLocks noGrp="1"/>
          </p:cNvSpPr>
          <p:nvPr>
            <p:ph type="title"/>
          </p:nvPr>
        </p:nvSpPr>
        <p:spPr>
          <a:xfrm>
            <a:off x="1723348" y="588252"/>
            <a:ext cx="8911687" cy="666808"/>
          </a:xfrm>
        </p:spPr>
        <p:txBody>
          <a:bodyPr>
            <a:normAutofit/>
          </a:bodyPr>
          <a:lstStyle/>
          <a:p>
            <a:r>
              <a:rPr lang="en-US" sz="2800" dirty="0"/>
              <a:t>Difference Between </a:t>
            </a:r>
            <a:r>
              <a:rPr lang="en-US" sz="2800" dirty="0" err="1"/>
              <a:t>ArrayList</a:t>
            </a:r>
            <a:r>
              <a:rPr lang="en-US" sz="2800" dirty="0"/>
              <a:t> and LinkedList:</a:t>
            </a:r>
            <a:endParaRPr lang="en-IN" sz="2800" dirty="0"/>
          </a:p>
        </p:txBody>
      </p:sp>
      <p:graphicFrame>
        <p:nvGraphicFramePr>
          <p:cNvPr id="5" name="Table 5">
            <a:extLst>
              <a:ext uri="{FF2B5EF4-FFF2-40B4-BE49-F238E27FC236}">
                <a16:creationId xmlns:a16="http://schemas.microsoft.com/office/drawing/2014/main" id="{48AB11F5-CE46-3FF6-901D-05C5456D57E0}"/>
              </a:ext>
            </a:extLst>
          </p:cNvPr>
          <p:cNvGraphicFramePr>
            <a:graphicFrameLocks noGrp="1"/>
          </p:cNvGraphicFramePr>
          <p:nvPr>
            <p:ph idx="1"/>
            <p:extLst>
              <p:ext uri="{D42A27DB-BD31-4B8C-83A1-F6EECF244321}">
                <p14:modId xmlns:p14="http://schemas.microsoft.com/office/powerpoint/2010/main" val="918777168"/>
              </p:ext>
            </p:extLst>
          </p:nvPr>
        </p:nvGraphicFramePr>
        <p:xfrm>
          <a:off x="1456765" y="1359460"/>
          <a:ext cx="10515600" cy="438691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0899113"/>
                    </a:ext>
                  </a:extLst>
                </a:gridCol>
                <a:gridCol w="5257800">
                  <a:extLst>
                    <a:ext uri="{9D8B030D-6E8A-4147-A177-3AD203B41FA5}">
                      <a16:colId xmlns:a16="http://schemas.microsoft.com/office/drawing/2014/main" val="1877345152"/>
                    </a:ext>
                  </a:extLst>
                </a:gridCol>
              </a:tblGrid>
              <a:tr h="422487">
                <a:tc>
                  <a:txBody>
                    <a:bodyPr/>
                    <a:lstStyle/>
                    <a:p>
                      <a:pPr algn="ctr"/>
                      <a:r>
                        <a:rPr lang="en-US" dirty="0" err="1">
                          <a:latin typeface="Roboto" panose="02000000000000000000" pitchFamily="2" charset="0"/>
                          <a:ea typeface="Roboto" panose="02000000000000000000" pitchFamily="2" charset="0"/>
                        </a:rPr>
                        <a:t>ArrayList</a:t>
                      </a:r>
                      <a:endParaRPr lang="en-IN" dirty="0">
                        <a:latin typeface="Roboto" panose="02000000000000000000" pitchFamily="2" charset="0"/>
                        <a:ea typeface="Roboto" panose="02000000000000000000" pitchFamily="2" charset="0"/>
                      </a:endParaRPr>
                    </a:p>
                  </a:txBody>
                  <a:tcPr>
                    <a:solidFill>
                      <a:schemeClr val="tx2">
                        <a:lumMod val="75000"/>
                      </a:schemeClr>
                    </a:solidFill>
                  </a:tcPr>
                </a:tc>
                <a:tc>
                  <a:txBody>
                    <a:bodyPr/>
                    <a:lstStyle/>
                    <a:p>
                      <a:pPr algn="ctr"/>
                      <a:r>
                        <a:rPr lang="en-US" dirty="0">
                          <a:latin typeface="Roboto" panose="02000000000000000000" pitchFamily="2" charset="0"/>
                          <a:ea typeface="Roboto" panose="02000000000000000000" pitchFamily="2" charset="0"/>
                        </a:rPr>
                        <a:t>LinkedList</a:t>
                      </a:r>
                      <a:endParaRPr lang="en-IN" dirty="0">
                        <a:latin typeface="Roboto" panose="02000000000000000000" pitchFamily="2" charset="0"/>
                        <a:ea typeface="Roboto" panose="02000000000000000000" pitchFamily="2" charset="0"/>
                      </a:endParaRPr>
                    </a:p>
                  </a:txBody>
                  <a:tcPr>
                    <a:solidFill>
                      <a:schemeClr val="tx2">
                        <a:lumMod val="75000"/>
                      </a:schemeClr>
                    </a:solidFill>
                  </a:tcPr>
                </a:tc>
                <a:extLst>
                  <a:ext uri="{0D108BD9-81ED-4DB2-BD59-A6C34878D82A}">
                    <a16:rowId xmlns:a16="http://schemas.microsoft.com/office/drawing/2014/main" val="2387383262"/>
                  </a:ext>
                </a:extLst>
              </a:tr>
              <a:tr h="729224">
                <a:tc>
                  <a:txBody>
                    <a:bodyPr/>
                    <a:lstStyle/>
                    <a:p>
                      <a:r>
                        <a:rPr lang="en-US" sz="1800" b="0" i="0" kern="1200" dirty="0">
                          <a:solidFill>
                            <a:schemeClr val="dk1"/>
                          </a:solidFill>
                          <a:effectLst/>
                          <a:latin typeface="Roboto" panose="02000000000000000000" pitchFamily="2" charset="0"/>
                          <a:ea typeface="Roboto" panose="02000000000000000000" pitchFamily="2" charset="0"/>
                          <a:cs typeface="+mn-cs"/>
                        </a:rPr>
                        <a:t> </a:t>
                      </a:r>
                      <a:r>
                        <a:rPr lang="en-US" sz="1800" b="0" i="0" kern="1200" dirty="0" err="1">
                          <a:solidFill>
                            <a:schemeClr val="dk1"/>
                          </a:solidFill>
                          <a:effectLst/>
                          <a:latin typeface="Roboto" panose="02000000000000000000" pitchFamily="2" charset="0"/>
                          <a:ea typeface="Roboto" panose="02000000000000000000" pitchFamily="2" charset="0"/>
                          <a:cs typeface="+mn-cs"/>
                        </a:rPr>
                        <a:t>ArrayList</a:t>
                      </a:r>
                      <a:r>
                        <a:rPr lang="en-US" sz="1800" b="0" i="0" kern="1200" dirty="0">
                          <a:solidFill>
                            <a:schemeClr val="dk1"/>
                          </a:solidFill>
                          <a:effectLst/>
                          <a:latin typeface="Roboto" panose="02000000000000000000" pitchFamily="2" charset="0"/>
                          <a:ea typeface="Roboto" panose="02000000000000000000" pitchFamily="2" charset="0"/>
                          <a:cs typeface="+mn-cs"/>
                        </a:rPr>
                        <a:t> internally uses a </a:t>
                      </a:r>
                      <a:r>
                        <a:rPr lang="en-US" sz="1800" b="1" i="0" kern="1200" dirty="0">
                          <a:solidFill>
                            <a:schemeClr val="dk1"/>
                          </a:solidFill>
                          <a:effectLst/>
                          <a:latin typeface="Roboto" panose="02000000000000000000" pitchFamily="2" charset="0"/>
                          <a:ea typeface="Roboto" panose="02000000000000000000" pitchFamily="2" charset="0"/>
                          <a:cs typeface="+mn-cs"/>
                        </a:rPr>
                        <a:t>dynamic array</a:t>
                      </a:r>
                      <a:r>
                        <a:rPr lang="en-US" sz="1800" b="0" i="0" kern="1200" dirty="0">
                          <a:solidFill>
                            <a:schemeClr val="dk1"/>
                          </a:solidFill>
                          <a:effectLst/>
                          <a:latin typeface="Roboto" panose="02000000000000000000" pitchFamily="2" charset="0"/>
                          <a:ea typeface="Roboto" panose="02000000000000000000" pitchFamily="2" charset="0"/>
                          <a:cs typeface="+mn-cs"/>
                        </a:rPr>
                        <a:t> to store the elements.</a:t>
                      </a:r>
                      <a:endParaRPr lang="en-IN" dirty="0">
                        <a:latin typeface="Roboto" panose="02000000000000000000" pitchFamily="2" charset="0"/>
                        <a:ea typeface="Roboto" panose="02000000000000000000" pitchFamily="2" charset="0"/>
                      </a:endParaRPr>
                    </a:p>
                  </a:txBody>
                  <a:tcPr>
                    <a:solidFill>
                      <a:schemeClr val="tx2">
                        <a:lumMod val="40000"/>
                        <a:lumOff val="60000"/>
                      </a:schemeClr>
                    </a:solidFill>
                  </a:tcPr>
                </a:tc>
                <a:tc>
                  <a:txBody>
                    <a:bodyPr/>
                    <a:lstStyle/>
                    <a:p>
                      <a:r>
                        <a:rPr lang="en-US" sz="1800" b="0" i="0" kern="1200" dirty="0">
                          <a:solidFill>
                            <a:schemeClr val="dk1"/>
                          </a:solidFill>
                          <a:effectLst/>
                          <a:latin typeface="Roboto" panose="02000000000000000000" pitchFamily="2" charset="0"/>
                          <a:ea typeface="Roboto" panose="02000000000000000000" pitchFamily="2" charset="0"/>
                          <a:cs typeface="+mn-cs"/>
                        </a:rPr>
                        <a:t>LinkedList internally uses a </a:t>
                      </a:r>
                      <a:r>
                        <a:rPr lang="en-US" sz="1800" b="1" i="0" kern="1200" dirty="0">
                          <a:solidFill>
                            <a:schemeClr val="dk1"/>
                          </a:solidFill>
                          <a:effectLst/>
                          <a:latin typeface="Roboto" panose="02000000000000000000" pitchFamily="2" charset="0"/>
                          <a:ea typeface="Roboto" panose="02000000000000000000" pitchFamily="2" charset="0"/>
                          <a:cs typeface="+mn-cs"/>
                        </a:rPr>
                        <a:t>doubly linked list</a:t>
                      </a:r>
                      <a:r>
                        <a:rPr lang="en-US" sz="1800" b="0" i="0" kern="1200" dirty="0">
                          <a:solidFill>
                            <a:schemeClr val="dk1"/>
                          </a:solidFill>
                          <a:effectLst/>
                          <a:latin typeface="Roboto" panose="02000000000000000000" pitchFamily="2" charset="0"/>
                          <a:ea typeface="Roboto" panose="02000000000000000000" pitchFamily="2" charset="0"/>
                          <a:cs typeface="+mn-cs"/>
                        </a:rPr>
                        <a:t> to store the elements.</a:t>
                      </a:r>
                      <a:endParaRPr lang="en-IN" dirty="0">
                        <a:latin typeface="Roboto" panose="02000000000000000000" pitchFamily="2" charset="0"/>
                        <a:ea typeface="Roboto" panose="02000000000000000000" pitchFamily="2" charset="0"/>
                      </a:endParaRPr>
                    </a:p>
                  </a:txBody>
                  <a:tcPr>
                    <a:solidFill>
                      <a:schemeClr val="tx2">
                        <a:lumMod val="40000"/>
                        <a:lumOff val="60000"/>
                      </a:schemeClr>
                    </a:solidFill>
                  </a:tcPr>
                </a:tc>
                <a:extLst>
                  <a:ext uri="{0D108BD9-81ED-4DB2-BD59-A6C34878D82A}">
                    <a16:rowId xmlns:a16="http://schemas.microsoft.com/office/drawing/2014/main" val="3227333858"/>
                  </a:ext>
                </a:extLst>
              </a:tr>
              <a:tr h="1354272">
                <a:tc>
                  <a:txBody>
                    <a:bodyPr/>
                    <a:lstStyle/>
                    <a:p>
                      <a:r>
                        <a:rPr lang="en-US" sz="1800" b="0" i="0" kern="1200" dirty="0">
                          <a:solidFill>
                            <a:schemeClr val="dk1"/>
                          </a:solidFill>
                          <a:effectLst/>
                          <a:latin typeface="Roboto" panose="02000000000000000000" pitchFamily="2" charset="0"/>
                          <a:ea typeface="Roboto" panose="02000000000000000000" pitchFamily="2" charset="0"/>
                          <a:cs typeface="+mn-cs"/>
                        </a:rPr>
                        <a:t> Manipulation with </a:t>
                      </a:r>
                      <a:r>
                        <a:rPr lang="en-US" sz="1800" b="0" i="0" u="none" kern="1200" dirty="0" err="1">
                          <a:solidFill>
                            <a:schemeClr val="dk1"/>
                          </a:solidFill>
                          <a:effectLst/>
                          <a:latin typeface="Roboto" panose="02000000000000000000" pitchFamily="2" charset="0"/>
                          <a:ea typeface="Roboto" panose="02000000000000000000" pitchFamily="2" charset="0"/>
                          <a:cs typeface="+mn-cs"/>
                        </a:rPr>
                        <a:t>ArrayList</a:t>
                      </a:r>
                      <a:r>
                        <a:rPr lang="en-US" sz="1800" b="0" i="0" u="none" kern="1200" dirty="0">
                          <a:solidFill>
                            <a:schemeClr val="dk1"/>
                          </a:solidFill>
                          <a:effectLst/>
                          <a:latin typeface="Roboto" panose="02000000000000000000" pitchFamily="2" charset="0"/>
                          <a:ea typeface="Roboto" panose="02000000000000000000" pitchFamily="2" charset="0"/>
                          <a:cs typeface="+mn-cs"/>
                        </a:rPr>
                        <a:t> </a:t>
                      </a:r>
                      <a:r>
                        <a:rPr lang="en-US" sz="1800" b="0" i="0" kern="1200" dirty="0">
                          <a:solidFill>
                            <a:schemeClr val="dk1"/>
                          </a:solidFill>
                          <a:effectLst/>
                          <a:latin typeface="Roboto" panose="02000000000000000000" pitchFamily="2" charset="0"/>
                          <a:ea typeface="Roboto" panose="02000000000000000000" pitchFamily="2" charset="0"/>
                          <a:cs typeface="+mn-cs"/>
                        </a:rPr>
                        <a:t>is </a:t>
                      </a:r>
                      <a:r>
                        <a:rPr lang="en-US" sz="1800" b="1" i="0" kern="1200" dirty="0">
                          <a:solidFill>
                            <a:schemeClr val="dk1"/>
                          </a:solidFill>
                          <a:effectLst/>
                          <a:latin typeface="Roboto" panose="02000000000000000000" pitchFamily="2" charset="0"/>
                          <a:ea typeface="Roboto" panose="02000000000000000000" pitchFamily="2" charset="0"/>
                          <a:cs typeface="+mn-cs"/>
                        </a:rPr>
                        <a:t>slow</a:t>
                      </a:r>
                      <a:r>
                        <a:rPr lang="en-US" sz="1800" b="0" i="0" kern="1200" dirty="0">
                          <a:solidFill>
                            <a:schemeClr val="dk1"/>
                          </a:solidFill>
                          <a:effectLst/>
                          <a:latin typeface="Roboto" panose="02000000000000000000" pitchFamily="2" charset="0"/>
                          <a:ea typeface="Roboto" panose="02000000000000000000" pitchFamily="2" charset="0"/>
                          <a:cs typeface="+mn-cs"/>
                        </a:rPr>
                        <a:t> because it internally uses an array. If any element is removed from the array, all the other elements are shifted in memory.</a:t>
                      </a:r>
                      <a:endParaRPr lang="en-IN" dirty="0">
                        <a:latin typeface="Roboto" panose="02000000000000000000" pitchFamily="2" charset="0"/>
                        <a:ea typeface="Roboto" panose="02000000000000000000" pitchFamily="2" charset="0"/>
                      </a:endParaRPr>
                    </a:p>
                  </a:txBody>
                  <a:tcPr>
                    <a:solidFill>
                      <a:schemeClr val="tx2">
                        <a:lumMod val="40000"/>
                        <a:lumOff val="60000"/>
                      </a:schemeClr>
                    </a:solidFill>
                  </a:tcPr>
                </a:tc>
                <a:tc>
                  <a:txBody>
                    <a:bodyPr/>
                    <a:lstStyle/>
                    <a:p>
                      <a:r>
                        <a:rPr lang="en-US" sz="1800" b="0" i="0" kern="1200" dirty="0">
                          <a:solidFill>
                            <a:schemeClr val="dk1"/>
                          </a:solidFill>
                          <a:effectLst/>
                          <a:latin typeface="Roboto" panose="02000000000000000000" pitchFamily="2" charset="0"/>
                          <a:ea typeface="Roboto" panose="02000000000000000000" pitchFamily="2" charset="0"/>
                          <a:cs typeface="+mn-cs"/>
                        </a:rPr>
                        <a:t>Manipulation with LinkedList is </a:t>
                      </a:r>
                      <a:r>
                        <a:rPr lang="en-US" sz="1800" b="1" i="0" kern="1200" dirty="0">
                          <a:solidFill>
                            <a:schemeClr val="dk1"/>
                          </a:solidFill>
                          <a:effectLst/>
                          <a:latin typeface="Roboto" panose="02000000000000000000" pitchFamily="2" charset="0"/>
                          <a:ea typeface="Roboto" panose="02000000000000000000" pitchFamily="2" charset="0"/>
                          <a:cs typeface="+mn-cs"/>
                        </a:rPr>
                        <a:t>faster</a:t>
                      </a:r>
                      <a:r>
                        <a:rPr lang="en-US" sz="1800" b="0" i="0" kern="1200" dirty="0">
                          <a:solidFill>
                            <a:schemeClr val="dk1"/>
                          </a:solidFill>
                          <a:effectLst/>
                          <a:latin typeface="Roboto" panose="02000000000000000000" pitchFamily="2" charset="0"/>
                          <a:ea typeface="Roboto" panose="02000000000000000000" pitchFamily="2" charset="0"/>
                          <a:cs typeface="+mn-cs"/>
                        </a:rPr>
                        <a:t> than </a:t>
                      </a:r>
                      <a:r>
                        <a:rPr lang="en-US" sz="1800" b="0" i="0" kern="1200" dirty="0" err="1">
                          <a:solidFill>
                            <a:schemeClr val="dk1"/>
                          </a:solidFill>
                          <a:effectLst/>
                          <a:latin typeface="Roboto" panose="02000000000000000000" pitchFamily="2" charset="0"/>
                          <a:ea typeface="Roboto" panose="02000000000000000000" pitchFamily="2" charset="0"/>
                          <a:cs typeface="+mn-cs"/>
                        </a:rPr>
                        <a:t>ArrayList</a:t>
                      </a:r>
                      <a:r>
                        <a:rPr lang="en-US" sz="1800" b="0" i="0" kern="1200" dirty="0">
                          <a:solidFill>
                            <a:schemeClr val="dk1"/>
                          </a:solidFill>
                          <a:effectLst/>
                          <a:latin typeface="Roboto" panose="02000000000000000000" pitchFamily="2" charset="0"/>
                          <a:ea typeface="Roboto" panose="02000000000000000000" pitchFamily="2" charset="0"/>
                          <a:cs typeface="+mn-cs"/>
                        </a:rPr>
                        <a:t> because it uses a doubly linked list, so no bit shifting is required in memory.</a:t>
                      </a:r>
                      <a:endParaRPr lang="en-IN" dirty="0">
                        <a:latin typeface="Roboto" panose="02000000000000000000" pitchFamily="2" charset="0"/>
                        <a:ea typeface="Roboto" panose="02000000000000000000" pitchFamily="2" charset="0"/>
                      </a:endParaRPr>
                    </a:p>
                  </a:txBody>
                  <a:tcPr>
                    <a:solidFill>
                      <a:schemeClr val="tx2">
                        <a:lumMod val="40000"/>
                        <a:lumOff val="60000"/>
                      </a:schemeClr>
                    </a:solidFill>
                  </a:tcPr>
                </a:tc>
                <a:extLst>
                  <a:ext uri="{0D108BD9-81ED-4DB2-BD59-A6C34878D82A}">
                    <a16:rowId xmlns:a16="http://schemas.microsoft.com/office/drawing/2014/main" val="2898253146"/>
                  </a:ext>
                </a:extLst>
              </a:tr>
              <a:tr h="422487">
                <a:tc>
                  <a:txBody>
                    <a:bodyPr/>
                    <a:lstStyle/>
                    <a:p>
                      <a:r>
                        <a:rPr lang="en-US" sz="1800" b="0" i="0" kern="1200" dirty="0" err="1">
                          <a:solidFill>
                            <a:schemeClr val="dk1"/>
                          </a:solidFill>
                          <a:effectLst/>
                          <a:latin typeface="Roboto" panose="02000000000000000000" pitchFamily="2" charset="0"/>
                          <a:ea typeface="Roboto" panose="02000000000000000000" pitchFamily="2" charset="0"/>
                          <a:cs typeface="+mn-cs"/>
                        </a:rPr>
                        <a:t>ArrayList</a:t>
                      </a:r>
                      <a:r>
                        <a:rPr lang="en-US" sz="1800" b="0" i="0" kern="1200" dirty="0">
                          <a:solidFill>
                            <a:schemeClr val="dk1"/>
                          </a:solidFill>
                          <a:effectLst/>
                          <a:latin typeface="Roboto" panose="02000000000000000000" pitchFamily="2" charset="0"/>
                          <a:ea typeface="Roboto" panose="02000000000000000000" pitchFamily="2" charset="0"/>
                          <a:cs typeface="+mn-cs"/>
                        </a:rPr>
                        <a:t> is </a:t>
                      </a:r>
                      <a:r>
                        <a:rPr lang="en-US" sz="1800" b="1" i="0" kern="1200" dirty="0">
                          <a:solidFill>
                            <a:schemeClr val="dk1"/>
                          </a:solidFill>
                          <a:effectLst/>
                          <a:latin typeface="Roboto" panose="02000000000000000000" pitchFamily="2" charset="0"/>
                          <a:ea typeface="Roboto" panose="02000000000000000000" pitchFamily="2" charset="0"/>
                          <a:cs typeface="+mn-cs"/>
                        </a:rPr>
                        <a:t>better for storing and accessing</a:t>
                      </a:r>
                      <a:r>
                        <a:rPr lang="en-US" sz="1800" b="0" i="0" kern="1200" dirty="0">
                          <a:solidFill>
                            <a:schemeClr val="dk1"/>
                          </a:solidFill>
                          <a:effectLst/>
                          <a:latin typeface="Roboto" panose="02000000000000000000" pitchFamily="2" charset="0"/>
                          <a:ea typeface="Roboto" panose="02000000000000000000" pitchFamily="2" charset="0"/>
                          <a:cs typeface="+mn-cs"/>
                        </a:rPr>
                        <a:t> data.</a:t>
                      </a:r>
                      <a:endParaRPr lang="en-IN" dirty="0">
                        <a:latin typeface="Roboto" panose="02000000000000000000" pitchFamily="2" charset="0"/>
                        <a:ea typeface="Roboto" panose="02000000000000000000" pitchFamily="2" charset="0"/>
                      </a:endParaRPr>
                    </a:p>
                  </a:txBody>
                  <a:tcPr>
                    <a:solidFill>
                      <a:schemeClr val="tx2">
                        <a:lumMod val="40000"/>
                        <a:lumOff val="60000"/>
                      </a:schemeClr>
                    </a:solidFill>
                  </a:tcPr>
                </a:tc>
                <a:tc>
                  <a:txBody>
                    <a:bodyPr/>
                    <a:lstStyle/>
                    <a:p>
                      <a:r>
                        <a:rPr lang="en-IN" sz="1800" b="0" i="0" kern="1200" dirty="0">
                          <a:solidFill>
                            <a:schemeClr val="dk1"/>
                          </a:solidFill>
                          <a:effectLst/>
                          <a:latin typeface="Roboto" panose="02000000000000000000" pitchFamily="2" charset="0"/>
                          <a:ea typeface="Roboto" panose="02000000000000000000" pitchFamily="2" charset="0"/>
                          <a:cs typeface="+mn-cs"/>
                        </a:rPr>
                        <a:t>LinkedList is </a:t>
                      </a:r>
                      <a:r>
                        <a:rPr lang="en-IN" sz="1800" b="1" i="0" kern="1200" dirty="0">
                          <a:solidFill>
                            <a:schemeClr val="dk1"/>
                          </a:solidFill>
                          <a:effectLst/>
                          <a:latin typeface="Roboto" panose="02000000000000000000" pitchFamily="2" charset="0"/>
                          <a:ea typeface="Roboto" panose="02000000000000000000" pitchFamily="2" charset="0"/>
                          <a:cs typeface="+mn-cs"/>
                        </a:rPr>
                        <a:t>better for manipulating</a:t>
                      </a:r>
                      <a:r>
                        <a:rPr lang="en-IN" sz="1800" b="0" i="0" kern="1200" dirty="0">
                          <a:solidFill>
                            <a:schemeClr val="dk1"/>
                          </a:solidFill>
                          <a:effectLst/>
                          <a:latin typeface="Roboto" panose="02000000000000000000" pitchFamily="2" charset="0"/>
                          <a:ea typeface="Roboto" panose="02000000000000000000" pitchFamily="2" charset="0"/>
                          <a:cs typeface="+mn-cs"/>
                        </a:rPr>
                        <a:t> data.</a:t>
                      </a:r>
                      <a:endParaRPr lang="en-IN" dirty="0">
                        <a:latin typeface="Roboto" panose="02000000000000000000" pitchFamily="2" charset="0"/>
                        <a:ea typeface="Roboto" panose="02000000000000000000" pitchFamily="2" charset="0"/>
                      </a:endParaRPr>
                    </a:p>
                  </a:txBody>
                  <a:tcPr>
                    <a:solidFill>
                      <a:schemeClr val="tx2">
                        <a:lumMod val="40000"/>
                        <a:lumOff val="60000"/>
                      </a:schemeClr>
                    </a:solidFill>
                  </a:tcPr>
                </a:tc>
                <a:extLst>
                  <a:ext uri="{0D108BD9-81ED-4DB2-BD59-A6C34878D82A}">
                    <a16:rowId xmlns:a16="http://schemas.microsoft.com/office/drawing/2014/main" val="3817808262"/>
                  </a:ext>
                </a:extLst>
              </a:tr>
              <a:tr h="729224">
                <a:tc>
                  <a:txBody>
                    <a:bodyPr/>
                    <a:lstStyle/>
                    <a:p>
                      <a:r>
                        <a:rPr lang="en-US" sz="1800" b="0" i="0" kern="1200" dirty="0">
                          <a:solidFill>
                            <a:schemeClr val="dk1"/>
                          </a:solidFill>
                          <a:effectLst/>
                          <a:latin typeface="Roboto" panose="02000000000000000000" pitchFamily="2" charset="0"/>
                          <a:ea typeface="Roboto" panose="02000000000000000000" pitchFamily="2" charset="0"/>
                          <a:cs typeface="+mn-cs"/>
                        </a:rPr>
                        <a:t>Generally, when an </a:t>
                      </a:r>
                      <a:r>
                        <a:rPr lang="en-US" sz="1800" b="0" i="0" kern="1200" dirty="0" err="1">
                          <a:solidFill>
                            <a:schemeClr val="dk1"/>
                          </a:solidFill>
                          <a:effectLst/>
                          <a:latin typeface="Roboto" panose="02000000000000000000" pitchFamily="2" charset="0"/>
                          <a:ea typeface="Roboto" panose="02000000000000000000" pitchFamily="2" charset="0"/>
                          <a:cs typeface="+mn-cs"/>
                        </a:rPr>
                        <a:t>ArrayList</a:t>
                      </a:r>
                      <a:r>
                        <a:rPr lang="en-US" sz="1800" b="0" i="0" kern="1200" dirty="0">
                          <a:solidFill>
                            <a:schemeClr val="dk1"/>
                          </a:solidFill>
                          <a:effectLst/>
                          <a:latin typeface="Roboto" panose="02000000000000000000" pitchFamily="2" charset="0"/>
                          <a:ea typeface="Roboto" panose="02000000000000000000" pitchFamily="2" charset="0"/>
                          <a:cs typeface="+mn-cs"/>
                        </a:rPr>
                        <a:t> is initialized, a default capacity of 10 is assigned to the </a:t>
                      </a:r>
                      <a:r>
                        <a:rPr lang="en-US" sz="1800" b="0" i="0" kern="1200" dirty="0" err="1">
                          <a:solidFill>
                            <a:schemeClr val="dk1"/>
                          </a:solidFill>
                          <a:effectLst/>
                          <a:latin typeface="Roboto" panose="02000000000000000000" pitchFamily="2" charset="0"/>
                          <a:ea typeface="Roboto" panose="02000000000000000000" pitchFamily="2" charset="0"/>
                          <a:cs typeface="+mn-cs"/>
                        </a:rPr>
                        <a:t>ArrayList</a:t>
                      </a:r>
                      <a:endParaRPr lang="en-IN" dirty="0">
                        <a:latin typeface="Roboto" panose="02000000000000000000" pitchFamily="2" charset="0"/>
                        <a:ea typeface="Roboto" panose="02000000000000000000" pitchFamily="2" charset="0"/>
                      </a:endParaRPr>
                    </a:p>
                  </a:txBody>
                  <a:tcPr>
                    <a:solidFill>
                      <a:schemeClr val="tx2">
                        <a:lumMod val="40000"/>
                        <a:lumOff val="60000"/>
                      </a:schemeClr>
                    </a:solidFill>
                  </a:tcPr>
                </a:tc>
                <a:tc>
                  <a:txBody>
                    <a:bodyPr/>
                    <a:lstStyle/>
                    <a:p>
                      <a:r>
                        <a:rPr lang="en-US" sz="1800" b="0" i="0" kern="1200" dirty="0">
                          <a:solidFill>
                            <a:schemeClr val="dk1"/>
                          </a:solidFill>
                          <a:effectLst/>
                          <a:latin typeface="Roboto" panose="02000000000000000000" pitchFamily="2" charset="0"/>
                          <a:ea typeface="Roboto" panose="02000000000000000000" pitchFamily="2" charset="0"/>
                          <a:cs typeface="+mn-cs"/>
                        </a:rPr>
                        <a:t>There is no case of default capacity in a LinkedList</a:t>
                      </a:r>
                      <a:endParaRPr lang="en-IN" dirty="0">
                        <a:latin typeface="Roboto" panose="02000000000000000000" pitchFamily="2" charset="0"/>
                        <a:ea typeface="Roboto" panose="02000000000000000000" pitchFamily="2" charset="0"/>
                      </a:endParaRPr>
                    </a:p>
                  </a:txBody>
                  <a:tcPr>
                    <a:solidFill>
                      <a:schemeClr val="tx2">
                        <a:lumMod val="40000"/>
                        <a:lumOff val="60000"/>
                      </a:schemeClr>
                    </a:solidFill>
                  </a:tcPr>
                </a:tc>
                <a:extLst>
                  <a:ext uri="{0D108BD9-81ED-4DB2-BD59-A6C34878D82A}">
                    <a16:rowId xmlns:a16="http://schemas.microsoft.com/office/drawing/2014/main" val="3051219582"/>
                  </a:ext>
                </a:extLst>
              </a:tr>
              <a:tr h="729224">
                <a:tc>
                  <a:txBody>
                    <a:bodyPr/>
                    <a:lstStyle/>
                    <a:p>
                      <a:r>
                        <a:rPr lang="en-US" sz="1800" b="0" i="0" kern="1200" dirty="0">
                          <a:solidFill>
                            <a:schemeClr val="dk1"/>
                          </a:solidFill>
                          <a:effectLst/>
                          <a:latin typeface="Roboto" panose="02000000000000000000" pitchFamily="2" charset="0"/>
                          <a:ea typeface="Roboto" panose="02000000000000000000" pitchFamily="2" charset="0"/>
                          <a:cs typeface="+mn-cs"/>
                        </a:rPr>
                        <a:t>To be precise, an </a:t>
                      </a:r>
                      <a:r>
                        <a:rPr lang="en-US" sz="1800" b="0" i="0" kern="1200" dirty="0" err="1">
                          <a:solidFill>
                            <a:schemeClr val="dk1"/>
                          </a:solidFill>
                          <a:effectLst/>
                          <a:latin typeface="Roboto" panose="02000000000000000000" pitchFamily="2" charset="0"/>
                          <a:ea typeface="Roboto" panose="02000000000000000000" pitchFamily="2" charset="0"/>
                          <a:cs typeface="+mn-cs"/>
                        </a:rPr>
                        <a:t>ArrayList</a:t>
                      </a:r>
                      <a:r>
                        <a:rPr lang="en-US" sz="1800" b="0" i="0" kern="1200" dirty="0">
                          <a:solidFill>
                            <a:schemeClr val="dk1"/>
                          </a:solidFill>
                          <a:effectLst/>
                          <a:latin typeface="Roboto" panose="02000000000000000000" pitchFamily="2" charset="0"/>
                          <a:ea typeface="Roboto" panose="02000000000000000000" pitchFamily="2" charset="0"/>
                          <a:cs typeface="+mn-cs"/>
                        </a:rPr>
                        <a:t> is a resizable array.</a:t>
                      </a:r>
                      <a:endParaRPr lang="en-IN" dirty="0">
                        <a:latin typeface="Roboto" panose="02000000000000000000" pitchFamily="2" charset="0"/>
                        <a:ea typeface="Roboto" panose="02000000000000000000" pitchFamily="2" charset="0"/>
                      </a:endParaRPr>
                    </a:p>
                  </a:txBody>
                  <a:tcPr>
                    <a:solidFill>
                      <a:schemeClr val="tx2">
                        <a:lumMod val="40000"/>
                        <a:lumOff val="60000"/>
                      </a:schemeClr>
                    </a:solidFill>
                  </a:tcPr>
                </a:tc>
                <a:tc>
                  <a:txBody>
                    <a:bodyPr/>
                    <a:lstStyle/>
                    <a:p>
                      <a:r>
                        <a:rPr lang="en-US" sz="1800" b="0" i="0" kern="1200" dirty="0">
                          <a:solidFill>
                            <a:schemeClr val="dk1"/>
                          </a:solidFill>
                          <a:effectLst/>
                          <a:latin typeface="Roboto" panose="02000000000000000000" pitchFamily="2" charset="0"/>
                          <a:ea typeface="Roboto" panose="02000000000000000000" pitchFamily="2" charset="0"/>
                          <a:cs typeface="+mn-cs"/>
                        </a:rPr>
                        <a:t>LinkedList implements the doubly linked list of the list interface.</a:t>
                      </a:r>
                      <a:endParaRPr lang="en-IN" dirty="0">
                        <a:latin typeface="Roboto" panose="02000000000000000000" pitchFamily="2" charset="0"/>
                        <a:ea typeface="Roboto" panose="02000000000000000000" pitchFamily="2" charset="0"/>
                      </a:endParaRPr>
                    </a:p>
                  </a:txBody>
                  <a:tcPr>
                    <a:solidFill>
                      <a:schemeClr val="tx2">
                        <a:lumMod val="40000"/>
                        <a:lumOff val="60000"/>
                      </a:schemeClr>
                    </a:solidFill>
                  </a:tcPr>
                </a:tc>
                <a:extLst>
                  <a:ext uri="{0D108BD9-81ED-4DB2-BD59-A6C34878D82A}">
                    <a16:rowId xmlns:a16="http://schemas.microsoft.com/office/drawing/2014/main" val="3077928710"/>
                  </a:ext>
                </a:extLst>
              </a:tr>
            </a:tbl>
          </a:graphicData>
        </a:graphic>
      </p:graphicFrame>
    </p:spTree>
    <p:extLst>
      <p:ext uri="{BB962C8B-B14F-4D97-AF65-F5344CB8AC3E}">
        <p14:creationId xmlns:p14="http://schemas.microsoft.com/office/powerpoint/2010/main" val="117782572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C491-384A-CE90-60BD-7334642B3E88}"/>
              </a:ext>
            </a:extLst>
          </p:cNvPr>
          <p:cNvSpPr>
            <a:spLocks noGrp="1"/>
          </p:cNvSpPr>
          <p:nvPr>
            <p:ph type="title"/>
          </p:nvPr>
        </p:nvSpPr>
        <p:spPr/>
        <p:txBody>
          <a:bodyPr>
            <a:normAutofit/>
          </a:bodyPr>
          <a:lstStyle/>
          <a:p>
            <a:r>
              <a:rPr lang="en-US" sz="3600" dirty="0"/>
              <a:t>Calling Eclipse for Examples…..</a:t>
            </a:r>
            <a:endParaRPr lang="en-IN" dirty="0"/>
          </a:p>
        </p:txBody>
      </p:sp>
      <p:sp>
        <p:nvSpPr>
          <p:cNvPr id="3" name="Content Placeholder 2">
            <a:extLst>
              <a:ext uri="{FF2B5EF4-FFF2-40B4-BE49-F238E27FC236}">
                <a16:creationId xmlns:a16="http://schemas.microsoft.com/office/drawing/2014/main" id="{6638CB9E-083D-E232-EACF-DF61D49B5854}"/>
              </a:ext>
            </a:extLst>
          </p:cNvPr>
          <p:cNvSpPr>
            <a:spLocks noGrp="1"/>
          </p:cNvSpPr>
          <p:nvPr>
            <p:ph idx="1"/>
          </p:nvPr>
        </p:nvSpPr>
        <p:spPr/>
        <p:txBody>
          <a:bodyPr/>
          <a:lstStyle/>
          <a:p>
            <a:pPr marL="0" indent="0">
              <a:buNone/>
            </a:pPr>
            <a:r>
              <a:rPr lang="en-US" dirty="0">
                <a:solidFill>
                  <a:schemeClr val="bg1"/>
                </a:solidFill>
              </a:rPr>
              <a:t>.</a:t>
            </a:r>
            <a:endParaRPr lang="en-IN" dirty="0">
              <a:solidFill>
                <a:schemeClr val="bg1"/>
              </a:solidFill>
            </a:endParaRPr>
          </a:p>
        </p:txBody>
      </p:sp>
      <p:sp>
        <p:nvSpPr>
          <p:cNvPr id="4" name="Content Placeholder 3">
            <a:extLst>
              <a:ext uri="{FF2B5EF4-FFF2-40B4-BE49-F238E27FC236}">
                <a16:creationId xmlns:a16="http://schemas.microsoft.com/office/drawing/2014/main" id="{0BC6B914-DE8E-5BD4-E28B-7F918718567F}"/>
              </a:ext>
            </a:extLst>
          </p:cNvPr>
          <p:cNvSpPr txBox="1">
            <a:spLocks/>
          </p:cNvSpPr>
          <p:nvPr/>
        </p:nvSpPr>
        <p:spPr>
          <a:xfrm>
            <a:off x="838200" y="19050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a:t>
            </a:r>
          </a:p>
          <a:p>
            <a:endParaRPr lang="en-US" dirty="0"/>
          </a:p>
          <a:p>
            <a:endParaRPr lang="en-US" dirty="0"/>
          </a:p>
          <a:p>
            <a:pPr marL="0" indent="0">
              <a:buFont typeface="Arial" panose="020B0604020202020204" pitchFamily="34" charset="0"/>
              <a:buNone/>
            </a:pPr>
            <a:r>
              <a:rPr lang="en-US" dirty="0"/>
              <a:t>    Calling  </a:t>
            </a:r>
            <a:endParaRPr lang="en-IN" dirty="0"/>
          </a:p>
        </p:txBody>
      </p:sp>
      <p:pic>
        <p:nvPicPr>
          <p:cNvPr id="5" name="Picture 2">
            <a:extLst>
              <a:ext uri="{FF2B5EF4-FFF2-40B4-BE49-F238E27FC236}">
                <a16:creationId xmlns:a16="http://schemas.microsoft.com/office/drawing/2014/main" id="{22F1A8E9-5323-6192-DE7C-3EF3B933C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6363" y="2346702"/>
            <a:ext cx="2357437" cy="26420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17B751A8-BC45-4F42-5D65-F6D0A66DF6CF}"/>
              </a:ext>
            </a:extLst>
          </p:cNvPr>
          <p:cNvCxnSpPr>
            <a:cxnSpLocks/>
          </p:cNvCxnSpPr>
          <p:nvPr/>
        </p:nvCxnSpPr>
        <p:spPr>
          <a:xfrm>
            <a:off x="2796988" y="3667744"/>
            <a:ext cx="135367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5F4F622-9FCC-9F8D-5B92-5CEB4AA5D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1665" y="1653108"/>
            <a:ext cx="1861021" cy="4029273"/>
          </a:xfrm>
          <a:prstGeom prst="flowChartAlternateProcess">
            <a:avLst/>
          </a:prstGeom>
        </p:spPr>
      </p:pic>
      <p:cxnSp>
        <p:nvCxnSpPr>
          <p:cNvPr id="8" name="Straight Arrow Connector 7">
            <a:extLst>
              <a:ext uri="{FF2B5EF4-FFF2-40B4-BE49-F238E27FC236}">
                <a16:creationId xmlns:a16="http://schemas.microsoft.com/office/drawing/2014/main" id="{321EEE85-FF5C-57C0-5583-D7D9B9272C3C}"/>
              </a:ext>
            </a:extLst>
          </p:cNvPr>
          <p:cNvCxnSpPr/>
          <p:nvPr/>
        </p:nvCxnSpPr>
        <p:spPr>
          <a:xfrm>
            <a:off x="6621088" y="3667745"/>
            <a:ext cx="165847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1926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A647D-2855-83E1-6DD4-B664EE655F14}"/>
              </a:ext>
            </a:extLst>
          </p:cNvPr>
          <p:cNvSpPr>
            <a:spLocks noGrp="1"/>
          </p:cNvSpPr>
          <p:nvPr>
            <p:ph type="title"/>
          </p:nvPr>
        </p:nvSpPr>
        <p:spPr>
          <a:xfrm>
            <a:off x="685800" y="2920066"/>
            <a:ext cx="10515600" cy="1325563"/>
          </a:xfrm>
        </p:spPr>
        <p:txBody>
          <a:bodyPr>
            <a:normAutofit/>
          </a:bodyPr>
          <a:lstStyle/>
          <a:p>
            <a:pPr algn="ctr"/>
            <a:r>
              <a:rPr lang="en-US" sz="4800" b="1" dirty="0"/>
              <a:t>Vector</a:t>
            </a:r>
            <a:endParaRPr lang="en-IN" sz="4800" b="1" dirty="0"/>
          </a:p>
        </p:txBody>
      </p:sp>
    </p:spTree>
    <p:extLst>
      <p:ext uri="{BB962C8B-B14F-4D97-AF65-F5344CB8AC3E}">
        <p14:creationId xmlns:p14="http://schemas.microsoft.com/office/powerpoint/2010/main" val="6466926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0815-619B-6495-6553-D8502EA81EF7}"/>
              </a:ext>
            </a:extLst>
          </p:cNvPr>
          <p:cNvSpPr>
            <a:spLocks noGrp="1"/>
          </p:cNvSpPr>
          <p:nvPr>
            <p:ph type="title"/>
          </p:nvPr>
        </p:nvSpPr>
        <p:spPr>
          <a:xfrm>
            <a:off x="2126760" y="543428"/>
            <a:ext cx="8911687" cy="1280890"/>
          </a:xfrm>
        </p:spPr>
        <p:txBody>
          <a:bodyPr>
            <a:normAutofit/>
          </a:bodyPr>
          <a:lstStyle/>
          <a:p>
            <a:r>
              <a:rPr lang="en-IN" dirty="0"/>
              <a:t>What is vector?</a:t>
            </a:r>
          </a:p>
        </p:txBody>
      </p:sp>
      <p:sp>
        <p:nvSpPr>
          <p:cNvPr id="3" name="Content Placeholder 2">
            <a:extLst>
              <a:ext uri="{FF2B5EF4-FFF2-40B4-BE49-F238E27FC236}">
                <a16:creationId xmlns:a16="http://schemas.microsoft.com/office/drawing/2014/main" id="{5E939C5B-386F-55D1-937D-CAE82BE4D8D9}"/>
              </a:ext>
            </a:extLst>
          </p:cNvPr>
          <p:cNvSpPr>
            <a:spLocks noGrp="1"/>
          </p:cNvSpPr>
          <p:nvPr>
            <p:ph idx="1"/>
          </p:nvPr>
        </p:nvSpPr>
        <p:spPr>
          <a:xfrm>
            <a:off x="2126760" y="1942639"/>
            <a:ext cx="9079122" cy="4099574"/>
          </a:xfrm>
        </p:spPr>
        <p:txBody>
          <a:bodyPr>
            <a:normAutofit/>
          </a:bodyPr>
          <a:lstStyle/>
          <a:p>
            <a:pPr>
              <a:lnSpc>
                <a:spcPct val="150000"/>
              </a:lnSpc>
            </a:pPr>
            <a:r>
              <a:rPr lang="en-US" b="0" i="0" dirty="0">
                <a:solidFill>
                  <a:srgbClr val="273239"/>
                </a:solidFill>
                <a:effectLst/>
                <a:latin typeface="Roboto" panose="02000000000000000000" pitchFamily="2" charset="0"/>
                <a:ea typeface="Roboto" panose="02000000000000000000" pitchFamily="2" charset="0"/>
              </a:rPr>
              <a:t>They are very similar to </a:t>
            </a:r>
            <a:r>
              <a:rPr lang="en-US" u="sng" dirty="0" err="1">
                <a:latin typeface="Roboto" panose="02000000000000000000" pitchFamily="2" charset="0"/>
                <a:ea typeface="Roboto" panose="02000000000000000000" pitchFamily="2" charset="0"/>
              </a:rPr>
              <a:t>ArrayList</a:t>
            </a:r>
            <a:r>
              <a:rPr lang="en-US" b="0" i="0" dirty="0">
                <a:solidFill>
                  <a:srgbClr val="273239"/>
                </a:solidFill>
                <a:effectLst/>
                <a:latin typeface="Roboto" panose="02000000000000000000" pitchFamily="2" charset="0"/>
                <a:ea typeface="Roboto" panose="02000000000000000000" pitchFamily="2" charset="0"/>
              </a:rPr>
              <a:t> but Vector is synchronized </a:t>
            </a:r>
          </a:p>
          <a:p>
            <a:pPr>
              <a:lnSpc>
                <a:spcPct val="150000"/>
              </a:lnSpc>
            </a:pPr>
            <a:r>
              <a:rPr lang="en-US" b="0" i="0" dirty="0">
                <a:solidFill>
                  <a:srgbClr val="273239"/>
                </a:solidFill>
                <a:effectLst/>
                <a:latin typeface="Roboto" panose="02000000000000000000" pitchFamily="2" charset="0"/>
                <a:ea typeface="Roboto" panose="02000000000000000000" pitchFamily="2" charset="0"/>
              </a:rPr>
              <a:t>The Vector class implements a growable array of objects.</a:t>
            </a:r>
          </a:p>
          <a:p>
            <a:pPr>
              <a:lnSpc>
                <a:spcPct val="150000"/>
              </a:lnSpc>
            </a:pPr>
            <a:r>
              <a:rPr lang="en-US" b="0" i="0" dirty="0">
                <a:solidFill>
                  <a:srgbClr val="273239"/>
                </a:solidFill>
                <a:effectLst/>
                <a:latin typeface="Roboto" panose="02000000000000000000" pitchFamily="2" charset="0"/>
                <a:ea typeface="Roboto" panose="02000000000000000000" pitchFamily="2" charset="0"/>
              </a:rPr>
              <a:t>It is found in</a:t>
            </a:r>
            <a:r>
              <a:rPr lang="en-US" b="0" i="0" u="sng" dirty="0">
                <a:effectLst/>
                <a:latin typeface="Roboto" panose="02000000000000000000" pitchFamily="2" charset="0"/>
                <a:ea typeface="Roboto" panose="02000000000000000000" pitchFamily="2" charset="0"/>
                <a:hlinkClick r:id="rId2"/>
              </a:rPr>
              <a:t> </a:t>
            </a:r>
            <a:r>
              <a:rPr lang="en-US" b="0" i="0" u="sng" dirty="0" err="1">
                <a:effectLst/>
                <a:latin typeface="Roboto" panose="02000000000000000000" pitchFamily="2" charset="0"/>
                <a:ea typeface="Roboto" panose="02000000000000000000" pitchFamily="2" charset="0"/>
                <a:hlinkClick r:id="rId2"/>
              </a:rPr>
              <a:t>java.util</a:t>
            </a:r>
            <a:r>
              <a:rPr lang="en-US" b="0" i="0" u="sng" dirty="0">
                <a:effectLst/>
                <a:latin typeface="Roboto" panose="02000000000000000000" pitchFamily="2" charset="0"/>
                <a:ea typeface="Roboto" panose="02000000000000000000" pitchFamily="2" charset="0"/>
                <a:hlinkClick r:id="rId2"/>
              </a:rPr>
              <a:t> package</a:t>
            </a:r>
            <a:r>
              <a:rPr lang="en-US" b="0" i="0" u="sng" dirty="0">
                <a:effectLst/>
                <a:latin typeface="Roboto" panose="02000000000000000000" pitchFamily="2" charset="0"/>
                <a:ea typeface="Roboto" panose="02000000000000000000" pitchFamily="2" charset="0"/>
              </a:rPr>
              <a:t>.</a:t>
            </a:r>
          </a:p>
          <a:p>
            <a:pPr>
              <a:lnSpc>
                <a:spcPct val="150000"/>
              </a:lnSpc>
            </a:pPr>
            <a:r>
              <a:rPr lang="en-US" b="0" i="0" dirty="0">
                <a:solidFill>
                  <a:srgbClr val="273239"/>
                </a:solidFill>
                <a:effectLst/>
                <a:latin typeface="Roboto" panose="02000000000000000000" pitchFamily="2" charset="0"/>
                <a:ea typeface="Roboto" panose="02000000000000000000" pitchFamily="2" charset="0"/>
              </a:rPr>
              <a:t>it is increase the array size by 100%</a:t>
            </a:r>
          </a:p>
          <a:p>
            <a:pPr>
              <a:lnSpc>
                <a:spcPct val="150000"/>
              </a:lnSpc>
            </a:pPr>
            <a:r>
              <a:rPr lang="en-US" b="0" i="0" dirty="0">
                <a:solidFill>
                  <a:srgbClr val="273239"/>
                </a:solidFill>
                <a:effectLst/>
                <a:latin typeface="Roboto" panose="02000000000000000000" pitchFamily="2" charset="0"/>
                <a:ea typeface="Roboto" panose="02000000000000000000" pitchFamily="2" charset="0"/>
              </a:rPr>
              <a:t>Vector is legacy class have some legacy methods and Its not in </a:t>
            </a:r>
            <a:r>
              <a:rPr lang="en-US" b="0" i="0" dirty="0" err="1">
                <a:solidFill>
                  <a:srgbClr val="273239"/>
                </a:solidFill>
                <a:effectLst/>
                <a:latin typeface="Roboto" panose="02000000000000000000" pitchFamily="2" charset="0"/>
                <a:ea typeface="Roboto" panose="02000000000000000000" pitchFamily="2" charset="0"/>
              </a:rPr>
              <a:t>ArrayList</a:t>
            </a:r>
            <a:r>
              <a:rPr lang="en-US" b="0" i="0" dirty="0">
                <a:solidFill>
                  <a:srgbClr val="273239"/>
                </a:solidFill>
                <a:effectLst/>
                <a:latin typeface="Roboto" panose="02000000000000000000" pitchFamily="2" charset="0"/>
                <a:ea typeface="Roboto" panose="02000000000000000000" pitchFamily="2" charset="0"/>
              </a:rPr>
              <a:t>. </a:t>
            </a:r>
            <a:endParaRPr lang="en-US" dirty="0">
              <a:solidFill>
                <a:srgbClr val="273239"/>
              </a:solidFill>
              <a:latin typeface="Roboto" panose="02000000000000000000" pitchFamily="2" charset="0"/>
              <a:ea typeface="Roboto" panose="02000000000000000000" pitchFamily="2" charset="0"/>
            </a:endParaRPr>
          </a:p>
          <a:p>
            <a:r>
              <a:rPr lang="en-US" b="0" i="0" dirty="0">
                <a:solidFill>
                  <a:srgbClr val="273239"/>
                </a:solidFill>
                <a:effectLst/>
                <a:latin typeface="Roboto" panose="02000000000000000000" pitchFamily="2" charset="0"/>
                <a:ea typeface="Roboto" panose="02000000000000000000" pitchFamily="2" charset="0"/>
              </a:rPr>
              <a:t>it gives a poor performance in adding, searching, deleting, and updating its elements.</a:t>
            </a:r>
          </a:p>
          <a:p>
            <a:pPr marL="1085850" lvl="2" indent="-285750">
              <a:buFont typeface="Wingdings" panose="05000000000000000000" pitchFamily="2" charset="2"/>
              <a:buChar char="q"/>
            </a:pPr>
            <a:r>
              <a:rPr lang="en-IN" sz="1600" b="0" i="0" dirty="0">
                <a:solidFill>
                  <a:srgbClr val="000000"/>
                </a:solidFill>
                <a:effectLst/>
                <a:latin typeface="inter-regular"/>
              </a:rPr>
              <a:t>Vector&lt;String&gt; </a:t>
            </a:r>
            <a:r>
              <a:rPr lang="en-IN" sz="1600" b="0" i="0" dirty="0" err="1">
                <a:solidFill>
                  <a:srgbClr val="000000"/>
                </a:solidFill>
                <a:effectLst/>
                <a:latin typeface="inter-regular"/>
              </a:rPr>
              <a:t>vec</a:t>
            </a:r>
            <a:r>
              <a:rPr lang="en-IN" sz="1600" b="0" i="0" dirty="0">
                <a:solidFill>
                  <a:srgbClr val="000000"/>
                </a:solidFill>
                <a:effectLst/>
                <a:latin typeface="inter-regular"/>
              </a:rPr>
              <a:t> = </a:t>
            </a:r>
            <a:r>
              <a:rPr lang="en-IN" sz="1600" b="1" i="0" dirty="0">
                <a:solidFill>
                  <a:srgbClr val="006699"/>
                </a:solidFill>
                <a:effectLst/>
                <a:latin typeface="inter-regular"/>
              </a:rPr>
              <a:t>new</a:t>
            </a:r>
            <a:r>
              <a:rPr lang="en-IN" sz="1600" b="0" i="0" dirty="0">
                <a:solidFill>
                  <a:srgbClr val="000000"/>
                </a:solidFill>
                <a:effectLst/>
                <a:latin typeface="inter-regular"/>
              </a:rPr>
              <a:t> Vector&lt;String&gt;(); </a:t>
            </a:r>
            <a:r>
              <a:rPr lang="en-IN" b="0" i="0" dirty="0">
                <a:solidFill>
                  <a:srgbClr val="000000"/>
                </a:solidFill>
                <a:effectLst/>
                <a:latin typeface="inter-regular"/>
              </a:rPr>
              <a:t>  // creating a vector</a:t>
            </a: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7012182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816E-9259-5A0D-3A05-DE754650F57A}"/>
              </a:ext>
            </a:extLst>
          </p:cNvPr>
          <p:cNvSpPr>
            <a:spLocks noGrp="1"/>
          </p:cNvSpPr>
          <p:nvPr>
            <p:ph type="title"/>
          </p:nvPr>
        </p:nvSpPr>
        <p:spPr>
          <a:xfrm>
            <a:off x="1768172" y="624110"/>
            <a:ext cx="8911687" cy="774384"/>
          </a:xfrm>
        </p:spPr>
        <p:txBody>
          <a:bodyPr/>
          <a:lstStyle/>
          <a:p>
            <a:r>
              <a:rPr lang="en-IN" dirty="0"/>
              <a:t>Constructor for Java Vector:</a:t>
            </a:r>
          </a:p>
        </p:txBody>
      </p:sp>
      <p:graphicFrame>
        <p:nvGraphicFramePr>
          <p:cNvPr id="4" name="Table 4">
            <a:extLst>
              <a:ext uri="{FF2B5EF4-FFF2-40B4-BE49-F238E27FC236}">
                <a16:creationId xmlns:a16="http://schemas.microsoft.com/office/drawing/2014/main" id="{156A2A3B-B0F2-E078-A1AF-E2ED2C3DA6C4}"/>
              </a:ext>
            </a:extLst>
          </p:cNvPr>
          <p:cNvGraphicFramePr>
            <a:graphicFrameLocks noGrp="1"/>
          </p:cNvGraphicFramePr>
          <p:nvPr>
            <p:ph idx="1"/>
            <p:extLst>
              <p:ext uri="{D42A27DB-BD31-4B8C-83A1-F6EECF244321}">
                <p14:modId xmlns:p14="http://schemas.microsoft.com/office/powerpoint/2010/main" val="4001871282"/>
              </p:ext>
            </p:extLst>
          </p:nvPr>
        </p:nvGraphicFramePr>
        <p:xfrm>
          <a:off x="1854107" y="2255520"/>
          <a:ext cx="8915400" cy="234696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3135557382"/>
                    </a:ext>
                  </a:extLst>
                </a:gridCol>
                <a:gridCol w="2971800">
                  <a:extLst>
                    <a:ext uri="{9D8B030D-6E8A-4147-A177-3AD203B41FA5}">
                      <a16:colId xmlns:a16="http://schemas.microsoft.com/office/drawing/2014/main" val="3687273388"/>
                    </a:ext>
                  </a:extLst>
                </a:gridCol>
                <a:gridCol w="2971800">
                  <a:extLst>
                    <a:ext uri="{9D8B030D-6E8A-4147-A177-3AD203B41FA5}">
                      <a16:colId xmlns:a16="http://schemas.microsoft.com/office/drawing/2014/main" val="1900651253"/>
                    </a:ext>
                  </a:extLst>
                </a:gridCol>
              </a:tblGrid>
              <a:tr h="370840">
                <a:tc>
                  <a:txBody>
                    <a:bodyPr/>
                    <a:lstStyle/>
                    <a:p>
                      <a:pPr algn="l" fontAlgn="t"/>
                      <a:r>
                        <a:rPr lang="en-IN" dirty="0">
                          <a:solidFill>
                            <a:schemeClr val="bg1"/>
                          </a:solidFill>
                          <a:effectLst/>
                          <a:latin typeface="times new roman" panose="02020603050405020304" pitchFamily="18" charset="0"/>
                        </a:rPr>
                        <a:t>SN</a:t>
                      </a:r>
                    </a:p>
                  </a:txBody>
                  <a:tcPr marT="91440" marB="91440">
                    <a:solidFill>
                      <a:schemeClr val="tx2">
                        <a:lumMod val="75000"/>
                      </a:schemeClr>
                    </a:solidFill>
                  </a:tcPr>
                </a:tc>
                <a:tc>
                  <a:txBody>
                    <a:bodyPr/>
                    <a:lstStyle/>
                    <a:p>
                      <a:pPr algn="l" fontAlgn="t"/>
                      <a:r>
                        <a:rPr lang="en-IN">
                          <a:solidFill>
                            <a:schemeClr val="bg1"/>
                          </a:solidFill>
                          <a:effectLst/>
                          <a:latin typeface="times new roman" panose="02020603050405020304" pitchFamily="18" charset="0"/>
                        </a:rPr>
                        <a:t>Constructor</a:t>
                      </a:r>
                    </a:p>
                  </a:txBody>
                  <a:tcPr marT="91440" marB="91440">
                    <a:solidFill>
                      <a:schemeClr val="tx2">
                        <a:lumMod val="75000"/>
                      </a:schemeClr>
                    </a:solidFill>
                  </a:tcPr>
                </a:tc>
                <a:tc>
                  <a:txBody>
                    <a:bodyPr/>
                    <a:lstStyle/>
                    <a:p>
                      <a:pPr algn="l" fontAlgn="t"/>
                      <a:r>
                        <a:rPr lang="en-IN" dirty="0">
                          <a:solidFill>
                            <a:schemeClr val="bg1"/>
                          </a:solidFill>
                          <a:effectLst/>
                          <a:latin typeface="times new roman" panose="02020603050405020304" pitchFamily="18" charset="0"/>
                        </a:rPr>
                        <a:t>Description</a:t>
                      </a:r>
                    </a:p>
                  </a:txBody>
                  <a:tcPr marT="91440" marB="91440">
                    <a:solidFill>
                      <a:schemeClr val="tx2">
                        <a:lumMod val="75000"/>
                      </a:schemeClr>
                    </a:solidFill>
                  </a:tcPr>
                </a:tc>
                <a:extLst>
                  <a:ext uri="{0D108BD9-81ED-4DB2-BD59-A6C34878D82A}">
                    <a16:rowId xmlns:a16="http://schemas.microsoft.com/office/drawing/2014/main" val="2032309331"/>
                  </a:ext>
                </a:extLst>
              </a:tr>
              <a:tr h="370840">
                <a:tc>
                  <a:txBody>
                    <a:bodyPr/>
                    <a:lstStyle/>
                    <a:p>
                      <a:pPr algn="just" fontAlgn="t"/>
                      <a:r>
                        <a:rPr lang="en-IN">
                          <a:solidFill>
                            <a:schemeClr val="tx1"/>
                          </a:solidFill>
                          <a:effectLst/>
                          <a:latin typeface="inter-regular"/>
                        </a:rPr>
                        <a:t>1)</a:t>
                      </a:r>
                    </a:p>
                  </a:txBody>
                  <a:tcPr marL="60960" marR="60960" marT="60960" marB="60960">
                    <a:solidFill>
                      <a:schemeClr val="tx2">
                        <a:lumMod val="40000"/>
                        <a:lumOff val="60000"/>
                      </a:schemeClr>
                    </a:solidFill>
                  </a:tcPr>
                </a:tc>
                <a:tc>
                  <a:txBody>
                    <a:bodyPr/>
                    <a:lstStyle/>
                    <a:p>
                      <a:pPr algn="just" fontAlgn="t"/>
                      <a:r>
                        <a:rPr lang="en-IN" dirty="0">
                          <a:solidFill>
                            <a:schemeClr val="tx1"/>
                          </a:solidFill>
                          <a:effectLst/>
                          <a:latin typeface="inter-regular"/>
                        </a:rPr>
                        <a:t>vector()</a:t>
                      </a:r>
                    </a:p>
                  </a:txBody>
                  <a:tcPr marL="60960" marR="60960" marT="60960" marB="60960">
                    <a:solidFill>
                      <a:schemeClr val="tx2">
                        <a:lumMod val="40000"/>
                        <a:lumOff val="60000"/>
                      </a:schemeClr>
                    </a:solidFill>
                  </a:tcPr>
                </a:tc>
                <a:tc>
                  <a:txBody>
                    <a:bodyPr/>
                    <a:lstStyle/>
                    <a:p>
                      <a:pPr algn="just" fontAlgn="t"/>
                      <a:r>
                        <a:rPr lang="en-US">
                          <a:solidFill>
                            <a:schemeClr val="tx1"/>
                          </a:solidFill>
                          <a:effectLst/>
                          <a:latin typeface="inter-regular"/>
                        </a:rPr>
                        <a:t>It constructs an empty vector with the default size as 10.</a:t>
                      </a:r>
                    </a:p>
                  </a:txBody>
                  <a:tcPr marL="60960" marR="60960" marT="60960" marB="60960">
                    <a:solidFill>
                      <a:schemeClr val="tx2">
                        <a:lumMod val="40000"/>
                        <a:lumOff val="60000"/>
                      </a:schemeClr>
                    </a:solidFill>
                  </a:tcPr>
                </a:tc>
                <a:extLst>
                  <a:ext uri="{0D108BD9-81ED-4DB2-BD59-A6C34878D82A}">
                    <a16:rowId xmlns:a16="http://schemas.microsoft.com/office/drawing/2014/main" val="3190433615"/>
                  </a:ext>
                </a:extLst>
              </a:tr>
              <a:tr h="370840">
                <a:tc>
                  <a:txBody>
                    <a:bodyPr/>
                    <a:lstStyle/>
                    <a:p>
                      <a:pPr algn="just" fontAlgn="t"/>
                      <a:r>
                        <a:rPr lang="en-IN">
                          <a:solidFill>
                            <a:schemeClr val="tx1"/>
                          </a:solidFill>
                          <a:effectLst/>
                          <a:latin typeface="inter-regular"/>
                        </a:rPr>
                        <a:t>2)</a:t>
                      </a:r>
                    </a:p>
                  </a:txBody>
                  <a:tcPr marL="60960" marR="60960" marT="60960" marB="60960">
                    <a:solidFill>
                      <a:schemeClr val="tx2">
                        <a:lumMod val="40000"/>
                        <a:lumOff val="60000"/>
                      </a:schemeClr>
                    </a:solidFill>
                  </a:tcPr>
                </a:tc>
                <a:tc>
                  <a:txBody>
                    <a:bodyPr/>
                    <a:lstStyle/>
                    <a:p>
                      <a:pPr algn="just" fontAlgn="t"/>
                      <a:r>
                        <a:rPr lang="en-IN">
                          <a:solidFill>
                            <a:schemeClr val="tx1"/>
                          </a:solidFill>
                          <a:effectLst/>
                          <a:latin typeface="inter-regular"/>
                        </a:rPr>
                        <a:t>vector(int initialCapacity)</a:t>
                      </a:r>
                    </a:p>
                  </a:txBody>
                  <a:tcPr marL="60960" marR="60960" marT="60960" marB="60960">
                    <a:solidFill>
                      <a:schemeClr val="tx2">
                        <a:lumMod val="40000"/>
                        <a:lumOff val="60000"/>
                      </a:schemeClr>
                    </a:solidFill>
                  </a:tcPr>
                </a:tc>
                <a:tc>
                  <a:txBody>
                    <a:bodyPr/>
                    <a:lstStyle/>
                    <a:p>
                      <a:pPr algn="just" fontAlgn="t"/>
                      <a:r>
                        <a:rPr lang="en-US" dirty="0">
                          <a:solidFill>
                            <a:schemeClr val="tx1"/>
                          </a:solidFill>
                          <a:effectLst/>
                          <a:latin typeface="inter-regular"/>
                        </a:rPr>
                        <a:t>It constructs an empty vector with the specified initial capacity.</a:t>
                      </a:r>
                    </a:p>
                  </a:txBody>
                  <a:tcPr marL="60960" marR="60960" marT="60960" marB="60960">
                    <a:solidFill>
                      <a:schemeClr val="tx2">
                        <a:lumMod val="40000"/>
                        <a:lumOff val="60000"/>
                      </a:schemeClr>
                    </a:solidFill>
                  </a:tcPr>
                </a:tc>
                <a:extLst>
                  <a:ext uri="{0D108BD9-81ED-4DB2-BD59-A6C34878D82A}">
                    <a16:rowId xmlns:a16="http://schemas.microsoft.com/office/drawing/2014/main" val="3789208311"/>
                  </a:ext>
                </a:extLst>
              </a:tr>
            </a:tbl>
          </a:graphicData>
        </a:graphic>
      </p:graphicFrame>
    </p:spTree>
    <p:extLst>
      <p:ext uri="{BB962C8B-B14F-4D97-AF65-F5344CB8AC3E}">
        <p14:creationId xmlns:p14="http://schemas.microsoft.com/office/powerpoint/2010/main" val="3191481281"/>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36DC-E8C3-88AA-DA42-F97479A5FF8D}"/>
              </a:ext>
            </a:extLst>
          </p:cNvPr>
          <p:cNvSpPr>
            <a:spLocks noGrp="1"/>
          </p:cNvSpPr>
          <p:nvPr>
            <p:ph type="title"/>
          </p:nvPr>
        </p:nvSpPr>
        <p:spPr>
          <a:xfrm>
            <a:off x="1965395" y="615145"/>
            <a:ext cx="8911687" cy="1280890"/>
          </a:xfrm>
        </p:spPr>
        <p:txBody>
          <a:bodyPr>
            <a:normAutofit/>
          </a:bodyPr>
          <a:lstStyle/>
          <a:p>
            <a:r>
              <a:rPr lang="en-IN" dirty="0"/>
              <a:t>Difference between </a:t>
            </a:r>
            <a:r>
              <a:rPr lang="en-IN" dirty="0" err="1"/>
              <a:t>ArrayList</a:t>
            </a:r>
            <a:r>
              <a:rPr lang="en-IN" dirty="0"/>
              <a:t> and </a:t>
            </a:r>
            <a:r>
              <a:rPr lang="en-IN" dirty="0" err="1"/>
              <a:t>VectorList</a:t>
            </a:r>
            <a:endParaRPr lang="en-IN" dirty="0"/>
          </a:p>
        </p:txBody>
      </p:sp>
      <p:pic>
        <p:nvPicPr>
          <p:cNvPr id="5122" name="Picture 2">
            <a:extLst>
              <a:ext uri="{FF2B5EF4-FFF2-40B4-BE49-F238E27FC236}">
                <a16:creationId xmlns:a16="http://schemas.microsoft.com/office/drawing/2014/main" id="{92FBC82D-869B-3468-F662-D8CC6C77FE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95650" y="2275734"/>
            <a:ext cx="6051176" cy="4123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9872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24F11-60D3-24BC-E3C6-58538AC52121}"/>
              </a:ext>
            </a:extLst>
          </p:cNvPr>
          <p:cNvSpPr>
            <a:spLocks noGrp="1"/>
          </p:cNvSpPr>
          <p:nvPr>
            <p:ph type="title"/>
          </p:nvPr>
        </p:nvSpPr>
        <p:spPr>
          <a:xfrm>
            <a:off x="1848854" y="516534"/>
            <a:ext cx="8911687" cy="1280890"/>
          </a:xfrm>
        </p:spPr>
        <p:txBody>
          <a:bodyPr/>
          <a:lstStyle/>
          <a:p>
            <a:r>
              <a:rPr lang="en-IN" dirty="0"/>
              <a:t>Methods in </a:t>
            </a:r>
            <a:r>
              <a:rPr lang="en-IN" dirty="0" err="1"/>
              <a:t>VectorList</a:t>
            </a:r>
            <a:r>
              <a:rPr lang="en-IN" dirty="0"/>
              <a:t>:</a:t>
            </a:r>
          </a:p>
        </p:txBody>
      </p:sp>
      <p:graphicFrame>
        <p:nvGraphicFramePr>
          <p:cNvPr id="4" name="Table 4">
            <a:extLst>
              <a:ext uri="{FF2B5EF4-FFF2-40B4-BE49-F238E27FC236}">
                <a16:creationId xmlns:a16="http://schemas.microsoft.com/office/drawing/2014/main" id="{150DB2BE-0E98-4E22-3F73-2D91C2BE3D55}"/>
              </a:ext>
            </a:extLst>
          </p:cNvPr>
          <p:cNvGraphicFramePr>
            <a:graphicFrameLocks noGrp="1"/>
          </p:cNvGraphicFramePr>
          <p:nvPr>
            <p:ph idx="1"/>
            <p:extLst>
              <p:ext uri="{D42A27DB-BD31-4B8C-83A1-F6EECF244321}">
                <p14:modId xmlns:p14="http://schemas.microsoft.com/office/powerpoint/2010/main" val="322009577"/>
              </p:ext>
            </p:extLst>
          </p:nvPr>
        </p:nvGraphicFramePr>
        <p:xfrm>
          <a:off x="1558271" y="1882588"/>
          <a:ext cx="8911688" cy="2661920"/>
        </p:xfrm>
        <a:graphic>
          <a:graphicData uri="http://schemas.openxmlformats.org/drawingml/2006/table">
            <a:tbl>
              <a:tblPr firstRow="1" bandRow="1">
                <a:tableStyleId>{5C22544A-7EE6-4342-B048-85BDC9FD1C3A}</a:tableStyleId>
              </a:tblPr>
              <a:tblGrid>
                <a:gridCol w="4455844">
                  <a:extLst>
                    <a:ext uri="{9D8B030D-6E8A-4147-A177-3AD203B41FA5}">
                      <a16:colId xmlns:a16="http://schemas.microsoft.com/office/drawing/2014/main" val="3714200975"/>
                    </a:ext>
                  </a:extLst>
                </a:gridCol>
                <a:gridCol w="4455844">
                  <a:extLst>
                    <a:ext uri="{9D8B030D-6E8A-4147-A177-3AD203B41FA5}">
                      <a16:colId xmlns:a16="http://schemas.microsoft.com/office/drawing/2014/main" val="3288971484"/>
                    </a:ext>
                  </a:extLst>
                </a:gridCol>
              </a:tblGrid>
              <a:tr h="370840">
                <a:tc>
                  <a:txBody>
                    <a:bodyPr/>
                    <a:lstStyle/>
                    <a:p>
                      <a:r>
                        <a:rPr lang="en-IN" b="1" dirty="0">
                          <a:effectLst/>
                        </a:rPr>
                        <a:t>Method</a:t>
                      </a:r>
                      <a:endParaRPr lang="en-IN" dirty="0">
                        <a:effectLst/>
                      </a:endParaRPr>
                    </a:p>
                  </a:txBody>
                  <a:tcPr marL="38100" anchor="ctr">
                    <a:solidFill>
                      <a:schemeClr val="tx2">
                        <a:lumMod val="75000"/>
                      </a:schemeClr>
                    </a:solidFill>
                  </a:tcPr>
                </a:tc>
                <a:tc>
                  <a:txBody>
                    <a:bodyPr/>
                    <a:lstStyle/>
                    <a:p>
                      <a:r>
                        <a:rPr lang="en-IN" b="1">
                          <a:effectLst/>
                        </a:rPr>
                        <a:t>Description</a:t>
                      </a:r>
                      <a:endParaRPr lang="en-IN">
                        <a:effectLst/>
                      </a:endParaRPr>
                    </a:p>
                  </a:txBody>
                  <a:tcPr marL="38100" anchor="ctr">
                    <a:solidFill>
                      <a:schemeClr val="tx2">
                        <a:lumMod val="75000"/>
                      </a:schemeClr>
                    </a:solidFill>
                  </a:tcPr>
                </a:tc>
                <a:extLst>
                  <a:ext uri="{0D108BD9-81ED-4DB2-BD59-A6C34878D82A}">
                    <a16:rowId xmlns:a16="http://schemas.microsoft.com/office/drawing/2014/main" val="3440372062"/>
                  </a:ext>
                </a:extLst>
              </a:tr>
              <a:tr h="370840">
                <a:tc>
                  <a:txBody>
                    <a:bodyPr/>
                    <a:lstStyle/>
                    <a:p>
                      <a:r>
                        <a:rPr lang="en-IN">
                          <a:effectLst/>
                        </a:rPr>
                        <a:t>E elementAt(int index)</a:t>
                      </a:r>
                    </a:p>
                  </a:txBody>
                  <a:tcPr marL="38100" anchor="ctr">
                    <a:solidFill>
                      <a:schemeClr val="tx2">
                        <a:lumMod val="40000"/>
                        <a:lumOff val="60000"/>
                      </a:schemeClr>
                    </a:solidFill>
                  </a:tcPr>
                </a:tc>
                <a:tc>
                  <a:txBody>
                    <a:bodyPr/>
                    <a:lstStyle/>
                    <a:p>
                      <a:r>
                        <a:rPr lang="en-US">
                          <a:effectLst/>
                        </a:rPr>
                        <a:t>This method returns the element at the specified index</a:t>
                      </a:r>
                    </a:p>
                  </a:txBody>
                  <a:tcPr marL="38100" anchor="ctr">
                    <a:solidFill>
                      <a:schemeClr val="tx2">
                        <a:lumMod val="40000"/>
                        <a:lumOff val="60000"/>
                      </a:schemeClr>
                    </a:solidFill>
                  </a:tcPr>
                </a:tc>
                <a:extLst>
                  <a:ext uri="{0D108BD9-81ED-4DB2-BD59-A6C34878D82A}">
                    <a16:rowId xmlns:a16="http://schemas.microsoft.com/office/drawing/2014/main" val="1637774829"/>
                  </a:ext>
                </a:extLst>
              </a:tr>
              <a:tr h="370840">
                <a:tc>
                  <a:txBody>
                    <a:bodyPr/>
                    <a:lstStyle/>
                    <a:p>
                      <a:r>
                        <a:rPr lang="en-IN" dirty="0">
                          <a:effectLst/>
                        </a:rPr>
                        <a:t>E </a:t>
                      </a:r>
                      <a:r>
                        <a:rPr lang="en-IN" dirty="0" err="1">
                          <a:effectLst/>
                        </a:rPr>
                        <a:t>firstElement</a:t>
                      </a:r>
                      <a:r>
                        <a:rPr lang="en-IN" dirty="0">
                          <a:effectLst/>
                        </a:rPr>
                        <a:t>()</a:t>
                      </a:r>
                    </a:p>
                  </a:txBody>
                  <a:tcPr marL="38100" anchor="ctr">
                    <a:solidFill>
                      <a:schemeClr val="tx2">
                        <a:lumMod val="40000"/>
                        <a:lumOff val="60000"/>
                      </a:schemeClr>
                    </a:solidFill>
                  </a:tcPr>
                </a:tc>
                <a:tc>
                  <a:txBody>
                    <a:bodyPr/>
                    <a:lstStyle/>
                    <a:p>
                      <a:r>
                        <a:rPr lang="en-US">
                          <a:effectLst/>
                        </a:rPr>
                        <a:t>It helps to return the first element in the Vector</a:t>
                      </a:r>
                    </a:p>
                  </a:txBody>
                  <a:tcPr marL="38100" anchor="ctr">
                    <a:solidFill>
                      <a:schemeClr val="tx2">
                        <a:lumMod val="40000"/>
                        <a:lumOff val="60000"/>
                      </a:schemeClr>
                    </a:solidFill>
                  </a:tcPr>
                </a:tc>
                <a:extLst>
                  <a:ext uri="{0D108BD9-81ED-4DB2-BD59-A6C34878D82A}">
                    <a16:rowId xmlns:a16="http://schemas.microsoft.com/office/drawing/2014/main" val="1353152435"/>
                  </a:ext>
                </a:extLst>
              </a:tr>
              <a:tr h="370840">
                <a:tc>
                  <a:txBody>
                    <a:bodyPr/>
                    <a:lstStyle/>
                    <a:p>
                      <a:r>
                        <a:rPr lang="en-IN">
                          <a:effectLst/>
                        </a:rPr>
                        <a:t>E lastElement()</a:t>
                      </a:r>
                    </a:p>
                  </a:txBody>
                  <a:tcPr marL="38100" anchor="ctr">
                    <a:solidFill>
                      <a:schemeClr val="tx2">
                        <a:lumMod val="40000"/>
                        <a:lumOff val="60000"/>
                      </a:schemeClr>
                    </a:solidFill>
                  </a:tcPr>
                </a:tc>
                <a:tc>
                  <a:txBody>
                    <a:bodyPr/>
                    <a:lstStyle/>
                    <a:p>
                      <a:r>
                        <a:rPr lang="en-US" dirty="0">
                          <a:effectLst/>
                        </a:rPr>
                        <a:t>Returns the last element in the Vector</a:t>
                      </a:r>
                    </a:p>
                  </a:txBody>
                  <a:tcPr marL="38100" anchor="ctr">
                    <a:solidFill>
                      <a:schemeClr val="tx2">
                        <a:lumMod val="40000"/>
                        <a:lumOff val="60000"/>
                      </a:schemeClr>
                    </a:solidFill>
                  </a:tcPr>
                </a:tc>
                <a:extLst>
                  <a:ext uri="{0D108BD9-81ED-4DB2-BD59-A6C34878D82A}">
                    <a16:rowId xmlns:a16="http://schemas.microsoft.com/office/drawing/2014/main" val="3414809467"/>
                  </a:ext>
                </a:extLst>
              </a:tr>
              <a:tr h="370840">
                <a:tc>
                  <a:txBody>
                    <a:bodyPr/>
                    <a:lstStyle/>
                    <a:p>
                      <a:r>
                        <a:rPr lang="en-IN" dirty="0">
                          <a:effectLst/>
                        </a:rPr>
                        <a:t>void </a:t>
                      </a:r>
                      <a:r>
                        <a:rPr lang="en-IN" dirty="0" err="1">
                          <a:effectLst/>
                        </a:rPr>
                        <a:t>removeAllElements</a:t>
                      </a:r>
                      <a:r>
                        <a:rPr lang="en-IN" dirty="0">
                          <a:effectLst/>
                        </a:rPr>
                        <a:t>()</a:t>
                      </a:r>
                    </a:p>
                  </a:txBody>
                  <a:tcPr marL="38100" anchor="ctr">
                    <a:solidFill>
                      <a:schemeClr val="tx2">
                        <a:lumMod val="40000"/>
                        <a:lumOff val="60000"/>
                      </a:schemeClr>
                    </a:solidFill>
                  </a:tcPr>
                </a:tc>
                <a:tc>
                  <a:txBody>
                    <a:bodyPr/>
                    <a:lstStyle/>
                    <a:p>
                      <a:r>
                        <a:rPr lang="en-US" dirty="0">
                          <a:effectLst/>
                        </a:rPr>
                        <a:t>It helps in removing all the elements of the Vector</a:t>
                      </a:r>
                    </a:p>
                  </a:txBody>
                  <a:tcPr marL="38100" anchor="ctr">
                    <a:solidFill>
                      <a:schemeClr val="tx2">
                        <a:lumMod val="40000"/>
                        <a:lumOff val="60000"/>
                      </a:schemeClr>
                    </a:solidFill>
                  </a:tcPr>
                </a:tc>
                <a:extLst>
                  <a:ext uri="{0D108BD9-81ED-4DB2-BD59-A6C34878D82A}">
                    <a16:rowId xmlns:a16="http://schemas.microsoft.com/office/drawing/2014/main" val="1121356534"/>
                  </a:ext>
                </a:extLst>
              </a:tr>
            </a:tbl>
          </a:graphicData>
        </a:graphic>
      </p:graphicFrame>
    </p:spTree>
    <p:extLst>
      <p:ext uri="{BB962C8B-B14F-4D97-AF65-F5344CB8AC3E}">
        <p14:creationId xmlns:p14="http://schemas.microsoft.com/office/powerpoint/2010/main" val="718359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8AAC-CACC-2FDD-9F35-5BACF86D2D5C}"/>
              </a:ext>
            </a:extLst>
          </p:cNvPr>
          <p:cNvSpPr>
            <a:spLocks noGrp="1"/>
          </p:cNvSpPr>
          <p:nvPr>
            <p:ph type="title"/>
          </p:nvPr>
        </p:nvSpPr>
        <p:spPr/>
        <p:txBody>
          <a:bodyPr>
            <a:normAutofit/>
          </a:bodyPr>
          <a:lstStyle/>
          <a:p>
            <a:r>
              <a:rPr lang="en-US" dirty="0"/>
              <a:t>What is Collection in java ?</a:t>
            </a:r>
            <a:endParaRPr lang="en-IN" dirty="0"/>
          </a:p>
        </p:txBody>
      </p:sp>
      <p:sp>
        <p:nvSpPr>
          <p:cNvPr id="3" name="Content Placeholder 2">
            <a:extLst>
              <a:ext uri="{FF2B5EF4-FFF2-40B4-BE49-F238E27FC236}">
                <a16:creationId xmlns:a16="http://schemas.microsoft.com/office/drawing/2014/main" id="{98F4E9A0-8545-8E80-2094-27D6D052A61D}"/>
              </a:ext>
            </a:extLst>
          </p:cNvPr>
          <p:cNvSpPr>
            <a:spLocks noGrp="1"/>
          </p:cNvSpPr>
          <p:nvPr>
            <p:ph idx="1"/>
          </p:nvPr>
        </p:nvSpPr>
        <p:spPr>
          <a:xfrm>
            <a:off x="2339790" y="2312892"/>
            <a:ext cx="8785411" cy="1280890"/>
          </a:xfrm>
        </p:spPr>
        <p:txBody>
          <a:bodyPr>
            <a:normAutofit fontScale="47500" lnSpcReduction="20000"/>
          </a:bodyPr>
          <a:lstStyle/>
          <a:p>
            <a:pPr marL="0" indent="0">
              <a:lnSpc>
                <a:spcPct val="150000"/>
              </a:lnSpc>
              <a:buNone/>
            </a:pPr>
            <a:r>
              <a:rPr lang="en-US" sz="3800" b="0" i="0" dirty="0">
                <a:solidFill>
                  <a:srgbClr val="000000"/>
                </a:solidFill>
                <a:effectLst/>
                <a:latin typeface="Roboto" panose="02000000000000000000" pitchFamily="2" charset="0"/>
              </a:rPr>
              <a:t>A Java Collection is a predefined architecture capable of storing a group of elements </a:t>
            </a:r>
          </a:p>
          <a:p>
            <a:pPr marL="0" indent="0">
              <a:lnSpc>
                <a:spcPct val="150000"/>
              </a:lnSpc>
              <a:buNone/>
            </a:pPr>
            <a:r>
              <a:rPr lang="en-US" sz="3800" b="0" i="0" dirty="0">
                <a:solidFill>
                  <a:srgbClr val="000000"/>
                </a:solidFill>
                <a:effectLst/>
                <a:latin typeface="Roboto" panose="02000000000000000000" pitchFamily="2" charset="0"/>
              </a:rPr>
              <a:t> and behaving like a single unit such as an object or a group.</a:t>
            </a:r>
          </a:p>
          <a:p>
            <a:pPr marL="0" indent="0">
              <a:buNone/>
            </a:pPr>
            <a:r>
              <a:rPr lang="en-US" dirty="0">
                <a:solidFill>
                  <a:srgbClr val="000000"/>
                </a:solidFill>
                <a:latin typeface="Roboto" panose="02000000000000000000" pitchFamily="2" charset="0"/>
              </a:rPr>
              <a:t>   </a:t>
            </a:r>
          </a:p>
          <a:p>
            <a:pPr marL="0" indent="0">
              <a:buNone/>
            </a:pPr>
            <a:endParaRPr lang="en-US" dirty="0">
              <a:solidFill>
                <a:srgbClr val="000000"/>
              </a:solidFill>
              <a:latin typeface="Roboto" panose="02000000000000000000" pitchFamily="2" charset="0"/>
            </a:endParaRPr>
          </a:p>
        </p:txBody>
      </p:sp>
    </p:spTree>
    <p:extLst>
      <p:ext uri="{BB962C8B-B14F-4D97-AF65-F5344CB8AC3E}">
        <p14:creationId xmlns:p14="http://schemas.microsoft.com/office/powerpoint/2010/main" val="1605987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04F6-0B37-0818-050B-F5E2B585ADFD}"/>
              </a:ext>
            </a:extLst>
          </p:cNvPr>
          <p:cNvSpPr>
            <a:spLocks noGrp="1"/>
          </p:cNvSpPr>
          <p:nvPr>
            <p:ph type="title"/>
          </p:nvPr>
        </p:nvSpPr>
        <p:spPr/>
        <p:txBody>
          <a:bodyPr>
            <a:normAutofit/>
          </a:bodyPr>
          <a:lstStyle/>
          <a:p>
            <a:r>
              <a:rPr lang="en-US" sz="3600" dirty="0"/>
              <a:t>Calling Eclipse for Examples…..</a:t>
            </a:r>
            <a:endParaRPr lang="en-IN" dirty="0"/>
          </a:p>
        </p:txBody>
      </p:sp>
      <p:pic>
        <p:nvPicPr>
          <p:cNvPr id="7" name="Content Placeholder 6">
            <a:extLst>
              <a:ext uri="{FF2B5EF4-FFF2-40B4-BE49-F238E27FC236}">
                <a16:creationId xmlns:a16="http://schemas.microsoft.com/office/drawing/2014/main" id="{024E165C-B7D3-9293-D1F0-B8A0540B0B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6226" y="1807229"/>
            <a:ext cx="2009774" cy="4351338"/>
          </a:xfrm>
          <a:prstGeom prst="flowChartAlternateProcess">
            <a:avLst/>
          </a:prstGeom>
        </p:spPr>
      </p:pic>
      <p:pic>
        <p:nvPicPr>
          <p:cNvPr id="4" name="Picture 2">
            <a:extLst>
              <a:ext uri="{FF2B5EF4-FFF2-40B4-BE49-F238E27FC236}">
                <a16:creationId xmlns:a16="http://schemas.microsoft.com/office/drawing/2014/main" id="{09CA22D9-5E1F-59A9-3797-64A156804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6575" y="2488956"/>
            <a:ext cx="2357437" cy="264208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DC00D88D-CF4D-4B1F-7BB4-7B58F61B905D}"/>
              </a:ext>
            </a:extLst>
          </p:cNvPr>
          <p:cNvCxnSpPr>
            <a:cxnSpLocks/>
          </p:cNvCxnSpPr>
          <p:nvPr/>
        </p:nvCxnSpPr>
        <p:spPr>
          <a:xfrm>
            <a:off x="2405202" y="3810001"/>
            <a:ext cx="135367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7D43B3B-983B-9427-FF28-00DE90084037}"/>
              </a:ext>
            </a:extLst>
          </p:cNvPr>
          <p:cNvCxnSpPr/>
          <p:nvPr/>
        </p:nvCxnSpPr>
        <p:spPr>
          <a:xfrm>
            <a:off x="6427694" y="3810000"/>
            <a:ext cx="165847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1C3D21-A6E9-8EC4-76A8-4BBA52E3315C}"/>
              </a:ext>
            </a:extLst>
          </p:cNvPr>
          <p:cNvSpPr txBox="1"/>
          <p:nvPr/>
        </p:nvSpPr>
        <p:spPr>
          <a:xfrm>
            <a:off x="710872" y="3517613"/>
            <a:ext cx="6096000" cy="584775"/>
          </a:xfrm>
          <a:prstGeom prst="rect">
            <a:avLst/>
          </a:prstGeom>
          <a:noFill/>
        </p:spPr>
        <p:txBody>
          <a:bodyPr wrap="square">
            <a:spAutoFit/>
          </a:bodyPr>
          <a:lstStyle/>
          <a:p>
            <a:r>
              <a:rPr lang="en-US" sz="3200" dirty="0"/>
              <a:t>Calling</a:t>
            </a:r>
            <a:endParaRPr lang="en-IN" sz="3200" dirty="0"/>
          </a:p>
        </p:txBody>
      </p:sp>
    </p:spTree>
    <p:extLst>
      <p:ext uri="{BB962C8B-B14F-4D97-AF65-F5344CB8AC3E}">
        <p14:creationId xmlns:p14="http://schemas.microsoft.com/office/powerpoint/2010/main" val="3350556368"/>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EF30-1EE0-4A55-B6E3-6BC4D594F1AD}"/>
              </a:ext>
            </a:extLst>
          </p:cNvPr>
          <p:cNvSpPr>
            <a:spLocks noGrp="1"/>
          </p:cNvSpPr>
          <p:nvPr>
            <p:ph type="title"/>
          </p:nvPr>
        </p:nvSpPr>
        <p:spPr>
          <a:xfrm>
            <a:off x="4326557" y="2938539"/>
            <a:ext cx="10515600" cy="1325563"/>
          </a:xfrm>
        </p:spPr>
        <p:txBody>
          <a:bodyPr/>
          <a:lstStyle/>
          <a:p>
            <a:r>
              <a:rPr lang="en-IN" b="1" dirty="0" err="1"/>
              <a:t>AbstractList</a:t>
            </a:r>
            <a:endParaRPr lang="en-IN" b="1" dirty="0"/>
          </a:p>
        </p:txBody>
      </p:sp>
    </p:spTree>
    <p:extLst>
      <p:ext uri="{BB962C8B-B14F-4D97-AF65-F5344CB8AC3E}">
        <p14:creationId xmlns:p14="http://schemas.microsoft.com/office/powerpoint/2010/main" val="37699643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9A78-8548-CD89-0940-ECB1B9272CFA}"/>
              </a:ext>
            </a:extLst>
          </p:cNvPr>
          <p:cNvSpPr>
            <a:spLocks noGrp="1"/>
          </p:cNvSpPr>
          <p:nvPr>
            <p:ph type="title"/>
          </p:nvPr>
        </p:nvSpPr>
        <p:spPr/>
        <p:txBody>
          <a:bodyPr>
            <a:normAutofit/>
          </a:bodyPr>
          <a:lstStyle/>
          <a:p>
            <a:r>
              <a:rPr lang="en-IN" dirty="0"/>
              <a:t>What is </a:t>
            </a:r>
            <a:r>
              <a:rPr lang="en-IN" dirty="0" err="1"/>
              <a:t>AbstractList</a:t>
            </a:r>
            <a:r>
              <a:rPr lang="en-IN" dirty="0"/>
              <a:t>?</a:t>
            </a:r>
          </a:p>
        </p:txBody>
      </p:sp>
      <p:sp>
        <p:nvSpPr>
          <p:cNvPr id="3" name="Content Placeholder 2">
            <a:extLst>
              <a:ext uri="{FF2B5EF4-FFF2-40B4-BE49-F238E27FC236}">
                <a16:creationId xmlns:a16="http://schemas.microsoft.com/office/drawing/2014/main" id="{9BF91048-4DD5-2F84-FDC6-5B4897341301}"/>
              </a:ext>
            </a:extLst>
          </p:cNvPr>
          <p:cNvSpPr>
            <a:spLocks noGrp="1"/>
          </p:cNvSpPr>
          <p:nvPr>
            <p:ph idx="1"/>
          </p:nvPr>
        </p:nvSpPr>
        <p:spPr/>
        <p:txBody>
          <a:bodyPr>
            <a:normAutofit/>
          </a:bodyPr>
          <a:lstStyle/>
          <a:p>
            <a:r>
              <a:rPr lang="en-US" b="0" i="0" dirty="0">
                <a:solidFill>
                  <a:srgbClr val="000000"/>
                </a:solidFill>
                <a:effectLst/>
                <a:latin typeface="Roboto" panose="02000000000000000000" pitchFamily="2" charset="0"/>
                <a:ea typeface="Roboto" panose="02000000000000000000" pitchFamily="2" charset="0"/>
              </a:rPr>
              <a:t>Abstract List in Java In Java, the Abstract List is the part of the Java Collection Framework. The Abstract list is implemented by the collection interface and the Abstract Collection class.</a:t>
            </a:r>
            <a:endParaRPr lang="en-US" dirty="0">
              <a:solidFill>
                <a:srgbClr val="000000"/>
              </a:solidFill>
              <a:latin typeface="Roboto" panose="02000000000000000000" pitchFamily="2" charset="0"/>
              <a:ea typeface="Roboto" panose="02000000000000000000" pitchFamily="2" charset="0"/>
            </a:endParaRPr>
          </a:p>
          <a:p>
            <a:r>
              <a:rPr lang="en-US" b="0" i="0" dirty="0">
                <a:solidFill>
                  <a:srgbClr val="000000"/>
                </a:solidFill>
                <a:effectLst/>
                <a:latin typeface="Roboto" panose="02000000000000000000" pitchFamily="2" charset="0"/>
                <a:ea typeface="Roboto" panose="02000000000000000000" pitchFamily="2" charset="0"/>
              </a:rPr>
              <a:t>The </a:t>
            </a:r>
            <a:r>
              <a:rPr lang="en-US" b="0" i="0" dirty="0" err="1">
                <a:solidFill>
                  <a:srgbClr val="000000"/>
                </a:solidFill>
                <a:effectLst/>
                <a:latin typeface="Roboto" panose="02000000000000000000" pitchFamily="2" charset="0"/>
                <a:ea typeface="Roboto" panose="02000000000000000000" pitchFamily="2" charset="0"/>
              </a:rPr>
              <a:t>AbstractList</a:t>
            </a:r>
            <a:r>
              <a:rPr lang="en-US" b="0" i="0" dirty="0">
                <a:solidFill>
                  <a:srgbClr val="000000"/>
                </a:solidFill>
                <a:effectLst/>
                <a:latin typeface="Roboto" panose="02000000000000000000" pitchFamily="2" charset="0"/>
                <a:ea typeface="Roboto" panose="02000000000000000000" pitchFamily="2" charset="0"/>
              </a:rPr>
              <a:t> class provides an implementation of the List Interface.</a:t>
            </a:r>
          </a:p>
          <a:p>
            <a:r>
              <a:rPr lang="en-US" dirty="0" err="1">
                <a:latin typeface="Roboto" panose="02000000000000000000" pitchFamily="2" charset="0"/>
                <a:ea typeface="Roboto" panose="02000000000000000000" pitchFamily="2" charset="0"/>
              </a:rPr>
              <a:t>AbstractList</a:t>
            </a:r>
            <a:r>
              <a:rPr lang="en-US" dirty="0">
                <a:latin typeface="Roboto" panose="02000000000000000000" pitchFamily="2" charset="0"/>
                <a:ea typeface="Roboto" panose="02000000000000000000" pitchFamily="2" charset="0"/>
              </a:rPr>
              <a:t> is an abstract class, so it should be assigned an instance of its subclasses such as </a:t>
            </a:r>
            <a:r>
              <a:rPr lang="en-US" dirty="0" err="1">
                <a:latin typeface="Roboto" panose="02000000000000000000" pitchFamily="2" charset="0"/>
                <a:ea typeface="Roboto" panose="02000000000000000000" pitchFamily="2" charset="0"/>
              </a:rPr>
              <a:t>ArrayList</a:t>
            </a:r>
            <a:r>
              <a:rPr lang="en-US" dirty="0">
                <a:latin typeface="Roboto" panose="02000000000000000000" pitchFamily="2" charset="0"/>
                <a:ea typeface="Roboto" panose="02000000000000000000" pitchFamily="2" charset="0"/>
              </a:rPr>
              <a:t>, LinkedList, or Vector.</a:t>
            </a:r>
            <a:endParaRPr lang="en-US" dirty="0">
              <a:solidFill>
                <a:srgbClr val="000000"/>
              </a:solidFill>
              <a:latin typeface="Roboto" panose="02000000000000000000" pitchFamily="2" charset="0"/>
              <a:ea typeface="Roboto" panose="02000000000000000000" pitchFamily="2" charset="0"/>
            </a:endParaRPr>
          </a:p>
          <a:p>
            <a:pPr lvl="2"/>
            <a:endParaRPr lang="en-IN" dirty="0">
              <a:solidFill>
                <a:srgbClr val="000000"/>
              </a:solidFill>
              <a:latin typeface="Roboto" panose="02000000000000000000" pitchFamily="2" charset="0"/>
              <a:ea typeface="Roboto" panose="02000000000000000000" pitchFamily="2" charset="0"/>
            </a:endParaRPr>
          </a:p>
          <a:p>
            <a:pPr lvl="2"/>
            <a:r>
              <a:rPr lang="en-IN" sz="2000" b="1" dirty="0" err="1">
                <a:solidFill>
                  <a:srgbClr val="000000"/>
                </a:solidFill>
                <a:latin typeface="Roboto" panose="02000000000000000000" pitchFamily="2" charset="0"/>
                <a:ea typeface="Roboto" panose="02000000000000000000" pitchFamily="2" charset="0"/>
              </a:rPr>
              <a:t>AbstractLIst</a:t>
            </a:r>
            <a:r>
              <a:rPr lang="en-IN" sz="2000" b="1" dirty="0">
                <a:solidFill>
                  <a:srgbClr val="000000"/>
                </a:solidFill>
                <a:latin typeface="Roboto" panose="02000000000000000000" pitchFamily="2" charset="0"/>
                <a:ea typeface="Roboto" panose="02000000000000000000" pitchFamily="2" charset="0"/>
              </a:rPr>
              <a:t>&lt;E&gt;al=new </a:t>
            </a:r>
            <a:r>
              <a:rPr lang="en-IN" sz="2000" b="1" dirty="0" err="1">
                <a:solidFill>
                  <a:srgbClr val="000000"/>
                </a:solidFill>
                <a:latin typeface="Roboto" panose="02000000000000000000" pitchFamily="2" charset="0"/>
                <a:ea typeface="Roboto" panose="02000000000000000000" pitchFamily="2" charset="0"/>
              </a:rPr>
              <a:t>ArrayList</a:t>
            </a:r>
            <a:r>
              <a:rPr lang="en-IN" sz="2000" b="1" dirty="0">
                <a:solidFill>
                  <a:srgbClr val="000000"/>
                </a:solidFill>
                <a:latin typeface="Roboto" panose="02000000000000000000" pitchFamily="2" charset="0"/>
                <a:ea typeface="Roboto" panose="02000000000000000000" pitchFamily="2" charset="0"/>
              </a:rPr>
              <a:t>&lt;E&gt;();</a:t>
            </a:r>
            <a:endParaRPr lang="en-US" sz="2000" b="1" dirty="0">
              <a:solidFill>
                <a:srgbClr val="00000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9951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CF87-0B78-6BE8-D584-D72541059695}"/>
              </a:ext>
            </a:extLst>
          </p:cNvPr>
          <p:cNvSpPr>
            <a:spLocks noGrp="1"/>
          </p:cNvSpPr>
          <p:nvPr>
            <p:ph type="title"/>
          </p:nvPr>
        </p:nvSpPr>
        <p:spPr/>
        <p:txBody>
          <a:bodyPr>
            <a:normAutofit/>
          </a:bodyPr>
          <a:lstStyle/>
          <a:p>
            <a:r>
              <a:rPr lang="en-IN" dirty="0"/>
              <a:t>Abstract List</a:t>
            </a:r>
          </a:p>
        </p:txBody>
      </p:sp>
      <p:pic>
        <p:nvPicPr>
          <p:cNvPr id="9218" name="Picture 2">
            <a:extLst>
              <a:ext uri="{FF2B5EF4-FFF2-40B4-BE49-F238E27FC236}">
                <a16:creationId xmlns:a16="http://schemas.microsoft.com/office/drawing/2014/main" id="{08E46D90-A6BC-0957-8C66-282CCB7FA3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89672" y="1905000"/>
            <a:ext cx="5623269" cy="4461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0251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04F6-0B37-0818-050B-F5E2B585ADFD}"/>
              </a:ext>
            </a:extLst>
          </p:cNvPr>
          <p:cNvSpPr>
            <a:spLocks noGrp="1"/>
          </p:cNvSpPr>
          <p:nvPr>
            <p:ph type="title"/>
          </p:nvPr>
        </p:nvSpPr>
        <p:spPr/>
        <p:txBody>
          <a:bodyPr>
            <a:normAutofit/>
          </a:bodyPr>
          <a:lstStyle/>
          <a:p>
            <a:r>
              <a:rPr lang="en-US" sz="3600" dirty="0"/>
              <a:t>Calling Eclipse for Example</a:t>
            </a:r>
            <a:r>
              <a:rPr lang="en-IN" sz="3600" dirty="0"/>
              <a:t>….</a:t>
            </a:r>
            <a:endParaRPr lang="en-IN" dirty="0"/>
          </a:p>
        </p:txBody>
      </p:sp>
      <p:pic>
        <p:nvPicPr>
          <p:cNvPr id="7" name="Content Placeholder 6">
            <a:extLst>
              <a:ext uri="{FF2B5EF4-FFF2-40B4-BE49-F238E27FC236}">
                <a16:creationId xmlns:a16="http://schemas.microsoft.com/office/drawing/2014/main" id="{024E165C-B7D3-9293-D1F0-B8A0540B0B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4339" y="1663795"/>
            <a:ext cx="2009774" cy="4351338"/>
          </a:xfrm>
          <a:prstGeom prst="flowChartAlternateProcess">
            <a:avLst/>
          </a:prstGeom>
        </p:spPr>
      </p:pic>
      <p:pic>
        <p:nvPicPr>
          <p:cNvPr id="4" name="Picture 2">
            <a:extLst>
              <a:ext uri="{FF2B5EF4-FFF2-40B4-BE49-F238E27FC236}">
                <a16:creationId xmlns:a16="http://schemas.microsoft.com/office/drawing/2014/main" id="{09CA22D9-5E1F-59A9-3797-64A156804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8235" y="2318627"/>
            <a:ext cx="2357437" cy="264208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DC00D88D-CF4D-4B1F-7BB4-7B58F61B905D}"/>
              </a:ext>
            </a:extLst>
          </p:cNvPr>
          <p:cNvCxnSpPr>
            <a:cxnSpLocks/>
          </p:cNvCxnSpPr>
          <p:nvPr/>
        </p:nvCxnSpPr>
        <p:spPr>
          <a:xfrm>
            <a:off x="2669802" y="3639671"/>
            <a:ext cx="135367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7D43B3B-983B-9427-FF28-00DE90084037}"/>
              </a:ext>
            </a:extLst>
          </p:cNvPr>
          <p:cNvCxnSpPr/>
          <p:nvPr/>
        </p:nvCxnSpPr>
        <p:spPr>
          <a:xfrm>
            <a:off x="6409764" y="3639671"/>
            <a:ext cx="165847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1C3D21-A6E9-8EC4-76A8-4BBA52E3315C}"/>
              </a:ext>
            </a:extLst>
          </p:cNvPr>
          <p:cNvSpPr txBox="1"/>
          <p:nvPr/>
        </p:nvSpPr>
        <p:spPr>
          <a:xfrm>
            <a:off x="1004327" y="3347283"/>
            <a:ext cx="6096000" cy="584775"/>
          </a:xfrm>
          <a:prstGeom prst="rect">
            <a:avLst/>
          </a:prstGeom>
          <a:noFill/>
        </p:spPr>
        <p:txBody>
          <a:bodyPr wrap="square">
            <a:spAutoFit/>
          </a:bodyPr>
          <a:lstStyle/>
          <a:p>
            <a:r>
              <a:rPr lang="en-US" sz="3200" dirty="0"/>
              <a:t>Calling</a:t>
            </a:r>
            <a:endParaRPr lang="en-IN" sz="3200" dirty="0"/>
          </a:p>
        </p:txBody>
      </p:sp>
    </p:spTree>
    <p:extLst>
      <p:ext uri="{BB962C8B-B14F-4D97-AF65-F5344CB8AC3E}">
        <p14:creationId xmlns:p14="http://schemas.microsoft.com/office/powerpoint/2010/main" val="2850389747"/>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918B-A2C3-961E-6DBC-0C957C516239}"/>
              </a:ext>
            </a:extLst>
          </p:cNvPr>
          <p:cNvSpPr>
            <a:spLocks noGrp="1"/>
          </p:cNvSpPr>
          <p:nvPr>
            <p:ph type="title"/>
          </p:nvPr>
        </p:nvSpPr>
        <p:spPr>
          <a:xfrm>
            <a:off x="3148264" y="2766218"/>
            <a:ext cx="10515600" cy="1325563"/>
          </a:xfrm>
        </p:spPr>
        <p:txBody>
          <a:bodyPr/>
          <a:lstStyle/>
          <a:p>
            <a:r>
              <a:rPr lang="en-IN" b="1" dirty="0" err="1"/>
              <a:t>AbstractSequentialList</a:t>
            </a:r>
            <a:endParaRPr lang="en-IN" b="1" dirty="0"/>
          </a:p>
        </p:txBody>
      </p:sp>
    </p:spTree>
    <p:extLst>
      <p:ext uri="{BB962C8B-B14F-4D97-AF65-F5344CB8AC3E}">
        <p14:creationId xmlns:p14="http://schemas.microsoft.com/office/powerpoint/2010/main" val="9264348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1463-40A6-0D3E-4021-4DF5C4A168E9}"/>
              </a:ext>
            </a:extLst>
          </p:cNvPr>
          <p:cNvSpPr>
            <a:spLocks noGrp="1"/>
          </p:cNvSpPr>
          <p:nvPr>
            <p:ph type="title"/>
          </p:nvPr>
        </p:nvSpPr>
        <p:spPr/>
        <p:txBody>
          <a:bodyPr>
            <a:normAutofit/>
          </a:bodyPr>
          <a:lstStyle/>
          <a:p>
            <a:r>
              <a:rPr lang="en-IN" dirty="0"/>
              <a:t>What is </a:t>
            </a:r>
            <a:r>
              <a:rPr lang="en-IN" dirty="0" err="1"/>
              <a:t>AbstractSequentialList</a:t>
            </a:r>
            <a:endParaRPr lang="en-IN" dirty="0"/>
          </a:p>
        </p:txBody>
      </p:sp>
      <p:sp>
        <p:nvSpPr>
          <p:cNvPr id="3" name="Content Placeholder 2">
            <a:extLst>
              <a:ext uri="{FF2B5EF4-FFF2-40B4-BE49-F238E27FC236}">
                <a16:creationId xmlns:a16="http://schemas.microsoft.com/office/drawing/2014/main" id="{AE21D600-F1AC-F36A-A10D-E16265AAB958}"/>
              </a:ext>
            </a:extLst>
          </p:cNvPr>
          <p:cNvSpPr>
            <a:spLocks noGrp="1"/>
          </p:cNvSpPr>
          <p:nvPr>
            <p:ph idx="1"/>
          </p:nvPr>
        </p:nvSpPr>
        <p:spPr/>
        <p:txBody>
          <a:bodyPr>
            <a:normAutofit/>
          </a:bodyPr>
          <a:lstStyle/>
          <a:p>
            <a:r>
              <a:rPr lang="en-US" b="0" i="0" dirty="0">
                <a:solidFill>
                  <a:srgbClr val="000000"/>
                </a:solidFill>
                <a:effectLst/>
                <a:latin typeface="Roboto" panose="02000000000000000000" pitchFamily="2" charset="0"/>
                <a:ea typeface="Roboto" panose="02000000000000000000" pitchFamily="2" charset="0"/>
              </a:rPr>
              <a:t>Abstract Sequential list In Java, </a:t>
            </a:r>
            <a:r>
              <a:rPr lang="en-US" b="0" i="0" dirty="0" err="1">
                <a:solidFill>
                  <a:srgbClr val="000000"/>
                </a:solidFill>
                <a:effectLst/>
                <a:latin typeface="Roboto" panose="02000000000000000000" pitchFamily="2" charset="0"/>
                <a:ea typeface="Roboto" panose="02000000000000000000" pitchFamily="2" charset="0"/>
              </a:rPr>
              <a:t>AbstractSequentialList</a:t>
            </a:r>
            <a:r>
              <a:rPr lang="en-US" b="0" i="0" dirty="0">
                <a:solidFill>
                  <a:srgbClr val="000000"/>
                </a:solidFill>
                <a:effectLst/>
                <a:latin typeface="Roboto" panose="02000000000000000000" pitchFamily="2" charset="0"/>
                <a:ea typeface="Roboto" panose="02000000000000000000" pitchFamily="2" charset="0"/>
              </a:rPr>
              <a:t> class is the part of the Java Collection Framework. The Abstract Sequential list is implemented by the collection interface and the Abstract Collection class.</a:t>
            </a:r>
          </a:p>
          <a:p>
            <a:endParaRPr lang="en-IN" dirty="0">
              <a:latin typeface="Roboto" panose="02000000000000000000" pitchFamily="2" charset="0"/>
              <a:ea typeface="Roboto" panose="02000000000000000000" pitchFamily="2" charset="0"/>
            </a:endParaRPr>
          </a:p>
          <a:p>
            <a:r>
              <a:rPr lang="en-US" b="0" i="0" dirty="0">
                <a:solidFill>
                  <a:srgbClr val="273239"/>
                </a:solidFill>
                <a:effectLst/>
                <a:latin typeface="Roboto" panose="02000000000000000000" pitchFamily="2" charset="0"/>
                <a:ea typeface="Roboto" panose="02000000000000000000" pitchFamily="2" charset="0"/>
              </a:rPr>
              <a:t> </a:t>
            </a:r>
            <a:r>
              <a:rPr lang="en-US" u="sng" dirty="0">
                <a:latin typeface="Roboto" panose="02000000000000000000" pitchFamily="2" charset="0"/>
                <a:ea typeface="Roboto" panose="02000000000000000000" pitchFamily="2" charset="0"/>
              </a:rPr>
              <a:t>LinkedList</a:t>
            </a:r>
            <a:r>
              <a:rPr lang="en-US" b="0" i="0" dirty="0">
                <a:solidFill>
                  <a:srgbClr val="273239"/>
                </a:solidFill>
                <a:effectLst/>
                <a:latin typeface="Roboto" panose="02000000000000000000" pitchFamily="2" charset="0"/>
                <a:ea typeface="Roboto" panose="02000000000000000000" pitchFamily="2" charset="0"/>
              </a:rPr>
              <a:t> is the only direct subclass of </a:t>
            </a:r>
            <a:r>
              <a:rPr lang="en-US" b="0" i="0" dirty="0" err="1">
                <a:solidFill>
                  <a:srgbClr val="273239"/>
                </a:solidFill>
                <a:effectLst/>
                <a:latin typeface="Roboto" panose="02000000000000000000" pitchFamily="2" charset="0"/>
                <a:ea typeface="Roboto" panose="02000000000000000000" pitchFamily="2" charset="0"/>
              </a:rPr>
              <a:t>AbstractSequentialList</a:t>
            </a:r>
            <a:r>
              <a:rPr lang="en-US" b="0" i="0" dirty="0">
                <a:solidFill>
                  <a:srgbClr val="273239"/>
                </a:solidFill>
                <a:effectLst/>
                <a:latin typeface="Roboto" panose="02000000000000000000" pitchFamily="2" charset="0"/>
                <a:ea typeface="Roboto" panose="02000000000000000000" pitchFamily="2" charset="0"/>
              </a:rPr>
              <a:t>.</a:t>
            </a:r>
          </a:p>
          <a:p>
            <a:endParaRPr lang="en-US" dirty="0">
              <a:solidFill>
                <a:srgbClr val="273239"/>
              </a:solidFill>
              <a:latin typeface="Roboto" panose="02000000000000000000" pitchFamily="2" charset="0"/>
              <a:ea typeface="Roboto" panose="02000000000000000000" pitchFamily="2" charset="0"/>
            </a:endParaRPr>
          </a:p>
          <a:p>
            <a:pPr lvl="2"/>
            <a:r>
              <a:rPr lang="en-US" sz="1800" b="1" dirty="0" err="1">
                <a:solidFill>
                  <a:srgbClr val="273239"/>
                </a:solidFill>
                <a:effectLst/>
                <a:latin typeface="Roboto" panose="02000000000000000000" pitchFamily="2" charset="0"/>
                <a:ea typeface="Roboto" panose="02000000000000000000" pitchFamily="2" charset="0"/>
              </a:rPr>
              <a:t>AbstractSequentialList</a:t>
            </a:r>
            <a:r>
              <a:rPr lang="en-US" sz="1800" b="1" dirty="0">
                <a:solidFill>
                  <a:srgbClr val="273239"/>
                </a:solidFill>
                <a:effectLst/>
                <a:latin typeface="Roboto" panose="02000000000000000000" pitchFamily="2" charset="0"/>
                <a:ea typeface="Roboto" panose="02000000000000000000" pitchFamily="2" charset="0"/>
              </a:rPr>
              <a:t>&lt;E&gt; asl = new LinkedList&lt;E&gt;(); </a:t>
            </a:r>
            <a:endParaRPr lang="en-IN" sz="1800"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393429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5792-6D02-55FC-FCB2-0C6B189E3EE6}"/>
              </a:ext>
            </a:extLst>
          </p:cNvPr>
          <p:cNvSpPr>
            <a:spLocks noGrp="1"/>
          </p:cNvSpPr>
          <p:nvPr>
            <p:ph type="title"/>
          </p:nvPr>
        </p:nvSpPr>
        <p:spPr/>
        <p:txBody>
          <a:bodyPr>
            <a:normAutofit/>
          </a:bodyPr>
          <a:lstStyle/>
          <a:p>
            <a:r>
              <a:rPr lang="en-IN" dirty="0" err="1"/>
              <a:t>AbstractSequentialList</a:t>
            </a:r>
            <a:endParaRPr lang="en-IN" dirty="0"/>
          </a:p>
        </p:txBody>
      </p:sp>
      <p:pic>
        <p:nvPicPr>
          <p:cNvPr id="10242" name="Picture 2">
            <a:extLst>
              <a:ext uri="{FF2B5EF4-FFF2-40B4-BE49-F238E27FC236}">
                <a16:creationId xmlns:a16="http://schemas.microsoft.com/office/drawing/2014/main" id="{AD020A2A-3064-8A5E-596F-DFB148899A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3916" y="1690688"/>
            <a:ext cx="4743966" cy="4511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264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04F6-0B37-0818-050B-F5E2B585ADFD}"/>
              </a:ext>
            </a:extLst>
          </p:cNvPr>
          <p:cNvSpPr>
            <a:spLocks noGrp="1"/>
          </p:cNvSpPr>
          <p:nvPr>
            <p:ph type="title"/>
          </p:nvPr>
        </p:nvSpPr>
        <p:spPr/>
        <p:txBody>
          <a:bodyPr>
            <a:normAutofit/>
          </a:bodyPr>
          <a:lstStyle/>
          <a:p>
            <a:r>
              <a:rPr lang="en-US" sz="3600" dirty="0"/>
              <a:t>Calling Eclipse for Examples…..</a:t>
            </a:r>
            <a:endParaRPr lang="en-IN" dirty="0"/>
          </a:p>
        </p:txBody>
      </p:sp>
      <p:pic>
        <p:nvPicPr>
          <p:cNvPr id="7" name="Content Placeholder 6">
            <a:extLst>
              <a:ext uri="{FF2B5EF4-FFF2-40B4-BE49-F238E27FC236}">
                <a16:creationId xmlns:a16="http://schemas.microsoft.com/office/drawing/2014/main" id="{024E165C-B7D3-9293-D1F0-B8A0540B0B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5858" y="1778930"/>
            <a:ext cx="2009774" cy="4351338"/>
          </a:xfrm>
          <a:prstGeom prst="flowChartAlternateProcess">
            <a:avLst/>
          </a:prstGeom>
        </p:spPr>
      </p:pic>
      <p:pic>
        <p:nvPicPr>
          <p:cNvPr id="4" name="Picture 2">
            <a:extLst>
              <a:ext uri="{FF2B5EF4-FFF2-40B4-BE49-F238E27FC236}">
                <a16:creationId xmlns:a16="http://schemas.microsoft.com/office/drawing/2014/main" id="{09CA22D9-5E1F-59A9-3797-64A156804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9558" y="2310913"/>
            <a:ext cx="2357437" cy="264208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DC00D88D-CF4D-4B1F-7BB4-7B58F61B905D}"/>
              </a:ext>
            </a:extLst>
          </p:cNvPr>
          <p:cNvCxnSpPr>
            <a:cxnSpLocks/>
          </p:cNvCxnSpPr>
          <p:nvPr/>
        </p:nvCxnSpPr>
        <p:spPr>
          <a:xfrm>
            <a:off x="2463473" y="3857393"/>
            <a:ext cx="135367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7D43B3B-983B-9427-FF28-00DE90084037}"/>
              </a:ext>
            </a:extLst>
          </p:cNvPr>
          <p:cNvCxnSpPr/>
          <p:nvPr/>
        </p:nvCxnSpPr>
        <p:spPr>
          <a:xfrm>
            <a:off x="6367450" y="3857393"/>
            <a:ext cx="165847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1C3D21-A6E9-8EC4-76A8-4BBA52E3315C}"/>
              </a:ext>
            </a:extLst>
          </p:cNvPr>
          <p:cNvSpPr txBox="1"/>
          <p:nvPr/>
        </p:nvSpPr>
        <p:spPr>
          <a:xfrm>
            <a:off x="769143" y="3565005"/>
            <a:ext cx="6096000" cy="584775"/>
          </a:xfrm>
          <a:prstGeom prst="rect">
            <a:avLst/>
          </a:prstGeom>
          <a:noFill/>
        </p:spPr>
        <p:txBody>
          <a:bodyPr wrap="square">
            <a:spAutoFit/>
          </a:bodyPr>
          <a:lstStyle/>
          <a:p>
            <a:r>
              <a:rPr lang="en-US" sz="3200" dirty="0"/>
              <a:t>Calling</a:t>
            </a:r>
            <a:endParaRPr lang="en-IN" sz="3200" dirty="0"/>
          </a:p>
        </p:txBody>
      </p:sp>
    </p:spTree>
    <p:extLst>
      <p:ext uri="{BB962C8B-B14F-4D97-AF65-F5344CB8AC3E}">
        <p14:creationId xmlns:p14="http://schemas.microsoft.com/office/powerpoint/2010/main" val="33317637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4372C-53C3-1E6E-F817-EF97A4CB60A2}"/>
              </a:ext>
            </a:extLst>
          </p:cNvPr>
          <p:cNvSpPr>
            <a:spLocks noGrp="1"/>
          </p:cNvSpPr>
          <p:nvPr>
            <p:ph type="title"/>
          </p:nvPr>
        </p:nvSpPr>
        <p:spPr>
          <a:xfrm>
            <a:off x="5511800" y="3141868"/>
            <a:ext cx="10515600" cy="1325563"/>
          </a:xfrm>
        </p:spPr>
        <p:txBody>
          <a:bodyPr/>
          <a:lstStyle/>
          <a:p>
            <a:r>
              <a:rPr lang="en-IN" b="1" dirty="0"/>
              <a:t>Stack</a:t>
            </a:r>
          </a:p>
        </p:txBody>
      </p:sp>
    </p:spTree>
    <p:extLst>
      <p:ext uri="{BB962C8B-B14F-4D97-AF65-F5344CB8AC3E}">
        <p14:creationId xmlns:p14="http://schemas.microsoft.com/office/powerpoint/2010/main" val="17910134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2762E-9FC8-32B5-3CA2-89D3A79400CB}"/>
              </a:ext>
            </a:extLst>
          </p:cNvPr>
          <p:cNvSpPr>
            <a:spLocks noGrp="1"/>
          </p:cNvSpPr>
          <p:nvPr>
            <p:ph type="title"/>
          </p:nvPr>
        </p:nvSpPr>
        <p:spPr>
          <a:xfrm>
            <a:off x="2048435" y="746012"/>
            <a:ext cx="10587545" cy="547145"/>
          </a:xfrm>
        </p:spPr>
        <p:txBody>
          <a:bodyPr>
            <a:normAutofit fontScale="90000"/>
          </a:bodyPr>
          <a:lstStyle/>
          <a:p>
            <a:r>
              <a:rPr lang="en-US" sz="3200" dirty="0"/>
              <a:t>Examples of Collections:</a:t>
            </a:r>
            <a:endParaRPr lang="en-IN" sz="3200" dirty="0"/>
          </a:p>
        </p:txBody>
      </p:sp>
      <p:sp>
        <p:nvSpPr>
          <p:cNvPr id="3" name="Content Placeholder 2">
            <a:extLst>
              <a:ext uri="{FF2B5EF4-FFF2-40B4-BE49-F238E27FC236}">
                <a16:creationId xmlns:a16="http://schemas.microsoft.com/office/drawing/2014/main" id="{AC706701-4274-B32B-10DA-671C075B3DC7}"/>
              </a:ext>
            </a:extLst>
          </p:cNvPr>
          <p:cNvSpPr>
            <a:spLocks noGrp="1"/>
          </p:cNvSpPr>
          <p:nvPr>
            <p:ph idx="1"/>
          </p:nvPr>
        </p:nvSpPr>
        <p:spPr>
          <a:xfrm>
            <a:off x="1795117" y="2756506"/>
            <a:ext cx="10396883" cy="4065589"/>
          </a:xfrm>
        </p:spPr>
        <p:txBody>
          <a:bodyPr>
            <a:normAutofit/>
          </a:bodyPr>
          <a:lstStyle/>
          <a:p>
            <a:r>
              <a:rPr lang="en-US" dirty="0"/>
              <a:t>Geometry Box:     </a:t>
            </a:r>
          </a:p>
          <a:p>
            <a:endParaRPr lang="en-US" dirty="0"/>
          </a:p>
          <a:p>
            <a:endParaRPr lang="en-US" dirty="0"/>
          </a:p>
          <a:p>
            <a:endParaRPr lang="en-US" dirty="0"/>
          </a:p>
          <a:p>
            <a:endParaRPr lang="en-US" dirty="0"/>
          </a:p>
          <a:p>
            <a:endParaRPr lang="en-US" dirty="0"/>
          </a:p>
          <a:p>
            <a:endParaRPr lang="en-US" dirty="0"/>
          </a:p>
          <a:p>
            <a:r>
              <a:rPr lang="en-US" dirty="0"/>
              <a:t>School Bags:   </a:t>
            </a:r>
          </a:p>
          <a:p>
            <a:pPr marL="0" indent="0">
              <a:buNone/>
            </a:pPr>
            <a:r>
              <a:rPr lang="en-US" dirty="0"/>
              <a:t>     </a:t>
            </a:r>
            <a:endParaRPr lang="en-IN" dirty="0"/>
          </a:p>
        </p:txBody>
      </p:sp>
      <p:pic>
        <p:nvPicPr>
          <p:cNvPr id="4" name="Picture 2">
            <a:extLst>
              <a:ext uri="{FF2B5EF4-FFF2-40B4-BE49-F238E27FC236}">
                <a16:creationId xmlns:a16="http://schemas.microsoft.com/office/drawing/2014/main" id="{7D01A952-83CD-9536-AB82-F6EA7F4A33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813" y="2218713"/>
            <a:ext cx="2649070" cy="1788554"/>
          </a:xfrm>
          <a:prstGeom prst="rect">
            <a:avLst/>
          </a:prstGeom>
          <a:solidFill>
            <a:schemeClr val="bg2">
              <a:lumMod val="60000"/>
              <a:lumOff val="40000"/>
            </a:schemeClr>
          </a:solidFill>
        </p:spPr>
      </p:pic>
      <p:cxnSp>
        <p:nvCxnSpPr>
          <p:cNvPr id="5" name="Straight Arrow Connector 4">
            <a:extLst>
              <a:ext uri="{FF2B5EF4-FFF2-40B4-BE49-F238E27FC236}">
                <a16:creationId xmlns:a16="http://schemas.microsoft.com/office/drawing/2014/main" id="{2516A8EB-5EAB-70AD-0A71-10FA6EAD03AF}"/>
              </a:ext>
            </a:extLst>
          </p:cNvPr>
          <p:cNvCxnSpPr/>
          <p:nvPr/>
        </p:nvCxnSpPr>
        <p:spPr>
          <a:xfrm>
            <a:off x="4176635" y="2931459"/>
            <a:ext cx="2520000"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6" name="Straight Arrow Connector 5">
            <a:extLst>
              <a:ext uri="{FF2B5EF4-FFF2-40B4-BE49-F238E27FC236}">
                <a16:creationId xmlns:a16="http://schemas.microsoft.com/office/drawing/2014/main" id="{514A67CD-DCE9-3EDD-D676-3F0AD9237F24}"/>
              </a:ext>
            </a:extLst>
          </p:cNvPr>
          <p:cNvCxnSpPr/>
          <p:nvPr/>
        </p:nvCxnSpPr>
        <p:spPr>
          <a:xfrm>
            <a:off x="4176635" y="5771030"/>
            <a:ext cx="2520000"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pic>
        <p:nvPicPr>
          <p:cNvPr id="7" name="Picture 4">
            <a:extLst>
              <a:ext uri="{FF2B5EF4-FFF2-40B4-BE49-F238E27FC236}">
                <a16:creationId xmlns:a16="http://schemas.microsoft.com/office/drawing/2014/main" id="{9E3A7A46-C7B2-100D-B358-4550C0BAE2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883" y="4434143"/>
            <a:ext cx="2520000" cy="196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45153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heel(1)">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wheel(1)">
                                      <p:cBhvr>
                                        <p:cTn id="20" dur="2000"/>
                                        <p:tgtEl>
                                          <p:spTgt spid="3">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heel(1)">
                                      <p:cBhvr>
                                        <p:cTn id="25"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F86-7A13-90BC-0125-B4B67CCE2A12}"/>
              </a:ext>
            </a:extLst>
          </p:cNvPr>
          <p:cNvSpPr>
            <a:spLocks noGrp="1"/>
          </p:cNvSpPr>
          <p:nvPr>
            <p:ph type="title"/>
          </p:nvPr>
        </p:nvSpPr>
        <p:spPr/>
        <p:txBody>
          <a:bodyPr>
            <a:normAutofit/>
          </a:bodyPr>
          <a:lstStyle/>
          <a:p>
            <a:r>
              <a:rPr lang="en-IN" dirty="0"/>
              <a:t>What is stack?</a:t>
            </a:r>
          </a:p>
        </p:txBody>
      </p:sp>
      <p:sp>
        <p:nvSpPr>
          <p:cNvPr id="3" name="Content Placeholder 2">
            <a:extLst>
              <a:ext uri="{FF2B5EF4-FFF2-40B4-BE49-F238E27FC236}">
                <a16:creationId xmlns:a16="http://schemas.microsoft.com/office/drawing/2014/main" id="{1A897385-4D3F-A2EC-F11C-69E9441EA460}"/>
              </a:ext>
            </a:extLst>
          </p:cNvPr>
          <p:cNvSpPr>
            <a:spLocks noGrp="1"/>
          </p:cNvSpPr>
          <p:nvPr>
            <p:ph idx="1"/>
          </p:nvPr>
        </p:nvSpPr>
        <p:spPr/>
        <p:txBody>
          <a:bodyPr>
            <a:normAutofit/>
          </a:bodyPr>
          <a:lstStyle/>
          <a:p>
            <a:r>
              <a:rPr lang="en-US" b="0" i="0" dirty="0">
                <a:solidFill>
                  <a:srgbClr val="000000"/>
                </a:solidFill>
                <a:effectLst/>
                <a:latin typeface="Roboto" panose="02000000000000000000" pitchFamily="2" charset="0"/>
                <a:ea typeface="Roboto" panose="02000000000000000000" pitchFamily="2" charset="0"/>
              </a:rPr>
              <a:t>In Java, Stack is a class that falls under the Collection framework that extends the Vector class. It also implements interfaces List, Collection, </a:t>
            </a:r>
            <a:r>
              <a:rPr lang="en-US" b="0" i="0" dirty="0" err="1">
                <a:solidFill>
                  <a:srgbClr val="000000"/>
                </a:solidFill>
                <a:effectLst/>
                <a:latin typeface="Roboto" panose="02000000000000000000" pitchFamily="2" charset="0"/>
                <a:ea typeface="Roboto" panose="02000000000000000000" pitchFamily="2" charset="0"/>
              </a:rPr>
              <a:t>Iterable</a:t>
            </a:r>
            <a:r>
              <a:rPr lang="en-US" b="0" i="0" dirty="0">
                <a:solidFill>
                  <a:srgbClr val="000000"/>
                </a:solidFill>
                <a:effectLst/>
                <a:latin typeface="Roboto" panose="02000000000000000000" pitchFamily="2" charset="0"/>
                <a:ea typeface="Roboto" panose="02000000000000000000" pitchFamily="2" charset="0"/>
              </a:rPr>
              <a:t>, Cloneable, Serializable. It represents the LIFO stack of objects.</a:t>
            </a:r>
          </a:p>
          <a:p>
            <a:r>
              <a:rPr lang="en-IN" b="1" dirty="0">
                <a:latin typeface="Roboto" panose="02000000000000000000" pitchFamily="2" charset="0"/>
                <a:ea typeface="Roboto" panose="02000000000000000000" pitchFamily="2" charset="0"/>
              </a:rPr>
              <a:t>LIFO-Last </a:t>
            </a:r>
            <a:r>
              <a:rPr lang="en-IN" b="1">
                <a:latin typeface="Roboto" panose="02000000000000000000" pitchFamily="2" charset="0"/>
                <a:ea typeface="Roboto" panose="02000000000000000000" pitchFamily="2" charset="0"/>
              </a:rPr>
              <a:t>In First </a:t>
            </a:r>
            <a:r>
              <a:rPr lang="en-IN" b="1" dirty="0">
                <a:latin typeface="Roboto" panose="02000000000000000000" pitchFamily="2" charset="0"/>
                <a:ea typeface="Roboto" panose="02000000000000000000" pitchFamily="2" charset="0"/>
              </a:rPr>
              <a:t>Out</a:t>
            </a:r>
          </a:p>
          <a:p>
            <a:r>
              <a:rPr lang="en-US" b="0" i="0" dirty="0">
                <a:solidFill>
                  <a:srgbClr val="333333"/>
                </a:solidFill>
                <a:effectLst/>
                <a:latin typeface="Roboto" panose="02000000000000000000" pitchFamily="2" charset="0"/>
                <a:ea typeface="Roboto" panose="02000000000000000000" pitchFamily="2" charset="0"/>
              </a:rPr>
              <a:t>The stack data structure has the two most important operations that are </a:t>
            </a:r>
            <a:r>
              <a:rPr lang="en-US" b="1" i="0" dirty="0">
                <a:solidFill>
                  <a:srgbClr val="333333"/>
                </a:solidFill>
                <a:effectLst/>
                <a:latin typeface="Roboto" panose="02000000000000000000" pitchFamily="2" charset="0"/>
                <a:ea typeface="Roboto" panose="02000000000000000000" pitchFamily="2" charset="0"/>
              </a:rPr>
              <a:t>push</a:t>
            </a:r>
            <a:r>
              <a:rPr lang="en-US" b="0" i="0" dirty="0">
                <a:solidFill>
                  <a:srgbClr val="333333"/>
                </a:solidFill>
                <a:effectLst/>
                <a:latin typeface="Roboto" panose="02000000000000000000" pitchFamily="2" charset="0"/>
                <a:ea typeface="Roboto" panose="02000000000000000000" pitchFamily="2" charset="0"/>
              </a:rPr>
              <a:t> and </a:t>
            </a:r>
            <a:r>
              <a:rPr lang="en-US" b="1" i="0" dirty="0">
                <a:solidFill>
                  <a:srgbClr val="333333"/>
                </a:solidFill>
                <a:effectLst/>
                <a:latin typeface="Roboto" panose="02000000000000000000" pitchFamily="2" charset="0"/>
                <a:ea typeface="Roboto" panose="02000000000000000000" pitchFamily="2" charset="0"/>
              </a:rPr>
              <a:t>pop</a:t>
            </a:r>
            <a:r>
              <a:rPr lang="en-US" b="0" i="0" dirty="0">
                <a:solidFill>
                  <a:srgbClr val="333333"/>
                </a:solidFill>
                <a:effectLst/>
                <a:latin typeface="Roboto" panose="02000000000000000000" pitchFamily="2" charset="0"/>
                <a:ea typeface="Roboto" panose="02000000000000000000" pitchFamily="2" charset="0"/>
              </a:rPr>
              <a:t>. The push operation inserts an element into the stack and pop operation removes an element from the top of the stack. </a:t>
            </a:r>
          </a:p>
          <a:p>
            <a:r>
              <a:rPr lang="en-US" b="0" i="0" dirty="0">
                <a:solidFill>
                  <a:srgbClr val="333333"/>
                </a:solidFill>
                <a:effectLst/>
                <a:latin typeface="Roboto" panose="02000000000000000000" pitchFamily="2" charset="0"/>
                <a:ea typeface="Roboto" panose="02000000000000000000" pitchFamily="2" charset="0"/>
              </a:rPr>
              <a:t>we must import the </a:t>
            </a:r>
            <a:r>
              <a:rPr lang="en-US" b="0" i="0" dirty="0" err="1">
                <a:solidFill>
                  <a:srgbClr val="333333"/>
                </a:solidFill>
                <a:effectLst/>
                <a:latin typeface="Roboto" panose="02000000000000000000" pitchFamily="2" charset="0"/>
                <a:ea typeface="Roboto" panose="02000000000000000000" pitchFamily="2" charset="0"/>
              </a:rPr>
              <a:t>java.util</a:t>
            </a:r>
            <a:r>
              <a:rPr lang="en-US" b="0" i="0" dirty="0">
                <a:solidFill>
                  <a:srgbClr val="333333"/>
                </a:solidFill>
                <a:effectLst/>
                <a:latin typeface="Roboto" panose="02000000000000000000" pitchFamily="2" charset="0"/>
                <a:ea typeface="Roboto" panose="02000000000000000000" pitchFamily="2" charset="0"/>
              </a:rPr>
              <a:t> package</a:t>
            </a:r>
            <a:endParaRPr lang="en-IN" b="1" dirty="0">
              <a:solidFill>
                <a:srgbClr val="333333"/>
              </a:solidFill>
              <a:latin typeface="Roboto" panose="02000000000000000000" pitchFamily="2" charset="0"/>
              <a:ea typeface="Roboto" panose="02000000000000000000" pitchFamily="2" charset="0"/>
            </a:endParaRPr>
          </a:p>
          <a:p>
            <a:pPr lvl="3"/>
            <a:r>
              <a:rPr lang="en-IN" sz="1600" b="1" i="0" dirty="0">
                <a:solidFill>
                  <a:srgbClr val="000000"/>
                </a:solidFill>
                <a:effectLst/>
                <a:latin typeface="Roboto" panose="02000000000000000000" pitchFamily="2" charset="0"/>
                <a:ea typeface="Roboto" panose="02000000000000000000" pitchFamily="2" charset="0"/>
              </a:rPr>
              <a:t>Stack </a:t>
            </a:r>
            <a:r>
              <a:rPr lang="en-IN" sz="1600" b="1" i="0" dirty="0" err="1">
                <a:solidFill>
                  <a:srgbClr val="000000"/>
                </a:solidFill>
                <a:effectLst/>
                <a:latin typeface="Roboto" panose="02000000000000000000" pitchFamily="2" charset="0"/>
                <a:ea typeface="Roboto" panose="02000000000000000000" pitchFamily="2" charset="0"/>
              </a:rPr>
              <a:t>stk</a:t>
            </a:r>
            <a:r>
              <a:rPr lang="en-IN" sz="1600" b="1" i="0" dirty="0">
                <a:solidFill>
                  <a:srgbClr val="000000"/>
                </a:solidFill>
                <a:effectLst/>
                <a:latin typeface="Roboto" panose="02000000000000000000" pitchFamily="2" charset="0"/>
                <a:ea typeface="Roboto" panose="02000000000000000000" pitchFamily="2" charset="0"/>
              </a:rPr>
              <a:t> = </a:t>
            </a:r>
            <a:r>
              <a:rPr lang="en-IN" sz="1600" b="1" i="0" dirty="0">
                <a:solidFill>
                  <a:srgbClr val="006699"/>
                </a:solidFill>
                <a:effectLst/>
                <a:latin typeface="Roboto" panose="02000000000000000000" pitchFamily="2" charset="0"/>
                <a:ea typeface="Roboto" panose="02000000000000000000" pitchFamily="2" charset="0"/>
              </a:rPr>
              <a:t>new</a:t>
            </a:r>
            <a:r>
              <a:rPr lang="en-IN" sz="1600" b="1" i="0" dirty="0">
                <a:solidFill>
                  <a:srgbClr val="000000"/>
                </a:solidFill>
                <a:effectLst/>
                <a:latin typeface="Roboto" panose="02000000000000000000" pitchFamily="2" charset="0"/>
                <a:ea typeface="Roboto" panose="02000000000000000000" pitchFamily="2" charset="0"/>
              </a:rPr>
              <a:t> Stack();  </a:t>
            </a:r>
          </a:p>
          <a:p>
            <a:pPr lvl="3"/>
            <a:r>
              <a:rPr lang="en-US" sz="1600" b="1" i="0" dirty="0">
                <a:solidFill>
                  <a:srgbClr val="000000"/>
                </a:solidFill>
                <a:effectLst/>
                <a:latin typeface="Roboto" panose="02000000000000000000" pitchFamily="2" charset="0"/>
                <a:ea typeface="Roboto" panose="02000000000000000000" pitchFamily="2" charset="0"/>
              </a:rPr>
              <a:t>Stack&lt;type&gt; </a:t>
            </a:r>
            <a:r>
              <a:rPr lang="en-US" sz="1600" b="1" i="0" dirty="0" err="1">
                <a:solidFill>
                  <a:srgbClr val="000000"/>
                </a:solidFill>
                <a:effectLst/>
                <a:latin typeface="Roboto" panose="02000000000000000000" pitchFamily="2" charset="0"/>
                <a:ea typeface="Roboto" panose="02000000000000000000" pitchFamily="2" charset="0"/>
              </a:rPr>
              <a:t>stk</a:t>
            </a:r>
            <a:r>
              <a:rPr lang="en-US" sz="1600" b="1" i="0" dirty="0">
                <a:solidFill>
                  <a:srgbClr val="000000"/>
                </a:solidFill>
                <a:effectLst/>
                <a:latin typeface="Roboto" panose="02000000000000000000" pitchFamily="2" charset="0"/>
                <a:ea typeface="Roboto" panose="02000000000000000000" pitchFamily="2" charset="0"/>
              </a:rPr>
              <a:t> = </a:t>
            </a:r>
            <a:r>
              <a:rPr lang="en-US" sz="1600" b="1" i="0" dirty="0">
                <a:solidFill>
                  <a:srgbClr val="006699"/>
                </a:solidFill>
                <a:effectLst/>
                <a:latin typeface="Roboto" panose="02000000000000000000" pitchFamily="2" charset="0"/>
                <a:ea typeface="Roboto" panose="02000000000000000000" pitchFamily="2" charset="0"/>
              </a:rPr>
              <a:t>new</a:t>
            </a:r>
            <a:r>
              <a:rPr lang="en-US" sz="1600" b="1" i="0" dirty="0">
                <a:solidFill>
                  <a:srgbClr val="000000"/>
                </a:solidFill>
                <a:effectLst/>
                <a:latin typeface="Roboto" panose="02000000000000000000" pitchFamily="2" charset="0"/>
                <a:ea typeface="Roboto" panose="02000000000000000000" pitchFamily="2" charset="0"/>
              </a:rPr>
              <a:t> Stack&lt;&gt;();  </a:t>
            </a:r>
          </a:p>
          <a:p>
            <a:pPr marL="1371600" lvl="3" indent="0">
              <a:buNone/>
            </a:pPr>
            <a:endParaRPr lang="en-IN" b="0" i="0" dirty="0">
              <a:solidFill>
                <a:srgbClr val="000000"/>
              </a:solidFill>
              <a:effectLst/>
              <a:latin typeface="inter-regular"/>
            </a:endParaRPr>
          </a:p>
          <a:p>
            <a:pPr marL="1371600" lvl="3" indent="0">
              <a:buNone/>
            </a:pPr>
            <a:endParaRPr lang="en-IN" dirty="0"/>
          </a:p>
        </p:txBody>
      </p:sp>
    </p:spTree>
    <p:extLst>
      <p:ext uri="{BB962C8B-B14F-4D97-AF65-F5344CB8AC3E}">
        <p14:creationId xmlns:p14="http://schemas.microsoft.com/office/powerpoint/2010/main" val="39529167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heel(1)">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heel(1)">
                                      <p:cBhvr>
                                        <p:cTn id="20" dur="2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heel(1)">
                                      <p:cBhvr>
                                        <p:cTn id="25" dur="20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heel(1)">
                                      <p:cBhvr>
                                        <p:cTn id="30" dur="2000"/>
                                        <p:tgtEl>
                                          <p:spTgt spid="3">
                                            <p:txEl>
                                              <p:pRg st="3" end="3"/>
                                            </p:txEl>
                                          </p:spTgt>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heel(1)">
                                      <p:cBhvr>
                                        <p:cTn id="33" dur="2000"/>
                                        <p:tgtEl>
                                          <p:spTgt spid="3">
                                            <p:txEl>
                                              <p:pRg st="4" end="4"/>
                                            </p:txEl>
                                          </p:spTgt>
                                        </p:tgtEl>
                                      </p:cBhvr>
                                    </p:animEffect>
                                  </p:childTnLst>
                                </p:cTn>
                              </p:par>
                              <p:par>
                                <p:cTn id="34" presetID="21" presetClass="entr" presetSubtype="1"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wheel(1)">
                                      <p:cBhvr>
                                        <p:cTn id="3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E59E-812A-13BA-A1DF-E803318828E9}"/>
              </a:ext>
            </a:extLst>
          </p:cNvPr>
          <p:cNvSpPr>
            <a:spLocks noGrp="1"/>
          </p:cNvSpPr>
          <p:nvPr>
            <p:ph type="title"/>
          </p:nvPr>
        </p:nvSpPr>
        <p:spPr/>
        <p:txBody>
          <a:bodyPr>
            <a:normAutofit/>
          </a:bodyPr>
          <a:lstStyle/>
          <a:p>
            <a:r>
              <a:rPr lang="en-IN" dirty="0"/>
              <a:t>How Stack Works:</a:t>
            </a:r>
          </a:p>
        </p:txBody>
      </p:sp>
      <p:pic>
        <p:nvPicPr>
          <p:cNvPr id="12290" name="Picture 2" descr="Java Stack">
            <a:extLst>
              <a:ext uri="{FF2B5EF4-FFF2-40B4-BE49-F238E27FC236}">
                <a16:creationId xmlns:a16="http://schemas.microsoft.com/office/drawing/2014/main" id="{3139E38B-EE4A-47C6-5B50-92123961E8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7762" y="2126963"/>
            <a:ext cx="2798345" cy="334198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Java Stack">
            <a:extLst>
              <a:ext uri="{FF2B5EF4-FFF2-40B4-BE49-F238E27FC236}">
                <a16:creationId xmlns:a16="http://schemas.microsoft.com/office/drawing/2014/main" id="{A8F2C102-E029-87B9-9525-D2FA384B7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644587"/>
            <a:ext cx="5346032"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027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12290"/>
                                        </p:tgtEl>
                                        <p:attrNameLst>
                                          <p:attrName>r</p:attrName>
                                        </p:attrNameLst>
                                      </p:cBhvr>
                                    </p:animRot>
                                    <p:animRot by="-240000">
                                      <p:cBhvr>
                                        <p:cTn id="15" dur="200" fill="hold">
                                          <p:stCondLst>
                                            <p:cond delay="200"/>
                                          </p:stCondLst>
                                        </p:cTn>
                                        <p:tgtEl>
                                          <p:spTgt spid="12290"/>
                                        </p:tgtEl>
                                        <p:attrNameLst>
                                          <p:attrName>r</p:attrName>
                                        </p:attrNameLst>
                                      </p:cBhvr>
                                    </p:animRot>
                                    <p:animRot by="240000">
                                      <p:cBhvr>
                                        <p:cTn id="16" dur="200" fill="hold">
                                          <p:stCondLst>
                                            <p:cond delay="400"/>
                                          </p:stCondLst>
                                        </p:cTn>
                                        <p:tgtEl>
                                          <p:spTgt spid="12290"/>
                                        </p:tgtEl>
                                        <p:attrNameLst>
                                          <p:attrName>r</p:attrName>
                                        </p:attrNameLst>
                                      </p:cBhvr>
                                    </p:animRot>
                                    <p:animRot by="-240000">
                                      <p:cBhvr>
                                        <p:cTn id="17" dur="200" fill="hold">
                                          <p:stCondLst>
                                            <p:cond delay="600"/>
                                          </p:stCondLst>
                                        </p:cTn>
                                        <p:tgtEl>
                                          <p:spTgt spid="12290"/>
                                        </p:tgtEl>
                                        <p:attrNameLst>
                                          <p:attrName>r</p:attrName>
                                        </p:attrNameLst>
                                      </p:cBhvr>
                                    </p:animRot>
                                    <p:animRot by="120000">
                                      <p:cBhvr>
                                        <p:cTn id="18" dur="200" fill="hold">
                                          <p:stCondLst>
                                            <p:cond delay="800"/>
                                          </p:stCondLst>
                                        </p:cTn>
                                        <p:tgtEl>
                                          <p:spTgt spid="12290"/>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nodeType="clickEffect">
                                  <p:stCondLst>
                                    <p:cond delay="0"/>
                                  </p:stCondLst>
                                  <p:childTnLst>
                                    <p:animRot by="120000">
                                      <p:cBhvr>
                                        <p:cTn id="22" dur="100" fill="hold">
                                          <p:stCondLst>
                                            <p:cond delay="0"/>
                                          </p:stCondLst>
                                        </p:cTn>
                                        <p:tgtEl>
                                          <p:spTgt spid="12292"/>
                                        </p:tgtEl>
                                        <p:attrNameLst>
                                          <p:attrName>r</p:attrName>
                                        </p:attrNameLst>
                                      </p:cBhvr>
                                    </p:animRot>
                                    <p:animRot by="-240000">
                                      <p:cBhvr>
                                        <p:cTn id="23" dur="200" fill="hold">
                                          <p:stCondLst>
                                            <p:cond delay="200"/>
                                          </p:stCondLst>
                                        </p:cTn>
                                        <p:tgtEl>
                                          <p:spTgt spid="12292"/>
                                        </p:tgtEl>
                                        <p:attrNameLst>
                                          <p:attrName>r</p:attrName>
                                        </p:attrNameLst>
                                      </p:cBhvr>
                                    </p:animRot>
                                    <p:animRot by="240000">
                                      <p:cBhvr>
                                        <p:cTn id="24" dur="200" fill="hold">
                                          <p:stCondLst>
                                            <p:cond delay="400"/>
                                          </p:stCondLst>
                                        </p:cTn>
                                        <p:tgtEl>
                                          <p:spTgt spid="12292"/>
                                        </p:tgtEl>
                                        <p:attrNameLst>
                                          <p:attrName>r</p:attrName>
                                        </p:attrNameLst>
                                      </p:cBhvr>
                                    </p:animRot>
                                    <p:animRot by="-240000">
                                      <p:cBhvr>
                                        <p:cTn id="25" dur="200" fill="hold">
                                          <p:stCondLst>
                                            <p:cond delay="600"/>
                                          </p:stCondLst>
                                        </p:cTn>
                                        <p:tgtEl>
                                          <p:spTgt spid="12292"/>
                                        </p:tgtEl>
                                        <p:attrNameLst>
                                          <p:attrName>r</p:attrName>
                                        </p:attrNameLst>
                                      </p:cBhvr>
                                    </p:animRot>
                                    <p:animRot by="120000">
                                      <p:cBhvr>
                                        <p:cTn id="26" dur="200" fill="hold">
                                          <p:stCondLst>
                                            <p:cond delay="800"/>
                                          </p:stCondLst>
                                        </p:cTn>
                                        <p:tgtEl>
                                          <p:spTgt spid="1229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E488-AE2E-EC3C-8990-3E47A4DECEAB}"/>
              </a:ext>
            </a:extLst>
          </p:cNvPr>
          <p:cNvSpPr>
            <a:spLocks noGrp="1"/>
          </p:cNvSpPr>
          <p:nvPr>
            <p:ph type="title"/>
          </p:nvPr>
        </p:nvSpPr>
        <p:spPr/>
        <p:txBody>
          <a:bodyPr>
            <a:normAutofit/>
          </a:bodyPr>
          <a:lstStyle/>
          <a:p>
            <a:r>
              <a:rPr lang="en-IN" dirty="0" err="1"/>
              <a:t>Contd</a:t>
            </a:r>
            <a:r>
              <a:rPr lang="en-IN" dirty="0"/>
              <a:t>,</a:t>
            </a:r>
          </a:p>
        </p:txBody>
      </p:sp>
      <p:pic>
        <p:nvPicPr>
          <p:cNvPr id="14338" name="Picture 2" descr="Java Stack">
            <a:extLst>
              <a:ext uri="{FF2B5EF4-FFF2-40B4-BE49-F238E27FC236}">
                <a16:creationId xmlns:a16="http://schemas.microsoft.com/office/drawing/2014/main" id="{6DBDD4FF-D1CC-0109-BFA6-5B1C4A767D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6388" y="2314721"/>
            <a:ext cx="5774657" cy="347662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Java Stack">
            <a:extLst>
              <a:ext uri="{FF2B5EF4-FFF2-40B4-BE49-F238E27FC236}">
                <a16:creationId xmlns:a16="http://schemas.microsoft.com/office/drawing/2014/main" id="{DFD62DED-A1C3-77C5-2F30-E0A952F94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1656" y="1624585"/>
            <a:ext cx="26289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32201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14338"/>
                                        </p:tgtEl>
                                        <p:attrNameLst>
                                          <p:attrName>r</p:attrName>
                                        </p:attrNameLst>
                                      </p:cBhvr>
                                    </p:animRot>
                                    <p:animRot by="-240000">
                                      <p:cBhvr>
                                        <p:cTn id="15" dur="200" fill="hold">
                                          <p:stCondLst>
                                            <p:cond delay="200"/>
                                          </p:stCondLst>
                                        </p:cTn>
                                        <p:tgtEl>
                                          <p:spTgt spid="14338"/>
                                        </p:tgtEl>
                                        <p:attrNameLst>
                                          <p:attrName>r</p:attrName>
                                        </p:attrNameLst>
                                      </p:cBhvr>
                                    </p:animRot>
                                    <p:animRot by="240000">
                                      <p:cBhvr>
                                        <p:cTn id="16" dur="200" fill="hold">
                                          <p:stCondLst>
                                            <p:cond delay="400"/>
                                          </p:stCondLst>
                                        </p:cTn>
                                        <p:tgtEl>
                                          <p:spTgt spid="14338"/>
                                        </p:tgtEl>
                                        <p:attrNameLst>
                                          <p:attrName>r</p:attrName>
                                        </p:attrNameLst>
                                      </p:cBhvr>
                                    </p:animRot>
                                    <p:animRot by="-240000">
                                      <p:cBhvr>
                                        <p:cTn id="17" dur="200" fill="hold">
                                          <p:stCondLst>
                                            <p:cond delay="600"/>
                                          </p:stCondLst>
                                        </p:cTn>
                                        <p:tgtEl>
                                          <p:spTgt spid="14338"/>
                                        </p:tgtEl>
                                        <p:attrNameLst>
                                          <p:attrName>r</p:attrName>
                                        </p:attrNameLst>
                                      </p:cBhvr>
                                    </p:animRot>
                                    <p:animRot by="120000">
                                      <p:cBhvr>
                                        <p:cTn id="18" dur="200" fill="hold">
                                          <p:stCondLst>
                                            <p:cond delay="800"/>
                                          </p:stCondLst>
                                        </p:cTn>
                                        <p:tgtEl>
                                          <p:spTgt spid="14338"/>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nodeType="clickEffect">
                                  <p:stCondLst>
                                    <p:cond delay="0"/>
                                  </p:stCondLst>
                                  <p:childTnLst>
                                    <p:animRot by="120000">
                                      <p:cBhvr>
                                        <p:cTn id="22" dur="100" fill="hold">
                                          <p:stCondLst>
                                            <p:cond delay="0"/>
                                          </p:stCondLst>
                                        </p:cTn>
                                        <p:tgtEl>
                                          <p:spTgt spid="14340"/>
                                        </p:tgtEl>
                                        <p:attrNameLst>
                                          <p:attrName>r</p:attrName>
                                        </p:attrNameLst>
                                      </p:cBhvr>
                                    </p:animRot>
                                    <p:animRot by="-240000">
                                      <p:cBhvr>
                                        <p:cTn id="23" dur="200" fill="hold">
                                          <p:stCondLst>
                                            <p:cond delay="200"/>
                                          </p:stCondLst>
                                        </p:cTn>
                                        <p:tgtEl>
                                          <p:spTgt spid="14340"/>
                                        </p:tgtEl>
                                        <p:attrNameLst>
                                          <p:attrName>r</p:attrName>
                                        </p:attrNameLst>
                                      </p:cBhvr>
                                    </p:animRot>
                                    <p:animRot by="240000">
                                      <p:cBhvr>
                                        <p:cTn id="24" dur="200" fill="hold">
                                          <p:stCondLst>
                                            <p:cond delay="400"/>
                                          </p:stCondLst>
                                        </p:cTn>
                                        <p:tgtEl>
                                          <p:spTgt spid="14340"/>
                                        </p:tgtEl>
                                        <p:attrNameLst>
                                          <p:attrName>r</p:attrName>
                                        </p:attrNameLst>
                                      </p:cBhvr>
                                    </p:animRot>
                                    <p:animRot by="-240000">
                                      <p:cBhvr>
                                        <p:cTn id="25" dur="200" fill="hold">
                                          <p:stCondLst>
                                            <p:cond delay="600"/>
                                          </p:stCondLst>
                                        </p:cTn>
                                        <p:tgtEl>
                                          <p:spTgt spid="14340"/>
                                        </p:tgtEl>
                                        <p:attrNameLst>
                                          <p:attrName>r</p:attrName>
                                        </p:attrNameLst>
                                      </p:cBhvr>
                                    </p:animRot>
                                    <p:animRot by="120000">
                                      <p:cBhvr>
                                        <p:cTn id="26" dur="200" fill="hold">
                                          <p:stCondLst>
                                            <p:cond delay="800"/>
                                          </p:stCondLst>
                                        </p:cTn>
                                        <p:tgtEl>
                                          <p:spTgt spid="143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B7301-371F-42D2-FEFE-AF8BABCAFB17}"/>
              </a:ext>
            </a:extLst>
          </p:cNvPr>
          <p:cNvSpPr>
            <a:spLocks noGrp="1"/>
          </p:cNvSpPr>
          <p:nvPr>
            <p:ph type="title"/>
          </p:nvPr>
        </p:nvSpPr>
        <p:spPr>
          <a:xfrm>
            <a:off x="1857819" y="552392"/>
            <a:ext cx="8911687" cy="702666"/>
          </a:xfrm>
        </p:spPr>
        <p:txBody>
          <a:bodyPr>
            <a:normAutofit/>
          </a:bodyPr>
          <a:lstStyle/>
          <a:p>
            <a:r>
              <a:rPr lang="en-IN" dirty="0"/>
              <a:t>Methods</a:t>
            </a:r>
          </a:p>
        </p:txBody>
      </p:sp>
      <p:graphicFrame>
        <p:nvGraphicFramePr>
          <p:cNvPr id="4" name="Table 4">
            <a:extLst>
              <a:ext uri="{FF2B5EF4-FFF2-40B4-BE49-F238E27FC236}">
                <a16:creationId xmlns:a16="http://schemas.microsoft.com/office/drawing/2014/main" id="{B85C1A6C-D85C-3C1C-18E6-FB99ED0DA02F}"/>
              </a:ext>
            </a:extLst>
          </p:cNvPr>
          <p:cNvGraphicFramePr>
            <a:graphicFrameLocks noGrp="1"/>
          </p:cNvGraphicFramePr>
          <p:nvPr>
            <p:ph idx="1"/>
            <p:extLst>
              <p:ext uri="{D42A27DB-BD31-4B8C-83A1-F6EECF244321}">
                <p14:modId xmlns:p14="http://schemas.microsoft.com/office/powerpoint/2010/main" val="1579910853"/>
              </p:ext>
            </p:extLst>
          </p:nvPr>
        </p:nvGraphicFramePr>
        <p:xfrm>
          <a:off x="1952719" y="1506071"/>
          <a:ext cx="8915402" cy="3876040"/>
        </p:xfrm>
        <a:graphic>
          <a:graphicData uri="http://schemas.openxmlformats.org/drawingml/2006/table">
            <a:tbl>
              <a:tblPr firstRow="1" bandRow="1">
                <a:tableStyleId>{5C22544A-7EE6-4342-B048-85BDC9FD1C3A}</a:tableStyleId>
              </a:tblPr>
              <a:tblGrid>
                <a:gridCol w="4457701">
                  <a:extLst>
                    <a:ext uri="{9D8B030D-6E8A-4147-A177-3AD203B41FA5}">
                      <a16:colId xmlns:a16="http://schemas.microsoft.com/office/drawing/2014/main" val="2033320526"/>
                    </a:ext>
                  </a:extLst>
                </a:gridCol>
                <a:gridCol w="4457701">
                  <a:extLst>
                    <a:ext uri="{9D8B030D-6E8A-4147-A177-3AD203B41FA5}">
                      <a16:colId xmlns:a16="http://schemas.microsoft.com/office/drawing/2014/main" val="3877598269"/>
                    </a:ext>
                  </a:extLst>
                </a:gridCol>
              </a:tblGrid>
              <a:tr h="370840">
                <a:tc>
                  <a:txBody>
                    <a:bodyPr/>
                    <a:lstStyle/>
                    <a:p>
                      <a:r>
                        <a:rPr lang="en-IN" dirty="0">
                          <a:solidFill>
                            <a:schemeClr val="bg1"/>
                          </a:solidFill>
                          <a:latin typeface="Roboto" panose="02000000000000000000" pitchFamily="2" charset="0"/>
                          <a:ea typeface="Roboto" panose="02000000000000000000" pitchFamily="2" charset="0"/>
                        </a:rPr>
                        <a:t>Methods</a:t>
                      </a:r>
                    </a:p>
                  </a:txBody>
                  <a:tcPr marL="77526" marR="77526">
                    <a:solidFill>
                      <a:schemeClr val="tx2">
                        <a:lumMod val="75000"/>
                      </a:schemeClr>
                    </a:solidFill>
                  </a:tcPr>
                </a:tc>
                <a:tc>
                  <a:txBody>
                    <a:bodyPr/>
                    <a:lstStyle/>
                    <a:p>
                      <a:r>
                        <a:rPr lang="en-IN" dirty="0">
                          <a:solidFill>
                            <a:schemeClr val="bg1"/>
                          </a:solidFill>
                          <a:latin typeface="Roboto" panose="02000000000000000000" pitchFamily="2" charset="0"/>
                          <a:ea typeface="Roboto" panose="02000000000000000000" pitchFamily="2" charset="0"/>
                        </a:rPr>
                        <a:t>Description</a:t>
                      </a:r>
                    </a:p>
                  </a:txBody>
                  <a:tcPr marL="77526" marR="77526">
                    <a:solidFill>
                      <a:schemeClr val="tx2">
                        <a:lumMod val="75000"/>
                      </a:schemeClr>
                    </a:solidFill>
                  </a:tcPr>
                </a:tc>
                <a:extLst>
                  <a:ext uri="{0D108BD9-81ED-4DB2-BD59-A6C34878D82A}">
                    <a16:rowId xmlns:a16="http://schemas.microsoft.com/office/drawing/2014/main" val="3762921810"/>
                  </a:ext>
                </a:extLst>
              </a:tr>
              <a:tr h="370840">
                <a:tc>
                  <a:txBody>
                    <a:bodyPr/>
                    <a:lstStyle/>
                    <a:p>
                      <a:r>
                        <a:rPr lang="en-IN" sz="1800" b="0" i="0" u="none" strike="noStrike" kern="1200" dirty="0">
                          <a:solidFill>
                            <a:schemeClr val="tx1"/>
                          </a:solidFill>
                          <a:effectLst/>
                          <a:latin typeface="Roboto" panose="02000000000000000000" pitchFamily="2" charset="0"/>
                          <a:ea typeface="Roboto" panose="02000000000000000000" pitchFamily="2" charset="0"/>
                          <a:cs typeface="+mn-cs"/>
                        </a:rPr>
                        <a:t>Boolean empty()</a:t>
                      </a:r>
                      <a:endParaRPr lang="en-IN" dirty="0">
                        <a:solidFill>
                          <a:schemeClr val="tx1"/>
                        </a:solidFill>
                        <a:latin typeface="Roboto" panose="02000000000000000000" pitchFamily="2" charset="0"/>
                        <a:ea typeface="Roboto" panose="02000000000000000000" pitchFamily="2" charset="0"/>
                      </a:endParaRPr>
                    </a:p>
                  </a:txBody>
                  <a:tcPr marL="77526" marR="77526">
                    <a:solidFill>
                      <a:schemeClr val="tx2">
                        <a:lumMod val="60000"/>
                        <a:lumOff val="40000"/>
                      </a:schemeClr>
                    </a:solidFill>
                  </a:tcPr>
                </a:tc>
                <a:tc>
                  <a:txBody>
                    <a:bodyPr/>
                    <a:lstStyle/>
                    <a:p>
                      <a:r>
                        <a:rPr lang="en-US" sz="1800" b="0" i="0" kern="1200" dirty="0">
                          <a:solidFill>
                            <a:schemeClr val="tx1"/>
                          </a:solidFill>
                          <a:effectLst/>
                          <a:latin typeface="Roboto" panose="02000000000000000000" pitchFamily="2" charset="0"/>
                          <a:ea typeface="Roboto" panose="02000000000000000000" pitchFamily="2" charset="0"/>
                          <a:cs typeface="+mn-cs"/>
                        </a:rPr>
                        <a:t>The method checks the stack is empty or not</a:t>
                      </a:r>
                      <a:endParaRPr lang="en-IN" dirty="0">
                        <a:solidFill>
                          <a:schemeClr val="tx1"/>
                        </a:solidFill>
                        <a:latin typeface="Roboto" panose="02000000000000000000" pitchFamily="2" charset="0"/>
                        <a:ea typeface="Roboto" panose="02000000000000000000" pitchFamily="2" charset="0"/>
                      </a:endParaRPr>
                    </a:p>
                  </a:txBody>
                  <a:tcPr marL="77526" marR="77526">
                    <a:solidFill>
                      <a:schemeClr val="tx2">
                        <a:lumMod val="60000"/>
                        <a:lumOff val="40000"/>
                      </a:schemeClr>
                    </a:solidFill>
                  </a:tcPr>
                </a:tc>
                <a:extLst>
                  <a:ext uri="{0D108BD9-81ED-4DB2-BD59-A6C34878D82A}">
                    <a16:rowId xmlns:a16="http://schemas.microsoft.com/office/drawing/2014/main" val="139909680"/>
                  </a:ext>
                </a:extLst>
              </a:tr>
              <a:tr h="370840">
                <a:tc>
                  <a:txBody>
                    <a:bodyPr/>
                    <a:lstStyle/>
                    <a:p>
                      <a:r>
                        <a:rPr lang="en-IN" sz="1800" b="0" i="0" u="none" kern="1200" dirty="0">
                          <a:solidFill>
                            <a:schemeClr val="tx1"/>
                          </a:solidFill>
                          <a:effectLst/>
                          <a:latin typeface="Roboto" panose="02000000000000000000" pitchFamily="2" charset="0"/>
                          <a:ea typeface="Roboto" panose="02000000000000000000" pitchFamily="2" charset="0"/>
                          <a:cs typeface="+mn-cs"/>
                        </a:rPr>
                        <a:t>Push(E item)</a:t>
                      </a:r>
                      <a:endParaRPr lang="en-IN" u="none" dirty="0">
                        <a:solidFill>
                          <a:schemeClr val="tx1"/>
                        </a:solidFill>
                        <a:latin typeface="Roboto" panose="02000000000000000000" pitchFamily="2" charset="0"/>
                        <a:ea typeface="Roboto" panose="02000000000000000000" pitchFamily="2" charset="0"/>
                      </a:endParaRPr>
                    </a:p>
                  </a:txBody>
                  <a:tcPr marL="77526" marR="77526">
                    <a:solidFill>
                      <a:schemeClr val="tx2">
                        <a:lumMod val="60000"/>
                        <a:lumOff val="40000"/>
                      </a:schemeClr>
                    </a:solidFill>
                  </a:tcPr>
                </a:tc>
                <a:tc>
                  <a:txBody>
                    <a:bodyPr/>
                    <a:lstStyle/>
                    <a:p>
                      <a:r>
                        <a:rPr lang="en-US" sz="1800" b="0" i="0" kern="1200" dirty="0">
                          <a:solidFill>
                            <a:schemeClr val="tx1"/>
                          </a:solidFill>
                          <a:effectLst/>
                          <a:latin typeface="Roboto" panose="02000000000000000000" pitchFamily="2" charset="0"/>
                          <a:ea typeface="Roboto" panose="02000000000000000000" pitchFamily="2" charset="0"/>
                          <a:cs typeface="+mn-cs"/>
                        </a:rPr>
                        <a:t>The method pushes (insert) an element onto the top of the stack.</a:t>
                      </a:r>
                      <a:endParaRPr lang="en-IN" dirty="0">
                        <a:solidFill>
                          <a:schemeClr val="tx1"/>
                        </a:solidFill>
                        <a:latin typeface="Roboto" panose="02000000000000000000" pitchFamily="2" charset="0"/>
                        <a:ea typeface="Roboto" panose="02000000000000000000" pitchFamily="2" charset="0"/>
                      </a:endParaRPr>
                    </a:p>
                  </a:txBody>
                  <a:tcPr marL="77526" marR="77526">
                    <a:solidFill>
                      <a:schemeClr val="tx2">
                        <a:lumMod val="60000"/>
                        <a:lumOff val="40000"/>
                      </a:schemeClr>
                    </a:solidFill>
                  </a:tcPr>
                </a:tc>
                <a:extLst>
                  <a:ext uri="{0D108BD9-81ED-4DB2-BD59-A6C34878D82A}">
                    <a16:rowId xmlns:a16="http://schemas.microsoft.com/office/drawing/2014/main" val="1554060243"/>
                  </a:ext>
                </a:extLst>
              </a:tr>
              <a:tr h="370840">
                <a:tc>
                  <a:txBody>
                    <a:bodyPr/>
                    <a:lstStyle/>
                    <a:p>
                      <a:r>
                        <a:rPr lang="en-IN" sz="1800" b="0" i="0" u="none" kern="1200" dirty="0">
                          <a:solidFill>
                            <a:schemeClr val="tx1"/>
                          </a:solidFill>
                          <a:effectLst/>
                          <a:latin typeface="Roboto" panose="02000000000000000000" pitchFamily="2" charset="0"/>
                          <a:ea typeface="Roboto" panose="02000000000000000000" pitchFamily="2" charset="0"/>
                          <a:cs typeface="+mn-cs"/>
                        </a:rPr>
                        <a:t>Pop()</a:t>
                      </a:r>
                      <a:endParaRPr lang="en-IN" u="none" dirty="0">
                        <a:solidFill>
                          <a:schemeClr val="tx1"/>
                        </a:solidFill>
                        <a:latin typeface="Roboto" panose="02000000000000000000" pitchFamily="2" charset="0"/>
                        <a:ea typeface="Roboto" panose="02000000000000000000" pitchFamily="2" charset="0"/>
                      </a:endParaRPr>
                    </a:p>
                  </a:txBody>
                  <a:tcPr marL="77526" marR="77526">
                    <a:solidFill>
                      <a:schemeClr val="tx2">
                        <a:lumMod val="60000"/>
                        <a:lumOff val="40000"/>
                      </a:schemeClr>
                    </a:solidFill>
                  </a:tcPr>
                </a:tc>
                <a:tc>
                  <a:txBody>
                    <a:bodyPr/>
                    <a:lstStyle/>
                    <a:p>
                      <a:r>
                        <a:rPr lang="en-US" sz="1800" b="0" i="0" kern="1200" dirty="0">
                          <a:solidFill>
                            <a:schemeClr val="tx1"/>
                          </a:solidFill>
                          <a:effectLst/>
                          <a:latin typeface="Roboto" panose="02000000000000000000" pitchFamily="2" charset="0"/>
                          <a:ea typeface="Roboto" panose="02000000000000000000" pitchFamily="2" charset="0"/>
                          <a:cs typeface="+mn-cs"/>
                        </a:rPr>
                        <a:t>The method removes an element from the top of the stack and returns the same element as the value of that function.</a:t>
                      </a:r>
                      <a:endParaRPr lang="en-IN" dirty="0">
                        <a:solidFill>
                          <a:schemeClr val="tx1"/>
                        </a:solidFill>
                        <a:latin typeface="Roboto" panose="02000000000000000000" pitchFamily="2" charset="0"/>
                        <a:ea typeface="Roboto" panose="02000000000000000000" pitchFamily="2" charset="0"/>
                      </a:endParaRPr>
                    </a:p>
                  </a:txBody>
                  <a:tcPr marL="77526" marR="77526">
                    <a:solidFill>
                      <a:schemeClr val="tx2">
                        <a:lumMod val="60000"/>
                        <a:lumOff val="40000"/>
                      </a:schemeClr>
                    </a:solidFill>
                  </a:tcPr>
                </a:tc>
                <a:extLst>
                  <a:ext uri="{0D108BD9-81ED-4DB2-BD59-A6C34878D82A}">
                    <a16:rowId xmlns:a16="http://schemas.microsoft.com/office/drawing/2014/main" val="2728104246"/>
                  </a:ext>
                </a:extLst>
              </a:tr>
              <a:tr h="370840">
                <a:tc>
                  <a:txBody>
                    <a:bodyPr/>
                    <a:lstStyle/>
                    <a:p>
                      <a:r>
                        <a:rPr lang="en-IN" sz="1800" b="0" i="0" u="none" kern="1200" dirty="0">
                          <a:solidFill>
                            <a:schemeClr val="tx1"/>
                          </a:solidFill>
                          <a:effectLst/>
                          <a:latin typeface="Roboto" panose="02000000000000000000" pitchFamily="2" charset="0"/>
                          <a:ea typeface="Roboto" panose="02000000000000000000" pitchFamily="2" charset="0"/>
                          <a:cs typeface="+mn-cs"/>
                        </a:rPr>
                        <a:t>peek()</a:t>
                      </a:r>
                      <a:endParaRPr lang="en-IN" u="none" dirty="0">
                        <a:solidFill>
                          <a:schemeClr val="tx1"/>
                        </a:solidFill>
                        <a:latin typeface="Roboto" panose="02000000000000000000" pitchFamily="2" charset="0"/>
                        <a:ea typeface="Roboto" panose="02000000000000000000" pitchFamily="2" charset="0"/>
                      </a:endParaRPr>
                    </a:p>
                  </a:txBody>
                  <a:tcPr marL="77526" marR="77526">
                    <a:solidFill>
                      <a:schemeClr val="tx2">
                        <a:lumMod val="60000"/>
                        <a:lumOff val="40000"/>
                      </a:schemeClr>
                    </a:solidFill>
                  </a:tcPr>
                </a:tc>
                <a:tc>
                  <a:txBody>
                    <a:bodyPr/>
                    <a:lstStyle/>
                    <a:p>
                      <a:pPr algn="just" fontAlgn="t"/>
                      <a:r>
                        <a:rPr lang="en-US" dirty="0">
                          <a:solidFill>
                            <a:schemeClr val="tx1"/>
                          </a:solidFill>
                          <a:effectLst/>
                          <a:latin typeface="Roboto" panose="02000000000000000000" pitchFamily="2" charset="0"/>
                          <a:ea typeface="Roboto" panose="02000000000000000000" pitchFamily="2" charset="0"/>
                        </a:rPr>
                        <a:t>The method looks at the top element of the stack without removing it.</a:t>
                      </a:r>
                    </a:p>
                  </a:txBody>
                  <a:tcPr marL="51682" marR="51682" marT="60960" marB="60960">
                    <a:solidFill>
                      <a:schemeClr val="tx2">
                        <a:lumMod val="60000"/>
                        <a:lumOff val="40000"/>
                      </a:schemeClr>
                    </a:solidFill>
                  </a:tcPr>
                </a:tc>
                <a:extLst>
                  <a:ext uri="{0D108BD9-81ED-4DB2-BD59-A6C34878D82A}">
                    <a16:rowId xmlns:a16="http://schemas.microsoft.com/office/drawing/2014/main" val="623405484"/>
                  </a:ext>
                </a:extLst>
              </a:tr>
              <a:tr h="370840">
                <a:tc>
                  <a:txBody>
                    <a:bodyPr/>
                    <a:lstStyle/>
                    <a:p>
                      <a:r>
                        <a:rPr lang="en-IN" sz="1800" b="0" i="0" u="none" strike="noStrike" kern="1200" dirty="0">
                          <a:solidFill>
                            <a:schemeClr val="tx1"/>
                          </a:solidFill>
                          <a:effectLst/>
                          <a:latin typeface="Roboto" panose="02000000000000000000" pitchFamily="2" charset="0"/>
                          <a:ea typeface="Roboto" panose="02000000000000000000" pitchFamily="2" charset="0"/>
                          <a:cs typeface="+mn-cs"/>
                        </a:rPr>
                        <a:t>search(Object o)</a:t>
                      </a:r>
                      <a:endParaRPr lang="en-IN" u="none" dirty="0">
                        <a:solidFill>
                          <a:schemeClr val="tx1"/>
                        </a:solidFill>
                        <a:latin typeface="Roboto" panose="02000000000000000000" pitchFamily="2" charset="0"/>
                        <a:ea typeface="Roboto" panose="02000000000000000000" pitchFamily="2" charset="0"/>
                      </a:endParaRPr>
                    </a:p>
                  </a:txBody>
                  <a:tcPr marL="77526" marR="77526">
                    <a:solidFill>
                      <a:schemeClr val="tx2">
                        <a:lumMod val="60000"/>
                        <a:lumOff val="40000"/>
                      </a:schemeClr>
                    </a:solidFill>
                  </a:tcPr>
                </a:tc>
                <a:tc>
                  <a:txBody>
                    <a:bodyPr/>
                    <a:lstStyle/>
                    <a:p>
                      <a:r>
                        <a:rPr lang="en-US" sz="1800" b="0" i="0" kern="1200" dirty="0">
                          <a:solidFill>
                            <a:schemeClr val="tx1"/>
                          </a:solidFill>
                          <a:effectLst/>
                          <a:latin typeface="Roboto" panose="02000000000000000000" pitchFamily="2" charset="0"/>
                          <a:ea typeface="Roboto" panose="02000000000000000000" pitchFamily="2" charset="0"/>
                          <a:cs typeface="+mn-cs"/>
                        </a:rPr>
                        <a:t>The method searches the specified object and returns the position of the object.</a:t>
                      </a:r>
                      <a:endParaRPr lang="en-IN" dirty="0">
                        <a:solidFill>
                          <a:schemeClr val="tx1"/>
                        </a:solidFill>
                        <a:latin typeface="Roboto" panose="02000000000000000000" pitchFamily="2" charset="0"/>
                        <a:ea typeface="Roboto" panose="02000000000000000000" pitchFamily="2" charset="0"/>
                      </a:endParaRPr>
                    </a:p>
                  </a:txBody>
                  <a:tcPr marL="77526" marR="77526">
                    <a:solidFill>
                      <a:schemeClr val="tx2">
                        <a:lumMod val="60000"/>
                        <a:lumOff val="40000"/>
                      </a:schemeClr>
                    </a:solidFill>
                  </a:tcPr>
                </a:tc>
                <a:extLst>
                  <a:ext uri="{0D108BD9-81ED-4DB2-BD59-A6C34878D82A}">
                    <a16:rowId xmlns:a16="http://schemas.microsoft.com/office/drawing/2014/main" val="3141253825"/>
                  </a:ext>
                </a:extLst>
              </a:tr>
            </a:tbl>
          </a:graphicData>
        </a:graphic>
      </p:graphicFrame>
    </p:spTree>
    <p:extLst>
      <p:ext uri="{BB962C8B-B14F-4D97-AF65-F5344CB8AC3E}">
        <p14:creationId xmlns:p14="http://schemas.microsoft.com/office/powerpoint/2010/main" val="313628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04F6-0B37-0818-050B-F5E2B585ADFD}"/>
              </a:ext>
            </a:extLst>
          </p:cNvPr>
          <p:cNvSpPr>
            <a:spLocks noGrp="1"/>
          </p:cNvSpPr>
          <p:nvPr>
            <p:ph type="title"/>
          </p:nvPr>
        </p:nvSpPr>
        <p:spPr>
          <a:xfrm>
            <a:off x="2015308" y="599741"/>
            <a:ext cx="8911687" cy="1280890"/>
          </a:xfrm>
        </p:spPr>
        <p:txBody>
          <a:bodyPr>
            <a:normAutofit/>
          </a:bodyPr>
          <a:lstStyle/>
          <a:p>
            <a:r>
              <a:rPr lang="en-US" sz="3600" dirty="0"/>
              <a:t>Calling Eclipse for Examples…..</a:t>
            </a:r>
            <a:endParaRPr lang="en-IN" dirty="0"/>
          </a:p>
        </p:txBody>
      </p:sp>
      <p:pic>
        <p:nvPicPr>
          <p:cNvPr id="7" name="Content Placeholder 6">
            <a:extLst>
              <a:ext uri="{FF2B5EF4-FFF2-40B4-BE49-F238E27FC236}">
                <a16:creationId xmlns:a16="http://schemas.microsoft.com/office/drawing/2014/main" id="{024E165C-B7D3-9293-D1F0-B8A0540B0B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6226" y="2022383"/>
            <a:ext cx="2009774" cy="4351338"/>
          </a:xfrm>
          <a:prstGeom prst="flowChartAlternateProcess">
            <a:avLst/>
          </a:prstGeom>
        </p:spPr>
      </p:pic>
      <p:pic>
        <p:nvPicPr>
          <p:cNvPr id="4" name="Picture 2">
            <a:extLst>
              <a:ext uri="{FF2B5EF4-FFF2-40B4-BE49-F238E27FC236}">
                <a16:creationId xmlns:a16="http://schemas.microsoft.com/office/drawing/2014/main" id="{09CA22D9-5E1F-59A9-3797-64A156804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9558" y="2318627"/>
            <a:ext cx="2357437" cy="264208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DC00D88D-CF4D-4B1F-7BB4-7B58F61B905D}"/>
              </a:ext>
            </a:extLst>
          </p:cNvPr>
          <p:cNvCxnSpPr>
            <a:cxnSpLocks/>
          </p:cNvCxnSpPr>
          <p:nvPr/>
        </p:nvCxnSpPr>
        <p:spPr>
          <a:xfrm>
            <a:off x="2474259" y="3926542"/>
            <a:ext cx="135367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7D43B3B-983B-9427-FF28-00DE90084037}"/>
              </a:ext>
            </a:extLst>
          </p:cNvPr>
          <p:cNvCxnSpPr/>
          <p:nvPr/>
        </p:nvCxnSpPr>
        <p:spPr>
          <a:xfrm>
            <a:off x="6436659" y="3756212"/>
            <a:ext cx="165847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1C3D21-A6E9-8EC4-76A8-4BBA52E3315C}"/>
              </a:ext>
            </a:extLst>
          </p:cNvPr>
          <p:cNvSpPr txBox="1"/>
          <p:nvPr/>
        </p:nvSpPr>
        <p:spPr>
          <a:xfrm>
            <a:off x="779929" y="3639671"/>
            <a:ext cx="6096000" cy="584775"/>
          </a:xfrm>
          <a:prstGeom prst="rect">
            <a:avLst/>
          </a:prstGeom>
          <a:noFill/>
        </p:spPr>
        <p:txBody>
          <a:bodyPr wrap="square">
            <a:spAutoFit/>
          </a:bodyPr>
          <a:lstStyle/>
          <a:p>
            <a:r>
              <a:rPr lang="en-US" sz="3200" dirty="0"/>
              <a:t>Calling</a:t>
            </a:r>
            <a:endParaRPr lang="en-IN" sz="3200" dirty="0"/>
          </a:p>
        </p:txBody>
      </p:sp>
    </p:spTree>
    <p:extLst>
      <p:ext uri="{BB962C8B-B14F-4D97-AF65-F5344CB8AC3E}">
        <p14:creationId xmlns:p14="http://schemas.microsoft.com/office/powerpoint/2010/main" val="262545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F04C-0808-9CC4-2D0B-2BEC9474BB9F}"/>
              </a:ext>
            </a:extLst>
          </p:cNvPr>
          <p:cNvSpPr>
            <a:spLocks noGrp="1"/>
          </p:cNvSpPr>
          <p:nvPr>
            <p:ph type="title"/>
          </p:nvPr>
        </p:nvSpPr>
        <p:spPr>
          <a:xfrm>
            <a:off x="1830925" y="579286"/>
            <a:ext cx="8911687" cy="738526"/>
          </a:xfrm>
        </p:spPr>
        <p:txBody>
          <a:bodyPr/>
          <a:lstStyle/>
          <a:p>
            <a:r>
              <a:rPr lang="en-IN" dirty="0"/>
              <a:t>Overall Difference B/W all List in Java:</a:t>
            </a:r>
          </a:p>
        </p:txBody>
      </p:sp>
      <p:graphicFrame>
        <p:nvGraphicFramePr>
          <p:cNvPr id="4" name="Table 4">
            <a:extLst>
              <a:ext uri="{FF2B5EF4-FFF2-40B4-BE49-F238E27FC236}">
                <a16:creationId xmlns:a16="http://schemas.microsoft.com/office/drawing/2014/main" id="{BB81770C-CA5A-69BE-CFDD-FD05E3509D58}"/>
              </a:ext>
            </a:extLst>
          </p:cNvPr>
          <p:cNvGraphicFramePr>
            <a:graphicFrameLocks noGrp="1"/>
          </p:cNvGraphicFramePr>
          <p:nvPr>
            <p:ph idx="1"/>
            <p:extLst>
              <p:ext uri="{D42A27DB-BD31-4B8C-83A1-F6EECF244321}">
                <p14:modId xmlns:p14="http://schemas.microsoft.com/office/powerpoint/2010/main" val="1364166511"/>
              </p:ext>
            </p:extLst>
          </p:nvPr>
        </p:nvGraphicFramePr>
        <p:xfrm>
          <a:off x="1311186" y="1864360"/>
          <a:ext cx="9831944" cy="2590800"/>
        </p:xfrm>
        <a:graphic>
          <a:graphicData uri="http://schemas.openxmlformats.org/drawingml/2006/table">
            <a:tbl>
              <a:tblPr firstRow="1" bandRow="1">
                <a:tableStyleId>{5C22544A-7EE6-4342-B048-85BDC9FD1C3A}</a:tableStyleId>
              </a:tblPr>
              <a:tblGrid>
                <a:gridCol w="1945535">
                  <a:extLst>
                    <a:ext uri="{9D8B030D-6E8A-4147-A177-3AD203B41FA5}">
                      <a16:colId xmlns:a16="http://schemas.microsoft.com/office/drawing/2014/main" val="2730210131"/>
                    </a:ext>
                  </a:extLst>
                </a:gridCol>
                <a:gridCol w="2159193">
                  <a:extLst>
                    <a:ext uri="{9D8B030D-6E8A-4147-A177-3AD203B41FA5}">
                      <a16:colId xmlns:a16="http://schemas.microsoft.com/office/drawing/2014/main" val="3787280370"/>
                    </a:ext>
                  </a:extLst>
                </a:gridCol>
                <a:gridCol w="1944110">
                  <a:extLst>
                    <a:ext uri="{9D8B030D-6E8A-4147-A177-3AD203B41FA5}">
                      <a16:colId xmlns:a16="http://schemas.microsoft.com/office/drawing/2014/main" val="2054942948"/>
                    </a:ext>
                  </a:extLst>
                </a:gridCol>
                <a:gridCol w="1963270">
                  <a:extLst>
                    <a:ext uri="{9D8B030D-6E8A-4147-A177-3AD203B41FA5}">
                      <a16:colId xmlns:a16="http://schemas.microsoft.com/office/drawing/2014/main" val="3941607027"/>
                    </a:ext>
                  </a:extLst>
                </a:gridCol>
                <a:gridCol w="1819836">
                  <a:extLst>
                    <a:ext uri="{9D8B030D-6E8A-4147-A177-3AD203B41FA5}">
                      <a16:colId xmlns:a16="http://schemas.microsoft.com/office/drawing/2014/main" val="26247777"/>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Functions</a:t>
                      </a:r>
                    </a:p>
                  </a:txBody>
                  <a:tcPr>
                    <a:solidFill>
                      <a:schemeClr val="tx2">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err="1"/>
                        <a:t>ArrayList</a:t>
                      </a:r>
                      <a:endParaRPr lang="en-IN" dirty="0"/>
                    </a:p>
                  </a:txBody>
                  <a:tcPr>
                    <a:solidFill>
                      <a:schemeClr val="tx2">
                        <a:lumMod val="75000"/>
                      </a:schemeClr>
                    </a:solidFill>
                  </a:tcPr>
                </a:tc>
                <a:tc>
                  <a:txBody>
                    <a:bodyPr/>
                    <a:lstStyle/>
                    <a:p>
                      <a:r>
                        <a:rPr lang="en-IN" dirty="0"/>
                        <a:t>LinkedList</a:t>
                      </a:r>
                    </a:p>
                  </a:txBody>
                  <a:tcPr>
                    <a:solidFill>
                      <a:schemeClr val="tx2">
                        <a:lumMod val="75000"/>
                      </a:schemeClr>
                    </a:solidFill>
                  </a:tcPr>
                </a:tc>
                <a:tc>
                  <a:txBody>
                    <a:bodyPr/>
                    <a:lstStyle/>
                    <a:p>
                      <a:r>
                        <a:rPr lang="en-IN" dirty="0"/>
                        <a:t>Vector</a:t>
                      </a:r>
                    </a:p>
                  </a:txBody>
                  <a:tcPr>
                    <a:solidFill>
                      <a:schemeClr val="tx2">
                        <a:lumMod val="75000"/>
                      </a:schemeClr>
                    </a:solidFill>
                  </a:tcPr>
                </a:tc>
                <a:tc>
                  <a:txBody>
                    <a:bodyPr/>
                    <a:lstStyle/>
                    <a:p>
                      <a:r>
                        <a:rPr lang="en-IN" dirty="0"/>
                        <a:t>Stack</a:t>
                      </a:r>
                    </a:p>
                  </a:txBody>
                  <a:tcPr>
                    <a:solidFill>
                      <a:schemeClr val="tx2">
                        <a:lumMod val="75000"/>
                      </a:schemeClr>
                    </a:solidFill>
                  </a:tcPr>
                </a:tc>
                <a:extLst>
                  <a:ext uri="{0D108BD9-81ED-4DB2-BD59-A6C34878D82A}">
                    <a16:rowId xmlns:a16="http://schemas.microsoft.com/office/drawing/2014/main" val="604972195"/>
                  </a:ext>
                </a:extLst>
              </a:tr>
              <a:tr h="370840">
                <a:tc>
                  <a:txBody>
                    <a:bodyPr/>
                    <a:lstStyle/>
                    <a:p>
                      <a:r>
                        <a:rPr lang="en-IN" b="1" dirty="0"/>
                        <a:t>Duplicates</a:t>
                      </a:r>
                    </a:p>
                  </a:txBody>
                  <a:tcPr>
                    <a:solidFill>
                      <a:schemeClr val="tx2">
                        <a:lumMod val="40000"/>
                        <a:lumOff val="60000"/>
                      </a:schemeClr>
                    </a:solidFill>
                  </a:tcPr>
                </a:tc>
                <a:tc>
                  <a:txBody>
                    <a:bodyPr/>
                    <a:lstStyle/>
                    <a:p>
                      <a:r>
                        <a:rPr lang="en-IN" dirty="0"/>
                        <a:t>Allow</a:t>
                      </a:r>
                    </a:p>
                  </a:txBody>
                  <a:tcPr>
                    <a:solidFill>
                      <a:schemeClr val="tx2">
                        <a:lumMod val="40000"/>
                        <a:lumOff val="60000"/>
                      </a:schemeClr>
                    </a:solidFill>
                  </a:tcPr>
                </a:tc>
                <a:tc>
                  <a:txBody>
                    <a:bodyPr/>
                    <a:lstStyle/>
                    <a:p>
                      <a:r>
                        <a:rPr lang="en-IN" dirty="0"/>
                        <a:t>Allow</a:t>
                      </a:r>
                    </a:p>
                  </a:txBody>
                  <a:tcPr>
                    <a:solidFill>
                      <a:schemeClr val="tx2">
                        <a:lumMod val="40000"/>
                        <a:lumOff val="60000"/>
                      </a:schemeClr>
                    </a:solidFill>
                  </a:tcPr>
                </a:tc>
                <a:tc>
                  <a:txBody>
                    <a:bodyPr/>
                    <a:lstStyle/>
                    <a:p>
                      <a:r>
                        <a:rPr lang="en-IN" dirty="0"/>
                        <a:t>Allow</a:t>
                      </a:r>
                    </a:p>
                  </a:txBody>
                  <a:tcPr>
                    <a:solidFill>
                      <a:schemeClr val="tx2">
                        <a:lumMod val="40000"/>
                        <a:lumOff val="60000"/>
                      </a:schemeClr>
                    </a:solidFill>
                  </a:tcPr>
                </a:tc>
                <a:tc>
                  <a:txBody>
                    <a:bodyPr/>
                    <a:lstStyle/>
                    <a:p>
                      <a:r>
                        <a:rPr lang="en-IN" dirty="0"/>
                        <a:t>Allow</a:t>
                      </a:r>
                    </a:p>
                  </a:txBody>
                  <a:tcPr>
                    <a:solidFill>
                      <a:schemeClr val="tx2">
                        <a:lumMod val="40000"/>
                        <a:lumOff val="60000"/>
                      </a:schemeClr>
                    </a:solidFill>
                  </a:tcPr>
                </a:tc>
                <a:extLst>
                  <a:ext uri="{0D108BD9-81ED-4DB2-BD59-A6C34878D82A}">
                    <a16:rowId xmlns:a16="http://schemas.microsoft.com/office/drawing/2014/main" val="3479896756"/>
                  </a:ext>
                </a:extLst>
              </a:tr>
              <a:tr h="370840">
                <a:tc>
                  <a:txBody>
                    <a:bodyPr/>
                    <a:lstStyle/>
                    <a:p>
                      <a:r>
                        <a:rPr lang="en-IN" b="1" dirty="0"/>
                        <a:t>Orders</a:t>
                      </a:r>
                    </a:p>
                  </a:txBody>
                  <a:tcPr>
                    <a:solidFill>
                      <a:schemeClr val="tx2">
                        <a:lumMod val="40000"/>
                        <a:lumOff val="60000"/>
                      </a:schemeClr>
                    </a:solidFill>
                  </a:tcPr>
                </a:tc>
                <a:tc>
                  <a:txBody>
                    <a:bodyPr/>
                    <a:lstStyle/>
                    <a:p>
                      <a:r>
                        <a:rPr lang="en-IN" dirty="0"/>
                        <a:t>Insertion Order</a:t>
                      </a:r>
                    </a:p>
                  </a:txBody>
                  <a:tcPr>
                    <a:solidFill>
                      <a:schemeClr val="tx2">
                        <a:lumMod val="40000"/>
                        <a:lumOff val="60000"/>
                      </a:schemeClr>
                    </a:solidFill>
                  </a:tcPr>
                </a:tc>
                <a:tc>
                  <a:txBody>
                    <a:bodyPr/>
                    <a:lstStyle/>
                    <a:p>
                      <a:r>
                        <a:rPr lang="en-IN" dirty="0"/>
                        <a:t>Insertion Order</a:t>
                      </a:r>
                    </a:p>
                  </a:txBody>
                  <a:tcPr>
                    <a:solidFill>
                      <a:schemeClr val="tx2">
                        <a:lumMod val="40000"/>
                        <a:lumOff val="60000"/>
                      </a:schemeClr>
                    </a:solidFill>
                  </a:tcPr>
                </a:tc>
                <a:tc>
                  <a:txBody>
                    <a:bodyPr/>
                    <a:lstStyle/>
                    <a:p>
                      <a:r>
                        <a:rPr lang="en-IN" dirty="0"/>
                        <a:t>Insertion Order</a:t>
                      </a:r>
                    </a:p>
                  </a:txBody>
                  <a:tcPr>
                    <a:solidFill>
                      <a:schemeClr val="tx2">
                        <a:lumMod val="40000"/>
                        <a:lumOff val="60000"/>
                      </a:schemeClr>
                    </a:solidFill>
                  </a:tcPr>
                </a:tc>
                <a:tc>
                  <a:txBody>
                    <a:bodyPr/>
                    <a:lstStyle/>
                    <a:p>
                      <a:r>
                        <a:rPr lang="en-IN" dirty="0"/>
                        <a:t>Insertion Order</a:t>
                      </a:r>
                    </a:p>
                  </a:txBody>
                  <a:tcPr>
                    <a:solidFill>
                      <a:schemeClr val="tx2">
                        <a:lumMod val="40000"/>
                        <a:lumOff val="60000"/>
                      </a:schemeClr>
                    </a:solidFill>
                  </a:tcPr>
                </a:tc>
                <a:extLst>
                  <a:ext uri="{0D108BD9-81ED-4DB2-BD59-A6C34878D82A}">
                    <a16:rowId xmlns:a16="http://schemas.microsoft.com/office/drawing/2014/main" val="2989095840"/>
                  </a:ext>
                </a:extLst>
              </a:tr>
              <a:tr h="333039">
                <a:tc>
                  <a:txBody>
                    <a:bodyPr/>
                    <a:lstStyle/>
                    <a:p>
                      <a:r>
                        <a:rPr lang="en-IN" b="1" dirty="0"/>
                        <a:t>Insert/Delete</a:t>
                      </a:r>
                    </a:p>
                  </a:txBody>
                  <a:tcPr>
                    <a:solidFill>
                      <a:schemeClr val="tx2">
                        <a:lumMod val="40000"/>
                        <a:lumOff val="60000"/>
                      </a:schemeClr>
                    </a:solidFill>
                  </a:tcPr>
                </a:tc>
                <a:tc>
                  <a:txBody>
                    <a:bodyPr/>
                    <a:lstStyle/>
                    <a:p>
                      <a:r>
                        <a:rPr lang="en-IN" dirty="0"/>
                        <a:t>Slow</a:t>
                      </a:r>
                    </a:p>
                  </a:txBody>
                  <a:tcPr>
                    <a:solidFill>
                      <a:schemeClr val="tx2">
                        <a:lumMod val="40000"/>
                        <a:lumOff val="60000"/>
                      </a:schemeClr>
                    </a:solidFill>
                  </a:tcPr>
                </a:tc>
                <a:tc>
                  <a:txBody>
                    <a:bodyPr/>
                    <a:lstStyle/>
                    <a:p>
                      <a:r>
                        <a:rPr lang="en-IN" dirty="0"/>
                        <a:t>Fast</a:t>
                      </a:r>
                    </a:p>
                  </a:txBody>
                  <a:tcPr>
                    <a:solidFill>
                      <a:schemeClr val="tx2">
                        <a:lumMod val="40000"/>
                        <a:lumOff val="60000"/>
                      </a:schemeClr>
                    </a:solidFill>
                  </a:tcPr>
                </a:tc>
                <a:tc>
                  <a:txBody>
                    <a:bodyPr/>
                    <a:lstStyle/>
                    <a:p>
                      <a:r>
                        <a:rPr lang="en-IN" dirty="0"/>
                        <a:t>Slow</a:t>
                      </a:r>
                    </a:p>
                  </a:txBody>
                  <a:tcPr>
                    <a:solidFill>
                      <a:schemeClr val="tx2">
                        <a:lumMod val="40000"/>
                        <a:lumOff val="60000"/>
                      </a:schemeClr>
                    </a:solidFill>
                  </a:tcPr>
                </a:tc>
                <a:tc>
                  <a:txBody>
                    <a:bodyPr/>
                    <a:lstStyle/>
                    <a:p>
                      <a:r>
                        <a:rPr lang="en-IN" dirty="0"/>
                        <a:t>Slow</a:t>
                      </a:r>
                    </a:p>
                  </a:txBody>
                  <a:tcPr>
                    <a:solidFill>
                      <a:schemeClr val="tx2">
                        <a:lumMod val="40000"/>
                        <a:lumOff val="60000"/>
                      </a:schemeClr>
                    </a:solidFill>
                  </a:tcPr>
                </a:tc>
                <a:extLst>
                  <a:ext uri="{0D108BD9-81ED-4DB2-BD59-A6C34878D82A}">
                    <a16:rowId xmlns:a16="http://schemas.microsoft.com/office/drawing/2014/main" val="3087515849"/>
                  </a:ext>
                </a:extLst>
              </a:tr>
              <a:tr h="370840">
                <a:tc>
                  <a:txBody>
                    <a:bodyPr/>
                    <a:lstStyle/>
                    <a:p>
                      <a:r>
                        <a:rPr lang="en-IN" b="1" dirty="0"/>
                        <a:t>Accessibility</a:t>
                      </a:r>
                    </a:p>
                  </a:txBody>
                  <a:tcPr>
                    <a:solidFill>
                      <a:schemeClr val="tx2">
                        <a:lumMod val="40000"/>
                        <a:lumOff val="60000"/>
                      </a:schemeClr>
                    </a:solidFill>
                  </a:tcPr>
                </a:tc>
                <a:tc>
                  <a:txBody>
                    <a:bodyPr/>
                    <a:lstStyle/>
                    <a:p>
                      <a:r>
                        <a:rPr lang="en-IN" dirty="0"/>
                        <a:t>Fast</a:t>
                      </a:r>
                    </a:p>
                  </a:txBody>
                  <a:tcPr>
                    <a:solidFill>
                      <a:schemeClr val="tx2">
                        <a:lumMod val="40000"/>
                        <a:lumOff val="60000"/>
                      </a:schemeClr>
                    </a:solidFill>
                  </a:tcPr>
                </a:tc>
                <a:tc>
                  <a:txBody>
                    <a:bodyPr/>
                    <a:lstStyle/>
                    <a:p>
                      <a:r>
                        <a:rPr lang="en-IN" dirty="0"/>
                        <a:t>Slow</a:t>
                      </a:r>
                    </a:p>
                  </a:txBody>
                  <a:tcPr>
                    <a:solidFill>
                      <a:schemeClr val="tx2">
                        <a:lumMod val="40000"/>
                        <a:lumOff val="60000"/>
                      </a:schemeClr>
                    </a:solidFill>
                  </a:tcPr>
                </a:tc>
                <a:tc>
                  <a:txBody>
                    <a:bodyPr/>
                    <a:lstStyle/>
                    <a:p>
                      <a:r>
                        <a:rPr lang="en-IN" dirty="0"/>
                        <a:t>Fast</a:t>
                      </a:r>
                    </a:p>
                  </a:txBody>
                  <a:tcPr>
                    <a:solidFill>
                      <a:schemeClr val="tx2">
                        <a:lumMod val="40000"/>
                        <a:lumOff val="60000"/>
                      </a:schemeClr>
                    </a:solidFill>
                  </a:tcPr>
                </a:tc>
                <a:tc>
                  <a:txBody>
                    <a:bodyPr/>
                    <a:lstStyle/>
                    <a:p>
                      <a:r>
                        <a:rPr lang="en-IN" dirty="0"/>
                        <a:t>Slow</a:t>
                      </a:r>
                    </a:p>
                  </a:txBody>
                  <a:tcPr>
                    <a:solidFill>
                      <a:schemeClr val="tx2">
                        <a:lumMod val="40000"/>
                        <a:lumOff val="60000"/>
                      </a:schemeClr>
                    </a:solidFill>
                  </a:tcPr>
                </a:tc>
                <a:extLst>
                  <a:ext uri="{0D108BD9-81ED-4DB2-BD59-A6C34878D82A}">
                    <a16:rowId xmlns:a16="http://schemas.microsoft.com/office/drawing/2014/main" val="1120131029"/>
                  </a:ext>
                </a:extLst>
              </a:tr>
              <a:tr h="370840">
                <a:tc>
                  <a:txBody>
                    <a:bodyPr/>
                    <a:lstStyle/>
                    <a:p>
                      <a:r>
                        <a:rPr lang="en-IN" b="1" dirty="0"/>
                        <a:t>Synchronization</a:t>
                      </a:r>
                    </a:p>
                  </a:txBody>
                  <a:tcPr>
                    <a:solidFill>
                      <a:schemeClr val="tx2">
                        <a:lumMod val="40000"/>
                        <a:lumOff val="60000"/>
                      </a:schemeClr>
                    </a:solidFill>
                  </a:tcPr>
                </a:tc>
                <a:tc>
                  <a:txBody>
                    <a:bodyPr/>
                    <a:lstStyle/>
                    <a:p>
                      <a:r>
                        <a:rPr lang="en-IN" dirty="0"/>
                        <a:t>No</a:t>
                      </a:r>
                    </a:p>
                  </a:txBody>
                  <a:tcPr>
                    <a:solidFill>
                      <a:schemeClr val="tx2">
                        <a:lumMod val="40000"/>
                        <a:lumOff val="60000"/>
                      </a:schemeClr>
                    </a:solidFill>
                  </a:tcPr>
                </a:tc>
                <a:tc>
                  <a:txBody>
                    <a:bodyPr/>
                    <a:lstStyle/>
                    <a:p>
                      <a:r>
                        <a:rPr lang="en-IN" dirty="0"/>
                        <a:t>No</a:t>
                      </a:r>
                    </a:p>
                  </a:txBody>
                  <a:tcPr>
                    <a:solidFill>
                      <a:schemeClr val="tx2">
                        <a:lumMod val="40000"/>
                        <a:lumOff val="60000"/>
                      </a:schemeClr>
                    </a:solidFill>
                  </a:tcPr>
                </a:tc>
                <a:tc>
                  <a:txBody>
                    <a:bodyPr/>
                    <a:lstStyle/>
                    <a:p>
                      <a:r>
                        <a:rPr lang="en-IN" dirty="0"/>
                        <a:t>Yes</a:t>
                      </a:r>
                    </a:p>
                  </a:txBody>
                  <a:tcPr>
                    <a:solidFill>
                      <a:schemeClr val="tx2">
                        <a:lumMod val="40000"/>
                        <a:lumOff val="60000"/>
                      </a:schemeClr>
                    </a:solidFill>
                  </a:tcPr>
                </a:tc>
                <a:tc>
                  <a:txBody>
                    <a:bodyPr/>
                    <a:lstStyle/>
                    <a:p>
                      <a:r>
                        <a:rPr lang="en-IN" dirty="0"/>
                        <a:t>Yes</a:t>
                      </a:r>
                    </a:p>
                  </a:txBody>
                  <a:tcPr>
                    <a:solidFill>
                      <a:schemeClr val="tx2">
                        <a:lumMod val="40000"/>
                        <a:lumOff val="60000"/>
                      </a:schemeClr>
                    </a:solidFill>
                  </a:tcPr>
                </a:tc>
                <a:extLst>
                  <a:ext uri="{0D108BD9-81ED-4DB2-BD59-A6C34878D82A}">
                    <a16:rowId xmlns:a16="http://schemas.microsoft.com/office/drawing/2014/main" val="4013707960"/>
                  </a:ext>
                </a:extLst>
              </a:tr>
              <a:tr h="370840">
                <a:tc>
                  <a:txBody>
                    <a:bodyPr/>
                    <a:lstStyle/>
                    <a:p>
                      <a:r>
                        <a:rPr lang="en-IN" b="1" dirty="0"/>
                        <a:t>Increment Size</a:t>
                      </a:r>
                    </a:p>
                  </a:txBody>
                  <a:tcPr>
                    <a:solidFill>
                      <a:schemeClr val="tx2">
                        <a:lumMod val="40000"/>
                        <a:lumOff val="60000"/>
                      </a:schemeClr>
                    </a:solidFill>
                  </a:tcPr>
                </a:tc>
                <a:tc>
                  <a:txBody>
                    <a:bodyPr/>
                    <a:lstStyle/>
                    <a:p>
                      <a:r>
                        <a:rPr lang="en-IN" dirty="0"/>
                        <a:t>50%</a:t>
                      </a:r>
                    </a:p>
                  </a:txBody>
                  <a:tcPr>
                    <a:solidFill>
                      <a:schemeClr val="tx2">
                        <a:lumMod val="40000"/>
                        <a:lumOff val="60000"/>
                      </a:schemeClr>
                    </a:solidFill>
                  </a:tcPr>
                </a:tc>
                <a:tc>
                  <a:txBody>
                    <a:bodyPr/>
                    <a:lstStyle/>
                    <a:p>
                      <a:r>
                        <a:rPr lang="en-IN" dirty="0"/>
                        <a:t>No Initial Size</a:t>
                      </a:r>
                    </a:p>
                  </a:txBody>
                  <a:tcPr>
                    <a:solidFill>
                      <a:schemeClr val="tx2">
                        <a:lumMod val="40000"/>
                        <a:lumOff val="60000"/>
                      </a:schemeClr>
                    </a:solidFill>
                  </a:tcPr>
                </a:tc>
                <a:tc>
                  <a:txBody>
                    <a:bodyPr/>
                    <a:lstStyle/>
                    <a:p>
                      <a:r>
                        <a:rPr lang="en-IN" dirty="0"/>
                        <a:t>100%</a:t>
                      </a:r>
                    </a:p>
                  </a:txBody>
                  <a:tcPr>
                    <a:solidFill>
                      <a:schemeClr val="tx2">
                        <a:lumMod val="40000"/>
                        <a:lumOff val="60000"/>
                      </a:schemeClr>
                    </a:solidFill>
                  </a:tcPr>
                </a:tc>
                <a:tc>
                  <a:txBody>
                    <a:bodyPr/>
                    <a:lstStyle/>
                    <a:p>
                      <a:r>
                        <a:rPr lang="en-IN" dirty="0"/>
                        <a:t>100%</a:t>
                      </a:r>
                    </a:p>
                  </a:txBody>
                  <a:tcPr>
                    <a:solidFill>
                      <a:schemeClr val="tx2">
                        <a:lumMod val="40000"/>
                        <a:lumOff val="60000"/>
                      </a:schemeClr>
                    </a:solidFill>
                  </a:tcPr>
                </a:tc>
                <a:extLst>
                  <a:ext uri="{0D108BD9-81ED-4DB2-BD59-A6C34878D82A}">
                    <a16:rowId xmlns:a16="http://schemas.microsoft.com/office/drawing/2014/main" val="1935796885"/>
                  </a:ext>
                </a:extLst>
              </a:tr>
            </a:tbl>
          </a:graphicData>
        </a:graphic>
      </p:graphicFrame>
    </p:spTree>
    <p:extLst>
      <p:ext uri="{BB962C8B-B14F-4D97-AF65-F5344CB8AC3E}">
        <p14:creationId xmlns:p14="http://schemas.microsoft.com/office/powerpoint/2010/main" val="28633203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C97D-CF69-F3BF-7AAC-EE7966216CC4}"/>
              </a:ext>
            </a:extLst>
          </p:cNvPr>
          <p:cNvSpPr>
            <a:spLocks noGrp="1"/>
          </p:cNvSpPr>
          <p:nvPr>
            <p:ph type="title"/>
          </p:nvPr>
        </p:nvSpPr>
        <p:spPr>
          <a:xfrm>
            <a:off x="950259" y="1891370"/>
            <a:ext cx="10515600" cy="3792254"/>
          </a:xfrm>
        </p:spPr>
        <p:txBody>
          <a:bodyPr>
            <a:normAutofit fontScale="90000"/>
          </a:bodyPr>
          <a:lstStyle/>
          <a:p>
            <a:pPr algn="ctr"/>
            <a:r>
              <a:rPr lang="en-IN" sz="5300" b="1" dirty="0"/>
              <a:t>Thank You!!</a:t>
            </a:r>
            <a:br>
              <a:rPr lang="en-IN" sz="5300" b="1" dirty="0"/>
            </a:br>
            <a:br>
              <a:rPr lang="en-IN" sz="5300" b="1" dirty="0"/>
            </a:br>
            <a:r>
              <a:rPr kumimoji="0" lang="te-IN" altLang="en-US" sz="5300" b="0" i="0" u="none" strike="noStrike" cap="none" normalizeH="0" baseline="0" dirty="0">
                <a:ln>
                  <a:noFill/>
                </a:ln>
                <a:effectLst/>
                <a:latin typeface="inherit"/>
                <a:cs typeface="Gautami" panose="020B0502040204020203" pitchFamily="34" charset="0"/>
              </a:rPr>
              <a:t>ధన్యవాదాలు</a:t>
            </a:r>
            <a:br>
              <a:rPr kumimoji="0" lang="en-IN" altLang="en-US" sz="5300" b="0" i="0" u="none" strike="noStrike" cap="none" normalizeH="0" baseline="0" dirty="0">
                <a:ln>
                  <a:noFill/>
                </a:ln>
                <a:effectLst/>
                <a:latin typeface="inherit"/>
                <a:cs typeface="Gautami" panose="020B0502040204020203" pitchFamily="34" charset="0"/>
              </a:rPr>
            </a:br>
            <a:br>
              <a:rPr kumimoji="0" lang="en-IN" altLang="en-US" sz="5300" b="0" i="0" u="none" strike="noStrike" cap="none" normalizeH="0" baseline="0" dirty="0">
                <a:ln>
                  <a:noFill/>
                </a:ln>
                <a:effectLst/>
                <a:latin typeface="inherit"/>
                <a:cs typeface="Gautami" panose="020B0502040204020203" pitchFamily="34" charset="0"/>
              </a:rPr>
            </a:br>
            <a:r>
              <a:rPr kumimoji="0" lang="hi-IN" altLang="en-US" sz="5300" b="0" i="0" u="none" strike="noStrike" cap="none" normalizeH="0" baseline="0" dirty="0">
                <a:ln>
                  <a:noFill/>
                </a:ln>
                <a:effectLst/>
                <a:latin typeface="inherit"/>
                <a:cs typeface="Mangal" panose="020B0502040204020203" pitchFamily="18" charset="0"/>
              </a:rPr>
              <a:t>धन्यवाद</a:t>
            </a:r>
            <a:br>
              <a:rPr kumimoji="0" lang="en-IN" altLang="en-US" sz="3600" b="0" i="0" u="none" strike="noStrike" cap="none" normalizeH="0" baseline="0" dirty="0">
                <a:ln>
                  <a:noFill/>
                </a:ln>
                <a:effectLst/>
                <a:latin typeface="inherit"/>
                <a:cs typeface="Mangal" panose="020B0502040204020203" pitchFamily="18" charset="0"/>
              </a:rPr>
            </a:br>
            <a:br>
              <a:rPr kumimoji="0" lang="en-IN" altLang="en-US" sz="3600" b="0" i="0" u="none" strike="noStrike" cap="none" normalizeH="0" baseline="0" dirty="0">
                <a:ln>
                  <a:noFill/>
                </a:ln>
                <a:effectLst/>
                <a:latin typeface="inherit"/>
                <a:cs typeface="Gautami" panose="020B0502040204020203" pitchFamily="34" charset="0"/>
              </a:rPr>
            </a:br>
            <a:r>
              <a:rPr kumimoji="0" lang="te-IN" altLang="en-US" sz="1050" b="0" i="0" u="none" strike="noStrike" cap="none" normalizeH="0" baseline="0" dirty="0">
                <a:ln>
                  <a:noFill/>
                </a:ln>
                <a:effectLst/>
                <a:cs typeface="Gautami" panose="020B0502040204020203" pitchFamily="34" charset="0"/>
              </a:rPr>
              <a:t> </a:t>
            </a:r>
            <a:br>
              <a:rPr kumimoji="0" lang="en-US" altLang="en-US" sz="2800" b="0" i="0" u="none" strike="noStrike" cap="none" normalizeH="0" baseline="0" dirty="0">
                <a:ln>
                  <a:noFill/>
                </a:ln>
                <a:effectLst/>
                <a:latin typeface="Arial" panose="020B0604020202020204" pitchFamily="34" charset="0"/>
              </a:rPr>
            </a:br>
            <a:endParaRPr lang="en-IN" b="1" dirty="0"/>
          </a:p>
        </p:txBody>
      </p:sp>
    </p:spTree>
    <p:extLst>
      <p:ext uri="{BB962C8B-B14F-4D97-AF65-F5344CB8AC3E}">
        <p14:creationId xmlns:p14="http://schemas.microsoft.com/office/powerpoint/2010/main" val="7336894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408D-96FB-87D2-B3E0-36982D4DF519}"/>
              </a:ext>
            </a:extLst>
          </p:cNvPr>
          <p:cNvSpPr>
            <a:spLocks noGrp="1"/>
          </p:cNvSpPr>
          <p:nvPr>
            <p:ph type="title"/>
          </p:nvPr>
        </p:nvSpPr>
        <p:spPr>
          <a:xfrm>
            <a:off x="1911446" y="664212"/>
            <a:ext cx="10587545" cy="1018033"/>
          </a:xfrm>
        </p:spPr>
        <p:txBody>
          <a:bodyPr>
            <a:normAutofit/>
          </a:bodyPr>
          <a:lstStyle/>
          <a:p>
            <a:r>
              <a:rPr lang="en-US" dirty="0"/>
              <a:t>What is framework?</a:t>
            </a:r>
            <a:endParaRPr lang="en-IN" dirty="0"/>
          </a:p>
        </p:txBody>
      </p:sp>
      <p:sp>
        <p:nvSpPr>
          <p:cNvPr id="3" name="Content Placeholder 2">
            <a:extLst>
              <a:ext uri="{FF2B5EF4-FFF2-40B4-BE49-F238E27FC236}">
                <a16:creationId xmlns:a16="http://schemas.microsoft.com/office/drawing/2014/main" id="{E187D593-6033-8076-25A7-3279EC0B9E20}"/>
              </a:ext>
            </a:extLst>
          </p:cNvPr>
          <p:cNvSpPr>
            <a:spLocks noGrp="1"/>
          </p:cNvSpPr>
          <p:nvPr>
            <p:ph idx="1"/>
          </p:nvPr>
        </p:nvSpPr>
        <p:spPr>
          <a:xfrm>
            <a:off x="1707662" y="2286000"/>
            <a:ext cx="10396883" cy="2689412"/>
          </a:xfrm>
        </p:spPr>
        <p:txBody>
          <a:bodyPr>
            <a:normAutofit/>
          </a:bodyPr>
          <a:lstStyle/>
          <a:p>
            <a:pPr marL="0" indent="0">
              <a:lnSpc>
                <a:spcPct val="150000"/>
              </a:lnSpc>
              <a:buNone/>
            </a:pPr>
            <a:endParaRPr lang="en-US" b="0" i="0" dirty="0">
              <a:solidFill>
                <a:srgbClr val="000000"/>
              </a:solidFill>
              <a:effectLst/>
              <a:latin typeface="Arial" panose="020B0604020202020204" pitchFamily="34" charset="0"/>
            </a:endParaRPr>
          </a:p>
          <a:p>
            <a:pPr marL="0" indent="0">
              <a:lnSpc>
                <a:spcPct val="150000"/>
              </a:lnSpc>
              <a:buNone/>
            </a:pPr>
            <a:r>
              <a:rPr lang="en-US" sz="2600" b="0" i="0" dirty="0">
                <a:solidFill>
                  <a:srgbClr val="000000"/>
                </a:solidFill>
                <a:effectLst/>
                <a:latin typeface="Arial" panose="020B0604020202020204" pitchFamily="34" charset="0"/>
              </a:rPr>
              <a:t>A collections framework is a unified architecture for representing and manipulating collections, enabling collections to be manipulated independently of implementation details.</a:t>
            </a:r>
            <a:endParaRPr lang="en-IN" sz="2600" dirty="0"/>
          </a:p>
        </p:txBody>
      </p:sp>
    </p:spTree>
    <p:extLst>
      <p:ext uri="{BB962C8B-B14F-4D97-AF65-F5344CB8AC3E}">
        <p14:creationId xmlns:p14="http://schemas.microsoft.com/office/powerpoint/2010/main" val="3063749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CBE4D-03F3-5F9C-F624-6FA9FFEA22AF}"/>
              </a:ext>
            </a:extLst>
          </p:cNvPr>
          <p:cNvSpPr>
            <a:spLocks noGrp="1"/>
          </p:cNvSpPr>
          <p:nvPr>
            <p:ph type="title"/>
          </p:nvPr>
        </p:nvSpPr>
        <p:spPr>
          <a:xfrm>
            <a:off x="1886128" y="675453"/>
            <a:ext cx="10515600" cy="1325563"/>
          </a:xfrm>
        </p:spPr>
        <p:txBody>
          <a:bodyPr/>
          <a:lstStyle/>
          <a:p>
            <a:r>
              <a:rPr lang="en-US" dirty="0"/>
              <a:t>Why Frameworks ?</a:t>
            </a:r>
            <a:endParaRPr lang="en-IN" dirty="0"/>
          </a:p>
        </p:txBody>
      </p:sp>
      <p:sp>
        <p:nvSpPr>
          <p:cNvPr id="3" name="Content Placeholder 2">
            <a:extLst>
              <a:ext uri="{FF2B5EF4-FFF2-40B4-BE49-F238E27FC236}">
                <a16:creationId xmlns:a16="http://schemas.microsoft.com/office/drawing/2014/main" id="{E5832427-74AE-7515-EF1B-23EB97F51901}"/>
              </a:ext>
            </a:extLst>
          </p:cNvPr>
          <p:cNvSpPr>
            <a:spLocks noGrp="1"/>
          </p:cNvSpPr>
          <p:nvPr>
            <p:ph idx="1"/>
          </p:nvPr>
        </p:nvSpPr>
        <p:spPr>
          <a:xfrm>
            <a:off x="1429870" y="1884475"/>
            <a:ext cx="10515600" cy="4007223"/>
          </a:xfrm>
        </p:spPr>
        <p:txBody>
          <a:bodyPr>
            <a:normAutofit fontScale="92500"/>
          </a:bodyPr>
          <a:lstStyle/>
          <a:p>
            <a:pPr>
              <a:lnSpc>
                <a:spcPct val="150000"/>
              </a:lnSpc>
              <a:buFont typeface="Wingdings" panose="05000000000000000000" pitchFamily="2" charset="2"/>
              <a:buChar char="Ø"/>
            </a:pPr>
            <a:r>
              <a:rPr lang="en-IN" b="1" i="0" dirty="0">
                <a:solidFill>
                  <a:srgbClr val="000000"/>
                </a:solidFill>
                <a:effectLst/>
                <a:latin typeface="Arial" panose="020B0604020202020204" pitchFamily="34" charset="0"/>
              </a:rPr>
              <a:t> </a:t>
            </a:r>
            <a:r>
              <a:rPr lang="en-IN" sz="3000" b="1" i="0" dirty="0">
                <a:solidFill>
                  <a:schemeClr val="bg2">
                    <a:lumMod val="25000"/>
                  </a:schemeClr>
                </a:solidFill>
                <a:effectLst/>
                <a:latin typeface="Arial" panose="020B0604020202020204" pitchFamily="34" charset="0"/>
              </a:rPr>
              <a:t>Reduces programming effort</a:t>
            </a:r>
          </a:p>
          <a:p>
            <a:pPr lvl="1">
              <a:lnSpc>
                <a:spcPct val="150000"/>
              </a:lnSpc>
              <a:buFont typeface="Wingdings" panose="05000000000000000000" pitchFamily="2" charset="2"/>
              <a:buChar char="§"/>
            </a:pPr>
            <a:r>
              <a:rPr lang="en-IN" sz="2000" b="1" dirty="0">
                <a:solidFill>
                  <a:schemeClr val="bg2">
                    <a:lumMod val="25000"/>
                  </a:schemeClr>
                </a:solidFill>
                <a:latin typeface="Arial" panose="020B0604020202020204" pitchFamily="34" charset="0"/>
              </a:rPr>
              <a:t>  </a:t>
            </a:r>
            <a:r>
              <a:rPr lang="en-US" sz="2000" b="0" i="0" dirty="0">
                <a:solidFill>
                  <a:schemeClr val="bg2">
                    <a:lumMod val="25000"/>
                  </a:schemeClr>
                </a:solidFill>
                <a:effectLst/>
                <a:latin typeface="Arial" panose="020B0604020202020204" pitchFamily="34" charset="0"/>
              </a:rPr>
              <a:t>providing data structures and algorithms so you don't have to write them yourself.</a:t>
            </a:r>
            <a:endParaRPr lang="en-IN" sz="2000" b="1" i="0" dirty="0">
              <a:solidFill>
                <a:schemeClr val="bg2">
                  <a:lumMod val="25000"/>
                </a:schemeClr>
              </a:solidFill>
              <a:effectLst/>
              <a:latin typeface="Arial" panose="020B0604020202020204" pitchFamily="34" charset="0"/>
            </a:endParaRPr>
          </a:p>
          <a:p>
            <a:pPr>
              <a:lnSpc>
                <a:spcPct val="150000"/>
              </a:lnSpc>
              <a:buFont typeface="Wingdings" panose="05000000000000000000" pitchFamily="2" charset="2"/>
              <a:buChar char="Ø"/>
            </a:pPr>
            <a:r>
              <a:rPr lang="en-IN" sz="3000" b="1" i="0" dirty="0">
                <a:solidFill>
                  <a:schemeClr val="bg2">
                    <a:lumMod val="25000"/>
                  </a:schemeClr>
                </a:solidFill>
                <a:effectLst/>
                <a:latin typeface="Arial" panose="020B0604020202020204" pitchFamily="34" charset="0"/>
              </a:rPr>
              <a:t> Increases performance</a:t>
            </a:r>
          </a:p>
          <a:p>
            <a:pPr lvl="1">
              <a:lnSpc>
                <a:spcPct val="160000"/>
              </a:lnSpc>
              <a:buFont typeface="Wingdings" panose="05000000000000000000" pitchFamily="2" charset="2"/>
              <a:buChar char="§"/>
            </a:pPr>
            <a:r>
              <a:rPr lang="en-IN" sz="2000" b="1" dirty="0">
                <a:solidFill>
                  <a:schemeClr val="bg2">
                    <a:lumMod val="25000"/>
                  </a:schemeClr>
                </a:solidFill>
                <a:latin typeface="Arial" panose="020B0604020202020204" pitchFamily="34" charset="0"/>
              </a:rPr>
              <a:t>   </a:t>
            </a:r>
            <a:r>
              <a:rPr lang="en-US" sz="2000" b="0" i="0" dirty="0">
                <a:solidFill>
                  <a:schemeClr val="bg2">
                    <a:lumMod val="25000"/>
                  </a:schemeClr>
                </a:solidFill>
                <a:effectLst/>
                <a:latin typeface="Arial" panose="020B0604020202020204" pitchFamily="34" charset="0"/>
              </a:rPr>
              <a:t>providing high-performance implementations of data structures and algorithms</a:t>
            </a:r>
            <a:endParaRPr lang="en-US" b="1" i="0" dirty="0">
              <a:solidFill>
                <a:schemeClr val="bg2">
                  <a:lumMod val="25000"/>
                </a:schemeClr>
              </a:solidFill>
              <a:effectLst/>
              <a:latin typeface="Arial" panose="020B0604020202020204" pitchFamily="34" charset="0"/>
            </a:endParaRPr>
          </a:p>
          <a:p>
            <a:pPr>
              <a:buFont typeface="Wingdings" panose="05000000000000000000" pitchFamily="2" charset="2"/>
              <a:buChar char="Ø"/>
            </a:pPr>
            <a:r>
              <a:rPr lang="en-US" sz="3200" b="1" i="0" dirty="0">
                <a:solidFill>
                  <a:schemeClr val="bg2">
                    <a:lumMod val="25000"/>
                  </a:schemeClr>
                </a:solidFill>
                <a:effectLst/>
                <a:latin typeface="Roboto" panose="02000000000000000000" pitchFamily="2" charset="0"/>
                <a:ea typeface="Roboto" panose="02000000000000000000" pitchFamily="2" charset="0"/>
              </a:rPr>
              <a:t> </a:t>
            </a:r>
            <a:r>
              <a:rPr lang="en-US" sz="3000" b="1" dirty="0">
                <a:solidFill>
                  <a:schemeClr val="bg2">
                    <a:lumMod val="25000"/>
                  </a:schemeClr>
                </a:solidFill>
                <a:latin typeface="Arial" panose="020B0604020202020204" pitchFamily="34" charset="0"/>
                <a:ea typeface="Roboto" panose="02000000000000000000" pitchFamily="2" charset="0"/>
                <a:cs typeface="Arial" panose="020B0604020202020204" pitchFamily="34" charset="0"/>
              </a:rPr>
              <a:t>Reduces the effort required to design and implement APIs</a:t>
            </a:r>
            <a:endParaRPr lang="en-IN" sz="3000" b="1" i="0" dirty="0">
              <a:solidFill>
                <a:schemeClr val="bg2">
                  <a:lumMod val="25000"/>
                </a:schemeClr>
              </a:solidFill>
              <a:effectLst/>
              <a:latin typeface="Arial" panose="020B0604020202020204" pitchFamily="34" charset="0"/>
              <a:ea typeface="Roboto" panose="02000000000000000000" pitchFamily="2" charset="0"/>
              <a:cs typeface="Arial" panose="020B0604020202020204" pitchFamily="34" charset="0"/>
            </a:endParaRPr>
          </a:p>
          <a:p>
            <a:pPr>
              <a:buFont typeface="Wingdings" panose="05000000000000000000" pitchFamily="2" charset="2"/>
              <a:buChar char="Ø"/>
            </a:pPr>
            <a:r>
              <a:rPr lang="en-IN" b="1" dirty="0">
                <a:solidFill>
                  <a:schemeClr val="bg2">
                    <a:lumMod val="25000"/>
                  </a:schemeClr>
                </a:solidFill>
                <a:latin typeface="Arial" panose="020B0604020202020204" pitchFamily="34" charset="0"/>
              </a:rPr>
              <a:t> </a:t>
            </a:r>
            <a:r>
              <a:rPr lang="en-IN" sz="3000" b="1" dirty="0">
                <a:solidFill>
                  <a:schemeClr val="bg2">
                    <a:lumMod val="25000"/>
                  </a:schemeClr>
                </a:solidFill>
                <a:latin typeface="Arial" panose="020B0604020202020204" pitchFamily="34" charset="0"/>
              </a:rPr>
              <a:t>S</a:t>
            </a:r>
            <a:r>
              <a:rPr lang="en-IN" sz="3000" b="1" i="0" dirty="0">
                <a:solidFill>
                  <a:schemeClr val="bg2">
                    <a:lumMod val="25000"/>
                  </a:schemeClr>
                </a:solidFill>
                <a:effectLst/>
                <a:latin typeface="Arial" panose="020B0604020202020204" pitchFamily="34" charset="0"/>
              </a:rPr>
              <a:t>oftware reuse.</a:t>
            </a:r>
          </a:p>
          <a:p>
            <a:pPr marL="0" indent="0">
              <a:buNone/>
            </a:pPr>
            <a:endParaRPr lang="en-IN" dirty="0"/>
          </a:p>
        </p:txBody>
      </p:sp>
    </p:spTree>
    <p:extLst>
      <p:ext uri="{BB962C8B-B14F-4D97-AF65-F5344CB8AC3E}">
        <p14:creationId xmlns:p14="http://schemas.microsoft.com/office/powerpoint/2010/main" val="1924507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AE3A-713D-EABF-12C8-8CC52E280BA6}"/>
              </a:ext>
            </a:extLst>
          </p:cNvPr>
          <p:cNvSpPr>
            <a:spLocks noGrp="1"/>
          </p:cNvSpPr>
          <p:nvPr>
            <p:ph type="title"/>
          </p:nvPr>
        </p:nvSpPr>
        <p:spPr>
          <a:xfrm>
            <a:off x="1821960" y="659969"/>
            <a:ext cx="8911687" cy="1280890"/>
          </a:xfrm>
        </p:spPr>
        <p:txBody>
          <a:bodyPr>
            <a:normAutofit/>
          </a:bodyPr>
          <a:lstStyle/>
          <a:p>
            <a:r>
              <a:rPr lang="en-US" dirty="0"/>
              <a:t>Collection Framework :</a:t>
            </a:r>
            <a:endParaRPr lang="en-IN" dirty="0"/>
          </a:p>
        </p:txBody>
      </p:sp>
      <p:sp>
        <p:nvSpPr>
          <p:cNvPr id="3" name="Content Placeholder 2">
            <a:extLst>
              <a:ext uri="{FF2B5EF4-FFF2-40B4-BE49-F238E27FC236}">
                <a16:creationId xmlns:a16="http://schemas.microsoft.com/office/drawing/2014/main" id="{A39D0CC9-775E-0F5C-F95F-41A89CBF3417}"/>
              </a:ext>
            </a:extLst>
          </p:cNvPr>
          <p:cNvSpPr>
            <a:spLocks noGrp="1"/>
          </p:cNvSpPr>
          <p:nvPr>
            <p:ph idx="1"/>
          </p:nvPr>
        </p:nvSpPr>
        <p:spPr>
          <a:xfrm>
            <a:off x="1821960" y="1940859"/>
            <a:ext cx="8915400" cy="3777622"/>
          </a:xfrm>
        </p:spPr>
        <p:txBody>
          <a:bodyPr>
            <a:normAutofit/>
          </a:bodyPr>
          <a:lstStyle/>
          <a:p>
            <a:pPr marL="0" indent="0">
              <a:buNone/>
            </a:pPr>
            <a:r>
              <a:rPr lang="en-US" dirty="0"/>
              <a:t>Basic collection interfaces represent different types of collections such as</a:t>
            </a:r>
          </a:p>
          <a:p>
            <a:pPr marL="0" indent="0">
              <a:buNone/>
            </a:pPr>
            <a:endParaRPr lang="en-US" dirty="0"/>
          </a:p>
          <a:p>
            <a:pPr lvl="5">
              <a:lnSpc>
                <a:spcPct val="150000"/>
              </a:lnSpc>
              <a:buFont typeface="Wingdings" panose="05000000000000000000" pitchFamily="2" charset="2"/>
              <a:buChar char="Ø"/>
            </a:pPr>
            <a:r>
              <a:rPr lang="en-US" sz="3200" dirty="0"/>
              <a:t>Lists</a:t>
            </a:r>
          </a:p>
          <a:p>
            <a:pPr lvl="5">
              <a:lnSpc>
                <a:spcPct val="150000"/>
              </a:lnSpc>
              <a:buFont typeface="Wingdings" panose="05000000000000000000" pitchFamily="2" charset="2"/>
              <a:buChar char="Ø"/>
            </a:pPr>
            <a:r>
              <a:rPr lang="en-US" sz="3200" dirty="0"/>
              <a:t>Sets</a:t>
            </a:r>
          </a:p>
          <a:p>
            <a:pPr lvl="5">
              <a:lnSpc>
                <a:spcPct val="150000"/>
              </a:lnSpc>
              <a:buFont typeface="Wingdings" panose="05000000000000000000" pitchFamily="2" charset="2"/>
              <a:buChar char="Ø"/>
            </a:pPr>
            <a:r>
              <a:rPr lang="en-US" sz="3200" dirty="0"/>
              <a:t>Maps</a:t>
            </a:r>
          </a:p>
        </p:txBody>
      </p:sp>
    </p:spTree>
    <p:extLst>
      <p:ext uri="{BB962C8B-B14F-4D97-AF65-F5344CB8AC3E}">
        <p14:creationId xmlns:p14="http://schemas.microsoft.com/office/powerpoint/2010/main" val="14507624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heel(1)">
                                      <p:cBhvr>
                                        <p:cTn id="26"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68A6-E270-A0D4-5E07-FC2D34608847}"/>
              </a:ext>
            </a:extLst>
          </p:cNvPr>
          <p:cNvSpPr>
            <a:spLocks noGrp="1"/>
          </p:cNvSpPr>
          <p:nvPr>
            <p:ph type="title"/>
          </p:nvPr>
        </p:nvSpPr>
        <p:spPr>
          <a:xfrm>
            <a:off x="2108831" y="740651"/>
            <a:ext cx="8911687" cy="1280890"/>
          </a:xfrm>
        </p:spPr>
        <p:txBody>
          <a:bodyPr>
            <a:normAutofit/>
          </a:bodyPr>
          <a:lstStyle/>
          <a:p>
            <a:r>
              <a:rPr lang="en-US" dirty="0"/>
              <a:t>What is lists?</a:t>
            </a:r>
            <a:endParaRPr lang="en-IN" dirty="0"/>
          </a:p>
        </p:txBody>
      </p:sp>
      <p:sp>
        <p:nvSpPr>
          <p:cNvPr id="3" name="Content Placeholder 2">
            <a:extLst>
              <a:ext uri="{FF2B5EF4-FFF2-40B4-BE49-F238E27FC236}">
                <a16:creationId xmlns:a16="http://schemas.microsoft.com/office/drawing/2014/main" id="{323904FC-2F87-1AF2-1E01-994B8D96A3DB}"/>
              </a:ext>
            </a:extLst>
          </p:cNvPr>
          <p:cNvSpPr>
            <a:spLocks noGrp="1"/>
          </p:cNvSpPr>
          <p:nvPr>
            <p:ph idx="1"/>
          </p:nvPr>
        </p:nvSpPr>
        <p:spPr/>
        <p:txBody>
          <a:bodyPr>
            <a:normAutofit/>
          </a:bodyPr>
          <a:lstStyle/>
          <a:p>
            <a:pPr marL="0" indent="0">
              <a:lnSpc>
                <a:spcPct val="150000"/>
              </a:lnSpc>
              <a:buNone/>
            </a:pPr>
            <a:r>
              <a:rPr lang="en-US" b="0" i="0" dirty="0">
                <a:solidFill>
                  <a:srgbClr val="4D5156"/>
                </a:solidFill>
                <a:effectLst/>
                <a:latin typeface="Roboto" panose="02000000000000000000" pitchFamily="2" charset="0"/>
              </a:rPr>
              <a:t>Java provides the facility to maintain the </a:t>
            </a:r>
            <a:r>
              <a:rPr lang="en-US" b="1" i="0" dirty="0">
                <a:solidFill>
                  <a:srgbClr val="4D5156"/>
                </a:solidFill>
                <a:effectLst/>
                <a:latin typeface="Roboto" panose="02000000000000000000" pitchFamily="2" charset="0"/>
              </a:rPr>
              <a:t>ordered collection</a:t>
            </a:r>
            <a:r>
              <a:rPr lang="en-US" b="0" i="0" dirty="0">
                <a:solidFill>
                  <a:srgbClr val="4D5156"/>
                </a:solidFill>
                <a:effectLst/>
                <a:latin typeface="Roboto" panose="02000000000000000000" pitchFamily="2" charset="0"/>
              </a:rPr>
              <a:t>. It contains the index-based methods to </a:t>
            </a:r>
            <a:r>
              <a:rPr lang="en-US" b="1" i="0" dirty="0">
                <a:solidFill>
                  <a:srgbClr val="4D5156"/>
                </a:solidFill>
                <a:effectLst/>
                <a:latin typeface="Roboto" panose="02000000000000000000" pitchFamily="2" charset="0"/>
              </a:rPr>
              <a:t>insert</a:t>
            </a:r>
            <a:r>
              <a:rPr lang="en-US" b="0" i="0" dirty="0">
                <a:solidFill>
                  <a:srgbClr val="4D5156"/>
                </a:solidFill>
                <a:effectLst/>
                <a:latin typeface="Roboto" panose="02000000000000000000" pitchFamily="2" charset="0"/>
              </a:rPr>
              <a:t>, </a:t>
            </a:r>
            <a:r>
              <a:rPr lang="en-US" b="1" i="0" dirty="0">
                <a:solidFill>
                  <a:srgbClr val="4D5156"/>
                </a:solidFill>
                <a:effectLst/>
                <a:latin typeface="Roboto" panose="02000000000000000000" pitchFamily="2" charset="0"/>
              </a:rPr>
              <a:t>update</a:t>
            </a:r>
            <a:r>
              <a:rPr lang="en-US" b="0" i="0" dirty="0">
                <a:solidFill>
                  <a:srgbClr val="4D5156"/>
                </a:solidFill>
                <a:effectLst/>
                <a:latin typeface="Roboto" panose="02000000000000000000" pitchFamily="2" charset="0"/>
              </a:rPr>
              <a:t>, </a:t>
            </a:r>
            <a:r>
              <a:rPr lang="en-US" b="1" i="0" dirty="0">
                <a:solidFill>
                  <a:srgbClr val="4D5156"/>
                </a:solidFill>
                <a:effectLst/>
                <a:latin typeface="Roboto" panose="02000000000000000000" pitchFamily="2" charset="0"/>
              </a:rPr>
              <a:t>delete</a:t>
            </a:r>
            <a:r>
              <a:rPr lang="en-US" b="0" i="0" dirty="0">
                <a:solidFill>
                  <a:srgbClr val="4D5156"/>
                </a:solidFill>
                <a:effectLst/>
                <a:latin typeface="Roboto" panose="02000000000000000000" pitchFamily="2" charset="0"/>
              </a:rPr>
              <a:t> and </a:t>
            </a:r>
            <a:r>
              <a:rPr lang="en-US" b="1" i="0" dirty="0">
                <a:solidFill>
                  <a:srgbClr val="4D5156"/>
                </a:solidFill>
                <a:effectLst/>
                <a:latin typeface="Roboto" panose="02000000000000000000" pitchFamily="2" charset="0"/>
              </a:rPr>
              <a:t>search</a:t>
            </a:r>
            <a:r>
              <a:rPr lang="en-US" b="0" i="0" dirty="0">
                <a:solidFill>
                  <a:srgbClr val="4D5156"/>
                </a:solidFill>
                <a:effectLst/>
                <a:latin typeface="Roboto" panose="02000000000000000000" pitchFamily="2" charset="0"/>
              </a:rPr>
              <a:t> the elements. It can have the duplicate elements also. We can also store the null elements in the list. The List interface is found in the </a:t>
            </a:r>
            <a:r>
              <a:rPr lang="en-US" b="1" i="0" dirty="0" err="1">
                <a:solidFill>
                  <a:srgbClr val="4D5156"/>
                </a:solidFill>
                <a:effectLst/>
                <a:latin typeface="Roboto" panose="02000000000000000000" pitchFamily="2" charset="0"/>
              </a:rPr>
              <a:t>java.util</a:t>
            </a:r>
            <a:r>
              <a:rPr lang="en-US" b="1" i="0" dirty="0">
                <a:solidFill>
                  <a:srgbClr val="4D5156"/>
                </a:solidFill>
                <a:effectLst/>
                <a:latin typeface="Roboto" panose="02000000000000000000" pitchFamily="2" charset="0"/>
              </a:rPr>
              <a:t> package.</a:t>
            </a:r>
          </a:p>
          <a:p>
            <a:pPr>
              <a:lnSpc>
                <a:spcPct val="150000"/>
              </a:lnSpc>
            </a:pPr>
            <a:r>
              <a:rPr lang="en-US" i="0" dirty="0">
                <a:solidFill>
                  <a:srgbClr val="4D5156"/>
                </a:solidFill>
                <a:effectLst/>
                <a:latin typeface="Roboto" panose="02000000000000000000" pitchFamily="2" charset="0"/>
              </a:rPr>
              <a:t>Duplicates elements are Allowed.</a:t>
            </a:r>
          </a:p>
          <a:p>
            <a:pPr>
              <a:lnSpc>
                <a:spcPct val="150000"/>
              </a:lnSpc>
            </a:pPr>
            <a:r>
              <a:rPr lang="en-US" dirty="0">
                <a:solidFill>
                  <a:srgbClr val="4D5156"/>
                </a:solidFill>
                <a:latin typeface="Roboto" panose="02000000000000000000" pitchFamily="2" charset="0"/>
              </a:rPr>
              <a:t>Insertion order in maintained.</a:t>
            </a:r>
            <a:endParaRPr lang="en-US" i="0" dirty="0">
              <a:solidFill>
                <a:srgbClr val="4D5156"/>
              </a:solidFill>
              <a:effectLst/>
              <a:latin typeface="Roboto" panose="02000000000000000000" pitchFamily="2" charset="0"/>
            </a:endParaRPr>
          </a:p>
        </p:txBody>
      </p:sp>
    </p:spTree>
    <p:extLst>
      <p:ext uri="{BB962C8B-B14F-4D97-AF65-F5344CB8AC3E}">
        <p14:creationId xmlns:p14="http://schemas.microsoft.com/office/powerpoint/2010/main" val="4199736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E0EFB-E3F0-6929-2517-F88F784A8F13}"/>
              </a:ext>
            </a:extLst>
          </p:cNvPr>
          <p:cNvSpPr>
            <a:spLocks noGrp="1"/>
          </p:cNvSpPr>
          <p:nvPr>
            <p:ph type="title"/>
          </p:nvPr>
        </p:nvSpPr>
        <p:spPr>
          <a:xfrm>
            <a:off x="2153655" y="776510"/>
            <a:ext cx="8911687" cy="1280890"/>
          </a:xfrm>
        </p:spPr>
        <p:txBody>
          <a:bodyPr>
            <a:normAutofit/>
          </a:bodyPr>
          <a:lstStyle/>
          <a:p>
            <a:r>
              <a:rPr lang="en-US" dirty="0"/>
              <a:t>Examples for List:</a:t>
            </a:r>
            <a:endParaRPr lang="en-IN" dirty="0"/>
          </a:p>
        </p:txBody>
      </p:sp>
      <p:sp>
        <p:nvSpPr>
          <p:cNvPr id="3" name="Content Placeholder 2">
            <a:extLst>
              <a:ext uri="{FF2B5EF4-FFF2-40B4-BE49-F238E27FC236}">
                <a16:creationId xmlns:a16="http://schemas.microsoft.com/office/drawing/2014/main" id="{DD226D76-3377-0D77-23B4-5820301576D0}"/>
              </a:ext>
            </a:extLst>
          </p:cNvPr>
          <p:cNvSpPr>
            <a:spLocks noGrp="1"/>
          </p:cNvSpPr>
          <p:nvPr>
            <p:ph idx="1"/>
          </p:nvPr>
        </p:nvSpPr>
        <p:spPr>
          <a:xfrm>
            <a:off x="2409918" y="2124636"/>
            <a:ext cx="8915400" cy="3777622"/>
          </a:xfrm>
        </p:spPr>
        <p:txBody>
          <a:bodyPr>
            <a:normAutofit/>
          </a:bodyPr>
          <a:lstStyle/>
          <a:p>
            <a:pPr>
              <a:buFont typeface="Wingdings" panose="05000000000000000000" pitchFamily="2" charset="2"/>
              <a:buChar char="v"/>
            </a:pPr>
            <a:r>
              <a:rPr lang="en-US" sz="2000" dirty="0"/>
              <a:t> Duplicate Element Allowed.</a:t>
            </a:r>
          </a:p>
          <a:p>
            <a:pPr marL="0" indent="0">
              <a:buNone/>
            </a:pPr>
            <a:endParaRPr lang="en-US" dirty="0"/>
          </a:p>
          <a:p>
            <a:pPr marL="0" indent="0">
              <a:buNone/>
            </a:pPr>
            <a:r>
              <a:rPr lang="en-US" dirty="0"/>
              <a:t>  </a:t>
            </a:r>
            <a:r>
              <a:rPr lang="en-US" sz="1600" dirty="0"/>
              <a:t>Ex:  Grocery list etc..         </a:t>
            </a:r>
          </a:p>
          <a:p>
            <a:pPr marL="0" indent="0">
              <a:buNone/>
            </a:pPr>
            <a:endParaRPr lang="en-US" dirty="0"/>
          </a:p>
          <a:p>
            <a:pPr marL="0" indent="0">
              <a:buNone/>
            </a:pPr>
            <a:endParaRPr lang="en-US" dirty="0"/>
          </a:p>
          <a:p>
            <a:pPr>
              <a:buFont typeface="Wingdings" panose="05000000000000000000" pitchFamily="2" charset="2"/>
              <a:buChar char="v"/>
            </a:pPr>
            <a:r>
              <a:rPr lang="en-US" dirty="0"/>
              <a:t> </a:t>
            </a:r>
            <a:r>
              <a:rPr lang="en-US" sz="2000" dirty="0"/>
              <a:t>Insertion Order maintained.</a:t>
            </a:r>
          </a:p>
          <a:p>
            <a:pPr marL="0" indent="0">
              <a:buNone/>
            </a:pPr>
            <a:endParaRPr lang="en-US" dirty="0"/>
          </a:p>
          <a:p>
            <a:pPr marL="0" indent="0">
              <a:buNone/>
            </a:pPr>
            <a:r>
              <a:rPr lang="en-US" dirty="0"/>
              <a:t>   </a:t>
            </a:r>
          </a:p>
          <a:p>
            <a:pPr marL="0" indent="0">
              <a:buNone/>
            </a:pPr>
            <a:r>
              <a:rPr lang="en-US" sz="1600" dirty="0"/>
              <a:t>Ex: Hotel Food Orders etc..</a:t>
            </a:r>
            <a:endParaRPr lang="en-IN" sz="1600" dirty="0"/>
          </a:p>
        </p:txBody>
      </p:sp>
      <p:pic>
        <p:nvPicPr>
          <p:cNvPr id="5" name="Picture 2" descr="Shopping List  grocery list stock pictures, royalty-free photos &amp; images">
            <a:extLst>
              <a:ext uri="{FF2B5EF4-FFF2-40B4-BE49-F238E27FC236}">
                <a16:creationId xmlns:a16="http://schemas.microsoft.com/office/drawing/2014/main" id="{A5541967-6FE6-553D-7BD7-8E914BC3D4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0951" y="2407024"/>
            <a:ext cx="2511232" cy="167415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8A38F44B-9DEB-416D-2593-B3EFABAE2758}"/>
              </a:ext>
            </a:extLst>
          </p:cNvPr>
          <p:cNvCxnSpPr/>
          <p:nvPr/>
        </p:nvCxnSpPr>
        <p:spPr>
          <a:xfrm>
            <a:off x="5199529" y="3218329"/>
            <a:ext cx="1694330" cy="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42FFF4-5C97-11E5-AAE9-962BBC667322}"/>
              </a:ext>
            </a:extLst>
          </p:cNvPr>
          <p:cNvCxnSpPr/>
          <p:nvPr/>
        </p:nvCxnSpPr>
        <p:spPr>
          <a:xfrm>
            <a:off x="5396753" y="5549153"/>
            <a:ext cx="1631576" cy="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2" descr="Hotel Sudha, Subhanpura order online - Zomato">
            <a:extLst>
              <a:ext uri="{FF2B5EF4-FFF2-40B4-BE49-F238E27FC236}">
                <a16:creationId xmlns:a16="http://schemas.microsoft.com/office/drawing/2014/main" id="{8DF75F30-D843-D053-9571-925CEEBB0E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0951" y="4671055"/>
            <a:ext cx="2614052" cy="1410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7716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3">
                                            <p:txEl>
                                              <p:pRg st="0" end="0"/>
                                            </p:txEl>
                                          </p:spTgt>
                                        </p:tgtEl>
                                        <p:attrNameLst>
                                          <p:attrName>r</p:attrName>
                                        </p:attrNameLst>
                                      </p:cBhvr>
                                    </p:animRot>
                                    <p:animRot by="-240000">
                                      <p:cBhvr>
                                        <p:cTn id="12" dur="200" fill="hold">
                                          <p:stCondLst>
                                            <p:cond delay="200"/>
                                          </p:stCondLst>
                                        </p:cTn>
                                        <p:tgtEl>
                                          <p:spTgt spid="3">
                                            <p:txEl>
                                              <p:pRg st="0" end="0"/>
                                            </p:txEl>
                                          </p:spTgt>
                                        </p:tgtEl>
                                        <p:attrNameLst>
                                          <p:attrName>r</p:attrName>
                                        </p:attrNameLst>
                                      </p:cBhvr>
                                    </p:animRot>
                                    <p:animRot by="240000">
                                      <p:cBhvr>
                                        <p:cTn id="13" dur="200" fill="hold">
                                          <p:stCondLst>
                                            <p:cond delay="400"/>
                                          </p:stCondLst>
                                        </p:cTn>
                                        <p:tgtEl>
                                          <p:spTgt spid="3">
                                            <p:txEl>
                                              <p:pRg st="0" end="0"/>
                                            </p:txEl>
                                          </p:spTgt>
                                        </p:tgtEl>
                                        <p:attrNameLst>
                                          <p:attrName>r</p:attrName>
                                        </p:attrNameLst>
                                      </p:cBhvr>
                                    </p:animRot>
                                    <p:animRot by="-240000">
                                      <p:cBhvr>
                                        <p:cTn id="14" dur="200" fill="hold">
                                          <p:stCondLst>
                                            <p:cond delay="600"/>
                                          </p:stCondLst>
                                        </p:cTn>
                                        <p:tgtEl>
                                          <p:spTgt spid="3">
                                            <p:txEl>
                                              <p:pRg st="0" end="0"/>
                                            </p:txEl>
                                          </p:spTgt>
                                        </p:tgtEl>
                                        <p:attrNameLst>
                                          <p:attrName>r</p:attrName>
                                        </p:attrNameLst>
                                      </p:cBhvr>
                                    </p:animRot>
                                    <p:animRot by="120000">
                                      <p:cBhvr>
                                        <p:cTn id="15" dur="200" fill="hold">
                                          <p:stCondLst>
                                            <p:cond delay="80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nodeType="clickEffect">
                                  <p:stCondLst>
                                    <p:cond delay="0"/>
                                  </p:stCondLst>
                                  <p:childTnLst>
                                    <p:animRot by="120000">
                                      <p:cBhvr>
                                        <p:cTn id="19" dur="100" fill="hold">
                                          <p:stCondLst>
                                            <p:cond delay="0"/>
                                          </p:stCondLst>
                                        </p:cTn>
                                        <p:tgtEl>
                                          <p:spTgt spid="3">
                                            <p:txEl>
                                              <p:pRg st="5" end="5"/>
                                            </p:txEl>
                                          </p:spTgt>
                                        </p:tgtEl>
                                        <p:attrNameLst>
                                          <p:attrName>r</p:attrName>
                                        </p:attrNameLst>
                                      </p:cBhvr>
                                    </p:animRot>
                                    <p:animRot by="-240000">
                                      <p:cBhvr>
                                        <p:cTn id="20" dur="200" fill="hold">
                                          <p:stCondLst>
                                            <p:cond delay="200"/>
                                          </p:stCondLst>
                                        </p:cTn>
                                        <p:tgtEl>
                                          <p:spTgt spid="3">
                                            <p:txEl>
                                              <p:pRg st="5" end="5"/>
                                            </p:txEl>
                                          </p:spTgt>
                                        </p:tgtEl>
                                        <p:attrNameLst>
                                          <p:attrName>r</p:attrName>
                                        </p:attrNameLst>
                                      </p:cBhvr>
                                    </p:animRot>
                                    <p:animRot by="240000">
                                      <p:cBhvr>
                                        <p:cTn id="21" dur="200" fill="hold">
                                          <p:stCondLst>
                                            <p:cond delay="400"/>
                                          </p:stCondLst>
                                        </p:cTn>
                                        <p:tgtEl>
                                          <p:spTgt spid="3">
                                            <p:txEl>
                                              <p:pRg st="5" end="5"/>
                                            </p:txEl>
                                          </p:spTgt>
                                        </p:tgtEl>
                                        <p:attrNameLst>
                                          <p:attrName>r</p:attrName>
                                        </p:attrNameLst>
                                      </p:cBhvr>
                                    </p:animRot>
                                    <p:animRot by="-240000">
                                      <p:cBhvr>
                                        <p:cTn id="22" dur="200" fill="hold">
                                          <p:stCondLst>
                                            <p:cond delay="600"/>
                                          </p:stCondLst>
                                        </p:cTn>
                                        <p:tgtEl>
                                          <p:spTgt spid="3">
                                            <p:txEl>
                                              <p:pRg st="5" end="5"/>
                                            </p:txEl>
                                          </p:spTgt>
                                        </p:tgtEl>
                                        <p:attrNameLst>
                                          <p:attrName>r</p:attrName>
                                        </p:attrNameLst>
                                      </p:cBhvr>
                                    </p:animRot>
                                    <p:animRot by="120000">
                                      <p:cBhvr>
                                        <p:cTn id="23" dur="200" fill="hold">
                                          <p:stCondLst>
                                            <p:cond delay="800"/>
                                          </p:stCondLst>
                                        </p:cTn>
                                        <p:tgtEl>
                                          <p:spTgt spid="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646</TotalTime>
  <Words>1952</Words>
  <Application>Microsoft Office PowerPoint</Application>
  <PresentationFormat>Widescreen</PresentationFormat>
  <Paragraphs>310</Paragraphs>
  <Slides>46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Century Gothic</vt:lpstr>
      <vt:lpstr>inherit</vt:lpstr>
      <vt:lpstr>inter-regular</vt:lpstr>
      <vt:lpstr>Roboto</vt:lpstr>
      <vt:lpstr>Times New Roman</vt:lpstr>
      <vt:lpstr>Wingdings</vt:lpstr>
      <vt:lpstr>Wingdings 3</vt:lpstr>
      <vt:lpstr>Wisp</vt:lpstr>
      <vt:lpstr>Hi All Good Morning!!</vt:lpstr>
      <vt:lpstr>Collection Framework</vt:lpstr>
      <vt:lpstr>What is Collection in java ?</vt:lpstr>
      <vt:lpstr>Examples of Collections:</vt:lpstr>
      <vt:lpstr>What is framework?</vt:lpstr>
      <vt:lpstr>Why Frameworks ?</vt:lpstr>
      <vt:lpstr>Collection Framework :</vt:lpstr>
      <vt:lpstr>What is lists?</vt:lpstr>
      <vt:lpstr>Examples for List:</vt:lpstr>
      <vt:lpstr>Types of Lists in Collections:</vt:lpstr>
      <vt:lpstr>ArrayList</vt:lpstr>
      <vt:lpstr>What is ArrayList ?</vt:lpstr>
      <vt:lpstr>Syntax of ArrayList</vt:lpstr>
      <vt:lpstr>Constructor Of ArrayList:</vt:lpstr>
      <vt:lpstr>ArrayList Methods:</vt:lpstr>
      <vt:lpstr>Contd,</vt:lpstr>
      <vt:lpstr>Calling Eclipse for Examples…..</vt:lpstr>
      <vt:lpstr>LinkedList</vt:lpstr>
      <vt:lpstr>LinkedList:</vt:lpstr>
      <vt:lpstr>Constructor for LinkedList:</vt:lpstr>
      <vt:lpstr>LinkedList Methods:</vt:lpstr>
      <vt:lpstr>Contd;</vt:lpstr>
      <vt:lpstr>Difference Between ArrayList and LinkedList:</vt:lpstr>
      <vt:lpstr>Calling Eclipse for Examples…..</vt:lpstr>
      <vt:lpstr>Vector</vt:lpstr>
      <vt:lpstr>What is vector?</vt:lpstr>
      <vt:lpstr>Constructor for Java Vector:</vt:lpstr>
      <vt:lpstr>Difference between ArrayList and VectorList</vt:lpstr>
      <vt:lpstr>Methods in VectorList:</vt:lpstr>
      <vt:lpstr>Calling Eclipse for Examples…..</vt:lpstr>
      <vt:lpstr>AbstractList</vt:lpstr>
      <vt:lpstr>What is AbstractList?</vt:lpstr>
      <vt:lpstr>Abstract List</vt:lpstr>
      <vt:lpstr>Calling Eclipse for Example….</vt:lpstr>
      <vt:lpstr>AbstractSequentialList</vt:lpstr>
      <vt:lpstr>What is AbstractSequentialList</vt:lpstr>
      <vt:lpstr>AbstractSequentialList</vt:lpstr>
      <vt:lpstr>Calling Eclipse for Examples…..</vt:lpstr>
      <vt:lpstr>Stack</vt:lpstr>
      <vt:lpstr>What is stack?</vt:lpstr>
      <vt:lpstr>How Stack Works:</vt:lpstr>
      <vt:lpstr>Contd,</vt:lpstr>
      <vt:lpstr>Methods</vt:lpstr>
      <vt:lpstr>Calling Eclipse for Examples…..</vt:lpstr>
      <vt:lpstr>Overall Difference B/W all List in Java:</vt:lpstr>
      <vt:lpstr>Thank You!!  ధన్యవాదాలు  धन्यवाद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 All!!</dc:title>
  <dc:creator>SRIHARIVISHNU</dc:creator>
  <cp:lastModifiedBy>SRIHARIVISHNU</cp:lastModifiedBy>
  <cp:revision>62</cp:revision>
  <dcterms:created xsi:type="dcterms:W3CDTF">2022-10-02T02:49:36Z</dcterms:created>
  <dcterms:modified xsi:type="dcterms:W3CDTF">2022-10-05T06:53:05Z</dcterms:modified>
</cp:coreProperties>
</file>