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2480E81-4FEF-49E8-9C3D-B35A4E66405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187556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480E81-4FEF-49E8-9C3D-B35A4E66405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176058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480E81-4FEF-49E8-9C3D-B35A4E66405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335239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480E81-4FEF-49E8-9C3D-B35A4E66405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86144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480E81-4FEF-49E8-9C3D-B35A4E66405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413716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2480E81-4FEF-49E8-9C3D-B35A4E66405A}"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409158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2480E81-4FEF-49E8-9C3D-B35A4E66405A}"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151555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2480E81-4FEF-49E8-9C3D-B35A4E66405A}"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366054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80E81-4FEF-49E8-9C3D-B35A4E66405A}"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91197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480E81-4FEF-49E8-9C3D-B35A4E66405A}"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283039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480E81-4FEF-49E8-9C3D-B35A4E66405A}"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53161C-966D-451F-BAA3-F3C3C94534F4}" type="slidenum">
              <a:rPr lang="en-IN" smtClean="0"/>
              <a:t>‹#›</a:t>
            </a:fld>
            <a:endParaRPr lang="en-IN"/>
          </a:p>
        </p:txBody>
      </p:sp>
    </p:spTree>
    <p:extLst>
      <p:ext uri="{BB962C8B-B14F-4D97-AF65-F5344CB8AC3E}">
        <p14:creationId xmlns:p14="http://schemas.microsoft.com/office/powerpoint/2010/main" val="118191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80E81-4FEF-49E8-9C3D-B35A4E66405A}" type="datetimeFigureOut">
              <a:rPr lang="en-IN" smtClean="0"/>
              <a:t>08-10-2022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3161C-966D-451F-BAA3-F3C3C94534F4}" type="slidenum">
              <a:rPr lang="en-IN" smtClean="0"/>
              <a:t>‹#›</a:t>
            </a:fld>
            <a:endParaRPr lang="en-IN"/>
          </a:p>
        </p:txBody>
      </p:sp>
    </p:spTree>
    <p:extLst>
      <p:ext uri="{BB962C8B-B14F-4D97-AF65-F5344CB8AC3E}">
        <p14:creationId xmlns:p14="http://schemas.microsoft.com/office/powerpoint/2010/main" val="346973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checked-vs-unchecked-exceptions-in-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974" y="2498725"/>
            <a:ext cx="4701208" cy="1325563"/>
          </a:xfrm>
        </p:spPr>
        <p:txBody>
          <a:bodyPr/>
          <a:lstStyle/>
          <a:p>
            <a:r>
              <a:rPr lang="en-IN" dirty="0" smtClean="0"/>
              <a:t>Exception Handling</a:t>
            </a:r>
            <a:endParaRPr lang="en-IN" dirty="0"/>
          </a:p>
        </p:txBody>
      </p:sp>
    </p:spTree>
    <p:extLst>
      <p:ext uri="{BB962C8B-B14F-4D97-AF65-F5344CB8AC3E}">
        <p14:creationId xmlns:p14="http://schemas.microsoft.com/office/powerpoint/2010/main" val="42646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a:t>Methods</a:t>
            </a:r>
            <a:br>
              <a:rPr lang="en-IN" dirty="0"/>
            </a:br>
            <a:endParaRPr lang="en-IN" dirty="0"/>
          </a:p>
        </p:txBody>
      </p:sp>
      <p:graphicFrame>
        <p:nvGraphicFramePr>
          <p:cNvPr id="4" name="Content Placeholder 3"/>
          <p:cNvGraphicFramePr>
            <a:graphicFrameLocks noGrp="1"/>
          </p:cNvGraphicFramePr>
          <p:nvPr>
            <p:ph idx="1"/>
            <p:extLst/>
          </p:nvPr>
        </p:nvGraphicFramePr>
        <p:xfrm>
          <a:off x="292413" y="964234"/>
          <a:ext cx="11316490" cy="5661852"/>
        </p:xfrm>
        <a:graphic>
          <a:graphicData uri="http://schemas.openxmlformats.org/drawingml/2006/table">
            <a:tbl>
              <a:tblPr/>
              <a:tblGrid>
                <a:gridCol w="5658245">
                  <a:extLst>
                    <a:ext uri="{9D8B030D-6E8A-4147-A177-3AD203B41FA5}">
                      <a16:colId xmlns:a16="http://schemas.microsoft.com/office/drawing/2014/main" val="1708812248"/>
                    </a:ext>
                  </a:extLst>
                </a:gridCol>
                <a:gridCol w="5658245">
                  <a:extLst>
                    <a:ext uri="{9D8B030D-6E8A-4147-A177-3AD203B41FA5}">
                      <a16:colId xmlns:a16="http://schemas.microsoft.com/office/drawing/2014/main" val="1496621104"/>
                    </a:ext>
                  </a:extLst>
                </a:gridCol>
              </a:tblGrid>
              <a:tr h="466270">
                <a:tc>
                  <a:txBody>
                    <a:bodyPr/>
                    <a:lstStyle/>
                    <a:p>
                      <a:pPr algn="l" fontAlgn="ctr" latinLnBrk="0"/>
                      <a:r>
                        <a:rPr lang="en-IN" sz="1500" b="1" dirty="0">
                          <a:effectLst/>
                        </a:rPr>
                        <a:t>Method Prototype</a:t>
                      </a:r>
                    </a:p>
                  </a:txBody>
                  <a:tcPr marL="63990" marR="63990" marT="63990" marB="6399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sz="1500" b="1">
                          <a:effectLst/>
                        </a:rPr>
                        <a:t>Description</a:t>
                      </a:r>
                    </a:p>
                  </a:txBody>
                  <a:tcPr marL="63990" marR="63990" marT="63990" marB="6399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475825327"/>
                  </a:ext>
                </a:extLst>
              </a:tr>
              <a:tr h="766015">
                <a:tc>
                  <a:txBody>
                    <a:bodyPr/>
                    <a:lstStyle/>
                    <a:p>
                      <a:pPr algn="l" fontAlgn="t" latinLnBrk="0"/>
                      <a:r>
                        <a:rPr lang="en-IN" sz="1500" b="0">
                          <a:effectLst/>
                        </a:rPr>
                        <a:t>public String getMessage()</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500" b="0">
                          <a:effectLst/>
                        </a:rPr>
                        <a:t>Get a detailed message about the exception that occurred.</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64973313"/>
                  </a:ext>
                </a:extLst>
              </a:tr>
              <a:tr h="766015">
                <a:tc>
                  <a:txBody>
                    <a:bodyPr/>
                    <a:lstStyle/>
                    <a:p>
                      <a:pPr algn="l" fontAlgn="t" latinLnBrk="0"/>
                      <a:r>
                        <a:rPr lang="en-IN" sz="1500" b="0">
                          <a:effectLst/>
                        </a:rPr>
                        <a:t>public Throwable getCause()</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500" b="0">
                          <a:effectLst/>
                        </a:rPr>
                        <a:t>Get the cause of the exception represented by a throwable object</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30968097"/>
                  </a:ext>
                </a:extLst>
              </a:tr>
              <a:tr h="1065761">
                <a:tc>
                  <a:txBody>
                    <a:bodyPr/>
                    <a:lstStyle/>
                    <a:p>
                      <a:pPr algn="l" fontAlgn="t" latinLnBrk="0"/>
                      <a:r>
                        <a:rPr lang="en-IN" sz="1500" b="0">
                          <a:effectLst/>
                        </a:rPr>
                        <a:t>public String toString()</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500" b="0">
                          <a:effectLst/>
                        </a:rPr>
                        <a:t>Concatenates the name of the class with the result of getMessage() and returns the resultant string.</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88617296"/>
                  </a:ext>
                </a:extLst>
              </a:tr>
              <a:tr h="1065761">
                <a:tc>
                  <a:txBody>
                    <a:bodyPr/>
                    <a:lstStyle/>
                    <a:p>
                      <a:pPr algn="l" fontAlgn="t" latinLnBrk="0"/>
                      <a:r>
                        <a:rPr lang="en-IN" sz="1500" b="0">
                          <a:effectLst/>
                        </a:rPr>
                        <a:t>public void printStackTrace()</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latinLnBrk="0"/>
                      <a:r>
                        <a:rPr lang="en-US" sz="1500" b="0">
                          <a:effectLst/>
                        </a:rPr>
                        <a:t>Prints the result of toString() and the contents of stack trace to the error output stream, System.err.</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106530403"/>
                  </a:ext>
                </a:extLst>
              </a:tr>
              <a:tr h="766015">
                <a:tc>
                  <a:txBody>
                    <a:bodyPr/>
                    <a:lstStyle/>
                    <a:p>
                      <a:pPr algn="l" fontAlgn="t" latinLnBrk="0"/>
                      <a:r>
                        <a:rPr lang="en-IN" sz="1500" b="0">
                          <a:effectLst/>
                        </a:rPr>
                        <a:t>public StackTraceElement [] getStackTrace()</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500" b="0">
                          <a:effectLst/>
                        </a:rPr>
                        <a:t>Get each element in the stack trace in the form of an array.</a:t>
                      </a:r>
                    </a:p>
                  </a:txBody>
                  <a:tcPr marL="63990" marR="63990" marT="63990" marB="6399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40973215"/>
                  </a:ext>
                </a:extLst>
              </a:tr>
              <a:tr h="766015">
                <a:tc>
                  <a:txBody>
                    <a:bodyPr/>
                    <a:lstStyle/>
                    <a:p>
                      <a:pPr algn="l" fontAlgn="t" latinLnBrk="0"/>
                      <a:r>
                        <a:rPr lang="en-IN" sz="1500" b="0">
                          <a:effectLst/>
                        </a:rPr>
                        <a:t>public Throwable fillInStackTrace()</a:t>
                      </a:r>
                    </a:p>
                  </a:txBody>
                  <a:tcPr marL="63990" marR="63990" marT="63990" marB="6399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500" b="0" dirty="0">
                          <a:effectLst/>
                        </a:rPr>
                        <a:t>Fill the stack trace with the current stack trace.</a:t>
                      </a:r>
                    </a:p>
                  </a:txBody>
                  <a:tcPr marL="63990" marR="63990" marT="63990" marB="6399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4236145842"/>
                  </a:ext>
                </a:extLst>
              </a:tr>
            </a:tbl>
          </a:graphicData>
        </a:graphic>
      </p:graphicFrame>
    </p:spTree>
    <p:extLst>
      <p:ext uri="{BB962C8B-B14F-4D97-AF65-F5344CB8AC3E}">
        <p14:creationId xmlns:p14="http://schemas.microsoft.com/office/powerpoint/2010/main" val="147999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Types Of Exceptions In Java</a:t>
            </a:r>
            <a:br>
              <a:rPr lang="en-US" b="1" dirty="0"/>
            </a:br>
            <a:endParaRPr lang="en-IN" dirty="0"/>
          </a:p>
        </p:txBody>
      </p:sp>
      <p:sp>
        <p:nvSpPr>
          <p:cNvPr id="3" name="Content Placeholder 2"/>
          <p:cNvSpPr>
            <a:spLocks noGrp="1"/>
          </p:cNvSpPr>
          <p:nvPr>
            <p:ph idx="1"/>
          </p:nvPr>
        </p:nvSpPr>
        <p:spPr>
          <a:xfrm>
            <a:off x="149087" y="1110008"/>
            <a:ext cx="10515600" cy="4351338"/>
          </a:xfrm>
        </p:spPr>
        <p:txBody>
          <a:bodyPr/>
          <a:lstStyle/>
          <a:p>
            <a:r>
              <a:rPr lang="en-US" dirty="0"/>
              <a:t>Checked Exception</a:t>
            </a:r>
          </a:p>
          <a:p>
            <a:r>
              <a:rPr lang="en-US" dirty="0"/>
              <a:t>Unchecked Exception</a:t>
            </a:r>
          </a:p>
          <a:p>
            <a:r>
              <a:rPr lang="en-US" dirty="0"/>
              <a:t>Error</a:t>
            </a:r>
          </a:p>
          <a:p>
            <a:endParaRPr lang="en-IN" dirty="0"/>
          </a:p>
        </p:txBody>
      </p:sp>
    </p:spTree>
    <p:extLst>
      <p:ext uri="{BB962C8B-B14F-4D97-AF65-F5344CB8AC3E}">
        <p14:creationId xmlns:p14="http://schemas.microsoft.com/office/powerpoint/2010/main" val="411980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Checked Exception</a:t>
            </a:r>
            <a:br>
              <a:rPr lang="en-IN" b="1" dirty="0"/>
            </a:br>
            <a:endParaRPr lang="en-IN" dirty="0"/>
          </a:p>
        </p:txBody>
      </p:sp>
      <p:sp>
        <p:nvSpPr>
          <p:cNvPr id="3" name="Content Placeholder 2"/>
          <p:cNvSpPr>
            <a:spLocks noGrp="1"/>
          </p:cNvSpPr>
          <p:nvPr>
            <p:ph idx="1"/>
          </p:nvPr>
        </p:nvSpPr>
        <p:spPr>
          <a:xfrm>
            <a:off x="162338" y="911225"/>
            <a:ext cx="11870635" cy="4351338"/>
          </a:xfrm>
        </p:spPr>
        <p:txBody>
          <a:bodyPr>
            <a:normAutofit/>
          </a:bodyPr>
          <a:lstStyle/>
          <a:p>
            <a:r>
              <a:rPr lang="en-US" dirty="0"/>
              <a:t>Some exceptions are checked at the compile-time when the code is compiled. These are “Checked exceptions”. </a:t>
            </a:r>
            <a:endParaRPr lang="en-US" dirty="0" smtClean="0"/>
          </a:p>
          <a:p>
            <a:r>
              <a:rPr lang="en-US" dirty="0" smtClean="0"/>
              <a:t>The </a:t>
            </a:r>
            <a:r>
              <a:rPr lang="en-US" dirty="0"/>
              <a:t>Java program throws a compilation error when it finds that the code inside a program is error-prone.</a:t>
            </a:r>
          </a:p>
          <a:p>
            <a:r>
              <a:rPr lang="en-US" dirty="0"/>
              <a:t>We can take care of the compilation errors thrown by checked exception by handling the exceptions by either enclosing the code in a try-catch block or using the throws keyword.</a:t>
            </a:r>
          </a:p>
          <a:p>
            <a:r>
              <a:rPr lang="en-US" dirty="0"/>
              <a:t>In the Exception hierarchy, the class directly inheriting </a:t>
            </a:r>
            <a:r>
              <a:rPr lang="en-US" dirty="0" err="1"/>
              <a:t>Throwable</a:t>
            </a:r>
            <a:r>
              <a:rPr lang="en-US" dirty="0"/>
              <a:t> class like </a:t>
            </a:r>
            <a:r>
              <a:rPr lang="en-US" dirty="0" err="1"/>
              <a:t>IOException</a:t>
            </a:r>
            <a:r>
              <a:rPr lang="en-US" dirty="0"/>
              <a:t>, </a:t>
            </a:r>
            <a:r>
              <a:rPr lang="en-US" dirty="0" err="1"/>
              <a:t>ClassNotFoundException</a:t>
            </a:r>
            <a:r>
              <a:rPr lang="en-US" dirty="0"/>
              <a:t>, etc. are all checked </a:t>
            </a:r>
            <a:r>
              <a:rPr lang="en-US" dirty="0" smtClean="0"/>
              <a:t>exception</a:t>
            </a:r>
            <a:endParaRPr lang="en-IN" dirty="0"/>
          </a:p>
        </p:txBody>
      </p:sp>
    </p:spTree>
    <p:extLst>
      <p:ext uri="{BB962C8B-B14F-4D97-AF65-F5344CB8AC3E}">
        <p14:creationId xmlns:p14="http://schemas.microsoft.com/office/powerpoint/2010/main" val="389381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Unchecked Exception</a:t>
            </a:r>
            <a:br>
              <a:rPr lang="en-IN" b="1" dirty="0"/>
            </a:br>
            <a:endParaRPr lang="en-IN" dirty="0"/>
          </a:p>
        </p:txBody>
      </p:sp>
      <p:sp>
        <p:nvSpPr>
          <p:cNvPr id="3" name="Content Placeholder 2"/>
          <p:cNvSpPr>
            <a:spLocks noGrp="1"/>
          </p:cNvSpPr>
          <p:nvPr>
            <p:ph idx="1"/>
          </p:nvPr>
        </p:nvSpPr>
        <p:spPr>
          <a:xfrm>
            <a:off x="188843" y="911224"/>
            <a:ext cx="11910392" cy="5946775"/>
          </a:xfrm>
        </p:spPr>
        <p:txBody>
          <a:bodyPr>
            <a:normAutofit fontScale="85000" lnSpcReduction="10000"/>
          </a:bodyPr>
          <a:lstStyle/>
          <a:p>
            <a:r>
              <a:rPr lang="en-US" dirty="0"/>
              <a:t>Unchecked exceptions are the exceptions that are checked at run time. Hence despite exceptions, a compilation of programs will be successful. </a:t>
            </a:r>
            <a:endParaRPr lang="en-US" dirty="0" smtClean="0"/>
          </a:p>
          <a:p>
            <a:r>
              <a:rPr lang="en-US" dirty="0" smtClean="0"/>
              <a:t>Most </a:t>
            </a:r>
            <a:r>
              <a:rPr lang="en-US" dirty="0"/>
              <a:t>of the unchecked exceptions are thrown owing to the bad data used in the program.</a:t>
            </a:r>
          </a:p>
          <a:p>
            <a:r>
              <a:rPr lang="en-US" dirty="0"/>
              <a:t>The classes that inherit “</a:t>
            </a:r>
            <a:r>
              <a:rPr lang="en-US" dirty="0" err="1"/>
              <a:t>RuntimeException</a:t>
            </a:r>
            <a:r>
              <a:rPr lang="en-US" dirty="0"/>
              <a:t>” are unchecked exceptions. Exceptions like </a:t>
            </a:r>
            <a:r>
              <a:rPr lang="en-US" dirty="0" err="1"/>
              <a:t>ArrayIndexOutofBounds</a:t>
            </a:r>
            <a:r>
              <a:rPr lang="en-US" dirty="0"/>
              <a:t> Exception, </a:t>
            </a:r>
            <a:r>
              <a:rPr lang="en-US" dirty="0" err="1"/>
              <a:t>ArithmeticException</a:t>
            </a:r>
            <a:r>
              <a:rPr lang="en-US" dirty="0"/>
              <a:t>, </a:t>
            </a:r>
            <a:r>
              <a:rPr lang="en-US" dirty="0" err="1"/>
              <a:t>NullPOinterException</a:t>
            </a:r>
            <a:r>
              <a:rPr lang="en-US" dirty="0"/>
              <a:t>, etc. are examples of unchecked exceptions</a:t>
            </a:r>
            <a:r>
              <a:rPr lang="en-US" dirty="0" smtClean="0"/>
              <a:t>.</a:t>
            </a:r>
          </a:p>
          <a:p>
            <a:endParaRPr lang="en-US" dirty="0"/>
          </a:p>
          <a:p>
            <a:r>
              <a:rPr lang="en-US" b="1" u="sng" dirty="0"/>
              <a:t>Examples of Unchecked Exception:</a:t>
            </a:r>
            <a:endParaRPr lang="en-US" dirty="0"/>
          </a:p>
          <a:p>
            <a:r>
              <a:rPr lang="en-US" dirty="0" err="1"/>
              <a:t>ArrayIndexOutOfBoundsException</a:t>
            </a:r>
            <a:endParaRPr lang="en-US" dirty="0"/>
          </a:p>
          <a:p>
            <a:r>
              <a:rPr lang="en-US" dirty="0" err="1"/>
              <a:t>NullPointerException</a:t>
            </a:r>
            <a:endParaRPr lang="en-US" dirty="0"/>
          </a:p>
          <a:p>
            <a:r>
              <a:rPr lang="en-US" dirty="0" err="1"/>
              <a:t>IllegalArgumentException</a:t>
            </a:r>
            <a:endParaRPr lang="en-US" dirty="0"/>
          </a:p>
          <a:p>
            <a:r>
              <a:rPr lang="en-US" dirty="0" err="1"/>
              <a:t>NumberFormatException</a:t>
            </a:r>
            <a:endParaRPr lang="en-US" dirty="0"/>
          </a:p>
          <a:p>
            <a:r>
              <a:rPr lang="en-US" b="1" dirty="0"/>
              <a:t>Apart from the above two exceptions, there are few more Checked exceptions including:</a:t>
            </a:r>
            <a:endParaRPr lang="en-US" dirty="0"/>
          </a:p>
          <a:p>
            <a:r>
              <a:rPr lang="en-US" dirty="0" err="1"/>
              <a:t>SQLException</a:t>
            </a:r>
            <a:endParaRPr lang="en-US" dirty="0"/>
          </a:p>
          <a:p>
            <a:r>
              <a:rPr lang="en-US" dirty="0" err="1"/>
              <a:t>InvocationTargetExecption</a:t>
            </a:r>
            <a:endParaRPr lang="en-US" dirty="0"/>
          </a:p>
          <a:p>
            <a:endParaRPr lang="en-US" dirty="0"/>
          </a:p>
          <a:p>
            <a:endParaRPr lang="en-IN" dirty="0"/>
          </a:p>
        </p:txBody>
      </p:sp>
    </p:spTree>
    <p:extLst>
      <p:ext uri="{BB962C8B-B14F-4D97-AF65-F5344CB8AC3E}">
        <p14:creationId xmlns:p14="http://schemas.microsoft.com/office/powerpoint/2010/main" val="250717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Error</a:t>
            </a:r>
            <a:br>
              <a:rPr lang="en-IN" b="1" dirty="0"/>
            </a:br>
            <a:endParaRPr lang="en-IN" dirty="0"/>
          </a:p>
        </p:txBody>
      </p:sp>
      <p:sp>
        <p:nvSpPr>
          <p:cNvPr id="3" name="Content Placeholder 2"/>
          <p:cNvSpPr>
            <a:spLocks noGrp="1"/>
          </p:cNvSpPr>
          <p:nvPr>
            <p:ph idx="1"/>
          </p:nvPr>
        </p:nvSpPr>
        <p:spPr>
          <a:xfrm>
            <a:off x="0" y="1110008"/>
            <a:ext cx="11767930" cy="4351338"/>
          </a:xfrm>
        </p:spPr>
        <p:txBody>
          <a:bodyPr/>
          <a:lstStyle/>
          <a:p>
            <a:r>
              <a:rPr lang="en-US" dirty="0"/>
              <a:t>Error is usually an irreversible and irrecoverable situation in a program and when an error occurs, the programs crash. Some of the examples of errors in a program are </a:t>
            </a:r>
            <a:r>
              <a:rPr lang="en-US" dirty="0" err="1"/>
              <a:t>OutOfMemoryError</a:t>
            </a:r>
            <a:r>
              <a:rPr lang="en-US" dirty="0"/>
              <a:t>, </a:t>
            </a:r>
            <a:r>
              <a:rPr lang="en-US" dirty="0" err="1"/>
              <a:t>AssertionError</a:t>
            </a:r>
            <a:r>
              <a:rPr lang="en-US" dirty="0"/>
              <a:t>, and </a:t>
            </a:r>
            <a:r>
              <a:rPr lang="en-US" dirty="0" err="1"/>
              <a:t>VirtualMachineError</a:t>
            </a:r>
            <a:r>
              <a:rPr lang="en-US" dirty="0"/>
              <a:t>, etc.</a:t>
            </a:r>
          </a:p>
          <a:p>
            <a:r>
              <a:rPr lang="en-US" dirty="0"/>
              <a:t>Error class inherits from the </a:t>
            </a:r>
            <a:r>
              <a:rPr lang="en-US" dirty="0" err="1"/>
              <a:t>Throwable</a:t>
            </a:r>
            <a:r>
              <a:rPr lang="en-US" dirty="0"/>
              <a:t> class. Error describes a situation that cannot be handled and results in a program crashing.</a:t>
            </a:r>
          </a:p>
          <a:p>
            <a:endParaRPr lang="en-IN" dirty="0"/>
          </a:p>
        </p:txBody>
      </p:sp>
    </p:spTree>
    <p:extLst>
      <p:ext uri="{BB962C8B-B14F-4D97-AF65-F5344CB8AC3E}">
        <p14:creationId xmlns:p14="http://schemas.microsoft.com/office/powerpoint/2010/main" val="376862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21635"/>
          </a:xfrm>
        </p:spPr>
        <p:txBody>
          <a:bodyPr/>
          <a:lstStyle/>
          <a:p>
            <a:r>
              <a:rPr lang="en-IN" b="1" dirty="0" err="1"/>
              <a:t>OutOfMemory</a:t>
            </a:r>
            <a:r>
              <a:rPr lang="en-IN" b="1" dirty="0"/>
              <a:t> error</a:t>
            </a:r>
            <a:endParaRPr lang="en-IN" dirty="0"/>
          </a:p>
        </p:txBody>
      </p:sp>
      <p:sp>
        <p:nvSpPr>
          <p:cNvPr id="3" name="Content Placeholder 2"/>
          <p:cNvSpPr>
            <a:spLocks noGrp="1"/>
          </p:cNvSpPr>
          <p:nvPr>
            <p:ph idx="1"/>
          </p:nvPr>
        </p:nvSpPr>
        <p:spPr>
          <a:xfrm>
            <a:off x="149087" y="1083503"/>
            <a:ext cx="11804374" cy="4351338"/>
          </a:xfrm>
        </p:spPr>
        <p:txBody>
          <a:bodyPr>
            <a:normAutofit fontScale="92500"/>
          </a:bodyPr>
          <a:lstStyle/>
          <a:p>
            <a:r>
              <a:rPr lang="en-US" dirty="0"/>
              <a:t>We know that all the objects in Java are allocated using the new operator and are stored on the heap. When the heap goes out of memory, the Java Virtual Machine (JVM) cannot allocate the object. At the same time, the garbage collector cannot free any memory. This situation gives rise to the </a:t>
            </a:r>
            <a:r>
              <a:rPr lang="en-US" dirty="0" err="1"/>
              <a:t>OutOfMemory</a:t>
            </a:r>
            <a:r>
              <a:rPr lang="en-US" dirty="0"/>
              <a:t> error</a:t>
            </a:r>
            <a:r>
              <a:rPr lang="en-US" dirty="0" smtClean="0"/>
              <a:t>.</a:t>
            </a:r>
          </a:p>
          <a:p>
            <a:endParaRPr lang="en-US" dirty="0"/>
          </a:p>
          <a:p>
            <a:r>
              <a:rPr lang="en-US" dirty="0" smtClean="0"/>
              <a:t>"exception in thread \"main\" </a:t>
            </a:r>
            <a:r>
              <a:rPr lang="en-US" dirty="0" err="1" smtClean="0"/>
              <a:t>java.lang.outofmemoryerror</a:t>
            </a:r>
            <a:r>
              <a:rPr lang="en-US" dirty="0" smtClean="0"/>
              <a:t>: java heap space“</a:t>
            </a:r>
          </a:p>
          <a:p>
            <a:endParaRPr lang="en-US" dirty="0"/>
          </a:p>
          <a:p>
            <a:r>
              <a:rPr lang="en-US" dirty="0"/>
              <a:t>The presence of </a:t>
            </a:r>
            <a:r>
              <a:rPr lang="en-US" dirty="0" err="1"/>
              <a:t>OutOfMemoryError</a:t>
            </a:r>
            <a:r>
              <a:rPr lang="en-US" dirty="0"/>
              <a:t> in a program means either too much data is being processed or the objects are being held for too long. Sometimes, it can also be a third-party library that uses up memory.</a:t>
            </a:r>
            <a:endParaRPr lang="en-IN" dirty="0"/>
          </a:p>
        </p:txBody>
      </p:sp>
    </p:spTree>
    <p:extLst>
      <p:ext uri="{BB962C8B-B14F-4D97-AF65-F5344CB8AC3E}">
        <p14:creationId xmlns:p14="http://schemas.microsoft.com/office/powerpoint/2010/main" val="18976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Causes Of </a:t>
            </a:r>
            <a:r>
              <a:rPr lang="en-IN" b="1" dirty="0" err="1"/>
              <a:t>OutOfMemoryError</a:t>
            </a:r>
            <a:r>
              <a:rPr lang="en-IN" b="1" dirty="0"/>
              <a:t/>
            </a:r>
            <a:br>
              <a:rPr lang="en-IN" b="1" dirty="0"/>
            </a:br>
            <a:endParaRPr lang="en-IN" dirty="0"/>
          </a:p>
        </p:txBody>
      </p:sp>
      <p:sp>
        <p:nvSpPr>
          <p:cNvPr id="3" name="Content Placeholder 2"/>
          <p:cNvSpPr>
            <a:spLocks noGrp="1"/>
          </p:cNvSpPr>
          <p:nvPr>
            <p:ph idx="1"/>
          </p:nvPr>
        </p:nvSpPr>
        <p:spPr/>
        <p:txBody>
          <a:bodyPr/>
          <a:lstStyle/>
          <a:p>
            <a:r>
              <a:rPr lang="en-IN" b="1" dirty="0"/>
              <a:t>Java Heap </a:t>
            </a:r>
            <a:r>
              <a:rPr lang="en-IN" b="1" dirty="0" smtClean="0"/>
              <a:t>Space</a:t>
            </a:r>
          </a:p>
          <a:p>
            <a:r>
              <a:rPr lang="en-US" dirty="0"/>
              <a:t>If an application has too many finalizers, then the class objects having the Finalize method are not reclaimed by garbage collector immediately but are queued up for finalization at a later time. Sometimes, the finalization cannot keep up with time, and heap memory is filled up resulting in </a:t>
            </a:r>
            <a:r>
              <a:rPr lang="en-US" dirty="0" err="1"/>
              <a:t>OutOfMemoryError</a:t>
            </a:r>
            <a:r>
              <a:rPr lang="en-US" dirty="0"/>
              <a:t>.</a:t>
            </a:r>
          </a:p>
          <a:p>
            <a:r>
              <a:rPr lang="en-US" dirty="0"/>
              <a:t>Another reason for </a:t>
            </a:r>
            <a:r>
              <a:rPr lang="en-US" dirty="0" err="1"/>
              <a:t>OutOfMemoryError</a:t>
            </a:r>
            <a:r>
              <a:rPr lang="en-US" dirty="0"/>
              <a:t> is that the heap size specified may be insufficient for the application.</a:t>
            </a:r>
          </a:p>
          <a:p>
            <a:endParaRPr lang="en-IN" dirty="0"/>
          </a:p>
        </p:txBody>
      </p:sp>
    </p:spTree>
    <p:extLst>
      <p:ext uri="{BB962C8B-B14F-4D97-AF65-F5344CB8AC3E}">
        <p14:creationId xmlns:p14="http://schemas.microsoft.com/office/powerpoint/2010/main" val="204410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List Of Exceptions In Java</a:t>
            </a:r>
            <a:br>
              <a:rPr lang="en-US" b="1" dirty="0"/>
            </a:br>
            <a:endParaRPr lang="en-IN" dirty="0"/>
          </a:p>
        </p:txBody>
      </p:sp>
      <p:sp>
        <p:nvSpPr>
          <p:cNvPr id="3" name="Content Placeholder 2"/>
          <p:cNvSpPr>
            <a:spLocks noGrp="1"/>
          </p:cNvSpPr>
          <p:nvPr>
            <p:ph idx="1"/>
          </p:nvPr>
        </p:nvSpPr>
        <p:spPr>
          <a:xfrm>
            <a:off x="162339" y="884719"/>
            <a:ext cx="11936896" cy="5860637"/>
          </a:xfrm>
        </p:spPr>
        <p:txBody>
          <a:bodyPr>
            <a:normAutofit fontScale="77500" lnSpcReduction="20000"/>
          </a:bodyPr>
          <a:lstStyle/>
          <a:p>
            <a:r>
              <a:rPr lang="en-US" b="1" dirty="0" err="1"/>
              <a:t>ArithmeticException</a:t>
            </a:r>
            <a:r>
              <a:rPr lang="en-US" b="1" dirty="0"/>
              <a:t>: </a:t>
            </a:r>
            <a:r>
              <a:rPr lang="en-US" dirty="0"/>
              <a:t>Arithmetic abnormalities like divide by zero results in </a:t>
            </a:r>
            <a:r>
              <a:rPr lang="en-US" dirty="0" err="1"/>
              <a:t>ArithmeticException</a:t>
            </a:r>
            <a:r>
              <a:rPr lang="en-US" dirty="0" smtClean="0"/>
              <a:t>.</a:t>
            </a:r>
          </a:p>
          <a:p>
            <a:r>
              <a:rPr lang="en-US" b="1" dirty="0"/>
              <a:t>#2) </a:t>
            </a:r>
            <a:r>
              <a:rPr lang="en-US" b="1" dirty="0" err="1"/>
              <a:t>ArrayIndexOutOfBoundsException</a:t>
            </a:r>
            <a:r>
              <a:rPr lang="en-US" b="1" dirty="0"/>
              <a:t>: </a:t>
            </a:r>
            <a:r>
              <a:rPr lang="en-US" dirty="0" err="1"/>
              <a:t>ArrayIndexOutOfBoundsException</a:t>
            </a:r>
            <a:r>
              <a:rPr lang="en-US" dirty="0"/>
              <a:t> is thrown when an array element is accessed using an illegal index. The index used is either beyond the size of the array or is negative.</a:t>
            </a:r>
          </a:p>
          <a:p>
            <a:r>
              <a:rPr lang="en-US" b="1" dirty="0"/>
              <a:t>#3) </a:t>
            </a:r>
            <a:r>
              <a:rPr lang="en-US" b="1" dirty="0" err="1"/>
              <a:t>ClassNotFoundException</a:t>
            </a:r>
            <a:r>
              <a:rPr lang="en-US" b="1" dirty="0"/>
              <a:t>: </a:t>
            </a:r>
            <a:r>
              <a:rPr lang="en-US" dirty="0"/>
              <a:t>If the class definition is not found then the </a:t>
            </a:r>
            <a:r>
              <a:rPr lang="en-US" dirty="0" err="1"/>
              <a:t>ClassNotFoundException</a:t>
            </a:r>
            <a:r>
              <a:rPr lang="en-US" dirty="0"/>
              <a:t> is raised.</a:t>
            </a:r>
          </a:p>
          <a:p>
            <a:r>
              <a:rPr lang="en-US" b="1" dirty="0"/>
              <a:t>#4) </a:t>
            </a:r>
            <a:r>
              <a:rPr lang="en-US" b="1" dirty="0" err="1"/>
              <a:t>FileNotFoundException</a:t>
            </a:r>
            <a:r>
              <a:rPr lang="en-US" b="1" dirty="0"/>
              <a:t>: </a:t>
            </a:r>
            <a:r>
              <a:rPr lang="en-US" dirty="0" err="1"/>
              <a:t>FileNotFoundException</a:t>
            </a:r>
            <a:r>
              <a:rPr lang="en-US" dirty="0"/>
              <a:t> is given when the file does not exist or does not open.</a:t>
            </a:r>
          </a:p>
          <a:p>
            <a:r>
              <a:rPr lang="en-US" b="1" dirty="0"/>
              <a:t>#5) </a:t>
            </a:r>
            <a:r>
              <a:rPr lang="en-US" b="1" dirty="0" err="1"/>
              <a:t>IOException</a:t>
            </a:r>
            <a:r>
              <a:rPr lang="en-US" b="1" dirty="0"/>
              <a:t>: </a:t>
            </a:r>
            <a:r>
              <a:rPr lang="en-US" dirty="0" err="1"/>
              <a:t>IOException</a:t>
            </a:r>
            <a:r>
              <a:rPr lang="en-US" dirty="0"/>
              <a:t> is thrown when the input-output operation fails or is interrupted.</a:t>
            </a:r>
          </a:p>
          <a:p>
            <a:r>
              <a:rPr lang="en-US" b="1" dirty="0"/>
              <a:t>#6) </a:t>
            </a:r>
            <a:r>
              <a:rPr lang="en-US" b="1" dirty="0" err="1"/>
              <a:t>InterruptedException</a:t>
            </a:r>
            <a:r>
              <a:rPr lang="en-US" b="1" dirty="0"/>
              <a:t>: </a:t>
            </a:r>
            <a:r>
              <a:rPr lang="en-US" dirty="0"/>
              <a:t>Whenever a thread is doing processing or sleeping or waiting, then it is interrupted by throwing </a:t>
            </a:r>
            <a:r>
              <a:rPr lang="en-US" dirty="0" err="1"/>
              <a:t>InterruptedException</a:t>
            </a:r>
            <a:r>
              <a:rPr lang="en-US" dirty="0"/>
              <a:t>.</a:t>
            </a:r>
          </a:p>
          <a:p>
            <a:r>
              <a:rPr lang="en-US" b="1" dirty="0"/>
              <a:t>#7) </a:t>
            </a:r>
            <a:r>
              <a:rPr lang="en-US" b="1" dirty="0" err="1"/>
              <a:t>NoSuchFieldException</a:t>
            </a:r>
            <a:r>
              <a:rPr lang="en-US" b="1" dirty="0"/>
              <a:t>: </a:t>
            </a:r>
            <a:r>
              <a:rPr lang="en-US" dirty="0"/>
              <a:t>If a class does not contain a specified field or variable, then it throws </a:t>
            </a:r>
            <a:r>
              <a:rPr lang="en-US" dirty="0" err="1"/>
              <a:t>NoSuchFieldException</a:t>
            </a:r>
            <a:r>
              <a:rPr lang="en-US" dirty="0"/>
              <a:t>.</a:t>
            </a:r>
          </a:p>
          <a:p>
            <a:r>
              <a:rPr lang="en-US" b="1" dirty="0"/>
              <a:t>#8) </a:t>
            </a:r>
            <a:r>
              <a:rPr lang="en-US" b="1" dirty="0" err="1"/>
              <a:t>NoSuchMethodException</a:t>
            </a:r>
            <a:r>
              <a:rPr lang="en-US" b="1" dirty="0"/>
              <a:t>: </a:t>
            </a:r>
            <a:r>
              <a:rPr lang="en-US" dirty="0"/>
              <a:t>When the method being accessed is not found, then </a:t>
            </a:r>
            <a:r>
              <a:rPr lang="en-US" dirty="0" err="1"/>
              <a:t>NoSuchMethodException</a:t>
            </a:r>
            <a:r>
              <a:rPr lang="en-US" dirty="0"/>
              <a:t> is raised.</a:t>
            </a:r>
          </a:p>
          <a:p>
            <a:r>
              <a:rPr lang="en-US" b="1" dirty="0"/>
              <a:t>#9) </a:t>
            </a:r>
            <a:r>
              <a:rPr lang="en-US" b="1" dirty="0" err="1"/>
              <a:t>NullPointerException</a:t>
            </a:r>
            <a:r>
              <a:rPr lang="en-US" b="1" dirty="0"/>
              <a:t>: </a:t>
            </a:r>
            <a:r>
              <a:rPr lang="en-US" dirty="0" err="1"/>
              <a:t>NullPointerException</a:t>
            </a:r>
            <a:r>
              <a:rPr lang="en-US" dirty="0"/>
              <a:t> is raised when a null object is referred. This is the most important and most common exception in Java.</a:t>
            </a:r>
          </a:p>
          <a:p>
            <a:endParaRPr lang="en-IN" dirty="0"/>
          </a:p>
        </p:txBody>
      </p:sp>
    </p:spTree>
    <p:extLst>
      <p:ext uri="{BB962C8B-B14F-4D97-AF65-F5344CB8AC3E}">
        <p14:creationId xmlns:p14="http://schemas.microsoft.com/office/powerpoint/2010/main" val="184085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t>#10) </a:t>
            </a:r>
            <a:r>
              <a:rPr lang="en-US" b="1" dirty="0" err="1"/>
              <a:t>NumberFormatException</a:t>
            </a:r>
            <a:r>
              <a:rPr lang="en-US" b="1" dirty="0"/>
              <a:t>: </a:t>
            </a:r>
            <a:r>
              <a:rPr lang="en-US" dirty="0"/>
              <a:t>This exception is raised when a method could not convert a string into a numeric format.</a:t>
            </a:r>
          </a:p>
          <a:p>
            <a:r>
              <a:rPr lang="en-US" b="1" dirty="0"/>
              <a:t>#11) </a:t>
            </a:r>
            <a:r>
              <a:rPr lang="en-US" b="1" dirty="0" err="1"/>
              <a:t>RuntimeException</a:t>
            </a:r>
            <a:r>
              <a:rPr lang="en-US" b="1" dirty="0"/>
              <a:t>: </a:t>
            </a:r>
            <a:r>
              <a:rPr lang="en-US" dirty="0"/>
              <a:t>Any exception that occurs at runtime is a </a:t>
            </a:r>
            <a:r>
              <a:rPr lang="en-US" dirty="0" err="1"/>
              <a:t>RuntimeException</a:t>
            </a:r>
            <a:r>
              <a:rPr lang="en-US" dirty="0"/>
              <a:t>.</a:t>
            </a:r>
          </a:p>
          <a:p>
            <a:r>
              <a:rPr lang="en-US" b="1" dirty="0"/>
              <a:t>#12) </a:t>
            </a:r>
            <a:r>
              <a:rPr lang="en-US" b="1" dirty="0" err="1"/>
              <a:t>StringIndexOutOfBoundsException</a:t>
            </a:r>
            <a:r>
              <a:rPr lang="en-US" b="1" dirty="0"/>
              <a:t>: </a:t>
            </a:r>
            <a:r>
              <a:rPr lang="en-US" dirty="0"/>
              <a:t>The </a:t>
            </a:r>
            <a:r>
              <a:rPr lang="en-US" dirty="0" err="1"/>
              <a:t>StringIndexOutOfBoundsException</a:t>
            </a:r>
            <a:r>
              <a:rPr lang="en-US" dirty="0"/>
              <a:t> is thrown by String class and indicates that the index is beyond the size of the String object or is negative.</a:t>
            </a:r>
          </a:p>
          <a:p>
            <a:r>
              <a:rPr lang="en-US" b="1" dirty="0"/>
              <a:t>#13) </a:t>
            </a:r>
            <a:r>
              <a:rPr lang="en-US" b="1" dirty="0" err="1"/>
              <a:t>EOFException</a:t>
            </a:r>
            <a:r>
              <a:rPr lang="en-US" b="1" dirty="0"/>
              <a:t>: </a:t>
            </a:r>
            <a:r>
              <a:rPr lang="en-US" dirty="0" err="1"/>
              <a:t>EOFException</a:t>
            </a:r>
            <a:r>
              <a:rPr lang="en-US" dirty="0"/>
              <a:t> is a part of the java.io package and is thrown when the end of file is reached and the file is being read.</a:t>
            </a:r>
          </a:p>
          <a:p>
            <a:r>
              <a:rPr lang="en-US" b="1" dirty="0"/>
              <a:t>#14) </a:t>
            </a:r>
            <a:r>
              <a:rPr lang="en-US" b="1" dirty="0" err="1"/>
              <a:t>IllegalArgumentException</a:t>
            </a:r>
            <a:r>
              <a:rPr lang="en-US" b="1" dirty="0"/>
              <a:t>: </a:t>
            </a:r>
            <a:r>
              <a:rPr lang="en-US" dirty="0" err="1"/>
              <a:t>IllegalArgumentException</a:t>
            </a:r>
            <a:r>
              <a:rPr lang="en-US" dirty="0"/>
              <a:t> is thrown when illegal or invalid arguments are passed to the method</a:t>
            </a:r>
          </a:p>
          <a:p>
            <a:r>
              <a:rPr lang="en-US" b="1" dirty="0"/>
              <a:t>#15) </a:t>
            </a:r>
            <a:r>
              <a:rPr lang="en-US" b="1" dirty="0" err="1"/>
              <a:t>InputMismatchException</a:t>
            </a:r>
            <a:r>
              <a:rPr lang="en-US" b="1" dirty="0"/>
              <a:t>: </a:t>
            </a:r>
            <a:r>
              <a:rPr lang="en-US" dirty="0" err="1"/>
              <a:t>InputMismatchException</a:t>
            </a:r>
            <a:r>
              <a:rPr lang="en-US" dirty="0"/>
              <a:t> is thrown when the input read does not match a pattern specified. </a:t>
            </a:r>
            <a:r>
              <a:rPr lang="en-US" b="1" u="sng" dirty="0"/>
              <a:t>For example,</a:t>
            </a:r>
            <a:r>
              <a:rPr lang="en-US" dirty="0"/>
              <a:t> if the program expects integer and reads a float, then the </a:t>
            </a:r>
            <a:r>
              <a:rPr lang="en-US" dirty="0" err="1"/>
              <a:t>InputMismatchException</a:t>
            </a:r>
            <a:r>
              <a:rPr lang="en-US" dirty="0"/>
              <a:t> is raised.</a:t>
            </a:r>
          </a:p>
          <a:p>
            <a:r>
              <a:rPr lang="en-US" b="1" dirty="0"/>
              <a:t>#16) </a:t>
            </a:r>
            <a:r>
              <a:rPr lang="en-US" b="1" dirty="0" err="1"/>
              <a:t>NoSuchElementException</a:t>
            </a:r>
            <a:r>
              <a:rPr lang="en-US" b="1" dirty="0"/>
              <a:t>: </a:t>
            </a:r>
            <a:r>
              <a:rPr lang="en-US" dirty="0" err="1"/>
              <a:t>NoSuchElementException</a:t>
            </a:r>
            <a:r>
              <a:rPr lang="en-US" dirty="0"/>
              <a:t> is thrown when the next element accessed does not exist.</a:t>
            </a:r>
          </a:p>
          <a:p>
            <a:endParaRPr lang="en-IN" dirty="0"/>
          </a:p>
        </p:txBody>
      </p:sp>
    </p:spTree>
    <p:extLst>
      <p:ext uri="{BB962C8B-B14F-4D97-AF65-F5344CB8AC3E}">
        <p14:creationId xmlns:p14="http://schemas.microsoft.com/office/powerpoint/2010/main" val="880500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Flow control in try catch finally in Java</a:t>
            </a:r>
            <a:br>
              <a:rPr lang="en-US" b="1" dirty="0"/>
            </a:br>
            <a:endParaRPr lang="en-IN" dirty="0"/>
          </a:p>
        </p:txBody>
      </p:sp>
      <p:sp>
        <p:nvSpPr>
          <p:cNvPr id="3" name="Content Placeholder 2"/>
          <p:cNvSpPr>
            <a:spLocks noGrp="1"/>
          </p:cNvSpPr>
          <p:nvPr>
            <p:ph idx="1"/>
          </p:nvPr>
        </p:nvSpPr>
        <p:spPr/>
        <p:txBody>
          <a:bodyPr/>
          <a:lstStyle/>
          <a:p>
            <a:pPr fontAlgn="base"/>
            <a:r>
              <a:rPr lang="en-US" b="1" dirty="0"/>
              <a:t>Control flow in try-catch clause OR try-catch-finally clause</a:t>
            </a:r>
            <a:r>
              <a:rPr lang="en-US" dirty="0"/>
              <a:t> </a:t>
            </a:r>
          </a:p>
          <a:p>
            <a:pPr lvl="1" fontAlgn="base"/>
            <a:r>
              <a:rPr lang="en-US" b="1" dirty="0"/>
              <a:t>Case 1:</a:t>
            </a:r>
            <a:r>
              <a:rPr lang="en-US" dirty="0"/>
              <a:t> Exception occurs in try block and handled in catch block</a:t>
            </a:r>
          </a:p>
          <a:p>
            <a:pPr lvl="1" fontAlgn="base"/>
            <a:r>
              <a:rPr lang="en-US" b="1" dirty="0"/>
              <a:t>Case 2: </a:t>
            </a:r>
            <a:r>
              <a:rPr lang="en-US" dirty="0"/>
              <a:t>Exception occurs in try-block is not handled in catch block</a:t>
            </a:r>
          </a:p>
          <a:p>
            <a:pPr lvl="1" fontAlgn="base"/>
            <a:r>
              <a:rPr lang="en-US" b="1" dirty="0"/>
              <a:t>Case 3:</a:t>
            </a:r>
            <a:r>
              <a:rPr lang="en-US" dirty="0"/>
              <a:t> Exception doesn’t occur in try-block</a:t>
            </a:r>
          </a:p>
          <a:p>
            <a:pPr fontAlgn="base"/>
            <a:r>
              <a:rPr lang="en-US" b="1" dirty="0"/>
              <a:t>try-finally clause</a:t>
            </a:r>
            <a:r>
              <a:rPr lang="en-US" dirty="0"/>
              <a:t> </a:t>
            </a:r>
          </a:p>
          <a:p>
            <a:pPr lvl="1" fontAlgn="base"/>
            <a:r>
              <a:rPr lang="en-US" b="1" dirty="0"/>
              <a:t>Case 1: </a:t>
            </a:r>
            <a:r>
              <a:rPr lang="en-US" dirty="0"/>
              <a:t>Exception occurs in try block</a:t>
            </a:r>
          </a:p>
          <a:p>
            <a:pPr lvl="1" fontAlgn="base"/>
            <a:r>
              <a:rPr lang="en-US" b="1" dirty="0"/>
              <a:t>Case 2:</a:t>
            </a:r>
            <a:r>
              <a:rPr lang="en-US" dirty="0"/>
              <a:t> Exception doesn’t occur in try-block</a:t>
            </a:r>
          </a:p>
          <a:p>
            <a:r>
              <a:rPr lang="en-US" dirty="0" smtClean="0"/>
              <a:t/>
            </a:r>
            <a:br>
              <a:rPr lang="en-US" dirty="0" smtClean="0"/>
            </a:br>
            <a:endParaRPr lang="en-IN" dirty="0"/>
          </a:p>
        </p:txBody>
      </p:sp>
    </p:spTree>
    <p:extLst>
      <p:ext uri="{BB962C8B-B14F-4D97-AF65-F5344CB8AC3E}">
        <p14:creationId xmlns:p14="http://schemas.microsoft.com/office/powerpoint/2010/main" val="106597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Exception Handling In Java</a:t>
            </a:r>
            <a:br>
              <a:rPr lang="en-IN" b="1" dirty="0"/>
            </a:br>
            <a:endParaRPr lang="en-IN" dirty="0"/>
          </a:p>
        </p:txBody>
      </p:sp>
      <p:sp>
        <p:nvSpPr>
          <p:cNvPr id="3" name="Content Placeholder 2"/>
          <p:cNvSpPr>
            <a:spLocks noGrp="1"/>
          </p:cNvSpPr>
          <p:nvPr>
            <p:ph idx="1"/>
          </p:nvPr>
        </p:nvSpPr>
        <p:spPr>
          <a:xfrm>
            <a:off x="0" y="1043745"/>
            <a:ext cx="12192000" cy="5555837"/>
          </a:xfrm>
        </p:spPr>
        <p:txBody>
          <a:bodyPr>
            <a:normAutofit/>
          </a:bodyPr>
          <a:lstStyle/>
          <a:p>
            <a:r>
              <a:rPr lang="en-US" dirty="0"/>
              <a:t>When an exception occurs in the program, the program execution is terminated. As this is an abrupt termination, the system generates a message and displays it. The message generated by the system may be cryptic like some codes or unreadable.</a:t>
            </a:r>
          </a:p>
          <a:p>
            <a:r>
              <a:rPr lang="en-US" dirty="0"/>
              <a:t>Thus the normal user should understand why the program stopped its execution abruptly, he/she should know the reason. The system generated messages as a result of exception may not be helpful. In Java, we can handle the exception and provide meaningful messages to the user about the issue.</a:t>
            </a:r>
          </a:p>
          <a:p>
            <a:r>
              <a:rPr lang="en-US" dirty="0"/>
              <a:t>This handling of exception, commonly known as </a:t>
            </a:r>
            <a:r>
              <a:rPr lang="en-US" b="1" dirty="0"/>
              <a:t>“Exception handling”</a:t>
            </a:r>
            <a:r>
              <a:rPr lang="en-US" dirty="0"/>
              <a:t> is one of the salient features of Java programming.</a:t>
            </a:r>
          </a:p>
          <a:p>
            <a:endParaRPr lang="en-IN" dirty="0"/>
          </a:p>
        </p:txBody>
      </p:sp>
    </p:spTree>
    <p:extLst>
      <p:ext uri="{BB962C8B-B14F-4D97-AF65-F5344CB8AC3E}">
        <p14:creationId xmlns:p14="http://schemas.microsoft.com/office/powerpoint/2010/main" val="205857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b="1" dirty="0"/>
              <a:t>1. Exception occurs in try block and handled in catch block:</a:t>
            </a:r>
            <a:r>
              <a:rPr lang="en-US" dirty="0"/>
              <a:t> </a:t>
            </a:r>
            <a:endParaRPr lang="en-IN" dirty="0"/>
          </a:p>
        </p:txBody>
      </p:sp>
      <p:sp>
        <p:nvSpPr>
          <p:cNvPr id="3" name="Content Placeholder 2"/>
          <p:cNvSpPr>
            <a:spLocks noGrp="1"/>
          </p:cNvSpPr>
          <p:nvPr>
            <p:ph idx="1"/>
          </p:nvPr>
        </p:nvSpPr>
        <p:spPr/>
        <p:txBody>
          <a:bodyPr/>
          <a:lstStyle/>
          <a:p>
            <a:r>
              <a:rPr lang="en-US" dirty="0"/>
              <a:t>If a statement in try block raised an exception, then the rest of the try block doesn’t execute and control passes to the </a:t>
            </a:r>
            <a:r>
              <a:rPr lang="en-US" b="1" dirty="0"/>
              <a:t>corresponding</a:t>
            </a:r>
            <a:r>
              <a:rPr lang="en-US" dirty="0"/>
              <a:t> catch block</a:t>
            </a:r>
            <a:r>
              <a:rPr lang="en-US" dirty="0" smtClean="0"/>
              <a:t>.</a:t>
            </a:r>
          </a:p>
          <a:p>
            <a:r>
              <a:rPr lang="en-US" dirty="0" smtClean="0"/>
              <a:t> </a:t>
            </a:r>
            <a:r>
              <a:rPr lang="en-US" dirty="0"/>
              <a:t>After executing the catch block, the control will be transferred to finally block(if present) and then the rest program will be executed. </a:t>
            </a:r>
            <a:endParaRPr lang="en-US" dirty="0" smtClean="0"/>
          </a:p>
          <a:p>
            <a:endParaRPr lang="en-US" dirty="0"/>
          </a:p>
          <a:p>
            <a:r>
              <a:rPr lang="en-US" dirty="0" smtClean="0"/>
              <a:t>Case1: </a:t>
            </a:r>
            <a:r>
              <a:rPr lang="en-IN" b="1" dirty="0"/>
              <a:t>Control flow in try-catch:</a:t>
            </a:r>
            <a:endParaRPr lang="en-IN" dirty="0"/>
          </a:p>
          <a:p>
            <a:r>
              <a:rPr lang="en-IN" dirty="0" smtClean="0"/>
              <a:t>Case2:</a:t>
            </a:r>
            <a:r>
              <a:rPr lang="en-US" b="1" dirty="0"/>
              <a:t>Control flow in try-catch-finally clause :</a:t>
            </a:r>
            <a:endParaRPr lang="en-US" dirty="0"/>
          </a:p>
          <a:p>
            <a:endParaRPr lang="en-IN" dirty="0"/>
          </a:p>
        </p:txBody>
      </p:sp>
    </p:spTree>
    <p:extLst>
      <p:ext uri="{BB962C8B-B14F-4D97-AF65-F5344CB8AC3E}">
        <p14:creationId xmlns:p14="http://schemas.microsoft.com/office/powerpoint/2010/main" val="3016631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b="1" dirty="0"/>
              <a:t>2. Exception occurred in try-block is not handled in catch block:</a:t>
            </a:r>
            <a:endParaRPr lang="en-IN" dirty="0"/>
          </a:p>
        </p:txBody>
      </p:sp>
      <p:sp>
        <p:nvSpPr>
          <p:cNvPr id="3" name="Content Placeholder 2"/>
          <p:cNvSpPr>
            <a:spLocks noGrp="1"/>
          </p:cNvSpPr>
          <p:nvPr>
            <p:ph idx="1"/>
          </p:nvPr>
        </p:nvSpPr>
        <p:spPr>
          <a:xfrm>
            <a:off x="109330" y="1507573"/>
            <a:ext cx="11950148" cy="4351338"/>
          </a:xfrm>
        </p:spPr>
        <p:txBody>
          <a:bodyPr/>
          <a:lstStyle/>
          <a:p>
            <a:r>
              <a:rPr lang="en-US" dirty="0"/>
              <a:t>In this case, default handling mechanism is followed. If finally block is present, it will be executed followed by default handling mechanism. </a:t>
            </a:r>
            <a:endParaRPr lang="en-US" dirty="0" smtClean="0"/>
          </a:p>
          <a:p>
            <a:endParaRPr lang="en-US" dirty="0"/>
          </a:p>
          <a:p>
            <a:pPr marL="0" indent="0">
              <a:buNone/>
            </a:pPr>
            <a:r>
              <a:rPr lang="en-US" dirty="0" smtClean="0"/>
              <a:t>1.</a:t>
            </a:r>
            <a:r>
              <a:rPr lang="en-IN" b="1" dirty="0"/>
              <a:t> try-catch clause :</a:t>
            </a:r>
            <a:endParaRPr lang="en-IN" dirty="0"/>
          </a:p>
          <a:p>
            <a:pPr marL="0" indent="0">
              <a:buNone/>
            </a:pPr>
            <a:r>
              <a:rPr lang="en-IN" dirty="0" smtClean="0"/>
              <a:t>2.</a:t>
            </a:r>
            <a:r>
              <a:rPr lang="en-IN" b="1" dirty="0"/>
              <a:t> try-catch-finally clause :</a:t>
            </a:r>
            <a:endParaRPr lang="en-IN" dirty="0"/>
          </a:p>
          <a:p>
            <a:pPr marL="0" indent="0">
              <a:buNone/>
            </a:pPr>
            <a:endParaRPr lang="en-IN" dirty="0"/>
          </a:p>
        </p:txBody>
      </p:sp>
    </p:spTree>
    <p:extLst>
      <p:ext uri="{BB962C8B-B14F-4D97-AF65-F5344CB8AC3E}">
        <p14:creationId xmlns:p14="http://schemas.microsoft.com/office/powerpoint/2010/main" val="405004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3. Exception doesn’t occur in try-block:</a:t>
            </a:r>
            <a:endParaRPr lang="en-IN" dirty="0"/>
          </a:p>
        </p:txBody>
      </p:sp>
      <p:sp>
        <p:nvSpPr>
          <p:cNvPr id="3" name="Content Placeholder 2"/>
          <p:cNvSpPr>
            <a:spLocks noGrp="1"/>
          </p:cNvSpPr>
          <p:nvPr>
            <p:ph idx="1"/>
          </p:nvPr>
        </p:nvSpPr>
        <p:spPr>
          <a:xfrm>
            <a:off x="241851" y="1325563"/>
            <a:ext cx="11724861" cy="4351338"/>
          </a:xfrm>
        </p:spPr>
        <p:txBody>
          <a:bodyPr/>
          <a:lstStyle/>
          <a:p>
            <a:r>
              <a:rPr lang="en-US" b="1" dirty="0"/>
              <a:t> </a:t>
            </a:r>
            <a:r>
              <a:rPr lang="en-US" dirty="0"/>
              <a:t>In this case catch block never runs as they are only meant to be run when an exception occurs. finally block(if present) will be executed followed by rest of the program. </a:t>
            </a:r>
            <a:endParaRPr lang="en-US" dirty="0" smtClean="0"/>
          </a:p>
          <a:p>
            <a:endParaRPr lang="en-US" dirty="0"/>
          </a:p>
          <a:p>
            <a:r>
              <a:rPr lang="en-IN" b="1" dirty="0"/>
              <a:t>try-catch clause :</a:t>
            </a:r>
            <a:endParaRPr lang="en-IN" dirty="0"/>
          </a:p>
          <a:p>
            <a:r>
              <a:rPr lang="en-IN" b="1" dirty="0"/>
              <a:t>try-catch-finally clause </a:t>
            </a:r>
            <a:endParaRPr lang="en-IN" dirty="0"/>
          </a:p>
          <a:p>
            <a:endParaRPr lang="en-IN" dirty="0"/>
          </a:p>
        </p:txBody>
      </p:sp>
    </p:spTree>
    <p:extLst>
      <p:ext uri="{BB962C8B-B14F-4D97-AF65-F5344CB8AC3E}">
        <p14:creationId xmlns:p14="http://schemas.microsoft.com/office/powerpoint/2010/main" val="2087307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t>Control flow in try-finally</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149086" y="1295538"/>
            <a:ext cx="11764618" cy="4351338"/>
          </a:xfrm>
        </p:spPr>
        <p:txBody>
          <a:bodyPr/>
          <a:lstStyle/>
          <a:p>
            <a:r>
              <a:rPr lang="en-US" dirty="0"/>
              <a:t>In this case, no matter whether an exception occur in try-block or not, </a:t>
            </a:r>
            <a:r>
              <a:rPr lang="en-US" b="1" dirty="0"/>
              <a:t>finally will always be executed.</a:t>
            </a:r>
            <a:r>
              <a:rPr lang="en-US" dirty="0"/>
              <a:t> But control flow will depend on whether exception has occurred in try block or not. </a:t>
            </a:r>
            <a:endParaRPr lang="en-US" dirty="0" smtClean="0"/>
          </a:p>
          <a:p>
            <a:endParaRPr lang="en-US" dirty="0"/>
          </a:p>
          <a:p>
            <a:pPr marL="0" indent="0">
              <a:buNone/>
            </a:pPr>
            <a:r>
              <a:rPr lang="en-US" b="1" dirty="0"/>
              <a:t>1. Exception raised: </a:t>
            </a:r>
            <a:r>
              <a:rPr lang="en-US" dirty="0"/>
              <a:t>If an exception has occurred in try block then control flow will be finally block followed by default exception handling mechanism</a:t>
            </a:r>
            <a:r>
              <a:rPr lang="en-US" dirty="0" smtClean="0"/>
              <a:t>.</a:t>
            </a:r>
          </a:p>
          <a:p>
            <a:pPr marL="0" indent="0">
              <a:buNone/>
            </a:pPr>
            <a:r>
              <a:rPr lang="en-US" b="1" dirty="0"/>
              <a:t>2. Exception not raised: </a:t>
            </a:r>
            <a:r>
              <a:rPr lang="en-US" dirty="0"/>
              <a:t>If an exception does not occur in try block then control flow will be finally block followed by rest of the program</a:t>
            </a:r>
            <a:endParaRPr lang="en-IN" dirty="0"/>
          </a:p>
        </p:txBody>
      </p:sp>
    </p:spTree>
    <p:extLst>
      <p:ext uri="{BB962C8B-B14F-4D97-AF65-F5344CB8AC3E}">
        <p14:creationId xmlns:p14="http://schemas.microsoft.com/office/powerpoint/2010/main" val="27915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smtClean="0"/>
              <a:t>Throw</a:t>
            </a:r>
            <a:endParaRPr lang="en-IN" dirty="0"/>
          </a:p>
        </p:txBody>
      </p:sp>
      <p:sp>
        <p:nvSpPr>
          <p:cNvPr id="3" name="Content Placeholder 2"/>
          <p:cNvSpPr>
            <a:spLocks noGrp="1"/>
          </p:cNvSpPr>
          <p:nvPr>
            <p:ph idx="1"/>
          </p:nvPr>
        </p:nvSpPr>
        <p:spPr>
          <a:xfrm>
            <a:off x="241853" y="1325563"/>
            <a:ext cx="11698356" cy="4351338"/>
          </a:xfrm>
        </p:spPr>
        <p:txBody>
          <a:bodyPr>
            <a:normAutofit fontScale="92500" lnSpcReduction="10000"/>
          </a:bodyPr>
          <a:lstStyle/>
          <a:p>
            <a:r>
              <a:rPr lang="en-US" dirty="0"/>
              <a:t>The throw keyword in Java is used to explicitly throw an exception from a method or any block of code. </a:t>
            </a:r>
            <a:endParaRPr lang="en-US" dirty="0" smtClean="0"/>
          </a:p>
          <a:p>
            <a:r>
              <a:rPr lang="en-US" dirty="0" smtClean="0"/>
              <a:t>We </a:t>
            </a:r>
            <a:r>
              <a:rPr lang="en-US" dirty="0"/>
              <a:t>can throw either </a:t>
            </a:r>
            <a:r>
              <a:rPr lang="en-US" u="sng" dirty="0">
                <a:hlinkClick r:id="rId2"/>
              </a:rPr>
              <a:t>checked or unchecked exception</a:t>
            </a:r>
            <a:r>
              <a:rPr lang="en-US" dirty="0"/>
              <a:t>. </a:t>
            </a:r>
            <a:endParaRPr lang="en-US" dirty="0" smtClean="0"/>
          </a:p>
          <a:p>
            <a:r>
              <a:rPr lang="en-US" dirty="0" smtClean="0"/>
              <a:t>The </a:t>
            </a:r>
            <a:r>
              <a:rPr lang="en-US" dirty="0"/>
              <a:t>throw keyword is mainly used to throw custom exceptions. </a:t>
            </a:r>
            <a:endParaRPr lang="en-IN" dirty="0" smtClean="0"/>
          </a:p>
          <a:p>
            <a:r>
              <a:rPr lang="en-US" dirty="0" smtClean="0"/>
              <a:t>throw Instance</a:t>
            </a:r>
          </a:p>
          <a:p>
            <a:r>
              <a:rPr lang="en-US" dirty="0" smtClean="0"/>
              <a:t>Example:</a:t>
            </a:r>
          </a:p>
          <a:p>
            <a:r>
              <a:rPr lang="en-US" dirty="0" smtClean="0"/>
              <a:t>throw new </a:t>
            </a:r>
            <a:r>
              <a:rPr lang="en-US" dirty="0" err="1" smtClean="0"/>
              <a:t>ArithmeticException</a:t>
            </a:r>
            <a:r>
              <a:rPr lang="en-US" dirty="0" smtClean="0"/>
              <a:t>("/ by zero");</a:t>
            </a:r>
          </a:p>
          <a:p>
            <a:endParaRPr lang="en-US" dirty="0"/>
          </a:p>
          <a:p>
            <a:r>
              <a:rPr lang="en-US" dirty="0"/>
              <a:t>But this exception </a:t>
            </a:r>
            <a:r>
              <a:rPr lang="en-US" dirty="0" err="1"/>
              <a:t>i.e</a:t>
            </a:r>
            <a:r>
              <a:rPr lang="en-US" dirty="0"/>
              <a:t>, </a:t>
            </a:r>
            <a:r>
              <a:rPr lang="en-US" i="1" dirty="0"/>
              <a:t>Instance</a:t>
            </a:r>
            <a:r>
              <a:rPr lang="en-US" dirty="0"/>
              <a:t> must be of type </a:t>
            </a:r>
            <a:r>
              <a:rPr lang="en-US" b="1" dirty="0" err="1"/>
              <a:t>Throwable</a:t>
            </a:r>
            <a:r>
              <a:rPr lang="en-US" dirty="0"/>
              <a:t> or a subclass of </a:t>
            </a:r>
            <a:r>
              <a:rPr lang="en-US" b="1" dirty="0" err="1"/>
              <a:t>Throwable</a:t>
            </a:r>
            <a:r>
              <a:rPr lang="en-US" dirty="0"/>
              <a:t>. </a:t>
            </a:r>
            <a:endParaRPr lang="en-IN" dirty="0"/>
          </a:p>
        </p:txBody>
      </p:sp>
    </p:spTree>
    <p:extLst>
      <p:ext uri="{BB962C8B-B14F-4D97-AF65-F5344CB8AC3E}">
        <p14:creationId xmlns:p14="http://schemas.microsoft.com/office/powerpoint/2010/main" val="228118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87896"/>
          </a:xfrm>
        </p:spPr>
        <p:txBody>
          <a:bodyPr/>
          <a:lstStyle/>
          <a:p>
            <a:r>
              <a:rPr lang="en-IN" b="1" dirty="0"/>
              <a:t>throws</a:t>
            </a:r>
            <a:endParaRPr lang="en-IN" dirty="0"/>
          </a:p>
        </p:txBody>
      </p:sp>
      <p:sp>
        <p:nvSpPr>
          <p:cNvPr id="3" name="Content Placeholder 2"/>
          <p:cNvSpPr>
            <a:spLocks noGrp="1"/>
          </p:cNvSpPr>
          <p:nvPr>
            <p:ph idx="1"/>
          </p:nvPr>
        </p:nvSpPr>
        <p:spPr>
          <a:xfrm>
            <a:off x="-1" y="1149764"/>
            <a:ext cx="12085983" cy="4351338"/>
          </a:xfrm>
        </p:spPr>
        <p:txBody>
          <a:bodyPr>
            <a:normAutofit lnSpcReduction="10000"/>
          </a:bodyPr>
          <a:lstStyle/>
          <a:p>
            <a:r>
              <a:rPr lang="en-US" dirty="0"/>
              <a:t>throws is a keyword in Java which is used in the signature of method to indicate that this method might throw one of the listed type exceptions. </a:t>
            </a:r>
            <a:endParaRPr lang="en-US" dirty="0" smtClean="0"/>
          </a:p>
          <a:p>
            <a:r>
              <a:rPr lang="en-US" dirty="0" smtClean="0"/>
              <a:t>The </a:t>
            </a:r>
            <a:r>
              <a:rPr lang="en-US" dirty="0"/>
              <a:t>caller to these methods has to handle the exception using a try-catch block</a:t>
            </a:r>
            <a:r>
              <a:rPr lang="en-US" dirty="0" smtClean="0"/>
              <a:t>.</a:t>
            </a:r>
          </a:p>
          <a:p>
            <a:r>
              <a:rPr lang="en-US" dirty="0" smtClean="0"/>
              <a:t>type </a:t>
            </a:r>
            <a:r>
              <a:rPr lang="en-US" dirty="0" err="1" smtClean="0"/>
              <a:t>method_name</a:t>
            </a:r>
            <a:r>
              <a:rPr lang="en-US" dirty="0" smtClean="0"/>
              <a:t>(parameters) throws </a:t>
            </a:r>
            <a:r>
              <a:rPr lang="en-US" dirty="0" err="1" smtClean="0"/>
              <a:t>exception_list</a:t>
            </a:r>
            <a:endParaRPr lang="en-US" dirty="0" smtClean="0"/>
          </a:p>
          <a:p>
            <a:r>
              <a:rPr lang="en-US" dirty="0" err="1" smtClean="0"/>
              <a:t>exception_list</a:t>
            </a:r>
            <a:r>
              <a:rPr lang="en-US" dirty="0" smtClean="0"/>
              <a:t> is a comma separated list of all the </a:t>
            </a:r>
          </a:p>
          <a:p>
            <a:r>
              <a:rPr lang="en-US" dirty="0" smtClean="0"/>
              <a:t>exceptions which a method might throw.</a:t>
            </a:r>
          </a:p>
          <a:p>
            <a:endParaRPr lang="en-US" dirty="0"/>
          </a:p>
          <a:p>
            <a:r>
              <a:rPr lang="en-US" dirty="0"/>
              <a:t>We can use throws keyword to delegate the responsibility of exception handling to the caller (It may be a method or JVM) then caller method is responsible to handle that exception.  </a:t>
            </a:r>
            <a:endParaRPr lang="en-IN" dirty="0"/>
          </a:p>
        </p:txBody>
      </p:sp>
    </p:spTree>
    <p:extLst>
      <p:ext uri="{BB962C8B-B14F-4D97-AF65-F5344CB8AC3E}">
        <p14:creationId xmlns:p14="http://schemas.microsoft.com/office/powerpoint/2010/main" val="339462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throws</a:t>
            </a:r>
            <a:endParaRPr lang="en-IN" dirty="0"/>
          </a:p>
        </p:txBody>
      </p:sp>
      <p:sp>
        <p:nvSpPr>
          <p:cNvPr id="3" name="Content Placeholder 2"/>
          <p:cNvSpPr>
            <a:spLocks noGrp="1"/>
          </p:cNvSpPr>
          <p:nvPr>
            <p:ph idx="1"/>
          </p:nvPr>
        </p:nvSpPr>
        <p:spPr/>
        <p:txBody>
          <a:bodyPr/>
          <a:lstStyle/>
          <a:p>
            <a:pPr fontAlgn="base"/>
            <a:r>
              <a:rPr lang="en-US" dirty="0"/>
              <a:t>throws keyword is required only for checked exception and usage of throws keyword for unchecked exception is meaningless.</a:t>
            </a:r>
          </a:p>
          <a:p>
            <a:pPr fontAlgn="base"/>
            <a:r>
              <a:rPr lang="en-US" dirty="0"/>
              <a:t>throws keyword is required only to convince compiler and usage of throws keyword does not prevent abnormal termination of program.</a:t>
            </a:r>
          </a:p>
          <a:p>
            <a:pPr fontAlgn="base"/>
            <a:r>
              <a:rPr lang="en-US" dirty="0"/>
              <a:t>By the help of throws keyword we can provide information to the caller of the method about the exception.</a:t>
            </a:r>
          </a:p>
          <a:p>
            <a:endParaRPr lang="en-IN" dirty="0"/>
          </a:p>
        </p:txBody>
      </p:sp>
    </p:spTree>
    <p:extLst>
      <p:ext uri="{BB962C8B-B14F-4D97-AF65-F5344CB8AC3E}">
        <p14:creationId xmlns:p14="http://schemas.microsoft.com/office/powerpoint/2010/main" val="1960909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User-defined Custom Exception in Java</a:t>
            </a:r>
            <a:br>
              <a:rPr lang="en-US" b="1" dirty="0"/>
            </a:br>
            <a:endParaRPr lang="en-IN" dirty="0"/>
          </a:p>
        </p:txBody>
      </p:sp>
      <p:sp>
        <p:nvSpPr>
          <p:cNvPr id="3" name="Content Placeholder 2"/>
          <p:cNvSpPr>
            <a:spLocks noGrp="1"/>
          </p:cNvSpPr>
          <p:nvPr>
            <p:ph idx="1"/>
          </p:nvPr>
        </p:nvSpPr>
        <p:spPr>
          <a:xfrm>
            <a:off x="294861" y="964234"/>
            <a:ext cx="10515600" cy="5622096"/>
          </a:xfrm>
        </p:spPr>
        <p:txBody>
          <a:bodyPr>
            <a:normAutofit fontScale="92500"/>
          </a:bodyPr>
          <a:lstStyle/>
          <a:p>
            <a:pPr fontAlgn="base"/>
            <a:r>
              <a:rPr lang="en-US" dirty="0"/>
              <a:t>An exception is an issue (run time error) that occurred during the execution of a program. </a:t>
            </a:r>
            <a:endParaRPr lang="en-US" dirty="0" smtClean="0"/>
          </a:p>
          <a:p>
            <a:pPr fontAlgn="base"/>
            <a:r>
              <a:rPr lang="en-US" dirty="0" smtClean="0"/>
              <a:t>When </a:t>
            </a:r>
            <a:r>
              <a:rPr lang="en-US" dirty="0"/>
              <a:t>an exception occurred the program gets terminated abruptly and, the code past the line that generated the exception never gets executed.</a:t>
            </a:r>
          </a:p>
          <a:p>
            <a:pPr fontAlgn="base"/>
            <a:r>
              <a:rPr lang="en-US" dirty="0"/>
              <a:t>Java provides us the facility to create our own exceptions which are basically derived classes of Exception. </a:t>
            </a:r>
            <a:endParaRPr lang="en-US" dirty="0" smtClean="0"/>
          </a:p>
          <a:p>
            <a:pPr fontAlgn="base"/>
            <a:r>
              <a:rPr lang="en-US" dirty="0" smtClean="0"/>
              <a:t>Creating </a:t>
            </a:r>
            <a:r>
              <a:rPr lang="en-US" dirty="0"/>
              <a:t>our own Exception is known as a custom exception or user-defined exception. </a:t>
            </a:r>
            <a:endParaRPr lang="en-US" dirty="0" smtClean="0"/>
          </a:p>
          <a:p>
            <a:pPr fontAlgn="base"/>
            <a:r>
              <a:rPr lang="en-US" dirty="0" smtClean="0"/>
              <a:t>Basically</a:t>
            </a:r>
            <a:r>
              <a:rPr lang="en-US" dirty="0"/>
              <a:t>, Java custom exceptions are used to customize the exception according to user needs. </a:t>
            </a:r>
            <a:endParaRPr lang="en-US" dirty="0" smtClean="0"/>
          </a:p>
          <a:p>
            <a:pPr fontAlgn="base"/>
            <a:r>
              <a:rPr lang="en-US" dirty="0"/>
              <a:t>User-Defined Exception or custom exception is creating your own exception class and throwing that exception using the ‘throw’ keyword.</a:t>
            </a:r>
          </a:p>
          <a:p>
            <a:pPr fontAlgn="base"/>
            <a:r>
              <a:rPr lang="en-US" dirty="0"/>
              <a:t>For example, </a:t>
            </a:r>
            <a:r>
              <a:rPr lang="en-US" dirty="0" err="1"/>
              <a:t>MyException</a:t>
            </a:r>
            <a:r>
              <a:rPr lang="en-US" dirty="0"/>
              <a:t> in the below code extends the Exception class. </a:t>
            </a:r>
          </a:p>
          <a:p>
            <a:pPr fontAlgn="base"/>
            <a:endParaRPr lang="en-US" dirty="0"/>
          </a:p>
          <a:p>
            <a:endParaRPr lang="en-IN" dirty="0"/>
          </a:p>
        </p:txBody>
      </p:sp>
    </p:spTree>
    <p:extLst>
      <p:ext uri="{BB962C8B-B14F-4D97-AF65-F5344CB8AC3E}">
        <p14:creationId xmlns:p14="http://schemas.microsoft.com/office/powerpoint/2010/main" val="1061656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Why use custom exceptions?</a:t>
            </a:r>
            <a:br>
              <a:rPr lang="en-IN" b="1" dirty="0"/>
            </a:br>
            <a:endParaRPr lang="en-IN" dirty="0"/>
          </a:p>
        </p:txBody>
      </p:sp>
      <p:sp>
        <p:nvSpPr>
          <p:cNvPr id="3" name="Content Placeholder 2"/>
          <p:cNvSpPr>
            <a:spLocks noGrp="1"/>
          </p:cNvSpPr>
          <p:nvPr>
            <p:ph idx="1"/>
          </p:nvPr>
        </p:nvSpPr>
        <p:spPr>
          <a:xfrm>
            <a:off x="308112" y="1043746"/>
            <a:ext cx="11883887" cy="4351338"/>
          </a:xfrm>
        </p:spPr>
        <p:txBody>
          <a:bodyPr>
            <a:normAutofit/>
          </a:bodyPr>
          <a:lstStyle/>
          <a:p>
            <a:pPr fontAlgn="base"/>
            <a:r>
              <a:rPr lang="en-US" b="1" i="1" dirty="0"/>
              <a:t>Following are a few of the reasons to use custom exceptions:</a:t>
            </a:r>
            <a:endParaRPr lang="en-US" dirty="0"/>
          </a:p>
          <a:p>
            <a:pPr fontAlgn="base"/>
            <a:r>
              <a:rPr lang="en-US" dirty="0"/>
              <a:t>To catch and provide specific treatment to a subset of existing Java exceptions.</a:t>
            </a:r>
          </a:p>
          <a:p>
            <a:pPr fontAlgn="base"/>
            <a:r>
              <a:rPr lang="en-US" dirty="0"/>
              <a:t>Business logic exceptions: These are the exceptions related to business logic and workflow. It is useful for the application users or the developers to understand the exact problem.</a:t>
            </a:r>
          </a:p>
          <a:p>
            <a:pPr fontAlgn="base"/>
            <a:r>
              <a:rPr lang="en-US" dirty="0"/>
              <a:t>In order to create a custom exception, we need to extend the Exception class that belongs to </a:t>
            </a:r>
            <a:r>
              <a:rPr lang="en-US" b="1" dirty="0" err="1"/>
              <a:t>java.lang</a:t>
            </a:r>
            <a:r>
              <a:rPr lang="en-US" b="1" dirty="0"/>
              <a:t> package.</a:t>
            </a:r>
            <a:endParaRPr lang="en-US" dirty="0"/>
          </a:p>
          <a:p>
            <a:pPr fontAlgn="base"/>
            <a:r>
              <a:rPr lang="en-US" b="1" dirty="0"/>
              <a:t>Example: </a:t>
            </a:r>
            <a:r>
              <a:rPr lang="en-US" dirty="0"/>
              <a:t>We pass the string to the constructor of the superclass- Exception which is obtained using the “</a:t>
            </a:r>
            <a:r>
              <a:rPr lang="en-US" dirty="0" err="1"/>
              <a:t>getMessage</a:t>
            </a:r>
            <a:r>
              <a:rPr lang="en-US" dirty="0"/>
              <a:t>()” function on the object created.</a:t>
            </a:r>
          </a:p>
          <a:p>
            <a:endParaRPr lang="en-IN" dirty="0"/>
          </a:p>
        </p:txBody>
      </p:sp>
    </p:spTree>
    <p:extLst>
      <p:ext uri="{BB962C8B-B14F-4D97-AF65-F5344CB8AC3E}">
        <p14:creationId xmlns:p14="http://schemas.microsoft.com/office/powerpoint/2010/main" val="384535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Reasons For The Exception To Occur</a:t>
            </a:r>
            <a:br>
              <a:rPr lang="en-US" b="1" dirty="0"/>
            </a:br>
            <a:endParaRPr lang="en-IN" dirty="0"/>
          </a:p>
        </p:txBody>
      </p:sp>
      <p:sp>
        <p:nvSpPr>
          <p:cNvPr id="3" name="Content Placeholder 2"/>
          <p:cNvSpPr>
            <a:spLocks noGrp="1"/>
          </p:cNvSpPr>
          <p:nvPr>
            <p:ph idx="1"/>
          </p:nvPr>
        </p:nvSpPr>
        <p:spPr>
          <a:xfrm>
            <a:off x="361122" y="1017242"/>
            <a:ext cx="11830878" cy="4351338"/>
          </a:xfrm>
        </p:spPr>
        <p:txBody>
          <a:bodyPr>
            <a:normAutofit fontScale="85000" lnSpcReduction="20000"/>
          </a:bodyPr>
          <a:lstStyle/>
          <a:p>
            <a:r>
              <a:rPr lang="en-US" dirty="0"/>
              <a:t>We can have various reasons due to which exceptions can occur. If its an exception related to input, then the reason may be that the input data is incorrect or unreadable.</a:t>
            </a:r>
          </a:p>
          <a:p>
            <a:r>
              <a:rPr lang="en-US" dirty="0"/>
              <a:t>If we get an exception for file I/O then it is quite possible that the files we are dealing with do not exist. At some other time, there may be errors like network issues, printer not available or functioning, etc.</a:t>
            </a:r>
          </a:p>
          <a:p>
            <a:r>
              <a:rPr lang="en-US" dirty="0"/>
              <a:t>In a program, apart from exceptions, we also get errors. Thus, to handle the exceptions effectively, we need to be aware of the differences between error and an exception.</a:t>
            </a:r>
          </a:p>
          <a:p>
            <a:r>
              <a:rPr lang="en-US" dirty="0"/>
              <a:t>An error indicates a more serious issue with the application and the application should not attempt to catch it. On the contrary, the exception is a condition that any reasonable application will try to catch.</a:t>
            </a:r>
          </a:p>
          <a:p>
            <a:r>
              <a:rPr lang="en-US" dirty="0"/>
              <a:t>Thus an error in the application is more severe and the applications would crash when they encounter an error. Exceptions on the other hand occur in code and can be handled by the programmer by providing corrective actions.</a:t>
            </a:r>
          </a:p>
          <a:p>
            <a:endParaRPr lang="en-IN" dirty="0"/>
          </a:p>
        </p:txBody>
      </p:sp>
    </p:spTree>
    <p:extLst>
      <p:ext uri="{BB962C8B-B14F-4D97-AF65-F5344CB8AC3E}">
        <p14:creationId xmlns:p14="http://schemas.microsoft.com/office/powerpoint/2010/main" val="252642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48139"/>
          </a:xfrm>
        </p:spPr>
        <p:txBody>
          <a:bodyPr/>
          <a:lstStyle/>
          <a:p>
            <a:r>
              <a:rPr lang="en-IN" b="1" dirty="0"/>
              <a:t>What Is Exception Handling?</a:t>
            </a:r>
          </a:p>
        </p:txBody>
      </p:sp>
      <p:sp>
        <p:nvSpPr>
          <p:cNvPr id="3" name="Content Placeholder 2"/>
          <p:cNvSpPr>
            <a:spLocks noGrp="1"/>
          </p:cNvSpPr>
          <p:nvPr>
            <p:ph idx="1"/>
          </p:nvPr>
        </p:nvSpPr>
        <p:spPr>
          <a:xfrm>
            <a:off x="149087" y="1003991"/>
            <a:ext cx="11817626" cy="4351338"/>
          </a:xfrm>
        </p:spPr>
        <p:txBody>
          <a:bodyPr/>
          <a:lstStyle/>
          <a:p>
            <a:r>
              <a:rPr lang="en-US" dirty="0"/>
              <a:t>The Exception Handling in Java is a mechanism using which the normal flow of the application is maintained. To do this, we employ a powerful mechanism to handle runtime errors or exceptions in a program.</a:t>
            </a:r>
          </a:p>
          <a:p>
            <a:r>
              <a:rPr lang="en-US" dirty="0"/>
              <a:t>A sequence of code that is used to handle the exception is called the “Exception handler”. An exception handler interrogates the context at the point when the exception occurred. This means that it reads the variable values that were in scope while the exception occurred and then restores the Java program to continue with normal flow.</a:t>
            </a:r>
          </a:p>
          <a:p>
            <a:endParaRPr lang="en-IN" dirty="0"/>
          </a:p>
        </p:txBody>
      </p:sp>
    </p:spTree>
    <p:extLst>
      <p:ext uri="{BB962C8B-B14F-4D97-AF65-F5344CB8AC3E}">
        <p14:creationId xmlns:p14="http://schemas.microsoft.com/office/powerpoint/2010/main" val="124893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Benefits Of Exception Handling</a:t>
            </a:r>
            <a:br>
              <a:rPr lang="en-IN" b="1" dirty="0"/>
            </a:br>
            <a:endParaRPr lang="en-IN" dirty="0"/>
          </a:p>
        </p:txBody>
      </p:sp>
      <p:sp>
        <p:nvSpPr>
          <p:cNvPr id="3" name="Content Placeholder 2"/>
          <p:cNvSpPr>
            <a:spLocks noGrp="1"/>
          </p:cNvSpPr>
          <p:nvPr>
            <p:ph idx="1"/>
          </p:nvPr>
        </p:nvSpPr>
        <p:spPr>
          <a:xfrm>
            <a:off x="149086" y="897972"/>
            <a:ext cx="11910391" cy="4351338"/>
          </a:xfrm>
        </p:spPr>
        <p:txBody>
          <a:bodyPr/>
          <a:lstStyle/>
          <a:p>
            <a:r>
              <a:rPr lang="en-US" dirty="0"/>
              <a:t>The major benefit of Exception handling is that it maintains the normal flow of the application despite the occurrence of an exception. When an exception occurs, the program usually terminates abruptly.</a:t>
            </a:r>
          </a:p>
          <a:p>
            <a:r>
              <a:rPr lang="en-US" dirty="0"/>
              <a:t>Having an exception handler in a program will not cause the program to terminate abruptly. Instead, an exception handler makes sure that all the statements in the program are executed normally and the program flow doesn’t break abruptly.</a:t>
            </a:r>
          </a:p>
        </p:txBody>
      </p:sp>
    </p:spTree>
    <p:extLst>
      <p:ext uri="{BB962C8B-B14F-4D97-AF65-F5344CB8AC3E}">
        <p14:creationId xmlns:p14="http://schemas.microsoft.com/office/powerpoint/2010/main" val="313962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Exception Hierarchy In Java</a:t>
            </a:r>
            <a:br>
              <a:rPr lang="en-IN" b="1" dirty="0"/>
            </a:br>
            <a:endParaRPr lang="en-IN" dirty="0"/>
          </a:p>
        </p:txBody>
      </p:sp>
      <p:sp>
        <p:nvSpPr>
          <p:cNvPr id="3" name="Content Placeholder 2"/>
          <p:cNvSpPr>
            <a:spLocks noGrp="1"/>
          </p:cNvSpPr>
          <p:nvPr>
            <p:ph idx="1"/>
          </p:nvPr>
        </p:nvSpPr>
        <p:spPr>
          <a:xfrm>
            <a:off x="202096" y="1096755"/>
            <a:ext cx="11565834" cy="4351338"/>
          </a:xfrm>
        </p:spPr>
        <p:txBody>
          <a:bodyPr/>
          <a:lstStyle/>
          <a:p>
            <a:r>
              <a:rPr lang="en-US" dirty="0"/>
              <a:t>The class </a:t>
            </a:r>
            <a:r>
              <a:rPr lang="en-US" dirty="0" err="1"/>
              <a:t>java.lang.Throwable</a:t>
            </a:r>
            <a:r>
              <a:rPr lang="en-US" dirty="0"/>
              <a:t> (descendent of Object class) is the root class of Java Exception. </a:t>
            </a:r>
            <a:endParaRPr lang="en-US" dirty="0" smtClean="0"/>
          </a:p>
          <a:p>
            <a:r>
              <a:rPr lang="en-US" dirty="0" smtClean="0"/>
              <a:t>The </a:t>
            </a:r>
            <a:r>
              <a:rPr lang="en-US" dirty="0"/>
              <a:t>classes Exception and Error are derived from this class</a:t>
            </a:r>
            <a:r>
              <a:rPr lang="en-US" dirty="0" smtClean="0"/>
              <a:t>.</a:t>
            </a:r>
          </a:p>
          <a:p>
            <a:r>
              <a:rPr lang="en-US" dirty="0" smtClean="0"/>
              <a:t>Exception </a:t>
            </a:r>
            <a:r>
              <a:rPr lang="en-US" dirty="0"/>
              <a:t>class is the base class for all the other exceptions.</a:t>
            </a:r>
            <a:endParaRPr lang="en-IN" dirty="0"/>
          </a:p>
        </p:txBody>
      </p:sp>
    </p:spTree>
    <p:extLst>
      <p:ext uri="{BB962C8B-B14F-4D97-AF65-F5344CB8AC3E}">
        <p14:creationId xmlns:p14="http://schemas.microsoft.com/office/powerpoint/2010/main" val="42803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ception class Hierarchy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8904"/>
            <a:ext cx="11860695" cy="6679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0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Exception Class In Java</a:t>
            </a:r>
            <a:br>
              <a:rPr lang="en-IN" b="1" dirty="0"/>
            </a:br>
            <a:endParaRPr lang="en-IN" dirty="0"/>
          </a:p>
        </p:txBody>
      </p:sp>
      <p:sp>
        <p:nvSpPr>
          <p:cNvPr id="3" name="Content Placeholder 2"/>
          <p:cNvSpPr>
            <a:spLocks noGrp="1"/>
          </p:cNvSpPr>
          <p:nvPr>
            <p:ph idx="1"/>
          </p:nvPr>
        </p:nvSpPr>
        <p:spPr>
          <a:xfrm>
            <a:off x="135834" y="964234"/>
            <a:ext cx="11883887" cy="4351338"/>
          </a:xfrm>
        </p:spPr>
        <p:txBody>
          <a:bodyPr/>
          <a:lstStyle/>
          <a:p>
            <a:r>
              <a:rPr lang="en-US" dirty="0"/>
              <a:t>As seen in the hierarchy diagram, class </a:t>
            </a:r>
            <a:r>
              <a:rPr lang="en-US" dirty="0" err="1"/>
              <a:t>Throwable</a:t>
            </a:r>
            <a:r>
              <a:rPr lang="en-US" dirty="0"/>
              <a:t> has two direct subclasses i.e. Exception and Error. Exceptions arising from an external source are described in the Exception class.</a:t>
            </a:r>
          </a:p>
          <a:p>
            <a:r>
              <a:rPr lang="en-US" dirty="0"/>
              <a:t>The Exception class declares the constructors as the same as </a:t>
            </a:r>
            <a:r>
              <a:rPr lang="en-US" dirty="0" err="1"/>
              <a:t>Throwable</a:t>
            </a:r>
            <a:r>
              <a:rPr lang="en-US" dirty="0"/>
              <a:t> class and invoking of each constructor also invokes its </a:t>
            </a:r>
            <a:r>
              <a:rPr lang="en-US" dirty="0" err="1"/>
              <a:t>Throwable</a:t>
            </a:r>
            <a:r>
              <a:rPr lang="en-US" dirty="0"/>
              <a:t> counterpart. Exception class does not declare its methods, it inherits </a:t>
            </a:r>
            <a:r>
              <a:rPr lang="en-US" dirty="0" err="1"/>
              <a:t>Throwable</a:t>
            </a:r>
            <a:r>
              <a:rPr lang="en-US" dirty="0"/>
              <a:t> class methods.</a:t>
            </a:r>
          </a:p>
          <a:p>
            <a:endParaRPr lang="en-IN" dirty="0"/>
          </a:p>
        </p:txBody>
      </p:sp>
    </p:spTree>
    <p:extLst>
      <p:ext uri="{BB962C8B-B14F-4D97-AF65-F5344CB8AC3E}">
        <p14:creationId xmlns:p14="http://schemas.microsoft.com/office/powerpoint/2010/main" val="244469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55374"/>
          </a:xfrm>
        </p:spPr>
        <p:txBody>
          <a:bodyPr/>
          <a:lstStyle/>
          <a:p>
            <a:r>
              <a:rPr lang="en-US" b="1" dirty="0"/>
              <a:t>The Constructors </a:t>
            </a:r>
            <a:r>
              <a:rPr lang="en-US" b="1" dirty="0" smtClean="0"/>
              <a:t>that </a:t>
            </a:r>
            <a:r>
              <a:rPr lang="en-US" b="1" dirty="0"/>
              <a:t>the Exception class uses </a:t>
            </a:r>
            <a:endParaRPr lang="en-IN" dirty="0"/>
          </a:p>
        </p:txBody>
      </p:sp>
      <p:graphicFrame>
        <p:nvGraphicFramePr>
          <p:cNvPr id="4" name="Content Placeholder 3"/>
          <p:cNvGraphicFramePr>
            <a:graphicFrameLocks noGrp="1"/>
          </p:cNvGraphicFramePr>
          <p:nvPr>
            <p:ph idx="1"/>
            <p:extLst/>
          </p:nvPr>
        </p:nvGraphicFramePr>
        <p:xfrm>
          <a:off x="0" y="755375"/>
          <a:ext cx="12192000" cy="6102624"/>
        </p:xfrm>
        <a:graphic>
          <a:graphicData uri="http://schemas.openxmlformats.org/drawingml/2006/table">
            <a:tbl>
              <a:tblPr/>
              <a:tblGrid>
                <a:gridCol w="6096000">
                  <a:extLst>
                    <a:ext uri="{9D8B030D-6E8A-4147-A177-3AD203B41FA5}">
                      <a16:colId xmlns:a16="http://schemas.microsoft.com/office/drawing/2014/main" val="3455686877"/>
                    </a:ext>
                  </a:extLst>
                </a:gridCol>
                <a:gridCol w="6096000">
                  <a:extLst>
                    <a:ext uri="{9D8B030D-6E8A-4147-A177-3AD203B41FA5}">
                      <a16:colId xmlns:a16="http://schemas.microsoft.com/office/drawing/2014/main" val="4030307444"/>
                    </a:ext>
                  </a:extLst>
                </a:gridCol>
              </a:tblGrid>
              <a:tr h="363657">
                <a:tc>
                  <a:txBody>
                    <a:bodyPr/>
                    <a:lstStyle/>
                    <a:p>
                      <a:pPr algn="l" fontAlgn="ctr" latinLnBrk="0"/>
                      <a:r>
                        <a:rPr lang="en-IN" sz="1100" b="1">
                          <a:effectLst/>
                        </a:rPr>
                        <a:t>Constructor</a:t>
                      </a:r>
                    </a:p>
                  </a:txBody>
                  <a:tcPr marL="45900" marR="45900" marT="45900" marB="459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sz="1100" b="1">
                          <a:effectLst/>
                        </a:rPr>
                        <a:t>Description</a:t>
                      </a:r>
                    </a:p>
                  </a:txBody>
                  <a:tcPr marL="45900" marR="45900" marT="45900" marB="459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941687658"/>
                  </a:ext>
                </a:extLst>
              </a:tr>
              <a:tr h="823529">
                <a:tc>
                  <a:txBody>
                    <a:bodyPr/>
                    <a:lstStyle/>
                    <a:p>
                      <a:pPr algn="l" fontAlgn="t" latinLnBrk="0"/>
                      <a:r>
                        <a:rPr lang="en-IN" sz="1100" b="0">
                          <a:effectLst/>
                        </a:rPr>
                        <a:t>public Exception()</a:t>
                      </a:r>
                    </a:p>
                  </a:txBody>
                  <a:tcPr marL="45900" marR="45900" marT="45900" marB="45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100" b="0">
                          <a:effectLst/>
                        </a:rPr>
                        <a:t>A default constructor that constructs a new exception with the message as null.</a:t>
                      </a:r>
                    </a:p>
                  </a:txBody>
                  <a:tcPr marL="45900" marR="45900" marT="45900" marB="45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52163941"/>
                  </a:ext>
                </a:extLst>
              </a:tr>
              <a:tr h="1749999">
                <a:tc>
                  <a:txBody>
                    <a:bodyPr/>
                    <a:lstStyle/>
                    <a:p>
                      <a:pPr algn="l" fontAlgn="t" latinLnBrk="0"/>
                      <a:r>
                        <a:rPr lang="en-IN" sz="1100" b="0">
                          <a:effectLst/>
                        </a:rPr>
                        <a:t>public Exception(String message)</a:t>
                      </a:r>
                    </a:p>
                  </a:txBody>
                  <a:tcPr marL="45900" marR="45900" marT="45900" marB="45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100" b="0">
                          <a:effectLst/>
                        </a:rPr>
                        <a:t>Constructor to construct a new exception with the given message. In this case, the cause is not initialized, and a subsequent call to Throwable.initCause (java.lang.Throwable) may be used to initialize the cause.</a:t>
                      </a:r>
                    </a:p>
                  </a:txBody>
                  <a:tcPr marL="45900" marR="45900" marT="45900" marB="45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67103618"/>
                  </a:ext>
                </a:extLst>
              </a:tr>
              <a:tr h="591911">
                <a:tc>
                  <a:txBody>
                    <a:bodyPr/>
                    <a:lstStyle/>
                    <a:p>
                      <a:pPr algn="l" fontAlgn="t" latinLnBrk="0"/>
                      <a:r>
                        <a:rPr lang="en-IN" sz="1100" b="0">
                          <a:effectLst/>
                        </a:rPr>
                        <a:t>public Exception(String message,Throwable cause)</a:t>
                      </a:r>
                    </a:p>
                  </a:txBody>
                  <a:tcPr marL="45900" marR="45900" marT="45900" marB="45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100" b="0">
                          <a:effectLst/>
                        </a:rPr>
                        <a:t>Constructs a new exception using a given message and cause.</a:t>
                      </a:r>
                    </a:p>
                  </a:txBody>
                  <a:tcPr marL="45900" marR="45900" marT="45900" marB="45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75231146"/>
                  </a:ext>
                </a:extLst>
              </a:tr>
              <a:tr h="1286764">
                <a:tc>
                  <a:txBody>
                    <a:bodyPr/>
                    <a:lstStyle/>
                    <a:p>
                      <a:pPr algn="l" fontAlgn="t" latinLnBrk="0"/>
                      <a:r>
                        <a:rPr lang="en-IN" sz="1100" b="0">
                          <a:effectLst/>
                        </a:rPr>
                        <a:t>public Exception(Throwable cause)</a:t>
                      </a:r>
                    </a:p>
                  </a:txBody>
                  <a:tcPr marL="45900" marR="45900" marT="45900" marB="45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100" b="0">
                          <a:effectLst/>
                        </a:rPr>
                        <a:t>Constructs a new exception with the given cause and a message given by (cause==null ? null: cause.toString()) (which typically contains the class and detail message of cause).</a:t>
                      </a:r>
                    </a:p>
                  </a:txBody>
                  <a:tcPr marL="45900" marR="45900" marT="45900" marB="45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591442128"/>
                  </a:ext>
                </a:extLst>
              </a:tr>
              <a:tr h="1286764">
                <a:tc>
                  <a:txBody>
                    <a:bodyPr/>
                    <a:lstStyle/>
                    <a:p>
                      <a:pPr algn="l" fontAlgn="t" latinLnBrk="0"/>
                      <a:r>
                        <a:rPr lang="en-US" sz="1100" b="0">
                          <a:effectLst/>
                        </a:rPr>
                        <a:t>protected Exception(String message, Throwable cause, boolean enableSuppression, boolean writableStackTrace)</a:t>
                      </a:r>
                    </a:p>
                  </a:txBody>
                  <a:tcPr marL="45900" marR="45900" marT="45900" marB="459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1100" b="0" dirty="0">
                          <a:effectLst/>
                        </a:rPr>
                        <a:t>Constructs a new exception with the given message, cause, suppression (enabled or disabled), and the writable stack trace (enabled or disabled).</a:t>
                      </a:r>
                    </a:p>
                  </a:txBody>
                  <a:tcPr marL="45900" marR="45900" marT="45900" marB="459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306789446"/>
                  </a:ext>
                </a:extLst>
              </a:tr>
            </a:tbl>
          </a:graphicData>
        </a:graphic>
      </p:graphicFrame>
    </p:spTree>
    <p:extLst>
      <p:ext uri="{BB962C8B-B14F-4D97-AF65-F5344CB8AC3E}">
        <p14:creationId xmlns:p14="http://schemas.microsoft.com/office/powerpoint/2010/main" val="371648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1834</Words>
  <Application>Microsoft Office PowerPoint</Application>
  <PresentationFormat>Widescreen</PresentationFormat>
  <Paragraphs>169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Exception Handling</vt:lpstr>
      <vt:lpstr>Exception Handling In Java </vt:lpstr>
      <vt:lpstr>Reasons For The Exception To Occur </vt:lpstr>
      <vt:lpstr>What Is Exception Handling?</vt:lpstr>
      <vt:lpstr>Benefits Of Exception Handling </vt:lpstr>
      <vt:lpstr>Exception Hierarchy In Java </vt:lpstr>
      <vt:lpstr>PowerPoint Presentation</vt:lpstr>
      <vt:lpstr>Exception Class In Java </vt:lpstr>
      <vt:lpstr>The Constructors that the Exception class uses </vt:lpstr>
      <vt:lpstr>Methods </vt:lpstr>
      <vt:lpstr>Types Of Exceptions In Java </vt:lpstr>
      <vt:lpstr>Checked Exception </vt:lpstr>
      <vt:lpstr>Unchecked Exception </vt:lpstr>
      <vt:lpstr>Error </vt:lpstr>
      <vt:lpstr>OutOfMemory error</vt:lpstr>
      <vt:lpstr>Causes Of OutOfMemoryError </vt:lpstr>
      <vt:lpstr>List Of Exceptions In Java </vt:lpstr>
      <vt:lpstr>PowerPoint Presentation</vt:lpstr>
      <vt:lpstr>Flow control in try catch finally in Java </vt:lpstr>
      <vt:lpstr>1. Exception occurs in try block and handled in catch block: </vt:lpstr>
      <vt:lpstr>2. Exception occurred in try-block is not handled in catch block:</vt:lpstr>
      <vt:lpstr>3. Exception doesn’t occur in try-block:</vt:lpstr>
      <vt:lpstr>Control flow in try-finally  </vt:lpstr>
      <vt:lpstr>Throw</vt:lpstr>
      <vt:lpstr>throws</vt:lpstr>
      <vt:lpstr>throws</vt:lpstr>
      <vt:lpstr>User-defined Custom Exception in Java </vt:lpstr>
      <vt:lpstr>Why use custom exceptions?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Nexwaveinc</dc:creator>
  <cp:lastModifiedBy>Nexwaveinc</cp:lastModifiedBy>
  <cp:revision>1</cp:revision>
  <dcterms:created xsi:type="dcterms:W3CDTF">2022-10-08T01:25:53Z</dcterms:created>
  <dcterms:modified xsi:type="dcterms:W3CDTF">2022-10-08T01:26:02Z</dcterms:modified>
</cp:coreProperties>
</file>