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sldIdLst>
    <p:sldId id="256" r:id="rId4"/>
    <p:sldId id="258" r:id="rId5"/>
    <p:sldId id="257" r:id="rId6"/>
    <p:sldId id="260" r:id="rId7"/>
    <p:sldId id="259" r:id="rId8"/>
    <p:sldId id="267" r:id="rId9"/>
    <p:sldId id="268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54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7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270F-1B06-03E5-4893-0F5F3AC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B2B-3B25-1D7E-F67E-77485E4B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12FA-F3F7-BFC8-D70B-657DFD8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DD9A-0C8C-49D2-A88D-3F2975218880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9B26-E3EC-7397-C0EF-5F817812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4C94-5A37-EED0-55C3-551A41E1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77CF-C036-48E6-AD47-36366935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6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8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140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270F-1B06-03E5-4893-0F5F3AC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B2B-3B25-1D7E-F67E-77485E4B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12FA-F3F7-BFC8-D70B-657DFD8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DD9A-0C8C-49D2-A88D-3F2975218880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A9B26-E3EC-7397-C0EF-5F817812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4C94-5A37-EED0-55C3-551A41E1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77CF-C036-48E6-AD47-36366935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2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478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DD9A-0C8C-49D2-A88D-3F2975218880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77CF-C036-48E6-AD47-3636693504A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35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4843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655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401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983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6963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5856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9925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2189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894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6A2-A1FC-44E1-8D5A-DE20641B172A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A488-1761-4E52-B7C1-94BB5720E0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839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0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7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5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5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20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3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0352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5412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0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41CE-32E9-AF76-BDB4-879DFC3F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Good Morning guys.. </a:t>
            </a:r>
          </a:p>
        </p:txBody>
      </p:sp>
    </p:spTree>
    <p:extLst>
      <p:ext uri="{BB962C8B-B14F-4D97-AF65-F5344CB8AC3E}">
        <p14:creationId xmlns:p14="http://schemas.microsoft.com/office/powerpoint/2010/main" val="3014082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65EF-C57E-6CF2-103F-36946D13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066B-46CB-0079-1C0A-BF15BBA7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ill Sans MT (Body)"/>
              </a:rPr>
              <a:t>Multithreading is </a:t>
            </a:r>
            <a:r>
              <a:rPr lang="en-US" i="0" dirty="0">
                <a:solidFill>
                  <a:srgbClr val="202124"/>
                </a:solidFill>
                <a:effectLst/>
                <a:latin typeface="Gill Sans MT (Body)"/>
              </a:rPr>
              <a:t>a Java feature that allows concurrent execution of two or more parts of a program for maximum utilization of CPU.</a:t>
            </a:r>
          </a:p>
          <a:p>
            <a:r>
              <a:rPr lang="en-US" dirty="0">
                <a:solidFill>
                  <a:srgbClr val="202124"/>
                </a:solidFill>
                <a:latin typeface="Gill Sans MT (Body)"/>
              </a:rPr>
              <a:t>Multithreading is processing multiple thread at a time in single process.</a:t>
            </a:r>
          </a:p>
          <a:p>
            <a:r>
              <a:rPr lang="en-US" dirty="0">
                <a:solidFill>
                  <a:srgbClr val="202124"/>
                </a:solidFill>
                <a:latin typeface="Gill Sans MT (Body)"/>
              </a:rPr>
              <a:t>It is a subset of multiprocessing.</a:t>
            </a:r>
          </a:p>
          <a:p>
            <a:r>
              <a:rPr lang="en-US" dirty="0">
                <a:solidFill>
                  <a:srgbClr val="202124"/>
                </a:solidFill>
                <a:latin typeface="Gill Sans MT (Body)"/>
              </a:rPr>
              <a:t> Instead of threads Mostly Java Developer usually called as job.</a:t>
            </a:r>
          </a:p>
          <a:p>
            <a:pPr marL="0" indent="0">
              <a:buNone/>
            </a:pPr>
            <a:r>
              <a:rPr lang="en-IN" dirty="0">
                <a:latin typeface="Gill Sans MT (Body)"/>
              </a:rPr>
              <a:t>  Example:</a:t>
            </a:r>
          </a:p>
          <a:p>
            <a:pPr marL="0" indent="0">
              <a:buNone/>
            </a:pPr>
            <a:r>
              <a:rPr lang="en-IN" dirty="0">
                <a:latin typeface="Gill Sans MT (Body)"/>
              </a:rPr>
              <a:t>  Java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08399166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503-C086-6E5D-3D95-40E8E2C6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of Multithreading</a:t>
            </a:r>
          </a:p>
        </p:txBody>
      </p:sp>
      <p:pic>
        <p:nvPicPr>
          <p:cNvPr id="1026" name="Picture 2" descr="PUBG Mobile: 20+ tips to help you master PlayerUnknown's BattleGrounds">
            <a:extLst>
              <a:ext uri="{FF2B5EF4-FFF2-40B4-BE49-F238E27FC236}">
                <a16:creationId xmlns:a16="http://schemas.microsoft.com/office/drawing/2014/main" id="{C966F20E-3DE9-F463-F359-4EEFFA30E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18" y="208026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line Video Conferencing with Google Meet and Duo - Google Workspace">
            <a:extLst>
              <a:ext uri="{FF2B5EF4-FFF2-40B4-BE49-F238E27FC236}">
                <a16:creationId xmlns:a16="http://schemas.microsoft.com/office/drawing/2014/main" id="{9FC1BDB8-4498-94A4-5C7C-DCEB501E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18" y="4134325"/>
            <a:ext cx="2857500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A3CA35-EA6E-4753-DB49-2A8B1B238D94}"/>
              </a:ext>
            </a:extLst>
          </p:cNvPr>
          <p:cNvSpPr txBox="1"/>
          <p:nvPr/>
        </p:nvSpPr>
        <p:spPr>
          <a:xfrm>
            <a:off x="1886850" y="264212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02124"/>
                </a:solidFill>
                <a:latin typeface="Gill Sans MT (Body)"/>
              </a:rPr>
              <a:t>Video games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CB65-4403-8390-2A38-64424EBD7B42}"/>
              </a:ext>
            </a:extLst>
          </p:cNvPr>
          <p:cNvSpPr txBox="1"/>
          <p:nvPr/>
        </p:nvSpPr>
        <p:spPr>
          <a:xfrm>
            <a:off x="1974183" y="483816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02124"/>
                </a:solidFill>
                <a:latin typeface="Gill Sans MT (Body)"/>
              </a:rPr>
              <a:t>Softwares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C0A54-FC8F-2242-62EF-B67C9F14D27D}"/>
              </a:ext>
            </a:extLst>
          </p:cNvPr>
          <p:cNvCxnSpPr/>
          <p:nvPr/>
        </p:nvCxnSpPr>
        <p:spPr>
          <a:xfrm>
            <a:off x="3968685" y="2809373"/>
            <a:ext cx="16873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F99B06-E7D6-1208-09BF-4C24A2D89DC4}"/>
              </a:ext>
            </a:extLst>
          </p:cNvPr>
          <p:cNvCxnSpPr/>
          <p:nvPr/>
        </p:nvCxnSpPr>
        <p:spPr>
          <a:xfrm>
            <a:off x="4091151" y="4992051"/>
            <a:ext cx="16873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2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8CF5-4712-4A68-8633-398F5E5F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can we achieve 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0316-789D-6AC6-FDB6-3CAC9AD0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Basically Thread is a class.</a:t>
            </a:r>
          </a:p>
          <a:p>
            <a:r>
              <a:rPr lang="en-IN" dirty="0"/>
              <a:t>Runnable Interface also having in Thread package.</a:t>
            </a:r>
          </a:p>
          <a:p>
            <a:r>
              <a:rPr lang="en-IN"/>
              <a:t> </a:t>
            </a:r>
            <a:r>
              <a:rPr lang="en-IN" dirty="0"/>
              <a:t>Two ways to achieve Multi-thread</a:t>
            </a:r>
          </a:p>
          <a:p>
            <a:pPr marL="1371600" lvl="3" indent="0">
              <a:buNone/>
            </a:pPr>
            <a:endParaRPr lang="en-IN" sz="2000" dirty="0"/>
          </a:p>
          <a:p>
            <a:pPr lvl="3"/>
            <a:r>
              <a:rPr lang="en-IN" sz="2000" dirty="0"/>
              <a:t>By extending thread class</a:t>
            </a:r>
          </a:p>
          <a:p>
            <a:pPr lvl="3"/>
            <a:r>
              <a:rPr lang="en-IN" sz="2000" dirty="0"/>
              <a:t>By implementing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3536502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3B47-A24C-BB01-EF6A-3E9FA9AD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Methods in Multi-threading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4E8-797F-54A5-1D8D-D3D063F6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the program we will discuss about what is Sequential Execution and Parallel Execution.</a:t>
            </a:r>
          </a:p>
          <a:p>
            <a:r>
              <a:rPr lang="en-IN" dirty="0"/>
              <a:t>About Thread lifecycles.</a:t>
            </a:r>
          </a:p>
          <a:p>
            <a:r>
              <a:rPr lang="en-IN" dirty="0"/>
              <a:t>How to create a thread.</a:t>
            </a:r>
          </a:p>
          <a:p>
            <a:r>
              <a:rPr lang="en-IN" dirty="0"/>
              <a:t>Using some basic methods etc…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11DC-499F-BFA6-800F-A9E92B1F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 Lifecycle</a:t>
            </a:r>
          </a:p>
        </p:txBody>
      </p:sp>
      <p:pic>
        <p:nvPicPr>
          <p:cNvPr id="4" name="Content Placeholder 3" descr="Java - Multithreading">
            <a:extLst>
              <a:ext uri="{FF2B5EF4-FFF2-40B4-BE49-F238E27FC236}">
                <a16:creationId xmlns:a16="http://schemas.microsoft.com/office/drawing/2014/main" id="{B6D36C14-6063-8461-11E4-ACDDDFF9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07" y="2066619"/>
            <a:ext cx="7837457" cy="3743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423798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8936-5944-CA79-CE98-7EC8F0B5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E715-4A6C-B5EA-D71F-DC52C953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65939" cy="40377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Thank You!!</a:t>
            </a:r>
            <a:br>
              <a:rPr lang="en-IN" sz="2000" dirty="0"/>
            </a:br>
            <a:r>
              <a:rPr lang="en-IN" sz="2000" dirty="0"/>
              <a:t>Have a nice day!!</a:t>
            </a:r>
            <a:br>
              <a:rPr lang="en-IN" sz="2000" b="1" dirty="0"/>
            </a:br>
            <a:r>
              <a:rPr lang="en-IN" sz="2000" b="1" dirty="0"/>
              <a:t>                                              </a:t>
            </a:r>
            <a:r>
              <a:rPr kumimoji="0" lang="te-IN" altLang="en-US" sz="2000" i="0" u="none" strike="noStrike" cap="none" normalizeH="0" baseline="0" dirty="0">
                <a:ln>
                  <a:noFill/>
                </a:ln>
                <a:effectLst/>
                <a:latin typeface="inherit"/>
                <a:cs typeface="Gautami" panose="020B0502040204020203" pitchFamily="34" charset="0"/>
              </a:rPr>
              <a:t>ధన్యవాదాలు</a:t>
            </a:r>
            <a:endParaRPr lang="en-IN" altLang="en-US" dirty="0">
              <a:latin typeface="inherit"/>
              <a:cs typeface="Gautam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Gautami" panose="020B0502040204020203" pitchFamily="34" charset="0"/>
              </a:rPr>
              <a:t>                                                       </a:t>
            </a:r>
            <a:r>
              <a:rPr kumimoji="0" lang="te-IN" altLang="en-US" sz="2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Gautami" panose="020B0502040204020203" pitchFamily="34" charset="0"/>
              </a:rPr>
              <a:t>ప్రశాంతమైన రోజు</a:t>
            </a:r>
            <a:r>
              <a:rPr kumimoji="0" lang="te-IN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autami" panose="020B0502040204020203" pitchFamily="34" charset="0"/>
              </a:rPr>
              <a:t> </a:t>
            </a:r>
            <a:b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inherit"/>
                <a:cs typeface="Gautami" panose="020B0502040204020203" pitchFamily="34" charset="0"/>
              </a:rPr>
            </a:br>
            <a:r>
              <a:rPr kumimoji="0" lang="en-IN" altLang="en-US" sz="2000" b="0" i="0" u="none" strike="noStrike" cap="none" normalizeH="0" baseline="0" dirty="0">
                <a:ln>
                  <a:noFill/>
                </a:ln>
                <a:effectLst/>
                <a:latin typeface="inherit"/>
                <a:cs typeface="Gautami" panose="020B0502040204020203" pitchFamily="34" charset="0"/>
              </a:rPr>
              <a:t>                                                                                                                 </a:t>
            </a:r>
            <a:r>
              <a:rPr kumimoji="0" lang="hi-IN" altLang="en-US" sz="2000" i="0" u="none" strike="noStrike" cap="none" normalizeH="0" baseline="0" dirty="0">
                <a:ln>
                  <a:noFill/>
                </a:ln>
                <a:effectLst/>
                <a:latin typeface="inherit"/>
                <a:cs typeface="Mangal" panose="020B0502040204020203" pitchFamily="18" charset="0"/>
              </a:rPr>
              <a:t>धन्यवाद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inherit"/>
              <a:cs typeface="Mangal" panose="020B0502040204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Mangal" panose="02040503050203030202" pitchFamily="18" charset="0"/>
              </a:rPr>
              <a:t>                                                                                                          </a:t>
            </a:r>
            <a:r>
              <a:rPr kumimoji="0" lang="hi-IN" altLang="en-US" sz="20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Mangal" panose="02040503050203030202" pitchFamily="18" charset="0"/>
              </a:rPr>
              <a:t>शांतिपूर्ण दिन हो</a:t>
            </a:r>
            <a:r>
              <a:rPr kumimoji="0" lang="hi-IN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                                                   </a:t>
            </a:r>
            <a:r>
              <a:rPr lang="ta-IN" sz="1600" dirty="0"/>
              <a:t>நன்றி</a:t>
            </a:r>
            <a:endParaRPr lang="en-US" sz="1600" dirty="0"/>
          </a:p>
          <a:p>
            <a:pPr marL="0" indent="0" algn="ctr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276FD3-33E8-80D8-AD26-32172043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38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2E3-B1EE-B982-6DCD-56C64E9F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Multi-Threading in Java</a:t>
            </a:r>
          </a:p>
        </p:txBody>
      </p:sp>
    </p:spTree>
    <p:extLst>
      <p:ext uri="{BB962C8B-B14F-4D97-AF65-F5344CB8AC3E}">
        <p14:creationId xmlns:p14="http://schemas.microsoft.com/office/powerpoint/2010/main" val="16501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B04F-92AE-00CF-2C2A-E9C1CC1E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1221"/>
          </a:xfrm>
        </p:spPr>
        <p:txBody>
          <a:bodyPr>
            <a:normAutofit/>
          </a:bodyPr>
          <a:lstStyle/>
          <a:p>
            <a:r>
              <a:rPr lang="en-IN" dirty="0"/>
              <a:t>What is Concurrency: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6A3A-9EA2-0CA6-4369-82322B41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9057"/>
            <a:ext cx="9603275" cy="394040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 MT (Body)"/>
              </a:rPr>
              <a:t>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ystems can do more than one thing at a time.</a:t>
            </a:r>
          </a:p>
          <a:p>
            <a:r>
              <a:rPr lang="en-US" sz="1800" dirty="0">
                <a:latin typeface="Gill Sans MT (Body)"/>
              </a:rPr>
              <a:t>Software that can do such things is known as concurrent software.</a:t>
            </a:r>
            <a:endParaRPr lang="en-US" sz="1800" dirty="0">
              <a:solidFill>
                <a:srgbClr val="000000"/>
              </a:solidFill>
              <a:latin typeface="Gill Sans MT (Body)"/>
            </a:endParaRPr>
          </a:p>
          <a:p>
            <a:r>
              <a:rPr lang="en-US" sz="1800" dirty="0">
                <a:latin typeface="Gill Sans MT (Body)"/>
              </a:rPr>
              <a:t>Java platform is designed from the ground to support concurrent programming. </a:t>
            </a:r>
            <a:endParaRPr lang="en-US" sz="1800" dirty="0">
              <a:solidFill>
                <a:srgbClr val="000000"/>
              </a:solidFill>
              <a:latin typeface="Gill Sans MT (Body)"/>
            </a:endParaRPr>
          </a:p>
          <a:p>
            <a:r>
              <a:rPr lang="en-US" sz="1800" dirty="0">
                <a:latin typeface="Gill Sans MT (Body)"/>
              </a:rPr>
              <a:t>Since Java Version 5.0 the Java having included high level concurrent APIs. That APIs in the </a:t>
            </a:r>
            <a:r>
              <a:rPr lang="en-US" sz="1800" b="1" dirty="0" err="1">
                <a:latin typeface="Gill Sans MT (Body)"/>
              </a:rPr>
              <a:t>java.util.concurrent</a:t>
            </a:r>
            <a:r>
              <a:rPr lang="en-US" sz="1800" b="1" dirty="0">
                <a:latin typeface="Gill Sans MT (Body)"/>
              </a:rPr>
              <a:t> </a:t>
            </a:r>
            <a:r>
              <a:rPr lang="en-US" sz="1800" dirty="0">
                <a:latin typeface="Gill Sans MT (Body)"/>
              </a:rPr>
              <a:t>packages.</a:t>
            </a:r>
          </a:p>
          <a:p>
            <a:r>
              <a:rPr lang="en-US" sz="1800" dirty="0">
                <a:latin typeface="Gill Sans MT (Body)"/>
              </a:rPr>
              <a:t>Concurrent Programming having two basic units of execution</a:t>
            </a:r>
          </a:p>
          <a:p>
            <a:pPr marL="0" indent="0">
              <a:buNone/>
            </a:pPr>
            <a:r>
              <a:rPr lang="en-US" sz="1800" dirty="0">
                <a:latin typeface="Gill Sans MT (Body)"/>
              </a:rPr>
              <a:t>     They are </a:t>
            </a:r>
          </a:p>
          <a:p>
            <a:pPr lvl="4"/>
            <a:r>
              <a:rPr lang="en-US" sz="1800" dirty="0">
                <a:latin typeface="Gill Sans MT (Body)"/>
              </a:rPr>
              <a:t>Processes</a:t>
            </a:r>
          </a:p>
          <a:p>
            <a:pPr lvl="4"/>
            <a:r>
              <a:rPr lang="en-US" sz="1800" dirty="0">
                <a:latin typeface="Gill Sans MT (Body)"/>
              </a:rPr>
              <a:t>Threads</a:t>
            </a:r>
            <a:endParaRPr lang="en-IN" sz="18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92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3F6D-982E-AE04-E212-23B4B009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Processes and Threads</a:t>
            </a:r>
          </a:p>
        </p:txBody>
      </p:sp>
    </p:spTree>
    <p:extLst>
      <p:ext uri="{BB962C8B-B14F-4D97-AF65-F5344CB8AC3E}">
        <p14:creationId xmlns:p14="http://schemas.microsoft.com/office/powerpoint/2010/main" val="1585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FD2A-D142-AA9B-5B70-984DB23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2151-3322-4004-F241-F680172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5447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A process generally has a complete a basic run-time resources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 MT (Body)"/>
              </a:rPr>
              <a:t>Each process has its own memory spaces.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A process has a self-contained execution environment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 MT (Body)"/>
              </a:rPr>
              <a:t>A processes Is Independent  so that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Processes are often seen as synonymous with programs or applications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   Process basically divided two ways </a:t>
            </a:r>
          </a:p>
          <a:p>
            <a:pPr lvl="3"/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Single Process</a:t>
            </a:r>
          </a:p>
          <a:p>
            <a:pPr lvl="3"/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Multi Process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Gill Sans MT (Body)"/>
              </a:rPr>
              <a:t>  Most implementations of the Java virtual machine run as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386154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735-C327-0B42-BF1C-852AAEDC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F7C-CD89-CA59-ECCB-5938CE7C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ill Sans MT (Body)"/>
              </a:rPr>
              <a:t>Multitasking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Gill Sans MT (Body)"/>
              </a:rPr>
              <a:t>a process of executing multiple tasks simultaneously.</a:t>
            </a:r>
          </a:p>
          <a:p>
            <a:r>
              <a:rPr lang="en-US" dirty="0">
                <a:solidFill>
                  <a:srgbClr val="202124"/>
                </a:solidFill>
                <a:latin typeface="Gill Sans MT (Body)"/>
              </a:rPr>
              <a:t>W</a:t>
            </a:r>
            <a:r>
              <a:rPr lang="en-US" b="0" i="0" dirty="0">
                <a:solidFill>
                  <a:srgbClr val="202124"/>
                </a:solidFill>
                <a:effectLst/>
                <a:latin typeface="Gill Sans MT (Body)"/>
              </a:rPr>
              <a:t>e use multitasking to utilize the CPU.</a:t>
            </a:r>
            <a:endParaRPr lang="en-US" dirty="0">
              <a:solidFill>
                <a:srgbClr val="202124"/>
              </a:solidFill>
              <a:latin typeface="Gill Sans MT (Body)"/>
            </a:endParaRPr>
          </a:p>
          <a:p>
            <a:r>
              <a:rPr lang="en-IN" dirty="0">
                <a:latin typeface="Gill Sans MT (Body)"/>
              </a:rPr>
              <a:t>Multitasking achieved two ways they are</a:t>
            </a:r>
          </a:p>
          <a:p>
            <a:pPr marL="1828800" lvl="4" indent="0">
              <a:buNone/>
            </a:pPr>
            <a:endParaRPr lang="en-IN" dirty="0">
              <a:latin typeface="Gill Sans MT (Body)"/>
            </a:endParaRPr>
          </a:p>
          <a:p>
            <a:pPr lvl="4"/>
            <a:r>
              <a:rPr lang="en-IN" sz="2000" dirty="0">
                <a:latin typeface="Gill Sans MT (Body)"/>
              </a:rPr>
              <a:t>Multiprocessing</a:t>
            </a:r>
          </a:p>
          <a:p>
            <a:pPr lvl="4"/>
            <a:r>
              <a:rPr lang="en-IN" sz="2000" dirty="0">
                <a:latin typeface="Gill Sans MT (Body)"/>
              </a:rPr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29202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A460-2C74-E700-40B3-5448AF69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9AC-9FB5-E9A9-A7CC-6BB00BCB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ill Sans MT (Body)"/>
              </a:rPr>
              <a:t>Multi processer is nothing but processing many things  at a same time.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Gill Sans MT (Body)"/>
              </a:rPr>
              <a:t>It is using multiple CPUs/processors in a single system.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ill Sans MT (Body)"/>
              </a:rPr>
              <a:t>This allows users to run multiple processes simultaneously</a:t>
            </a:r>
            <a:endParaRPr lang="en-US" dirty="0">
              <a:solidFill>
                <a:srgbClr val="000000"/>
              </a:solidFill>
              <a:latin typeface="Gill Sans MT (Body)"/>
            </a:endParaRPr>
          </a:p>
          <a:p>
            <a:r>
              <a:rPr lang="en-US" dirty="0">
                <a:solidFill>
                  <a:srgbClr val="000000"/>
                </a:solidFill>
                <a:latin typeface="Gill Sans MT (Body)"/>
              </a:rPr>
              <a:t>Example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Gill Sans MT (Body)"/>
              </a:rPr>
              <a:t>Operating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6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46B3-C781-CAFB-140D-A026107E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17EA-2BEA-EA0E-64F0-538E5598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Threads are sometimes called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Gill Sans MT (Body)"/>
              </a:rPr>
              <a:t>lightweight processes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Gill Sans MT (Body)"/>
              </a:rPr>
              <a:t>Both processes and threads provide an execution environment, but creating a new thread requires fewer resources than creating a new process.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Gill Sans MT (Body)"/>
              </a:rPr>
              <a:t>Threads basically two division they are</a:t>
            </a:r>
          </a:p>
          <a:p>
            <a:pPr marL="1371600" lvl="3" indent="0">
              <a:buNone/>
            </a:pPr>
            <a:endParaRPr lang="en-US" sz="1600" dirty="0">
              <a:solidFill>
                <a:srgbClr val="000000"/>
              </a:solidFill>
              <a:latin typeface="Gill Sans MT (Body)"/>
            </a:endParaRPr>
          </a:p>
          <a:p>
            <a:pPr lvl="3"/>
            <a:r>
              <a:rPr lang="en-US" sz="1600" dirty="0">
                <a:solidFill>
                  <a:srgbClr val="000000"/>
                </a:solidFill>
                <a:latin typeface="Gill Sans MT (Body)"/>
              </a:rPr>
              <a:t>Single Threading</a:t>
            </a:r>
          </a:p>
          <a:p>
            <a:pPr lvl="3"/>
            <a:endParaRPr lang="en-US" sz="1600" dirty="0">
              <a:solidFill>
                <a:srgbClr val="000000"/>
              </a:solidFill>
              <a:latin typeface="Gill Sans MT (Body)"/>
            </a:endParaRPr>
          </a:p>
          <a:p>
            <a:pPr lvl="3"/>
            <a:r>
              <a:rPr lang="en-US" sz="1600" dirty="0">
                <a:solidFill>
                  <a:srgbClr val="000000"/>
                </a:solidFill>
                <a:latin typeface="Gill Sans MT (Body)"/>
              </a:rPr>
              <a:t>Multi threading</a:t>
            </a:r>
            <a:endParaRPr lang="en-IN" sz="16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778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6F29-0773-4270-C69B-F5C909EA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Single 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CA1A-69C4-055E-D723-DE932088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Single threading is Process a single thread at a time.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ill Sans MT (Body)"/>
              </a:rPr>
              <a:t>Every application has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ill Sans MT (Body)"/>
              </a:rPr>
              <a:t>atleast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 (Body)"/>
              </a:rPr>
              <a:t> one thread. or several.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ill Sans MT (Body)"/>
              </a:rPr>
              <a:t> Developer POV we are start with one thread called main thread.</a:t>
            </a:r>
          </a:p>
          <a:p>
            <a:r>
              <a:rPr lang="en-US" dirty="0">
                <a:latin typeface="Gill Sans MT (Body)"/>
              </a:rPr>
              <a:t> This thread has the ability to create a </a:t>
            </a:r>
            <a:r>
              <a:rPr lang="en-US" dirty="0" err="1">
                <a:latin typeface="Gill Sans MT (Body)"/>
              </a:rPr>
              <a:t>addtional</a:t>
            </a:r>
            <a:r>
              <a:rPr lang="en-US" dirty="0">
                <a:latin typeface="Gill Sans MT (Body)"/>
              </a:rPr>
              <a:t> threads as well.</a:t>
            </a:r>
          </a:p>
          <a:p>
            <a:r>
              <a:rPr lang="en-US" dirty="0">
                <a:latin typeface="Gill Sans MT (Body)"/>
              </a:rPr>
              <a:t>Each thread is associated with an instance of the class thread.</a:t>
            </a:r>
          </a:p>
          <a:p>
            <a:r>
              <a:rPr lang="en-US" dirty="0">
                <a:latin typeface="Gill Sans MT (Body)"/>
              </a:rPr>
              <a:t> It is in </a:t>
            </a:r>
            <a:r>
              <a:rPr lang="en-US" b="1" dirty="0" err="1">
                <a:latin typeface="Gill Sans MT (Body)"/>
              </a:rPr>
              <a:t>java.lang.Thread</a:t>
            </a:r>
            <a:r>
              <a:rPr lang="en-US" dirty="0">
                <a:latin typeface="Gill Sans MT (Body)"/>
              </a:rPr>
              <a:t>.</a:t>
            </a:r>
            <a:endParaRPr lang="en-IN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20761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Infographics by Slidesgo</Template>
  <TotalTime>144</TotalTime>
  <Words>495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</vt:lpstr>
      <vt:lpstr>Fira Sans Extra Condensed</vt:lpstr>
      <vt:lpstr>Fira Sans Extra Condensed SemiBold</vt:lpstr>
      <vt:lpstr>Gill Sans MT</vt:lpstr>
      <vt:lpstr>Gill Sans MT (Body)</vt:lpstr>
      <vt:lpstr>inherit</vt:lpstr>
      <vt:lpstr>Proxima Nova</vt:lpstr>
      <vt:lpstr>Proxima Nova Semibold</vt:lpstr>
      <vt:lpstr>Roboto</vt:lpstr>
      <vt:lpstr>Machine Learning Infographics by Slidesgo</vt:lpstr>
      <vt:lpstr>Slidesgo Final Pages</vt:lpstr>
      <vt:lpstr>Gallery</vt:lpstr>
      <vt:lpstr>Good Morning guys.. </vt:lpstr>
      <vt:lpstr>Multi-Threading in Java</vt:lpstr>
      <vt:lpstr>What is Concurrency:</vt:lpstr>
      <vt:lpstr>Processes and Threads</vt:lpstr>
      <vt:lpstr>Processes</vt:lpstr>
      <vt:lpstr>Multitasking</vt:lpstr>
      <vt:lpstr>Multiprocessor</vt:lpstr>
      <vt:lpstr>Thread</vt:lpstr>
      <vt:lpstr>Single Threading </vt:lpstr>
      <vt:lpstr>Multi-threading</vt:lpstr>
      <vt:lpstr>Example of Multithreading</vt:lpstr>
      <vt:lpstr>How can we achieve Multi-threading</vt:lpstr>
      <vt:lpstr>Basic Methods in Multi-threading</vt:lpstr>
      <vt:lpstr>Thread Lifecycle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 guys.. </dc:title>
  <dc:creator>SRIHARIVISHNU</dc:creator>
  <cp:lastModifiedBy>SRIHARIVISHNU</cp:lastModifiedBy>
  <cp:revision>9</cp:revision>
  <dcterms:created xsi:type="dcterms:W3CDTF">2022-10-10T15:16:21Z</dcterms:created>
  <dcterms:modified xsi:type="dcterms:W3CDTF">2022-10-10T19:30:11Z</dcterms:modified>
</cp:coreProperties>
</file>