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CB8EAE1-5A1B-4DC6-BBEC-C1C52F6C0D1F}"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125605-3EA2-41E1-BBC3-7D414A7907A8}" type="slidenum">
              <a:rPr lang="en-IN" smtClean="0"/>
              <a:t>‹#›</a:t>
            </a:fld>
            <a:endParaRPr lang="en-IN"/>
          </a:p>
        </p:txBody>
      </p:sp>
    </p:spTree>
    <p:extLst>
      <p:ext uri="{BB962C8B-B14F-4D97-AF65-F5344CB8AC3E}">
        <p14:creationId xmlns:p14="http://schemas.microsoft.com/office/powerpoint/2010/main" val="161484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B8EAE1-5A1B-4DC6-BBEC-C1C52F6C0D1F}"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125605-3EA2-41E1-BBC3-7D414A7907A8}" type="slidenum">
              <a:rPr lang="en-IN" smtClean="0"/>
              <a:t>‹#›</a:t>
            </a:fld>
            <a:endParaRPr lang="en-IN"/>
          </a:p>
        </p:txBody>
      </p:sp>
    </p:spTree>
    <p:extLst>
      <p:ext uri="{BB962C8B-B14F-4D97-AF65-F5344CB8AC3E}">
        <p14:creationId xmlns:p14="http://schemas.microsoft.com/office/powerpoint/2010/main" val="2919964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B8EAE1-5A1B-4DC6-BBEC-C1C52F6C0D1F}"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125605-3EA2-41E1-BBC3-7D414A7907A8}" type="slidenum">
              <a:rPr lang="en-IN" smtClean="0"/>
              <a:t>‹#›</a:t>
            </a:fld>
            <a:endParaRPr lang="en-IN"/>
          </a:p>
        </p:txBody>
      </p:sp>
    </p:spTree>
    <p:extLst>
      <p:ext uri="{BB962C8B-B14F-4D97-AF65-F5344CB8AC3E}">
        <p14:creationId xmlns:p14="http://schemas.microsoft.com/office/powerpoint/2010/main" val="220365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B8EAE1-5A1B-4DC6-BBEC-C1C52F6C0D1F}"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125605-3EA2-41E1-BBC3-7D414A7907A8}" type="slidenum">
              <a:rPr lang="en-IN" smtClean="0"/>
              <a:t>‹#›</a:t>
            </a:fld>
            <a:endParaRPr lang="en-IN"/>
          </a:p>
        </p:txBody>
      </p:sp>
    </p:spTree>
    <p:extLst>
      <p:ext uri="{BB962C8B-B14F-4D97-AF65-F5344CB8AC3E}">
        <p14:creationId xmlns:p14="http://schemas.microsoft.com/office/powerpoint/2010/main" val="201696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B8EAE1-5A1B-4DC6-BBEC-C1C52F6C0D1F}"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125605-3EA2-41E1-BBC3-7D414A7907A8}" type="slidenum">
              <a:rPr lang="en-IN" smtClean="0"/>
              <a:t>‹#›</a:t>
            </a:fld>
            <a:endParaRPr lang="en-IN"/>
          </a:p>
        </p:txBody>
      </p:sp>
    </p:spTree>
    <p:extLst>
      <p:ext uri="{BB962C8B-B14F-4D97-AF65-F5344CB8AC3E}">
        <p14:creationId xmlns:p14="http://schemas.microsoft.com/office/powerpoint/2010/main" val="78757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CB8EAE1-5A1B-4DC6-BBEC-C1C52F6C0D1F}"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125605-3EA2-41E1-BBC3-7D414A7907A8}" type="slidenum">
              <a:rPr lang="en-IN" smtClean="0"/>
              <a:t>‹#›</a:t>
            </a:fld>
            <a:endParaRPr lang="en-IN"/>
          </a:p>
        </p:txBody>
      </p:sp>
    </p:spTree>
    <p:extLst>
      <p:ext uri="{BB962C8B-B14F-4D97-AF65-F5344CB8AC3E}">
        <p14:creationId xmlns:p14="http://schemas.microsoft.com/office/powerpoint/2010/main" val="400795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CB8EAE1-5A1B-4DC6-BBEC-C1C52F6C0D1F}" type="datetimeFigureOut">
              <a:rPr lang="en-IN" smtClean="0"/>
              <a:t>03-10-2022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125605-3EA2-41E1-BBC3-7D414A7907A8}" type="slidenum">
              <a:rPr lang="en-IN" smtClean="0"/>
              <a:t>‹#›</a:t>
            </a:fld>
            <a:endParaRPr lang="en-IN"/>
          </a:p>
        </p:txBody>
      </p:sp>
    </p:spTree>
    <p:extLst>
      <p:ext uri="{BB962C8B-B14F-4D97-AF65-F5344CB8AC3E}">
        <p14:creationId xmlns:p14="http://schemas.microsoft.com/office/powerpoint/2010/main" val="278912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CB8EAE1-5A1B-4DC6-BBEC-C1C52F6C0D1F}" type="datetimeFigureOut">
              <a:rPr lang="en-IN" smtClean="0"/>
              <a:t>03-10-2022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125605-3EA2-41E1-BBC3-7D414A7907A8}" type="slidenum">
              <a:rPr lang="en-IN" smtClean="0"/>
              <a:t>‹#›</a:t>
            </a:fld>
            <a:endParaRPr lang="en-IN"/>
          </a:p>
        </p:txBody>
      </p:sp>
    </p:spTree>
    <p:extLst>
      <p:ext uri="{BB962C8B-B14F-4D97-AF65-F5344CB8AC3E}">
        <p14:creationId xmlns:p14="http://schemas.microsoft.com/office/powerpoint/2010/main" val="2303699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8EAE1-5A1B-4DC6-BBEC-C1C52F6C0D1F}" type="datetimeFigureOut">
              <a:rPr lang="en-IN" smtClean="0"/>
              <a:t>03-10-2022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125605-3EA2-41E1-BBC3-7D414A7907A8}" type="slidenum">
              <a:rPr lang="en-IN" smtClean="0"/>
              <a:t>‹#›</a:t>
            </a:fld>
            <a:endParaRPr lang="en-IN"/>
          </a:p>
        </p:txBody>
      </p:sp>
    </p:spTree>
    <p:extLst>
      <p:ext uri="{BB962C8B-B14F-4D97-AF65-F5344CB8AC3E}">
        <p14:creationId xmlns:p14="http://schemas.microsoft.com/office/powerpoint/2010/main" val="227136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B8EAE1-5A1B-4DC6-BBEC-C1C52F6C0D1F}"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125605-3EA2-41E1-BBC3-7D414A7907A8}" type="slidenum">
              <a:rPr lang="en-IN" smtClean="0"/>
              <a:t>‹#›</a:t>
            </a:fld>
            <a:endParaRPr lang="en-IN"/>
          </a:p>
        </p:txBody>
      </p:sp>
    </p:spTree>
    <p:extLst>
      <p:ext uri="{BB962C8B-B14F-4D97-AF65-F5344CB8AC3E}">
        <p14:creationId xmlns:p14="http://schemas.microsoft.com/office/powerpoint/2010/main" val="177068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B8EAE1-5A1B-4DC6-BBEC-C1C52F6C0D1F}"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125605-3EA2-41E1-BBC3-7D414A7907A8}" type="slidenum">
              <a:rPr lang="en-IN" smtClean="0"/>
              <a:t>‹#›</a:t>
            </a:fld>
            <a:endParaRPr lang="en-IN"/>
          </a:p>
        </p:txBody>
      </p:sp>
    </p:spTree>
    <p:extLst>
      <p:ext uri="{BB962C8B-B14F-4D97-AF65-F5344CB8AC3E}">
        <p14:creationId xmlns:p14="http://schemas.microsoft.com/office/powerpoint/2010/main" val="1832514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8EAE1-5A1B-4DC6-BBEC-C1C52F6C0D1F}" type="datetimeFigureOut">
              <a:rPr lang="en-IN" smtClean="0"/>
              <a:t>03-10-2022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25605-3EA2-41E1-BBC3-7D414A7907A8}" type="slidenum">
              <a:rPr lang="en-IN" smtClean="0"/>
              <a:t>‹#›</a:t>
            </a:fld>
            <a:endParaRPr lang="en-IN"/>
          </a:p>
        </p:txBody>
      </p:sp>
    </p:spTree>
    <p:extLst>
      <p:ext uri="{BB962C8B-B14F-4D97-AF65-F5344CB8AC3E}">
        <p14:creationId xmlns:p14="http://schemas.microsoft.com/office/powerpoint/2010/main" val="508573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jvm-java-virtual-machine" TargetMode="External"/><Relationship Id="rId2" Type="http://schemas.openxmlformats.org/officeDocument/2006/relationships/hyperlink" Target="https://www.javatpoint.com/interface-in-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422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Serialization?</a:t>
            </a:r>
            <a:endParaRPr lang="en-IN" dirty="0"/>
          </a:p>
        </p:txBody>
      </p:sp>
      <p:pic>
        <p:nvPicPr>
          <p:cNvPr id="4" name="Picture 3"/>
          <p:cNvPicPr>
            <a:picLocks noChangeAspect="1"/>
          </p:cNvPicPr>
          <p:nvPr/>
        </p:nvPicPr>
        <p:blipFill>
          <a:blip r:embed="rId2"/>
          <a:stretch>
            <a:fillRect/>
          </a:stretch>
        </p:blipFill>
        <p:spPr>
          <a:xfrm>
            <a:off x="1964427" y="2465939"/>
            <a:ext cx="8448675" cy="3781425"/>
          </a:xfrm>
          <a:prstGeom prst="rect">
            <a:avLst/>
          </a:prstGeom>
        </p:spPr>
      </p:pic>
    </p:spTree>
    <p:extLst>
      <p:ext uri="{BB962C8B-B14F-4D97-AF65-F5344CB8AC3E}">
        <p14:creationId xmlns:p14="http://schemas.microsoft.com/office/powerpoint/2010/main" val="274739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Interfaces Java</a:t>
            </a:r>
            <a:endParaRPr lang="en-IN" dirty="0"/>
          </a:p>
        </p:txBody>
      </p:sp>
    </p:spTree>
    <p:extLst>
      <p:ext uri="{BB962C8B-B14F-4D97-AF65-F5344CB8AC3E}">
        <p14:creationId xmlns:p14="http://schemas.microsoft.com/office/powerpoint/2010/main" val="88113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48139"/>
          </a:xfrm>
        </p:spPr>
        <p:txBody>
          <a:bodyPr/>
          <a:lstStyle/>
          <a:p>
            <a:r>
              <a:rPr lang="en-IN" dirty="0" smtClean="0"/>
              <a:t>Interfaces</a:t>
            </a:r>
            <a:endParaRPr lang="en-IN" dirty="0"/>
          </a:p>
        </p:txBody>
      </p:sp>
      <p:sp>
        <p:nvSpPr>
          <p:cNvPr id="3" name="Content Placeholder 2"/>
          <p:cNvSpPr>
            <a:spLocks noGrp="1"/>
          </p:cNvSpPr>
          <p:nvPr>
            <p:ph idx="1"/>
          </p:nvPr>
        </p:nvSpPr>
        <p:spPr>
          <a:xfrm>
            <a:off x="202095" y="977486"/>
            <a:ext cx="11883888" cy="4351338"/>
          </a:xfrm>
        </p:spPr>
        <p:txBody>
          <a:bodyPr/>
          <a:lstStyle/>
          <a:p>
            <a:r>
              <a:rPr lang="en-US" dirty="0"/>
              <a:t>An interface is a fully abstract class. It includes a group of abstract methods (methods without a body</a:t>
            </a:r>
            <a:r>
              <a:rPr lang="en-US" dirty="0" smtClean="0"/>
              <a:t>).</a:t>
            </a:r>
          </a:p>
          <a:p>
            <a:pPr marL="0" indent="0">
              <a:buNone/>
            </a:pPr>
            <a:r>
              <a:rPr lang="en-IN" b="1" dirty="0"/>
              <a:t>Implementing an Interface</a:t>
            </a:r>
          </a:p>
          <a:p>
            <a:r>
              <a:rPr lang="en-US" dirty="0" smtClean="0"/>
              <a:t>Like abstract classes, we cannot create objects of interfaces.</a:t>
            </a:r>
          </a:p>
          <a:p>
            <a:endParaRPr lang="en-US" dirty="0" smtClean="0"/>
          </a:p>
          <a:p>
            <a:r>
              <a:rPr lang="en-US" dirty="0" smtClean="0"/>
              <a:t>To use an interface, other classes must implement it. We use the implements keyword to implement an interface.</a:t>
            </a:r>
            <a:endParaRPr lang="en-IN" dirty="0"/>
          </a:p>
        </p:txBody>
      </p:sp>
    </p:spTree>
    <p:extLst>
      <p:ext uri="{BB962C8B-B14F-4D97-AF65-F5344CB8AC3E}">
        <p14:creationId xmlns:p14="http://schemas.microsoft.com/office/powerpoint/2010/main" val="33040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dirty="0"/>
              <a:t>Implementing Multiple Interfaces</a:t>
            </a:r>
            <a:br>
              <a:rPr lang="en-IN" b="1"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a:t>In Java, a class can also implement multiple interfaces</a:t>
            </a:r>
            <a:r>
              <a:rPr lang="en-US" dirty="0" smtClean="0"/>
              <a:t>.</a:t>
            </a:r>
          </a:p>
          <a:p>
            <a:r>
              <a:rPr lang="en-US" dirty="0" smtClean="0"/>
              <a:t>interface A {</a:t>
            </a:r>
          </a:p>
          <a:p>
            <a:r>
              <a:rPr lang="en-US" dirty="0" smtClean="0"/>
              <a:t>  // members of A</a:t>
            </a:r>
          </a:p>
          <a:p>
            <a:r>
              <a:rPr lang="en-US" dirty="0" smtClean="0"/>
              <a:t>}</a:t>
            </a:r>
          </a:p>
          <a:p>
            <a:endParaRPr lang="en-US" dirty="0" smtClean="0"/>
          </a:p>
          <a:p>
            <a:r>
              <a:rPr lang="en-US" dirty="0" smtClean="0"/>
              <a:t>interface B {</a:t>
            </a:r>
          </a:p>
          <a:p>
            <a:r>
              <a:rPr lang="en-US" dirty="0" smtClean="0"/>
              <a:t>  // members of B</a:t>
            </a:r>
          </a:p>
          <a:p>
            <a:r>
              <a:rPr lang="en-US" dirty="0" smtClean="0"/>
              <a:t>}</a:t>
            </a:r>
          </a:p>
          <a:p>
            <a:endParaRPr lang="en-US" dirty="0" smtClean="0"/>
          </a:p>
          <a:p>
            <a:r>
              <a:rPr lang="en-US" dirty="0" smtClean="0"/>
              <a:t>class C implements A, B {</a:t>
            </a:r>
          </a:p>
          <a:p>
            <a:r>
              <a:rPr lang="en-US" dirty="0" smtClean="0"/>
              <a:t>  // abstract members of A</a:t>
            </a:r>
          </a:p>
          <a:p>
            <a:r>
              <a:rPr lang="en-US" dirty="0" smtClean="0"/>
              <a:t>  // abstract members of B</a:t>
            </a:r>
          </a:p>
          <a:p>
            <a:r>
              <a:rPr lang="en-US" dirty="0" smtClean="0"/>
              <a:t>}</a:t>
            </a:r>
            <a:endParaRPr lang="en-IN" dirty="0"/>
          </a:p>
        </p:txBody>
      </p:sp>
    </p:spTree>
    <p:extLst>
      <p:ext uri="{BB962C8B-B14F-4D97-AF65-F5344CB8AC3E}">
        <p14:creationId xmlns:p14="http://schemas.microsoft.com/office/powerpoint/2010/main" val="195296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b="1"/>
              <a:t>Extending an Interface</a:t>
            </a:r>
            <a:br>
              <a:rPr lang="en-IN" b="1"/>
            </a:br>
            <a:endParaRPr lang="en-IN"/>
          </a:p>
        </p:txBody>
      </p:sp>
      <p:sp>
        <p:nvSpPr>
          <p:cNvPr id="3" name="Content Placeholder 2"/>
          <p:cNvSpPr>
            <a:spLocks noGrp="1"/>
          </p:cNvSpPr>
          <p:nvPr>
            <p:ph idx="1"/>
          </p:nvPr>
        </p:nvSpPr>
        <p:spPr>
          <a:xfrm>
            <a:off x="-1" y="950982"/>
            <a:ext cx="11966713" cy="4351338"/>
          </a:xfrm>
        </p:spPr>
        <p:txBody>
          <a:bodyPr>
            <a:normAutofit fontScale="92500" lnSpcReduction="10000"/>
          </a:bodyPr>
          <a:lstStyle/>
          <a:p>
            <a:r>
              <a:rPr lang="en-US" dirty="0" smtClean="0"/>
              <a:t>Similar to classes, interfaces can extend other interfaces. The extends keyword is used for extending interfaces.</a:t>
            </a:r>
          </a:p>
          <a:p>
            <a:r>
              <a:rPr lang="en-US" dirty="0"/>
              <a:t>An interface can extend another interface in the same way that a class can extend another class. The </a:t>
            </a:r>
            <a:r>
              <a:rPr lang="en-US" b="1" dirty="0"/>
              <a:t>extends</a:t>
            </a:r>
            <a:r>
              <a:rPr lang="en-US" dirty="0"/>
              <a:t> keyword is used to extend an interface, and the child interface inherits the methods of the parent interface</a:t>
            </a:r>
            <a:r>
              <a:rPr lang="en-US" dirty="0" smtClean="0"/>
              <a:t>.</a:t>
            </a:r>
          </a:p>
          <a:p>
            <a:endParaRPr lang="en-US" dirty="0"/>
          </a:p>
          <a:p>
            <a:pPr marL="0" indent="0">
              <a:buNone/>
            </a:pPr>
            <a:r>
              <a:rPr lang="en-US" dirty="0"/>
              <a:t>🔔 An interface can extend another interface.</a:t>
            </a:r>
          </a:p>
          <a:p>
            <a:pPr marL="0" indent="0">
              <a:buNone/>
            </a:pPr>
            <a:r>
              <a:rPr lang="en-US" dirty="0"/>
              <a:t>🔔 </a:t>
            </a:r>
            <a:r>
              <a:rPr lang="en-US" dirty="0">
                <a:solidFill>
                  <a:srgbClr val="FF0000"/>
                </a:solidFill>
              </a:rPr>
              <a:t>An interface can not extend multiple interfaces.</a:t>
            </a:r>
          </a:p>
          <a:p>
            <a:pPr marL="0" indent="0">
              <a:buNone/>
            </a:pPr>
            <a:r>
              <a:rPr lang="en-US" dirty="0"/>
              <a:t>🔔 An interface can implement neither an interface nor a class.</a:t>
            </a:r>
          </a:p>
          <a:p>
            <a:pPr marL="0" indent="0">
              <a:buNone/>
            </a:pPr>
            <a:r>
              <a:rPr lang="en-US" dirty="0"/>
              <a:t>🔔 The class that implements child interface needs to provide code for all the methods defined in both child and parent interfaces.</a:t>
            </a:r>
          </a:p>
          <a:p>
            <a:endParaRPr lang="en-IN" dirty="0"/>
          </a:p>
        </p:txBody>
      </p:sp>
    </p:spTree>
    <p:extLst>
      <p:ext uri="{BB962C8B-B14F-4D97-AF65-F5344CB8AC3E}">
        <p14:creationId xmlns:p14="http://schemas.microsoft.com/office/powerpoint/2010/main" val="145129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04" y="0"/>
            <a:ext cx="10515600" cy="808383"/>
          </a:xfrm>
        </p:spPr>
        <p:txBody>
          <a:bodyPr/>
          <a:lstStyle/>
          <a:p>
            <a:r>
              <a:rPr lang="en-IN" dirty="0" smtClean="0"/>
              <a:t>Nested interface</a:t>
            </a:r>
            <a:endParaRPr lang="en-IN" dirty="0"/>
          </a:p>
        </p:txBody>
      </p:sp>
      <p:sp>
        <p:nvSpPr>
          <p:cNvPr id="3" name="Content Placeholder 2"/>
          <p:cNvSpPr>
            <a:spLocks noGrp="1"/>
          </p:cNvSpPr>
          <p:nvPr>
            <p:ph idx="1"/>
          </p:nvPr>
        </p:nvSpPr>
        <p:spPr>
          <a:xfrm>
            <a:off x="241851" y="1202773"/>
            <a:ext cx="11724861" cy="4351338"/>
          </a:xfrm>
        </p:spPr>
        <p:txBody>
          <a:bodyPr>
            <a:normAutofit lnSpcReduction="10000"/>
          </a:bodyPr>
          <a:lstStyle/>
          <a:p>
            <a:r>
              <a:rPr lang="en-US" dirty="0"/>
              <a:t>An interface, i.e., declared within another interface or class, is known as a nested interface. The nested interfaces are used to group related interfaces so that they can be easy to maintain. The nested interface must be referred to by the outer interface or class. It can't be accessed directly.</a:t>
            </a:r>
          </a:p>
          <a:p>
            <a:r>
              <a:rPr lang="en-US" dirty="0"/>
              <a:t>Points to remember for nested interfaces</a:t>
            </a:r>
          </a:p>
          <a:p>
            <a:r>
              <a:rPr lang="en-US" dirty="0"/>
              <a:t>There are given some points that should be remembered by the java programmer.</a:t>
            </a:r>
          </a:p>
          <a:p>
            <a:r>
              <a:rPr lang="en-US" dirty="0"/>
              <a:t>The nested interface must be public if it is declared inside the interface, but it can have any access modifier if declared within the class.</a:t>
            </a:r>
          </a:p>
          <a:p>
            <a:r>
              <a:rPr lang="en-US" dirty="0"/>
              <a:t>Nested interfaces are declared static</a:t>
            </a:r>
          </a:p>
          <a:p>
            <a:endParaRPr lang="en-IN" dirty="0"/>
          </a:p>
        </p:txBody>
      </p:sp>
    </p:spTree>
    <p:extLst>
      <p:ext uri="{BB962C8B-B14F-4D97-AF65-F5344CB8AC3E}">
        <p14:creationId xmlns:p14="http://schemas.microsoft.com/office/powerpoint/2010/main" val="20099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dirty="0"/>
              <a:t>marker interface</a:t>
            </a:r>
            <a:br>
              <a:rPr lang="en-IN" dirty="0"/>
            </a:br>
            <a:endParaRPr lang="en-IN" dirty="0"/>
          </a:p>
        </p:txBody>
      </p:sp>
      <p:sp>
        <p:nvSpPr>
          <p:cNvPr id="3" name="Content Placeholder 2"/>
          <p:cNvSpPr>
            <a:spLocks noGrp="1"/>
          </p:cNvSpPr>
          <p:nvPr>
            <p:ph idx="1"/>
          </p:nvPr>
        </p:nvSpPr>
        <p:spPr>
          <a:xfrm>
            <a:off x="162339" y="1017242"/>
            <a:ext cx="11791122" cy="4351338"/>
          </a:xfrm>
        </p:spPr>
        <p:txBody>
          <a:bodyPr/>
          <a:lstStyle/>
          <a:p>
            <a:r>
              <a:rPr lang="en-US" dirty="0"/>
              <a:t>An </a:t>
            </a:r>
            <a:r>
              <a:rPr lang="en-US" dirty="0">
                <a:hlinkClick r:id="rId2"/>
              </a:rPr>
              <a:t>interface</a:t>
            </a:r>
            <a:r>
              <a:rPr lang="en-US" dirty="0"/>
              <a:t> that does not contain methods, fields, and constants is known as </a:t>
            </a:r>
            <a:r>
              <a:rPr lang="en-US" b="1" dirty="0"/>
              <a:t>marker interface</a:t>
            </a:r>
            <a:r>
              <a:rPr lang="en-US" dirty="0"/>
              <a:t>. In other words, an empty interface is known as </a:t>
            </a:r>
            <a:r>
              <a:rPr lang="en-US" b="1" dirty="0"/>
              <a:t>marker interface</a:t>
            </a:r>
            <a:r>
              <a:rPr lang="en-US" dirty="0"/>
              <a:t> or </a:t>
            </a:r>
            <a:r>
              <a:rPr lang="en-US" b="1" dirty="0"/>
              <a:t>tag interface</a:t>
            </a:r>
            <a:r>
              <a:rPr lang="en-US" b="1" dirty="0" smtClean="0"/>
              <a:t>.</a:t>
            </a:r>
          </a:p>
          <a:p>
            <a:r>
              <a:rPr lang="en-US" dirty="0"/>
              <a:t> It delivers the run-time type information about an object. It is the reason that the </a:t>
            </a:r>
            <a:r>
              <a:rPr lang="en-US" dirty="0">
                <a:hlinkClick r:id="rId3"/>
              </a:rPr>
              <a:t>JVM</a:t>
            </a:r>
            <a:r>
              <a:rPr lang="en-US" dirty="0"/>
              <a:t> and compiler have additional information about an object. </a:t>
            </a:r>
            <a:endParaRPr lang="en-US" dirty="0" smtClean="0"/>
          </a:p>
          <a:p>
            <a:r>
              <a:rPr lang="en-US" dirty="0" smtClean="0"/>
              <a:t>The</a:t>
            </a:r>
            <a:r>
              <a:rPr lang="en-US" dirty="0"/>
              <a:t> </a:t>
            </a:r>
            <a:r>
              <a:rPr lang="en-US" b="1" dirty="0"/>
              <a:t>Serializable</a:t>
            </a:r>
            <a:r>
              <a:rPr lang="en-US" dirty="0"/>
              <a:t> and </a:t>
            </a:r>
            <a:r>
              <a:rPr lang="en-US" b="1" dirty="0" err="1"/>
              <a:t>Cloneable</a:t>
            </a:r>
            <a:r>
              <a:rPr lang="en-US" dirty="0"/>
              <a:t> interfaces are the example of marker interface. In short, it indicates a signal or command to the JVM.</a:t>
            </a:r>
            <a:endParaRPr lang="en-IN" dirty="0"/>
          </a:p>
        </p:txBody>
      </p:sp>
    </p:spTree>
    <p:extLst>
      <p:ext uri="{BB962C8B-B14F-4D97-AF65-F5344CB8AC3E}">
        <p14:creationId xmlns:p14="http://schemas.microsoft.com/office/powerpoint/2010/main" val="130710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78" y="1"/>
            <a:ext cx="10515600" cy="768626"/>
          </a:xfrm>
        </p:spPr>
        <p:txBody>
          <a:bodyPr/>
          <a:lstStyle/>
          <a:p>
            <a:r>
              <a:rPr lang="en-IN" dirty="0" err="1" smtClean="0"/>
              <a:t>Cloenable</a:t>
            </a:r>
            <a:r>
              <a:rPr lang="en-IN" dirty="0" smtClean="0"/>
              <a:t> Interfaces</a:t>
            </a:r>
            <a:endParaRPr lang="en-IN" dirty="0"/>
          </a:p>
        </p:txBody>
      </p:sp>
      <p:sp>
        <p:nvSpPr>
          <p:cNvPr id="3" name="Content Placeholder 2"/>
          <p:cNvSpPr>
            <a:spLocks noGrp="1"/>
          </p:cNvSpPr>
          <p:nvPr>
            <p:ph idx="1"/>
          </p:nvPr>
        </p:nvSpPr>
        <p:spPr>
          <a:xfrm>
            <a:off x="96077" y="990738"/>
            <a:ext cx="11897139" cy="4351338"/>
          </a:xfrm>
        </p:spPr>
        <p:txBody>
          <a:bodyPr>
            <a:normAutofit fontScale="85000" lnSpcReduction="20000"/>
          </a:bodyPr>
          <a:lstStyle/>
          <a:p>
            <a:r>
              <a:rPr lang="en-US" dirty="0" err="1"/>
              <a:t>Cloneable</a:t>
            </a:r>
            <a:r>
              <a:rPr lang="en-US" dirty="0"/>
              <a:t> is an interface that is used to create the exact copy of an object. It exists in </a:t>
            </a:r>
            <a:r>
              <a:rPr lang="en-US" dirty="0" err="1"/>
              <a:t>java.lang</a:t>
            </a:r>
            <a:r>
              <a:rPr lang="en-US" dirty="0"/>
              <a:t> package. A class must implement the </a:t>
            </a:r>
            <a:r>
              <a:rPr lang="en-US" dirty="0" err="1"/>
              <a:t>Cloneable</a:t>
            </a:r>
            <a:r>
              <a:rPr lang="en-US" dirty="0"/>
              <a:t> interface if we want to create the clone of the class object.</a:t>
            </a:r>
          </a:p>
          <a:p>
            <a:r>
              <a:rPr lang="en-US" dirty="0"/>
              <a:t>The clone() method of the Object class is used to create the clone of the object. However, if the class doesn't support the </a:t>
            </a:r>
            <a:r>
              <a:rPr lang="en-US" dirty="0" err="1"/>
              <a:t>cloneable</a:t>
            </a:r>
            <a:r>
              <a:rPr lang="en-US" dirty="0"/>
              <a:t> interface, then the clone() method generates the </a:t>
            </a:r>
            <a:r>
              <a:rPr lang="en-US" dirty="0" err="1"/>
              <a:t>CloneNotSupportedException</a:t>
            </a:r>
            <a:r>
              <a:rPr lang="en-US" dirty="0"/>
              <a:t>.</a:t>
            </a:r>
          </a:p>
          <a:p>
            <a:r>
              <a:rPr lang="en-US" dirty="0"/>
              <a:t>The syntax of the clone() method is given below</a:t>
            </a:r>
            <a:r>
              <a:rPr lang="en-US" dirty="0" smtClean="0"/>
              <a:t>.</a:t>
            </a:r>
          </a:p>
          <a:p>
            <a:endParaRPr lang="en-US" dirty="0"/>
          </a:p>
          <a:p>
            <a:r>
              <a:rPr lang="en-US" dirty="0" smtClean="0"/>
              <a:t>protected Object clone() throws </a:t>
            </a:r>
            <a:r>
              <a:rPr lang="en-US" dirty="0" err="1" smtClean="0"/>
              <a:t>CloneNotSupportedException</a:t>
            </a:r>
            <a:r>
              <a:rPr lang="en-US" dirty="0" smtClean="0"/>
              <a:t> </a:t>
            </a:r>
          </a:p>
          <a:p>
            <a:endParaRPr lang="en-US" dirty="0"/>
          </a:p>
          <a:p>
            <a:r>
              <a:rPr lang="en-US" dirty="0"/>
              <a:t>We can also create a copy of an object by using the new keyword, but it will take a lot of processing time. Therefore, using the clone() method is efficient for this purpose</a:t>
            </a:r>
            <a:r>
              <a:rPr lang="en-US" dirty="0" smtClean="0"/>
              <a:t>.</a:t>
            </a:r>
            <a:endParaRPr lang="en-US" dirty="0"/>
          </a:p>
        </p:txBody>
      </p:sp>
    </p:spTree>
    <p:extLst>
      <p:ext uri="{BB962C8B-B14F-4D97-AF65-F5344CB8AC3E}">
        <p14:creationId xmlns:p14="http://schemas.microsoft.com/office/powerpoint/2010/main" val="31880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86678"/>
          </a:xfrm>
        </p:spPr>
        <p:txBody>
          <a:bodyPr/>
          <a:lstStyle/>
          <a:p>
            <a:r>
              <a:rPr lang="en-IN" dirty="0" smtClean="0"/>
              <a:t>Serialization in java</a:t>
            </a:r>
            <a:endParaRPr lang="en-IN" dirty="0"/>
          </a:p>
        </p:txBody>
      </p:sp>
      <p:pic>
        <p:nvPicPr>
          <p:cNvPr id="4" name="Picture 3"/>
          <p:cNvPicPr>
            <a:picLocks noChangeAspect="1"/>
          </p:cNvPicPr>
          <p:nvPr/>
        </p:nvPicPr>
        <p:blipFill>
          <a:blip r:embed="rId2"/>
          <a:stretch>
            <a:fillRect/>
          </a:stretch>
        </p:blipFill>
        <p:spPr>
          <a:xfrm>
            <a:off x="599039" y="888517"/>
            <a:ext cx="11261657" cy="2085975"/>
          </a:xfrm>
          <a:prstGeom prst="rect">
            <a:avLst/>
          </a:prstGeom>
        </p:spPr>
      </p:pic>
      <p:pic>
        <p:nvPicPr>
          <p:cNvPr id="5" name="Picture 4"/>
          <p:cNvPicPr>
            <a:picLocks noChangeAspect="1"/>
          </p:cNvPicPr>
          <p:nvPr/>
        </p:nvPicPr>
        <p:blipFill>
          <a:blip r:embed="rId3"/>
          <a:stretch>
            <a:fillRect/>
          </a:stretch>
        </p:blipFill>
        <p:spPr>
          <a:xfrm>
            <a:off x="357810" y="3263141"/>
            <a:ext cx="11145078" cy="3114675"/>
          </a:xfrm>
          <a:prstGeom prst="rect">
            <a:avLst/>
          </a:prstGeom>
        </p:spPr>
      </p:pic>
    </p:spTree>
    <p:extLst>
      <p:ext uri="{BB962C8B-B14F-4D97-AF65-F5344CB8AC3E}">
        <p14:creationId xmlns:p14="http://schemas.microsoft.com/office/powerpoint/2010/main" val="1641262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408</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Interfaces Java</vt:lpstr>
      <vt:lpstr>Interfaces</vt:lpstr>
      <vt:lpstr>Implementing Multiple Interfaces </vt:lpstr>
      <vt:lpstr>Extending an Interface </vt:lpstr>
      <vt:lpstr>Nested interface</vt:lpstr>
      <vt:lpstr>marker interface </vt:lpstr>
      <vt:lpstr>Cloenable Interfaces</vt:lpstr>
      <vt:lpstr>Serialization in java</vt:lpstr>
      <vt:lpstr>Why Serialization?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Nexwaveinc</dc:creator>
  <cp:lastModifiedBy>Nexwaveinc</cp:lastModifiedBy>
  <cp:revision>1</cp:revision>
  <dcterms:created xsi:type="dcterms:W3CDTF">2022-10-03T06:03:08Z</dcterms:created>
  <dcterms:modified xsi:type="dcterms:W3CDTF">2022-10-03T06:06:09Z</dcterms:modified>
</cp:coreProperties>
</file>