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5" r:id="rId6"/>
    <p:sldId id="266" r:id="rId7"/>
    <p:sldId id="263" r:id="rId8"/>
    <p:sldId id="264" r:id="rId9"/>
    <p:sldId id="259" r:id="rId10"/>
    <p:sldId id="260" r:id="rId11"/>
    <p:sldId id="261"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2" d="100"/>
          <a:sy n="82" d="100"/>
        </p:scale>
        <p:origin x="9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A49CC7C-F8D1-44AC-A835-AF13126B68CB}"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7C435-F4FD-4252-8031-C8CA1AD7A1BA}" type="slidenum">
              <a:rPr lang="en-IN" smtClean="0"/>
              <a:t>‹#›</a:t>
            </a:fld>
            <a:endParaRPr lang="en-IN"/>
          </a:p>
        </p:txBody>
      </p:sp>
    </p:spTree>
    <p:extLst>
      <p:ext uri="{BB962C8B-B14F-4D97-AF65-F5344CB8AC3E}">
        <p14:creationId xmlns:p14="http://schemas.microsoft.com/office/powerpoint/2010/main" val="3568167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49CC7C-F8D1-44AC-A835-AF13126B68CB}"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7C435-F4FD-4252-8031-C8CA1AD7A1BA}" type="slidenum">
              <a:rPr lang="en-IN" smtClean="0"/>
              <a:t>‹#›</a:t>
            </a:fld>
            <a:endParaRPr lang="en-IN"/>
          </a:p>
        </p:txBody>
      </p:sp>
    </p:spTree>
    <p:extLst>
      <p:ext uri="{BB962C8B-B14F-4D97-AF65-F5344CB8AC3E}">
        <p14:creationId xmlns:p14="http://schemas.microsoft.com/office/powerpoint/2010/main" val="3689299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49CC7C-F8D1-44AC-A835-AF13126B68CB}"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7C435-F4FD-4252-8031-C8CA1AD7A1BA}" type="slidenum">
              <a:rPr lang="en-IN" smtClean="0"/>
              <a:t>‹#›</a:t>
            </a:fld>
            <a:endParaRPr lang="en-IN"/>
          </a:p>
        </p:txBody>
      </p:sp>
    </p:spTree>
    <p:extLst>
      <p:ext uri="{BB962C8B-B14F-4D97-AF65-F5344CB8AC3E}">
        <p14:creationId xmlns:p14="http://schemas.microsoft.com/office/powerpoint/2010/main" val="2949523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49CC7C-F8D1-44AC-A835-AF13126B68CB}"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7C435-F4FD-4252-8031-C8CA1AD7A1BA}" type="slidenum">
              <a:rPr lang="en-IN" smtClean="0"/>
              <a:t>‹#›</a:t>
            </a:fld>
            <a:endParaRPr lang="en-IN"/>
          </a:p>
        </p:txBody>
      </p:sp>
    </p:spTree>
    <p:extLst>
      <p:ext uri="{BB962C8B-B14F-4D97-AF65-F5344CB8AC3E}">
        <p14:creationId xmlns:p14="http://schemas.microsoft.com/office/powerpoint/2010/main" val="1082338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49CC7C-F8D1-44AC-A835-AF13126B68CB}"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7C435-F4FD-4252-8031-C8CA1AD7A1BA}" type="slidenum">
              <a:rPr lang="en-IN" smtClean="0"/>
              <a:t>‹#›</a:t>
            </a:fld>
            <a:endParaRPr lang="en-IN"/>
          </a:p>
        </p:txBody>
      </p:sp>
    </p:spTree>
    <p:extLst>
      <p:ext uri="{BB962C8B-B14F-4D97-AF65-F5344CB8AC3E}">
        <p14:creationId xmlns:p14="http://schemas.microsoft.com/office/powerpoint/2010/main" val="1847869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A49CC7C-F8D1-44AC-A835-AF13126B68CB}"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7C435-F4FD-4252-8031-C8CA1AD7A1BA}" type="slidenum">
              <a:rPr lang="en-IN" smtClean="0"/>
              <a:t>‹#›</a:t>
            </a:fld>
            <a:endParaRPr lang="en-IN"/>
          </a:p>
        </p:txBody>
      </p:sp>
    </p:spTree>
    <p:extLst>
      <p:ext uri="{BB962C8B-B14F-4D97-AF65-F5344CB8AC3E}">
        <p14:creationId xmlns:p14="http://schemas.microsoft.com/office/powerpoint/2010/main" val="884646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A49CC7C-F8D1-44AC-A835-AF13126B68CB}" type="datetimeFigureOut">
              <a:rPr lang="en-IN" smtClean="0"/>
              <a:t>13-12-2022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57C435-F4FD-4252-8031-C8CA1AD7A1BA}" type="slidenum">
              <a:rPr lang="en-IN" smtClean="0"/>
              <a:t>‹#›</a:t>
            </a:fld>
            <a:endParaRPr lang="en-IN"/>
          </a:p>
        </p:txBody>
      </p:sp>
    </p:spTree>
    <p:extLst>
      <p:ext uri="{BB962C8B-B14F-4D97-AF65-F5344CB8AC3E}">
        <p14:creationId xmlns:p14="http://schemas.microsoft.com/office/powerpoint/2010/main" val="428098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A49CC7C-F8D1-44AC-A835-AF13126B68CB}" type="datetimeFigureOut">
              <a:rPr lang="en-IN" smtClean="0"/>
              <a:t>13-12-2022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57C435-F4FD-4252-8031-C8CA1AD7A1BA}" type="slidenum">
              <a:rPr lang="en-IN" smtClean="0"/>
              <a:t>‹#›</a:t>
            </a:fld>
            <a:endParaRPr lang="en-IN"/>
          </a:p>
        </p:txBody>
      </p:sp>
    </p:spTree>
    <p:extLst>
      <p:ext uri="{BB962C8B-B14F-4D97-AF65-F5344CB8AC3E}">
        <p14:creationId xmlns:p14="http://schemas.microsoft.com/office/powerpoint/2010/main" val="908852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9CC7C-F8D1-44AC-A835-AF13126B68CB}" type="datetimeFigureOut">
              <a:rPr lang="en-IN" smtClean="0"/>
              <a:t>13-12-2022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57C435-F4FD-4252-8031-C8CA1AD7A1BA}" type="slidenum">
              <a:rPr lang="en-IN" smtClean="0"/>
              <a:t>‹#›</a:t>
            </a:fld>
            <a:endParaRPr lang="en-IN"/>
          </a:p>
        </p:txBody>
      </p:sp>
    </p:spTree>
    <p:extLst>
      <p:ext uri="{BB962C8B-B14F-4D97-AF65-F5344CB8AC3E}">
        <p14:creationId xmlns:p14="http://schemas.microsoft.com/office/powerpoint/2010/main" val="13793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49CC7C-F8D1-44AC-A835-AF13126B68CB}"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7C435-F4FD-4252-8031-C8CA1AD7A1BA}" type="slidenum">
              <a:rPr lang="en-IN" smtClean="0"/>
              <a:t>‹#›</a:t>
            </a:fld>
            <a:endParaRPr lang="en-IN"/>
          </a:p>
        </p:txBody>
      </p:sp>
    </p:spTree>
    <p:extLst>
      <p:ext uri="{BB962C8B-B14F-4D97-AF65-F5344CB8AC3E}">
        <p14:creationId xmlns:p14="http://schemas.microsoft.com/office/powerpoint/2010/main" val="101919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49CC7C-F8D1-44AC-A835-AF13126B68CB}"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7C435-F4FD-4252-8031-C8CA1AD7A1BA}" type="slidenum">
              <a:rPr lang="en-IN" smtClean="0"/>
              <a:t>‹#›</a:t>
            </a:fld>
            <a:endParaRPr lang="en-IN"/>
          </a:p>
        </p:txBody>
      </p:sp>
    </p:spTree>
    <p:extLst>
      <p:ext uri="{BB962C8B-B14F-4D97-AF65-F5344CB8AC3E}">
        <p14:creationId xmlns:p14="http://schemas.microsoft.com/office/powerpoint/2010/main" val="67088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49CC7C-F8D1-44AC-A835-AF13126B68CB}" type="datetimeFigureOut">
              <a:rPr lang="en-IN" smtClean="0"/>
              <a:t>13-12-2022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7C435-F4FD-4252-8031-C8CA1AD7A1BA}" type="slidenum">
              <a:rPr lang="en-IN" smtClean="0"/>
              <a:t>‹#›</a:t>
            </a:fld>
            <a:endParaRPr lang="en-IN"/>
          </a:p>
        </p:txBody>
      </p:sp>
    </p:spTree>
    <p:extLst>
      <p:ext uri="{BB962C8B-B14F-4D97-AF65-F5344CB8AC3E}">
        <p14:creationId xmlns:p14="http://schemas.microsoft.com/office/powerpoint/2010/main" val="54148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 Ajax</a:t>
            </a:r>
            <a:br>
              <a:rPr lang="en-IN" b="1" dirty="0"/>
            </a:br>
            <a:endParaRPr lang="en-IN" dirty="0"/>
          </a:p>
        </p:txBody>
      </p:sp>
    </p:spTree>
    <p:extLst>
      <p:ext uri="{BB962C8B-B14F-4D97-AF65-F5344CB8AC3E}">
        <p14:creationId xmlns:p14="http://schemas.microsoft.com/office/powerpoint/2010/main" val="706283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Performing an Ajax GET Request</a:t>
            </a:r>
            <a:br>
              <a:rPr lang="en-US" b="1" dirty="0"/>
            </a:br>
            <a:endParaRPr lang="en-IN"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2784129177"/>
              </p:ext>
            </p:extLst>
          </p:nvPr>
        </p:nvGraphicFramePr>
        <p:xfrm>
          <a:off x="3665538" y="3082925"/>
          <a:ext cx="5411787" cy="2432050"/>
        </p:xfrm>
        <a:graphic>
          <a:graphicData uri="http://schemas.openxmlformats.org/presentationml/2006/ole">
            <mc:AlternateContent xmlns:mc="http://schemas.openxmlformats.org/markup-compatibility/2006">
              <mc:Choice xmlns:v="urn:schemas-microsoft-com:vml" Requires="v">
                <p:oleObj spid="_x0000_s4110" name="Packager Shell Object" showAsIcon="1" r:id="rId3" imgW="1087920" imgH="488520" progId="Package">
                  <p:embed/>
                </p:oleObj>
              </mc:Choice>
              <mc:Fallback>
                <p:oleObj name="Packager Shell Object" showAsIcon="1" r:id="rId3" imgW="1087920" imgH="488520" progId="Package">
                  <p:embed/>
                  <p:pic>
                    <p:nvPicPr>
                      <p:cNvPr id="0" name=""/>
                      <p:cNvPicPr/>
                      <p:nvPr/>
                    </p:nvPicPr>
                    <p:blipFill>
                      <a:blip r:embed="rId4"/>
                      <a:stretch>
                        <a:fillRect/>
                      </a:stretch>
                    </p:blipFill>
                    <p:spPr>
                      <a:xfrm>
                        <a:off x="3665538" y="3082925"/>
                        <a:ext cx="5411787" cy="2432050"/>
                      </a:xfrm>
                      <a:prstGeom prst="rect">
                        <a:avLst/>
                      </a:prstGeom>
                    </p:spPr>
                  </p:pic>
                </p:oleObj>
              </mc:Fallback>
            </mc:AlternateContent>
          </a:graphicData>
        </a:graphic>
      </p:graphicFrame>
    </p:spTree>
    <p:extLst>
      <p:ext uri="{BB962C8B-B14F-4D97-AF65-F5344CB8AC3E}">
        <p14:creationId xmlns:p14="http://schemas.microsoft.com/office/powerpoint/2010/main" val="3173982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AJAX POST</a:t>
            </a:r>
            <a:endParaRPr lang="en-IN" dirty="0"/>
          </a:p>
        </p:txBody>
      </p:sp>
      <p:sp>
        <p:nvSpPr>
          <p:cNvPr id="3" name="Content Placeholder 2"/>
          <p:cNvSpPr>
            <a:spLocks noGrp="1"/>
          </p:cNvSpPr>
          <p:nvPr>
            <p:ph idx="1"/>
          </p:nvPr>
        </p:nvSpPr>
        <p:spPr/>
        <p:txBody>
          <a:bodyPr/>
          <a:lstStyle/>
          <a:p>
            <a:r>
              <a:rPr lang="en-US" dirty="0"/>
              <a:t>The POST method is mainly used to submit a form data to the web server.</a:t>
            </a: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853592291"/>
              </p:ext>
            </p:extLst>
          </p:nvPr>
        </p:nvGraphicFramePr>
        <p:xfrm>
          <a:off x="3974122" y="3100266"/>
          <a:ext cx="4841632" cy="2284901"/>
        </p:xfrm>
        <a:graphic>
          <a:graphicData uri="http://schemas.openxmlformats.org/presentationml/2006/ole">
            <mc:AlternateContent xmlns:mc="http://schemas.openxmlformats.org/markup-compatibility/2006">
              <mc:Choice xmlns:v="urn:schemas-microsoft-com:vml" Requires="v">
                <p:oleObj spid="_x0000_s5134"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3974122" y="3100266"/>
                        <a:ext cx="4841632" cy="2284901"/>
                      </a:xfrm>
                      <a:prstGeom prst="rect">
                        <a:avLst/>
                      </a:prstGeom>
                    </p:spPr>
                  </p:pic>
                </p:oleObj>
              </mc:Fallback>
            </mc:AlternateContent>
          </a:graphicData>
        </a:graphic>
      </p:graphicFrame>
    </p:spTree>
    <p:extLst>
      <p:ext uri="{BB962C8B-B14F-4D97-AF65-F5344CB8AC3E}">
        <p14:creationId xmlns:p14="http://schemas.microsoft.com/office/powerpoint/2010/main" val="3484599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JavaScript and AJAX?</a:t>
            </a:r>
            <a:br>
              <a:rPr lang="en-US"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960290534"/>
              </p:ext>
            </p:extLst>
          </p:nvPr>
        </p:nvGraphicFramePr>
        <p:xfrm>
          <a:off x="1458351" y="1690688"/>
          <a:ext cx="9748910" cy="3983280"/>
        </p:xfrm>
        <a:graphic>
          <a:graphicData uri="http://schemas.openxmlformats.org/drawingml/2006/table">
            <a:tbl>
              <a:tblPr/>
              <a:tblGrid>
                <a:gridCol w="4874455">
                  <a:extLst>
                    <a:ext uri="{9D8B030D-6E8A-4147-A177-3AD203B41FA5}">
                      <a16:colId xmlns:a16="http://schemas.microsoft.com/office/drawing/2014/main" val="2269681866"/>
                    </a:ext>
                  </a:extLst>
                </a:gridCol>
                <a:gridCol w="4874455">
                  <a:extLst>
                    <a:ext uri="{9D8B030D-6E8A-4147-A177-3AD203B41FA5}">
                      <a16:colId xmlns:a16="http://schemas.microsoft.com/office/drawing/2014/main" val="1112753593"/>
                    </a:ext>
                  </a:extLst>
                </a:gridCol>
              </a:tblGrid>
              <a:tr h="1327760">
                <a:tc>
                  <a:txBody>
                    <a:bodyPr/>
                    <a:lstStyle/>
                    <a:p>
                      <a:pPr algn="just" fontAlgn="t"/>
                      <a:r>
                        <a:rPr lang="en-US">
                          <a:solidFill>
                            <a:srgbClr val="333333"/>
                          </a:solidFill>
                          <a:effectLst/>
                          <a:latin typeface="inter-regular"/>
                        </a:rPr>
                        <a:t>JavaScript is an object-based scripting language.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AJAX is a group of inter-related technologies like JavaScript, XML, HTML, CSS etc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89367382"/>
                  </a:ext>
                </a:extLst>
              </a:tr>
              <a:tr h="1327760">
                <a:tc>
                  <a:txBody>
                    <a:bodyPr/>
                    <a:lstStyle/>
                    <a:p>
                      <a:pPr algn="just" fontAlgn="t"/>
                      <a:r>
                        <a:rPr lang="en-US">
                          <a:solidFill>
                            <a:srgbClr val="333333"/>
                          </a:solidFill>
                          <a:effectLst/>
                          <a:latin typeface="inter-regular"/>
                        </a:rPr>
                        <a:t>It requests the server and waits for the response.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sends a request to the server and doesn't wait for the response.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59150129"/>
                  </a:ext>
                </a:extLst>
              </a:tr>
              <a:tr h="1327760">
                <a:tc>
                  <a:txBody>
                    <a:bodyPr/>
                    <a:lstStyle/>
                    <a:p>
                      <a:pPr algn="just" fontAlgn="t"/>
                      <a:r>
                        <a:rPr lang="en-US">
                          <a:solidFill>
                            <a:srgbClr val="333333"/>
                          </a:solidFill>
                          <a:effectLst/>
                          <a:latin typeface="inter-regular"/>
                        </a:rPr>
                        <a:t>It consumes more bandwidth as it reloads the page.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It doesn't reload the page so consumes less bandwidth.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64382921"/>
                  </a:ext>
                </a:extLst>
              </a:tr>
            </a:tbl>
          </a:graphicData>
        </a:graphic>
      </p:graphicFrame>
    </p:spTree>
    <p:extLst>
      <p:ext uri="{BB962C8B-B14F-4D97-AF65-F5344CB8AC3E}">
        <p14:creationId xmlns:p14="http://schemas.microsoft.com/office/powerpoint/2010/main" val="390417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AJAX</a:t>
            </a:r>
            <a:endParaRPr lang="en-IN" dirty="0"/>
          </a:p>
        </p:txBody>
      </p:sp>
      <p:sp>
        <p:nvSpPr>
          <p:cNvPr id="3" name="Content Placeholder 2"/>
          <p:cNvSpPr>
            <a:spLocks noGrp="1"/>
          </p:cNvSpPr>
          <p:nvPr>
            <p:ph idx="1"/>
          </p:nvPr>
        </p:nvSpPr>
        <p:spPr/>
        <p:txBody>
          <a:bodyPr/>
          <a:lstStyle/>
          <a:p>
            <a:r>
              <a:rPr lang="en-US" dirty="0"/>
              <a:t>Ajax stands for </a:t>
            </a:r>
            <a:r>
              <a:rPr lang="en-US" b="1" dirty="0"/>
              <a:t>A</a:t>
            </a:r>
            <a:r>
              <a:rPr lang="en-US" dirty="0"/>
              <a:t>synchronous </a:t>
            </a:r>
            <a:r>
              <a:rPr lang="en-US" b="1" dirty="0" err="1"/>
              <a:t>J</a:t>
            </a:r>
            <a:r>
              <a:rPr lang="en-US" dirty="0" err="1"/>
              <a:t>avascript</a:t>
            </a:r>
            <a:r>
              <a:rPr lang="en-US" dirty="0"/>
              <a:t> </a:t>
            </a:r>
            <a:r>
              <a:rPr lang="en-US" b="1" dirty="0"/>
              <a:t>A</a:t>
            </a:r>
            <a:r>
              <a:rPr lang="en-US" dirty="0"/>
              <a:t>nd </a:t>
            </a:r>
            <a:r>
              <a:rPr lang="en-US" b="1" dirty="0"/>
              <a:t>X</a:t>
            </a:r>
            <a:r>
              <a:rPr lang="en-US" dirty="0"/>
              <a:t>ml. Ajax is just a means of loading data from the server and selectively updating parts of a web page without reloading the whole page</a:t>
            </a:r>
            <a:r>
              <a:rPr lang="en-US" dirty="0" smtClean="0"/>
              <a:t>.</a:t>
            </a:r>
          </a:p>
          <a:p>
            <a:endParaRPr lang="en-US" dirty="0"/>
          </a:p>
          <a:p>
            <a:r>
              <a:rPr lang="en-US" dirty="0" smtClean="0"/>
              <a:t>Ajax does is make use of the browser's built-in </a:t>
            </a:r>
            <a:r>
              <a:rPr lang="en-US" dirty="0" err="1" smtClean="0"/>
              <a:t>XMLHttpRequest</a:t>
            </a:r>
            <a:r>
              <a:rPr lang="en-US" dirty="0" smtClean="0"/>
              <a:t> (XHR) object to send and receive information to and from a web server asynchronously, in the background, without blocking the page or interfering with the user's experience.</a:t>
            </a:r>
            <a:endParaRPr lang="en-IN" dirty="0"/>
          </a:p>
        </p:txBody>
      </p:sp>
    </p:spTree>
    <p:extLst>
      <p:ext uri="{BB962C8B-B14F-4D97-AF65-F5344CB8AC3E}">
        <p14:creationId xmlns:p14="http://schemas.microsoft.com/office/powerpoint/2010/main" val="1424051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dirty="0" smtClean="0"/>
              <a:t>How Ajax Works</a:t>
            </a:r>
            <a:endParaRPr lang="en-IN" dirty="0"/>
          </a:p>
        </p:txBody>
      </p:sp>
      <p:pic>
        <p:nvPicPr>
          <p:cNvPr id="2052" name="Picture 4" descr="Ajax Illu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923" y="1210408"/>
            <a:ext cx="10785231" cy="4909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631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purpose of </a:t>
            </a:r>
            <a:r>
              <a:rPr lang="en-IN" dirty="0" err="1"/>
              <a:t>XMLHttpRequest</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t>It sends data in the background to the server.</a:t>
            </a:r>
          </a:p>
          <a:p>
            <a:r>
              <a:rPr lang="en-US" dirty="0"/>
              <a:t>It requests data from the server.</a:t>
            </a:r>
          </a:p>
          <a:p>
            <a:r>
              <a:rPr lang="en-US" dirty="0"/>
              <a:t>It receives data from the server.</a:t>
            </a:r>
          </a:p>
          <a:p>
            <a:r>
              <a:rPr lang="en-US" dirty="0"/>
              <a:t>It updates data without reloading the page.</a:t>
            </a:r>
          </a:p>
          <a:p>
            <a:endParaRPr lang="en-IN" dirty="0"/>
          </a:p>
        </p:txBody>
      </p:sp>
    </p:spTree>
    <p:extLst>
      <p:ext uri="{BB962C8B-B14F-4D97-AF65-F5344CB8AC3E}">
        <p14:creationId xmlns:p14="http://schemas.microsoft.com/office/powerpoint/2010/main" val="293508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send() method used for </a:t>
            </a:r>
            <a:r>
              <a:rPr lang="en-US" dirty="0" err="1"/>
              <a:t>XMLHttpRequest</a:t>
            </a:r>
            <a:r>
              <a:rPr lang="en-US" dirty="0"/>
              <a:t>?</a:t>
            </a:r>
            <a:br>
              <a:rPr lang="en-US" dirty="0"/>
            </a:br>
            <a:endParaRPr lang="en-IN" dirty="0"/>
          </a:p>
        </p:txBody>
      </p:sp>
      <p:sp>
        <p:nvSpPr>
          <p:cNvPr id="3" name="Content Placeholder 2"/>
          <p:cNvSpPr>
            <a:spLocks noGrp="1"/>
          </p:cNvSpPr>
          <p:nvPr>
            <p:ph idx="1"/>
          </p:nvPr>
        </p:nvSpPr>
        <p:spPr/>
        <p:txBody>
          <a:bodyPr/>
          <a:lstStyle/>
          <a:p>
            <a:r>
              <a:rPr lang="en-US" dirty="0"/>
              <a:t>send() - It sends get request</a:t>
            </a:r>
          </a:p>
          <a:p>
            <a:r>
              <a:rPr lang="en-US" dirty="0"/>
              <a:t>send(string) - It sends post request.</a:t>
            </a:r>
          </a:p>
          <a:p>
            <a:endParaRPr lang="en-IN" dirty="0"/>
          </a:p>
        </p:txBody>
      </p:sp>
    </p:spTree>
    <p:extLst>
      <p:ext uri="{BB962C8B-B14F-4D97-AF65-F5344CB8AC3E}">
        <p14:creationId xmlns:p14="http://schemas.microsoft.com/office/powerpoint/2010/main" val="940392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ready states of a request in AJAX?</a:t>
            </a:r>
            <a:br>
              <a:rPr lang="en-US" dirty="0"/>
            </a:br>
            <a:endParaRPr lang="en-IN" dirty="0"/>
          </a:p>
        </p:txBody>
      </p:sp>
      <p:sp>
        <p:nvSpPr>
          <p:cNvPr id="3" name="Content Placeholder 2"/>
          <p:cNvSpPr>
            <a:spLocks noGrp="1"/>
          </p:cNvSpPr>
          <p:nvPr>
            <p:ph idx="1"/>
          </p:nvPr>
        </p:nvSpPr>
        <p:spPr/>
        <p:txBody>
          <a:bodyPr/>
          <a:lstStyle/>
          <a:p>
            <a:r>
              <a:rPr lang="en-US" dirty="0"/>
              <a:t>There are 5 ready states of a request in AJAX.</a:t>
            </a:r>
          </a:p>
          <a:p>
            <a:r>
              <a:rPr lang="en-US" dirty="0"/>
              <a:t>0 means UNOPENED</a:t>
            </a:r>
          </a:p>
          <a:p>
            <a:r>
              <a:rPr lang="en-US" dirty="0"/>
              <a:t>1 means OPENED</a:t>
            </a:r>
          </a:p>
          <a:p>
            <a:r>
              <a:rPr lang="en-US" dirty="0"/>
              <a:t>2 means HEADERS_RECEIVED</a:t>
            </a:r>
          </a:p>
          <a:p>
            <a:r>
              <a:rPr lang="en-US" dirty="0"/>
              <a:t>3 means LOADING</a:t>
            </a:r>
          </a:p>
          <a:p>
            <a:r>
              <a:rPr lang="en-US" dirty="0"/>
              <a:t>4 means DONE</a:t>
            </a:r>
          </a:p>
          <a:p>
            <a:endParaRPr lang="en-IN" dirty="0"/>
          </a:p>
        </p:txBody>
      </p:sp>
    </p:spTree>
    <p:extLst>
      <p:ext uri="{BB962C8B-B14F-4D97-AF65-F5344CB8AC3E}">
        <p14:creationId xmlns:p14="http://schemas.microsoft.com/office/powerpoint/2010/main" val="691114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properties of </a:t>
            </a:r>
            <a:r>
              <a:rPr lang="en-IN" dirty="0" err="1"/>
              <a:t>XMLHttpRequest</a:t>
            </a:r>
            <a:r>
              <a:rPr lang="en-IN" dirty="0"/>
              <a:t>?</a:t>
            </a:r>
            <a:br>
              <a:rPr lang="en-IN" dirty="0"/>
            </a:br>
            <a:endParaRPr lang="en-IN" dirty="0"/>
          </a:p>
        </p:txBody>
      </p:sp>
      <p:sp>
        <p:nvSpPr>
          <p:cNvPr id="3" name="Content Placeholder 2"/>
          <p:cNvSpPr>
            <a:spLocks noGrp="1"/>
          </p:cNvSpPr>
          <p:nvPr>
            <p:ph idx="1"/>
          </p:nvPr>
        </p:nvSpPr>
        <p:spPr/>
        <p:txBody>
          <a:bodyPr/>
          <a:lstStyle/>
          <a:p>
            <a:r>
              <a:rPr lang="en-US" dirty="0" err="1"/>
              <a:t>onReadyStateChange</a:t>
            </a:r>
            <a:r>
              <a:rPr lang="en-US" dirty="0"/>
              <a:t> - It is called whenever </a:t>
            </a:r>
            <a:r>
              <a:rPr lang="en-US" dirty="0" err="1"/>
              <a:t>readystate</a:t>
            </a:r>
            <a:r>
              <a:rPr lang="en-US" dirty="0"/>
              <a:t> attribute changes.</a:t>
            </a:r>
          </a:p>
          <a:p>
            <a:r>
              <a:rPr lang="en-US" dirty="0" err="1"/>
              <a:t>readyState</a:t>
            </a:r>
            <a:r>
              <a:rPr lang="en-US" dirty="0"/>
              <a:t> - It represents the state of the request.</a:t>
            </a:r>
          </a:p>
          <a:p>
            <a:r>
              <a:rPr lang="en-US" dirty="0" err="1"/>
              <a:t>responseText</a:t>
            </a:r>
            <a:r>
              <a:rPr lang="en-US" dirty="0"/>
              <a:t> - It returns response as text.</a:t>
            </a:r>
          </a:p>
          <a:p>
            <a:r>
              <a:rPr lang="en-US" dirty="0" err="1"/>
              <a:t>responseXML</a:t>
            </a:r>
            <a:r>
              <a:rPr lang="en-US" dirty="0"/>
              <a:t> - It returns response as XML.</a:t>
            </a:r>
          </a:p>
          <a:p>
            <a:r>
              <a:rPr lang="en-US" dirty="0"/>
              <a:t>status - It returns the status number of a request.</a:t>
            </a:r>
          </a:p>
          <a:p>
            <a:r>
              <a:rPr lang="en-US" dirty="0" err="1"/>
              <a:t>statusText</a:t>
            </a:r>
            <a:r>
              <a:rPr lang="en-US" dirty="0"/>
              <a:t> - It returns the details of status.</a:t>
            </a:r>
          </a:p>
          <a:p>
            <a:endParaRPr lang="en-IN" dirty="0"/>
          </a:p>
        </p:txBody>
      </p:sp>
    </p:spTree>
    <p:extLst>
      <p:ext uri="{BB962C8B-B14F-4D97-AF65-F5344CB8AC3E}">
        <p14:creationId xmlns:p14="http://schemas.microsoft.com/office/powerpoint/2010/main" val="502534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important methods of </a:t>
            </a:r>
            <a:r>
              <a:rPr lang="en-IN" dirty="0" err="1"/>
              <a:t>XMLHttpRequest</a:t>
            </a:r>
            <a:r>
              <a:rPr lang="en-IN" dirty="0"/>
              <a:t>?</a:t>
            </a:r>
            <a:br>
              <a:rPr lang="en-IN" dirty="0"/>
            </a:br>
            <a:endParaRPr lang="en-IN" dirty="0"/>
          </a:p>
        </p:txBody>
      </p:sp>
      <p:sp>
        <p:nvSpPr>
          <p:cNvPr id="3" name="Content Placeholder 2"/>
          <p:cNvSpPr>
            <a:spLocks noGrp="1"/>
          </p:cNvSpPr>
          <p:nvPr>
            <p:ph idx="1"/>
          </p:nvPr>
        </p:nvSpPr>
        <p:spPr/>
        <p:txBody>
          <a:bodyPr/>
          <a:lstStyle/>
          <a:p>
            <a:r>
              <a:rPr lang="en-US" dirty="0"/>
              <a:t>abort() - It is used to cancel the current request.</a:t>
            </a:r>
          </a:p>
          <a:p>
            <a:r>
              <a:rPr lang="en-US" dirty="0" err="1"/>
              <a:t>getAllResponseHeaders</a:t>
            </a:r>
            <a:r>
              <a:rPr lang="en-US" dirty="0"/>
              <a:t>() - It returns the header details.</a:t>
            </a:r>
          </a:p>
          <a:p>
            <a:r>
              <a:rPr lang="en-US" dirty="0" err="1"/>
              <a:t>getResponseHeader</a:t>
            </a:r>
            <a:r>
              <a:rPr lang="en-US" dirty="0"/>
              <a:t>() - It returns the specific header details.</a:t>
            </a:r>
          </a:p>
          <a:p>
            <a:r>
              <a:rPr lang="en-US" dirty="0"/>
              <a:t>open() - It is used to open the request.</a:t>
            </a:r>
          </a:p>
          <a:p>
            <a:r>
              <a:rPr lang="en-US" dirty="0"/>
              <a:t>send() - It is used to send the request.</a:t>
            </a:r>
          </a:p>
          <a:p>
            <a:r>
              <a:rPr lang="en-US" dirty="0" err="1"/>
              <a:t>setRequestHeader</a:t>
            </a:r>
            <a:r>
              <a:rPr lang="en-US" dirty="0"/>
              <a:t>() - It adds request header.</a:t>
            </a:r>
          </a:p>
          <a:p>
            <a:endParaRPr lang="en-IN" dirty="0"/>
          </a:p>
        </p:txBody>
      </p:sp>
    </p:spTree>
    <p:extLst>
      <p:ext uri="{BB962C8B-B14F-4D97-AF65-F5344CB8AC3E}">
        <p14:creationId xmlns:p14="http://schemas.microsoft.com/office/powerpoint/2010/main" val="1058310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Sending Request and Retrieving the Response</a:t>
            </a:r>
            <a:br>
              <a:rPr lang="en-US" b="1" dirty="0"/>
            </a:br>
            <a:endParaRPr lang="en-IN" dirty="0"/>
          </a:p>
        </p:txBody>
      </p:sp>
      <p:sp>
        <p:nvSpPr>
          <p:cNvPr id="3" name="Content Placeholder 2"/>
          <p:cNvSpPr>
            <a:spLocks noGrp="1"/>
          </p:cNvSpPr>
          <p:nvPr>
            <p:ph idx="1"/>
          </p:nvPr>
        </p:nvSpPr>
        <p:spPr>
          <a:xfrm>
            <a:off x="123093" y="1325563"/>
            <a:ext cx="11928230" cy="5407746"/>
          </a:xfrm>
        </p:spPr>
        <p:txBody>
          <a:bodyPr>
            <a:normAutofit fontScale="62500" lnSpcReduction="20000"/>
          </a:bodyPr>
          <a:lstStyle/>
          <a:p>
            <a:pPr marL="514350" indent="-514350">
              <a:buAutoNum type="arabicPeriod"/>
            </a:pPr>
            <a:r>
              <a:rPr lang="en-IN" dirty="0" smtClean="0"/>
              <a:t>instantiate an </a:t>
            </a:r>
            <a:r>
              <a:rPr lang="en-IN" dirty="0" err="1" smtClean="0"/>
              <a:t>XMLHttpRequest</a:t>
            </a:r>
            <a:r>
              <a:rPr lang="en-IN" dirty="0" smtClean="0"/>
              <a:t> object: </a:t>
            </a:r>
          </a:p>
          <a:p>
            <a:pPr marL="0" indent="0">
              <a:buNone/>
            </a:pPr>
            <a:r>
              <a:rPr lang="en-IN" dirty="0"/>
              <a:t>	</a:t>
            </a:r>
            <a:r>
              <a:rPr lang="en-IN" dirty="0" err="1" smtClean="0"/>
              <a:t>var</a:t>
            </a:r>
            <a:r>
              <a:rPr lang="en-IN" dirty="0" smtClean="0"/>
              <a:t> </a:t>
            </a:r>
            <a:r>
              <a:rPr lang="en-IN" dirty="0"/>
              <a:t>request = new </a:t>
            </a:r>
            <a:r>
              <a:rPr lang="en-IN" dirty="0" err="1"/>
              <a:t>XMLHttpRequest</a:t>
            </a:r>
            <a:r>
              <a:rPr lang="en-IN" dirty="0" smtClean="0"/>
              <a:t>();</a:t>
            </a:r>
          </a:p>
          <a:p>
            <a:pPr marL="0" indent="0">
              <a:buNone/>
            </a:pPr>
            <a:r>
              <a:rPr lang="en-IN" dirty="0" smtClean="0"/>
              <a:t>2.</a:t>
            </a:r>
            <a:r>
              <a:rPr lang="en-US" dirty="0" smtClean="0"/>
              <a:t> instantiating the newly-created request object using the open() method of the </a:t>
            </a:r>
            <a:r>
              <a:rPr lang="en-US" dirty="0" err="1" smtClean="0"/>
              <a:t>XMLHttpRequest</a:t>
            </a:r>
            <a:r>
              <a:rPr lang="en-US" dirty="0" smtClean="0"/>
              <a:t> object.</a:t>
            </a:r>
          </a:p>
          <a:p>
            <a:pPr marL="0" indent="0">
              <a:buNone/>
            </a:pPr>
            <a:endParaRPr lang="en-US" dirty="0"/>
          </a:p>
          <a:p>
            <a:pPr marL="0" indent="0">
              <a:buNone/>
            </a:pPr>
            <a:r>
              <a:rPr lang="en-US" dirty="0" smtClean="0"/>
              <a:t>The open() method typically accepts two parameters— the HTTP request method to use, such as "GET", "POST", etc., and the URL to send the request to, like this:</a:t>
            </a:r>
          </a:p>
          <a:p>
            <a:pPr marL="0" indent="0">
              <a:buNone/>
            </a:pPr>
            <a:endParaRPr lang="en-US" dirty="0"/>
          </a:p>
          <a:p>
            <a:pPr marL="0" indent="0">
              <a:buNone/>
            </a:pPr>
            <a:r>
              <a:rPr lang="en-US" dirty="0" err="1"/>
              <a:t>request.open</a:t>
            </a:r>
            <a:r>
              <a:rPr lang="en-US" dirty="0"/>
              <a:t>("GET", "info.txt"); -Or- </a:t>
            </a:r>
            <a:r>
              <a:rPr lang="en-US" dirty="0" err="1"/>
              <a:t>request.open</a:t>
            </a:r>
            <a:r>
              <a:rPr lang="en-US" dirty="0"/>
              <a:t>("POST", "add-</a:t>
            </a:r>
            <a:r>
              <a:rPr lang="en-US" dirty="0" err="1"/>
              <a:t>user.php</a:t>
            </a:r>
            <a:r>
              <a:rPr lang="en-US" dirty="0" smtClean="0"/>
              <a:t>");</a:t>
            </a:r>
          </a:p>
          <a:p>
            <a:pPr marL="0" indent="0">
              <a:buNone/>
            </a:pPr>
            <a:endParaRPr lang="en-US" dirty="0"/>
          </a:p>
          <a:p>
            <a:pPr marL="0" indent="0">
              <a:buNone/>
            </a:pPr>
            <a:r>
              <a:rPr lang="en-US" dirty="0" smtClean="0"/>
              <a:t>3. finally send the request to the server using the send() method of the </a:t>
            </a:r>
            <a:r>
              <a:rPr lang="en-US" dirty="0" err="1" smtClean="0"/>
              <a:t>XMLHttpRequest</a:t>
            </a:r>
            <a:r>
              <a:rPr lang="en-US" dirty="0" smtClean="0"/>
              <a:t> object.</a:t>
            </a:r>
          </a:p>
          <a:p>
            <a:pPr marL="0" indent="0">
              <a:buNone/>
            </a:pPr>
            <a:endParaRPr lang="en-US" dirty="0"/>
          </a:p>
          <a:p>
            <a:pPr marL="0" indent="0">
              <a:buNone/>
            </a:pPr>
            <a:r>
              <a:rPr lang="en-IN" dirty="0" err="1"/>
              <a:t>request.send</a:t>
            </a:r>
            <a:r>
              <a:rPr lang="en-IN" dirty="0"/>
              <a:t>(); -Or- </a:t>
            </a:r>
            <a:r>
              <a:rPr lang="en-IN" dirty="0" err="1"/>
              <a:t>request.send</a:t>
            </a:r>
            <a:r>
              <a:rPr lang="en-IN" dirty="0"/>
              <a:t>(</a:t>
            </a:r>
            <a:r>
              <a:rPr lang="en-IN" i="1" dirty="0"/>
              <a:t>body</a:t>
            </a:r>
            <a:r>
              <a:rPr lang="en-IN" dirty="0" smtClean="0"/>
              <a:t>);</a:t>
            </a:r>
          </a:p>
          <a:p>
            <a:pPr marL="0" indent="0">
              <a:buNone/>
            </a:pPr>
            <a:endParaRPr lang="en-IN" dirty="0"/>
          </a:p>
          <a:p>
            <a:pPr marL="0" indent="0">
              <a:buNone/>
            </a:pPr>
            <a:r>
              <a:rPr lang="en-US" dirty="0" smtClean="0"/>
              <a:t>The GET method is generally used to send small amount of data to the server. Whereas, the POST method is used to send large amount of data, such as form data.</a:t>
            </a:r>
          </a:p>
          <a:p>
            <a:pPr marL="0" indent="0">
              <a:buNone/>
            </a:pPr>
            <a:endParaRPr lang="en-US" dirty="0"/>
          </a:p>
          <a:p>
            <a:pPr marL="0" indent="0">
              <a:buNone/>
            </a:pPr>
            <a:r>
              <a:rPr lang="en-US" dirty="0" smtClean="0"/>
              <a:t>In GET method, the data is sent as URL parameters. But, in POST method, the data is sent to the server as a part of the HTTP request body. Data sent through POST method will not visible in the URL.</a:t>
            </a:r>
            <a:endParaRPr lang="en-IN" dirty="0"/>
          </a:p>
        </p:txBody>
      </p:sp>
    </p:spTree>
    <p:extLst>
      <p:ext uri="{BB962C8B-B14F-4D97-AF65-F5344CB8AC3E}">
        <p14:creationId xmlns:p14="http://schemas.microsoft.com/office/powerpoint/2010/main" val="2105846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334</Words>
  <Application>Microsoft Office PowerPoint</Application>
  <PresentationFormat>Widescreen</PresentationFormat>
  <Paragraphs>61</Paragraphs>
  <Slides>12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Calibri</vt:lpstr>
      <vt:lpstr>Calibri Light</vt:lpstr>
      <vt:lpstr>inter-regular</vt:lpstr>
      <vt:lpstr>Office Theme</vt:lpstr>
      <vt:lpstr>Package</vt:lpstr>
      <vt:lpstr> Ajax </vt:lpstr>
      <vt:lpstr>AJAX</vt:lpstr>
      <vt:lpstr>How Ajax Works</vt:lpstr>
      <vt:lpstr>purpose of XMLHttpRequest </vt:lpstr>
      <vt:lpstr>types of send() method used for XMLHttpRequest? </vt:lpstr>
      <vt:lpstr>different ready states of a request in AJAX? </vt:lpstr>
      <vt:lpstr>properties of XMLHttpRequest? </vt:lpstr>
      <vt:lpstr>important methods of XMLHttpRequest? </vt:lpstr>
      <vt:lpstr>Sending Request and Retrieving the Response </vt:lpstr>
      <vt:lpstr>Performing an Ajax GET Request </vt:lpstr>
      <vt:lpstr>AJAX POST</vt:lpstr>
      <vt:lpstr>difference between JavaScript and AJAX?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Ajax </dc:title>
  <dc:creator>Nexwaveinc</dc:creator>
  <cp:lastModifiedBy>Nexwaveinc</cp:lastModifiedBy>
  <cp:revision>21</cp:revision>
  <dcterms:created xsi:type="dcterms:W3CDTF">2022-12-13T12:00:18Z</dcterms:created>
  <dcterms:modified xsi:type="dcterms:W3CDTF">2022-12-13T14:54:09Z</dcterms:modified>
</cp:coreProperties>
</file>