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3"/>
    <p:sldId id="262" r:id="rId4"/>
    <p:sldId id="263" r:id="rId5"/>
    <p:sldId id="829" r:id="rId7"/>
    <p:sldId id="830" r:id="rId8"/>
    <p:sldId id="831" r:id="rId9"/>
    <p:sldId id="832" r:id="rId10"/>
    <p:sldId id="814" r:id="rId11"/>
    <p:sldId id="811" r:id="rId12"/>
    <p:sldId id="815" r:id="rId13"/>
    <p:sldId id="812" r:id="rId14"/>
    <p:sldId id="813" r:id="rId15"/>
    <p:sldId id="787" r:id="rId16"/>
    <p:sldId id="816" r:id="rId17"/>
    <p:sldId id="817" r:id="rId18"/>
    <p:sldId id="818" r:id="rId19"/>
    <p:sldId id="819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8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69D1-8F3B-4DFB-A636-7C4F837118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.csdn.net/so/search?q=roc%E6%9B%B2%E7%BA%BF&amp;spm=1001.2101.3001.702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https://zhuanlan.zhihu.com/p/443260433</a:t>
            </a:r>
            <a:endParaRPr lang="en-US" altLang="zh-CN" dirty="0"/>
          </a:p>
          <a:p>
            <a:r>
              <a:rPr lang="en-US" altLang="zh-CN" dirty="0"/>
              <a:t>https://zhuanlan.zhihu.com/p/402824981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https://www.zhihu.com/question/39840928/answer/146205830</a:t>
            </a:r>
            <a:endParaRPr lang="en-US" altLang="zh-CN" dirty="0"/>
          </a:p>
          <a:p>
            <a:r>
              <a:rPr lang="en-US" altLang="zh-CN" dirty="0"/>
              <a:t>https://blog.csdn.net/pzy20062141/article/details/48711355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roc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曲线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：接收者操作特征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receiveroperating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characteristic),roc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曲线上每个点反映着对同一信号刺激的感受性。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横轴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：负正类率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(false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 FPR)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特异度，划分实例中所有负例占所有负例的比例；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(1-Specificity)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纵轴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：真正类率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postive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 TPR)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灵敏度，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正类覆盖率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https://zhuanlan.zhihu.com/p/443260433</a:t>
            </a:r>
            <a:endParaRPr lang="en-US" altLang="zh-CN" dirty="0"/>
          </a:p>
          <a:p>
            <a:r>
              <a:rPr lang="en-US" altLang="zh-CN" dirty="0"/>
              <a:t>https://zhuanlan.zhihu.com/p/402824981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create table </a:t>
            </a:r>
            <a:r>
              <a:rPr lang="en-US" altLang="zh-CN" dirty="0" err="1"/>
              <a:t>buyComputer</a:t>
            </a:r>
            <a:r>
              <a:rPr lang="en-US" altLang="zh-CN" dirty="0"/>
              <a:t>(age int, income char(10), student char(5), </a:t>
            </a:r>
            <a:r>
              <a:rPr lang="en-US" altLang="zh-CN" dirty="0" err="1"/>
              <a:t>credit_rating</a:t>
            </a:r>
            <a:r>
              <a:rPr lang="en-US" altLang="zh-CN" dirty="0"/>
              <a:t> char(15), </a:t>
            </a:r>
            <a:r>
              <a:rPr lang="en-US" altLang="zh-CN" dirty="0" err="1"/>
              <a:t>buys_computer</a:t>
            </a:r>
            <a:r>
              <a:rPr lang="en-US" altLang="zh-CN" dirty="0"/>
              <a:t> char(5));</a:t>
            </a:r>
            <a:endParaRPr lang="en-US" altLang="zh-CN" dirty="0"/>
          </a:p>
          <a:p>
            <a:r>
              <a:rPr lang="en-US" altLang="zh-CN" dirty="0"/>
              <a:t>insert into </a:t>
            </a:r>
            <a:r>
              <a:rPr lang="en-US" altLang="zh-CN" dirty="0" err="1"/>
              <a:t>buyComputer</a:t>
            </a:r>
            <a:r>
              <a:rPr lang="en-US" altLang="zh-CN" dirty="0"/>
              <a:t> values</a:t>
            </a:r>
            <a:endParaRPr lang="en-US" altLang="zh-CN" dirty="0"/>
          </a:p>
          <a:p>
            <a:r>
              <a:rPr lang="en-US" altLang="zh-CN" dirty="0"/>
              <a:t>	(30,'high','no','fair','no'),(30,'high','no','excellent','no'),(40,'high','no','fair','yes'),</a:t>
            </a:r>
            <a:endParaRPr lang="en-US" altLang="zh-CN" dirty="0"/>
          </a:p>
          <a:p>
            <a:r>
              <a:rPr lang="en-US" altLang="zh-CN" dirty="0"/>
              <a:t>	(50,'medium','no','fair','yes'),(50,'low','yes','fair','yes'),(50,'low','yes','excellent','no'),</a:t>
            </a:r>
            <a:endParaRPr lang="en-US" altLang="zh-CN" dirty="0"/>
          </a:p>
          <a:p>
            <a:r>
              <a:rPr lang="en-US" altLang="zh-CN" dirty="0"/>
              <a:t>	(40,'low','yes','excellent','yes'),(30,'medium','no','fair','no'),(30,'low','yes','fair','yes'),</a:t>
            </a:r>
            <a:endParaRPr lang="en-US" altLang="zh-CN" dirty="0"/>
          </a:p>
          <a:p>
            <a:r>
              <a:rPr lang="en-US" altLang="zh-CN" dirty="0"/>
              <a:t>	(50,'medium','yes','fair','yes'),(30,'medium','yes','excellent','yes'),(40,'medium','no','excellent','yes'),</a:t>
            </a:r>
            <a:endParaRPr lang="en-US" altLang="zh-CN" dirty="0"/>
          </a:p>
          <a:p>
            <a:r>
              <a:rPr lang="en-US" altLang="zh-CN" dirty="0"/>
              <a:t>	(40,'high','yes','fair','yes'),(50,'medium','no','excellent','no');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create table Egg (</a:t>
            </a:r>
            <a:r>
              <a:rPr lang="zh-CN" altLang="en-US" dirty="0"/>
              <a:t>鸡蛋编号 </a:t>
            </a:r>
            <a:r>
              <a:rPr lang="en-US" altLang="zh-CN" dirty="0"/>
              <a:t>int, </a:t>
            </a:r>
            <a:r>
              <a:rPr lang="zh-CN" altLang="en-US" dirty="0"/>
              <a:t>照射 </a:t>
            </a:r>
            <a:r>
              <a:rPr lang="en-US" altLang="zh-CN" dirty="0"/>
              <a:t>char(10), </a:t>
            </a:r>
            <a:r>
              <a:rPr lang="zh-CN" altLang="en-US" dirty="0"/>
              <a:t>摇晃 </a:t>
            </a:r>
            <a:r>
              <a:rPr lang="en-US" altLang="zh-CN" dirty="0"/>
              <a:t>char(10), </a:t>
            </a:r>
            <a:r>
              <a:rPr lang="zh-CN" altLang="en-US" dirty="0"/>
              <a:t>盐水 </a:t>
            </a:r>
            <a:r>
              <a:rPr lang="en-US" altLang="zh-CN" dirty="0"/>
              <a:t>char(10), </a:t>
            </a:r>
            <a:r>
              <a:rPr lang="zh-CN" altLang="en-US" dirty="0"/>
              <a:t>类标签 </a:t>
            </a:r>
            <a:r>
              <a:rPr lang="en-US" altLang="zh-CN" dirty="0"/>
              <a:t>char(10));</a:t>
            </a:r>
            <a:endParaRPr lang="en-US" altLang="zh-CN" dirty="0"/>
          </a:p>
          <a:p>
            <a:r>
              <a:rPr lang="en-US" altLang="zh-CN" dirty="0"/>
              <a:t>insert into Egg values 	(1,'</a:t>
            </a:r>
            <a:r>
              <a:rPr lang="zh-CN" altLang="en-US" dirty="0"/>
              <a:t>透明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好</a:t>
            </a:r>
            <a:r>
              <a:rPr lang="en-US" altLang="zh-CN" dirty="0"/>
              <a:t>'),(2,'</a:t>
            </a:r>
            <a:r>
              <a:rPr lang="zh-CN" altLang="en-US" dirty="0"/>
              <a:t>透明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好</a:t>
            </a:r>
            <a:r>
              <a:rPr lang="en-US" altLang="zh-CN" dirty="0"/>
              <a:t>'),(3,'</a:t>
            </a:r>
            <a:r>
              <a:rPr lang="zh-CN" altLang="en-US" dirty="0"/>
              <a:t>透明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好</a:t>
            </a:r>
            <a:r>
              <a:rPr lang="en-US" altLang="zh-CN" dirty="0"/>
              <a:t>'),(4,'</a:t>
            </a:r>
            <a:r>
              <a:rPr lang="zh-CN" altLang="en-US" dirty="0"/>
              <a:t>透明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好</a:t>
            </a:r>
            <a:r>
              <a:rPr lang="en-US" altLang="zh-CN" dirty="0"/>
              <a:t>'),(5,'</a:t>
            </a:r>
            <a:r>
              <a:rPr lang="zh-CN" altLang="en-US" dirty="0"/>
              <a:t>透明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好</a:t>
            </a:r>
            <a:r>
              <a:rPr lang="en-US" altLang="zh-CN" dirty="0"/>
              <a:t>'),	(6,'</a:t>
            </a:r>
            <a:r>
              <a:rPr lang="zh-CN" altLang="en-US" dirty="0"/>
              <a:t>浑浊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好</a:t>
            </a:r>
            <a:r>
              <a:rPr lang="en-US" altLang="zh-CN" dirty="0"/>
              <a:t>'),(7,'</a:t>
            </a:r>
            <a:r>
              <a:rPr lang="zh-CN" altLang="en-US" dirty="0"/>
              <a:t>浑浊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沉</a:t>
            </a:r>
            <a:r>
              <a:rPr lang="en-US" altLang="zh-CN" dirty="0"/>
              <a:t>','</a:t>
            </a:r>
            <a:r>
              <a:rPr lang="zh-CN" altLang="en-US" dirty="0"/>
              <a:t>坏</a:t>
            </a:r>
            <a:r>
              <a:rPr lang="en-US" altLang="zh-CN" dirty="0"/>
              <a:t>'),(8,'</a:t>
            </a:r>
            <a:r>
              <a:rPr lang="zh-CN" altLang="en-US" dirty="0"/>
              <a:t>透明</a:t>
            </a:r>
            <a:r>
              <a:rPr lang="en-US" altLang="zh-CN" dirty="0"/>
              <a:t>','</a:t>
            </a:r>
            <a:r>
              <a:rPr lang="zh-CN" altLang="en-US" dirty="0"/>
              <a:t>不摇</a:t>
            </a:r>
            <a:r>
              <a:rPr lang="en-US" altLang="zh-CN" dirty="0"/>
              <a:t>','</a:t>
            </a:r>
            <a:r>
              <a:rPr lang="zh-CN" altLang="en-US" dirty="0"/>
              <a:t>浮</a:t>
            </a:r>
            <a:r>
              <a:rPr lang="en-US" altLang="zh-CN" dirty="0"/>
              <a:t>','</a:t>
            </a:r>
            <a:r>
              <a:rPr lang="zh-CN" altLang="en-US" dirty="0"/>
              <a:t>坏</a:t>
            </a:r>
            <a:r>
              <a:rPr lang="en-US" altLang="zh-CN" dirty="0"/>
              <a:t>'),(9,'</a:t>
            </a:r>
            <a:r>
              <a:rPr lang="zh-CN" altLang="en-US" dirty="0"/>
              <a:t>浑浊</a:t>
            </a:r>
            <a:r>
              <a:rPr lang="en-US" altLang="zh-CN" dirty="0"/>
              <a:t>','</a:t>
            </a:r>
            <a:r>
              <a:rPr lang="zh-CN" altLang="en-US" dirty="0"/>
              <a:t>摇</a:t>
            </a:r>
            <a:r>
              <a:rPr lang="en-US" altLang="zh-CN" dirty="0"/>
              <a:t>','</a:t>
            </a:r>
            <a:r>
              <a:rPr lang="zh-CN" altLang="en-US" dirty="0"/>
              <a:t>浮</a:t>
            </a:r>
            <a:r>
              <a:rPr lang="en-US" altLang="zh-CN" dirty="0"/>
              <a:t>','</a:t>
            </a:r>
            <a:r>
              <a:rPr lang="zh-CN" altLang="en-US" dirty="0"/>
              <a:t>坏</a:t>
            </a:r>
            <a:r>
              <a:rPr lang="en-US" altLang="zh-CN" dirty="0"/>
              <a:t>'),(10,'</a:t>
            </a:r>
            <a:r>
              <a:rPr lang="zh-CN" altLang="en-US" dirty="0"/>
              <a:t>浑浊</a:t>
            </a:r>
            <a:r>
              <a:rPr lang="en-US" altLang="zh-CN" dirty="0"/>
              <a:t>','</a:t>
            </a:r>
            <a:r>
              <a:rPr lang="zh-CN" altLang="en-US" dirty="0"/>
              <a:t>摇</a:t>
            </a:r>
            <a:r>
              <a:rPr lang="en-US" altLang="zh-CN" dirty="0"/>
              <a:t>','</a:t>
            </a:r>
            <a:r>
              <a:rPr lang="zh-CN" altLang="en-US" dirty="0"/>
              <a:t>浮</a:t>
            </a:r>
            <a:r>
              <a:rPr lang="en-US" altLang="zh-CN" dirty="0"/>
              <a:t>','</a:t>
            </a:r>
            <a:r>
              <a:rPr lang="zh-CN" altLang="en-US" dirty="0"/>
              <a:t>坏</a:t>
            </a:r>
            <a:r>
              <a:rPr lang="en-US" altLang="zh-CN" dirty="0"/>
              <a:t>’);</a:t>
            </a:r>
            <a:endParaRPr lang="en-US" altLang="zh-CN" dirty="0"/>
          </a:p>
          <a:p>
            <a:r>
              <a:rPr lang="en-US" altLang="zh-CN" dirty="0"/>
              <a:t>select * from Egg;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zhuanlan.zhihu.com/p/402824981" TargetMode="External"/><Relationship Id="rId1" Type="http://schemas.openxmlformats.org/officeDocument/2006/relationships/hyperlink" Target="https://zhuanlan.zhihu.com/p/443260433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实习三：基于</a:t>
            </a:r>
            <a:r>
              <a:rPr lang="en-US" altLang="zh-CN" dirty="0"/>
              <a:t>SQL</a:t>
            </a:r>
            <a:r>
              <a:rPr lang="zh-CN" altLang="en-US" dirty="0"/>
              <a:t>实现机器学习的基本概念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0142" y="981475"/>
            <a:ext cx="11263744" cy="3147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数据分析的重要性自不待言，毕竟“</a:t>
            </a:r>
            <a:r>
              <a:rPr lang="en-US" altLang="zh-CN" sz="2800" dirty="0">
                <a:solidFill>
                  <a:srgbClr val="6600CC"/>
                </a:solidFill>
              </a:rPr>
              <a:t>Data Scientist: The Sexiest Job of the 21st </a:t>
            </a:r>
            <a:r>
              <a:rPr lang="en-US" altLang="zh-CN" sz="2800" dirty="0" err="1">
                <a:solidFill>
                  <a:srgbClr val="6600CC"/>
                </a:solidFill>
              </a:rPr>
              <a:t>Centry</a:t>
            </a:r>
            <a:r>
              <a:rPr lang="en-US" altLang="zh-CN" sz="2800" dirty="0">
                <a:solidFill>
                  <a:srgbClr val="6600CC"/>
                </a:solidFill>
              </a:rPr>
              <a:t>”</a:t>
            </a:r>
            <a:r>
              <a:rPr lang="zh-CN" altLang="en-US" sz="2800" dirty="0">
                <a:solidFill>
                  <a:srgbClr val="6600CC"/>
                </a:solidFill>
              </a:rPr>
              <a:t>，我们还处在</a:t>
            </a:r>
            <a:r>
              <a:rPr lang="en-US" altLang="zh-CN" sz="2800" dirty="0">
                <a:solidFill>
                  <a:srgbClr val="6600CC"/>
                </a:solidFill>
              </a:rPr>
              <a:t>21st</a:t>
            </a:r>
            <a:r>
              <a:rPr lang="zh-CN" altLang="en-US" sz="2800" dirty="0">
                <a:solidFill>
                  <a:srgbClr val="6600CC"/>
                </a:solidFill>
              </a:rPr>
              <a:t>的前五分之一阶段。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我们本次的实习不要求实现完整的机器学习算法，而是结合一些数据集基于</a:t>
            </a:r>
            <a:r>
              <a:rPr lang="en-US" altLang="zh-CN" sz="2800" dirty="0">
                <a:solidFill>
                  <a:srgbClr val="6600CC"/>
                </a:solidFill>
              </a:rPr>
              <a:t>SQL</a:t>
            </a:r>
            <a:r>
              <a:rPr lang="zh-CN" altLang="en-US" sz="2800" dirty="0">
                <a:solidFill>
                  <a:srgbClr val="6600CC"/>
                </a:solidFill>
              </a:rPr>
              <a:t>实现一些基础概念，借此建立对这些概念准确的理解和直观的认识，相信这会对未来的深入学习和科研工作打下良好的基础。</a:t>
            </a:r>
            <a:endParaRPr lang="zh-CN" altLang="en-US" sz="2800" dirty="0">
              <a:solidFill>
                <a:srgbClr val="66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4126" y="4336207"/>
            <a:ext cx="5176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练习一：各种熵的</a:t>
            </a:r>
            <a:r>
              <a:rPr kumimoji="1" lang="en-US" altLang="zh-CN" sz="3200" kern="0" dirty="0">
                <a:solidFill>
                  <a:srgbClr val="FF0000"/>
                </a:solidFill>
                <a:cs typeface="+mj-cs"/>
              </a:rPr>
              <a:t>SQL</a:t>
            </a:r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实现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99409" y="4370833"/>
            <a:ext cx="3409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练习二：</a:t>
            </a:r>
            <a:r>
              <a:rPr kumimoji="1" lang="en-US" altLang="zh-CN" sz="3200" kern="0" dirty="0">
                <a:solidFill>
                  <a:srgbClr val="FF0000"/>
                </a:solidFill>
                <a:cs typeface="+mj-cs"/>
              </a:rPr>
              <a:t>AUC</a:t>
            </a:r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计算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0217" y="5100370"/>
            <a:ext cx="6335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练习四：决策树中的信息增益计算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126" y="5100371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练习三：贝叶斯分类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3118" y="5926525"/>
            <a:ext cx="6777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kern="0" dirty="0">
                <a:solidFill>
                  <a:srgbClr val="FF0000"/>
                </a:solidFill>
                <a:cs typeface="+mj-cs"/>
              </a:rPr>
              <a:t>练习五：关联分析中的频繁项发现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</a:t>
            </a:r>
            <a:endParaRPr lang="zh-CN" altLang="en-US" dirty="0"/>
          </a:p>
        </p:txBody>
      </p:sp>
      <p:sp>
        <p:nvSpPr>
          <p:cNvPr id="4" name="内容占位符 4"/>
          <p:cNvSpPr txBox="1"/>
          <p:nvPr/>
        </p:nvSpPr>
        <p:spPr bwMode="auto">
          <a:xfrm>
            <a:off x="1658319" y="1048545"/>
            <a:ext cx="9562454" cy="1601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kern="0"/>
              <a:t>每个数据样本用一个</a:t>
            </a:r>
            <a:r>
              <a:rPr lang="en-US" altLang="zh-CN" kern="0"/>
              <a:t>n</a:t>
            </a:r>
            <a:r>
              <a:rPr lang="zh-CN" altLang="en-US" kern="0"/>
              <a:t>维特征向量</a:t>
            </a:r>
            <a:r>
              <a:rPr lang="en-US" altLang="zh-CN" kern="0"/>
              <a:t>X</a:t>
            </a:r>
            <a:r>
              <a:rPr lang="zh-CN" altLang="en-US" kern="0"/>
              <a:t>表示</a:t>
            </a:r>
            <a:endParaRPr lang="zh-CN" altLang="en-US" kern="0"/>
          </a:p>
          <a:p>
            <a:pPr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kern="0"/>
              <a:t>假定有</a:t>
            </a:r>
            <a:r>
              <a:rPr lang="en-US" altLang="zh-CN" kern="0"/>
              <a:t>m</a:t>
            </a:r>
            <a:r>
              <a:rPr lang="zh-CN" altLang="en-US" kern="0"/>
              <a:t>个类</a:t>
            </a:r>
            <a:r>
              <a:rPr lang="en-US" altLang="zh-CN" kern="0"/>
              <a:t>C1,</a:t>
            </a:r>
            <a:r>
              <a:rPr lang="en-US" altLang="zh-CN" kern="0">
                <a:latin typeface="Times New Roman" panose="02020603050405020304"/>
              </a:rPr>
              <a:t>…</a:t>
            </a:r>
            <a:r>
              <a:rPr lang="en-US" altLang="zh-CN" kern="0"/>
              <a:t>Cm</a:t>
            </a:r>
            <a:r>
              <a:rPr lang="zh-CN" altLang="en-US" kern="0"/>
              <a:t>。给定一个未知的数据样本</a:t>
            </a:r>
            <a:r>
              <a:rPr lang="en-US" altLang="zh-CN" kern="0"/>
              <a:t>X</a:t>
            </a:r>
            <a:r>
              <a:rPr lang="zh-CN" altLang="en-US" kern="0"/>
              <a:t>，贝叶斯分类将</a:t>
            </a:r>
            <a:r>
              <a:rPr lang="en-US" altLang="zh-CN" kern="0"/>
              <a:t>X</a:t>
            </a:r>
            <a:r>
              <a:rPr lang="zh-CN" altLang="en-US" kern="0"/>
              <a:t>分配给具有最高后验概率的类</a:t>
            </a:r>
            <a:endParaRPr lang="zh-CN" altLang="en-US" kern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57400" y="3025754"/>
          <a:ext cx="800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" imgW="68275200" imgH="4876800" progId="Equation.3">
                  <p:embed/>
                </p:oleObj>
              </mc:Choice>
              <mc:Fallback>
                <p:oleObj name="Equation" r:id="rId1" imgW="682752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25754"/>
                        <a:ext cx="8001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90750" y="3957208"/>
          <a:ext cx="7867650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" imgW="72237600" imgH="23774400" progId="Equation.3">
                  <p:embed/>
                </p:oleObj>
              </mc:Choice>
              <mc:Fallback>
                <p:oleObj name="Equation" r:id="rId3" imgW="72237600" imgH="2377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3957208"/>
                        <a:ext cx="7867650" cy="257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705601" y="4067516"/>
            <a:ext cx="26949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条件独立假设</a:t>
            </a:r>
            <a:endParaRPr lang="zh-CN" altLang="en-US" sz="32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4982" y="882114"/>
            <a:ext cx="11820041" cy="571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685800" lvl="1" indent="-224155" algn="ctr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类标号属性</a:t>
            </a:r>
            <a:r>
              <a:rPr lang="en-US" altLang="zh-CN" sz="28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endParaRPr lang="en-US" altLang="zh-CN" sz="28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0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1</a:t>
            </a: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对应</a:t>
            </a:r>
            <a:r>
              <a:rPr lang="en-US" altLang="zh-CN" sz="28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8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8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C</a:t>
            </a:r>
            <a:r>
              <a:rPr lang="en-US" altLang="zh-CN" sz="20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2</a:t>
            </a: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对应</a:t>
            </a:r>
            <a:r>
              <a:rPr lang="en-US" altLang="zh-CN" sz="28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8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8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endParaRPr lang="en-US" altLang="zh-CN" sz="28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未知样本</a:t>
            </a:r>
            <a:r>
              <a:rPr lang="en-US" altLang="zh-CN" sz="28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X=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(age=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&lt;=30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income=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 err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medium</a:t>
            </a:r>
            <a:r>
              <a:rPr lang="en-US" altLang="zh-CN" sz="2400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 err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,student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</a:t>
            </a:r>
            <a:r>
              <a:rPr lang="en-US" altLang="zh-CN" sz="2400" kern="0" dirty="0" err="1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credit_rating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fair</a:t>
            </a:r>
            <a:r>
              <a:rPr lang="en-US" altLang="zh-CN" sz="2400" kern="0" dirty="0">
                <a:solidFill>
                  <a:srgbClr val="0070C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</a:t>
            </a:r>
            <a:endParaRPr lang="en-US" altLang="zh-CN" sz="2400" kern="0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ctr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我们需要最大化</a:t>
            </a:r>
            <a:r>
              <a:rPr lang="en-US" altLang="zh-CN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</a:t>
            </a:r>
            <a:r>
              <a:rPr lang="en-US" altLang="zh-CN" sz="2800" kern="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X|C</a:t>
            </a:r>
            <a:r>
              <a:rPr lang="en-US" altLang="zh-CN" sz="2000" kern="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)P(C</a:t>
            </a:r>
            <a:r>
              <a:rPr lang="en-US" altLang="zh-CN" sz="20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</a:t>
            </a:r>
            <a:endParaRPr lang="en-US" altLang="zh-CN" sz="2800" kern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)=9/14=0.643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)=5/14=0.357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P(age=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&lt;=30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 		=2/9=0.222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P(age=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&lt;=30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 		=3/5=0.600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P(income=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medium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 	=4/9=0.444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0000"/>
              </a:lnSpc>
              <a:spcBef>
                <a:spcPts val="6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P(income=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medium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 	=2/5=0.400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2922" y="1038386"/>
            <a:ext cx="9872420" cy="5579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P(student=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 		=6/9=0.333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P(student=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 		=1/5=0.200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credit_rating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fair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	=6/9=0.333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credit_rating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fair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	=2/5=0.400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P(X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	=0.044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P(X |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		=0.019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P(X | </a:t>
            </a:r>
            <a:r>
              <a:rPr lang="en-US" altLang="zh-CN" sz="2400" kern="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)* P(</a:t>
            </a:r>
            <a:r>
              <a:rPr lang="en-US" altLang="zh-CN" sz="2400" kern="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	=0.028</a:t>
            </a:r>
            <a:endParaRPr lang="en-US" altLang="zh-CN" sz="2400" kern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P(X | </a:t>
            </a:r>
            <a:r>
              <a:rPr lang="en-US" altLang="zh-CN" sz="2400" kern="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* P(</a:t>
            </a:r>
            <a:r>
              <a:rPr lang="en-US" altLang="zh-CN" sz="2400" kern="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no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r>
              <a:rPr lang="en-US" altLang="zh-CN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	=0.007</a:t>
            </a:r>
            <a:endParaRPr lang="en-US" altLang="zh-CN" sz="2400" kern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fontAlgn="base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于是对于样本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X</a:t>
            </a: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，贝叶斯分类预测其</a:t>
            </a:r>
            <a:r>
              <a:rPr lang="en-US" altLang="zh-CN" sz="28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buys_computer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</a:t>
            </a:r>
            <a:r>
              <a:rPr lang="en-US" altLang="zh-CN" sz="28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“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yes</a:t>
            </a:r>
            <a:r>
              <a:rPr lang="en-US" altLang="zh-CN" sz="28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”</a:t>
            </a:r>
            <a:endParaRPr lang="en-US" altLang="zh-CN" sz="28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练习四：决策树中的信息增益计算</a:t>
            </a:r>
            <a:endParaRPr lang="zh-CN" alt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5788122" y="1488045"/>
            <a:ext cx="5959593" cy="444063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kern="0" dirty="0">
                <a:solidFill>
                  <a:srgbClr val="6600CC"/>
                </a:solidFill>
              </a:rPr>
              <a:t>构造决策树的关键是确定各属性的位置或顺序，而这由属性的信息增益所决定，所以我们的实习目标是计算属性的信息增益。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kern="0" dirty="0">
                <a:solidFill>
                  <a:srgbClr val="6600CC"/>
                </a:solidFill>
              </a:rPr>
              <a:t>基于一个</a:t>
            </a:r>
            <a:r>
              <a:rPr lang="en-US" altLang="zh-CN" sz="2800" kern="0" dirty="0">
                <a:solidFill>
                  <a:srgbClr val="6600CC"/>
                </a:solidFill>
              </a:rPr>
              <a:t>Egg</a:t>
            </a:r>
            <a:r>
              <a:rPr lang="zh-CN" altLang="en-US" sz="2800" kern="0" dirty="0">
                <a:solidFill>
                  <a:srgbClr val="6600CC"/>
                </a:solidFill>
              </a:rPr>
              <a:t>表（分类属性是鸡蛋的好坏），实现一个函数，它接受</a:t>
            </a:r>
            <a:r>
              <a:rPr lang="en-US" altLang="zh-CN" sz="2800" kern="0" dirty="0">
                <a:solidFill>
                  <a:srgbClr val="6600CC"/>
                </a:solidFill>
              </a:rPr>
              <a:t>Egg</a:t>
            </a:r>
            <a:r>
              <a:rPr lang="zh-CN" altLang="en-US" sz="2800" kern="0" dirty="0">
                <a:solidFill>
                  <a:srgbClr val="6600CC"/>
                </a:solidFill>
              </a:rPr>
              <a:t>表的一个属性，返回其信息增益。</a:t>
            </a:r>
            <a:endParaRPr lang="en-US" altLang="zh-CN" sz="2800" kern="0" dirty="0">
              <a:solidFill>
                <a:srgbClr val="66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80" y="6258041"/>
            <a:ext cx="55892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>
                <a:ln w="11430"/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属性顺序由其信息增益决定</a:t>
            </a:r>
            <a:endParaRPr lang="zh-CN" altLang="en-US" sz="3200" b="1" spc="50" dirty="0">
              <a:ln w="11430"/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052" y="910084"/>
            <a:ext cx="4198406" cy="25635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2" y="3708365"/>
            <a:ext cx="4198406" cy="25620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Egg</a:t>
            </a:r>
            <a:r>
              <a:rPr lang="zh-CN" altLang="en-US" dirty="0"/>
              <a:t>数据集</a:t>
            </a:r>
            <a:endParaRPr lang="zh-CN" altLang="en-US" dirty="0"/>
          </a:p>
        </p:txBody>
      </p:sp>
      <p:graphicFrame>
        <p:nvGraphicFramePr>
          <p:cNvPr id="4" name="Group 94"/>
          <p:cNvGraphicFramePr>
            <a:graphicFrameLocks noGrp="1"/>
          </p:cNvGraphicFramePr>
          <p:nvPr/>
        </p:nvGraphicFramePr>
        <p:xfrm>
          <a:off x="2711450" y="1601788"/>
          <a:ext cx="6819900" cy="4358640"/>
        </p:xfrm>
        <a:graphic>
          <a:graphicData uri="http://schemas.openxmlformats.org/drawingml/2006/table">
            <a:tbl>
              <a:tblPr/>
              <a:tblGrid>
                <a:gridCol w="1219200"/>
                <a:gridCol w="1708150"/>
                <a:gridCol w="1219200"/>
                <a:gridCol w="1454150"/>
                <a:gridCol w="12192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鸡蛋编号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对着光线照射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用手摇晃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放在盐水中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鸡蛋好坏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透明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好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2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透明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好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透明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好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透明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好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5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透明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好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浑浊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好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浑浊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沉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坏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透明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不摇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浮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坏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浑浊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摇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浮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坏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10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浑浊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摇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浮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坏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信息增益的计算示例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84324" y="1105667"/>
            <a:ext cx="5734050" cy="166199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  <a:flatTx/>
          </a:bodyPr>
          <a:lstStyle/>
          <a:p>
            <a:pPr marL="342900" indent="-342900" algn="ctr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随机判定分类器</a:t>
            </a:r>
            <a:endParaRPr lang="zh-CN" altLang="en-US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鸡蛋好坏的概率分别为</a:t>
            </a:r>
            <a:r>
              <a:rPr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6/10, 4/10</a:t>
            </a:r>
            <a:endParaRPr lang="en-US" altLang="zh-CN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熵为</a:t>
            </a:r>
            <a:r>
              <a:rPr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-(6/10*log(6/10)+4/10*log(4/10))</a:t>
            </a:r>
            <a:endParaRPr lang="en-US" altLang="zh-CN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74914" y="3036614"/>
            <a:ext cx="11034793" cy="166199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 algn="ctr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选择用手摇晃判定的分类器</a:t>
            </a:r>
            <a:endParaRPr lang="zh-CN" altLang="en-US" sz="24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不摇晃时鸡蛋好坏的概率分别为</a:t>
            </a:r>
            <a:r>
              <a:rPr lang="en-US" altLang="zh-CN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6/8, 2/8;</a:t>
            </a:r>
            <a:r>
              <a:rPr lang="zh-CN" altLang="en-US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摇晃时鸡蛋好坏的概率分别为</a:t>
            </a:r>
            <a:r>
              <a:rPr lang="en-US" altLang="zh-CN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0/2, 2/2</a:t>
            </a:r>
            <a:endParaRPr lang="en-US" altLang="zh-CN" sz="24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熵为</a:t>
            </a:r>
            <a:r>
              <a:rPr lang="en-US" altLang="zh-CN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-((6/8*log(6/8)+2/8*log(2/8))*8/10+(0/2*log(0/2)+2/2*log(2/2))*2/10)</a:t>
            </a:r>
            <a:endParaRPr lang="en-US" altLang="zh-CN" sz="24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74915" y="4893588"/>
            <a:ext cx="10352868" cy="166199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 algn="ctr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选择盐水判定的分类器</a:t>
            </a:r>
            <a:endParaRPr lang="zh-CN" alt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沉下时鸡蛋好坏的概率分别为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6/7, 1/7;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浮起时鸡蛋好坏的概率分别为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0/3, 3/3</a:t>
            </a:r>
            <a:endParaRPr lang="en-US" altLang="zh-CN" sz="24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342900" indent="-342900">
              <a:spcBef>
                <a:spcPts val="1800"/>
              </a:spcBef>
              <a:defRPr/>
            </a:pP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熵为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-((6/7*log(6/7)+1/7*log(1/7))*7/10+(0/3*log(0/3)+3/3*log(3/3))*3/10)</a:t>
            </a:r>
            <a:endParaRPr lang="en-US" altLang="zh-CN" sz="24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 bwMode="auto">
              <a:xfrm>
                <a:off x="220933" y="1496459"/>
                <a:ext cx="2673619" cy="5302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−∑</m:t>
                      </m:r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func>
                        <m:funcPr>
                          <m:ctrlPr>
                            <a:rPr lang="zh-CN" alt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3200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33" y="1496459"/>
                <a:ext cx="2673619" cy="530225"/>
              </a:xfrm>
              <a:prstGeom prst="rect">
                <a:avLst/>
              </a:prstGeom>
              <a:blipFill rotWithShape="1">
                <a:blip r:embed="rId1"/>
                <a:stretch>
                  <a:fillRect l="-22" t="-75" r="8" b="-16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66" y="1016754"/>
            <a:ext cx="3169389" cy="21509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一般的信息增益计算公式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88935" y="1033220"/>
            <a:ext cx="11003798" cy="17002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685800" lvl="1" indent="-224155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buFontTx/>
              <a:buChar char="•"/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设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个样本的集合，假定类标号属性有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个不同值，定义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m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个不同类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，设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是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中样本数。令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=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/s,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对一个给定的样本分类所需的期望信息为：</a:t>
            </a:r>
            <a:endParaRPr lang="zh-CN" altLang="en-US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	</a:t>
            </a:r>
            <a:endParaRPr lang="zh-CN" altLang="en-US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66447" y="1953661"/>
          <a:ext cx="5391150" cy="77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1" imgW="48463200" imgH="7010400" progId="Equation.3">
                  <p:embed/>
                </p:oleObj>
              </mc:Choice>
              <mc:Fallback>
                <p:oleObj name="Equation" r:id="rId1" imgW="48463200" imgH="701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447" y="1953661"/>
                        <a:ext cx="5391150" cy="779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8934" y="3128077"/>
            <a:ext cx="11267268" cy="3598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228600" indent="-224155" eaLnBrk="0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buFontTx/>
              <a:buChar char="•"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设属性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有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v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个不同值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(a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a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…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a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v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，将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划分为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v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个子集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{s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s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…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v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}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，其中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中样本在属性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上具有值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。设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ij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是子集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j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中类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的样本数，则根据由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划分成子集的熵是：</a:t>
            </a:r>
            <a:endParaRPr lang="zh-CN" altLang="en-US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buFontTx/>
              <a:buChar char="•"/>
              <a:defRPr/>
            </a:pPr>
            <a:endParaRPr lang="zh-CN" altLang="en-US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buFontTx/>
              <a:buChar char="•"/>
              <a:defRPr/>
            </a:pP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	其中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p</a:t>
            </a:r>
            <a:r>
              <a:rPr lang="en-US" altLang="zh-CN" sz="2400" kern="0" baseline="-16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ij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6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ij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/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6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j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228600" indent="-224155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buFontTx/>
              <a:buChar char="•"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选择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作为分裂属性获得的信息增益为：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Gain(A)=I(s</a:t>
            </a:r>
            <a:r>
              <a:rPr lang="en-US" altLang="zh-CN" sz="2400" kern="0" baseline="-14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</a:t>
            </a:r>
            <a:r>
              <a:rPr lang="en-US" altLang="zh-CN" sz="2400" kern="0" dirty="0">
                <a:solidFill>
                  <a:srgbClr val="000066"/>
                </a:solidFill>
                <a:latin typeface="Times New Roman" panose="02020603050405020304" pitchFamily="18" charset="0"/>
                <a:ea typeface="华文新魏" pitchFamily="2" charset="-122"/>
                <a:cs typeface="Arial Unicode MS" panose="020B0604020202020204" pitchFamily="34" charset="-122"/>
              </a:rPr>
              <a:t>…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</a:t>
            </a:r>
            <a:r>
              <a:rPr lang="en-US" altLang="zh-CN" sz="2400" kern="0" baseline="-1400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m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) - E(A)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3093202" y="5158757"/>
          <a:ext cx="579596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3" imgW="52730400" imgH="7010400" progId="Equation.3">
                  <p:embed/>
                </p:oleObj>
              </mc:Choice>
              <mc:Fallback>
                <p:oleObj name="Equation" r:id="rId3" imgW="52730400" imgH="701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202" y="5158757"/>
                        <a:ext cx="5795962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925250" y="4144022"/>
          <a:ext cx="6858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5" imgW="60655200" imgH="9448800" progId="Equation.3">
                  <p:embed/>
                </p:oleObj>
              </mc:Choice>
              <mc:Fallback>
                <p:oleObj name="Equation" r:id="rId5" imgW="60655200" imgH="944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250" y="4144022"/>
                        <a:ext cx="68580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练习五：关联分析中的频繁项发现</a:t>
            </a:r>
            <a:endParaRPr lang="zh-CN" alt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642821" y="1855012"/>
            <a:ext cx="9128501" cy="3147978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6600CC"/>
                </a:solidFill>
              </a:rPr>
              <a:t>关联分析的核心是发现频繁项集。我们的实习是基于一个超市的购物数据集</a:t>
            </a:r>
            <a:r>
              <a:rPr lang="en-US" altLang="zh-CN" sz="2800" kern="0" dirty="0" err="1">
                <a:solidFill>
                  <a:srgbClr val="6600CC"/>
                </a:solidFill>
              </a:rPr>
              <a:t>supermarketTrans</a:t>
            </a:r>
            <a:r>
              <a:rPr lang="zh-CN" altLang="en-US" sz="2800" kern="0" dirty="0">
                <a:solidFill>
                  <a:srgbClr val="6600CC"/>
                </a:solidFill>
              </a:rPr>
              <a:t>，使用</a:t>
            </a:r>
            <a:r>
              <a:rPr lang="en-US" altLang="zh-CN" sz="2800" kern="0" dirty="0">
                <a:solidFill>
                  <a:srgbClr val="6600CC"/>
                </a:solidFill>
              </a:rPr>
              <a:t>SQL</a:t>
            </a:r>
            <a:r>
              <a:rPr lang="zh-CN" altLang="en-US" sz="2800" kern="0" dirty="0">
                <a:solidFill>
                  <a:srgbClr val="6600CC"/>
                </a:solidFill>
              </a:rPr>
              <a:t>发现其中的频繁项。要求求出</a:t>
            </a:r>
            <a:r>
              <a:rPr lang="en-US" altLang="zh-CN" sz="2800" kern="0" dirty="0">
                <a:solidFill>
                  <a:srgbClr val="6600CC"/>
                </a:solidFill>
              </a:rPr>
              <a:t>1</a:t>
            </a:r>
            <a:r>
              <a:rPr lang="zh-CN" altLang="en-US" sz="2800" kern="0" dirty="0">
                <a:solidFill>
                  <a:srgbClr val="6600CC"/>
                </a:solidFill>
              </a:rPr>
              <a:t>阶、</a:t>
            </a:r>
            <a:r>
              <a:rPr lang="en-US" altLang="zh-CN" sz="2800" kern="0" dirty="0">
                <a:solidFill>
                  <a:srgbClr val="6600CC"/>
                </a:solidFill>
              </a:rPr>
              <a:t>2</a:t>
            </a:r>
            <a:r>
              <a:rPr lang="zh-CN" altLang="en-US" sz="2800" kern="0" dirty="0">
                <a:solidFill>
                  <a:srgbClr val="6600CC"/>
                </a:solidFill>
              </a:rPr>
              <a:t>阶和</a:t>
            </a:r>
            <a:r>
              <a:rPr lang="en-US" altLang="zh-CN" sz="2800" kern="0" dirty="0">
                <a:solidFill>
                  <a:srgbClr val="6600CC"/>
                </a:solidFill>
              </a:rPr>
              <a:t>3</a:t>
            </a:r>
            <a:r>
              <a:rPr lang="zh-CN" altLang="en-US" sz="2800" kern="0" dirty="0">
                <a:solidFill>
                  <a:srgbClr val="6600CC"/>
                </a:solidFill>
              </a:rPr>
              <a:t>阶的频繁项集。你可以针对一个固定的支持度</a:t>
            </a:r>
            <a:r>
              <a:rPr lang="zh-CN" altLang="en-US" sz="2800" kern="0">
                <a:solidFill>
                  <a:srgbClr val="6600CC"/>
                </a:solidFill>
              </a:rPr>
              <a:t>来求，也可以实现为一个函数，它接受一个关于支持度的参数。</a:t>
            </a:r>
            <a:endParaRPr lang="en-US" altLang="zh-CN" sz="2800" kern="0" dirty="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关联分析的定义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39864" y="1066800"/>
            <a:ext cx="10554346" cy="20104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342900" indent="-342900" fontAlgn="base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给定</a:t>
            </a: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一组事务集</a:t>
            </a:r>
            <a:r>
              <a:rPr lang="en-US" altLang="zh-CN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每一个事务中包含若干个数据项，</a:t>
            </a:r>
            <a:r>
              <a:rPr lang="zh-CN" altLang="en-US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挖掘</a:t>
            </a:r>
            <a:r>
              <a:rPr lang="zh-CN" altLang="en-US" sz="28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各个数据项之间的关联，结果表示为</a:t>
            </a:r>
            <a:r>
              <a:rPr lang="en-US" altLang="zh-CN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X</a:t>
            </a:r>
            <a:r>
              <a:rPr lang="en-US" altLang="zh-CN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8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Y</a:t>
            </a:r>
            <a:endParaRPr lang="en-US" altLang="zh-CN" sz="2800" kern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1085850" lvl="2" indent="-170180" fontAlgn="base">
              <a:lnSpc>
                <a:spcPct val="150000"/>
              </a:lnSpc>
              <a:buClr>
                <a:srgbClr val="969696"/>
              </a:buClr>
              <a:defRPr/>
            </a:pPr>
            <a:r>
              <a:rPr lang="en-US" altLang="zh-CN" sz="2800" kern="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98% </a:t>
            </a:r>
            <a:r>
              <a:rPr lang="zh-CN" altLang="en-US" sz="2800" kern="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的顾客在购买电动剃须刀的同时会购买一些电池</a:t>
            </a:r>
            <a:endParaRPr lang="zh-CN" altLang="en-US" sz="2800" kern="0" dirty="0">
              <a:solidFill>
                <a:srgbClr val="C00000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307035" y="4349081"/>
            <a:ext cx="1905000" cy="13716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992835" y="4349081"/>
            <a:ext cx="1905000" cy="1524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</p:spPr>
        <p:txBody>
          <a:bodyPr wrap="none" anchor="ctr"/>
          <a:lstStyle/>
          <a:p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8535635" y="5034881"/>
            <a:ext cx="2286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</p:spPr>
        <p:txBody>
          <a:bodyPr wrap="none" anchor="ctr"/>
          <a:lstStyle/>
          <a:p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10440635" y="4001419"/>
            <a:ext cx="298450" cy="11096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</a:ln>
        </p:spPr>
        <p:txBody>
          <a:bodyPr wrap="none" anchor="ctr"/>
          <a:lstStyle/>
          <a:p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9167461" y="4001419"/>
            <a:ext cx="434975" cy="11096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</p:spPr>
        <p:txBody>
          <a:bodyPr wrap="none" anchor="ctr"/>
          <a:lstStyle/>
          <a:p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0096148" y="3429919"/>
            <a:ext cx="126206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2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购买商品</a:t>
            </a:r>
            <a:endParaRPr lang="en-US" altLang="zh-CN" sz="20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eaLnBrk="0" hangingPunct="0"/>
            <a:r>
              <a:rPr lang="en-US" altLang="zh-CN" sz="2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0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的交易</a:t>
            </a:r>
            <a:endParaRPr lang="zh-CN" altLang="en-US" sz="200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8238773" y="3358482"/>
            <a:ext cx="1752600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0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同时购买商品</a:t>
            </a:r>
            <a:endParaRPr lang="en-US" altLang="zh-CN" sz="2000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0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0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0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的交易</a:t>
            </a:r>
            <a:endParaRPr lang="zh-CN" altLang="en-US" sz="2000" u="sng">
              <a:solidFill>
                <a:srgbClr val="C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986360" y="5842920"/>
            <a:ext cx="1210588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00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购买商品</a:t>
            </a:r>
            <a:endParaRPr lang="en-US" altLang="zh-CN" sz="200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00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000">
                <a:solidFill>
                  <a:srgbClr val="333399"/>
                </a:solidFill>
                <a:latin typeface="华文新魏" pitchFamily="2" charset="-122"/>
                <a:ea typeface="华文新魏" pitchFamily="2" charset="-122"/>
              </a:rPr>
              <a:t>的交易</a:t>
            </a:r>
            <a:endParaRPr lang="zh-CN" altLang="en-US" sz="2000">
              <a:solidFill>
                <a:srgbClr val="333399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778941" y="3183361"/>
            <a:ext cx="3665538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1" lang="zh-CN" altLang="en-US" sz="2000">
              <a:solidFill>
                <a:srgbClr val="00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033812" y="3859241"/>
                <a:ext cx="5591018" cy="7886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pc="3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支持度</m:t>
                      </m:r>
                      <m:r>
                        <a:rPr kumimoji="1" lang="en-US" altLang="zh-CN" sz="2400" b="1" i="1" spc="3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kumimoji="1" lang="en-US" altLang="zh-CN" sz="2400" b="1" i="1" spc="300" smtClean="0"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同时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购买</m:t>
                          </m:r>
                          <m:r>
                            <a:rPr kumimoji="1" lang="en-US" altLang="zh-CN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kumimoji="1" lang="en-US" altLang="zh-CN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kumimoji="1" lang="zh-CN" altLang="en-US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交易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kumimoji="1" lang="zh-CN" altLang="en-US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总交易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数</m:t>
                          </m:r>
                        </m:den>
                      </m:f>
                    </m:oMath>
                  </m:oMathPara>
                </a14:m>
                <a:endParaRPr kumimoji="1" lang="en-US" altLang="zh-CN" sz="2400" b="1" spc="300" dirty="0">
                  <a:solidFill>
                    <a:srgbClr val="000066"/>
                  </a:solidFill>
                  <a:effectLst/>
                  <a:latin typeface="华文新魏" pitchFamily="2" charset="-122"/>
                  <a:ea typeface="华文新魏" pitchFamily="2" charset="-122"/>
                </a:endParaRPr>
              </a:p>
            </p:txBody>
          </p:sp>
        </mc:Choice>
        <mc:Fallback>
          <p:sp>
            <p:nvSpPr>
              <p:cNvPr id="2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812" y="3859241"/>
                <a:ext cx="5591018" cy="788614"/>
              </a:xfrm>
              <a:prstGeom prst="rect">
                <a:avLst/>
              </a:prstGeom>
              <a:blipFill rotWithShape="1">
                <a:blip r:embed="rId1"/>
                <a:stretch>
                  <a:fillRect l="-1" t="-44" r="9" b="37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1031232" y="5112022"/>
                <a:ext cx="5608651" cy="7886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pc="3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置信度</m:t>
                      </m:r>
                      <m:r>
                        <a:rPr kumimoji="1" lang="en-US" altLang="zh-CN" sz="2400" b="1" i="1" spc="3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kumimoji="1" lang="en-US" altLang="zh-CN" sz="2400" b="1" i="1" spc="300" smtClean="0">
                          <a:solidFill>
                            <a:srgbClr val="000066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同时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购买</m:t>
                          </m:r>
                          <m:r>
                            <a:rPr kumimoji="1" lang="en-US" altLang="zh-CN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kumimoji="1" lang="en-US" altLang="zh-CN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的</m:t>
                          </m:r>
                          <m:r>
                            <a:rPr kumimoji="1" lang="zh-CN" altLang="en-US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交易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数</m:t>
                          </m:r>
                        </m:num>
                        <m:den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购买</m:t>
                          </m:r>
                          <m:r>
                            <a:rPr kumimoji="1" lang="en-US" altLang="zh-CN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kumimoji="1" lang="zh-CN" altLang="en-US" sz="2400" b="1" i="1" spc="30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的交易</m:t>
                          </m:r>
                          <m:r>
                            <a:rPr kumimoji="1" lang="zh-CN" altLang="en-US" sz="2400" b="1" i="1" spc="300" smtClean="0">
                              <a:solidFill>
                                <a:srgbClr val="00006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数</m:t>
                          </m:r>
                        </m:den>
                      </m:f>
                    </m:oMath>
                  </m:oMathPara>
                </a14:m>
                <a:endParaRPr kumimoji="1" lang="en-US" altLang="zh-CN" sz="2400" b="1" spc="300" dirty="0">
                  <a:solidFill>
                    <a:srgbClr val="000066"/>
                  </a:solidFill>
                  <a:effectLst/>
                  <a:latin typeface="华文新魏" pitchFamily="2" charset="-122"/>
                  <a:ea typeface="华文新魏" pitchFamily="2" charset="-122"/>
                </a:endParaRPr>
              </a:p>
            </p:txBody>
          </p:sp>
        </mc:Choice>
        <mc:Fallback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1232" y="5112022"/>
                <a:ext cx="5608651" cy="788614"/>
              </a:xfrm>
              <a:prstGeom prst="rect">
                <a:avLst/>
              </a:prstGeom>
              <a:blipFill rotWithShape="1">
                <a:blip r:embed="rId2"/>
                <a:stretch>
                  <a:fillRect l="-11" t="-34" r="6" b="27"/>
                </a:stretch>
              </a:blipFill>
              <a:ln w="9525">
                <a:noFill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关联分析核心：发现频繁项集</a:t>
            </a:r>
            <a:endParaRPr lang="zh-CN" altLang="en-US" dirty="0"/>
          </a:p>
        </p:txBody>
      </p:sp>
      <p:sp>
        <p:nvSpPr>
          <p:cNvPr id="4" name="内容占位符 5"/>
          <p:cNvSpPr txBox="1"/>
          <p:nvPr/>
        </p:nvSpPr>
        <p:spPr bwMode="auto">
          <a:xfrm>
            <a:off x="232475" y="982933"/>
            <a:ext cx="11701220" cy="6288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800" kern="0" dirty="0">
                <a:solidFill>
                  <a:srgbClr val="FF0000"/>
                </a:solidFill>
              </a:rPr>
              <a:t>频繁项集</a:t>
            </a:r>
            <a:r>
              <a:rPr lang="zh-CN" altLang="en-US" sz="2800" kern="0" dirty="0"/>
              <a:t>：出现频率超过预设支持度的项集（</a:t>
            </a:r>
            <a:r>
              <a:rPr lang="zh-CN" altLang="en-US" sz="2800" b="1" kern="0" dirty="0">
                <a:solidFill>
                  <a:srgbClr val="FF0000"/>
                </a:solidFill>
              </a:rPr>
              <a:t>冰山查询</a:t>
            </a:r>
            <a:r>
              <a:rPr lang="zh-CN" altLang="en-US" sz="2800" kern="0" dirty="0"/>
              <a:t>）</a:t>
            </a:r>
            <a:endParaRPr lang="zh-CN" altLang="en-US" sz="2800" kern="0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62179" y="1699018"/>
            <a:ext cx="4724400" cy="2667000"/>
          </a:xfrm>
          <a:ln>
            <a:solidFill>
              <a:srgbClr val="990000"/>
            </a:solidFill>
          </a:ln>
        </p:spPr>
        <p:txBody>
          <a:bodyPr vert="horz" wrap="square" lIns="180000" tIns="72000" rIns="91440" bIns="45720" numCol="1" anchor="t" anchorCtr="0" compatLnSpc="1"/>
          <a:lstStyle/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Select 		</a:t>
            </a:r>
            <a:r>
              <a:rPr lang="en-US" altLang="zh-CN" sz="2400" dirty="0">
                <a:solidFill>
                  <a:srgbClr val="FF0000"/>
                </a:solidFill>
              </a:rPr>
              <a:t>item</a:t>
            </a:r>
            <a:r>
              <a:rPr lang="en-US" altLang="zh-CN" sz="2400" dirty="0"/>
              <a:t>, count(*)</a:t>
            </a:r>
            <a:endParaRPr lang="en-US" altLang="zh-CN" sz="24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From		trans</a:t>
            </a:r>
            <a:endParaRPr lang="en-US" altLang="zh-CN" sz="24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Where		condition</a:t>
            </a:r>
            <a:endParaRPr lang="en-US" altLang="zh-CN" sz="2400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Group by	item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Having	count(*) &gt; 10000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5436026" y="1699018"/>
            <a:ext cx="6377940" cy="2668292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</a:ln>
        </p:spPr>
        <p:txBody>
          <a:bodyPr vert="horz" wrap="square" lIns="180000" tIns="72000" rIns="0" bIns="0" numCol="1" anchor="t" anchorCtr="0" compatLnSpc="1"/>
          <a:lstStyle/>
          <a:p>
            <a:pPr marL="285750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defRPr/>
            </a:pPr>
            <a:r>
              <a:rPr lang="en-US" altLang="zh-CN" sz="24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Select 	</a:t>
            </a:r>
            <a:r>
              <a:rPr lang="en-US" altLang="zh-CN" sz="2400" b="1" kern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t1.item, t2.item</a:t>
            </a:r>
            <a:r>
              <a:rPr lang="en-US" altLang="zh-CN" sz="24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, count(*)</a:t>
            </a:r>
            <a:endParaRPr lang="en-US" altLang="zh-CN" sz="2400" b="1" kern="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defRPr/>
            </a:pPr>
            <a:r>
              <a:rPr lang="en-US" altLang="zh-CN" sz="24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From		trans t1, trans t2</a:t>
            </a:r>
            <a:endParaRPr lang="en-US" altLang="zh-CN" sz="2400" b="1" kern="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defRPr/>
            </a:pPr>
            <a:r>
              <a:rPr lang="en-US" altLang="zh-CN" sz="24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Where		t1.bucket_id = t2.bucket_id</a:t>
            </a:r>
            <a:endParaRPr lang="en-US" altLang="zh-CN" sz="2400" b="1" kern="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Group by	t1.item, t2.item</a:t>
            </a:r>
            <a:endParaRPr lang="en-US" altLang="zh-CN" sz="2400" b="1" kern="0" dirty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  <a:p>
            <a:pPr marL="285750" indent="-28575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Having	count(*) &gt; 10000</a:t>
            </a:r>
            <a:endParaRPr lang="zh-CN" altLang="en-US" sz="2400" b="1" kern="0" dirty="0">
              <a:solidFill>
                <a:srgbClr val="FF000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4623" y="0"/>
            <a:ext cx="667376" cy="836711"/>
          </a:xfrm>
          <a:prstGeom prst="rect">
            <a:avLst/>
          </a:prstGeom>
        </p:spPr>
      </p:pic>
      <p:sp>
        <p:nvSpPr>
          <p:cNvPr id="13" name="内容占位符 5"/>
          <p:cNvSpPr txBox="1"/>
          <p:nvPr/>
        </p:nvSpPr>
        <p:spPr bwMode="auto">
          <a:xfrm>
            <a:off x="369377" y="4653451"/>
            <a:ext cx="11491083" cy="20650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800" kern="0" dirty="0">
                <a:solidFill>
                  <a:srgbClr val="FF0000"/>
                </a:solidFill>
              </a:rPr>
              <a:t>先验（</a:t>
            </a:r>
            <a:r>
              <a:rPr lang="en-US" altLang="zh-CN" sz="2800" kern="0" dirty="0" err="1">
                <a:solidFill>
                  <a:srgbClr val="FF0000"/>
                </a:solidFill>
              </a:rPr>
              <a:t>Apriori</a:t>
            </a:r>
            <a:r>
              <a:rPr lang="zh-CN" altLang="en-US" sz="2800" kern="0" dirty="0">
                <a:solidFill>
                  <a:srgbClr val="FF0000"/>
                </a:solidFill>
              </a:rPr>
              <a:t>）法则</a:t>
            </a:r>
            <a:r>
              <a:rPr lang="zh-CN" altLang="en-US" sz="2800" kern="0" dirty="0"/>
              <a:t>：一个频繁项集的任何非空子集肯定也是频繁项集</a:t>
            </a:r>
            <a:endParaRPr lang="zh-CN" altLang="en-US" sz="2800" kern="0" dirty="0"/>
          </a:p>
          <a:p>
            <a:pPr lvl="1">
              <a:lnSpc>
                <a:spcPct val="120000"/>
              </a:lnSpc>
            </a:pPr>
            <a:r>
              <a:rPr lang="en-US" altLang="zh-CN" sz="2400" kern="0" dirty="0"/>
              <a:t>{A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B}</a:t>
            </a:r>
            <a:r>
              <a:rPr lang="zh-CN" altLang="en-US" sz="2400" kern="0" dirty="0"/>
              <a:t>为频繁项集，那么其子集</a:t>
            </a:r>
            <a:r>
              <a:rPr lang="en-US" altLang="zh-CN" sz="2400" kern="0" dirty="0"/>
              <a:t>{A}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{B}</a:t>
            </a:r>
            <a:r>
              <a:rPr lang="zh-CN" altLang="en-US" sz="2400" kern="0" dirty="0"/>
              <a:t>也都为频繁项集</a:t>
            </a:r>
            <a:endParaRPr lang="en-US" altLang="zh-CN" sz="2400" kern="0" dirty="0"/>
          </a:p>
          <a:p>
            <a:pPr lvl="1">
              <a:lnSpc>
                <a:spcPct val="120000"/>
              </a:lnSpc>
            </a:pPr>
            <a:r>
              <a:rPr lang="zh-CN" altLang="en-US" sz="2400" kern="0" dirty="0">
                <a:solidFill>
                  <a:srgbClr val="FF0000"/>
                </a:solidFill>
              </a:rPr>
              <a:t>反单调：一个集合如果不是频繁的，则它的任何超集也不是频繁的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kern="0" dirty="0"/>
              <a:t>由低阶频繁项集构造高阶频繁项集</a:t>
            </a:r>
            <a:endParaRPr lang="zh-CN" altLang="en-US" sz="2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练习一：各种熵的</a:t>
            </a:r>
            <a:r>
              <a:rPr lang="en-US" altLang="zh-CN" dirty="0"/>
              <a:t>SQL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2356" y="1855011"/>
            <a:ext cx="8607288" cy="3147978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solidFill>
                  <a:srgbClr val="6600CC"/>
                </a:solidFill>
              </a:rPr>
              <a:t>用</a:t>
            </a:r>
            <a:r>
              <a:rPr lang="en-US" altLang="zh-CN" sz="2800" dirty="0">
                <a:solidFill>
                  <a:srgbClr val="6600CC"/>
                </a:solidFill>
              </a:rPr>
              <a:t>SQL</a:t>
            </a:r>
            <a:r>
              <a:rPr lang="zh-CN" altLang="en-US" sz="2800" dirty="0">
                <a:solidFill>
                  <a:srgbClr val="6600CC"/>
                </a:solidFill>
              </a:rPr>
              <a:t>实现熵、条件熵、相对熵的函数。注意函数一般不能接受表名作为参数进行传递，但可以接受列名参数，所以可以针对一个固定的表来计算。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800" dirty="0">
                <a:solidFill>
                  <a:srgbClr val="6600CC"/>
                </a:solidFill>
              </a:rPr>
              <a:t>结合世界幸福报告数据集，利用上面实现的函数，探索各项指标对幸福指数的影响。</a:t>
            </a:r>
            <a:endParaRPr lang="zh-CN" altLang="en-US" sz="2800" dirty="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关联分析示例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233189" y="1593009"/>
          <a:ext cx="4583604" cy="2743200"/>
        </p:xfrm>
        <a:graphic>
          <a:graphicData uri="http://schemas.openxmlformats.org/drawingml/2006/table">
            <a:tbl>
              <a:tblPr firstRow="1" bandRow="1"/>
              <a:tblGrid>
                <a:gridCol w="836930"/>
                <a:gridCol w="3746674"/>
              </a:tblGrid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TID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项集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面包，牛奶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面包，啤酒，鸡蛋，尿布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牛奶，啤酒，尿布，可乐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面包，牛奶，啤酒，尿布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/>
                        <a:t>面包，牛奶，尿布，可乐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98314" y="5003365"/>
            <a:ext cx="66984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尿布→啤酒   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置信度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3/4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啤酒→尿布  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置信度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3/3</a:t>
            </a:r>
            <a:endParaRPr kumimoji="1" lang="zh-CN" altLang="en-US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474857" y="927802"/>
          <a:ext cx="2714644" cy="3486154"/>
        </p:xfrm>
        <a:graphic>
          <a:graphicData uri="http://schemas.openxmlformats.org/drawingml/2006/table">
            <a:tbl>
              <a:tblPr firstRow="1" bandRow="1"/>
              <a:tblGrid>
                <a:gridCol w="1357322"/>
                <a:gridCol w="1357322"/>
              </a:tblGrid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1</a:t>
                      </a:r>
                      <a:r>
                        <a:rPr lang="zh-CN" altLang="en-US" sz="2400" dirty="0"/>
                        <a:t>阶项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计数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啤酒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面包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可乐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尿布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牛奶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鸡蛋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823703" y="1315257"/>
          <a:ext cx="3143273" cy="3486154"/>
        </p:xfrm>
        <a:graphic>
          <a:graphicData uri="http://schemas.openxmlformats.org/drawingml/2006/table">
            <a:tbl>
              <a:tblPr firstRow="1" bandRow="1"/>
              <a:tblGrid>
                <a:gridCol w="2161000"/>
                <a:gridCol w="982273"/>
              </a:tblGrid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2</a:t>
                      </a:r>
                      <a:r>
                        <a:rPr lang="zh-CN" altLang="en-US" sz="2400" dirty="0"/>
                        <a:t>阶项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计数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啤酒，面包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啤酒，尿布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啤酒，牛奶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面包，尿布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面包，牛奶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尿布，牛奶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251856" y="5527241"/>
          <a:ext cx="4276756" cy="996044"/>
        </p:xfrm>
        <a:graphic>
          <a:graphicData uri="http://schemas.openxmlformats.org/drawingml/2006/table">
            <a:tbl>
              <a:tblPr firstRow="1" bandRow="1"/>
              <a:tblGrid>
                <a:gridCol w="2940269"/>
                <a:gridCol w="1336487"/>
              </a:tblGrid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/>
                        <a:t>3</a:t>
                      </a:r>
                      <a:r>
                        <a:rPr lang="zh-CN" altLang="en-US" sz="2400" dirty="0"/>
                        <a:t>阶项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/>
                        <a:t>计数</a:t>
                      </a:r>
                      <a:endParaRPr lang="zh-CN" altLang="en-US" sz="24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/>
                    </a:solidFill>
                  </a:tcPr>
                </a:tc>
              </a:tr>
              <a:tr h="498022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面包，尿布，牛奶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E4A8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1353762" y="1005367"/>
            <a:ext cx="230383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最小支持度为</a:t>
            </a:r>
            <a:r>
              <a:rPr kumimoji="1" lang="en-US" altLang="zh-CN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endParaRPr kumimoji="1" lang="zh-CN" altLang="en-US" sz="24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353762" y="5752161"/>
            <a:ext cx="4583604" cy="9079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面包，尿布→牛奶     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置信度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3/3</a:t>
            </a:r>
            <a:endParaRPr kumimoji="1" lang="zh-CN" altLang="en-US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牛奶→面包，尿布     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置信度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3/4</a:t>
            </a:r>
            <a:endParaRPr kumimoji="1" lang="zh-CN" altLang="en-US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816793" y="2964609"/>
            <a:ext cx="6735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8189501" y="2981957"/>
            <a:ext cx="6735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>
            <a:endCxn id="8" idx="0"/>
          </p:cNvCxnSpPr>
          <p:nvPr/>
        </p:nvCxnSpPr>
        <p:spPr bwMode="auto">
          <a:xfrm flipH="1">
            <a:off x="9390234" y="4801411"/>
            <a:ext cx="885144" cy="7258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stCxn id="8" idx="1"/>
            <a:endCxn id="10" idx="3"/>
          </p:cNvCxnSpPr>
          <p:nvPr/>
        </p:nvCxnSpPr>
        <p:spPr bwMode="auto">
          <a:xfrm flipH="1">
            <a:off x="5937366" y="6025263"/>
            <a:ext cx="1314490" cy="1808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>
            <a:stCxn id="7" idx="1"/>
            <a:endCxn id="5" idx="3"/>
          </p:cNvCxnSpPr>
          <p:nvPr/>
        </p:nvCxnSpPr>
        <p:spPr bwMode="auto">
          <a:xfrm flipH="1">
            <a:off x="6896746" y="3058334"/>
            <a:ext cx="1926957" cy="21758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</p:spPr>
        <p:txBody>
          <a:bodyPr/>
          <a:lstStyle/>
          <a:p>
            <a:r>
              <a:rPr lang="zh-CN" altLang="en-US" dirty="0"/>
              <a:t>关联分析算法过程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4468" y="1295400"/>
            <a:ext cx="10197886" cy="502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algn="ctr" eaLnBrk="0" fontAlgn="base" hangingPunct="0">
              <a:spcBef>
                <a:spcPts val="1800"/>
              </a:spcBef>
              <a:spcAft>
                <a:spcPct val="20000"/>
              </a:spcAft>
              <a:buClr>
                <a:srgbClr val="FF0000"/>
              </a:buClr>
              <a:defRPr/>
            </a:pPr>
            <a:r>
              <a:rPr lang="zh-CN" altLang="en-US" sz="32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由</a:t>
            </a:r>
            <a:r>
              <a:rPr lang="en-US" altLang="zh-CN" sz="32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kern="0" baseline="-160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k-1</a:t>
            </a:r>
            <a:r>
              <a:rPr lang="zh-CN" altLang="en-US" sz="32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产生</a:t>
            </a:r>
            <a:r>
              <a:rPr lang="en-US" altLang="zh-CN" sz="3200" b="1" kern="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L</a:t>
            </a:r>
            <a:r>
              <a:rPr lang="en-US" altLang="zh-CN" sz="3200" b="1" kern="0" baseline="-16000" dirty="0">
                <a:solidFill>
                  <a:srgbClr val="002060"/>
                </a:solidFill>
                <a:latin typeface="隶书" pitchFamily="49" charset="-122"/>
                <a:ea typeface="隶书" pitchFamily="49" charset="-122"/>
                <a:cs typeface="Arial Unicode MS" panose="020B0604020202020204" pitchFamily="34" charset="-122"/>
              </a:rPr>
              <a:t>k</a:t>
            </a:r>
            <a:endParaRPr lang="zh-CN" altLang="en-US" sz="3200" b="1" kern="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  <a:p>
            <a:pPr marL="0" lvl="1" algn="ctr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连接步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：对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K-1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阶频繁项集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L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做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Self-Join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操作，形成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K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阶频繁项集的候选集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 </a:t>
            </a:r>
            <a:endParaRPr lang="en-US" altLang="zh-CN" sz="2400" kern="0" baseline="-2500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0" lvl="1" algn="just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insert into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</a:t>
            </a:r>
            <a:endParaRPr lang="en-US" altLang="zh-CN" sz="2400" i="1" kern="0" baseline="-2500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0" lvl="1" algn="just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select 	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p.item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, p.item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, …, p.item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, q.item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</a:t>
            </a:r>
            <a:endParaRPr lang="en-US" altLang="zh-CN" sz="2400" i="1" kern="0" baseline="-2500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0" lvl="1" algn="just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from 	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L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 p, L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q</a:t>
            </a:r>
            <a:endParaRPr lang="en-US" altLang="zh-CN" sz="2400" i="1" kern="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0" lvl="1" algn="just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where	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p.item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=q.item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, …, p.item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k-2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=q.item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k-2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, </a:t>
            </a:r>
            <a:endParaRPr lang="en-US" altLang="zh-CN" sz="2400" i="1" kern="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0" lvl="1" algn="just" eaLnBrk="0" fontAlgn="base" hangingPunct="0">
              <a:lnSpc>
                <a:spcPct val="110000"/>
              </a:lnSpc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		p.item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&lt; q.item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</a:t>
            </a:r>
            <a:endParaRPr lang="en-US" altLang="zh-CN" sz="2400" i="1" kern="0" baseline="-2500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0" lvl="1" algn="just" eaLnBrk="0" fontAlgn="base" hangingPunct="0">
              <a:spcBef>
                <a:spcPts val="1800"/>
              </a:spcBef>
              <a:spcAft>
                <a:spcPct val="20000"/>
              </a:spcAft>
              <a:buClr>
                <a:srgbClr val="4D4D4D"/>
              </a:buClr>
              <a:buSzPct val="110000"/>
              <a:buFontTx/>
              <a:buChar char="•"/>
              <a:defRPr/>
            </a:pP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40571" y="3200400"/>
            <a:ext cx="4527443" cy="27548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685800" lvl="1" indent="-224155" algn="ctr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3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阶高频项目集：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L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3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 {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abc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ace,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}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		Self-joining: L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3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* L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3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u="sng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 u="sng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		</a:t>
            </a:r>
            <a:r>
              <a:rPr lang="en-US" altLang="zh-CN" sz="2400" u="sng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  </a:t>
            </a:r>
            <a:r>
              <a:rPr lang="en-US" altLang="zh-CN" sz="2400" u="sng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e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acde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关联分析算法过程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4318" y="2054818"/>
            <a:ext cx="9523359" cy="36330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461645" lvl="1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剪枝步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：任何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K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-1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阶非频繁项集，则其不可能为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K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阶频繁项集的子集</a:t>
            </a:r>
            <a:endParaRPr lang="zh-CN" altLang="en-US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32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	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for  all  </a:t>
            </a:r>
            <a:r>
              <a:rPr lang="en-US" altLang="zh-CN" sz="2400" i="1" kern="0" dirty="0" err="1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itemsets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  c  in  C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 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do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	for  all 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(k-1)-subsets  s  of  c 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do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		if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( s  is  not  in  L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k-1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) </a:t>
            </a:r>
            <a:endParaRPr lang="en-US" altLang="zh-CN" sz="2400" i="1" kern="0" dirty="0">
              <a:solidFill>
                <a:srgbClr val="000066"/>
              </a:solidFill>
              <a:latin typeface="华文新魏" pitchFamily="2" charset="-122"/>
              <a:ea typeface="宋体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				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then  delete 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  from  </a:t>
            </a:r>
            <a:r>
              <a:rPr lang="en-US" altLang="zh-CN" sz="2400" i="1" kern="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i="1" kern="0" baseline="-25000" dirty="0">
                <a:solidFill>
                  <a:srgbClr val="000066"/>
                </a:solidFill>
                <a:latin typeface="华文新魏" pitchFamily="2" charset="-122"/>
                <a:ea typeface="宋体" pitchFamily="2" charset="-122"/>
                <a:cs typeface="Arial Unicode MS" panose="020B0604020202020204" pitchFamily="34" charset="-122"/>
              </a:rPr>
              <a:t>k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Blip>
                <a:blip r:embed="rId1"/>
              </a:buBlip>
              <a:defRPr/>
            </a:pPr>
            <a:endParaRPr lang="en-US" altLang="zh-CN" sz="2800" b="1" kern="0" dirty="0">
              <a:solidFill>
                <a:srgbClr val="002060"/>
              </a:solidFill>
              <a:latin typeface="隶书" pitchFamily="49" charset="-122"/>
              <a:ea typeface="隶书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12267" y="3115159"/>
            <a:ext cx="4690820" cy="28361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685800" lvl="1" indent="-224155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L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3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 {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abc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, ace,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bcd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}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685800" lvl="1" indent="-224155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4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={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，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acde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}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461645" lvl="1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剪枝步把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acde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 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移出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461645" lvl="1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因为 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ade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不包含在 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L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3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中</a:t>
            </a:r>
            <a:endParaRPr lang="zh-CN" altLang="en-US" sz="2400" kern="0" baseline="-2500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  <a:p>
            <a:pPr marL="461645" lvl="1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4D4D4D"/>
              </a:buClr>
              <a:buSzPct val="110000"/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4</a:t>
            </a:r>
            <a:r>
              <a:rPr lang="zh-CN" altLang="en-US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阶候选集：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C</a:t>
            </a:r>
            <a:r>
              <a:rPr lang="en-US" altLang="zh-CN" sz="2400" kern="0" baseline="-25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4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={</a:t>
            </a:r>
            <a:r>
              <a:rPr lang="en-US" altLang="zh-CN" sz="2400" kern="0" dirty="0" err="1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abcd</a:t>
            </a:r>
            <a:r>
              <a:rPr lang="en-US" altLang="zh-CN" sz="2400" kern="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  <a:cs typeface="Arial Unicode MS" panose="020B0604020202020204" pitchFamily="34" charset="-122"/>
              </a:rPr>
              <a:t>}</a:t>
            </a:r>
            <a:endParaRPr lang="en-US" altLang="zh-CN" sz="2400" kern="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关联分析算法最核心的问题：如何实现对候选集的计数？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734" y="1874677"/>
            <a:ext cx="6692036" cy="4298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40" y="1874677"/>
            <a:ext cx="4748960" cy="41431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964" y="1318295"/>
            <a:ext cx="1992209" cy="5563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关联分析和相关性分析</a:t>
            </a: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6393" y="3326869"/>
            <a:ext cx="9825925" cy="1909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设</a:t>
            </a:r>
            <a:r>
              <a:rPr kumimoji="1" lang="en-US" altLang="zh-CN" sz="2400" dirty="0" err="1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min_sup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=30 %, </a:t>
            </a:r>
            <a:r>
              <a:rPr kumimoji="1" lang="en-US" altLang="zh-CN" sz="2400" dirty="0" err="1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min_conf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=60%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，将发现规则：</a:t>
            </a:r>
            <a:endParaRPr kumimoji="1" lang="zh-CN" altLang="en-US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5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游戏→录像</a:t>
            </a:r>
            <a:endParaRPr kumimoji="1" lang="en-US" altLang="zh-CN" sz="24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5000"/>
              </a:lnSpc>
            </a:pP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	[support = 40%, confidence = 66%]</a:t>
            </a:r>
            <a:endParaRPr kumimoji="1" lang="en-US" altLang="zh-CN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>
              <a:lnSpc>
                <a:spcPct val="125000"/>
              </a:lnSpc>
            </a:pP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实际上购买录象的可能性是</a:t>
            </a:r>
            <a:r>
              <a:rPr kumimoji="1" lang="en-US" altLang="zh-CN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75%</a:t>
            </a:r>
            <a:r>
              <a:rPr kumimoji="1" lang="zh-CN" altLang="en-US" sz="24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，所以游戏和录象是负相关的</a:t>
            </a:r>
            <a:endParaRPr kumimoji="1" lang="zh-CN" altLang="en-US" sz="24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390254" y="1095214"/>
            <a:ext cx="3657600" cy="1752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endParaRPr lang="zh-CN" altLang="en-US" sz="1600" b="1">
              <a:solidFill>
                <a:srgbClr val="0070C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990454" y="1171414"/>
            <a:ext cx="3810000" cy="1752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</a:pPr>
            <a:endParaRPr lang="zh-CN" altLang="en-US" sz="1600" b="1">
              <a:solidFill>
                <a:srgbClr val="0070C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95054" y="1552415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游戏</a:t>
            </a:r>
            <a:endParaRPr lang="en-US" altLang="zh-CN" sz="24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6000</a:t>
            </a:r>
            <a:endParaRPr lang="zh-CN" altLang="en-US" sz="24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124054" y="1552415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录像</a:t>
            </a:r>
            <a:r>
              <a:rPr lang="en-US" altLang="zh-CN" sz="24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7500</a:t>
            </a:r>
            <a:endParaRPr lang="zh-CN" altLang="en-US" sz="24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5523854" y="178101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4000</a:t>
            </a:r>
            <a:endParaRPr lang="zh-CN" altLang="en-US" sz="2400" b="1" dirty="0">
              <a:solidFill>
                <a:srgbClr val="0070C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0" name="Group 4"/>
          <p:cNvGraphicFramePr>
            <a:graphicFrameLocks noGrp="1"/>
          </p:cNvGraphicFramePr>
          <p:nvPr/>
        </p:nvGraphicFramePr>
        <p:xfrm>
          <a:off x="2819401" y="5700576"/>
          <a:ext cx="6857999" cy="901700"/>
        </p:xfrm>
        <a:graphic>
          <a:graphicData uri="http://schemas.openxmlformats.org/drawingml/2006/table">
            <a:tbl>
              <a:tblPr/>
              <a:tblGrid>
                <a:gridCol w="1769806"/>
                <a:gridCol w="1769806"/>
                <a:gridCol w="3318387"/>
              </a:tblGrid>
              <a:tr h="457200">
                <a:tc rowSpan="2"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coor</a:t>
                      </a:r>
                      <a:r>
                        <a:rPr kumimoji="1" lang="en-US" altLang="zh-CN" sz="2000" b="1" i="0" u="none" strike="noStrike" cap="none" normalizeH="0" baseline="-1800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A,B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=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P(A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B)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=0.4/(0.75*0.6)=0.89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 vMerge="1">
                  <a:tcPr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 panose="020B0604030504040204"/>
                          <a:ea typeface="隶书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隶书" pitchFamily="49" charset="-122"/>
                        </a:rPr>
                        <a:t>P(A)P(B)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关联分析中的辛普森悖论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1996" y="1410344"/>
            <a:ext cx="6360549" cy="47300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25" y="1410343"/>
            <a:ext cx="4950056" cy="4730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/>
              <a:t>AUC</a:t>
            </a:r>
            <a:r>
              <a:rPr lang="zh-CN" altLang="en-US" dirty="0"/>
              <a:t>计算</a:t>
            </a:r>
            <a:endParaRPr lang="zh-CN" alt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792356" y="1529925"/>
            <a:ext cx="9381922" cy="3798156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kern="0" dirty="0">
                <a:solidFill>
                  <a:srgbClr val="6600CC"/>
                </a:solidFill>
              </a:rPr>
              <a:t>AUC</a:t>
            </a:r>
            <a:r>
              <a:rPr lang="zh-CN" altLang="en-US" sz="2800" kern="0" dirty="0">
                <a:solidFill>
                  <a:srgbClr val="6600CC"/>
                </a:solidFill>
              </a:rPr>
              <a:t>是个评价分类器性能的重要指标，我们的实习是基于</a:t>
            </a:r>
            <a:r>
              <a:rPr lang="en-US" altLang="zh-CN" sz="2800" kern="0" dirty="0" err="1">
                <a:solidFill>
                  <a:srgbClr val="6600CC"/>
                </a:solidFill>
              </a:rPr>
              <a:t>itemScore</a:t>
            </a:r>
            <a:r>
              <a:rPr lang="zh-CN" altLang="en-US" sz="2800" kern="0" dirty="0">
                <a:solidFill>
                  <a:srgbClr val="6600CC"/>
                </a:solidFill>
              </a:rPr>
              <a:t>数据集来用</a:t>
            </a:r>
            <a:r>
              <a:rPr lang="en-US" altLang="zh-CN" sz="2800" kern="0" dirty="0">
                <a:solidFill>
                  <a:srgbClr val="6600CC"/>
                </a:solidFill>
              </a:rPr>
              <a:t>SQL</a:t>
            </a:r>
            <a:r>
              <a:rPr lang="zh-CN" altLang="en-US" sz="2800" kern="0" dirty="0">
                <a:solidFill>
                  <a:srgbClr val="6600CC"/>
                </a:solidFill>
              </a:rPr>
              <a:t>计算</a:t>
            </a:r>
            <a:r>
              <a:rPr lang="en-US" altLang="zh-CN" sz="2800" kern="0" dirty="0">
                <a:solidFill>
                  <a:srgbClr val="6600CC"/>
                </a:solidFill>
              </a:rPr>
              <a:t>AUC</a:t>
            </a:r>
            <a:r>
              <a:rPr lang="zh-CN" altLang="en-US" sz="2800" kern="0" dirty="0">
                <a:solidFill>
                  <a:srgbClr val="6600CC"/>
                </a:solidFill>
              </a:rPr>
              <a:t>指标。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6600CC"/>
                </a:solidFill>
              </a:rPr>
              <a:t>关于用</a:t>
            </a:r>
            <a:r>
              <a:rPr lang="en-US" altLang="zh-CN" sz="2800" kern="0" dirty="0">
                <a:solidFill>
                  <a:srgbClr val="6600CC"/>
                </a:solidFill>
              </a:rPr>
              <a:t>SQL</a:t>
            </a:r>
            <a:r>
              <a:rPr lang="zh-CN" altLang="en-US" sz="2800" kern="0" dirty="0">
                <a:solidFill>
                  <a:srgbClr val="6600CC"/>
                </a:solidFill>
              </a:rPr>
              <a:t>计算</a:t>
            </a:r>
            <a:r>
              <a:rPr lang="en-US" altLang="zh-CN" sz="2800" kern="0" dirty="0">
                <a:solidFill>
                  <a:srgbClr val="6600CC"/>
                </a:solidFill>
              </a:rPr>
              <a:t>AUC</a:t>
            </a:r>
            <a:r>
              <a:rPr lang="zh-CN" altLang="en-US" sz="2800" kern="0" dirty="0">
                <a:solidFill>
                  <a:srgbClr val="6600CC"/>
                </a:solidFill>
              </a:rPr>
              <a:t>，网上有不少这方面的资料，同学们可以自行参考，下面是两个这方面的链接。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hlinkClick r:id="rId1"/>
              </a:rPr>
              <a:t>https://zhuanlan.zhihu.com/p/443260433</a:t>
            </a:r>
            <a:endParaRPr lang="en-US" altLang="zh-CN" sz="2800" dirty="0"/>
          </a:p>
          <a:p>
            <a:pPr algn="just">
              <a:lnSpc>
                <a:spcPct val="15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hlinkClick r:id="rId2"/>
              </a:rPr>
              <a:t>https://zhuanlan.zhihu.com/p/402824981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混淆矩阵</a:t>
            </a:r>
            <a:endParaRPr lang="zh-CN" altLang="en-US" dirty="0"/>
          </a:p>
        </p:txBody>
      </p:sp>
      <p:pic>
        <p:nvPicPr>
          <p:cNvPr id="13318" name="Picture 6" descr="previ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2" y="926968"/>
            <a:ext cx="7088643" cy="33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477573" y="4297398"/>
            <a:ext cx="3547559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2060"/>
                </a:solidFill>
                <a:latin typeface="-apple-system"/>
              </a:rPr>
              <a:t>TPRate</a:t>
            </a:r>
            <a:r>
              <a:rPr lang="zh-CN" altLang="en-US" b="1" dirty="0">
                <a:solidFill>
                  <a:srgbClr val="002060"/>
                </a:solidFill>
                <a:latin typeface="-apple-system"/>
              </a:rPr>
              <a:t>：所有真实类别为</a:t>
            </a:r>
            <a:r>
              <a:rPr lang="en-US" altLang="zh-CN" b="1" dirty="0">
                <a:solidFill>
                  <a:srgbClr val="002060"/>
                </a:solidFill>
                <a:latin typeface="-apple-system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-apple-system"/>
              </a:rPr>
              <a:t>的样本中，预测类别为</a:t>
            </a:r>
            <a:r>
              <a:rPr lang="en-US" altLang="zh-CN" b="1" dirty="0">
                <a:solidFill>
                  <a:srgbClr val="002060"/>
                </a:solidFill>
                <a:latin typeface="-apple-system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-apple-system"/>
              </a:rPr>
              <a:t>的比例</a:t>
            </a:r>
            <a:endParaRPr lang="zh-CN" altLang="en-US" dirty="0">
              <a:solidFill>
                <a:srgbClr val="002060"/>
              </a:solidFill>
              <a:latin typeface="-apple-system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2060"/>
                </a:solidFill>
                <a:latin typeface="-apple-system"/>
              </a:rPr>
              <a:t>FPRate</a:t>
            </a:r>
            <a:r>
              <a:rPr lang="zh-CN" altLang="en-US" b="1" dirty="0">
                <a:solidFill>
                  <a:srgbClr val="002060"/>
                </a:solidFill>
                <a:latin typeface="-apple-system"/>
              </a:rPr>
              <a:t>：所有真实类别为</a:t>
            </a:r>
            <a:r>
              <a:rPr lang="en-US" altLang="zh-CN" b="1" dirty="0">
                <a:solidFill>
                  <a:srgbClr val="002060"/>
                </a:solidFill>
                <a:latin typeface="-apple-system"/>
              </a:rPr>
              <a:t>0</a:t>
            </a:r>
            <a:r>
              <a:rPr lang="zh-CN" altLang="en-US" b="1" dirty="0">
                <a:solidFill>
                  <a:srgbClr val="002060"/>
                </a:solidFill>
                <a:latin typeface="-apple-system"/>
              </a:rPr>
              <a:t>的样本中，预测类别为</a:t>
            </a:r>
            <a:r>
              <a:rPr lang="en-US" altLang="zh-CN" b="1" dirty="0">
                <a:solidFill>
                  <a:srgbClr val="002060"/>
                </a:solidFill>
                <a:latin typeface="-apple-system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-apple-system"/>
              </a:rPr>
              <a:t>的比例</a:t>
            </a:r>
            <a:endParaRPr lang="zh-CN" altLang="en-US" b="0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868" y="4393025"/>
            <a:ext cx="813704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若一个实例是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正类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并且被预测为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正类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，即为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真正类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(True </a:t>
            </a:r>
            <a:r>
              <a:rPr lang="en-US" altLang="zh-CN" b="1" dirty="0" err="1">
                <a:solidFill>
                  <a:srgbClr val="002060"/>
                </a:solidFill>
                <a:latin typeface="Verdana" panose="020B0604030504040204" pitchFamily="34" charset="0"/>
              </a:rPr>
              <a:t>Postive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</a:rPr>
              <a:t>TP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)</a:t>
            </a:r>
            <a:endParaRPr lang="en-US" altLang="zh-CN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若一个实例是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正类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但被预测成为</a:t>
            </a:r>
            <a:r>
              <a:rPr lang="zh-CN" altLang="en-US" b="1" dirty="0">
                <a:latin typeface="Verdana" panose="020B0604030504040204" pitchFamily="34" charset="0"/>
              </a:rPr>
              <a:t>负类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，即为</a:t>
            </a:r>
            <a:r>
              <a:rPr lang="zh-CN" altLang="en-US" b="1" dirty="0">
                <a:solidFill>
                  <a:srgbClr val="6600CC"/>
                </a:solidFill>
                <a:latin typeface="Verdana" panose="020B0604030504040204" pitchFamily="34" charset="0"/>
              </a:rPr>
              <a:t>假负类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(False Negative </a:t>
            </a:r>
            <a:r>
              <a:rPr lang="en-US" altLang="zh-CN" b="1" dirty="0">
                <a:solidFill>
                  <a:srgbClr val="6600CC"/>
                </a:solidFill>
                <a:latin typeface="Verdana" panose="020B0604030504040204" pitchFamily="34" charset="0"/>
              </a:rPr>
              <a:t>FN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)</a:t>
            </a:r>
            <a:endParaRPr lang="en-US" altLang="zh-CN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若一个实例是</a:t>
            </a:r>
            <a:r>
              <a:rPr lang="zh-CN" altLang="en-US" b="1" dirty="0">
                <a:latin typeface="Verdana" panose="020B0604030504040204" pitchFamily="34" charset="0"/>
              </a:rPr>
              <a:t>负类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但被预测成为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正类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，即为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假正类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(False </a:t>
            </a:r>
            <a:r>
              <a:rPr lang="en-US" altLang="zh-CN" b="1" dirty="0" err="1">
                <a:solidFill>
                  <a:srgbClr val="002060"/>
                </a:solidFill>
                <a:latin typeface="Verdana" panose="020B0604030504040204" pitchFamily="34" charset="0"/>
              </a:rPr>
              <a:t>Postive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FP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)</a:t>
            </a:r>
            <a:endParaRPr lang="en-US" altLang="zh-CN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marL="285750" indent="-28575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若一个实例是</a:t>
            </a:r>
            <a:r>
              <a:rPr lang="zh-CN" altLang="en-US" b="1" dirty="0">
                <a:latin typeface="Verdana" panose="020B0604030504040204" pitchFamily="34" charset="0"/>
              </a:rPr>
              <a:t>负类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但被预测成为</a:t>
            </a:r>
            <a:r>
              <a:rPr lang="zh-CN" altLang="en-US" b="1" dirty="0">
                <a:latin typeface="Verdana" panose="020B0604030504040204" pitchFamily="34" charset="0"/>
              </a:rPr>
              <a:t>负类</a:t>
            </a:r>
            <a:r>
              <a:rPr lang="zh-CN" altLang="en-US" b="1" dirty="0">
                <a:solidFill>
                  <a:srgbClr val="002060"/>
                </a:solidFill>
                <a:latin typeface="Verdana" panose="020B0604030504040204" pitchFamily="34" charset="0"/>
              </a:rPr>
              <a:t>，即为</a:t>
            </a:r>
            <a:r>
              <a:rPr lang="zh-CN" altLang="en-US" b="1" dirty="0">
                <a:latin typeface="Verdana" panose="020B0604030504040204" pitchFamily="34" charset="0"/>
              </a:rPr>
              <a:t>真负类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(True Negative </a:t>
            </a:r>
            <a:r>
              <a:rPr lang="en-US" altLang="zh-CN" b="1" dirty="0">
                <a:latin typeface="Verdana" panose="020B0604030504040204" pitchFamily="34" charset="0"/>
              </a:rPr>
              <a:t>TN</a:t>
            </a:r>
            <a:r>
              <a:rPr lang="en-US" altLang="zh-CN" b="1" dirty="0">
                <a:solidFill>
                  <a:srgbClr val="002060"/>
                </a:solidFill>
                <a:latin typeface="Verdana" panose="020B0604030504040204" pitchFamily="34" charset="0"/>
              </a:rPr>
              <a:t>)</a:t>
            </a:r>
            <a:endParaRPr lang="en-US" altLang="zh-CN" b="1" i="0" dirty="0">
              <a:solidFill>
                <a:srgbClr val="002060"/>
              </a:solidFill>
              <a:effectLst/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06362" y="1551437"/>
                <a:ext cx="3837483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𝑻𝑷𝑹𝒂𝒕𝒆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6600CC"/>
                              </a:solidFill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𝑭𝑷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𝑹𝒂𝒕𝒆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8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8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362" y="1551437"/>
                <a:ext cx="3837483" cy="2126864"/>
              </a:xfrm>
              <a:prstGeom prst="rect">
                <a:avLst/>
              </a:prstGeom>
              <a:blipFill rotWithShape="1">
                <a:blip r:embed="rId2"/>
                <a:stretch>
                  <a:fillRect l="-15" t="-6" r="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曲线：接收者操作特征</a:t>
            </a:r>
            <a:r>
              <a:rPr lang="en-US" altLang="zh-CN" sz="2800" dirty="0"/>
              <a:t>(receiver operating characteristic)</a:t>
            </a:r>
            <a:endParaRPr lang="en-US" altLang="zh-CN" sz="2800" dirty="0"/>
          </a:p>
        </p:txBody>
      </p:sp>
      <p:pic>
        <p:nvPicPr>
          <p:cNvPr id="14338" name="Picture 2" descr="https://pic3.zhimg.com/80/v2-41b0ea9ac4ae69eb2b09ccb69d01e083_1440w.jpg?source=1940ef5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01" y="1167513"/>
            <a:ext cx="2799491" cy="22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13499" y="1380831"/>
            <a:ext cx="7090636" cy="1677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roc</a:t>
            </a:r>
            <a:r>
              <a:rPr lang="zh-CN" altLang="en-US" sz="2400" dirty="0">
                <a:solidFill>
                  <a:srgbClr val="002060"/>
                </a:solidFill>
              </a:rPr>
              <a:t>曲线上每个点反映着对同一信号刺激的感受性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横轴：负正类率</a:t>
            </a:r>
            <a:r>
              <a:rPr lang="en-US" altLang="zh-CN" sz="2400" dirty="0">
                <a:solidFill>
                  <a:srgbClr val="002060"/>
                </a:solidFill>
              </a:rPr>
              <a:t>FPR</a:t>
            </a:r>
            <a:r>
              <a:rPr lang="zh-CN" altLang="en-US" sz="2400" dirty="0">
                <a:solidFill>
                  <a:srgbClr val="002060"/>
                </a:solidFill>
              </a:rPr>
              <a:t>特异度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纵轴：真正类率</a:t>
            </a:r>
            <a:r>
              <a:rPr lang="en-US" altLang="zh-CN" sz="2400" dirty="0">
                <a:solidFill>
                  <a:srgbClr val="002060"/>
                </a:solidFill>
              </a:rPr>
              <a:t>TPR</a:t>
            </a:r>
            <a:r>
              <a:rPr lang="zh-CN" altLang="en-US" sz="2400" dirty="0">
                <a:solidFill>
                  <a:srgbClr val="002060"/>
                </a:solidFill>
              </a:rPr>
              <a:t>灵敏度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14340" name="Picture 4" descr="https://pic2.zhimg.com/80/v2-383b1279e560ca96c85204ccaf564037_1440w.jpg?source=1940ef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42" y="4002045"/>
            <a:ext cx="33242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s://pica.zhimg.com/80/v2-56ab226ecbcc0662f59a1142a99b1a47_1440w.jpg?source=1940ef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445" y="4464008"/>
            <a:ext cx="29146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/>
          <p:cNvCxnSpPr>
            <a:stCxn id="14342" idx="3"/>
            <a:endCxn id="14340" idx="1"/>
          </p:cNvCxnSpPr>
          <p:nvPr/>
        </p:nvCxnSpPr>
        <p:spPr bwMode="auto">
          <a:xfrm>
            <a:off x="4726095" y="5254583"/>
            <a:ext cx="195504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798016" y="4344076"/>
                <a:ext cx="2091523" cy="182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𝑻𝑷𝑹𝒂𝒕𝒆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𝑭𝑷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𝑹𝒂𝒕𝒆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16" y="4344076"/>
                <a:ext cx="2091523" cy="1821011"/>
              </a:xfrm>
              <a:prstGeom prst="rect">
                <a:avLst/>
              </a:prstGeom>
              <a:blipFill rotWithShape="1">
                <a:blip r:embed="rId4"/>
                <a:stretch>
                  <a:fillRect l="-28" t="-2" r="20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r>
              <a:rPr lang="en-US" altLang="zh-CN" dirty="0"/>
              <a:t>ROC</a:t>
            </a:r>
            <a:r>
              <a:rPr lang="zh-CN" altLang="en-US" dirty="0"/>
              <a:t>曲线</a:t>
            </a:r>
            <a:endParaRPr lang="zh-CN" altLang="en-US" dirty="0"/>
          </a:p>
        </p:txBody>
      </p:sp>
      <p:pic>
        <p:nvPicPr>
          <p:cNvPr id="15362" name="Picture 2" descr="http://images.cnitblog.com/blog2015/712297/201504/08195454930742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94" y="2603715"/>
            <a:ext cx="4806228" cy="39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images.cnitblog.com/blog2015/712297/201504/0819551000885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07" y="2603715"/>
            <a:ext cx="4439844" cy="395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73437" y="971010"/>
            <a:ext cx="11050292" cy="128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从高到低，依次将“</a:t>
            </a:r>
            <a:r>
              <a:rPr lang="en-US" altLang="zh-CN" b="1" dirty="0">
                <a:solidFill>
                  <a:srgbClr val="002060"/>
                </a:solidFill>
              </a:rPr>
              <a:t>Score”</a:t>
            </a:r>
            <a:r>
              <a:rPr lang="zh-CN" altLang="en-US" b="1" dirty="0">
                <a:solidFill>
                  <a:srgbClr val="002060"/>
                </a:solidFill>
              </a:rPr>
              <a:t>值作为阈值</a:t>
            </a:r>
            <a:r>
              <a:rPr lang="en-US" altLang="zh-CN" b="1" dirty="0">
                <a:solidFill>
                  <a:srgbClr val="002060"/>
                </a:solidFill>
              </a:rPr>
              <a:t>threshold</a:t>
            </a:r>
            <a:r>
              <a:rPr lang="zh-CN" altLang="en-US" b="1" dirty="0">
                <a:solidFill>
                  <a:srgbClr val="002060"/>
                </a:solidFill>
              </a:rPr>
              <a:t>，当测试样本属于正样本的概率大于或等于这个</a:t>
            </a:r>
            <a:r>
              <a:rPr lang="en-US" altLang="zh-CN" b="1" dirty="0">
                <a:solidFill>
                  <a:srgbClr val="002060"/>
                </a:solidFill>
              </a:rPr>
              <a:t>threshold</a:t>
            </a:r>
            <a:r>
              <a:rPr lang="zh-CN" altLang="en-US" b="1" dirty="0">
                <a:solidFill>
                  <a:srgbClr val="002060"/>
                </a:solidFill>
              </a:rPr>
              <a:t>时，我们认为它为正样本，否则为负样本。对于图中第</a:t>
            </a:r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个样本，其“</a:t>
            </a:r>
            <a:r>
              <a:rPr lang="en-US" altLang="zh-CN" b="1" dirty="0">
                <a:solidFill>
                  <a:srgbClr val="002060"/>
                </a:solidFill>
              </a:rPr>
              <a:t>Score”</a:t>
            </a:r>
            <a:r>
              <a:rPr lang="zh-CN" altLang="en-US" b="1" dirty="0">
                <a:solidFill>
                  <a:srgbClr val="002060"/>
                </a:solidFill>
              </a:rPr>
              <a:t>值为</a:t>
            </a:r>
            <a:r>
              <a:rPr lang="en-US" altLang="zh-CN" b="1" dirty="0">
                <a:solidFill>
                  <a:srgbClr val="002060"/>
                </a:solidFill>
              </a:rPr>
              <a:t>0.6</a:t>
            </a:r>
            <a:r>
              <a:rPr lang="zh-CN" altLang="en-US" b="1" dirty="0">
                <a:solidFill>
                  <a:srgbClr val="002060"/>
                </a:solidFill>
              </a:rPr>
              <a:t>，那么样本</a:t>
            </a:r>
            <a:r>
              <a:rPr lang="en-US" altLang="zh-CN" b="1" dirty="0">
                <a:solidFill>
                  <a:srgbClr val="002060"/>
                </a:solidFill>
              </a:rPr>
              <a:t>1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2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3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都被认为是正样本，因为它们的“</a:t>
            </a:r>
            <a:r>
              <a:rPr lang="en-US" altLang="zh-CN" b="1" dirty="0">
                <a:solidFill>
                  <a:srgbClr val="002060"/>
                </a:solidFill>
              </a:rPr>
              <a:t>Score”</a:t>
            </a:r>
            <a:r>
              <a:rPr lang="zh-CN" altLang="en-US" b="1" dirty="0">
                <a:solidFill>
                  <a:srgbClr val="002060"/>
                </a:solidFill>
              </a:rPr>
              <a:t>值都大于等于</a:t>
            </a:r>
            <a:r>
              <a:rPr lang="en-US" altLang="zh-CN" b="1" dirty="0">
                <a:solidFill>
                  <a:srgbClr val="002060"/>
                </a:solidFill>
              </a:rPr>
              <a:t>0.6</a:t>
            </a:r>
            <a:r>
              <a:rPr lang="zh-CN" altLang="en-US" b="1" dirty="0">
                <a:solidFill>
                  <a:srgbClr val="002060"/>
                </a:solidFill>
              </a:rPr>
              <a:t>，而其他样本则都认为是负样本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cxnSp>
        <p:nvCxnSpPr>
          <p:cNvPr id="7" name="直接箭头连接符 6"/>
          <p:cNvCxnSpPr>
            <a:stCxn id="15362" idx="3"/>
            <a:endCxn id="15364" idx="1"/>
          </p:cNvCxnSpPr>
          <p:nvPr/>
        </p:nvCxnSpPr>
        <p:spPr bwMode="auto">
          <a:xfrm>
            <a:off x="5320822" y="4582973"/>
            <a:ext cx="16615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AUC</a:t>
            </a:r>
            <a:r>
              <a:rPr lang="zh-CN" altLang="en-US" dirty="0"/>
              <a:t>：</a:t>
            </a:r>
            <a:r>
              <a:rPr lang="en-US" altLang="zh-CN" dirty="0"/>
              <a:t>ROC</a:t>
            </a:r>
            <a:r>
              <a:rPr lang="zh-CN" altLang="en-US" dirty="0"/>
              <a:t>曲线下的面积</a:t>
            </a:r>
            <a:r>
              <a:rPr lang="en-US" altLang="zh-CN" sz="3200" dirty="0"/>
              <a:t>(Area under Curve)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44252"/>
            <a:ext cx="11635317" cy="1984300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AUC</a:t>
            </a:r>
            <a:r>
              <a:rPr lang="zh-CN" altLang="en-US" sz="2400" dirty="0">
                <a:solidFill>
                  <a:srgbClr val="002060"/>
                </a:solidFill>
              </a:rPr>
              <a:t>可以直观评价分类器的好坏，值越大越好，介于</a:t>
            </a:r>
            <a:r>
              <a:rPr lang="en-US" altLang="zh-CN" sz="2400" dirty="0">
                <a:solidFill>
                  <a:srgbClr val="002060"/>
                </a:solidFill>
              </a:rPr>
              <a:t>0.1</a:t>
            </a:r>
            <a:r>
              <a:rPr lang="zh-CN" altLang="en-US" sz="2400" dirty="0">
                <a:solidFill>
                  <a:srgbClr val="002060"/>
                </a:solidFill>
              </a:rPr>
              <a:t>和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  <a:r>
              <a:rPr lang="zh-CN" altLang="en-US" sz="2400" dirty="0">
                <a:solidFill>
                  <a:srgbClr val="002060"/>
                </a:solidFill>
              </a:rPr>
              <a:t>之间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AUC</a:t>
            </a:r>
            <a:r>
              <a:rPr lang="zh-CN" altLang="en-US" sz="2400" dirty="0">
                <a:solidFill>
                  <a:srgbClr val="002060"/>
                </a:solidFill>
              </a:rPr>
              <a:t>：在全部正负例</a:t>
            </a:r>
            <a:r>
              <a:rPr lang="en-US" altLang="zh-CN" sz="2400" dirty="0">
                <a:solidFill>
                  <a:srgbClr val="002060"/>
                </a:solidFill>
              </a:rPr>
              <a:t>pair</a:t>
            </a:r>
            <a:r>
              <a:rPr lang="zh-CN" altLang="en-US" sz="2400" dirty="0">
                <a:solidFill>
                  <a:srgbClr val="002060"/>
                </a:solidFill>
              </a:rPr>
              <a:t>对中，正例</a:t>
            </a:r>
            <a:r>
              <a:rPr lang="en-US" altLang="zh-CN" sz="2400" dirty="0">
                <a:solidFill>
                  <a:srgbClr val="002060"/>
                </a:solidFill>
              </a:rPr>
              <a:t>Score</a:t>
            </a:r>
            <a:r>
              <a:rPr lang="zh-CN" altLang="en-US" sz="2400" dirty="0">
                <a:solidFill>
                  <a:srgbClr val="002060"/>
                </a:solidFill>
              </a:rPr>
              <a:t>值大于负例</a:t>
            </a:r>
            <a:r>
              <a:rPr lang="en-US" altLang="zh-CN" sz="2400" dirty="0">
                <a:solidFill>
                  <a:srgbClr val="002060"/>
                </a:solidFill>
              </a:rPr>
              <a:t>Score</a:t>
            </a:r>
            <a:r>
              <a:rPr lang="zh-CN" altLang="en-US" sz="2400" dirty="0">
                <a:solidFill>
                  <a:srgbClr val="002060"/>
                </a:solidFill>
              </a:rPr>
              <a:t>值的</a:t>
            </a:r>
            <a:r>
              <a:rPr lang="en-US" altLang="zh-CN" sz="2400" dirty="0">
                <a:solidFill>
                  <a:srgbClr val="002060"/>
                </a:solidFill>
              </a:rPr>
              <a:t>pair</a:t>
            </a:r>
            <a:r>
              <a:rPr lang="zh-CN" altLang="en-US" sz="2400" dirty="0">
                <a:solidFill>
                  <a:srgbClr val="002060"/>
                </a:solidFill>
              </a:rPr>
              <a:t>对个数占比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2060"/>
                </a:solidFill>
              </a:rPr>
              <a:t>随机挑选一个正样本以及负样本，分类算法根据其</a:t>
            </a:r>
            <a:r>
              <a:rPr lang="en-US" altLang="zh-CN" sz="2400" dirty="0">
                <a:solidFill>
                  <a:srgbClr val="002060"/>
                </a:solidFill>
              </a:rPr>
              <a:t>Score</a:t>
            </a:r>
            <a:r>
              <a:rPr lang="zh-CN" altLang="en-US" sz="2400" dirty="0">
                <a:solidFill>
                  <a:srgbClr val="002060"/>
                </a:solidFill>
              </a:rPr>
              <a:t>值将这个正样本排在负样本前面的概率就是</a:t>
            </a:r>
            <a:r>
              <a:rPr lang="en-US" altLang="zh-CN" sz="2400" dirty="0">
                <a:solidFill>
                  <a:srgbClr val="002060"/>
                </a:solidFill>
              </a:rPr>
              <a:t>AUC</a:t>
            </a:r>
            <a:r>
              <a:rPr lang="zh-CN" altLang="en-US" sz="2400" dirty="0">
                <a:solidFill>
                  <a:srgbClr val="002060"/>
                </a:solidFill>
              </a:rPr>
              <a:t>值，</a:t>
            </a:r>
            <a:r>
              <a:rPr lang="en-US" altLang="zh-CN" sz="2400" dirty="0">
                <a:solidFill>
                  <a:srgbClr val="002060"/>
                </a:solidFill>
              </a:rPr>
              <a:t>AUC</a:t>
            </a:r>
            <a:r>
              <a:rPr lang="zh-CN" altLang="en-US" sz="2400" dirty="0">
                <a:solidFill>
                  <a:srgbClr val="002060"/>
                </a:solidFill>
              </a:rPr>
              <a:t>值越大，分类算法越有可能将正样本排在负样本前面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26092" y="3029920"/>
          <a:ext cx="2989452" cy="274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785"/>
                <a:gridCol w="1107264"/>
                <a:gridCol w="1150403"/>
              </a:tblGrid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lable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score</a:t>
                      </a:r>
                      <a:endParaRPr lang="zh-CN" altLang="en-US" b="1" dirty="0"/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0.9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0.7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0.69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0.58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0.46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98935" y="3065477"/>
          <a:ext cx="6364644" cy="353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74"/>
                <a:gridCol w="1060774"/>
                <a:gridCol w="1060774"/>
                <a:gridCol w="1060774"/>
                <a:gridCol w="1060774"/>
                <a:gridCol w="1060774"/>
              </a:tblGrid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B.id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B.lable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B.score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G.id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G.lable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G.score</a:t>
                      </a:r>
                      <a:endParaRPr lang="zh-CN" altLang="en-US" b="1" dirty="0"/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0.7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0.7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0.69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0.7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0.58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0.7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0.46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0.46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0.69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0.46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0.58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2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0.46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0.4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6" idx="3"/>
            <a:endCxn id="7" idx="1"/>
          </p:cNvCxnSpPr>
          <p:nvPr/>
        </p:nvCxnSpPr>
        <p:spPr bwMode="auto">
          <a:xfrm>
            <a:off x="4215544" y="4403414"/>
            <a:ext cx="883391" cy="4279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123275" y="5913748"/>
                <a:ext cx="1534151" cy="785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𝑨𝑼𝑪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5" y="5913748"/>
                <a:ext cx="1534151" cy="785023"/>
              </a:xfrm>
              <a:prstGeom prst="rect">
                <a:avLst/>
              </a:prstGeom>
              <a:blipFill rotWithShape="1">
                <a:blip r:embed="rId1"/>
                <a:stretch>
                  <a:fillRect l="-31" t="-80" r="3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>
            <a:stCxn id="7" idx="1"/>
            <a:endCxn id="12" idx="3"/>
          </p:cNvCxnSpPr>
          <p:nvPr/>
        </p:nvCxnSpPr>
        <p:spPr bwMode="auto">
          <a:xfrm flipH="1">
            <a:off x="3657426" y="4831398"/>
            <a:ext cx="1441509" cy="1474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练习三：贝叶斯分类</a:t>
            </a:r>
            <a:endParaRPr lang="zh-CN" alt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1381791" y="1529922"/>
            <a:ext cx="9428418" cy="3798156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5pPr>
            <a:lvl6pPr marL="25146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6pPr>
            <a:lvl7pPr marL="29718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7pPr>
            <a:lvl8pPr marL="34290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8pPr>
            <a:lvl9pPr marL="3886200" indent="-228600" algn="just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华文新魏" pitchFamily="2" charset="-122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kern="0" dirty="0">
                <a:solidFill>
                  <a:srgbClr val="6600CC"/>
                </a:solidFill>
              </a:rPr>
              <a:t>我们提供了一个</a:t>
            </a:r>
            <a:r>
              <a:rPr lang="en-US" altLang="zh-CN" sz="2800" kern="0" dirty="0" err="1">
                <a:solidFill>
                  <a:srgbClr val="6600CC"/>
                </a:solidFill>
              </a:rPr>
              <a:t>buyComputer</a:t>
            </a:r>
            <a:r>
              <a:rPr lang="zh-CN" altLang="en-US" sz="2800" kern="0" dirty="0">
                <a:solidFill>
                  <a:srgbClr val="6600CC"/>
                </a:solidFill>
              </a:rPr>
              <a:t>小表，里面有十几行顾客是否购买计算机的记录。基于这些记录，对于一个未知样本，采用贝叶斯分类算法，预测该样本是否会购买计算机。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kern="0" dirty="0">
                <a:solidFill>
                  <a:srgbClr val="6600CC"/>
                </a:solidFill>
              </a:rPr>
              <a:t>你的实现形式应该是完成一个</a:t>
            </a:r>
            <a:r>
              <a:rPr lang="en-US" altLang="zh-CN" sz="2800" kern="0" dirty="0">
                <a:solidFill>
                  <a:srgbClr val="6600CC"/>
                </a:solidFill>
              </a:rPr>
              <a:t>predict</a:t>
            </a:r>
            <a:r>
              <a:rPr lang="zh-CN" altLang="en-US" sz="2800" kern="0" dirty="0">
                <a:solidFill>
                  <a:srgbClr val="6600CC"/>
                </a:solidFill>
              </a:rPr>
              <a:t>函数，其输入参数依次是样本的各项属性，输出为样本的类别。</a:t>
            </a:r>
            <a:endParaRPr lang="en-US" altLang="zh-CN" sz="2800" kern="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kern="0" dirty="0">
                <a:solidFill>
                  <a:srgbClr val="6600CC"/>
                </a:solidFill>
              </a:rPr>
              <a:t>下面是关于贝叶斯分类的简单介绍。</a:t>
            </a:r>
            <a:endParaRPr lang="zh-CN" altLang="en-US" sz="2800" kern="0" dirty="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buyComputer</a:t>
            </a:r>
            <a:r>
              <a:rPr lang="zh-CN" altLang="en-US" dirty="0"/>
              <a:t>数据集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34277" y="1011213"/>
          <a:ext cx="1032344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689"/>
                <a:gridCol w="2064689"/>
                <a:gridCol w="2064689"/>
                <a:gridCol w="2064689"/>
                <a:gridCol w="20646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age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income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student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bg1"/>
                          </a:solidFill>
                        </a:rPr>
                        <a:t>credit_rating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chemeClr val="bg1"/>
                          </a:solidFill>
                        </a:rPr>
                        <a:t>buys_computer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excellent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excellent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excellent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low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excellent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excellent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40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high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fair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50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medium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excellent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2060"/>
                          </a:solidFill>
                        </a:rPr>
                        <a:t>no</a:t>
                      </a:r>
                      <a:endParaRPr lang="zh-CN" alt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5423</Words>
  <Application>WPS 演示</Application>
  <PresentationFormat>宽屏</PresentationFormat>
  <Paragraphs>750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59" baseType="lpstr">
      <vt:lpstr>Arial</vt:lpstr>
      <vt:lpstr>宋体</vt:lpstr>
      <vt:lpstr>Wingdings</vt:lpstr>
      <vt:lpstr>Tahoma</vt:lpstr>
      <vt:lpstr>汉仪书宋二KW</vt:lpstr>
      <vt:lpstr>隶书</vt:lpstr>
      <vt:lpstr>报隶-简</vt:lpstr>
      <vt:lpstr>华文新魏</vt:lpstr>
      <vt:lpstr>苹方-简</vt:lpstr>
      <vt:lpstr>-apple-system</vt:lpstr>
      <vt:lpstr>Thonburi</vt:lpstr>
      <vt:lpstr>Verdana</vt:lpstr>
      <vt:lpstr>Cambria Math</vt:lpstr>
      <vt:lpstr>Kingsoft Math</vt:lpstr>
      <vt:lpstr>Times New Roman</vt:lpstr>
      <vt:lpstr>Arial Unicode MS</vt:lpstr>
      <vt:lpstr>Times New Roman</vt:lpstr>
      <vt:lpstr>Symbol</vt:lpstr>
      <vt:lpstr>Tahoma</vt:lpstr>
      <vt:lpstr>隶书</vt:lpstr>
      <vt:lpstr>楷体_GB2312</vt:lpstr>
      <vt:lpstr>微软雅黑</vt:lpstr>
      <vt:lpstr>汉仪旗黑</vt:lpstr>
      <vt:lpstr>宋体</vt:lpstr>
      <vt:lpstr>等线</vt:lpstr>
      <vt:lpstr>汉仪中等线KW</vt:lpstr>
      <vt:lpstr>Kingsoft Sign</vt:lpstr>
      <vt:lpstr>汉仪楷体简</vt:lpstr>
      <vt:lpstr>Blends</vt:lpstr>
      <vt:lpstr>Equation.3</vt:lpstr>
      <vt:lpstr>Equation.3</vt:lpstr>
      <vt:lpstr>Equation.3</vt:lpstr>
      <vt:lpstr>Equation.3</vt:lpstr>
      <vt:lpstr>Equation.3</vt:lpstr>
      <vt:lpstr>实习三：基于SQL实现机器学习的基本概念</vt:lpstr>
      <vt:lpstr>练习一：各种熵的SQL实现</vt:lpstr>
      <vt:lpstr>练习二：AUC计算</vt:lpstr>
      <vt:lpstr>混淆矩阵</vt:lpstr>
      <vt:lpstr>ROC曲线：接收者操作特征(receiver operating characteristic)</vt:lpstr>
      <vt:lpstr>绘制ROC曲线</vt:lpstr>
      <vt:lpstr>AUC：ROC曲线下的面积(Area under Curve)</vt:lpstr>
      <vt:lpstr>练习三：贝叶斯分类</vt:lpstr>
      <vt:lpstr>buyComputer数据集</vt:lpstr>
      <vt:lpstr>贝叶斯分类</vt:lpstr>
      <vt:lpstr>贝叶斯分类</vt:lpstr>
      <vt:lpstr>贝叶斯分类</vt:lpstr>
      <vt:lpstr>练习四：决策树中的信息增益计算</vt:lpstr>
      <vt:lpstr>Egg数据集</vt:lpstr>
      <vt:lpstr>信息增益的计算示例</vt:lpstr>
      <vt:lpstr>一般的信息增益计算公式</vt:lpstr>
      <vt:lpstr>练习五：关联分析中的频繁项发现</vt:lpstr>
      <vt:lpstr>关联分析的定义</vt:lpstr>
      <vt:lpstr>关联分析核心：发现频繁项集</vt:lpstr>
      <vt:lpstr>关联分析示例</vt:lpstr>
      <vt:lpstr>关联分析算法过程</vt:lpstr>
      <vt:lpstr>关联分析算法过程</vt:lpstr>
      <vt:lpstr>关联分析算法最核心的问题：如何实现对候选集的计数？</vt:lpstr>
      <vt:lpstr>关联分析和相关性分析</vt:lpstr>
      <vt:lpstr>关联分析中的辛普森悖论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低调</cp:lastModifiedBy>
  <cp:revision>83</cp:revision>
  <dcterms:created xsi:type="dcterms:W3CDTF">2022-06-14T14:12:54Z</dcterms:created>
  <dcterms:modified xsi:type="dcterms:W3CDTF">2022-06-14T14:12:54Z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98F2D211EA1EDFA46597A8629F3A3B77</vt:lpwstr>
  </property>
</Properties>
</file>