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1" r:id="rId2"/>
    <p:sldId id="276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62" autoAdjust="0"/>
    <p:restoredTop sz="94333" autoAdjust="0"/>
  </p:normalViewPr>
  <p:slideViewPr>
    <p:cSldViewPr snapToGrid="0">
      <p:cViewPr varScale="1">
        <p:scale>
          <a:sx n="68" d="100"/>
          <a:sy n="68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D4611-BFE8-45F7-B360-10A2B3C22455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7FC74-EBF0-46AD-9BD3-AD9E7E98C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6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C86A94-886C-42A9-A3A4-2F967A017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0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CAD74-1C4C-47CE-B435-7FAE87EB6777}" type="datetime8">
              <a:rPr lang="zh-CN" altLang="en-US"/>
              <a:pPr>
                <a:defRPr/>
              </a:pPr>
              <a:t>2022年4月26日8时13分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1AFE8-BA73-4CF9-B2B1-C961DD038C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31818" y="150814"/>
            <a:ext cx="2908300" cy="6478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1" y="150814"/>
            <a:ext cx="8523817" cy="6478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CA4AD-312F-4AA2-AA20-F2DB0784B4E4}" type="datetime8">
              <a:rPr lang="zh-CN" altLang="en-US"/>
              <a:pPr>
                <a:defRPr/>
              </a:pPr>
              <a:t>2022年4月26日8时13分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8D5A-3914-4F8D-ABF2-B944B3CB0A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2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196976"/>
            <a:ext cx="11635317" cy="54324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5D5C1-AEE2-49E7-8B34-0A581C2310A2}" type="datetime8">
              <a:rPr lang="zh-CN" altLang="en-US"/>
              <a:pPr>
                <a:defRPr/>
              </a:pPr>
              <a:t>2022年4月26日8时13分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8BEDD-C469-455A-AE3F-0C3D96D376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902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23000" y="1196976"/>
            <a:ext cx="5717117" cy="2640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23000" y="3989388"/>
            <a:ext cx="5717117" cy="26400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1F19-5A52-4C20-985D-782318143AE8}" type="datetime8">
              <a:rPr lang="zh-CN" altLang="en-US"/>
              <a:pPr>
                <a:defRPr/>
              </a:pPr>
              <a:t>2022年4月26日8时13分</a:t>
            </a:fld>
            <a:endParaRPr lang="zh-CN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D18C-8108-40F6-B680-7F948763C1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27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2B1DF-7264-422F-90DF-FC1D88EA00C4}" type="datetime8">
              <a:rPr lang="zh-CN" altLang="en-US"/>
              <a:pPr>
                <a:defRPr/>
              </a:pPr>
              <a:t>2022年4月26日8时13分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5DB95-238A-4218-BC87-B9A645228B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9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836711"/>
          </a:xfrm>
          <a:solidFill>
            <a:srgbClr val="FF0000"/>
          </a:solidFill>
        </p:spPr>
        <p:txBody>
          <a:bodyPr anchor="ctr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52737"/>
            <a:ext cx="11635317" cy="5576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485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E849-A1A1-415F-86AD-6616A00ADB07}" type="datetime8">
              <a:rPr lang="zh-CN" altLang="en-US"/>
              <a:pPr>
                <a:defRPr/>
              </a:pPr>
              <a:t>2022年4月26日8时13分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0A9-47C6-40B1-9E91-1614A5A2F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17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E8166-6DFA-4A37-90C1-E590F0614A43}" type="datetime8">
              <a:rPr lang="zh-CN" altLang="en-US"/>
              <a:pPr>
                <a:defRPr/>
              </a:pPr>
              <a:t>2022年4月26日8时13分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DB4E-3FA1-42C2-B858-124222D89A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69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0F191-FF55-4032-B4F3-4728AFD909E7}" type="datetime8">
              <a:rPr lang="zh-CN" altLang="en-US"/>
              <a:pPr>
                <a:defRPr/>
              </a:pPr>
              <a:t>2022年4月26日8时13分</a:t>
            </a:fld>
            <a:endParaRPr lang="zh-CN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52384-EC76-470D-8215-F3851A16C0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5C75-3443-411B-9BA4-F26D1B7AB720}" type="datetime8">
              <a:rPr lang="zh-CN" altLang="en-US"/>
              <a:pPr>
                <a:defRPr/>
              </a:pPr>
              <a:t>2022年4月26日8时13分</a:t>
            </a:fld>
            <a:endParaRPr lang="zh-CN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59481-CBAE-432F-9C18-AF5FB14C53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40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A3AA7-044A-46EF-845F-56DB0F13F210}" type="datetime8">
              <a:rPr lang="zh-CN" altLang="en-US"/>
              <a:pPr>
                <a:defRPr/>
              </a:pPr>
              <a:t>2022年4月26日8时13分</a:t>
            </a:fld>
            <a:endParaRPr lang="zh-CN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4CE98-0784-42F6-86A6-44CEC324D2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8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ADD4-EFA2-42AD-B838-7856D70BC5C3}" type="datetime8">
              <a:rPr lang="zh-CN" altLang="en-US"/>
              <a:pPr>
                <a:defRPr/>
              </a:pPr>
              <a:t>2022年4月26日8时13分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1802-0C49-402D-A958-AA67EAC4E4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21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1BC65-D5B7-432B-B7DE-5BD6FBC9A24A}" type="datetime8">
              <a:rPr lang="zh-CN" altLang="en-US"/>
              <a:pPr>
                <a:defRPr/>
              </a:pPr>
              <a:t>2022年4月26日8时13分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BBD63-1FA3-42FF-85DF-AF98BE5C18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7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556684" y="314326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1066801" y="314326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721785" y="736600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1214967" y="73660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69333" y="919164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1016000" y="206376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590551" y="99695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0814"/>
            <a:ext cx="1039071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96976"/>
            <a:ext cx="11635317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567" y="6453188"/>
            <a:ext cx="2944284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26E66555-249F-4641-9C09-BC377E64F282}" type="datetime8">
              <a:rPr lang="zh-CN" altLang="en-US"/>
              <a:pPr>
                <a:defRPr/>
              </a:pPr>
              <a:t>2022年4月26日8时13分</a:t>
            </a:fld>
            <a:endParaRPr lang="zh-CN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1A1A38E4-F4C3-44B1-A7A4-0A42EC0B2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3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6600CC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任务一：索引调优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528" y="972383"/>
            <a:ext cx="11950460" cy="57706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索引在数据库中至为重要，创建合适的索引是提高查询性能的决定性因素，因此数据库提供了各种类型的索引。这个实习就是让同学们直观体会索引所带来的查询性能的提升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本次实习基于</a:t>
            </a:r>
            <a:r>
              <a:rPr lang="en-US" altLang="zh-CN" dirty="0" err="1"/>
              <a:t>MovieLen</a:t>
            </a:r>
            <a:r>
              <a:rPr lang="zh-CN" altLang="en-US" dirty="0"/>
              <a:t>数据集来进行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实验一：针对下面的查询，比较建立合适索引前后的性能差异</a:t>
            </a:r>
            <a:endParaRPr lang="en-US" altLang="zh-CN" dirty="0"/>
          </a:p>
          <a:p>
            <a:pPr lvl="1"/>
            <a:r>
              <a:rPr lang="zh-CN" altLang="en-US" dirty="0"/>
              <a:t>查询看过所有类型的电影的用户</a:t>
            </a:r>
            <a:endParaRPr lang="en-US" altLang="zh-CN" dirty="0"/>
          </a:p>
          <a:p>
            <a:pPr lvl="1"/>
            <a:r>
              <a:rPr lang="zh-CN" altLang="en-US" dirty="0"/>
              <a:t>输出每个用户对每种类型的电影的平均打分</a:t>
            </a:r>
            <a:endParaRPr lang="en-US" altLang="zh-CN" dirty="0"/>
          </a:p>
          <a:p>
            <a:pPr lvl="1"/>
            <a:r>
              <a:rPr lang="zh-CN" altLang="en-US" dirty="0"/>
              <a:t>输出评分最高和最低的电影的用户标签集合</a:t>
            </a:r>
            <a:r>
              <a:rPr lang="en-US" altLang="zh-CN" dirty="0"/>
              <a:t>(</a:t>
            </a:r>
            <a:r>
              <a:rPr lang="en-US" altLang="zh-CN" dirty="0" err="1"/>
              <a:t>group_concat</a:t>
            </a:r>
            <a:r>
              <a:rPr lang="en-US" altLang="zh-CN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实验二：自己定义查询，使得覆盖索引的性能优于单列索引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实验三：建立全文索引以支持针对</a:t>
            </a:r>
            <a:r>
              <a:rPr lang="en-US" altLang="zh-CN" dirty="0"/>
              <a:t>tags</a:t>
            </a:r>
            <a:r>
              <a:rPr lang="zh-CN" altLang="en-US" dirty="0"/>
              <a:t>列的查询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6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MovieLen</a:t>
            </a:r>
            <a:r>
              <a:rPr lang="zh-CN" altLang="en-US" dirty="0"/>
              <a:t>数据集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29486"/>
              </p:ext>
            </p:extLst>
          </p:nvPr>
        </p:nvGraphicFramePr>
        <p:xfrm>
          <a:off x="3478856" y="2951996"/>
          <a:ext cx="6649593" cy="1509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463">
                  <a:extLst>
                    <a:ext uri="{9D8B030D-6E8A-4147-A177-3AD203B41FA5}">
                      <a16:colId xmlns:a16="http://schemas.microsoft.com/office/drawing/2014/main" val="2322433198"/>
                    </a:ext>
                  </a:extLst>
                </a:gridCol>
                <a:gridCol w="1072449">
                  <a:extLst>
                    <a:ext uri="{9D8B030D-6E8A-4147-A177-3AD203B41FA5}">
                      <a16:colId xmlns:a16="http://schemas.microsoft.com/office/drawing/2014/main" val="3869975805"/>
                    </a:ext>
                  </a:extLst>
                </a:gridCol>
                <a:gridCol w="3168227">
                  <a:extLst>
                    <a:ext uri="{9D8B030D-6E8A-4147-A177-3AD203B41FA5}">
                      <a16:colId xmlns:a16="http://schemas.microsoft.com/office/drawing/2014/main" val="2953157291"/>
                    </a:ext>
                  </a:extLst>
                </a:gridCol>
                <a:gridCol w="1467454">
                  <a:extLst>
                    <a:ext uri="{9D8B030D-6E8A-4147-A177-3AD203B41FA5}">
                      <a16:colId xmlns:a16="http://schemas.microsoft.com/office/drawing/2014/main" val="3645841533"/>
                    </a:ext>
                  </a:extLst>
                </a:gridCol>
              </a:tblGrid>
              <a:tr h="377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userId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movieId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tag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736861"/>
                  </a:ext>
                </a:extLst>
              </a:tr>
              <a:tr h="377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sandra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'boring' bullock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1138537770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9366273"/>
                  </a:ext>
                </a:extLst>
              </a:tr>
              <a:tr h="377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dentist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1193435061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2331740"/>
                  </a:ext>
                </a:extLst>
              </a:tr>
              <a:tr h="377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7478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Cambodia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1170560997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770182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13268"/>
              </p:ext>
            </p:extLst>
          </p:nvPr>
        </p:nvGraphicFramePr>
        <p:xfrm>
          <a:off x="3492476" y="478044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3144120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3980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0394645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12876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userId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movieId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524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1260759144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73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1260759179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703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1260759182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840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1260759185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6937224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84818" y="145331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movies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47528" y="350664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tags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47528" y="548066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ratings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0809866-3B0F-4C2A-B99A-1FE7E8520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443870"/>
              </p:ext>
            </p:extLst>
          </p:nvPr>
        </p:nvGraphicFramePr>
        <p:xfrm>
          <a:off x="2580962" y="1216666"/>
          <a:ext cx="2491130" cy="1113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703">
                  <a:extLst>
                    <a:ext uri="{9D8B030D-6E8A-4147-A177-3AD203B41FA5}">
                      <a16:colId xmlns:a16="http://schemas.microsoft.com/office/drawing/2014/main" val="4257626536"/>
                    </a:ext>
                  </a:extLst>
                </a:gridCol>
                <a:gridCol w="1438427">
                  <a:extLst>
                    <a:ext uri="{9D8B030D-6E8A-4147-A177-3AD203B41FA5}">
                      <a16:colId xmlns:a16="http://schemas.microsoft.com/office/drawing/2014/main" val="1991534118"/>
                    </a:ext>
                  </a:extLst>
                </a:gridCol>
              </a:tblGrid>
              <a:tr h="371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movieId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1059276"/>
                  </a:ext>
                </a:extLst>
              </a:tr>
              <a:tr h="3710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Toy Story)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773767"/>
                  </a:ext>
                </a:extLst>
              </a:tr>
              <a:tr h="3710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Jumanji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8222679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CB0E70A-DB10-4A20-B2C7-85571DA1E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61503"/>
              </p:ext>
            </p:extLst>
          </p:nvPr>
        </p:nvGraphicFramePr>
        <p:xfrm>
          <a:off x="7670872" y="936888"/>
          <a:ext cx="3569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559">
                  <a:extLst>
                    <a:ext uri="{9D8B030D-6E8A-4147-A177-3AD203B41FA5}">
                      <a16:colId xmlns:a16="http://schemas.microsoft.com/office/drawing/2014/main" val="4257626536"/>
                    </a:ext>
                  </a:extLst>
                </a:gridCol>
                <a:gridCol w="1979092">
                  <a:extLst>
                    <a:ext uri="{9D8B030D-6E8A-4147-A177-3AD203B41FA5}">
                      <a16:colId xmlns:a16="http://schemas.microsoft.com/office/drawing/2014/main" val="1466681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movieId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genres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105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Adventure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377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Animation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82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Children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37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Adventure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910603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304D92B-4849-4647-A095-4C0E07416CFE}"/>
              </a:ext>
            </a:extLst>
          </p:cNvPr>
          <p:cNvSpPr txBox="1"/>
          <p:nvPr/>
        </p:nvSpPr>
        <p:spPr>
          <a:xfrm>
            <a:off x="5480056" y="1602378"/>
            <a:ext cx="213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movieGenre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4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任务二：特定问题的不同实现策略比较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124" y="3849515"/>
            <a:ext cx="10662249" cy="234425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对于最大并发间隔，分别有基于集合、游标、窗口函数三种不同的解决方案。请产生一个报告，生成不同规模的数据集，比较三种方法的性能，分析其执行计划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实现代码可以参考“</a:t>
            </a:r>
            <a:r>
              <a:rPr lang="en-US" altLang="zh-CN" dirty="0"/>
              <a:t>Max Concurrent </a:t>
            </a:r>
            <a:r>
              <a:rPr lang="en-US" altLang="zh-CN" dirty="0" err="1"/>
              <a:t>Sessions.sql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495448" y="1881603"/>
            <a:ext cx="4896544" cy="1584176"/>
            <a:chOff x="3719736" y="1484784"/>
            <a:chExt cx="4896544" cy="1584176"/>
          </a:xfrm>
        </p:grpSpPr>
        <p:cxnSp>
          <p:nvCxnSpPr>
            <p:cNvPr id="4" name="直接连接符 3"/>
            <p:cNvCxnSpPr/>
            <p:nvPr/>
          </p:nvCxnSpPr>
          <p:spPr bwMode="auto">
            <a:xfrm>
              <a:off x="3719736" y="2420888"/>
              <a:ext cx="309634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" name="直接连接符 4"/>
            <p:cNvCxnSpPr/>
            <p:nvPr/>
          </p:nvCxnSpPr>
          <p:spPr bwMode="auto">
            <a:xfrm flipV="1">
              <a:off x="3975956" y="1844825"/>
              <a:ext cx="1904020" cy="121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接连接符 5"/>
            <p:cNvCxnSpPr/>
            <p:nvPr/>
          </p:nvCxnSpPr>
          <p:spPr bwMode="auto">
            <a:xfrm flipV="1">
              <a:off x="4835860" y="2132856"/>
              <a:ext cx="1719808" cy="83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 flipV="1">
              <a:off x="5519936" y="2691801"/>
              <a:ext cx="3096344" cy="387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5519936" y="1492392"/>
              <a:ext cx="0" cy="15765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33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5879976" y="1484784"/>
              <a:ext cx="0" cy="15765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C000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矩形 11"/>
          <p:cNvSpPr/>
          <p:nvPr/>
        </p:nvSpPr>
        <p:spPr>
          <a:xfrm>
            <a:off x="3719736" y="97989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zh-CN" altLang="en-US" sz="3200" kern="0" dirty="0">
                <a:solidFill>
                  <a:srgbClr val="002060"/>
                </a:solidFill>
              </a:rPr>
              <a:t>最大并发间隔问题</a:t>
            </a:r>
            <a:endParaRPr kumimoji="1" lang="en-US" altLang="zh-CN" sz="3200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09010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273</Words>
  <Application>Microsoft Office PowerPoint</Application>
  <PresentationFormat>宽屏</PresentationFormat>
  <Paragraphs>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华文新魏</vt:lpstr>
      <vt:lpstr>隶书</vt:lpstr>
      <vt:lpstr>宋体</vt:lpstr>
      <vt:lpstr>Tahoma</vt:lpstr>
      <vt:lpstr>Wingdings</vt:lpstr>
      <vt:lpstr>Blends</vt:lpstr>
      <vt:lpstr>任务一：索引调优</vt:lpstr>
      <vt:lpstr>MovieLen数据集</vt:lpstr>
      <vt:lpstr>任务二：特定问题的不同实现策略比较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lijun</dc:creator>
  <cp:lastModifiedBy>CHEN lijun</cp:lastModifiedBy>
  <cp:revision>55</cp:revision>
  <dcterms:created xsi:type="dcterms:W3CDTF">2019-02-26T02:32:22Z</dcterms:created>
  <dcterms:modified xsi:type="dcterms:W3CDTF">2022-04-26T01:41:43Z</dcterms:modified>
</cp:coreProperties>
</file>