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4563" r:id="rId2"/>
  </p:sldMasterIdLst>
  <p:notesMasterIdLst>
    <p:notesMasterId r:id="rId30"/>
  </p:notesMasterIdLst>
  <p:handoutMasterIdLst>
    <p:handoutMasterId r:id="rId31"/>
  </p:handoutMasterIdLst>
  <p:sldIdLst>
    <p:sldId id="910" r:id="rId3"/>
    <p:sldId id="1058" r:id="rId4"/>
    <p:sldId id="1065" r:id="rId5"/>
    <p:sldId id="1067" r:id="rId6"/>
    <p:sldId id="786" r:id="rId7"/>
    <p:sldId id="1210" r:id="rId8"/>
    <p:sldId id="1212" r:id="rId9"/>
    <p:sldId id="1215" r:id="rId10"/>
    <p:sldId id="1123" r:id="rId11"/>
    <p:sldId id="1124" r:id="rId12"/>
    <p:sldId id="1125" r:id="rId13"/>
    <p:sldId id="1126" r:id="rId14"/>
    <p:sldId id="1127" r:id="rId15"/>
    <p:sldId id="1213" r:id="rId16"/>
    <p:sldId id="1216" r:id="rId17"/>
    <p:sldId id="853" r:id="rId18"/>
    <p:sldId id="917" r:id="rId19"/>
    <p:sldId id="1217" r:id="rId20"/>
    <p:sldId id="875" r:id="rId21"/>
    <p:sldId id="876" r:id="rId22"/>
    <p:sldId id="1218" r:id="rId23"/>
    <p:sldId id="938" r:id="rId24"/>
    <p:sldId id="1219" r:id="rId25"/>
    <p:sldId id="940" r:id="rId26"/>
    <p:sldId id="1220" r:id="rId27"/>
    <p:sldId id="881" r:id="rId28"/>
    <p:sldId id="922" r:id="rId29"/>
  </p:sldIdLst>
  <p:sldSz cx="12192000" cy="6858000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buSzPct val="60000"/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buSzPct val="60000"/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buSzPct val="60000"/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buSzPct val="60000"/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buSzPct val="60000"/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FF"/>
    <a:srgbClr val="990000"/>
    <a:srgbClr val="660066"/>
    <a:srgbClr val="CC0000"/>
    <a:srgbClr val="663300"/>
    <a:srgbClr val="6600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 autoAdjust="0"/>
    <p:restoredTop sz="80705" autoAdjust="0"/>
  </p:normalViewPr>
  <p:slideViewPr>
    <p:cSldViewPr>
      <p:cViewPr varScale="1">
        <p:scale>
          <a:sx n="58" d="100"/>
          <a:sy n="58" d="100"/>
        </p:scale>
        <p:origin x="97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B51FC9E-4416-4C9A-B177-35CA557F42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926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34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9A5908B-AE88-4FB1-BADF-B8C97E6127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584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44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274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3B8F3B-24C5-4DBB-BD0D-A35B96F634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34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A5908B-AE88-4FB1-BADF-B8C97E612786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908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0CE983-EE0D-4A92-9515-324D5CC4D491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7123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0CE983-EE0D-4A92-9515-324D5CC4D491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407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A5908B-AE88-4FB1-BADF-B8C97E612786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148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/>
            </a:p>
          </p:txBody>
        </p:sp>
      </p:grpSp>
      <p:sp>
        <p:nvSpPr>
          <p:cNvPr id="2263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263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6C7EF8D-B95D-485B-8086-7B4D6F837C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EEF79-9BB5-4432-88B7-4E752B83E2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06418" y="166688"/>
            <a:ext cx="2933700" cy="65389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3201" y="166688"/>
            <a:ext cx="8600017" cy="65389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6C3CE-7D1B-4B75-A559-85D42E5D2B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3231121"/>
            <a:ext cx="10363200" cy="369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CA9A8143-EFAF-4F89-9E1D-B95AB2A6E4FE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1E9ABF8F-7BD5-49F7-B6A0-51BD38ED0D5D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83102994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8517" y="508137"/>
            <a:ext cx="11377083" cy="406265"/>
          </a:xfrm>
        </p:spPr>
        <p:txBody>
          <a:bodyPr/>
          <a:lstStyle>
            <a:lvl1pPr>
              <a:defRPr sz="3300" baseline="0">
                <a:latin typeface="隶书" pitchFamily="49" charset="-122"/>
                <a:ea typeface="隶书" pitchFamily="49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141413"/>
            <a:ext cx="10972800" cy="4786312"/>
          </a:xfrm>
        </p:spPr>
        <p:txBody>
          <a:bodyPr/>
          <a:lstStyle>
            <a:lvl1pPr>
              <a:defRPr sz="2100" baseline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Arial Unicode MS" pitchFamily="34" charset="-122"/>
              </a:defRPr>
            </a:lvl1pPr>
            <a:lvl2pPr>
              <a:defRPr sz="1800" baseline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itchFamily="34" charset="-122"/>
              </a:defRPr>
            </a:lvl2pPr>
            <a:lvl3pPr>
              <a:defRPr baseline="0">
                <a:latin typeface="Arial Unicode MS" pitchFamily="34" charset="-122"/>
                <a:ea typeface="楷体_GB2312" pitchFamily="49" charset="-122"/>
                <a:cs typeface="Arial Unicode MS" pitchFamily="34" charset="-122"/>
              </a:defRPr>
            </a:lvl3pPr>
            <a:lvl4pPr>
              <a:defRPr baseline="0">
                <a:latin typeface="Arial Unicode MS" pitchFamily="34" charset="-122"/>
                <a:ea typeface="楷体_GB2312" pitchFamily="49" charset="-122"/>
                <a:cs typeface="Arial Unicode MS" pitchFamily="34" charset="-122"/>
              </a:defRPr>
            </a:lvl4pPr>
            <a:lvl5pPr>
              <a:defRPr baseline="0">
                <a:latin typeface="Arial Unicode MS" pitchFamily="34" charset="-122"/>
                <a:ea typeface="楷体_GB2312" pitchFamily="49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3D94F2AE-997A-4709-9D5A-FC3CA9581FDE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33821183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369332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67B1B3CA-CDA0-415D-9875-56408A3AF60E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96142BCD-2DAF-410E-B8D5-810AD73E8F85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71410106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141413"/>
            <a:ext cx="4927600" cy="47863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3600" y="1141413"/>
            <a:ext cx="4927600" cy="47863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C4C68B29-88B3-468F-86BE-5F0D1A189493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98CDF6C4-55A9-4868-AE30-1B3EAFEF1B3E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1449698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48308"/>
            <a:ext cx="109728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FA9B97AE-CC12-4598-AC7F-7D9A61F5AEAD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A99E7EE3-D4F3-4F39-A6CB-C3C2A5F33046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49023867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549FF468-742B-48C7-A0B8-E5E83E69ED9E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D253E8EA-81E2-4F0F-99B5-9FE9563693BB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38431586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D6763B94-2B7C-4CF7-8AE2-4CA892DE80A2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10F28A32-FF0E-445C-85DC-C038845278DD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84416848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0" y="3"/>
            <a:ext cx="12192000" cy="6081713"/>
            <a:chOff x="0" y="0"/>
            <a:chExt cx="5760" cy="3831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white">
            <a:xfrm>
              <a:off x="0" y="45"/>
              <a:ext cx="5760" cy="3786"/>
            </a:xfrm>
            <a:prstGeom prst="rect">
              <a:avLst/>
            </a:prstGeom>
            <a:gradFill rotWithShape="0">
              <a:gsLst>
                <a:gs pos="0">
                  <a:srgbClr val="DDDDDD">
                    <a:gamma/>
                    <a:tint val="784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200" b="1">
                <a:solidFill>
                  <a:srgbClr val="292929"/>
                </a:solidFill>
                <a:effectLst/>
                <a:latin typeface="Arial" charset="0"/>
                <a:ea typeface="隶书" pitchFamily="49" charset="-122"/>
                <a:cs typeface="Arial" charset="0"/>
              </a:endParaRPr>
            </a:p>
          </p:txBody>
        </p:sp>
        <p:sp>
          <p:nvSpPr>
            <p:cNvPr id="7" name="Freeform 4"/>
            <p:cNvSpPr>
              <a:spLocks noChangeAspect="1"/>
            </p:cNvSpPr>
            <p:nvPr/>
          </p:nvSpPr>
          <p:spPr bwMode="white">
            <a:xfrm>
              <a:off x="1398" y="48"/>
              <a:ext cx="3402" cy="3778"/>
            </a:xfrm>
            <a:custGeom>
              <a:avLst/>
              <a:gdLst/>
              <a:ahLst/>
              <a:cxnLst>
                <a:cxn ang="0">
                  <a:pos x="3200" y="2116"/>
                </a:cxn>
                <a:cxn ang="0">
                  <a:pos x="1073" y="3776"/>
                </a:cxn>
                <a:cxn ang="0">
                  <a:pos x="447" y="3778"/>
                </a:cxn>
                <a:cxn ang="0">
                  <a:pos x="466" y="3118"/>
                </a:cxn>
                <a:cxn ang="0">
                  <a:pos x="2200" y="1766"/>
                </a:cxn>
                <a:cxn ang="0">
                  <a:pos x="0" y="10"/>
                </a:cxn>
                <a:cxn ang="0">
                  <a:pos x="1284" y="10"/>
                </a:cxn>
                <a:cxn ang="0">
                  <a:pos x="3200" y="1445"/>
                </a:cxn>
                <a:cxn ang="0">
                  <a:pos x="3200" y="2116"/>
                </a:cxn>
              </a:cxnLst>
              <a:rect l="0" t="0" r="r" b="b"/>
              <a:pathLst>
                <a:path w="3402" h="3778">
                  <a:moveTo>
                    <a:pt x="3200" y="2116"/>
                  </a:moveTo>
                  <a:cubicBezTo>
                    <a:pt x="3005" y="2280"/>
                    <a:pt x="1435" y="3523"/>
                    <a:pt x="1073" y="3776"/>
                  </a:cubicBezTo>
                  <a:lnTo>
                    <a:pt x="447" y="3778"/>
                  </a:lnTo>
                  <a:cubicBezTo>
                    <a:pt x="346" y="3668"/>
                    <a:pt x="174" y="3453"/>
                    <a:pt x="466" y="3118"/>
                  </a:cubicBezTo>
                  <a:cubicBezTo>
                    <a:pt x="1312" y="2446"/>
                    <a:pt x="1841" y="2030"/>
                    <a:pt x="2200" y="1766"/>
                  </a:cubicBezTo>
                  <a:cubicBezTo>
                    <a:pt x="1104" y="926"/>
                    <a:pt x="283" y="255"/>
                    <a:pt x="0" y="10"/>
                  </a:cubicBezTo>
                  <a:cubicBezTo>
                    <a:pt x="647" y="0"/>
                    <a:pt x="1284" y="10"/>
                    <a:pt x="1284" y="10"/>
                  </a:cubicBezTo>
                  <a:cubicBezTo>
                    <a:pt x="1709" y="325"/>
                    <a:pt x="2998" y="1274"/>
                    <a:pt x="3200" y="1445"/>
                  </a:cubicBezTo>
                  <a:cubicBezTo>
                    <a:pt x="3402" y="1616"/>
                    <a:pt x="3395" y="1953"/>
                    <a:pt x="3200" y="211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2700000" scaled="1"/>
            </a:gradFill>
            <a:ln w="317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200" b="1">
                <a:solidFill>
                  <a:srgbClr val="292929"/>
                </a:solidFill>
                <a:effectLst/>
                <a:latin typeface="Arial" charset="0"/>
                <a:ea typeface="隶书" pitchFamily="49" charset="-122"/>
                <a:cs typeface="Arial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5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200" b="1">
                <a:solidFill>
                  <a:srgbClr val="292929"/>
                </a:solidFill>
                <a:effectLst/>
                <a:latin typeface="Arial" charset="0"/>
                <a:ea typeface="隶书" pitchFamily="49" charset="-122"/>
                <a:cs typeface="Arial" charset="0"/>
              </a:endParaRPr>
            </a:p>
          </p:txBody>
        </p:sp>
      </p:grp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431802" y="914400"/>
            <a:ext cx="117644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Clr>
                <a:srgbClr val="292929"/>
              </a:buClr>
              <a:buSzPct val="75000"/>
              <a:buFont typeface="Wingdings" pitchFamily="2" charset="2"/>
              <a:buNone/>
              <a:defRPr/>
            </a:pPr>
            <a:endParaRPr kumimoji="0" lang="zh-CN" altLang="en-US" sz="1200" b="1">
              <a:solidFill>
                <a:srgbClr val="292929"/>
              </a:solidFill>
              <a:effectLst/>
              <a:latin typeface="Arial" charset="0"/>
              <a:ea typeface="隶书" pitchFamily="49" charset="-122"/>
              <a:cs typeface="Arial" charset="0"/>
            </a:endParaRPr>
          </a:p>
        </p:txBody>
      </p:sp>
      <p:pic>
        <p:nvPicPr>
          <p:cNvPr id="10" name="Picture 11" descr="pku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72800" y="6172200"/>
            <a:ext cx="71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9298517" y="6248403"/>
          <a:ext cx="157268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r:id="rId4" imgW="990600" imgH="304800" progId="">
                  <p:embed/>
                </p:oleObj>
              </mc:Choice>
              <mc:Fallback>
                <p:oleObj r:id="rId4" imgW="990600" imgH="304800" progId="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8517" y="6248403"/>
                        <a:ext cx="157268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0" y="3"/>
            <a:ext cx="12192000" cy="6081713"/>
            <a:chOff x="0" y="0"/>
            <a:chExt cx="5760" cy="3831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white">
            <a:xfrm>
              <a:off x="0" y="45"/>
              <a:ext cx="5760" cy="3786"/>
            </a:xfrm>
            <a:prstGeom prst="rect">
              <a:avLst/>
            </a:prstGeom>
            <a:gradFill rotWithShape="0">
              <a:gsLst>
                <a:gs pos="0">
                  <a:srgbClr val="DDDDDD">
                    <a:gamma/>
                    <a:tint val="784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200" b="1">
                <a:solidFill>
                  <a:srgbClr val="292929"/>
                </a:solidFill>
                <a:effectLst/>
                <a:latin typeface="Arial" charset="0"/>
                <a:ea typeface="隶书" pitchFamily="49" charset="-122"/>
                <a:cs typeface="Arial" charset="0"/>
              </a:endParaRPr>
            </a:p>
          </p:txBody>
        </p:sp>
        <p:sp>
          <p:nvSpPr>
            <p:cNvPr id="14" name="Freeform 4"/>
            <p:cNvSpPr>
              <a:spLocks noChangeAspect="1"/>
            </p:cNvSpPr>
            <p:nvPr/>
          </p:nvSpPr>
          <p:spPr bwMode="white">
            <a:xfrm>
              <a:off x="1398" y="48"/>
              <a:ext cx="3402" cy="3778"/>
            </a:xfrm>
            <a:custGeom>
              <a:avLst/>
              <a:gdLst/>
              <a:ahLst/>
              <a:cxnLst>
                <a:cxn ang="0">
                  <a:pos x="3200" y="2116"/>
                </a:cxn>
                <a:cxn ang="0">
                  <a:pos x="1073" y="3776"/>
                </a:cxn>
                <a:cxn ang="0">
                  <a:pos x="447" y="3778"/>
                </a:cxn>
                <a:cxn ang="0">
                  <a:pos x="466" y="3118"/>
                </a:cxn>
                <a:cxn ang="0">
                  <a:pos x="2200" y="1766"/>
                </a:cxn>
                <a:cxn ang="0">
                  <a:pos x="0" y="10"/>
                </a:cxn>
                <a:cxn ang="0">
                  <a:pos x="1284" y="10"/>
                </a:cxn>
                <a:cxn ang="0">
                  <a:pos x="3200" y="1445"/>
                </a:cxn>
                <a:cxn ang="0">
                  <a:pos x="3200" y="2116"/>
                </a:cxn>
              </a:cxnLst>
              <a:rect l="0" t="0" r="r" b="b"/>
              <a:pathLst>
                <a:path w="3402" h="3778">
                  <a:moveTo>
                    <a:pt x="3200" y="2116"/>
                  </a:moveTo>
                  <a:cubicBezTo>
                    <a:pt x="3005" y="2280"/>
                    <a:pt x="1435" y="3523"/>
                    <a:pt x="1073" y="3776"/>
                  </a:cubicBezTo>
                  <a:lnTo>
                    <a:pt x="447" y="3778"/>
                  </a:lnTo>
                  <a:cubicBezTo>
                    <a:pt x="346" y="3668"/>
                    <a:pt x="174" y="3453"/>
                    <a:pt x="466" y="3118"/>
                  </a:cubicBezTo>
                  <a:cubicBezTo>
                    <a:pt x="1312" y="2446"/>
                    <a:pt x="1841" y="2030"/>
                    <a:pt x="2200" y="1766"/>
                  </a:cubicBezTo>
                  <a:cubicBezTo>
                    <a:pt x="1104" y="926"/>
                    <a:pt x="283" y="255"/>
                    <a:pt x="0" y="10"/>
                  </a:cubicBezTo>
                  <a:cubicBezTo>
                    <a:pt x="647" y="0"/>
                    <a:pt x="1284" y="10"/>
                    <a:pt x="1284" y="10"/>
                  </a:cubicBezTo>
                  <a:cubicBezTo>
                    <a:pt x="1709" y="325"/>
                    <a:pt x="2998" y="1274"/>
                    <a:pt x="3200" y="1445"/>
                  </a:cubicBezTo>
                  <a:cubicBezTo>
                    <a:pt x="3402" y="1616"/>
                    <a:pt x="3395" y="1953"/>
                    <a:pt x="3200" y="211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2700000" scaled="1"/>
            </a:gradFill>
            <a:ln w="317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200" b="1">
                <a:solidFill>
                  <a:srgbClr val="292929"/>
                </a:solidFill>
                <a:effectLst/>
                <a:latin typeface="Arial" charset="0"/>
                <a:ea typeface="隶书" pitchFamily="49" charset="-122"/>
                <a:cs typeface="Arial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5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200" b="1">
                <a:solidFill>
                  <a:srgbClr val="292929"/>
                </a:solidFill>
                <a:effectLst/>
                <a:latin typeface="Arial" charset="0"/>
                <a:ea typeface="隶书" pitchFamily="49" charset="-122"/>
                <a:cs typeface="Arial" charset="0"/>
              </a:endParaRPr>
            </a:p>
          </p:txBody>
        </p:sp>
      </p:grp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431802" y="914400"/>
            <a:ext cx="117644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Clr>
                <a:srgbClr val="292929"/>
              </a:buClr>
              <a:buSzPct val="75000"/>
              <a:buFont typeface="Wingdings" pitchFamily="2" charset="2"/>
              <a:buNone/>
              <a:defRPr/>
            </a:pPr>
            <a:endParaRPr kumimoji="0" lang="zh-CN" altLang="en-US" sz="1200" b="1">
              <a:solidFill>
                <a:srgbClr val="292929"/>
              </a:solidFill>
              <a:effectLst/>
              <a:latin typeface="Arial" charset="0"/>
              <a:ea typeface="隶书" pitchFamily="49" charset="-122"/>
              <a:cs typeface="Arial" charset="0"/>
            </a:endParaRPr>
          </a:p>
        </p:txBody>
      </p:sp>
      <p:pic>
        <p:nvPicPr>
          <p:cNvPr id="17" name="Picture 11" descr="pku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72800" y="6172200"/>
            <a:ext cx="71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9298517" y="6248403"/>
          <a:ext cx="157268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r:id="rId6" imgW="990600" imgH="304800" progId="">
                  <p:embed/>
                </p:oleObj>
              </mc:Choice>
              <mc:Fallback>
                <p:oleObj r:id="rId6" imgW="990600" imgH="304800" progId="">
                  <p:embed/>
                  <p:pic>
                    <p:nvPicPr>
                      <p:cNvPr id="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8517" y="6248403"/>
                        <a:ext cx="157268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1250435"/>
            <a:ext cx="4011084" cy="184666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F9417D0B-2A15-4A42-B32D-7D971629FBCD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863684DE-4A6A-4D99-AE14-F8A93983457F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/31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2225611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11254"/>
            <a:ext cx="12192000" cy="969474"/>
          </a:xfrm>
          <a:solidFill>
            <a:srgbClr val="FF0000"/>
          </a:solidFill>
        </p:spPr>
        <p:txBody>
          <a:bodyPr anchor="ctr" anchorCtr="0"/>
          <a:lstStyle>
            <a:lvl1pPr>
              <a:defRPr sz="480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" y="1124744"/>
            <a:ext cx="12191999" cy="558085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182673"/>
            <a:ext cx="7315200" cy="184666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6724E0D5-B69E-4451-A58E-D3DF81170463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6191D747-AEE4-4BF8-8694-9527AEE4FD43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80567019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F792D399-25B0-4C9C-AA7F-157905A4F1AE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81E94891-776E-49F8-94A4-89A47B8EE627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31765665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7" y="284163"/>
            <a:ext cx="369332" cy="5643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8517" y="284163"/>
            <a:ext cx="8331200" cy="5643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19387468-ED2A-4579-9159-8A455B40F5E4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4D718884-A04C-46EF-8B0F-1ABEBF60A1A9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80615032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8517" y="284163"/>
            <a:ext cx="11377083" cy="56435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CC9BA3F3-EE1A-427C-AE3A-6AF6FC06A859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00A55286-4A29-48AB-A49C-D89DDE977786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5683245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8517" y="402194"/>
            <a:ext cx="11377083" cy="369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12800" y="1141413"/>
            <a:ext cx="10058400" cy="478631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E0C16693-9269-4982-B6C3-C7DFCFE3EAE4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E380CCE6-5538-4723-97F2-0FBE016CE83D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93501255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8517" y="402194"/>
            <a:ext cx="11377083" cy="369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12800" y="1141413"/>
            <a:ext cx="4927600" cy="4786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3600" y="1141413"/>
            <a:ext cx="4927600" cy="4786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B29763E8-25DA-4E81-B81D-BD6370ABC29A}" type="slidenum">
              <a:rPr lang="en-US" altLang="zh-CN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EEAAD2D0-1239-4D4D-893C-836CA3C2A67D}" type="slidenum">
              <a:rPr lang="zh-CN" altLang="en-US">
                <a:solidFill>
                  <a:srgbClr val="009999"/>
                </a:solidFill>
              </a:rPr>
              <a:pPr>
                <a:defRPr/>
              </a:pPr>
              <a:t>‹#›</a:t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89659068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77E11-410E-4027-8E2A-572C920BAB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3200" y="1295400"/>
            <a:ext cx="57658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767917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D565B-A640-479F-B4AC-02732AC5B2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41E07-CF8E-431C-A4FF-A4E56B6877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3008E-0D6A-448B-AA19-3F9ED228D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0E219-17AD-476F-8791-020B170E54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42829-A82C-45B2-BAC4-E8AC53FF32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821FE-D506-4AA5-86B5-505DB4D57F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/>
          </p:cNvSpPr>
          <p:nvPr/>
        </p:nvSpPr>
        <p:spPr bwMode="ltGray">
          <a:xfrm>
            <a:off x="556684" y="350838"/>
            <a:ext cx="58420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ltGray">
          <a:xfrm>
            <a:off x="1066801" y="35083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ltGray">
          <a:xfrm>
            <a:off x="721785" y="773113"/>
            <a:ext cx="563033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ltGray">
          <a:xfrm>
            <a:off x="1214967" y="77311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ltGray">
          <a:xfrm>
            <a:off x="169333" y="70008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gray">
          <a:xfrm>
            <a:off x="1016000" y="242888"/>
            <a:ext cx="42333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gray">
          <a:xfrm>
            <a:off x="590551" y="103346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69901" y="166689"/>
            <a:ext cx="11315700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2529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295400"/>
            <a:ext cx="1173691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529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kumimoji="0" sz="14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2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defRPr kumimoji="0" sz="14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29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kumimoji="0" sz="14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6BC7A847-D2B1-4F4A-8349-7FD3A3311B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29" r:id="rId2"/>
    <p:sldLayoutId id="2147484530" r:id="rId3"/>
    <p:sldLayoutId id="2147484531" r:id="rId4"/>
    <p:sldLayoutId id="2147484532" r:id="rId5"/>
    <p:sldLayoutId id="2147484533" r:id="rId6"/>
    <p:sldLayoutId id="2147484534" r:id="rId7"/>
    <p:sldLayoutId id="2147484535" r:id="rId8"/>
    <p:sldLayoutId id="2147484536" r:id="rId9"/>
    <p:sldLayoutId id="2147484537" r:id="rId10"/>
    <p:sldLayoutId id="214748453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660066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990000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3"/>
            <a:ext cx="12192000" cy="6081713"/>
            <a:chOff x="0" y="0"/>
            <a:chExt cx="5760" cy="3831"/>
          </a:xfrm>
        </p:grpSpPr>
        <p:sp>
          <p:nvSpPr>
            <p:cNvPr id="505859" name="Rectangle 3"/>
            <p:cNvSpPr>
              <a:spLocks noChangeArrowheads="1"/>
            </p:cNvSpPr>
            <p:nvPr/>
          </p:nvSpPr>
          <p:spPr bwMode="white">
            <a:xfrm>
              <a:off x="0" y="45"/>
              <a:ext cx="5760" cy="3786"/>
            </a:xfrm>
            <a:prstGeom prst="rect">
              <a:avLst/>
            </a:prstGeom>
            <a:gradFill rotWithShape="0">
              <a:gsLst>
                <a:gs pos="0">
                  <a:srgbClr val="DDDDDD">
                    <a:gamma/>
                    <a:tint val="784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200" b="1">
                <a:solidFill>
                  <a:srgbClr val="292929"/>
                </a:solidFill>
                <a:effectLst/>
                <a:latin typeface="Arial" charset="0"/>
                <a:ea typeface="隶书" pitchFamily="49" charset="-122"/>
                <a:cs typeface="Arial" charset="0"/>
              </a:endParaRPr>
            </a:p>
          </p:txBody>
        </p:sp>
        <p:sp>
          <p:nvSpPr>
            <p:cNvPr id="505860" name="Freeform 4"/>
            <p:cNvSpPr>
              <a:spLocks noChangeAspect="1"/>
            </p:cNvSpPr>
            <p:nvPr/>
          </p:nvSpPr>
          <p:spPr bwMode="white">
            <a:xfrm>
              <a:off x="1398" y="48"/>
              <a:ext cx="3402" cy="3778"/>
            </a:xfrm>
            <a:custGeom>
              <a:avLst/>
              <a:gdLst/>
              <a:ahLst/>
              <a:cxnLst>
                <a:cxn ang="0">
                  <a:pos x="3200" y="2116"/>
                </a:cxn>
                <a:cxn ang="0">
                  <a:pos x="1073" y="3776"/>
                </a:cxn>
                <a:cxn ang="0">
                  <a:pos x="447" y="3778"/>
                </a:cxn>
                <a:cxn ang="0">
                  <a:pos x="466" y="3118"/>
                </a:cxn>
                <a:cxn ang="0">
                  <a:pos x="2200" y="1766"/>
                </a:cxn>
                <a:cxn ang="0">
                  <a:pos x="0" y="10"/>
                </a:cxn>
                <a:cxn ang="0">
                  <a:pos x="1284" y="10"/>
                </a:cxn>
                <a:cxn ang="0">
                  <a:pos x="3200" y="1445"/>
                </a:cxn>
                <a:cxn ang="0">
                  <a:pos x="3200" y="2116"/>
                </a:cxn>
              </a:cxnLst>
              <a:rect l="0" t="0" r="r" b="b"/>
              <a:pathLst>
                <a:path w="3402" h="3778">
                  <a:moveTo>
                    <a:pt x="3200" y="2116"/>
                  </a:moveTo>
                  <a:cubicBezTo>
                    <a:pt x="3005" y="2280"/>
                    <a:pt x="1435" y="3523"/>
                    <a:pt x="1073" y="3776"/>
                  </a:cubicBezTo>
                  <a:lnTo>
                    <a:pt x="447" y="3778"/>
                  </a:lnTo>
                  <a:cubicBezTo>
                    <a:pt x="346" y="3668"/>
                    <a:pt x="174" y="3453"/>
                    <a:pt x="466" y="3118"/>
                  </a:cubicBezTo>
                  <a:cubicBezTo>
                    <a:pt x="1312" y="2446"/>
                    <a:pt x="1841" y="2030"/>
                    <a:pt x="2200" y="1766"/>
                  </a:cubicBezTo>
                  <a:cubicBezTo>
                    <a:pt x="1104" y="926"/>
                    <a:pt x="283" y="255"/>
                    <a:pt x="0" y="10"/>
                  </a:cubicBezTo>
                  <a:cubicBezTo>
                    <a:pt x="647" y="0"/>
                    <a:pt x="1284" y="10"/>
                    <a:pt x="1284" y="10"/>
                  </a:cubicBezTo>
                  <a:cubicBezTo>
                    <a:pt x="1709" y="325"/>
                    <a:pt x="2998" y="1274"/>
                    <a:pt x="3200" y="1445"/>
                  </a:cubicBezTo>
                  <a:cubicBezTo>
                    <a:pt x="3402" y="1616"/>
                    <a:pt x="3395" y="1953"/>
                    <a:pt x="3200" y="211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2700000" scaled="1"/>
            </a:gradFill>
            <a:ln w="317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200" b="1">
                <a:solidFill>
                  <a:srgbClr val="292929"/>
                </a:solidFill>
                <a:effectLst/>
                <a:latin typeface="Arial" charset="0"/>
                <a:ea typeface="隶书" pitchFamily="49" charset="-122"/>
                <a:cs typeface="Arial" charset="0"/>
              </a:endParaRPr>
            </a:p>
          </p:txBody>
        </p:sp>
        <p:sp>
          <p:nvSpPr>
            <p:cNvPr id="5058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5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>
                  <a:srgbClr val="292929"/>
                </a:buClr>
                <a:buSzPct val="75000"/>
                <a:buFont typeface="Wingdings" pitchFamily="2" charset="2"/>
                <a:buNone/>
                <a:defRPr/>
              </a:pPr>
              <a:endParaRPr kumimoji="0" lang="zh-CN" altLang="en-US" sz="1200" b="1">
                <a:solidFill>
                  <a:srgbClr val="292929"/>
                </a:solidFill>
                <a:effectLst/>
                <a:latin typeface="Arial" charset="0"/>
                <a:ea typeface="隶书" pitchFamily="49" charset="-122"/>
                <a:cs typeface="Arial" charset="0"/>
              </a:endParaRPr>
            </a:p>
          </p:txBody>
        </p:sp>
      </p:grpSp>
      <p:sp>
        <p:nvSpPr>
          <p:cNvPr id="5058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5943600"/>
            <a:ext cx="8940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500" b="0">
                <a:solidFill>
                  <a:schemeClr val="accent2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kumimoji="0" lang="zh-CN" altLang="en-US">
                <a:solidFill>
                  <a:srgbClr val="009999"/>
                </a:solidFill>
                <a:effectLst/>
                <a:ea typeface="隶书" pitchFamily="49" charset="-122"/>
              </a:rPr>
              <a:t>第 </a:t>
            </a:r>
            <a:fld id="{1DADE439-A423-4DB7-AC28-114375EEDF8F}" type="slidenum">
              <a:rPr kumimoji="0" lang="en-US" altLang="zh-CN">
                <a:solidFill>
                  <a:srgbClr val="009999"/>
                </a:solidFill>
                <a:effectLst/>
                <a:ea typeface="隶书" pitchFamily="49" charset="-122"/>
              </a:rPr>
              <a:pPr>
                <a:defRPr/>
              </a:pPr>
              <a:t>‹#›</a:t>
            </a:fld>
            <a:r>
              <a:rPr kumimoji="0" lang="en-US" altLang="zh-CN">
                <a:solidFill>
                  <a:srgbClr val="009999"/>
                </a:solidFill>
                <a:effectLst/>
                <a:ea typeface="隶书" pitchFamily="49" charset="-122"/>
              </a:rPr>
              <a:t> </a:t>
            </a:r>
            <a:r>
              <a:rPr kumimoji="0" lang="zh-CN" altLang="en-US">
                <a:solidFill>
                  <a:srgbClr val="009999"/>
                </a:solidFill>
                <a:effectLst/>
                <a:ea typeface="隶书" pitchFamily="49" charset="-122"/>
              </a:rPr>
              <a:t>页</a:t>
            </a:r>
          </a:p>
        </p:txBody>
      </p:sp>
      <p:sp>
        <p:nvSpPr>
          <p:cNvPr id="5058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324600"/>
            <a:ext cx="3657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500">
                <a:solidFill>
                  <a:schemeClr val="accent2"/>
                </a:solidFill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r>
              <a:rPr kumimoji="0" lang="zh-CN" altLang="en-US" b="1">
                <a:solidFill>
                  <a:srgbClr val="009999"/>
                </a:solidFill>
                <a:effectLst/>
                <a:latin typeface="Arial" charset="0"/>
              </a:rPr>
              <a:t>第</a:t>
            </a:r>
            <a:fld id="{9FC35A15-BAEF-45BB-BA83-661BD614642D}" type="slidenum">
              <a:rPr kumimoji="0" lang="zh-CN" altLang="en-US" b="1">
                <a:solidFill>
                  <a:srgbClr val="009999"/>
                </a:solidFill>
                <a:effectLst/>
                <a:latin typeface="Arial" charset="0"/>
              </a:rPr>
              <a:pPr>
                <a:defRPr/>
              </a:pPr>
              <a:t>‹#›</a:t>
            </a:fld>
            <a:r>
              <a:rPr kumimoji="0" lang="en-US" altLang="zh-CN" b="1">
                <a:solidFill>
                  <a:srgbClr val="009999"/>
                </a:solidFill>
                <a:effectLst/>
                <a:latin typeface="Arial" charset="0"/>
              </a:rPr>
              <a:t>/22</a:t>
            </a:r>
            <a:r>
              <a:rPr kumimoji="0" lang="zh-CN" altLang="en-US" b="1">
                <a:solidFill>
                  <a:srgbClr val="009999"/>
                </a:solidFill>
                <a:effectLst/>
                <a:latin typeface="Arial" charset="0"/>
              </a:rPr>
              <a:t>页</a:t>
            </a:r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08517" y="402194"/>
            <a:ext cx="113770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41413"/>
            <a:ext cx="100584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05866" name="Line 10"/>
          <p:cNvSpPr>
            <a:spLocks noChangeShapeType="1"/>
          </p:cNvSpPr>
          <p:nvPr/>
        </p:nvSpPr>
        <p:spPr bwMode="auto">
          <a:xfrm>
            <a:off x="431802" y="914400"/>
            <a:ext cx="117644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buClr>
                <a:srgbClr val="292929"/>
              </a:buClr>
              <a:buSzPct val="75000"/>
              <a:buFont typeface="Wingdings" pitchFamily="2" charset="2"/>
              <a:buNone/>
              <a:defRPr/>
            </a:pPr>
            <a:endParaRPr kumimoji="0" lang="zh-CN" altLang="en-US" sz="1200" b="1">
              <a:solidFill>
                <a:srgbClr val="292929"/>
              </a:solidFill>
              <a:effectLst/>
              <a:latin typeface="Arial" charset="0"/>
              <a:ea typeface="隶书" pitchFamily="49" charset="-122"/>
              <a:cs typeface="Arial" charset="0"/>
            </a:endParaRPr>
          </a:p>
        </p:txBody>
      </p:sp>
      <p:pic>
        <p:nvPicPr>
          <p:cNvPr id="1034" name="Picture 11" descr="pku2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972800" y="6172200"/>
            <a:ext cx="71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9298517" y="6248403"/>
          <a:ext cx="157268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r:id="rId18" imgW="990600" imgH="304800" progId="">
                  <p:embed/>
                </p:oleObj>
              </mc:Choice>
              <mc:Fallback>
                <p:oleObj r:id="rId18" imgW="990600" imgH="304800" progId="">
                  <p:embed/>
                  <p:pic>
                    <p:nvPicPr>
                      <p:cNvPr id="10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8517" y="6248403"/>
                        <a:ext cx="157268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00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4" r:id="rId1"/>
    <p:sldLayoutId id="2147484565" r:id="rId2"/>
    <p:sldLayoutId id="2147484566" r:id="rId3"/>
    <p:sldLayoutId id="2147484567" r:id="rId4"/>
    <p:sldLayoutId id="2147484568" r:id="rId5"/>
    <p:sldLayoutId id="2147484569" r:id="rId6"/>
    <p:sldLayoutId id="2147484570" r:id="rId7"/>
    <p:sldLayoutId id="2147484571" r:id="rId8"/>
    <p:sldLayoutId id="2147484572" r:id="rId9"/>
    <p:sldLayoutId id="2147484573" r:id="rId10"/>
    <p:sldLayoutId id="2147484574" r:id="rId11"/>
    <p:sldLayoutId id="2147484575" r:id="rId12"/>
    <p:sldLayoutId id="2147484576" r:id="rId13"/>
    <p:sldLayoutId id="2147484577" r:id="rId14"/>
  </p:sldLayoutIdLst>
  <p:transition/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黑体" pitchFamily="2" charset="-122"/>
          <a:ea typeface="黑体" pitchFamily="2" charset="-122"/>
        </a:defRPr>
      </a:lvl5pPr>
      <a:lvl6pPr marL="342900" algn="l" rtl="0" fontAlgn="base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黑体" pitchFamily="2" charset="-122"/>
          <a:ea typeface="黑体" pitchFamily="2" charset="-122"/>
        </a:defRPr>
      </a:lvl6pPr>
      <a:lvl7pPr marL="685800" algn="l" rtl="0" fontAlgn="base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黑体" pitchFamily="2" charset="-122"/>
          <a:ea typeface="黑体" pitchFamily="2" charset="-122"/>
        </a:defRPr>
      </a:lvl7pPr>
      <a:lvl8pPr marL="1028700" algn="l" rtl="0" fontAlgn="base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黑体" pitchFamily="2" charset="-122"/>
          <a:ea typeface="黑体" pitchFamily="2" charset="-122"/>
        </a:defRPr>
      </a:lvl8pPr>
      <a:lvl9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黑体" pitchFamily="2" charset="-122"/>
          <a:ea typeface="黑体" pitchFamily="2" charset="-122"/>
        </a:defRPr>
      </a:lvl9pPr>
    </p:titleStyle>
    <p:bodyStyle>
      <a:lvl1pPr marL="214313" indent="-214313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Blip>
          <a:blip r:embed="rId20"/>
        </a:buBlip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67879" algn="l" rtl="0" eaLnBrk="0" fontAlgn="base" hangingPunct="0">
        <a:spcBef>
          <a:spcPct val="20000"/>
        </a:spcBef>
        <a:spcAft>
          <a:spcPct val="20000"/>
        </a:spcAft>
        <a:buClr>
          <a:srgbClr val="4D4D4D"/>
        </a:buClr>
        <a:buSzPct val="110000"/>
        <a:buChar char="•"/>
        <a:defRPr sz="1500">
          <a:solidFill>
            <a:schemeClr val="tx1"/>
          </a:solidFill>
          <a:latin typeface="+mn-lt"/>
          <a:ea typeface="+mn-ea"/>
        </a:defRPr>
      </a:lvl2pPr>
      <a:lvl3pPr marL="814388" indent="-127397" algn="l" rtl="0" eaLnBrk="0" fontAlgn="base" hangingPunct="0">
        <a:spcBef>
          <a:spcPct val="20000"/>
        </a:spcBef>
        <a:spcAft>
          <a:spcPct val="20000"/>
        </a:spcAft>
        <a:buClr>
          <a:srgbClr val="969696"/>
        </a:buClr>
        <a:buChar char="-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20000"/>
        </a:spcAft>
        <a:buClr>
          <a:srgbClr val="969696"/>
        </a:buClr>
        <a:buChar char="•"/>
        <a:defRPr sz="1500">
          <a:solidFill>
            <a:schemeClr val="tx1"/>
          </a:solidFill>
          <a:latin typeface="+mn-lt"/>
          <a:ea typeface="+mn-ea"/>
        </a:defRPr>
      </a:lvl4pPr>
      <a:lvl5pPr marL="1495425" indent="-123825" algn="l" rtl="0" eaLnBrk="0" fontAlgn="base" hangingPunct="0">
        <a:spcBef>
          <a:spcPct val="20000"/>
        </a:spcBef>
        <a:spcAft>
          <a:spcPct val="20000"/>
        </a:spcAft>
        <a:buClr>
          <a:srgbClr val="969696"/>
        </a:buClr>
        <a:buChar char="-"/>
        <a:defRPr sz="1200">
          <a:solidFill>
            <a:schemeClr val="tx1"/>
          </a:solidFill>
          <a:latin typeface="+mn-lt"/>
          <a:ea typeface="+mn-ea"/>
        </a:defRPr>
      </a:lvl5pPr>
      <a:lvl6pPr marL="1838325" indent="-123825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200">
          <a:solidFill>
            <a:schemeClr val="tx1"/>
          </a:solidFill>
          <a:latin typeface="+mn-lt"/>
          <a:ea typeface="+mn-ea"/>
        </a:defRPr>
      </a:lvl6pPr>
      <a:lvl7pPr marL="2181225" indent="-123825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200">
          <a:solidFill>
            <a:schemeClr val="tx1"/>
          </a:solidFill>
          <a:latin typeface="+mn-lt"/>
          <a:ea typeface="+mn-ea"/>
        </a:defRPr>
      </a:lvl7pPr>
      <a:lvl8pPr marL="2524125" indent="-123825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200">
          <a:solidFill>
            <a:schemeClr val="tx1"/>
          </a:solidFill>
          <a:latin typeface="+mn-lt"/>
          <a:ea typeface="+mn-ea"/>
        </a:defRPr>
      </a:lvl8pPr>
      <a:lvl9pPr marL="2867025" indent="-123825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4E7F8AB-EC73-44CF-9D92-893A1E94D63C}"/>
              </a:ext>
            </a:extLst>
          </p:cNvPr>
          <p:cNvSpPr/>
          <p:nvPr/>
        </p:nvSpPr>
        <p:spPr>
          <a:xfrm>
            <a:off x="0" y="2348880"/>
            <a:ext cx="12192000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0" i="0" u="none" strike="noStrike" kern="10" cap="none" spc="600" normalizeH="0" baseline="0" noProof="0" dirty="0">
                <a:ln w="0"/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SQL</a:t>
            </a:r>
            <a:r>
              <a:rPr kumimoji="0" lang="zh-CN" altLang="en-US" sz="8000" b="0" i="0" u="none" strike="noStrike" kern="10" cap="none" spc="600" normalizeH="0" baseline="0" noProof="0" dirty="0">
                <a:ln w="0"/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典例   </a:t>
            </a:r>
            <a:r>
              <a:rPr kumimoji="0" lang="en-US" altLang="zh-CN" sz="8000" b="0" i="0" u="none" strike="noStrike" kern="10" cap="none" spc="600" normalizeH="0" baseline="0" noProof="0" dirty="0">
                <a:ln w="0"/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1~15</a:t>
            </a:r>
            <a:endParaRPr kumimoji="0" lang="zh-CN" altLang="en-US" sz="8000" b="0" i="0" u="none" strike="noStrike" kern="10" cap="none" spc="600" normalizeH="0" baseline="0" noProof="0" dirty="0">
              <a:ln w="0"/>
              <a:solidFill>
                <a:srgbClr val="FF0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00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21B96-A58B-41A8-90BA-54DA9292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 </a:t>
            </a:r>
            <a:r>
              <a:rPr lang="en-US" altLang="zh-CN" dirty="0"/>
              <a:t>7</a:t>
            </a:r>
            <a:r>
              <a:rPr lang="zh-CN" altLang="en-US" dirty="0"/>
              <a:t>：层次结构典型查询问题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27B25-DD82-43EC-8E1E-BFE8A6D05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063" y="1467545"/>
            <a:ext cx="9017874" cy="4444525"/>
          </a:xfrm>
        </p:spPr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zh-CN" altLang="en-US" dirty="0"/>
              <a:t>树形结构（数据存放在邻接表中）</a:t>
            </a:r>
            <a:endParaRPr lang="en-US" altLang="zh-CN" dirty="0"/>
          </a:p>
          <a:p>
            <a:pPr marL="514350" indent="-514350">
              <a:lnSpc>
                <a:spcPct val="20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/>
              <a:t>将邻接表转换为物化路径，并存放在一个表中</a:t>
            </a:r>
            <a:endParaRPr lang="en-US" altLang="zh-CN" dirty="0"/>
          </a:p>
          <a:p>
            <a:pPr marL="514350" indent="-514350">
              <a:lnSpc>
                <a:spcPct val="20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/>
              <a:t>基于物化路径表，查询指定节点的所有子节点</a:t>
            </a:r>
            <a:endParaRPr lang="en-US" altLang="zh-CN" dirty="0"/>
          </a:p>
          <a:p>
            <a:pPr marL="514350" indent="-514350">
              <a:lnSpc>
                <a:spcPct val="20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/>
              <a:t>基于物化路径表，查询指定节点的所有父节点</a:t>
            </a:r>
            <a:endParaRPr lang="en-US" altLang="zh-CN" dirty="0"/>
          </a:p>
          <a:p>
            <a:pPr marL="514350" indent="-514350">
              <a:lnSpc>
                <a:spcPct val="20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275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21B96-A58B-41A8-90BA-54DA9292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 </a:t>
            </a:r>
            <a:r>
              <a:rPr lang="en-US" altLang="zh-CN" dirty="0"/>
              <a:t>8</a:t>
            </a:r>
            <a:r>
              <a:rPr lang="zh-CN" altLang="en-US" dirty="0"/>
              <a:t>：层次结构典型查询问题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27B25-DD82-43EC-8E1E-BFE8A6D05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063" y="1467545"/>
            <a:ext cx="9017874" cy="4444525"/>
          </a:xfrm>
        </p:spPr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zh-CN" altLang="en-US" dirty="0"/>
              <a:t>树形结构（数据存放在邻接表中）</a:t>
            </a:r>
            <a:endParaRPr lang="en-US" altLang="zh-CN" dirty="0"/>
          </a:p>
          <a:p>
            <a:pPr marL="514350" indent="-514350">
              <a:lnSpc>
                <a:spcPct val="20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/>
              <a:t>将邻接表转换为嵌套集合，并存放在一个表中</a:t>
            </a:r>
            <a:endParaRPr lang="en-US" altLang="zh-CN" dirty="0"/>
          </a:p>
          <a:p>
            <a:pPr marL="514350" indent="-514350">
              <a:lnSpc>
                <a:spcPct val="20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/>
              <a:t>基于嵌套集合表，查询指定节点的所有子节点</a:t>
            </a:r>
            <a:endParaRPr lang="en-US" altLang="zh-CN" dirty="0"/>
          </a:p>
          <a:p>
            <a:pPr marL="514350" indent="-514350">
              <a:lnSpc>
                <a:spcPct val="20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/>
              <a:t>基于嵌套集合表，查询指定节点的所有父节点</a:t>
            </a:r>
            <a:endParaRPr lang="en-US" altLang="zh-CN" dirty="0"/>
          </a:p>
          <a:p>
            <a:pPr marL="514350" indent="-514350">
              <a:lnSpc>
                <a:spcPct val="20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27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21B96-A58B-41A8-90BA-54DA9292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 </a:t>
            </a:r>
            <a:r>
              <a:rPr lang="en-US" altLang="zh-CN" dirty="0"/>
              <a:t>9</a:t>
            </a:r>
            <a:r>
              <a:rPr lang="zh-CN" altLang="en-US" dirty="0"/>
              <a:t>：层次结构典型查询问题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27B25-DD82-43EC-8E1E-BFE8A6D05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124" y="1861683"/>
            <a:ext cx="7367751" cy="3514358"/>
          </a:xfrm>
        </p:spPr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zh-CN" altLang="en-US" dirty="0"/>
              <a:t>有向无环图（数据存放在邻接表中）</a:t>
            </a:r>
            <a:endParaRPr lang="en-US" altLang="zh-CN" dirty="0"/>
          </a:p>
          <a:p>
            <a:pPr marL="514350" indent="-514350">
              <a:lnSpc>
                <a:spcPct val="20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/>
              <a:t>计算传递闭包</a:t>
            </a:r>
            <a:endParaRPr lang="en-US" altLang="zh-CN" dirty="0"/>
          </a:p>
          <a:p>
            <a:pPr marL="514350" indent="-514350">
              <a:lnSpc>
                <a:spcPct val="20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/>
              <a:t>计算最短路径</a:t>
            </a:r>
          </a:p>
        </p:txBody>
      </p:sp>
    </p:spTree>
    <p:extLst>
      <p:ext uri="{BB962C8B-B14F-4D97-AF65-F5344CB8AC3E}">
        <p14:creationId xmlns:p14="http://schemas.microsoft.com/office/powerpoint/2010/main" val="3071039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21B96-A58B-41A8-90BA-54DA9292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 </a:t>
            </a:r>
            <a:r>
              <a:rPr lang="en-US" altLang="zh-CN" dirty="0"/>
              <a:t>10</a:t>
            </a:r>
            <a:r>
              <a:rPr lang="zh-CN" altLang="en-US" dirty="0"/>
              <a:t>：层次结构典型查询问题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27B25-DD82-43EC-8E1E-BFE8A6D05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124" y="1861683"/>
            <a:ext cx="6511159" cy="3514358"/>
          </a:xfrm>
        </p:spPr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zh-CN" altLang="en-US" dirty="0"/>
              <a:t>无向图（数据存放在邻接表中）</a:t>
            </a:r>
            <a:endParaRPr lang="en-US" altLang="zh-CN" dirty="0"/>
          </a:p>
          <a:p>
            <a:pPr marL="514350" indent="-514350">
              <a:lnSpc>
                <a:spcPct val="20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/>
              <a:t>计算传递闭包</a:t>
            </a:r>
            <a:endParaRPr lang="en-US" altLang="zh-CN" dirty="0"/>
          </a:p>
          <a:p>
            <a:pPr marL="514350" indent="-514350">
              <a:lnSpc>
                <a:spcPct val="20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/>
              <a:t>计算最短路径</a:t>
            </a:r>
          </a:p>
        </p:txBody>
      </p:sp>
    </p:spTree>
    <p:extLst>
      <p:ext uri="{BB962C8B-B14F-4D97-AF65-F5344CB8AC3E}">
        <p14:creationId xmlns:p14="http://schemas.microsoft.com/office/powerpoint/2010/main" val="3504097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982DA-2E36-49C8-A562-6FE06A06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11~15</a:t>
            </a:r>
            <a:r>
              <a:rPr lang="zh-CN" altLang="en-US" dirty="0"/>
              <a:t>是关于社会网络分析的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2E150-2675-4100-AA82-2B1C72C4F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</a:t>
            </a:r>
          </a:p>
        </p:txBody>
      </p:sp>
      <p:pic>
        <p:nvPicPr>
          <p:cNvPr id="4" name="Picture 2" descr="C:\Users\CHEN lijun\AppData\Roaming\Foxmail7\Temp-3804-20151021102125\Catch(10-21-10-24-58).jpg">
            <a:extLst>
              <a:ext uri="{FF2B5EF4-FFF2-40B4-BE49-F238E27FC236}">
                <a16:creationId xmlns:a16="http://schemas.microsoft.com/office/drawing/2014/main" id="{76B5E32D-2B5B-4AC8-80FE-D23587669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2132856"/>
            <a:ext cx="861233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35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7C59E-54CC-4500-AD2F-E30F12C4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11  </a:t>
            </a:r>
            <a:r>
              <a:rPr lang="zh-CN" altLang="en-US" dirty="0"/>
              <a:t>图的度计算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F73AB06-286C-4CF3-991C-46D79B720443}"/>
              </a:ext>
            </a:extLst>
          </p:cNvPr>
          <p:cNvSpPr txBox="1">
            <a:spLocks/>
          </p:cNvSpPr>
          <p:nvPr/>
        </p:nvSpPr>
        <p:spPr bwMode="auto">
          <a:xfrm>
            <a:off x="2412124" y="1861683"/>
            <a:ext cx="6511159" cy="351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660066"/>
                </a:solidFill>
                <a:latin typeface="+mn-lt"/>
                <a:ea typeface="华文新魏" pitchFamily="2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990000"/>
                </a:solidFill>
                <a:latin typeface="+mn-lt"/>
                <a:ea typeface="华文新魏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9pPr>
          </a:lstStyle>
          <a:p>
            <a:pPr marL="0" indent="0" algn="ctr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kern="0" dirty="0"/>
              <a:t>无向图（数据存放在邻接表中）</a:t>
            </a:r>
            <a:endParaRPr lang="en-US" altLang="zh-CN" kern="0" dirty="0"/>
          </a:p>
          <a:p>
            <a:pPr marL="514350" indent="-514350">
              <a:lnSpc>
                <a:spcPct val="20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kern="0" dirty="0"/>
              <a:t>计算图的平均度</a:t>
            </a:r>
            <a:endParaRPr lang="en-US" altLang="zh-CN" kern="0" dirty="0"/>
          </a:p>
          <a:p>
            <a:pPr marL="514350" indent="-514350">
              <a:lnSpc>
                <a:spcPct val="20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kern="0" dirty="0"/>
              <a:t>计算图的度分布</a:t>
            </a:r>
          </a:p>
        </p:txBody>
      </p:sp>
    </p:spTree>
    <p:extLst>
      <p:ext uri="{BB962C8B-B14F-4D97-AF65-F5344CB8AC3E}">
        <p14:creationId xmlns:p14="http://schemas.microsoft.com/office/powerpoint/2010/main" val="62663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节点度</a:t>
            </a:r>
            <a:r>
              <a:rPr lang="en-US" altLang="zh-CN" dirty="0"/>
              <a:t>(degree)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55440" y="1292817"/>
                <a:ext cx="10081120" cy="133300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节点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的度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定义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为与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直接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相连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边的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数目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所有节点的度的平均值称为图的平均度，记为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440" y="1292817"/>
                <a:ext cx="10081120" cy="1333001"/>
              </a:xfrm>
              <a:blipFill>
                <a:blip r:embed="rId3"/>
                <a:stretch>
                  <a:fillRect l="-484" b="-3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66720" y="2937908"/>
            <a:ext cx="2682426" cy="246628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6000" y="5651914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&lt;k&gt;=(2+2+2+1+3)/5=2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77BEF59-34A3-453C-8AB3-7FB5B8E819FD}"/>
                  </a:ext>
                </a:extLst>
              </p:cNvPr>
              <p:cNvSpPr/>
              <p:nvPr/>
            </p:nvSpPr>
            <p:spPr>
              <a:xfrm>
                <a:off x="1752952" y="2673769"/>
                <a:ext cx="3998068" cy="3775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 eaLnBrk="0" hangingPunct="0">
                  <a:spcBef>
                    <a:spcPct val="20000"/>
                  </a:spcBef>
                  <a:buClr>
                    <a:srgbClr val="FF0000"/>
                  </a:buClr>
                  <a:buSzPct val="5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kern="0">
                              <a:solidFill>
                                <a:srgbClr val="66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0">
                              <a:solidFill>
                                <a:srgbClr val="66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i="1" kern="0">
                              <a:solidFill>
                                <a:srgbClr val="66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 kern="0">
                          <a:solidFill>
                            <a:srgbClr val="660066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kern="0">
                              <a:solidFill>
                                <a:srgbClr val="66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 kern="0">
                              <a:solidFill>
                                <a:srgbClr val="66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i="1" kern="0">
                              <a:solidFill>
                                <a:srgbClr val="66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kern="0">
                              <a:solidFill>
                                <a:srgbClr val="66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 kern="0">
                                  <a:solidFill>
                                    <a:srgbClr val="66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0">
                                  <a:solidFill>
                                    <a:srgbClr val="66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 kern="0">
                                  <a:solidFill>
                                    <a:srgbClr val="66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kern="0" dirty="0">
                  <a:solidFill>
                    <a:srgbClr val="660066"/>
                  </a:solidFill>
                  <a:effectLst/>
                  <a:latin typeface="Tahoma"/>
                  <a:ea typeface="华文新魏" pitchFamily="2" charset="-122"/>
                </a:endParaRPr>
              </a:p>
              <a:p>
                <a:pPr lvl="1" algn="just" eaLnBrk="0" hangingPunct="0">
                  <a:lnSpc>
                    <a:spcPct val="200000"/>
                  </a:lnSpc>
                  <a:spcBef>
                    <a:spcPct val="20000"/>
                  </a:spcBef>
                  <a:buClr>
                    <a:srgbClr val="FF0000"/>
                  </a:buClr>
                  <a:buSzPct val="5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0">
                          <a:solidFill>
                            <a:srgbClr val="660066"/>
                          </a:solidFill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i="1" kern="0">
                          <a:solidFill>
                            <a:srgbClr val="660066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i="1" kern="0">
                          <a:solidFill>
                            <a:srgbClr val="660066"/>
                          </a:solidFill>
                          <a:effectLst/>
                          <a:latin typeface="Cambria Math" panose="02040503050406030204" pitchFamily="18" charset="0"/>
                        </a:rPr>
                        <m:t>&gt;=</m:t>
                      </m:r>
                      <m:f>
                        <m:fPr>
                          <m:ctrlPr>
                            <a:rPr lang="en-US" altLang="zh-CN" sz="2800" i="1" kern="0">
                              <a:solidFill>
                                <a:srgbClr val="66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kern="0">
                              <a:solidFill>
                                <a:srgbClr val="66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kern="0">
                              <a:solidFill>
                                <a:srgbClr val="66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i="1" kern="0">
                              <a:solidFill>
                                <a:srgbClr val="66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kern="0">
                              <a:solidFill>
                                <a:srgbClr val="66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kern="0">
                              <a:solidFill>
                                <a:srgbClr val="66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 kern="0">
                              <a:solidFill>
                                <a:srgbClr val="66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 kern="0">
                                  <a:solidFill>
                                    <a:srgbClr val="66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0">
                                  <a:solidFill>
                                    <a:srgbClr val="66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i="1" kern="0">
                                  <a:solidFill>
                                    <a:srgbClr val="6600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kern="0" dirty="0">
                  <a:solidFill>
                    <a:srgbClr val="660066"/>
                  </a:solidFill>
                  <a:effectLst/>
                  <a:latin typeface="Tahoma"/>
                  <a:ea typeface="华文新魏" pitchFamily="2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77BEF59-34A3-453C-8AB3-7FB5B8E8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952" y="2673769"/>
                <a:ext cx="3998068" cy="3775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076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度分布</a:t>
            </a:r>
            <a:r>
              <a:rPr lang="en-US" altLang="zh-CN" sz="3200" dirty="0"/>
              <a:t>(Degree distribution )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15880" y="1094546"/>
            <a:ext cx="5563440" cy="5040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67408" y="2953107"/>
                <a:ext cx="3384376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：度为</a:t>
                </a:r>
                <a:r>
                  <a:rPr lang="en-US" altLang="zh-CN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k</a:t>
                </a:r>
                <a:r>
                  <a:rPr lang="zh-CN" altLang="en-US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的节点数占总节点数的百分比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2953107"/>
                <a:ext cx="3384376" cy="1323439"/>
              </a:xfrm>
              <a:prstGeom prst="rect">
                <a:avLst/>
              </a:prstGeom>
              <a:blipFill>
                <a:blip r:embed="rId3"/>
                <a:stretch>
                  <a:fillRect l="-3964" r="-4685" b="-14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38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7C59E-54CC-4500-AD2F-E30F12C4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12  </a:t>
            </a:r>
            <a:r>
              <a:rPr lang="zh-CN" altLang="en-US" dirty="0"/>
              <a:t>图的平均距离和直径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F73AB06-286C-4CF3-991C-46D79B720443}"/>
              </a:ext>
            </a:extLst>
          </p:cNvPr>
          <p:cNvSpPr txBox="1">
            <a:spLocks/>
          </p:cNvSpPr>
          <p:nvPr/>
        </p:nvSpPr>
        <p:spPr bwMode="auto">
          <a:xfrm>
            <a:off x="2412124" y="1861682"/>
            <a:ext cx="6511159" cy="430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660066"/>
                </a:solidFill>
                <a:latin typeface="+mn-lt"/>
                <a:ea typeface="华文新魏" pitchFamily="2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990000"/>
                </a:solidFill>
                <a:latin typeface="+mn-lt"/>
                <a:ea typeface="华文新魏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9pPr>
          </a:lstStyle>
          <a:p>
            <a:pPr marL="0" indent="0" algn="ctr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kern="0" dirty="0"/>
              <a:t>无向图（数据存放在邻接表中）</a:t>
            </a:r>
            <a:endParaRPr lang="en-US" altLang="zh-CN" kern="0" dirty="0"/>
          </a:p>
          <a:p>
            <a:pPr marL="0" indent="0" algn="ctr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kern="0" dirty="0"/>
              <a:t>（基于题目</a:t>
            </a:r>
            <a:r>
              <a:rPr lang="en-US" altLang="zh-CN" kern="0" dirty="0"/>
              <a:t>10</a:t>
            </a:r>
            <a:r>
              <a:rPr lang="zh-CN" altLang="en-US" kern="0" dirty="0"/>
              <a:t>的</a:t>
            </a:r>
            <a:r>
              <a:rPr lang="en-US" altLang="zh-CN" kern="0" dirty="0"/>
              <a:t>SQL</a:t>
            </a:r>
            <a:r>
              <a:rPr lang="zh-CN" altLang="en-US" kern="0" dirty="0"/>
              <a:t>代码实现）</a:t>
            </a:r>
            <a:endParaRPr lang="en-US" altLang="zh-CN" kern="0" dirty="0"/>
          </a:p>
          <a:p>
            <a:pPr marL="514350" indent="-514350">
              <a:lnSpc>
                <a:spcPct val="20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kern="0" dirty="0"/>
              <a:t>计算图的平均路径长度</a:t>
            </a:r>
            <a:endParaRPr lang="en-US" altLang="zh-CN" kern="0" dirty="0"/>
          </a:p>
          <a:p>
            <a:pPr marL="514350" indent="-514350">
              <a:lnSpc>
                <a:spcPct val="20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kern="0" dirty="0"/>
              <a:t>计算图的直径</a:t>
            </a:r>
          </a:p>
        </p:txBody>
      </p:sp>
    </p:spTree>
    <p:extLst>
      <p:ext uri="{BB962C8B-B14F-4D97-AF65-F5344CB8AC3E}">
        <p14:creationId xmlns:p14="http://schemas.microsoft.com/office/powerpoint/2010/main" val="1267585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平均路径长度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79376" y="1052643"/>
                <a:ext cx="11377264" cy="266438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最短路径</a:t>
                </a:r>
                <a:r>
                  <a:rPr lang="en-US" altLang="zh-CN" dirty="0"/>
                  <a:t>(shortest path)</a:t>
                </a:r>
                <a:r>
                  <a:rPr lang="zh-CN" altLang="en-US" dirty="0"/>
                  <a:t>：连接两个节点的边数最少的路径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zh-CN" altLang="en-US" dirty="0"/>
                  <a:t>之间的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/>
                  <a:t>定义为它们最短路径上的边的数目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图的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平均路径长度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zh-CN" altLang="en-US" dirty="0"/>
                  <a:t>定义为所有两个节点之间距离的平均值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052643"/>
                <a:ext cx="11377264" cy="2664389"/>
              </a:xfrm>
              <a:blipFill>
                <a:blip r:embed="rId2"/>
                <a:stretch>
                  <a:fillRect l="-482" b="-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4232" y="3933148"/>
            <a:ext cx="1973086" cy="1944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56678" y="6165304"/>
            <a:ext cx="516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L=(1+2+2+1+1+1+2+2+3+3)/10=1.8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E2A765D-753B-49F5-A87B-631A38C323B7}"/>
                  </a:ext>
                </a:extLst>
              </p:cNvPr>
              <p:cNvSpPr/>
              <p:nvPr/>
            </p:nvSpPr>
            <p:spPr>
              <a:xfrm>
                <a:off x="2155658" y="4365104"/>
                <a:ext cx="5164479" cy="1433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just" eaLnBrk="0" hangingPunct="0">
                  <a:spcBef>
                    <a:spcPts val="1200"/>
                  </a:spcBef>
                  <a:buClr>
                    <a:srgbClr val="3333CC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i="1" kern="0">
                          <a:solidFill>
                            <a:srgbClr val="33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i="1" kern="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3200" i="1" kern="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 kern="0">
                              <a:solidFill>
                                <a:srgbClr val="660066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 kern="0">
                              <a:solidFill>
                                <a:srgbClr val="660066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sz="3200" i="1" kern="0">
                                  <a:solidFill>
                                    <a:srgbClr val="660066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 kern="0">
                                  <a:solidFill>
                                    <a:srgbClr val="660066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i="1" kern="0">
                                  <a:solidFill>
                                    <a:srgbClr val="660066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3200" i="1" kern="0">
                              <a:solidFill>
                                <a:srgbClr val="660066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3200" i="1" kern="0">
                              <a:solidFill>
                                <a:srgbClr val="660066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i="1" kern="0">
                              <a:solidFill>
                                <a:srgbClr val="660066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3200" i="1" kern="0">
                              <a:solidFill>
                                <a:srgbClr val="660066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3200" i="1" kern="0">
                              <a:solidFill>
                                <a:srgbClr val="660066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3200" i="1" kern="0">
                              <a:solidFill>
                                <a:srgbClr val="660066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i="1" kern="0">
                              <a:solidFill>
                                <a:srgbClr val="660066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3200" i="1" kern="0">
                              <a:solidFill>
                                <a:srgbClr val="660066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3200" i="1" kern="0">
                                  <a:solidFill>
                                    <a:srgbClr val="660066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 kern="0">
                                  <a:solidFill>
                                    <a:srgbClr val="660066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200" i="1" kern="0">
                                  <a:solidFill>
                                    <a:srgbClr val="660066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E2A765D-753B-49F5-A87B-631A38C32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58" y="4365104"/>
                <a:ext cx="5164479" cy="1433534"/>
              </a:xfrm>
              <a:prstGeom prst="rect">
                <a:avLst/>
              </a:prstGeom>
              <a:blipFill>
                <a:blip r:embed="rId4"/>
                <a:stretch>
                  <a:fillRect b="-2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96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题目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：用</a:t>
                </a:r>
                <a:r>
                  <a:rPr lang="en-US" altLang="zh-CN" dirty="0"/>
                  <a:t>SQL</a:t>
                </a:r>
                <a:r>
                  <a:rPr lang="zh-CN" altLang="en-US" dirty="0"/>
                  <a:t>进行蒙特卡罗模拟求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𝝅</m:t>
                    </m:r>
                    <m:r>
                      <m:rPr>
                        <m:nor/>
                      </m:rPr>
                      <a:rPr lang="zh-CN" altLang="en-US" dirty="0">
                        <a:sym typeface="Symbol" panose="05050102010706020507" pitchFamily="18" charset="2"/>
                      </a:rPr>
                      <m:t>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𝒆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761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4" y="2810236"/>
            <a:ext cx="3408218" cy="256298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2933919"/>
            <a:ext cx="2310992" cy="23156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513893"/>
            <a:ext cx="4419600" cy="1041400"/>
          </a:xfrm>
          <a:prstGeom prst="rect">
            <a:avLst/>
          </a:prstGeom>
        </p:spPr>
      </p:pic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084B015C-E3D2-4165-90CD-C73FB4C8A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0344" y="1901041"/>
            <a:ext cx="5171401" cy="3760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EC17EF5-D505-41E8-9E24-F7C1086B0DE4}"/>
                  </a:ext>
                </a:extLst>
              </p:cNvPr>
              <p:cNvSpPr txBox="1"/>
              <p:nvPr/>
            </p:nvSpPr>
            <p:spPr>
              <a:xfrm>
                <a:off x="7392144" y="1442336"/>
                <a:ext cx="4464496" cy="261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SzPct val="6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en-US" altLang="zh-CN" sz="3200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3200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3200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CN" sz="32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32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kumimoji="1" lang="en-US" altLang="zh-CN" sz="3200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kumimoji="1" lang="en-US" altLang="zh-CN" sz="3200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3200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kumimoji="1" lang="en-US" altLang="zh-CN" sz="3200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2≈</m:t>
                          </m:r>
                          <m:f>
                            <m:fPr>
                              <m:ctrlPr>
                                <a:rPr kumimoji="1" lang="en-US" altLang="zh-CN" sz="32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kumimoji="1" lang="en-US" altLang="zh-CN" sz="32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kumimoji="1" lang="en-US" altLang="zh-CN" sz="32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楷体_GB2312" pitchFamily="49" charset="-122"/>
                </a:endParaRPr>
              </a:p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SzPct val="6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sz="3200" i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kumimoji="1" lang="en-US" altLang="zh-CN" sz="3200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kumimoji="1" lang="en-US" altLang="zh-CN" sz="32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32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en-US" altLang="zh-CN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楷体_GB2312" pitchFamily="49" charset="-122"/>
                </a:endParaRPr>
              </a:p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buSzPct val="60000"/>
                </a:pPr>
                <a:endParaRPr kumimoji="1"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EC17EF5-D505-41E8-9E24-F7C1086B0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1442336"/>
                <a:ext cx="4464496" cy="26123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512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直径</a:t>
            </a:r>
            <a:r>
              <a:rPr lang="en-US" altLang="zh-CN" dirty="0"/>
              <a:t>(diameter)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335952" y="1088504"/>
                <a:ext cx="7848872" cy="14043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所有节点之间距离的最大值称为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图的直径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𝑚𝑎𝑥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5952" y="1088504"/>
                <a:ext cx="7848872" cy="1404392"/>
              </a:xfrm>
              <a:blipFill>
                <a:blip r:embed="rId2"/>
                <a:stretch>
                  <a:fillRect l="-2019" t="-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585" y="2924944"/>
            <a:ext cx="2307909" cy="22740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5" y="2239999"/>
            <a:ext cx="4460843" cy="445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39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7C59E-54CC-4500-AD2F-E30F12C4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13  </a:t>
            </a:r>
            <a:r>
              <a:rPr lang="zh-CN" altLang="en-US" dirty="0"/>
              <a:t>图节点的介度计算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F73AB06-286C-4CF3-991C-46D79B720443}"/>
              </a:ext>
            </a:extLst>
          </p:cNvPr>
          <p:cNvSpPr txBox="1">
            <a:spLocks/>
          </p:cNvSpPr>
          <p:nvPr/>
        </p:nvSpPr>
        <p:spPr bwMode="auto">
          <a:xfrm>
            <a:off x="2412124" y="1861682"/>
            <a:ext cx="6511159" cy="430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660066"/>
                </a:solidFill>
                <a:latin typeface="+mn-lt"/>
                <a:ea typeface="华文新魏" pitchFamily="2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990000"/>
                </a:solidFill>
                <a:latin typeface="+mn-lt"/>
                <a:ea typeface="华文新魏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9pPr>
          </a:lstStyle>
          <a:p>
            <a:pPr marL="0" indent="0" algn="ctr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kern="0" dirty="0"/>
              <a:t>无向图（数据存放在邻接表中）</a:t>
            </a:r>
            <a:endParaRPr lang="en-US" altLang="zh-CN" kern="0" dirty="0"/>
          </a:p>
          <a:p>
            <a:pPr marL="0" indent="0" algn="ctr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kern="0" dirty="0"/>
              <a:t>（基于题目</a:t>
            </a:r>
            <a:r>
              <a:rPr lang="en-US" altLang="zh-CN" kern="0" dirty="0"/>
              <a:t>10</a:t>
            </a:r>
            <a:r>
              <a:rPr lang="zh-CN" altLang="en-US" kern="0" dirty="0"/>
              <a:t>的</a:t>
            </a:r>
            <a:r>
              <a:rPr lang="en-US" altLang="zh-CN" kern="0" dirty="0"/>
              <a:t>SQL</a:t>
            </a:r>
            <a:r>
              <a:rPr lang="zh-CN" altLang="en-US" kern="0" dirty="0"/>
              <a:t>代码实现）</a:t>
            </a:r>
            <a:endParaRPr lang="en-US" altLang="zh-CN" kern="0" dirty="0"/>
          </a:p>
          <a:p>
            <a:pPr marL="514350" indent="-514350">
              <a:lnSpc>
                <a:spcPct val="20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kern="0" dirty="0"/>
              <a:t>计算图的节点的介数</a:t>
            </a:r>
          </a:p>
        </p:txBody>
      </p:sp>
    </p:spTree>
    <p:extLst>
      <p:ext uri="{BB962C8B-B14F-4D97-AF65-F5344CB8AC3E}">
        <p14:creationId xmlns:p14="http://schemas.microsoft.com/office/powerpoint/2010/main" val="306935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介度中心性</a:t>
            </a:r>
            <a:r>
              <a:rPr lang="en-US" altLang="zh-CN" dirty="0" err="1"/>
              <a:t>betweeness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08" y="4509120"/>
            <a:ext cx="8841080" cy="1944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884040" y="2420889"/>
                <a:ext cx="8604448" cy="1688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𝑗𝑘</m:t>
                          </m:r>
                        </m:sub>
                      </m:sSub>
                      <m:r>
                        <a:rPr lang="zh-CN" altLang="en-US" sz="3200" i="1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：节点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𝑗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和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𝑘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之间的最短路径数目</m:t>
                      </m:r>
                    </m:oMath>
                  </m:oMathPara>
                </a14:m>
                <a:endParaRPr lang="en-US" altLang="zh-CN" sz="32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𝑗𝑘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(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𝑖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)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：节点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𝑗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和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𝑘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之间经过节点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𝑖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的最短路径数目</m:t>
                      </m:r>
                    </m:oMath>
                  </m:oMathPara>
                </a14:m>
                <a:endParaRPr lang="zh-CN" altLang="en-US" sz="32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040" y="2420889"/>
                <a:ext cx="8604448" cy="16884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0CA2658-087E-4153-8CE1-3F2832541539}"/>
                  </a:ext>
                </a:extLst>
              </p:cNvPr>
              <p:cNvSpPr/>
              <p:nvPr/>
            </p:nvSpPr>
            <p:spPr>
              <a:xfrm>
                <a:off x="4405374" y="1052736"/>
                <a:ext cx="3490827" cy="1348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𝐵</m:t>
                          </m:r>
                        </m:sup>
                      </m:sSup>
                      <m:d>
                        <m:dPr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e>
                      </m:d>
                      <m:r>
                        <a:rPr lang="en-US" altLang="zh-CN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𝑗</m:t>
                          </m:r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&lt;</m:t>
                          </m:r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</a:rPr>
                                    <m:t>𝑗𝑘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0CA2658-087E-4153-8CE1-3F2832541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374" y="1052736"/>
                <a:ext cx="3490827" cy="1348190"/>
              </a:xfrm>
              <a:prstGeom prst="rect">
                <a:avLst/>
              </a:prstGeom>
              <a:blipFill>
                <a:blip r:embed="rId4"/>
                <a:stretch>
                  <a:fillRect b="-2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946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7C59E-54CC-4500-AD2F-E30F12C4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14  </a:t>
            </a:r>
            <a:r>
              <a:rPr lang="zh-CN" altLang="en-US" dirty="0"/>
              <a:t>图节点的紧度计算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F73AB06-286C-4CF3-991C-46D79B720443}"/>
              </a:ext>
            </a:extLst>
          </p:cNvPr>
          <p:cNvSpPr txBox="1">
            <a:spLocks/>
          </p:cNvSpPr>
          <p:nvPr/>
        </p:nvSpPr>
        <p:spPr bwMode="auto">
          <a:xfrm>
            <a:off x="2412124" y="1861682"/>
            <a:ext cx="6511159" cy="430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660066"/>
                </a:solidFill>
                <a:latin typeface="+mn-lt"/>
                <a:ea typeface="华文新魏" pitchFamily="2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990000"/>
                </a:solidFill>
                <a:latin typeface="+mn-lt"/>
                <a:ea typeface="华文新魏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9pPr>
          </a:lstStyle>
          <a:p>
            <a:pPr marL="0" indent="0" algn="ctr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kern="0" dirty="0"/>
              <a:t>无向图（数据存放在邻接表中）</a:t>
            </a:r>
            <a:endParaRPr lang="en-US" altLang="zh-CN" kern="0" dirty="0"/>
          </a:p>
          <a:p>
            <a:pPr marL="0" indent="0" algn="ctr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kern="0" dirty="0"/>
              <a:t>（基于题目</a:t>
            </a:r>
            <a:r>
              <a:rPr lang="en-US" altLang="zh-CN" kern="0" dirty="0"/>
              <a:t>10</a:t>
            </a:r>
            <a:r>
              <a:rPr lang="zh-CN" altLang="en-US" kern="0" dirty="0"/>
              <a:t>的</a:t>
            </a:r>
            <a:r>
              <a:rPr lang="en-US" altLang="zh-CN" kern="0" dirty="0"/>
              <a:t>SQL</a:t>
            </a:r>
            <a:r>
              <a:rPr lang="zh-CN" altLang="en-US" kern="0" dirty="0"/>
              <a:t>代码实现）</a:t>
            </a:r>
            <a:endParaRPr lang="en-US" altLang="zh-CN" kern="0" dirty="0"/>
          </a:p>
          <a:p>
            <a:pPr marL="514350" indent="-514350">
              <a:lnSpc>
                <a:spcPct val="20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kern="0" dirty="0"/>
              <a:t>计算图的节点的紧度</a:t>
            </a:r>
          </a:p>
        </p:txBody>
      </p:sp>
    </p:spTree>
    <p:extLst>
      <p:ext uri="{BB962C8B-B14F-4D97-AF65-F5344CB8AC3E}">
        <p14:creationId xmlns:p14="http://schemas.microsoft.com/office/powerpoint/2010/main" val="3387414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接近中心性</a:t>
            </a:r>
            <a:r>
              <a:rPr lang="en-US" altLang="zh-CN" dirty="0"/>
              <a:t>Closeness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071664" y="1025034"/>
                <a:ext cx="5832649" cy="3339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𝑁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𝑗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3200" i="1" dirty="0">
                  <a:latin typeface="Cambria Math" panose="02040503050406030204" pitchFamily="18" charset="0"/>
                  <a:ea typeface="华文新魏" panose="0201080004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𝑖𝑗</m:t>
                        </m:r>
                      </m:sub>
                    </m:sSub>
                    <m:r>
                      <a:rPr lang="zh-CN" altLang="en-US" sz="320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：节点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𝑖</m:t>
                    </m:r>
                    <m:r>
                      <a:rPr lang="zh-CN" altLang="en-US" sz="320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到节点</m:t>
                    </m:r>
                    <m:r>
                      <a:rPr lang="en-US" altLang="zh-CN" sz="3200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𝑗</m:t>
                    </m:r>
                  </m:oMath>
                </a14:m>
                <a:r>
                  <a:rPr lang="zh-CN" altLang="en-US" sz="32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的距离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𝐶</m:t>
                          </m:r>
                        </m:sup>
                      </m:sSup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𝑖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32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1025034"/>
                <a:ext cx="5832649" cy="33391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3" y="5157193"/>
            <a:ext cx="8784976" cy="102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84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7C59E-54CC-4500-AD2F-E30F12C4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15  </a:t>
            </a:r>
            <a:r>
              <a:rPr lang="zh-CN" altLang="en-US" dirty="0"/>
              <a:t>图的聚类系数的近似计算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F73AB06-286C-4CF3-991C-46D79B720443}"/>
              </a:ext>
            </a:extLst>
          </p:cNvPr>
          <p:cNvSpPr txBox="1">
            <a:spLocks/>
          </p:cNvSpPr>
          <p:nvPr/>
        </p:nvSpPr>
        <p:spPr bwMode="auto">
          <a:xfrm>
            <a:off x="2412124" y="1861682"/>
            <a:ext cx="8652428" cy="430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660066"/>
                </a:solidFill>
                <a:latin typeface="+mn-lt"/>
                <a:ea typeface="华文新魏" pitchFamily="2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990000"/>
                </a:solidFill>
                <a:latin typeface="+mn-lt"/>
                <a:ea typeface="华文新魏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9pPr>
          </a:lstStyle>
          <a:p>
            <a:pPr marL="0" indent="0" algn="ctr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kern="0" dirty="0"/>
              <a:t>无向图（图的邻接矩阵数据存放在三元组中，参考“非关系数据</a:t>
            </a:r>
            <a:r>
              <a:rPr lang="en-US" altLang="zh-CN" kern="0" dirty="0"/>
              <a:t>_</a:t>
            </a:r>
            <a:r>
              <a:rPr lang="zh-CN" altLang="en-US" kern="0" dirty="0"/>
              <a:t>矩阵</a:t>
            </a:r>
            <a:r>
              <a:rPr lang="en-US" altLang="zh-CN" kern="0" dirty="0"/>
              <a:t>.pdf</a:t>
            </a:r>
            <a:r>
              <a:rPr lang="zh-CN" altLang="en-US" kern="0" dirty="0"/>
              <a:t>”讲义）</a:t>
            </a:r>
            <a:endParaRPr lang="en-US" altLang="zh-CN" kern="0" dirty="0"/>
          </a:p>
          <a:p>
            <a:pPr marL="514350" indent="-514350">
              <a:lnSpc>
                <a:spcPct val="20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kern="0" dirty="0"/>
              <a:t>利用已有的矩阵乘法</a:t>
            </a:r>
            <a:r>
              <a:rPr lang="en-US" altLang="zh-CN" kern="0" dirty="0"/>
              <a:t>SQL</a:t>
            </a:r>
            <a:r>
              <a:rPr lang="zh-CN" altLang="en-US" kern="0" dirty="0"/>
              <a:t>代码，计算图里面所包含的三角形个数的一个近似值</a:t>
            </a:r>
          </a:p>
        </p:txBody>
      </p:sp>
    </p:spTree>
    <p:extLst>
      <p:ext uri="{BB962C8B-B14F-4D97-AF65-F5344CB8AC3E}">
        <p14:creationId xmlns:p14="http://schemas.microsoft.com/office/powerpoint/2010/main" val="288114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网络聚类系数的定义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122700" y="2273515"/>
                <a:ext cx="5688632" cy="208075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网络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中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三角形的数目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网络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中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连通的三元组数目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2700" y="2273515"/>
                <a:ext cx="5688632" cy="20807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98664" y="4455825"/>
            <a:ext cx="3168352" cy="20807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55684" y="5203813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 = 3*1/8 = 3/8 </a:t>
            </a:r>
            <a:endParaRPr lang="zh-CN" altLang="en-US" sz="32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CDEB0A8-F469-4C72-8FE9-C1B5BCB4FC84}"/>
              </a:ext>
            </a:extLst>
          </p:cNvPr>
          <p:cNvSpPr txBox="1">
            <a:spLocks/>
          </p:cNvSpPr>
          <p:nvPr/>
        </p:nvSpPr>
        <p:spPr bwMode="auto">
          <a:xfrm>
            <a:off x="2135560" y="908720"/>
            <a:ext cx="784887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660066"/>
                </a:solidFill>
                <a:latin typeface="+mn-lt"/>
                <a:ea typeface="华文新魏" pitchFamily="2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990000"/>
                </a:solidFill>
                <a:latin typeface="+mn-lt"/>
                <a:ea typeface="华文新魏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kern="0">
                <a:solidFill>
                  <a:srgbClr val="FF0000"/>
                </a:solidFill>
              </a:rPr>
              <a:t>聚类系数</a:t>
            </a:r>
            <a:r>
              <a:rPr lang="en-US" altLang="zh-CN" kern="0"/>
              <a:t>(clustering coefficient)</a:t>
            </a:r>
            <a:r>
              <a:rPr lang="zh-CN" altLang="en-US" kern="0"/>
              <a:t>：</a:t>
            </a:r>
            <a:endParaRPr lang="en-US" altLang="zh-CN" kern="0"/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kern="0"/>
              <a:t>衡量你的两个朋友之间也互为朋友的概率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34150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基于邻接矩阵自乘的三角形个数的近似计数</a:t>
            </a:r>
          </a:p>
        </p:txBody>
      </p:sp>
      <p:sp>
        <p:nvSpPr>
          <p:cNvPr id="7" name="文本框 4"/>
          <p:cNvSpPr txBox="1"/>
          <p:nvPr/>
        </p:nvSpPr>
        <p:spPr>
          <a:xfrm>
            <a:off x="191344" y="4621202"/>
            <a:ext cx="3969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三角形中的边既是一步可达也是两步可达的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8C79BB6-165A-4729-A13A-F17EFF23E9C2}"/>
              </a:ext>
            </a:extLst>
          </p:cNvPr>
          <p:cNvGrpSpPr/>
          <p:nvPr/>
        </p:nvGrpSpPr>
        <p:grpSpPr>
          <a:xfrm>
            <a:off x="669711" y="1178545"/>
            <a:ext cx="2780571" cy="2556520"/>
            <a:chOff x="2401458" y="1274176"/>
            <a:chExt cx="2780571" cy="255652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1458" y="1274176"/>
              <a:ext cx="2780571" cy="2556520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 bwMode="auto">
            <a:xfrm flipH="1">
              <a:off x="3143672" y="1772816"/>
              <a:ext cx="648072" cy="151216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legacyObliqueTopRight"/>
              <a:lightRig rig="legacyFlat3" dir="b"/>
            </a:scene3d>
            <a:sp3d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262EE0C-BAA8-4C28-9361-42235A1FADB5}"/>
                  </a:ext>
                </a:extLst>
              </p:cNvPr>
              <p:cNvSpPr/>
              <p:nvPr/>
            </p:nvSpPr>
            <p:spPr>
              <a:xfrm>
                <a:off x="4769435" y="1527707"/>
                <a:ext cx="3175741" cy="1790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262EE0C-BAA8-4C28-9361-42235A1FA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435" y="1527707"/>
                <a:ext cx="3175741" cy="1790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C1B818A-134B-41CC-9095-C262B110B219}"/>
                  </a:ext>
                </a:extLst>
              </p:cNvPr>
              <p:cNvSpPr/>
              <p:nvPr/>
            </p:nvSpPr>
            <p:spPr>
              <a:xfrm>
                <a:off x="8184283" y="1527707"/>
                <a:ext cx="3312317" cy="1790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C1B818A-134B-41CC-9095-C262B110B2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83" y="1527707"/>
                <a:ext cx="3312317" cy="1790555"/>
              </a:xfrm>
              <a:prstGeom prst="rect">
                <a:avLst/>
              </a:prstGeom>
              <a:blipFill>
                <a:blip r:embed="rId5"/>
                <a:stretch>
                  <a:fillRect b="-2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11254BC-4813-43CB-8B81-75B3395E1C5D}"/>
                  </a:ext>
                </a:extLst>
              </p:cNvPr>
              <p:cNvSpPr/>
              <p:nvPr/>
            </p:nvSpPr>
            <p:spPr>
              <a:xfrm>
                <a:off x="4079776" y="4437112"/>
                <a:ext cx="3722494" cy="1790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11254BC-4813-43CB-8B81-75B3395E1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4437112"/>
                <a:ext cx="3722494" cy="1790555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3A7D4293-16A1-4D84-9B90-4071914C48F3}"/>
              </a:ext>
            </a:extLst>
          </p:cNvPr>
          <p:cNvSpPr/>
          <p:nvPr/>
        </p:nvSpPr>
        <p:spPr>
          <a:xfrm>
            <a:off x="5807968" y="340357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一步可达</a:t>
            </a:r>
            <a:endParaRPr lang="zh-CN" altLang="en-US" sz="2400" b="1" dirty="0">
              <a:effectLst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BC365F0-209E-413A-B069-F5935B977311}"/>
              </a:ext>
            </a:extLst>
          </p:cNvPr>
          <p:cNvSpPr/>
          <p:nvPr/>
        </p:nvSpPr>
        <p:spPr>
          <a:xfrm>
            <a:off x="9504764" y="342900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两步可达</a:t>
            </a:r>
            <a:endParaRPr lang="zh-CN" altLang="en-US" sz="2400" b="1" dirty="0">
              <a:effectLst/>
            </a:endParaRPr>
          </a:p>
        </p:txBody>
      </p:sp>
      <p:sp>
        <p:nvSpPr>
          <p:cNvPr id="21" name="文本框 4">
            <a:extLst>
              <a:ext uri="{FF2B5EF4-FFF2-40B4-BE49-F238E27FC236}">
                <a16:creationId xmlns:a16="http://schemas.microsoft.com/office/drawing/2014/main" id="{650D41D8-1CE4-4CFE-B423-7BE39D647B8F}"/>
              </a:ext>
            </a:extLst>
          </p:cNvPr>
          <p:cNvSpPr txBox="1"/>
          <p:nvPr/>
        </p:nvSpPr>
        <p:spPr>
          <a:xfrm>
            <a:off x="7752184" y="4437112"/>
            <a:ext cx="424847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三角形之间有重合边，所以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ceiling(10/6)=2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，比实际的三角形数目要小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2F9E685-09B2-4B4B-8795-D906E0C25E7F}"/>
              </a:ext>
            </a:extLst>
          </p:cNvPr>
          <p:cNvSpPr/>
          <p:nvPr/>
        </p:nvSpPr>
        <p:spPr>
          <a:xfrm>
            <a:off x="5963457" y="6237390"/>
            <a:ext cx="1104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24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条边</a:t>
            </a:r>
            <a:endParaRPr lang="zh-CN" altLang="en-US" sz="2400" b="1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effectLst/>
              </a:rPr>
              <a:t>题目 </a:t>
            </a: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：概率验证 </a:t>
            </a:r>
            <a:r>
              <a:rPr lang="zh-CN" altLang="zh-CN" dirty="0">
                <a:effectLst/>
              </a:rPr>
              <a:t>最优停止问题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1444" y="1700808"/>
            <a:ext cx="9469052" cy="4176464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zh-CN" dirty="0">
                <a:effectLst/>
              </a:rPr>
              <a:t>典型的是选秘书问题。在招聘秘书时，你的选择是要么接受当前的面试者，要么回绝她，继续面试下一位。一种策略是回绝前</a:t>
            </a:r>
            <a:r>
              <a:rPr lang="en-US" altLang="zh-CN" dirty="0">
                <a:effectLst/>
              </a:rPr>
              <a:t>r</a:t>
            </a:r>
            <a:r>
              <a:rPr lang="zh-CN" altLang="zh-CN" dirty="0">
                <a:effectLst/>
              </a:rPr>
              <a:t>个人，然后考察后面的面试者，如果 其素质超过前面的人就接受她。问题是如何确定</a:t>
            </a:r>
            <a:r>
              <a:rPr lang="en-US" altLang="zh-CN" dirty="0">
                <a:effectLst/>
              </a:rPr>
              <a:t>r</a:t>
            </a:r>
            <a:r>
              <a:rPr lang="zh-CN" altLang="zh-CN" dirty="0">
                <a:effectLst/>
              </a:rPr>
              <a:t>使得招到最好秘书的概率最大。</a:t>
            </a:r>
          </a:p>
          <a:p>
            <a:pPr lvl="1">
              <a:lnSpc>
                <a:spcPct val="150000"/>
              </a:lnSpc>
            </a:pPr>
            <a:r>
              <a:rPr lang="zh-CN" altLang="zh-CN" dirty="0">
                <a:effectLst/>
              </a:rPr>
              <a:t>结论是</a:t>
            </a:r>
            <a:r>
              <a:rPr lang="en-US" altLang="zh-CN" dirty="0">
                <a:effectLst/>
              </a:rPr>
              <a:t>r</a:t>
            </a:r>
            <a:r>
              <a:rPr lang="zh-CN" altLang="zh-CN" dirty="0">
                <a:effectLst/>
              </a:rPr>
              <a:t>＝</a:t>
            </a:r>
            <a:r>
              <a:rPr lang="en-US" altLang="zh-CN" dirty="0">
                <a:effectLst/>
              </a:rPr>
              <a:t>N/e</a:t>
            </a:r>
            <a:r>
              <a:rPr lang="zh-CN" altLang="zh-CN" dirty="0">
                <a:effectLst/>
              </a:rPr>
              <a:t>，招到最好秘书的概率是</a:t>
            </a:r>
            <a:r>
              <a:rPr lang="en-US" altLang="zh-CN" dirty="0">
                <a:effectLst/>
              </a:rPr>
              <a:t>37%</a:t>
            </a:r>
            <a:r>
              <a:rPr lang="zh-CN" altLang="zh-CN" dirty="0">
                <a:effectLst/>
              </a:rPr>
              <a:t>。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689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 </a:t>
            </a:r>
            <a:r>
              <a:rPr lang="en-US" altLang="zh-CN" dirty="0"/>
              <a:t>3</a:t>
            </a:r>
            <a:r>
              <a:rPr lang="zh-CN" altLang="en-US" dirty="0"/>
              <a:t>：概率验证 潘尼游戏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015" y="1124744"/>
            <a:ext cx="11928649" cy="5580856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zh-CN" dirty="0"/>
              <a:t>连续抛一枚硬币三次，所出现的组合有</a:t>
            </a:r>
            <a:r>
              <a:rPr lang="en-US" altLang="zh-CN" dirty="0"/>
              <a:t>8</a:t>
            </a:r>
            <a:r>
              <a:rPr lang="zh-CN" altLang="zh-CN" dirty="0"/>
              <a:t>种，正正正，正正反</a:t>
            </a:r>
            <a:r>
              <a:rPr lang="en-US" altLang="zh-CN" dirty="0"/>
              <a:t>...</a:t>
            </a:r>
            <a:r>
              <a:rPr lang="zh-CN" altLang="zh-CN" dirty="0"/>
              <a:t>反反反</a:t>
            </a:r>
          </a:p>
          <a:p>
            <a:pPr lvl="1">
              <a:lnSpc>
                <a:spcPct val="150000"/>
              </a:lnSpc>
            </a:pPr>
            <a:r>
              <a:rPr lang="zh-CN" altLang="zh-CN" dirty="0">
                <a:effectLst/>
              </a:rPr>
              <a:t>潘尼游戏是一方先任选一种组合，然后另一方再从剩余的组合中选择一种。然后开始抛硬币，谁选定的组合先出现谁就获胜</a:t>
            </a:r>
          </a:p>
          <a:p>
            <a:pPr lvl="1">
              <a:lnSpc>
                <a:spcPct val="150000"/>
              </a:lnSpc>
            </a:pPr>
            <a:r>
              <a:rPr lang="zh-CN" altLang="zh-CN" dirty="0">
                <a:effectLst/>
              </a:rPr>
              <a:t>后选一方可以根据先选一方的组合来决定自己的所要选择的组合。诀窍是：后手方选择的组合的后两项是先手组合的前两项，而第一项与最后一项相反。比如先手组合是</a:t>
            </a:r>
            <a:r>
              <a:rPr lang="en-US" altLang="zh-CN" dirty="0">
                <a:effectLst/>
              </a:rPr>
              <a:t>“</a:t>
            </a:r>
            <a:r>
              <a:rPr lang="zh-CN" altLang="zh-CN" dirty="0">
                <a:effectLst/>
              </a:rPr>
              <a:t>正正反</a:t>
            </a:r>
            <a:r>
              <a:rPr lang="en-US" altLang="zh-CN" dirty="0">
                <a:effectLst/>
              </a:rPr>
              <a:t>”</a:t>
            </a:r>
            <a:r>
              <a:rPr lang="zh-CN" altLang="zh-CN" dirty="0">
                <a:effectLst/>
              </a:rPr>
              <a:t>，则后手选择组合</a:t>
            </a:r>
            <a:r>
              <a:rPr lang="en-US" altLang="zh-CN" dirty="0">
                <a:effectLst/>
              </a:rPr>
              <a:t>“</a:t>
            </a:r>
            <a:r>
              <a:rPr lang="zh-CN" altLang="zh-CN" dirty="0">
                <a:effectLst/>
              </a:rPr>
              <a:t>反正正</a:t>
            </a:r>
            <a:r>
              <a:rPr lang="en-US" altLang="zh-CN" dirty="0">
                <a:effectLst/>
              </a:rPr>
              <a:t>”</a:t>
            </a:r>
            <a:r>
              <a:rPr lang="zh-CN" altLang="zh-CN" dirty="0">
                <a:effectLst/>
              </a:rPr>
              <a:t>；先手组合是</a:t>
            </a:r>
            <a:r>
              <a:rPr lang="en-US" altLang="zh-CN" dirty="0">
                <a:effectLst/>
              </a:rPr>
              <a:t>“</a:t>
            </a:r>
            <a:r>
              <a:rPr lang="zh-CN" altLang="zh-CN" dirty="0">
                <a:effectLst/>
              </a:rPr>
              <a:t>正反正</a:t>
            </a:r>
            <a:r>
              <a:rPr lang="en-US" altLang="zh-CN" dirty="0">
                <a:effectLst/>
              </a:rPr>
              <a:t>”</a:t>
            </a:r>
            <a:r>
              <a:rPr lang="zh-CN" altLang="zh-CN" dirty="0">
                <a:effectLst/>
              </a:rPr>
              <a:t>，则后手选择组合</a:t>
            </a:r>
            <a:r>
              <a:rPr lang="en-US" altLang="zh-CN" dirty="0">
                <a:effectLst/>
              </a:rPr>
              <a:t>“</a:t>
            </a:r>
            <a:r>
              <a:rPr lang="zh-CN" altLang="zh-CN" dirty="0">
                <a:effectLst/>
              </a:rPr>
              <a:t>正正反</a:t>
            </a:r>
            <a:r>
              <a:rPr lang="en-US" altLang="zh-CN" dirty="0">
                <a:effectLst/>
              </a:rPr>
              <a:t>”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ffectLst/>
              </a:rPr>
              <a:t>请</a:t>
            </a:r>
            <a:r>
              <a:rPr lang="zh-CN" altLang="zh-CN" dirty="0"/>
              <a:t>统计后手组合对先手组合获胜的概率</a:t>
            </a:r>
            <a:endParaRPr lang="zh-CN" altLang="zh-CN" dirty="0">
              <a:effectLst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96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32A29-AB84-4286-88FC-6A28E11A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54"/>
            <a:ext cx="12192000" cy="969474"/>
          </a:xfrm>
        </p:spPr>
        <p:txBody>
          <a:bodyPr/>
          <a:lstStyle/>
          <a:p>
            <a:r>
              <a:rPr lang="zh-CN" altLang="en-US" dirty="0"/>
              <a:t>题目 </a:t>
            </a:r>
            <a:r>
              <a:rPr lang="en-US" altLang="zh-CN" dirty="0"/>
              <a:t>4</a:t>
            </a:r>
            <a:r>
              <a:rPr lang="zh-CN" altLang="en-US" dirty="0"/>
              <a:t>：寻找序号表中的孤岛和间隔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2F5D3BA-B277-4207-88DC-73801FE1D2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47926" y="2680057"/>
          <a:ext cx="3204658" cy="247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329">
                  <a:extLst>
                    <a:ext uri="{9D8B030D-6E8A-4147-A177-3AD203B41FA5}">
                      <a16:colId xmlns:a16="http://schemas.microsoft.com/office/drawing/2014/main" val="3274367624"/>
                    </a:ext>
                  </a:extLst>
                </a:gridCol>
                <a:gridCol w="1602329">
                  <a:extLst>
                    <a:ext uri="{9D8B030D-6E8A-4147-A177-3AD203B41FA5}">
                      <a16:colId xmlns:a16="http://schemas.microsoft.com/office/drawing/2014/main" val="3367066844"/>
                    </a:ext>
                  </a:extLst>
                </a:gridCol>
              </a:tblGrid>
              <a:tr h="495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start_sn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end_sn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74180880"/>
                  </a:ext>
                </a:extLst>
              </a:tr>
              <a:tr h="495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84506010"/>
                  </a:ext>
                </a:extLst>
              </a:tr>
              <a:tr h="495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55136117"/>
                  </a:ext>
                </a:extLst>
              </a:tr>
              <a:tr h="495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58248693"/>
                  </a:ext>
                </a:extLst>
              </a:tr>
              <a:tr h="495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14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9397122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0C28A91-774E-48C2-9122-3B5D63B7B4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400" y="2911632"/>
          <a:ext cx="3325670" cy="2029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835">
                  <a:extLst>
                    <a:ext uri="{9D8B030D-6E8A-4147-A177-3AD203B41FA5}">
                      <a16:colId xmlns:a16="http://schemas.microsoft.com/office/drawing/2014/main" val="3274367624"/>
                    </a:ext>
                  </a:extLst>
                </a:gridCol>
                <a:gridCol w="1662835">
                  <a:extLst>
                    <a:ext uri="{9D8B030D-6E8A-4147-A177-3AD203B41FA5}">
                      <a16:colId xmlns:a16="http://schemas.microsoft.com/office/drawing/2014/main" val="3367066844"/>
                    </a:ext>
                  </a:extLst>
                </a:gridCol>
              </a:tblGrid>
              <a:tr h="5073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start_sn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end_sn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74180880"/>
                  </a:ext>
                </a:extLst>
              </a:tr>
              <a:tr h="50738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84506010"/>
                  </a:ext>
                </a:extLst>
              </a:tr>
              <a:tr h="50738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55136117"/>
                  </a:ext>
                </a:extLst>
              </a:tr>
              <a:tr h="50738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11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5824869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2A96234-D5D6-4DA9-8222-4550E09A87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1828" y="1265958"/>
          <a:ext cx="945202" cy="5400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202">
                  <a:extLst>
                    <a:ext uri="{9D8B030D-6E8A-4147-A177-3AD203B41FA5}">
                      <a16:colId xmlns:a16="http://schemas.microsoft.com/office/drawing/2014/main" val="2007950052"/>
                    </a:ext>
                  </a:extLst>
                </a:gridCol>
              </a:tblGrid>
              <a:tr h="49096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sn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78551179"/>
                  </a:ext>
                </a:extLst>
              </a:tr>
              <a:tr h="4909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67085452"/>
                  </a:ext>
                </a:extLst>
              </a:tr>
              <a:tr h="4909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77962300"/>
                  </a:ext>
                </a:extLst>
              </a:tr>
              <a:tr h="4909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13549627"/>
                  </a:ext>
                </a:extLst>
              </a:tr>
              <a:tr h="4909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61550068"/>
                  </a:ext>
                </a:extLst>
              </a:tr>
              <a:tr h="4909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52085487"/>
                  </a:ext>
                </a:extLst>
              </a:tr>
              <a:tr h="4909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71016973"/>
                  </a:ext>
                </a:extLst>
              </a:tr>
              <a:tr h="4909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832923555"/>
                  </a:ext>
                </a:extLst>
              </a:tr>
              <a:tr h="4909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41291438"/>
                  </a:ext>
                </a:extLst>
              </a:tr>
              <a:tr h="4909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591779327"/>
                  </a:ext>
                </a:extLst>
              </a:tr>
              <a:tr h="4909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14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406971589"/>
                  </a:ext>
                </a:extLst>
              </a:tr>
            </a:tbl>
          </a:graphicData>
        </a:graphic>
      </p:graphicFrame>
      <p:sp>
        <p:nvSpPr>
          <p:cNvPr id="7" name="箭头: 右 6">
            <a:extLst>
              <a:ext uri="{FF2B5EF4-FFF2-40B4-BE49-F238E27FC236}">
                <a16:creationId xmlns:a16="http://schemas.microsoft.com/office/drawing/2014/main" id="{AB58A410-91AD-4C8C-A8A3-01786152D8AC}"/>
              </a:ext>
            </a:extLst>
          </p:cNvPr>
          <p:cNvSpPr/>
          <p:nvPr/>
        </p:nvSpPr>
        <p:spPr bwMode="auto">
          <a:xfrm>
            <a:off x="6816080" y="3488602"/>
            <a:ext cx="1152128" cy="860047"/>
          </a:xfrm>
          <a:prstGeom prst="rightArrow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60000"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孤岛</a:t>
            </a:r>
          </a:p>
        </p:txBody>
      </p:sp>
      <p:sp>
        <p:nvSpPr>
          <p:cNvPr id="11" name="箭头: 左 10">
            <a:extLst>
              <a:ext uri="{FF2B5EF4-FFF2-40B4-BE49-F238E27FC236}">
                <a16:creationId xmlns:a16="http://schemas.microsoft.com/office/drawing/2014/main" id="{E521CCEE-0F7A-438A-912E-2B42993DA64E}"/>
              </a:ext>
            </a:extLst>
          </p:cNvPr>
          <p:cNvSpPr/>
          <p:nvPr/>
        </p:nvSpPr>
        <p:spPr bwMode="auto">
          <a:xfrm>
            <a:off x="4135657" y="3494352"/>
            <a:ext cx="1320994" cy="864096"/>
          </a:xfrm>
          <a:prstGeom prst="leftArrow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60000"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间隔</a:t>
            </a:r>
          </a:p>
        </p:txBody>
      </p:sp>
    </p:spTree>
    <p:extLst>
      <p:ext uri="{BB962C8B-B14F-4D97-AF65-F5344CB8AC3E}">
        <p14:creationId xmlns:p14="http://schemas.microsoft.com/office/powerpoint/2010/main" val="314975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597B1-FACA-44A7-AE03-21FD2BA7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5 </a:t>
            </a:r>
            <a:r>
              <a:rPr lang="zh-CN" altLang="en-US" dirty="0"/>
              <a:t>使用</a:t>
            </a:r>
            <a:r>
              <a:rPr lang="en-US" altLang="zh-CN" dirty="0"/>
              <a:t>SQL</a:t>
            </a:r>
            <a:r>
              <a:rPr lang="zh-CN" altLang="en-US" dirty="0"/>
              <a:t>计算</a:t>
            </a:r>
            <a:r>
              <a:rPr lang="en-US" altLang="zh-CN" dirty="0"/>
              <a:t>PageRank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0EEAE2A-7453-4A98-B8F2-AB81C5D7E1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91469" y="1175187"/>
          <a:ext cx="3930689" cy="401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985">
                  <a:extLst>
                    <a:ext uri="{9D8B030D-6E8A-4147-A177-3AD203B41FA5}">
                      <a16:colId xmlns:a16="http://schemas.microsoft.com/office/drawing/2014/main" val="1558802344"/>
                    </a:ext>
                  </a:extLst>
                </a:gridCol>
                <a:gridCol w="1464719">
                  <a:extLst>
                    <a:ext uri="{9D8B030D-6E8A-4147-A177-3AD203B41FA5}">
                      <a16:colId xmlns:a16="http://schemas.microsoft.com/office/drawing/2014/main" val="2105262639"/>
                    </a:ext>
                  </a:extLst>
                </a:gridCol>
                <a:gridCol w="1232985">
                  <a:extLst>
                    <a:ext uri="{9D8B030D-6E8A-4147-A177-3AD203B41FA5}">
                      <a16:colId xmlns:a16="http://schemas.microsoft.com/office/drawing/2014/main" val="4051237157"/>
                    </a:ext>
                  </a:extLst>
                </a:gridCol>
              </a:tblGrid>
              <a:tr h="40106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nodeTb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310098"/>
                  </a:ext>
                </a:extLst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nodeId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outDegree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prValue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036323"/>
                  </a:ext>
                </a:extLst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1/8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42876599"/>
                  </a:ext>
                </a:extLst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1/8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06270575"/>
                  </a:ext>
                </a:extLst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1/8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30780590"/>
                  </a:ext>
                </a:extLst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1/8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314281516"/>
                  </a:ext>
                </a:extLst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E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1/8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516077730"/>
                  </a:ext>
                </a:extLst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F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1/8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236715088"/>
                  </a:ext>
                </a:extLst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G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1/8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41377122"/>
                  </a:ext>
                </a:extLst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H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1/8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58691118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F19AD75-2240-404C-8387-216B04FDD7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9110" y="1170931"/>
          <a:ext cx="330134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673">
                  <a:extLst>
                    <a:ext uri="{9D8B030D-6E8A-4147-A177-3AD203B41FA5}">
                      <a16:colId xmlns:a16="http://schemas.microsoft.com/office/drawing/2014/main" val="1558802344"/>
                    </a:ext>
                  </a:extLst>
                </a:gridCol>
                <a:gridCol w="1650673">
                  <a:extLst>
                    <a:ext uri="{9D8B030D-6E8A-4147-A177-3AD203B41FA5}">
                      <a16:colId xmlns:a16="http://schemas.microsoft.com/office/drawing/2014/main" val="2105262639"/>
                    </a:ext>
                  </a:extLst>
                </a:gridCol>
              </a:tblGrid>
              <a:tr h="35911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linkTb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26553"/>
                  </a:ext>
                </a:extLst>
              </a:tr>
              <a:tr h="359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s_nodeId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d_nodeId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036323"/>
                  </a:ext>
                </a:extLst>
              </a:tr>
              <a:tr h="359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42876599"/>
                  </a:ext>
                </a:extLst>
              </a:tr>
              <a:tr h="359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06270575"/>
                  </a:ext>
                </a:extLst>
              </a:tr>
              <a:tr h="359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30780590"/>
                  </a:ext>
                </a:extLst>
              </a:tr>
              <a:tr h="359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E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314281516"/>
                  </a:ext>
                </a:extLst>
              </a:tr>
              <a:tr h="359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F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516077730"/>
                  </a:ext>
                </a:extLst>
              </a:tr>
              <a:tr h="359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G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236715088"/>
                  </a:ext>
                </a:extLst>
              </a:tr>
              <a:tr h="359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41377122"/>
                  </a:ext>
                </a:extLst>
              </a:tr>
              <a:tr h="359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H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586911187"/>
                  </a:ext>
                </a:extLst>
              </a:tr>
              <a:tr h="359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E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82446765"/>
                  </a:ext>
                </a:extLst>
              </a:tr>
              <a:tr h="359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E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H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522443997"/>
                  </a:ext>
                </a:extLst>
              </a:tr>
              <a:tr h="359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F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954928829"/>
                  </a:ext>
                </a:extLst>
              </a:tr>
              <a:tr h="359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G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95461948"/>
                  </a:ext>
                </a:extLst>
              </a:tr>
              <a:tr h="359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H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40264020"/>
                  </a:ext>
                </a:extLst>
              </a:tr>
            </a:tbl>
          </a:graphicData>
        </a:graphic>
      </p:graphicFrame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E1C0E691-9DD0-474B-9710-9C380C52E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3950" y="2959445"/>
            <a:ext cx="3408251" cy="2771123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62B8FBA-7713-4CC5-9DE6-2B7140725352}"/>
              </a:ext>
            </a:extLst>
          </p:cNvPr>
          <p:cNvCxnSpPr/>
          <p:nvPr/>
        </p:nvCxnSpPr>
        <p:spPr bwMode="auto">
          <a:xfrm>
            <a:off x="3990456" y="2504661"/>
            <a:ext cx="370101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scene3d>
            <a:camera prst="legacyObliqueTopRight"/>
            <a:lightRig rig="legacyFlat3" dir="b"/>
          </a:scene3d>
          <a:sp3d prstMaterial="legacyMatte">
            <a:extrusionClr>
              <a:schemeClr val="accent1"/>
            </a:extrusionClr>
          </a:sp3d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92C53F2-4CB6-4A67-AAC7-71A9AACCDD63}"/>
              </a:ext>
            </a:extLst>
          </p:cNvPr>
          <p:cNvSpPr txBox="1"/>
          <p:nvPr/>
        </p:nvSpPr>
        <p:spPr>
          <a:xfrm>
            <a:off x="5115339" y="1927849"/>
            <a:ext cx="124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初始化</a:t>
            </a:r>
          </a:p>
        </p:txBody>
      </p:sp>
    </p:spTree>
    <p:extLst>
      <p:ext uri="{BB962C8B-B14F-4D97-AF65-F5344CB8AC3E}">
        <p14:creationId xmlns:p14="http://schemas.microsoft.com/office/powerpoint/2010/main" val="243154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597B1-FACA-44A7-AE03-21FD2BA7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SQL</a:t>
            </a:r>
            <a:r>
              <a:rPr lang="zh-CN" altLang="en-US" dirty="0"/>
              <a:t>计算</a:t>
            </a:r>
            <a:r>
              <a:rPr lang="en-US" altLang="zh-CN" dirty="0"/>
              <a:t>PageRank</a:t>
            </a:r>
            <a:r>
              <a:rPr lang="zh-CN" altLang="en-US" dirty="0"/>
              <a:t>的一次迭代过程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F19AD75-2240-404C-8387-216B04FDD7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9110" y="1170931"/>
          <a:ext cx="330134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673">
                  <a:extLst>
                    <a:ext uri="{9D8B030D-6E8A-4147-A177-3AD203B41FA5}">
                      <a16:colId xmlns:a16="http://schemas.microsoft.com/office/drawing/2014/main" val="1558802344"/>
                    </a:ext>
                  </a:extLst>
                </a:gridCol>
                <a:gridCol w="1650673">
                  <a:extLst>
                    <a:ext uri="{9D8B030D-6E8A-4147-A177-3AD203B41FA5}">
                      <a16:colId xmlns:a16="http://schemas.microsoft.com/office/drawing/2014/main" val="2105262639"/>
                    </a:ext>
                  </a:extLst>
                </a:gridCol>
              </a:tblGrid>
              <a:tr h="35911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linkTb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26553"/>
                  </a:ext>
                </a:extLst>
              </a:tr>
              <a:tr h="359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s_nodeId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d_nodeId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036323"/>
                  </a:ext>
                </a:extLst>
              </a:tr>
              <a:tr h="359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42876599"/>
                  </a:ext>
                </a:extLst>
              </a:tr>
              <a:tr h="359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06270575"/>
                  </a:ext>
                </a:extLst>
              </a:tr>
              <a:tr h="359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30780590"/>
                  </a:ext>
                </a:extLst>
              </a:tr>
              <a:tr h="359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314281516"/>
                  </a:ext>
                </a:extLst>
              </a:tr>
            </a:tbl>
          </a:graphicData>
        </a:graphic>
      </p:graphicFrame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62B8FBA-7713-4CC5-9DE6-2B7140725352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 bwMode="auto">
          <a:xfrm>
            <a:off x="3990456" y="2268211"/>
            <a:ext cx="3679538" cy="1345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scene3d>
            <a:camera prst="legacyObliqueTopRight"/>
            <a:lightRig rig="legacyFlat3" dir="b"/>
          </a:scene3d>
          <a:sp3d prstMaterial="legacyMatte">
            <a:extrusionClr>
              <a:schemeClr val="accent1"/>
            </a:extrusionClr>
          </a:sp3d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92C53F2-4CB6-4A67-AAC7-71A9AACCDD63}"/>
              </a:ext>
            </a:extLst>
          </p:cNvPr>
          <p:cNvSpPr txBox="1"/>
          <p:nvPr/>
        </p:nvSpPr>
        <p:spPr>
          <a:xfrm>
            <a:off x="4154375" y="2736229"/>
            <a:ext cx="2890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s_node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把自己的</a:t>
            </a:r>
            <a:r>
              <a:rPr lang="en-US" altLang="zh-CN" sz="2000" b="1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prValue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均分给</a:t>
            </a:r>
            <a:r>
              <a:rPr lang="en-US" altLang="zh-CN" sz="2000" b="1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d_node</a:t>
            </a:r>
            <a:endParaRPr lang="zh-CN" altLang="en-US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4F6192A-F66C-46C3-AA18-4CD138C80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69994" y="1199575"/>
          <a:ext cx="4034696" cy="240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92">
                  <a:extLst>
                    <a:ext uri="{9D8B030D-6E8A-4147-A177-3AD203B41FA5}">
                      <a16:colId xmlns:a16="http://schemas.microsoft.com/office/drawing/2014/main" val="1558802344"/>
                    </a:ext>
                  </a:extLst>
                </a:gridCol>
                <a:gridCol w="1464719">
                  <a:extLst>
                    <a:ext uri="{9D8B030D-6E8A-4147-A177-3AD203B41FA5}">
                      <a16:colId xmlns:a16="http://schemas.microsoft.com/office/drawing/2014/main" val="2105262639"/>
                    </a:ext>
                  </a:extLst>
                </a:gridCol>
                <a:gridCol w="1232985">
                  <a:extLst>
                    <a:ext uri="{9D8B030D-6E8A-4147-A177-3AD203B41FA5}">
                      <a16:colId xmlns:a16="http://schemas.microsoft.com/office/drawing/2014/main" val="4051237157"/>
                    </a:ext>
                  </a:extLst>
                </a:gridCol>
              </a:tblGrid>
              <a:tr h="40106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nodeTb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310098"/>
                  </a:ext>
                </a:extLst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s_nodeId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d_nodeId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prValue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036323"/>
                  </a:ext>
                </a:extLst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1/16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42876599"/>
                  </a:ext>
                </a:extLst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1/16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06270575"/>
                  </a:ext>
                </a:extLst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1/16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25134214"/>
                  </a:ext>
                </a:extLst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30780590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DCB92F-E1DA-4FEA-B5DD-43D8BAD3A4C0}"/>
              </a:ext>
            </a:extLst>
          </p:cNvPr>
          <p:cNvCxnSpPr>
            <a:cxnSpLocks/>
            <a:stCxn id="40" idx="3"/>
            <a:endCxn id="10" idx="1"/>
          </p:cNvCxnSpPr>
          <p:nvPr/>
        </p:nvCxnSpPr>
        <p:spPr bwMode="auto">
          <a:xfrm flipV="1">
            <a:off x="4518998" y="2402761"/>
            <a:ext cx="3150996" cy="30208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scene3d>
            <a:camera prst="legacyObliqueTopRight"/>
            <a:lightRig rig="legacyFlat3" dir="b"/>
          </a:scene3d>
          <a:sp3d prstMaterial="legacyMatte">
            <a:extrusionClr>
              <a:schemeClr val="accent1"/>
            </a:extrusionClr>
          </a:sp3d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6D7BC0F-126D-4A13-AE81-12F06BF77F56}"/>
              </a:ext>
            </a:extLst>
          </p:cNvPr>
          <p:cNvSpPr txBox="1"/>
          <p:nvPr/>
        </p:nvSpPr>
        <p:spPr>
          <a:xfrm>
            <a:off x="8193084" y="3744248"/>
            <a:ext cx="2890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d_node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汇总自己收到的</a:t>
            </a:r>
            <a:r>
              <a:rPr lang="en-US" altLang="zh-CN" sz="2000" b="1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prValue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，更新</a:t>
            </a:r>
            <a:r>
              <a:rPr lang="en-US" altLang="zh-CN" sz="2000" b="1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nodeTb</a:t>
            </a:r>
            <a:endParaRPr lang="zh-CN" altLang="en-US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846FD848-A8AE-4F70-801A-52948AACA9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6032" y="4553458"/>
          <a:ext cx="3930689" cy="200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985">
                  <a:extLst>
                    <a:ext uri="{9D8B030D-6E8A-4147-A177-3AD203B41FA5}">
                      <a16:colId xmlns:a16="http://schemas.microsoft.com/office/drawing/2014/main" val="1558802344"/>
                    </a:ext>
                  </a:extLst>
                </a:gridCol>
                <a:gridCol w="1464719">
                  <a:extLst>
                    <a:ext uri="{9D8B030D-6E8A-4147-A177-3AD203B41FA5}">
                      <a16:colId xmlns:a16="http://schemas.microsoft.com/office/drawing/2014/main" val="2105262639"/>
                    </a:ext>
                  </a:extLst>
                </a:gridCol>
                <a:gridCol w="1232985">
                  <a:extLst>
                    <a:ext uri="{9D8B030D-6E8A-4147-A177-3AD203B41FA5}">
                      <a16:colId xmlns:a16="http://schemas.microsoft.com/office/drawing/2014/main" val="4051237157"/>
                    </a:ext>
                  </a:extLst>
                </a:gridCol>
              </a:tblGrid>
              <a:tr h="40106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nodeTb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310098"/>
                  </a:ext>
                </a:extLst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nodeId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outDegree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prValue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036323"/>
                  </a:ext>
                </a:extLst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1/2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42876599"/>
                  </a:ext>
                </a:extLst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1/16 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06270575"/>
                  </a:ext>
                </a:extLst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30780590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83A5760-6C91-4448-8804-91AFBA0C26E2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 bwMode="auto">
          <a:xfrm>
            <a:off x="9687342" y="3605947"/>
            <a:ext cx="14034" cy="9475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scene3d>
            <a:camera prst="legacyObliqueTopRight"/>
            <a:lightRig rig="legacyFlat3" dir="b"/>
          </a:scene3d>
          <a:sp3d prstMaterial="legacyMatte">
            <a:extrusionClr>
              <a:schemeClr val="accent1"/>
            </a:extrusionClr>
          </a:sp3d>
        </p:spPr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FA706A8E-03C2-414A-9D7A-7FAF0FBA4D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8309" y="4420938"/>
          <a:ext cx="3930689" cy="200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985">
                  <a:extLst>
                    <a:ext uri="{9D8B030D-6E8A-4147-A177-3AD203B41FA5}">
                      <a16:colId xmlns:a16="http://schemas.microsoft.com/office/drawing/2014/main" val="1558802344"/>
                    </a:ext>
                  </a:extLst>
                </a:gridCol>
                <a:gridCol w="1464719">
                  <a:extLst>
                    <a:ext uri="{9D8B030D-6E8A-4147-A177-3AD203B41FA5}">
                      <a16:colId xmlns:a16="http://schemas.microsoft.com/office/drawing/2014/main" val="2105262639"/>
                    </a:ext>
                  </a:extLst>
                </a:gridCol>
                <a:gridCol w="1232985">
                  <a:extLst>
                    <a:ext uri="{9D8B030D-6E8A-4147-A177-3AD203B41FA5}">
                      <a16:colId xmlns:a16="http://schemas.microsoft.com/office/drawing/2014/main" val="4051237157"/>
                    </a:ext>
                  </a:extLst>
                </a:gridCol>
              </a:tblGrid>
              <a:tr h="40106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nodeTb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310098"/>
                  </a:ext>
                </a:extLst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nodeId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outDegree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FF0000"/>
                          </a:solidFill>
                        </a:rPr>
                        <a:t>prValue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036323"/>
                  </a:ext>
                </a:extLst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1/8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42876599"/>
                  </a:ext>
                </a:extLst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1/8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06270575"/>
                  </a:ext>
                </a:extLst>
              </a:tr>
              <a:tr h="401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30780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74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25822-5E46-424D-A7E8-D8B6822F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6~10</a:t>
            </a:r>
            <a:r>
              <a:rPr lang="zh-CN" altLang="en-US" dirty="0"/>
              <a:t>是关于层次数据的各种问题的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820E1-1682-4229-9F6E-9F80195AA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这些问题，都是来自一本关于</a:t>
            </a:r>
            <a:r>
              <a:rPr lang="en-US" altLang="zh-CN" dirty="0"/>
              <a:t>SQL Server</a:t>
            </a:r>
            <a:r>
              <a:rPr lang="zh-CN" altLang="en-US" dirty="0"/>
              <a:t>查询处理的书，它提供了配套的源代码，同学们要做的是能够基于</a:t>
            </a:r>
            <a:r>
              <a:rPr lang="en-US" altLang="zh-CN" dirty="0"/>
              <a:t>MySQL</a:t>
            </a:r>
            <a:r>
              <a:rPr lang="zh-CN" altLang="en-US" dirty="0"/>
              <a:t>重新跑通这些代码，加上良好的注释，形成一个很好的教学案例。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另外，题目</a:t>
            </a:r>
            <a:r>
              <a:rPr lang="en-US" altLang="zh-CN" dirty="0"/>
              <a:t>10</a:t>
            </a:r>
            <a:r>
              <a:rPr lang="zh-CN" altLang="en-US" dirty="0"/>
              <a:t>是计算最短路径的，在后续的其他题目中会用到它，所以希望负责这个题目的同学能尽快完成。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71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21B96-A58B-41A8-90BA-54DA9292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 </a:t>
            </a:r>
            <a:r>
              <a:rPr lang="en-US" altLang="zh-CN" dirty="0"/>
              <a:t>6</a:t>
            </a:r>
            <a:r>
              <a:rPr lang="zh-CN" altLang="en-US" dirty="0"/>
              <a:t>：层次结构典型查询问题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27B25-DD82-43EC-8E1E-BFE8A6D05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297" y="1483310"/>
            <a:ext cx="9049405" cy="444452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树形结构（数据存放在邻接表中）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514350" indent="-51435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/>
              <a:t>返回给定节点的所有下属，并标注层级</a:t>
            </a:r>
            <a:endParaRPr lang="en-US" altLang="zh-CN" dirty="0"/>
          </a:p>
          <a:p>
            <a:pPr marL="514350" indent="-514350">
              <a:buClr>
                <a:srgbClr val="FF0000"/>
              </a:buClr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/>
              <a:t>返回给定节点的所有上级，并标注层级</a:t>
            </a:r>
            <a:endParaRPr lang="en-US" altLang="zh-CN" dirty="0"/>
          </a:p>
          <a:p>
            <a:pPr marL="514350" indent="-514350">
              <a:buClr>
                <a:srgbClr val="FF0000"/>
              </a:buClr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dirty="0"/>
              <a:t>移动子树，将一颗子树的根节点换成另外一个</a:t>
            </a:r>
          </a:p>
        </p:txBody>
      </p:sp>
    </p:spTree>
    <p:extLst>
      <p:ext uri="{BB962C8B-B14F-4D97-AF65-F5344CB8AC3E}">
        <p14:creationId xmlns:p14="http://schemas.microsoft.com/office/powerpoint/2010/main" val="3492267158"/>
      </p:ext>
    </p:extLst>
  </p:cSld>
  <p:clrMapOvr>
    <a:masterClrMapping/>
  </p:clrMapOvr>
</p:sld>
</file>

<file path=ppt/theme/theme1.xml><?xml version="1.0" encoding="utf-8"?>
<a:theme xmlns:a="http://schemas.openxmlformats.org/drawingml/2006/main" name="chap04">
  <a:themeElements>
    <a:clrScheme name="chap04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04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60000"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楷体_GB2312" pitchFamily="49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arrow"/>
        </a:ln>
        <a:effectLst>
          <a:outerShdw blurRad="50800" dist="50800" dir="5400000" algn="ctr" rotWithShape="0">
            <a:schemeClr val="bg1"/>
          </a:outerShdw>
        </a:effectLst>
        <a:scene3d>
          <a:camera prst="legacyObliqueTopRight"/>
          <a:lightRig rig="legacyFlat3" dir="b"/>
        </a:scene3d>
        <a:sp3d extrusionH="76200" prstMaterial="legacyMatte">
          <a:extrusionClr>
            <a:schemeClr val="tx1"/>
          </a:extrusionClr>
        </a:sp3d>
      </a:spPr>
      <a:bodyPr/>
      <a:lstStyle/>
    </a:lnDef>
  </a:objectDefaults>
  <a:extraClrSchemeLst>
    <a:extraClrScheme>
      <a:clrScheme name="chap0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04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0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nisys Presentation Template">
  <a:themeElements>
    <a:clrScheme name="Unisys Presentation Template 1">
      <a:dk1>
        <a:srgbClr val="292929"/>
      </a:dk1>
      <a:lt1>
        <a:srgbClr val="FFFFFF"/>
      </a:lt1>
      <a:dk2>
        <a:srgbClr val="B2B2B2"/>
      </a:dk2>
      <a:lt2>
        <a:srgbClr val="808080"/>
      </a:lt2>
      <a:accent1>
        <a:srgbClr val="FF0000"/>
      </a:accent1>
      <a:accent2>
        <a:srgbClr val="009999"/>
      </a:accent2>
      <a:accent3>
        <a:srgbClr val="FFFFFF"/>
      </a:accent3>
      <a:accent4>
        <a:srgbClr val="212121"/>
      </a:accent4>
      <a:accent5>
        <a:srgbClr val="FFAAAA"/>
      </a:accent5>
      <a:accent6>
        <a:srgbClr val="008A8A"/>
      </a:accent6>
      <a:hlink>
        <a:srgbClr val="FF9933"/>
      </a:hlink>
      <a:folHlink>
        <a:srgbClr val="003399"/>
      </a:folHlink>
    </a:clrScheme>
    <a:fontScheme name="Unisys Presentation Template">
      <a:majorFont>
        <a:latin typeface="黑体"/>
        <a:ea typeface="黑体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  <a:cs typeface="Arial" charset="0"/>
          </a:defRPr>
        </a:defPPr>
      </a:lstStyle>
    </a:lnDef>
  </a:objectDefaults>
  <a:extraClrSchemeLst>
    <a:extraClrScheme>
      <a:clrScheme name="Unisys Presentation Template 1">
        <a:dk1>
          <a:srgbClr val="292929"/>
        </a:dk1>
        <a:lt1>
          <a:srgbClr val="FFFFFF"/>
        </a:lt1>
        <a:dk2>
          <a:srgbClr val="B2B2B2"/>
        </a:dk2>
        <a:lt2>
          <a:srgbClr val="808080"/>
        </a:lt2>
        <a:accent1>
          <a:srgbClr val="FF0000"/>
        </a:accent1>
        <a:accent2>
          <a:srgbClr val="009999"/>
        </a:accent2>
        <a:accent3>
          <a:srgbClr val="FFFFFF"/>
        </a:accent3>
        <a:accent4>
          <a:srgbClr val="212121"/>
        </a:accent4>
        <a:accent5>
          <a:srgbClr val="FFAAAA"/>
        </a:accent5>
        <a:accent6>
          <a:srgbClr val="008A8A"/>
        </a:accent6>
        <a:hlink>
          <a:srgbClr val="FF9933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chap04</Template>
  <TotalTime>22261</TotalTime>
  <Words>1304</Words>
  <Application>Microsoft Office PowerPoint</Application>
  <PresentationFormat>宽屏</PresentationFormat>
  <Paragraphs>255</Paragraphs>
  <Slides>27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Arial Unicode MS</vt:lpstr>
      <vt:lpstr>等线</vt:lpstr>
      <vt:lpstr>黑体</vt:lpstr>
      <vt:lpstr>华文新魏</vt:lpstr>
      <vt:lpstr>楷体_GB2312</vt:lpstr>
      <vt:lpstr>隶书</vt:lpstr>
      <vt:lpstr>宋体</vt:lpstr>
      <vt:lpstr>Arial</vt:lpstr>
      <vt:lpstr>Cambria Math</vt:lpstr>
      <vt:lpstr>Symbol</vt:lpstr>
      <vt:lpstr>Tahoma</vt:lpstr>
      <vt:lpstr>Times New Roman</vt:lpstr>
      <vt:lpstr>Wingdings</vt:lpstr>
      <vt:lpstr>chap04</vt:lpstr>
      <vt:lpstr>5_Unisys Presentation Template</vt:lpstr>
      <vt:lpstr>PowerPoint 演示文稿</vt:lpstr>
      <vt:lpstr>题目 1：用SQL进行蒙特卡罗模拟求π"和" e</vt:lpstr>
      <vt:lpstr>题目 2：概率验证 最优停止问题</vt:lpstr>
      <vt:lpstr>题目 3：概率验证 潘尼游戏</vt:lpstr>
      <vt:lpstr>题目 4：寻找序号表中的孤岛和间隔</vt:lpstr>
      <vt:lpstr>题目5 使用SQL计算PageRank</vt:lpstr>
      <vt:lpstr>使用SQL计算PageRank的一次迭代过程</vt:lpstr>
      <vt:lpstr>题目6~10是关于层次数据的各种问题的</vt:lpstr>
      <vt:lpstr>题目 6：层次结构典型查询问题</vt:lpstr>
      <vt:lpstr>题目 7：层次结构典型查询问题</vt:lpstr>
      <vt:lpstr>题目 8：层次结构典型查询问题</vt:lpstr>
      <vt:lpstr>题目 9：层次结构典型查询问题</vt:lpstr>
      <vt:lpstr>题目 10：层次结构典型查询问题</vt:lpstr>
      <vt:lpstr>题目11~15是关于社会网络分析的  </vt:lpstr>
      <vt:lpstr>题目11  图的度计算</vt:lpstr>
      <vt:lpstr>节点度(degree)</vt:lpstr>
      <vt:lpstr>度分布(Degree distribution )</vt:lpstr>
      <vt:lpstr>题目12  图的平均距离和直径</vt:lpstr>
      <vt:lpstr>平均路径长度</vt:lpstr>
      <vt:lpstr>直径(diameter)</vt:lpstr>
      <vt:lpstr>题目13  图节点的介度计算</vt:lpstr>
      <vt:lpstr>介度中心性betweeness</vt:lpstr>
      <vt:lpstr>题目14  图节点的紧度计算</vt:lpstr>
      <vt:lpstr>接近中心性Closeness</vt:lpstr>
      <vt:lpstr>题目15  图的聚类系数的近似计算</vt:lpstr>
      <vt:lpstr>网络聚类系数的定义</vt:lpstr>
      <vt:lpstr>基于邻接矩阵自乘的三角形个数的近似计数</vt:lpstr>
    </vt:vector>
  </TitlesOfParts>
  <Company>pku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ljchen</dc:creator>
  <cp:lastModifiedBy>CHEN lijun</cp:lastModifiedBy>
  <cp:revision>479</cp:revision>
  <cp:lastPrinted>2000-10-10T23:56:11Z</cp:lastPrinted>
  <dcterms:created xsi:type="dcterms:W3CDTF">2002-10-17T01:15:20Z</dcterms:created>
  <dcterms:modified xsi:type="dcterms:W3CDTF">2022-06-03T08:07:04Z</dcterms:modified>
</cp:coreProperties>
</file>