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86" r:id="rId2"/>
    <p:sldId id="287" r:id="rId3"/>
    <p:sldId id="375" r:id="rId4"/>
    <p:sldId id="258" r:id="rId5"/>
    <p:sldId id="377" r:id="rId6"/>
    <p:sldId id="376" r:id="rId7"/>
    <p:sldId id="378" r:id="rId8"/>
    <p:sldId id="379" r:id="rId9"/>
    <p:sldId id="380" r:id="rId10"/>
    <p:sldId id="381" r:id="rId11"/>
    <p:sldId id="297" r:id="rId12"/>
    <p:sldId id="382" r:id="rId13"/>
    <p:sldId id="385" r:id="rId14"/>
    <p:sldId id="383" r:id="rId15"/>
    <p:sldId id="384" r:id="rId16"/>
    <p:sldId id="386" r:id="rId17"/>
    <p:sldId id="387" r:id="rId18"/>
    <p:sldId id="319" r:id="rId19"/>
    <p:sldId id="34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1"/>
    <a:srgbClr val="ED4022"/>
    <a:srgbClr val="D50002"/>
    <a:srgbClr val="F1F1F1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342" autoAdjust="0"/>
    <p:restoredTop sz="68544"/>
  </p:normalViewPr>
  <p:slideViewPr>
    <p:cSldViewPr snapToGrid="0" showGuides="1">
      <p:cViewPr varScale="1">
        <p:scale>
          <a:sx n="65" d="100"/>
          <a:sy n="65" d="100"/>
        </p:scale>
        <p:origin x="80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06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宣传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54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61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3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832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495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792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3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49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0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2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18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EE</a:t>
            </a:r>
            <a:r>
              <a:rPr lang="zh-CN" altLang="en-US" dirty="0"/>
              <a:t> 体系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16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3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r>
              <a:rPr lang="zh-CN" altLang="en-US" dirty="0"/>
              <a:t>链路追踪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663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分布式跟踪的实现，就是为服务器上每一次你发送和接收动作来收集跟踪标识符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(message identifiers)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和时间戳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(timestamped events)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79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rpcId</a:t>
            </a:r>
            <a:r>
              <a:rPr lang="zh-CN" altLang="en-US" dirty="0"/>
              <a:t>的透明传递，业务无感知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022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技术实现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30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Trace</a:t>
            </a:r>
            <a:r>
              <a:rPr kumimoji="1" lang="zh-CN" altLang="en-US" dirty="0"/>
              <a:t>信息透传的技术实现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03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6505155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hyperlink" Target="https://www.cnblogs.com/accordion/" TargetMode="External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accordion/p/9098708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yalrover/threadloca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yalrover/threadloca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erjs.weidian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eidian-inc/rockerjs-mvc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10" Type="http://schemas.openxmlformats.org/officeDocument/2006/relationships/notesSlide" Target="../notesSlides/notesSlide19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A68BA7-C430-E841-8BE5-49A3895D5F8B}"/>
              </a:ext>
            </a:extLst>
          </p:cNvPr>
          <p:cNvSpPr txBox="1"/>
          <p:nvPr/>
        </p:nvSpPr>
        <p:spPr>
          <a:xfrm>
            <a:off x="340727" y="2178827"/>
            <a:ext cx="793770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lang="zh-CN" altLang="en-US" sz="66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66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EE</a:t>
            </a:r>
            <a:r>
              <a:rPr lang="zh-CN" altLang="en-US" sz="66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系列 </a:t>
            </a:r>
            <a:r>
              <a:rPr lang="en-US" altLang="zh-CN" sz="66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</a:p>
          <a:p>
            <a:r>
              <a:rPr lang="zh-CN" altLang="en-US" sz="3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一步步将你的</a:t>
            </a:r>
            <a:r>
              <a:rPr lang="en-US" altLang="zh-CN" sz="3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3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应用接入分布式追踪系统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5D64FE-84AA-B449-8369-E9C801AA4AE7}"/>
              </a:ext>
            </a:extLst>
          </p:cNvPr>
          <p:cNvSpPr txBox="1"/>
          <p:nvPr/>
        </p:nvSpPr>
        <p:spPr>
          <a:xfrm>
            <a:off x="894788" y="4770303"/>
            <a:ext cx="1245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微店  </a:t>
            </a:r>
            <a:r>
              <a:rPr kumimoji="1"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杨力</a:t>
            </a:r>
            <a:endParaRPr kumimoji="1" lang="en-US" altLang="zh-CN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93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71728" y="20273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分布式链路追踪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E5AB93-E923-4D4A-83FB-CC874C0B7600}"/>
              </a:ext>
            </a:extLst>
          </p:cNvPr>
          <p:cNvSpPr/>
          <p:nvPr/>
        </p:nvSpPr>
        <p:spPr>
          <a:xfrm>
            <a:off x="1876926" y="2149189"/>
            <a:ext cx="88552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ThreadLocal</a:t>
            </a:r>
            <a:r>
              <a:rPr lang="zh-CN" altLang="en-US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Node.js</a:t>
            </a:r>
            <a:r>
              <a:rPr lang="zh-CN" altLang="en-US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===</a:t>
            </a:r>
            <a:r>
              <a:rPr lang="zh-CN" altLang="en-US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AsyncContext</a:t>
            </a:r>
            <a:r>
              <a:rPr lang="zh-CN" altLang="en-US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bound</a:t>
            </a:r>
            <a:endParaRPr lang="en-US" altLang="zh-CN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17C45D-1E21-C84A-AA77-BB8E365049F8}"/>
              </a:ext>
            </a:extLst>
          </p:cNvPr>
          <p:cNvSpPr/>
          <p:nvPr/>
        </p:nvSpPr>
        <p:spPr>
          <a:xfrm>
            <a:off x="1876926" y="3044327"/>
            <a:ext cx="7186863" cy="1736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endParaRPr lang="en-US" altLang="zh-CN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err="1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Zone.js</a:t>
            </a: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Node.js</a:t>
            </a: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与</a:t>
            </a:r>
            <a:r>
              <a:rPr lang="en-US" altLang="zh-CN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ThreadLocal</a:t>
            </a:r>
            <a:r>
              <a:rPr lang="en-US" altLang="zh-CN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err="1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Async</a:t>
            </a: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hooks</a:t>
            </a: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en-US" altLang="zh-CN" dirty="0">
                <a:hlinkClick r:id="rId4"/>
              </a:rPr>
              <a:t>https://github.com/royalrover/threadlocal</a:t>
            </a: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51192200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927765" y="1992830"/>
            <a:ext cx="2336473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409949" y="3551401"/>
            <a:ext cx="53721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中的“</a:t>
            </a: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ThreadLocal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711374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71728" y="202737"/>
            <a:ext cx="3625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中的“</a:t>
            </a:r>
            <a:r>
              <a:rPr lang="en-US" altLang="zh-CN" sz="20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ThreadLocal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D0A11F-58F4-9D43-800E-BF4165876633}"/>
              </a:ext>
            </a:extLst>
          </p:cNvPr>
          <p:cNvSpPr/>
          <p:nvPr/>
        </p:nvSpPr>
        <p:spPr>
          <a:xfrm>
            <a:off x="1876926" y="2149189"/>
            <a:ext cx="88552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ThreadLocal</a:t>
            </a:r>
            <a:r>
              <a:rPr lang="zh-CN" altLang="en-US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Node.js</a:t>
            </a:r>
            <a:r>
              <a:rPr lang="zh-CN" altLang="en-US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===</a:t>
            </a:r>
            <a:r>
              <a:rPr lang="zh-CN" altLang="en-US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AsyncContext</a:t>
            </a:r>
            <a:r>
              <a:rPr lang="zh-CN" altLang="en-US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bound</a:t>
            </a:r>
            <a:endParaRPr lang="en-US" altLang="zh-CN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0FB7F9-8D1D-BB47-9502-F84F9E6F16AC}"/>
              </a:ext>
            </a:extLst>
          </p:cNvPr>
          <p:cNvSpPr/>
          <p:nvPr/>
        </p:nvSpPr>
        <p:spPr>
          <a:xfrm>
            <a:off x="2034209" y="38955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与请求相绑定，在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上下文、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WebSocket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上下文、中间件上下文都可使用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334337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71728" y="202737"/>
            <a:ext cx="3625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中的“</a:t>
            </a:r>
            <a:r>
              <a:rPr lang="en-US" altLang="zh-CN" sz="20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ThreadLocal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E88E4A-78DA-E74E-B817-CDE6CA58F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610063"/>
            <a:ext cx="94742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54281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71728" y="202737"/>
            <a:ext cx="3625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中的“</a:t>
            </a:r>
            <a:r>
              <a:rPr lang="en-US" altLang="zh-CN" sz="20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ThreadLocal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E3D4D0-97F8-5C4A-9881-9F899C340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238250"/>
            <a:ext cx="9398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90871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71728" y="202737"/>
            <a:ext cx="3625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中的“</a:t>
            </a:r>
            <a:r>
              <a:rPr lang="en-US" altLang="zh-CN" sz="20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ThreadLocal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C452B7-379A-8B40-A522-18F6087E0C39}"/>
              </a:ext>
            </a:extLst>
          </p:cNvPr>
          <p:cNvSpPr txBox="1"/>
          <p:nvPr/>
        </p:nvSpPr>
        <p:spPr>
          <a:xfrm>
            <a:off x="4097592" y="5216371"/>
            <a:ext cx="4291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Show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 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me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 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the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 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code</a:t>
            </a:r>
            <a:endParaRPr kumimoji="1"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3AF2B0-3814-F347-BCB6-36A0D96F7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350" y="1394792"/>
            <a:ext cx="5829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066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71728" y="202737"/>
            <a:ext cx="3625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中的“</a:t>
            </a:r>
            <a:r>
              <a:rPr lang="en-US" altLang="zh-CN" sz="20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ThreadLocal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A2331F-74DF-3D45-B155-882ED1306B0D}"/>
              </a:ext>
            </a:extLst>
          </p:cNvPr>
          <p:cNvSpPr/>
          <p:nvPr/>
        </p:nvSpPr>
        <p:spPr>
          <a:xfrm>
            <a:off x="2087218" y="968166"/>
            <a:ext cx="7186863" cy="4921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业务方</a:t>
            </a:r>
            <a:endParaRPr lang="en-US" altLang="zh-CN" sz="2800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各级中间件产品</a:t>
            </a:r>
            <a:endParaRPr lang="en-US" altLang="zh-CN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Rockerjs-dao</a:t>
            </a:r>
            <a:endParaRPr lang="en-US" altLang="zh-CN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Rockerjs-Rpc</a:t>
            </a:r>
            <a:endParaRPr lang="en-US" altLang="zh-CN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Rockerjs-redis</a:t>
            </a:r>
            <a:endParaRPr lang="en-US" altLang="zh-CN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Rockerjs-rocketmq</a:t>
            </a:r>
            <a:endParaRPr lang="zh-CN" altLang="en-US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endParaRPr lang="en-US" altLang="zh-CN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生产力部门内部所有</a:t>
            </a:r>
            <a:r>
              <a:rPr lang="en-US" altLang="zh-CN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endParaRPr lang="en-US" altLang="zh-CN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买家版相关服务</a:t>
            </a:r>
            <a:endParaRPr lang="en-US" altLang="zh-CN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店详、商详、设计师开放平台等</a:t>
            </a:r>
          </a:p>
        </p:txBody>
      </p:sp>
    </p:spTree>
    <p:extLst>
      <p:ext uri="{BB962C8B-B14F-4D97-AF65-F5344CB8AC3E}">
        <p14:creationId xmlns:p14="http://schemas.microsoft.com/office/powerpoint/2010/main" val="179347908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71728" y="202737"/>
            <a:ext cx="3625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中的“</a:t>
            </a:r>
            <a:r>
              <a:rPr lang="en-US" altLang="zh-CN" sz="20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ThreadLocal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A2331F-74DF-3D45-B155-882ED1306B0D}"/>
              </a:ext>
            </a:extLst>
          </p:cNvPr>
          <p:cNvSpPr/>
          <p:nvPr/>
        </p:nvSpPr>
        <p:spPr>
          <a:xfrm>
            <a:off x="2087218" y="968166"/>
            <a:ext cx="71868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如果要将应用接入分布式链路追踪系统中，</a:t>
            </a:r>
            <a:endParaRPr lang="en-US" altLang="zh-CN" sz="2800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 </a:t>
            </a:r>
            <a:r>
              <a:rPr lang="zh-CN" altLang="en-US" sz="4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请使用 </a:t>
            </a:r>
            <a:r>
              <a:rPr lang="en-US" altLang="zh-CN" sz="40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Rockerjs</a:t>
            </a:r>
            <a:r>
              <a:rPr lang="zh-CN" altLang="en-US" sz="4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全家桶吧！</a:t>
            </a:r>
            <a:r>
              <a:rPr lang="zh-CN" altLang="en-US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endParaRPr lang="en-US" altLang="zh-CN" sz="2800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微店</a:t>
            </a:r>
            <a:r>
              <a:rPr lang="en-US" altLang="zh-CN" sz="2800" dirty="0" err="1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Rockerjs</a:t>
            </a:r>
            <a:r>
              <a:rPr lang="zh-CN" altLang="en-US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开源官方网站</a:t>
            </a:r>
            <a:endParaRPr lang="en-US" altLang="zh-CN" sz="2800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开源地址</a:t>
            </a:r>
            <a:endParaRPr lang="en-US" altLang="zh-CN" sz="2800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931120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927765" y="1992830"/>
            <a:ext cx="2336473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409949" y="3551401"/>
            <a:ext cx="53721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77842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87844388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 dirty="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5517217" y="144286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5580410" y="152103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6425282" y="1521038"/>
            <a:ext cx="351881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分布式链路追踪</a:t>
            </a: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5517217" y="296046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5580410" y="303863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6425281" y="3062768"/>
            <a:ext cx="52212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中的“</a:t>
            </a:r>
            <a:r>
              <a:rPr lang="en-US" altLang="zh-CN" sz="28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ThreadLocal</a:t>
            </a:r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5517217" y="450470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5580410" y="458288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6425282" y="4607013"/>
            <a:ext cx="351881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528807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71728" y="202737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  <a:endParaRPr lang="en-US" altLang="zh-CN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E5AB93-E923-4D4A-83FB-CC874C0B7600}"/>
              </a:ext>
            </a:extLst>
          </p:cNvPr>
          <p:cNvSpPr/>
          <p:nvPr/>
        </p:nvSpPr>
        <p:spPr>
          <a:xfrm>
            <a:off x="5053264" y="202737"/>
            <a:ext cx="88552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 EE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E85E0D-A07B-B94C-8DC2-24A63C4AA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64" y="818866"/>
            <a:ext cx="10043872" cy="603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017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927764" y="1992830"/>
            <a:ext cx="2336473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409949" y="3551401"/>
            <a:ext cx="53721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分布式链路追踪</a:t>
            </a:r>
          </a:p>
        </p:txBody>
      </p:sp>
    </p:spTree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71728" y="20273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分布式链路追踪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Box 76">
            <a:extLst>
              <a:ext uri="{FF2B5EF4-FFF2-40B4-BE49-F238E27FC236}">
                <a16:creationId xmlns:a16="http://schemas.microsoft.com/office/drawing/2014/main" id="{66F470AF-7F12-334D-9641-5E6AB5D58090}"/>
              </a:ext>
            </a:extLst>
          </p:cNvPr>
          <p:cNvSpPr txBox="1"/>
          <p:nvPr/>
        </p:nvSpPr>
        <p:spPr>
          <a:xfrm>
            <a:off x="4138863" y="602847"/>
            <a:ext cx="340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endParaRPr lang="zh-CN" altLang="en-US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76">
            <a:extLst>
              <a:ext uri="{FF2B5EF4-FFF2-40B4-BE49-F238E27FC236}">
                <a16:creationId xmlns:a16="http://schemas.microsoft.com/office/drawing/2014/main" id="{1C146AFA-AC3D-1946-8EED-22FD6708D620}"/>
              </a:ext>
            </a:extLst>
          </p:cNvPr>
          <p:cNvSpPr txBox="1"/>
          <p:nvPr/>
        </p:nvSpPr>
        <p:spPr>
          <a:xfrm>
            <a:off x="471728" y="1462180"/>
            <a:ext cx="927385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{ Resource } from ‘@rockerjs/rpc';</a:t>
            </a:r>
          </a:p>
          <a:p>
            <a:r>
              <a:rPr lang="en-US" altLang="zh-CN" dirty="0" err="1"/>
              <a:t>const</a:t>
            </a:r>
            <a:r>
              <a:rPr lang="en-US" altLang="zh-CN" dirty="0"/>
              <a:t> http = require('http'); </a:t>
            </a:r>
          </a:p>
          <a:p>
            <a:endParaRPr lang="en-US" altLang="zh-CN" dirty="0"/>
          </a:p>
          <a:p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keepAliveAgent</a:t>
            </a:r>
            <a:r>
              <a:rPr lang="en-US" altLang="zh-CN" dirty="0"/>
              <a:t> = new </a:t>
            </a:r>
            <a:r>
              <a:rPr lang="en-US" altLang="zh-CN" dirty="0" err="1"/>
              <a:t>http.Agent</a:t>
            </a:r>
            <a:r>
              <a:rPr lang="en-US" altLang="zh-CN" dirty="0"/>
              <a:t>({ 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keepAlive</a:t>
            </a:r>
            <a:r>
              <a:rPr lang="en-US" altLang="zh-CN" dirty="0"/>
              <a:t>: true, 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maxSockets</a:t>
            </a:r>
            <a:r>
              <a:rPr lang="en-US" altLang="zh-CN" dirty="0"/>
              <a:t>: 200, 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maxFreeSockets</a:t>
            </a:r>
            <a:r>
              <a:rPr lang="en-US" altLang="zh-CN" dirty="0"/>
              <a:t>: 50,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 </a:t>
            </a:r>
            <a:r>
              <a:rPr lang="en-US" altLang="zh-CN" dirty="0" err="1"/>
              <a:t>keepAliveMsecs</a:t>
            </a:r>
            <a:r>
              <a:rPr lang="en-US" altLang="zh-CN" dirty="0"/>
              <a:t>: 1000</a:t>
            </a:r>
          </a:p>
          <a:p>
            <a:r>
              <a:rPr lang="en-US" altLang="zh-CN" dirty="0"/>
              <a:t>})</a:t>
            </a:r>
          </a:p>
          <a:p>
            <a:endParaRPr lang="en-US" altLang="zh-CN" dirty="0"/>
          </a:p>
          <a:p>
            <a:r>
              <a:rPr lang="en-US" altLang="zh-CN" dirty="0"/>
              <a:t>export class </a:t>
            </a:r>
            <a:r>
              <a:rPr lang="en-US" altLang="zh-CN" dirty="0" err="1"/>
              <a:t>HttpRequest</a:t>
            </a:r>
            <a:r>
              <a:rPr lang="en-US" altLang="zh-CN" dirty="0"/>
              <a:t> { </a:t>
            </a:r>
          </a:p>
          <a:p>
            <a:r>
              <a:rPr lang="en-US" altLang="zh-CN" dirty="0"/>
              <a:t>@Resource({ </a:t>
            </a:r>
            <a:r>
              <a:rPr lang="en-US" altLang="zh-CN" dirty="0" err="1"/>
              <a:t>url</a:t>
            </a:r>
            <a:r>
              <a:rPr lang="en-US" altLang="zh-CN" dirty="0"/>
              <a:t>: '/detail/</a:t>
            </a:r>
            <a:r>
              <a:rPr lang="en-US" altLang="zh-CN" dirty="0" err="1"/>
              <a:t>innerGetItemInfo</a:t>
            </a:r>
            <a:r>
              <a:rPr lang="en-US" altLang="zh-CN" dirty="0"/>
              <a:t>/1.0', timeout: 5000, agent: </a:t>
            </a:r>
            <a:r>
              <a:rPr lang="en-US" altLang="zh-CN" dirty="0" err="1"/>
              <a:t>keepAliveAgent</a:t>
            </a:r>
            <a:r>
              <a:rPr lang="en-US" altLang="zh-CN" dirty="0"/>
              <a:t>}) </a:t>
            </a:r>
            <a:r>
              <a:rPr lang="en-US" altLang="zh-CN" dirty="0" err="1"/>
              <a:t>getItemInfo</a:t>
            </a:r>
            <a:r>
              <a:rPr lang="en-US" altLang="zh-CN" dirty="0"/>
              <a:t>(</a:t>
            </a:r>
            <a:r>
              <a:rPr lang="en-US" altLang="zh-CN" dirty="0" err="1"/>
              <a:t>vitemId</a:t>
            </a:r>
            <a:r>
              <a:rPr lang="en-US" altLang="zh-CN" dirty="0"/>
              <a:t>: string): any {} </a:t>
            </a:r>
          </a:p>
          <a:p>
            <a:endParaRPr lang="en-US" altLang="zh-CN" dirty="0"/>
          </a:p>
          <a:p>
            <a:r>
              <a:rPr lang="en-US" altLang="zh-CN" dirty="0"/>
              <a:t>@Resource({ </a:t>
            </a:r>
            <a:r>
              <a:rPr lang="en-US" altLang="zh-CN" dirty="0" err="1"/>
              <a:t>url</a:t>
            </a:r>
            <a:r>
              <a:rPr lang="en-US" altLang="zh-CN" dirty="0"/>
              <a:t>: '/detail/</a:t>
            </a:r>
            <a:r>
              <a:rPr lang="en-US" altLang="zh-CN" dirty="0" err="1"/>
              <a:t>innerGetLoginUserData</a:t>
            </a:r>
            <a:r>
              <a:rPr lang="en-US" altLang="zh-CN" dirty="0"/>
              <a:t>/1.0', timeout: 1000, agent: </a:t>
            </a:r>
            <a:r>
              <a:rPr lang="en-US" altLang="zh-CN" dirty="0" err="1"/>
              <a:t>keepAliveAgent</a:t>
            </a:r>
            <a:r>
              <a:rPr lang="en-US" altLang="zh-CN" dirty="0"/>
              <a:t>}) </a:t>
            </a:r>
            <a:r>
              <a:rPr lang="en-US" altLang="zh-CN" dirty="0" err="1"/>
              <a:t>getGetLoginUserData</a:t>
            </a:r>
            <a:r>
              <a:rPr lang="en-US" altLang="zh-CN" dirty="0"/>
              <a:t>(</a:t>
            </a:r>
            <a:r>
              <a:rPr lang="en-US" altLang="zh-CN" dirty="0" err="1"/>
              <a:t>vItemId</a:t>
            </a:r>
            <a:r>
              <a:rPr lang="en-US" altLang="zh-CN" dirty="0"/>
              <a:t>: string, </a:t>
            </a:r>
            <a:r>
              <a:rPr lang="en-US" altLang="zh-CN" dirty="0" err="1"/>
              <a:t>shop_id</a:t>
            </a:r>
            <a:r>
              <a:rPr lang="en-US" altLang="zh-CN" dirty="0"/>
              <a:t>: string): any {}</a:t>
            </a:r>
          </a:p>
          <a:p>
            <a:endParaRPr lang="en-US" altLang="zh-CN" dirty="0"/>
          </a:p>
          <a:p>
            <a:r>
              <a:rPr lang="en-US" altLang="zh-CN" dirty="0"/>
              <a:t> @Resource({ </a:t>
            </a:r>
            <a:r>
              <a:rPr lang="en-US" altLang="zh-CN" dirty="0" err="1"/>
              <a:t>url</a:t>
            </a:r>
            <a:r>
              <a:rPr lang="en-US" altLang="zh-CN" dirty="0"/>
              <a:t>: `/</a:t>
            </a:r>
            <a:r>
              <a:rPr lang="en-US" altLang="zh-CN" dirty="0" err="1"/>
              <a:t>poseidon</a:t>
            </a:r>
            <a:r>
              <a:rPr lang="en-US" altLang="zh-CN" dirty="0"/>
              <a:t>/</a:t>
            </a:r>
            <a:r>
              <a:rPr lang="en-US" altLang="zh-CN" dirty="0" err="1"/>
              <a:t>exhibit.spaceJson</a:t>
            </a:r>
            <a:r>
              <a:rPr lang="en-US" altLang="zh-CN" dirty="0"/>
              <a:t>/1.0`, timeout: 1000, agent: </a:t>
            </a:r>
            <a:r>
              <a:rPr lang="en-US" altLang="zh-CN" dirty="0" err="1"/>
              <a:t>keepAliveAgent</a:t>
            </a:r>
            <a:r>
              <a:rPr lang="en-US" altLang="zh-CN" dirty="0"/>
              <a:t>}) </a:t>
            </a:r>
            <a:r>
              <a:rPr lang="en-US" altLang="zh-CN" dirty="0" err="1"/>
              <a:t>exhibitSpaceJson</a:t>
            </a:r>
            <a:r>
              <a:rPr lang="en-US" altLang="zh-CN" dirty="0"/>
              <a:t>(</a:t>
            </a:r>
            <a:r>
              <a:rPr lang="en-US" altLang="zh-CN" dirty="0" err="1"/>
              <a:t>exhibitCode</a:t>
            </a:r>
            <a:r>
              <a:rPr lang="en-US" altLang="zh-CN" dirty="0"/>
              <a:t>: string): any {}}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endParaRPr lang="zh-CN" altLang="en-US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FE20F1-6E28-9949-87FB-A20EE828E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36" y="1143878"/>
            <a:ext cx="12192000" cy="572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2605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71728" y="20273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分布式链路追踪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B081D3-11FA-B845-B5EB-EC1C2B9ED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95" y="1547867"/>
            <a:ext cx="5326005" cy="376226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7E5AB93-E923-4D4A-83FB-CC874C0B7600}"/>
              </a:ext>
            </a:extLst>
          </p:cNvPr>
          <p:cNvSpPr/>
          <p:nvPr/>
        </p:nvSpPr>
        <p:spPr>
          <a:xfrm>
            <a:off x="5309911" y="2004810"/>
            <a:ext cx="68820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核心：</a:t>
            </a:r>
            <a:endParaRPr lang="en-US" altLang="zh-CN" sz="2800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调用链，每次请求都生成一个全局的ID（TraceID），通过该ID将不同系统，位于不同机器上的日志（Trace日志）串在一起，重组成调用链，使其价值达到1+1&gt;2的效果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C131BE-7ED5-EC40-ABDE-48DC6CB4ABE8}"/>
              </a:ext>
            </a:extLst>
          </p:cNvPr>
          <p:cNvSpPr/>
          <p:nvPr/>
        </p:nvSpPr>
        <p:spPr>
          <a:xfrm>
            <a:off x="5309911" y="4103747"/>
            <a:ext cx="69565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RpcID代表了Trace链路上的一次调用，它用来标记调用链的层级，</a:t>
            </a:r>
            <a:endParaRPr lang="en-US" altLang="zh-CN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是追踪树的扁平化体现</a:t>
            </a:r>
          </a:p>
        </p:txBody>
      </p:sp>
      <p:sp>
        <p:nvSpPr>
          <p:cNvPr id="11" name="TextBox 76">
            <a:extLst>
              <a:ext uri="{FF2B5EF4-FFF2-40B4-BE49-F238E27FC236}">
                <a16:creationId xmlns:a16="http://schemas.microsoft.com/office/drawing/2014/main" id="{D7F0F812-EA75-7E4E-BC2E-9EFF9EEFA50F}"/>
              </a:ext>
            </a:extLst>
          </p:cNvPr>
          <p:cNvSpPr txBox="1"/>
          <p:nvPr/>
        </p:nvSpPr>
        <p:spPr>
          <a:xfrm>
            <a:off x="4138863" y="602847"/>
            <a:ext cx="340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endParaRPr lang="zh-CN" altLang="en-US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92585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71728" y="20273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分布式链路追踪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C131BE-7ED5-EC40-ABDE-48DC6CB4ABE8}"/>
              </a:ext>
            </a:extLst>
          </p:cNvPr>
          <p:cNvSpPr/>
          <p:nvPr/>
        </p:nvSpPr>
        <p:spPr>
          <a:xfrm>
            <a:off x="2954395" y="1736594"/>
            <a:ext cx="69565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RpcID代表了Trace链路上的一次调用，它用来标记调用链的层级，</a:t>
            </a:r>
            <a:endParaRPr lang="en-US" altLang="zh-CN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是追踪树的扁平化体现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5D98C0-CF88-E64C-B8D2-CC610C21C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395" y="2716451"/>
            <a:ext cx="6118764" cy="3034643"/>
          </a:xfrm>
          <a:prstGeom prst="rect">
            <a:avLst/>
          </a:prstGeom>
        </p:spPr>
      </p:pic>
      <p:sp>
        <p:nvSpPr>
          <p:cNvPr id="10" name="TextBox 76">
            <a:extLst>
              <a:ext uri="{FF2B5EF4-FFF2-40B4-BE49-F238E27FC236}">
                <a16:creationId xmlns:a16="http://schemas.microsoft.com/office/drawing/2014/main" id="{04C8D8FF-66CC-454F-8497-0BEB3866FE44}"/>
              </a:ext>
            </a:extLst>
          </p:cNvPr>
          <p:cNvSpPr txBox="1"/>
          <p:nvPr/>
        </p:nvSpPr>
        <p:spPr>
          <a:xfrm>
            <a:off x="4138863" y="602847"/>
            <a:ext cx="340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endParaRPr lang="zh-CN" altLang="en-US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05910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71728" y="20273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分布式链路追踪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60AB32-B222-C649-9EDF-1823ECE8C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91" y="1268163"/>
            <a:ext cx="11477767" cy="5194596"/>
          </a:xfrm>
          <a:prstGeom prst="rect">
            <a:avLst/>
          </a:prstGeom>
        </p:spPr>
      </p:pic>
      <p:sp>
        <p:nvSpPr>
          <p:cNvPr id="10" name="TextBox 76">
            <a:extLst>
              <a:ext uri="{FF2B5EF4-FFF2-40B4-BE49-F238E27FC236}">
                <a16:creationId xmlns:a16="http://schemas.microsoft.com/office/drawing/2014/main" id="{A4A247D1-4865-8343-99C9-625AF6BEE03E}"/>
              </a:ext>
            </a:extLst>
          </p:cNvPr>
          <p:cNvSpPr txBox="1"/>
          <p:nvPr/>
        </p:nvSpPr>
        <p:spPr>
          <a:xfrm>
            <a:off x="4138863" y="602847"/>
            <a:ext cx="340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endParaRPr lang="zh-CN" altLang="en-US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80778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71728" y="20273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分布式链路追踪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E5AB93-E923-4D4A-83FB-CC874C0B7600}"/>
              </a:ext>
            </a:extLst>
          </p:cNvPr>
          <p:cNvSpPr/>
          <p:nvPr/>
        </p:nvSpPr>
        <p:spPr>
          <a:xfrm>
            <a:off x="1828800" y="1331042"/>
            <a:ext cx="7186863" cy="381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埋点和日志生成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链通过中间件创建调用上下文，生成埋点</a:t>
            </a:r>
            <a:endParaRPr lang="en-US" altLang="zh-CN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traceID</a:t>
            </a: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rpcId</a:t>
            </a: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isSample</a:t>
            </a: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（是否采用），等等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调用上下文放到本地</a:t>
            </a:r>
            <a:r>
              <a:rPr lang="en-US" altLang="zh-CN" dirty="0" err="1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ThreadLoacal</a:t>
            </a: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，对应用透明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调用上下文在整个链路透传：</a:t>
            </a:r>
            <a:endParaRPr lang="en-US" altLang="zh-CN" dirty="0">
              <a:solidFill>
                <a:srgbClr val="002B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dubbo</a:t>
            </a: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dirty="0" err="1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dubbo</a:t>
            </a: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attachment</a:t>
            </a: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机制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common</a:t>
            </a: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－</a:t>
            </a:r>
            <a:r>
              <a:rPr lang="en-US" altLang="zh-CN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</a:t>
            </a: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header</a:t>
            </a:r>
            <a:r>
              <a:rPr lang="zh-CN" altLang="en-US" dirty="0">
                <a:solidFill>
                  <a:srgbClr val="002B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透传</a:t>
            </a:r>
          </a:p>
        </p:txBody>
      </p:sp>
    </p:spTree>
    <p:extLst>
      <p:ext uri="{BB962C8B-B14F-4D97-AF65-F5344CB8AC3E}">
        <p14:creationId xmlns:p14="http://schemas.microsoft.com/office/powerpoint/2010/main" val="711126441"/>
      </p:ext>
    </p:extLst>
  </p:cSld>
  <p:clrMapOvr>
    <a:masterClrMapping/>
  </p:clrMapOvr>
  <p:transition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33177</TotalTime>
  <Words>585</Words>
  <Application>Microsoft Macintosh PowerPoint</Application>
  <PresentationFormat>宽屏</PresentationFormat>
  <Paragraphs>123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Microsoft YaHei</vt:lpstr>
      <vt:lpstr>Microsoft YaHei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面向数据</dc:title>
  <dc:subject/>
  <dc:creator>周威</dc:creator>
  <cp:keywords/>
  <dc:description>zwei8908@gmail.com</dc:description>
  <cp:lastModifiedBy>Microsoft Office User</cp:lastModifiedBy>
  <cp:revision>424</cp:revision>
  <cp:lastPrinted>2019-03-22T02:58:25Z</cp:lastPrinted>
  <dcterms:created xsi:type="dcterms:W3CDTF">2016-12-09T01:44:00Z</dcterms:created>
  <dcterms:modified xsi:type="dcterms:W3CDTF">2019-05-09T10:03:56Z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