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6" r:id="rId1"/>
  </p:sldMasterIdLst>
  <p:notesMasterIdLst>
    <p:notesMasterId r:id="rId19"/>
  </p:notesMasterIdLst>
  <p:sldIdLst>
    <p:sldId id="259" r:id="rId2"/>
    <p:sldId id="260" r:id="rId3"/>
    <p:sldId id="284" r:id="rId4"/>
    <p:sldId id="287" r:id="rId5"/>
    <p:sldId id="291" r:id="rId6"/>
    <p:sldId id="313" r:id="rId7"/>
    <p:sldId id="292" r:id="rId8"/>
    <p:sldId id="317" r:id="rId9"/>
    <p:sldId id="334" r:id="rId10"/>
    <p:sldId id="338" r:id="rId11"/>
    <p:sldId id="329" r:id="rId12"/>
    <p:sldId id="335" r:id="rId13"/>
    <p:sldId id="336" r:id="rId14"/>
    <p:sldId id="314" r:id="rId15"/>
    <p:sldId id="310" r:id="rId16"/>
    <p:sldId id="337" r:id="rId17"/>
    <p:sldId id="279" r:id="rId18"/>
  </p:sldIdLst>
  <p:sldSz cx="12192000" cy="6858000"/>
  <p:notesSz cx="6858000" cy="9144000"/>
  <p:defaultTex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3A1C"/>
    <a:srgbClr val="F23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892" autoAdjust="0"/>
    <p:restoredTop sz="77393" autoAdjust="0"/>
  </p:normalViewPr>
  <p:slideViewPr>
    <p:cSldViewPr snapToGrid="0" snapToObjects="1">
      <p:cViewPr varScale="1">
        <p:scale>
          <a:sx n="90" d="100"/>
          <a:sy n="90" d="100"/>
        </p:scale>
        <p:origin x="1224"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807871D-4958-4ACB-85F9-B5A7D2D0C847}" type="datetimeFigureOut">
              <a:rPr lang="zh-CN" altLang="en-US" smtClean="0"/>
              <a:t>2019/5/19</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3F1241E-987D-4B2F-B9B1-F6520167642C}" type="slidenum">
              <a:rPr lang="zh-CN" altLang="en-US" smtClean="0"/>
              <a:t>‹#›</a:t>
            </a:fld>
            <a:endParaRPr lang="zh-CN" altLang="en-US"/>
          </a:p>
        </p:txBody>
      </p:sp>
    </p:spTree>
    <p:extLst>
      <p:ext uri="{BB962C8B-B14F-4D97-AF65-F5344CB8AC3E}">
        <p14:creationId xmlns:p14="http://schemas.microsoft.com/office/powerpoint/2010/main" val="2144465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各位老师，下午好，我叫刘铭锴，本次开题的指导老师是廖好老师，开题题目为基于信息动态传播过程的网络重构和推荐算法。</a:t>
            </a:r>
            <a:endParaRPr lang="zh-CN" altLang="en-US" dirty="0"/>
          </a:p>
        </p:txBody>
      </p:sp>
      <p:sp>
        <p:nvSpPr>
          <p:cNvPr id="4" name="灯片编号占位符 3"/>
          <p:cNvSpPr>
            <a:spLocks noGrp="1"/>
          </p:cNvSpPr>
          <p:nvPr>
            <p:ph type="sldNum" sz="quarter" idx="10"/>
          </p:nvPr>
        </p:nvSpPr>
        <p:spPr/>
        <p:txBody>
          <a:bodyPr/>
          <a:lstStyle/>
          <a:p>
            <a:fld id="{C3F1241E-987D-4B2F-B9B1-F6520167642C}" type="slidenum">
              <a:rPr lang="zh-CN" altLang="en-US" smtClean="0"/>
              <a:t>1</a:t>
            </a:fld>
            <a:endParaRPr lang="zh-CN" altLang="en-US"/>
          </a:p>
        </p:txBody>
      </p:sp>
    </p:spTree>
    <p:extLst>
      <p:ext uri="{BB962C8B-B14F-4D97-AF65-F5344CB8AC3E}">
        <p14:creationId xmlns:p14="http://schemas.microsoft.com/office/powerpoint/2010/main" val="4010074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用户一系列点击</a:t>
            </a:r>
            <a:r>
              <a:rPr lang="en-US" altLang="zh-CN" dirty="0" smtClean="0"/>
              <a:t>/</a:t>
            </a:r>
            <a:r>
              <a:rPr lang="zh-CN" altLang="en-US" dirty="0" smtClean="0"/>
              <a:t>浏览</a:t>
            </a:r>
            <a:r>
              <a:rPr lang="en-US" altLang="zh-CN" dirty="0" smtClean="0"/>
              <a:t>/</a:t>
            </a:r>
            <a:r>
              <a:rPr lang="zh-CN" altLang="en-US" dirty="0" smtClean="0"/>
              <a:t>购买 物品的行为构成会话，</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p:txBody>
      </p:sp>
      <p:sp>
        <p:nvSpPr>
          <p:cNvPr id="4" name="灯片编号占位符 3"/>
          <p:cNvSpPr>
            <a:spLocks noGrp="1"/>
          </p:cNvSpPr>
          <p:nvPr>
            <p:ph type="sldNum" sz="quarter" idx="10"/>
          </p:nvPr>
        </p:nvSpPr>
        <p:spPr/>
        <p:txBody>
          <a:bodyPr/>
          <a:lstStyle/>
          <a:p>
            <a:fld id="{C3F1241E-987D-4B2F-B9B1-F6520167642C}" type="slidenum">
              <a:rPr lang="zh-CN" altLang="en-US" smtClean="0"/>
              <a:t>10</a:t>
            </a:fld>
            <a:endParaRPr lang="zh-CN" altLang="en-US"/>
          </a:p>
        </p:txBody>
      </p:sp>
    </p:spTree>
    <p:extLst>
      <p:ext uri="{BB962C8B-B14F-4D97-AF65-F5344CB8AC3E}">
        <p14:creationId xmlns:p14="http://schemas.microsoft.com/office/powerpoint/2010/main" val="32397573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Yoochoose</a:t>
            </a:r>
            <a:r>
              <a:rPr lang="en-US" altLang="zh-CN" dirty="0" smtClean="0"/>
              <a:t> </a:t>
            </a:r>
            <a:r>
              <a:rPr lang="zh-CN" altLang="en-US" dirty="0" smtClean="0"/>
              <a:t>和 </a:t>
            </a:r>
            <a:r>
              <a:rPr lang="en-US" altLang="zh-CN" dirty="0" err="1" smtClean="0"/>
              <a:t>Diginetica</a:t>
            </a:r>
            <a:r>
              <a:rPr lang="en-US" altLang="zh-CN" dirty="0" smtClean="0"/>
              <a:t> </a:t>
            </a:r>
            <a:r>
              <a:rPr lang="zh-CN" altLang="en-US" dirty="0" smtClean="0"/>
              <a:t>数据是电商网站上用户购买记录</a:t>
            </a:r>
            <a:endParaRPr lang="en-US" altLang="zh-CN" dirty="0" smtClean="0"/>
          </a:p>
        </p:txBody>
      </p:sp>
      <p:sp>
        <p:nvSpPr>
          <p:cNvPr id="4" name="灯片编号占位符 3"/>
          <p:cNvSpPr>
            <a:spLocks noGrp="1"/>
          </p:cNvSpPr>
          <p:nvPr>
            <p:ph type="sldNum" sz="quarter" idx="10"/>
          </p:nvPr>
        </p:nvSpPr>
        <p:spPr/>
        <p:txBody>
          <a:bodyPr/>
          <a:lstStyle/>
          <a:p>
            <a:fld id="{C3F1241E-987D-4B2F-B9B1-F6520167642C}" type="slidenum">
              <a:rPr lang="zh-CN" altLang="en-US" smtClean="0"/>
              <a:t>11</a:t>
            </a:fld>
            <a:endParaRPr lang="zh-CN" altLang="en-US"/>
          </a:p>
        </p:txBody>
      </p:sp>
    </p:spTree>
    <p:extLst>
      <p:ext uri="{BB962C8B-B14F-4D97-AF65-F5344CB8AC3E}">
        <p14:creationId xmlns:p14="http://schemas.microsoft.com/office/powerpoint/2010/main" val="18623419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dirty="0" smtClean="0"/>
                  <a:t>基于用户会话的图神经网络推荐系统，</a:t>
                </a:r>
                <a:endParaRPr lang="en-US" altLang="zh-CN" dirty="0" smtClean="0"/>
              </a:p>
              <a:p>
                <a:r>
                  <a:rPr lang="en-US" altLang="zh-CN" dirty="0" smtClean="0"/>
                  <a:t>1.</a:t>
                </a:r>
                <a:r>
                  <a:rPr lang="zh-CN" altLang="en-US" dirty="0" smtClean="0"/>
                  <a:t>用户的一系列购买或者点击行为是一段会话，每个</a:t>
                </a:r>
                <a:r>
                  <a:rPr lang="en-US" altLang="zh-CN" dirty="0" smtClean="0"/>
                  <a:t>item</a:t>
                </a:r>
                <a:r>
                  <a:rPr lang="zh-CN" altLang="en-US" dirty="0" smtClean="0"/>
                  <a:t>代表一个节点，节点之间的有向边表示在点击上一个</a:t>
                </a:r>
                <a:r>
                  <a:rPr lang="en-US" altLang="zh-CN" dirty="0" smtClean="0"/>
                  <a:t>item</a:t>
                </a:r>
                <a:r>
                  <a:rPr lang="zh-CN" altLang="en-US" dirty="0" smtClean="0"/>
                  <a:t>之后会点击下一个</a:t>
                </a:r>
                <a:r>
                  <a:rPr lang="en-US" altLang="zh-CN" dirty="0" smtClean="0"/>
                  <a:t>item</a:t>
                </a:r>
              </a:p>
              <a:p>
                <a:r>
                  <a:rPr lang="en-US" altLang="zh-CN" dirty="0" smtClean="0"/>
                  <a:t>2.</a:t>
                </a:r>
                <a:r>
                  <a:rPr lang="zh-CN" altLang="en-US" dirty="0" smtClean="0"/>
                  <a:t>使用</a:t>
                </a:r>
                <a:r>
                  <a:rPr lang="en-US" altLang="zh-CN" dirty="0" smtClean="0"/>
                  <a:t>GNN</a:t>
                </a:r>
                <a:r>
                  <a:rPr lang="zh-CN" altLang="en-US" dirty="0" smtClean="0"/>
                  <a:t>网络学习构造</a:t>
                </a:r>
                <a:r>
                  <a:rPr lang="en-US" altLang="zh-CN" dirty="0" smtClean="0"/>
                  <a:t>item</a:t>
                </a:r>
                <a:r>
                  <a:rPr lang="zh-CN" altLang="en-US" dirty="0" smtClean="0"/>
                  <a:t>的嵌入向量。</a:t>
                </a:r>
                <a:endParaRPr lang="en-US" altLang="zh-CN" dirty="0" smtClean="0"/>
              </a:p>
              <a:p>
                <a:r>
                  <a:rPr lang="en-US" altLang="zh-CN" dirty="0" smtClean="0"/>
                  <a:t>3.</a:t>
                </a:r>
                <a:r>
                  <a:rPr lang="zh-CN" altLang="en-US" dirty="0" smtClean="0"/>
                  <a:t>生成会话的嵌入向量</a:t>
                </a:r>
                <a:endParaRPr lang="en-US" altLang="zh-CN" dirty="0" smtClean="0"/>
              </a:p>
              <a:p>
                <a:r>
                  <a:rPr lang="en-US" altLang="zh-CN" dirty="0" smtClean="0"/>
                  <a:t>4.</a:t>
                </a:r>
                <a:r>
                  <a:rPr lang="zh-CN" altLang="en-US" dirty="0" smtClean="0"/>
                  <a:t>模型训练，生成推荐列表。</a:t>
                </a:r>
                <a:endParaRPr lang="en-US" altLang="zh-CN" dirty="0" smtClean="0"/>
              </a:p>
            </p:txBody>
          </p:sp>
        </mc:Choice>
        <mc:Fallback xmlns="">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1</a:t>
                </a:r>
                <a:r>
                  <a:rPr lang="zh-CN" altLang="en-US" dirty="0" smtClean="0"/>
                  <a:t>、在同一时间限制下，节点</a:t>
                </a:r>
                <a:r>
                  <a:rPr lang="en-US" altLang="zh-CN" i="0">
                    <a:latin typeface="Cambria Math" panose="02040503050406030204" pitchFamily="18" charset="0"/>
                  </a:rPr>
                  <a:t>𝑖</a:t>
                </a:r>
                <a:r>
                  <a:rPr lang="zh-CN" altLang="en-US" i="0" smtClean="0">
                    <a:latin typeface="Cambria Math" panose="02040503050406030204" pitchFamily="18" charset="0"/>
                  </a:rPr>
                  <a:t>和</a:t>
                </a:r>
                <a:r>
                  <a:rPr lang="en-US" altLang="zh-CN" i="0">
                    <a:latin typeface="Cambria Math" panose="02040503050406030204" pitchFamily="18" charset="0"/>
                  </a:rPr>
                  <a:t>𝑗</a:t>
                </a:r>
                <a:r>
                  <a:rPr lang="zh-CN" altLang="en-US" dirty="0" smtClean="0"/>
                  <a:t>之间通信信息形式的定义：</a:t>
                </a:r>
                <a:r>
                  <a:rPr lang="en-US" altLang="zh-CN" dirty="0" smtClean="0"/>
                  <a:t>a</a:t>
                </a:r>
                <a:r>
                  <a:rPr lang="zh-CN" altLang="en-US" dirty="0" smtClean="0"/>
                  <a:t>表示由</a:t>
                </a:r>
                <a:r>
                  <a:rPr lang="en-US" altLang="zh-CN" dirty="0" smtClean="0"/>
                  <a:t>j</a:t>
                </a:r>
                <a:r>
                  <a:rPr lang="zh-CN" altLang="en-US" dirty="0" smtClean="0"/>
                  <a:t>向</a:t>
                </a:r>
                <a:r>
                  <a:rPr lang="en-US" altLang="zh-CN" dirty="0" err="1" smtClean="0"/>
                  <a:t>i</a:t>
                </a:r>
                <a:r>
                  <a:rPr lang="zh-CN" altLang="en-US" dirty="0" smtClean="0"/>
                  <a:t>方向传递的消息，</a:t>
                </a:r>
                <a:r>
                  <a:rPr lang="en-US" altLang="zh-CN" dirty="0" smtClean="0"/>
                  <a:t>b</a:t>
                </a:r>
                <a:r>
                  <a:rPr lang="zh-CN" altLang="en-US" dirty="0" smtClean="0"/>
                  <a:t>表示由</a:t>
                </a:r>
                <a:r>
                  <a:rPr lang="en-US" altLang="zh-CN" dirty="0" err="1" smtClean="0"/>
                  <a:t>i</a:t>
                </a:r>
                <a:r>
                  <a:rPr lang="zh-CN" altLang="en-US" dirty="0" smtClean="0"/>
                  <a:t>向</a:t>
                </a:r>
                <a:r>
                  <a:rPr lang="en-US" altLang="zh-CN" dirty="0" smtClean="0"/>
                  <a:t>j</a:t>
                </a:r>
                <a:r>
                  <a:rPr lang="zh-CN" altLang="en-US" dirty="0" smtClean="0"/>
                  <a:t>方向传递的消息，其中收敛的归一化流的计算由以下得到</a:t>
                </a:r>
                <a:endParaRPr lang="en-US" altLang="zh-CN" dirty="0" smtClean="0"/>
              </a:p>
              <a:p>
                <a:r>
                  <a:rPr lang="en-US" altLang="zh-CN" dirty="0" smtClean="0"/>
                  <a:t>2</a:t>
                </a:r>
                <a:r>
                  <a:rPr lang="zh-CN" altLang="en-US" dirty="0" smtClean="0"/>
                  <a:t>、收敛的归一化流</a:t>
                </a:r>
                <a:r>
                  <a:rPr lang="en-US" altLang="zh-CN" i="0">
                    <a:latin typeface="Cambria Math" panose="02040503050406030204" pitchFamily="18" charset="0"/>
                  </a:rPr>
                  <a:t>𝜆</a:t>
                </a:r>
                <a:r>
                  <a:rPr lang="zh-CN" altLang="zh-CN" i="0">
                    <a:latin typeface="Cambria Math" panose="02040503050406030204" pitchFamily="18" charset="0"/>
                  </a:rPr>
                  <a:t>_</a:t>
                </a:r>
                <a:r>
                  <a:rPr lang="en-US" altLang="zh-CN" i="0">
                    <a:latin typeface="Cambria Math" panose="02040503050406030204" pitchFamily="18" charset="0"/>
                  </a:rPr>
                  <a:t>𝑗^</a:t>
                </a:r>
                <a:r>
                  <a:rPr lang="zh-CN" altLang="zh-CN" i="0">
                    <a:latin typeface="Cambria Math" panose="02040503050406030204" pitchFamily="18" charset="0"/>
                  </a:rPr>
                  <a:t>(</a:t>
                </a:r>
                <a:r>
                  <a:rPr lang="en-US" altLang="zh-CN" i="0">
                    <a:latin typeface="Cambria Math" panose="02040503050406030204" pitchFamily="18" charset="0"/>
                  </a:rPr>
                  <a:t>𝜈∗</a:t>
                </a:r>
                <a:r>
                  <a:rPr lang="zh-CN" altLang="zh-CN" i="0">
                    <a:latin typeface="Cambria Math" panose="02040503050406030204" pitchFamily="18" charset="0"/>
                  </a:rPr>
                  <a:t>)</a:t>
                </a:r>
                <a:r>
                  <a:rPr lang="zh-CN" altLang="en-US" dirty="0" smtClean="0"/>
                  <a:t>的计算由</a:t>
                </a:r>
                <a:r>
                  <a:rPr lang="en-US" altLang="zh-CN" i="0">
                    <a:latin typeface="Cambria Math" panose="02040503050406030204" pitchFamily="18" charset="0"/>
                  </a:rPr>
                  <a:t>𝜆</a:t>
                </a:r>
                <a:r>
                  <a:rPr lang="zh-CN" altLang="zh-CN" i="0">
                    <a:latin typeface="Cambria Math" panose="02040503050406030204" pitchFamily="18" charset="0"/>
                  </a:rPr>
                  <a:t>_</a:t>
                </a:r>
                <a:r>
                  <a:rPr lang="en-US" altLang="zh-CN" i="0">
                    <a:latin typeface="Cambria Math" panose="02040503050406030204" pitchFamily="18" charset="0"/>
                  </a:rPr>
                  <a:t>𝑗^𝜈</a:t>
                </a:r>
                <a:r>
                  <a:rPr lang="zh-CN" altLang="en-US" dirty="0" smtClean="0"/>
                  <a:t>的解得到：归一化流即为节点平均被聚合物经过的次数</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3</a:t>
                </a:r>
                <a:r>
                  <a:rPr lang="zh-CN" altLang="en-US" dirty="0" smtClean="0"/>
                  <a:t>、得出聚合物的最优配置：决定路径选择是否经过该节点</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4</a:t>
                </a:r>
                <a:r>
                  <a:rPr lang="zh-CN" altLang="en-US" dirty="0" smtClean="0"/>
                  <a:t>、</a:t>
                </a:r>
                <a:r>
                  <a:rPr lang="en-US" altLang="zh-CN" dirty="0" smtClean="0"/>
                  <a:t>Hamiltonian</a:t>
                </a:r>
                <a:r>
                  <a:rPr lang="zh-CN" altLang="en-US" dirty="0" smtClean="0"/>
                  <a:t>开销函数：通过</a:t>
                </a:r>
                <a:r>
                  <a:rPr lang="en-US" altLang="zh-CN" dirty="0" smtClean="0"/>
                  <a:t>Hamiltonian</a:t>
                </a:r>
                <a:r>
                  <a:rPr lang="zh-CN" altLang="en-US" dirty="0" smtClean="0"/>
                  <a:t>函数来鼓励或者惩罚聚合物的重叠行为，计算的结果近似于每个节点上的开销。</a:t>
                </a:r>
                <a:endParaRPr lang="en-US" altLang="zh-CN" dirty="0" smtClean="0"/>
              </a:p>
              <a:p>
                <a:endParaRPr lang="en-US" altLang="zh-CN" dirty="0" smtClean="0"/>
              </a:p>
              <a:p>
                <a:r>
                  <a:rPr lang="zh-CN" altLang="en-US" dirty="0" smtClean="0"/>
                  <a:t>但是我们可以看到这里的开销函数深受参数</a:t>
                </a:r>
                <a:r>
                  <a:rPr lang="en-US" altLang="zh-CN" dirty="0" smtClean="0"/>
                  <a:t>y</a:t>
                </a:r>
                <a:r>
                  <a:rPr lang="zh-CN" altLang="en-US" dirty="0" smtClean="0"/>
                  <a:t>的影响，因为</a:t>
                </a:r>
                <a:r>
                  <a:rPr lang="en-US" altLang="zh-CN" dirty="0" smtClean="0"/>
                  <a:t>y</a:t>
                </a:r>
                <a:r>
                  <a:rPr lang="zh-CN" altLang="en-US" dirty="0" smtClean="0"/>
                  <a:t>的大小是受到用户自己设置的，并不能很好的适应当前交通网络的需求。</a:t>
                </a:r>
                <a:endParaRPr lang="zh-CN" altLang="en-US" dirty="0"/>
              </a:p>
            </p:txBody>
          </p:sp>
        </mc:Fallback>
      </mc:AlternateContent>
      <p:sp>
        <p:nvSpPr>
          <p:cNvPr id="4" name="灯片编号占位符 3"/>
          <p:cNvSpPr>
            <a:spLocks noGrp="1"/>
          </p:cNvSpPr>
          <p:nvPr>
            <p:ph type="sldNum" sz="quarter" idx="10"/>
          </p:nvPr>
        </p:nvSpPr>
        <p:spPr/>
        <p:txBody>
          <a:bodyPr/>
          <a:lstStyle/>
          <a:p>
            <a:fld id="{C3F1241E-987D-4B2F-B9B1-F6520167642C}" type="slidenum">
              <a:rPr lang="zh-CN" altLang="en-US" smtClean="0"/>
              <a:t>12</a:t>
            </a:fld>
            <a:endParaRPr lang="zh-CN" altLang="en-US"/>
          </a:p>
        </p:txBody>
      </p:sp>
    </p:spTree>
    <p:extLst>
      <p:ext uri="{BB962C8B-B14F-4D97-AF65-F5344CB8AC3E}">
        <p14:creationId xmlns:p14="http://schemas.microsoft.com/office/powerpoint/2010/main" val="42496808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dirty="0" smtClean="0"/>
                  <a:t>此部分工作目前还处于研究阶段，暂无阶段性成果。</a:t>
                </a:r>
                <a:endParaRPr lang="en-US" altLang="zh-CN" dirty="0" smtClean="0"/>
              </a:p>
            </p:txBody>
          </p:sp>
        </mc:Choice>
        <mc:Fallback xmlns="">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1</a:t>
                </a:r>
                <a:r>
                  <a:rPr lang="zh-CN" altLang="en-US" dirty="0" smtClean="0"/>
                  <a:t>、在同一时间限制下，节点</a:t>
                </a:r>
                <a:r>
                  <a:rPr lang="en-US" altLang="zh-CN" i="0">
                    <a:latin typeface="Cambria Math" panose="02040503050406030204" pitchFamily="18" charset="0"/>
                  </a:rPr>
                  <a:t>𝑖</a:t>
                </a:r>
                <a:r>
                  <a:rPr lang="zh-CN" altLang="en-US" i="0" smtClean="0">
                    <a:latin typeface="Cambria Math" panose="02040503050406030204" pitchFamily="18" charset="0"/>
                  </a:rPr>
                  <a:t>和</a:t>
                </a:r>
                <a:r>
                  <a:rPr lang="en-US" altLang="zh-CN" i="0">
                    <a:latin typeface="Cambria Math" panose="02040503050406030204" pitchFamily="18" charset="0"/>
                  </a:rPr>
                  <a:t>𝑗</a:t>
                </a:r>
                <a:r>
                  <a:rPr lang="zh-CN" altLang="en-US" dirty="0" smtClean="0"/>
                  <a:t>之间通信信息形式的定义：</a:t>
                </a:r>
                <a:r>
                  <a:rPr lang="en-US" altLang="zh-CN" dirty="0" smtClean="0"/>
                  <a:t>a</a:t>
                </a:r>
                <a:r>
                  <a:rPr lang="zh-CN" altLang="en-US" dirty="0" smtClean="0"/>
                  <a:t>表示由</a:t>
                </a:r>
                <a:r>
                  <a:rPr lang="en-US" altLang="zh-CN" dirty="0" smtClean="0"/>
                  <a:t>j</a:t>
                </a:r>
                <a:r>
                  <a:rPr lang="zh-CN" altLang="en-US" dirty="0" smtClean="0"/>
                  <a:t>向</a:t>
                </a:r>
                <a:r>
                  <a:rPr lang="en-US" altLang="zh-CN" dirty="0" err="1" smtClean="0"/>
                  <a:t>i</a:t>
                </a:r>
                <a:r>
                  <a:rPr lang="zh-CN" altLang="en-US" dirty="0" smtClean="0"/>
                  <a:t>方向传递的消息，</a:t>
                </a:r>
                <a:r>
                  <a:rPr lang="en-US" altLang="zh-CN" dirty="0" smtClean="0"/>
                  <a:t>b</a:t>
                </a:r>
                <a:r>
                  <a:rPr lang="zh-CN" altLang="en-US" dirty="0" smtClean="0"/>
                  <a:t>表示由</a:t>
                </a:r>
                <a:r>
                  <a:rPr lang="en-US" altLang="zh-CN" dirty="0" err="1" smtClean="0"/>
                  <a:t>i</a:t>
                </a:r>
                <a:r>
                  <a:rPr lang="zh-CN" altLang="en-US" dirty="0" smtClean="0"/>
                  <a:t>向</a:t>
                </a:r>
                <a:r>
                  <a:rPr lang="en-US" altLang="zh-CN" dirty="0" smtClean="0"/>
                  <a:t>j</a:t>
                </a:r>
                <a:r>
                  <a:rPr lang="zh-CN" altLang="en-US" dirty="0" smtClean="0"/>
                  <a:t>方向传递的消息，其中收敛的归一化流的计算由以下得到</a:t>
                </a:r>
                <a:endParaRPr lang="en-US" altLang="zh-CN" dirty="0" smtClean="0"/>
              </a:p>
              <a:p>
                <a:r>
                  <a:rPr lang="en-US" altLang="zh-CN" dirty="0" smtClean="0"/>
                  <a:t>2</a:t>
                </a:r>
                <a:r>
                  <a:rPr lang="zh-CN" altLang="en-US" dirty="0" smtClean="0"/>
                  <a:t>、收敛的归一化流</a:t>
                </a:r>
                <a:r>
                  <a:rPr lang="en-US" altLang="zh-CN" i="0">
                    <a:latin typeface="Cambria Math" panose="02040503050406030204" pitchFamily="18" charset="0"/>
                  </a:rPr>
                  <a:t>𝜆</a:t>
                </a:r>
                <a:r>
                  <a:rPr lang="zh-CN" altLang="zh-CN" i="0">
                    <a:latin typeface="Cambria Math" panose="02040503050406030204" pitchFamily="18" charset="0"/>
                  </a:rPr>
                  <a:t>_</a:t>
                </a:r>
                <a:r>
                  <a:rPr lang="en-US" altLang="zh-CN" i="0">
                    <a:latin typeface="Cambria Math" panose="02040503050406030204" pitchFamily="18" charset="0"/>
                  </a:rPr>
                  <a:t>𝑗^</a:t>
                </a:r>
                <a:r>
                  <a:rPr lang="zh-CN" altLang="zh-CN" i="0">
                    <a:latin typeface="Cambria Math" panose="02040503050406030204" pitchFamily="18" charset="0"/>
                  </a:rPr>
                  <a:t>(</a:t>
                </a:r>
                <a:r>
                  <a:rPr lang="en-US" altLang="zh-CN" i="0">
                    <a:latin typeface="Cambria Math" panose="02040503050406030204" pitchFamily="18" charset="0"/>
                  </a:rPr>
                  <a:t>𝜈∗</a:t>
                </a:r>
                <a:r>
                  <a:rPr lang="zh-CN" altLang="zh-CN" i="0">
                    <a:latin typeface="Cambria Math" panose="02040503050406030204" pitchFamily="18" charset="0"/>
                  </a:rPr>
                  <a:t>)</a:t>
                </a:r>
                <a:r>
                  <a:rPr lang="zh-CN" altLang="en-US" dirty="0" smtClean="0"/>
                  <a:t>的计算由</a:t>
                </a:r>
                <a:r>
                  <a:rPr lang="en-US" altLang="zh-CN" i="0">
                    <a:latin typeface="Cambria Math" panose="02040503050406030204" pitchFamily="18" charset="0"/>
                  </a:rPr>
                  <a:t>𝜆</a:t>
                </a:r>
                <a:r>
                  <a:rPr lang="zh-CN" altLang="zh-CN" i="0">
                    <a:latin typeface="Cambria Math" panose="02040503050406030204" pitchFamily="18" charset="0"/>
                  </a:rPr>
                  <a:t>_</a:t>
                </a:r>
                <a:r>
                  <a:rPr lang="en-US" altLang="zh-CN" i="0">
                    <a:latin typeface="Cambria Math" panose="02040503050406030204" pitchFamily="18" charset="0"/>
                  </a:rPr>
                  <a:t>𝑗^𝜈</a:t>
                </a:r>
                <a:r>
                  <a:rPr lang="zh-CN" altLang="en-US" dirty="0" smtClean="0"/>
                  <a:t>的解得到：归一化流即为节点平均被聚合物经过的次数</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3</a:t>
                </a:r>
                <a:r>
                  <a:rPr lang="zh-CN" altLang="en-US" dirty="0" smtClean="0"/>
                  <a:t>、得出聚合物的最优配置：决定路径选择是否经过该节点</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4</a:t>
                </a:r>
                <a:r>
                  <a:rPr lang="zh-CN" altLang="en-US" dirty="0" smtClean="0"/>
                  <a:t>、</a:t>
                </a:r>
                <a:r>
                  <a:rPr lang="en-US" altLang="zh-CN" dirty="0" smtClean="0"/>
                  <a:t>Hamiltonian</a:t>
                </a:r>
                <a:r>
                  <a:rPr lang="zh-CN" altLang="en-US" dirty="0" smtClean="0"/>
                  <a:t>开销函数：通过</a:t>
                </a:r>
                <a:r>
                  <a:rPr lang="en-US" altLang="zh-CN" dirty="0" smtClean="0"/>
                  <a:t>Hamiltonian</a:t>
                </a:r>
                <a:r>
                  <a:rPr lang="zh-CN" altLang="en-US" dirty="0" smtClean="0"/>
                  <a:t>函数来鼓励或者惩罚聚合物的重叠行为，计算的结果近似于每个节点上的开销。</a:t>
                </a:r>
                <a:endParaRPr lang="en-US" altLang="zh-CN" dirty="0" smtClean="0"/>
              </a:p>
              <a:p>
                <a:endParaRPr lang="en-US" altLang="zh-CN" dirty="0" smtClean="0"/>
              </a:p>
              <a:p>
                <a:r>
                  <a:rPr lang="zh-CN" altLang="en-US" dirty="0" smtClean="0"/>
                  <a:t>但是我们可以看到这里的开销函数深受参数</a:t>
                </a:r>
                <a:r>
                  <a:rPr lang="en-US" altLang="zh-CN" dirty="0" smtClean="0"/>
                  <a:t>y</a:t>
                </a:r>
                <a:r>
                  <a:rPr lang="zh-CN" altLang="en-US" dirty="0" smtClean="0"/>
                  <a:t>的影响，因为</a:t>
                </a:r>
                <a:r>
                  <a:rPr lang="en-US" altLang="zh-CN" dirty="0" smtClean="0"/>
                  <a:t>y</a:t>
                </a:r>
                <a:r>
                  <a:rPr lang="zh-CN" altLang="en-US" dirty="0" smtClean="0"/>
                  <a:t>的大小是受到用户自己设置的，并不能很好的适应当前交通网络的需求。</a:t>
                </a:r>
                <a:endParaRPr lang="zh-CN" altLang="en-US" dirty="0"/>
              </a:p>
            </p:txBody>
          </p:sp>
        </mc:Fallback>
      </mc:AlternateContent>
      <p:sp>
        <p:nvSpPr>
          <p:cNvPr id="4" name="灯片编号占位符 3"/>
          <p:cNvSpPr>
            <a:spLocks noGrp="1"/>
          </p:cNvSpPr>
          <p:nvPr>
            <p:ph type="sldNum" sz="quarter" idx="10"/>
          </p:nvPr>
        </p:nvSpPr>
        <p:spPr/>
        <p:txBody>
          <a:bodyPr/>
          <a:lstStyle/>
          <a:p>
            <a:fld id="{C3F1241E-987D-4B2F-B9B1-F6520167642C}" type="slidenum">
              <a:rPr lang="zh-CN" altLang="en-US" smtClean="0"/>
              <a:t>13</a:t>
            </a:fld>
            <a:endParaRPr lang="zh-CN" altLang="en-US"/>
          </a:p>
        </p:txBody>
      </p:sp>
    </p:spTree>
    <p:extLst>
      <p:ext uri="{BB962C8B-B14F-4D97-AF65-F5344CB8AC3E}">
        <p14:creationId xmlns:p14="http://schemas.microsoft.com/office/powerpoint/2010/main" val="2282787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3F1241E-987D-4B2F-B9B1-F6520167642C}" type="slidenum">
              <a:rPr lang="zh-CN" altLang="en-US" smtClean="0"/>
              <a:t>14</a:t>
            </a:fld>
            <a:endParaRPr lang="zh-CN" altLang="en-US"/>
          </a:p>
        </p:txBody>
      </p:sp>
    </p:spTree>
    <p:extLst>
      <p:ext uri="{BB962C8B-B14F-4D97-AF65-F5344CB8AC3E}">
        <p14:creationId xmlns:p14="http://schemas.microsoft.com/office/powerpoint/2010/main" val="33765821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这里是我的研究计划工作表</a:t>
            </a:r>
            <a:endParaRPr lang="zh-CN" altLang="en-US" dirty="0"/>
          </a:p>
        </p:txBody>
      </p:sp>
      <p:sp>
        <p:nvSpPr>
          <p:cNvPr id="4" name="灯片编号占位符 3"/>
          <p:cNvSpPr>
            <a:spLocks noGrp="1"/>
          </p:cNvSpPr>
          <p:nvPr>
            <p:ph type="sldNum" sz="quarter" idx="10"/>
          </p:nvPr>
        </p:nvSpPr>
        <p:spPr/>
        <p:txBody>
          <a:bodyPr/>
          <a:lstStyle/>
          <a:p>
            <a:fld id="{C3F1241E-987D-4B2F-B9B1-F6520167642C}" type="slidenum">
              <a:rPr lang="zh-CN" altLang="en-US" smtClean="0"/>
              <a:t>15</a:t>
            </a:fld>
            <a:endParaRPr lang="zh-CN" altLang="en-US"/>
          </a:p>
        </p:txBody>
      </p:sp>
    </p:spTree>
    <p:extLst>
      <p:ext uri="{BB962C8B-B14F-4D97-AF65-F5344CB8AC3E}">
        <p14:creationId xmlns:p14="http://schemas.microsoft.com/office/powerpoint/2010/main" val="13801893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3F1241E-987D-4B2F-B9B1-F6520167642C}" type="slidenum">
              <a:rPr lang="zh-CN" altLang="en-US" smtClean="0"/>
              <a:t>16</a:t>
            </a:fld>
            <a:endParaRPr lang="zh-CN" altLang="en-US"/>
          </a:p>
        </p:txBody>
      </p:sp>
    </p:spTree>
    <p:extLst>
      <p:ext uri="{BB962C8B-B14F-4D97-AF65-F5344CB8AC3E}">
        <p14:creationId xmlns:p14="http://schemas.microsoft.com/office/powerpoint/2010/main" val="32225659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感谢各位老师的聆听</a:t>
            </a:r>
            <a:endParaRPr lang="zh-CN" altLang="en-US" dirty="0"/>
          </a:p>
        </p:txBody>
      </p:sp>
      <p:sp>
        <p:nvSpPr>
          <p:cNvPr id="4" name="灯片编号占位符 3"/>
          <p:cNvSpPr>
            <a:spLocks noGrp="1"/>
          </p:cNvSpPr>
          <p:nvPr>
            <p:ph type="sldNum" sz="quarter" idx="10"/>
          </p:nvPr>
        </p:nvSpPr>
        <p:spPr/>
        <p:txBody>
          <a:bodyPr/>
          <a:lstStyle/>
          <a:p>
            <a:fld id="{C3F1241E-987D-4B2F-B9B1-F6520167642C}" type="slidenum">
              <a:rPr lang="zh-CN" altLang="en-US" smtClean="0"/>
              <a:t>17</a:t>
            </a:fld>
            <a:endParaRPr lang="zh-CN" altLang="en-US"/>
          </a:p>
        </p:txBody>
      </p:sp>
    </p:spTree>
    <p:extLst>
      <p:ext uri="{BB962C8B-B14F-4D97-AF65-F5344CB8AC3E}">
        <p14:creationId xmlns:p14="http://schemas.microsoft.com/office/powerpoint/2010/main" val="620483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以下我将就这四个部分来展开我的开题。</a:t>
            </a:r>
            <a:endParaRPr lang="zh-CN" altLang="en-US" dirty="0"/>
          </a:p>
        </p:txBody>
      </p:sp>
      <p:sp>
        <p:nvSpPr>
          <p:cNvPr id="4" name="灯片编号占位符 3"/>
          <p:cNvSpPr>
            <a:spLocks noGrp="1"/>
          </p:cNvSpPr>
          <p:nvPr>
            <p:ph type="sldNum" sz="quarter" idx="10"/>
          </p:nvPr>
        </p:nvSpPr>
        <p:spPr/>
        <p:txBody>
          <a:bodyPr/>
          <a:lstStyle/>
          <a:p>
            <a:fld id="{C3F1241E-987D-4B2F-B9B1-F6520167642C}" type="slidenum">
              <a:rPr lang="zh-CN" altLang="en-US" smtClean="0"/>
              <a:t>2</a:t>
            </a:fld>
            <a:endParaRPr lang="zh-CN" altLang="en-US"/>
          </a:p>
        </p:txBody>
      </p:sp>
    </p:spTree>
    <p:extLst>
      <p:ext uri="{BB962C8B-B14F-4D97-AF65-F5344CB8AC3E}">
        <p14:creationId xmlns:p14="http://schemas.microsoft.com/office/powerpoint/2010/main" val="8750350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将带有</a:t>
            </a:r>
            <a:r>
              <a:rPr lang="zh-CN" altLang="en-US" dirty="0" smtClean="0"/>
              <a:t>同一特性的个体抽象成节点，而个体之间的联系抽象成</a:t>
            </a:r>
            <a:r>
              <a:rPr lang="zh-CN" altLang="en-US" dirty="0" smtClean="0"/>
              <a:t>边，点和边的合集构成网络图结构。当网络</a:t>
            </a:r>
            <a:r>
              <a:rPr lang="zh-CN" altLang="en-US" dirty="0" smtClean="0"/>
              <a:t>规模小可</a:t>
            </a:r>
            <a:r>
              <a:rPr lang="zh-CN" altLang="en-US" dirty="0" smtClean="0"/>
              <a:t>以很容易找出</a:t>
            </a:r>
            <a:r>
              <a:rPr lang="zh-CN" altLang="en-US" dirty="0" smtClean="0"/>
              <a:t>结构</a:t>
            </a:r>
            <a:r>
              <a:rPr lang="zh-CN" altLang="en-US" dirty="0" smtClean="0"/>
              <a:t>关系和其他特性，</a:t>
            </a:r>
            <a:r>
              <a:rPr lang="zh-CN" altLang="en-US" dirty="0" smtClean="0"/>
              <a:t>但随着数据量的增大，</a:t>
            </a:r>
            <a:r>
              <a:rPr lang="zh-CN" altLang="en-US" dirty="0" smtClean="0"/>
              <a:t>无法简单有效</a:t>
            </a:r>
            <a:r>
              <a:rPr lang="zh-CN" altLang="en-US" dirty="0" smtClean="0"/>
              <a:t>的获得完整的拓扑结构</a:t>
            </a:r>
            <a:r>
              <a:rPr lang="en-US" altLang="zh-CN" dirty="0" smtClean="0">
                <a:sym typeface="Wingdings" panose="05000000000000000000" pitchFamily="2" charset="2"/>
              </a:rPr>
              <a:t></a:t>
            </a:r>
            <a:r>
              <a:rPr lang="zh-CN" altLang="en-US" dirty="0" smtClean="0">
                <a:sym typeface="Wingdings" panose="05000000000000000000" pitchFamily="2" charset="2"/>
              </a:rPr>
              <a:t>问题</a:t>
            </a:r>
            <a:endParaRPr lang="zh-CN" altLang="en-US" dirty="0"/>
          </a:p>
        </p:txBody>
      </p:sp>
      <p:sp>
        <p:nvSpPr>
          <p:cNvPr id="4" name="灯片编号占位符 3"/>
          <p:cNvSpPr>
            <a:spLocks noGrp="1"/>
          </p:cNvSpPr>
          <p:nvPr>
            <p:ph type="sldNum" sz="quarter" idx="10"/>
          </p:nvPr>
        </p:nvSpPr>
        <p:spPr/>
        <p:txBody>
          <a:bodyPr/>
          <a:lstStyle/>
          <a:p>
            <a:fld id="{C3F1241E-987D-4B2F-B9B1-F6520167642C}" type="slidenum">
              <a:rPr lang="zh-CN" altLang="en-US" smtClean="0"/>
              <a:t>3</a:t>
            </a:fld>
            <a:endParaRPr lang="zh-CN" altLang="en-US"/>
          </a:p>
        </p:txBody>
      </p:sp>
    </p:spTree>
    <p:extLst>
      <p:ext uri="{BB962C8B-B14F-4D97-AF65-F5344CB8AC3E}">
        <p14:creationId xmlns:p14="http://schemas.microsoft.com/office/powerpoint/2010/main" val="25863749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经典链路预测方法考虑局部指标，例如公共邻居（</a:t>
            </a:r>
            <a:r>
              <a:rPr lang="en-US" altLang="zh-CN" dirty="0" smtClean="0"/>
              <a:t>CN</a:t>
            </a:r>
            <a:r>
              <a:rPr lang="zh-CN" altLang="en-US" dirty="0" smtClean="0"/>
              <a:t>），</a:t>
            </a:r>
            <a:r>
              <a:rPr lang="en-US" altLang="zh-CN" dirty="0" err="1" smtClean="0"/>
              <a:t>Jacard</a:t>
            </a:r>
            <a:r>
              <a:rPr lang="zh-CN" altLang="en-US" dirty="0" smtClean="0"/>
              <a:t>是</a:t>
            </a:r>
            <a:r>
              <a:rPr lang="en-US" altLang="zh-CN" dirty="0" smtClean="0"/>
              <a:t>CN</a:t>
            </a:r>
            <a:r>
              <a:rPr lang="zh-CN" altLang="en-US" dirty="0" smtClean="0"/>
              <a:t>的变种，还有其他总计</a:t>
            </a:r>
            <a:r>
              <a:rPr lang="en-US" altLang="zh-CN" dirty="0" smtClean="0"/>
              <a:t>8</a:t>
            </a:r>
            <a:r>
              <a:rPr lang="zh-CN" altLang="en-US" dirty="0" smtClean="0"/>
              <a:t>种方法。</a:t>
            </a:r>
            <a:endParaRPr lang="en-US" altLang="zh-CN" dirty="0" smtClean="0"/>
          </a:p>
          <a:p>
            <a:r>
              <a:rPr lang="en-US" altLang="zh-CN" dirty="0" smtClean="0"/>
              <a:t>15</a:t>
            </a:r>
            <a:r>
              <a:rPr lang="zh-CN" altLang="en-US" dirty="0" smtClean="0"/>
              <a:t>年</a:t>
            </a:r>
            <a:r>
              <a:rPr lang="en-US" altLang="zh-CN" dirty="0" err="1" smtClean="0"/>
              <a:t>liao</a:t>
            </a:r>
            <a:r>
              <a:rPr lang="zh-CN" altLang="en-US" dirty="0" smtClean="0"/>
              <a:t>等人提出了幂律时间相似性方法，但是总的来说重构精度还不够高。</a:t>
            </a:r>
            <a:endParaRPr lang="en-US" altLang="zh-CN" dirty="0" smtClean="0"/>
          </a:p>
          <a:p>
            <a:endParaRPr lang="en-US" altLang="zh-CN" dirty="0" smtClean="0"/>
          </a:p>
          <a:p>
            <a:r>
              <a:rPr lang="zh-CN" altLang="en-US" dirty="0" smtClean="0"/>
              <a:t>基于压缩感知理论方法是将重构问题映射到凸优化问题，但是这样映射有诸多限制，例如依赖于传播模型，不同的传播模型需要求解不同的方程组。</a:t>
            </a:r>
            <a:endParaRPr lang="en-US" altLang="zh-CN" dirty="0" smtClean="0"/>
          </a:p>
          <a:p>
            <a:endParaRPr lang="en-US" altLang="zh-CN" dirty="0" smtClean="0"/>
          </a:p>
          <a:p>
            <a:r>
              <a:rPr lang="zh-CN" altLang="en-US" dirty="0" smtClean="0"/>
              <a:t>其次还有一些机器学习技术，但是受限于训练时间过长、特征向量难以求解等因素。</a:t>
            </a:r>
            <a:endParaRPr lang="zh-CN" altLang="en-US" dirty="0"/>
          </a:p>
        </p:txBody>
      </p:sp>
      <p:sp>
        <p:nvSpPr>
          <p:cNvPr id="4" name="灯片编号占位符 3"/>
          <p:cNvSpPr>
            <a:spLocks noGrp="1"/>
          </p:cNvSpPr>
          <p:nvPr>
            <p:ph type="sldNum" sz="quarter" idx="10"/>
          </p:nvPr>
        </p:nvSpPr>
        <p:spPr/>
        <p:txBody>
          <a:bodyPr/>
          <a:lstStyle/>
          <a:p>
            <a:fld id="{C3F1241E-987D-4B2F-B9B1-F6520167642C}" type="slidenum">
              <a:rPr lang="zh-CN" altLang="en-US" smtClean="0"/>
              <a:t>4</a:t>
            </a:fld>
            <a:endParaRPr lang="zh-CN" altLang="en-US"/>
          </a:p>
        </p:txBody>
      </p:sp>
    </p:spTree>
    <p:extLst>
      <p:ext uri="{BB962C8B-B14F-4D97-AF65-F5344CB8AC3E}">
        <p14:creationId xmlns:p14="http://schemas.microsoft.com/office/powerpoint/2010/main" val="33590197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总计</a:t>
            </a:r>
            <a:r>
              <a:rPr lang="en-US" altLang="zh-CN" dirty="0" smtClean="0"/>
              <a:t>40</a:t>
            </a:r>
            <a:r>
              <a:rPr lang="zh-CN" altLang="en-US" dirty="0" smtClean="0"/>
              <a:t>个网络，有大有小，囊括的种类有神经网络，蛋白质相互作用网络，还有社交网络等等</a:t>
            </a:r>
            <a:endParaRPr lang="zh-CN" altLang="en-US" dirty="0"/>
          </a:p>
        </p:txBody>
      </p:sp>
      <p:sp>
        <p:nvSpPr>
          <p:cNvPr id="4" name="灯片编号占位符 3"/>
          <p:cNvSpPr>
            <a:spLocks noGrp="1"/>
          </p:cNvSpPr>
          <p:nvPr>
            <p:ph type="sldNum" sz="quarter" idx="10"/>
          </p:nvPr>
        </p:nvSpPr>
        <p:spPr/>
        <p:txBody>
          <a:bodyPr/>
          <a:lstStyle/>
          <a:p>
            <a:fld id="{C3F1241E-987D-4B2F-B9B1-F6520167642C}" type="slidenum">
              <a:rPr lang="zh-CN" altLang="en-US" smtClean="0"/>
              <a:t>5</a:t>
            </a:fld>
            <a:endParaRPr lang="zh-CN" altLang="en-US"/>
          </a:p>
        </p:txBody>
      </p:sp>
    </p:spTree>
    <p:extLst>
      <p:ext uri="{BB962C8B-B14F-4D97-AF65-F5344CB8AC3E}">
        <p14:creationId xmlns:p14="http://schemas.microsoft.com/office/powerpoint/2010/main" val="23188044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SI</a:t>
            </a:r>
            <a:r>
              <a:rPr lang="zh-CN" altLang="en-US" dirty="0" smtClean="0"/>
              <a:t>模型是经典的疾病传播模型，映射到信息传播过程中来，网络中节点只有两个状态</a:t>
            </a:r>
            <a:r>
              <a:rPr lang="en-US" altLang="zh-CN" dirty="0" smtClean="0"/>
              <a:t>S(</a:t>
            </a:r>
            <a:r>
              <a:rPr lang="zh-CN" altLang="en-US" dirty="0" smtClean="0"/>
              <a:t>未接受到信息并且可以接受信息</a:t>
            </a:r>
            <a:r>
              <a:rPr lang="en-US" altLang="zh-CN" dirty="0" smtClean="0"/>
              <a:t>)</a:t>
            </a:r>
            <a:r>
              <a:rPr lang="zh-CN" altLang="en-US" dirty="0" smtClean="0"/>
              <a:t>，</a:t>
            </a:r>
            <a:r>
              <a:rPr lang="en-US" altLang="zh-CN" dirty="0" smtClean="0"/>
              <a:t>I(</a:t>
            </a:r>
            <a:r>
              <a:rPr lang="zh-CN" altLang="en-US" dirty="0" smtClean="0"/>
              <a:t>已接受到信息并且作为传播者</a:t>
            </a:r>
            <a:r>
              <a:rPr lang="en-US" altLang="zh-CN" dirty="0" smtClean="0"/>
              <a:t>)</a:t>
            </a:r>
            <a:r>
              <a:rPr lang="zh-CN" altLang="en-US" dirty="0" smtClean="0"/>
              <a:t>。</a:t>
            </a:r>
            <a:endParaRPr lang="en-US" altLang="zh-CN" dirty="0" smtClean="0"/>
          </a:p>
          <a:p>
            <a:r>
              <a:rPr lang="zh-CN" altLang="en-US" dirty="0" smtClean="0"/>
              <a:t>网络初始阶段，只有</a:t>
            </a:r>
            <a:r>
              <a:rPr lang="en-US" altLang="zh-CN" dirty="0" smtClean="0"/>
              <a:t>S</a:t>
            </a:r>
            <a:r>
              <a:rPr lang="zh-CN" altLang="en-US" dirty="0" smtClean="0"/>
              <a:t>状态节点，每一个</a:t>
            </a:r>
            <a:r>
              <a:rPr lang="en-US" altLang="zh-CN" dirty="0" smtClean="0"/>
              <a:t>S</a:t>
            </a:r>
            <a:r>
              <a:rPr lang="zh-CN" altLang="en-US" dirty="0" smtClean="0"/>
              <a:t>状态节点都有概率 </a:t>
            </a:r>
            <a:r>
              <a:rPr lang="en-US" altLang="zh-CN" dirty="0" smtClean="0"/>
              <a:t>f </a:t>
            </a:r>
            <a:r>
              <a:rPr lang="zh-CN" altLang="en-US" dirty="0" smtClean="0"/>
              <a:t>成为某条信息在整个网络中的初始传播源，随后</a:t>
            </a:r>
            <a:r>
              <a:rPr lang="en-US" altLang="zh-CN" dirty="0" smtClean="0"/>
              <a:t>I</a:t>
            </a:r>
            <a:r>
              <a:rPr lang="zh-CN" altLang="en-US" dirty="0" smtClean="0"/>
              <a:t>状态的节点以概率</a:t>
            </a:r>
            <a:r>
              <a:rPr lang="en-US" altLang="zh-CN" dirty="0" smtClean="0"/>
              <a:t>β</a:t>
            </a:r>
            <a:r>
              <a:rPr lang="zh-CN" altLang="en-US" dirty="0" smtClean="0"/>
              <a:t>传播某条信息给其邻居节点。</a:t>
            </a:r>
            <a:endParaRPr lang="en-US" altLang="zh-CN" dirty="0" smtClean="0"/>
          </a:p>
          <a:p>
            <a:r>
              <a:rPr lang="en-US" altLang="zh-CN" dirty="0" smtClean="0"/>
              <a:t>SIR</a:t>
            </a:r>
            <a:r>
              <a:rPr lang="zh-CN" altLang="en-US" dirty="0" smtClean="0"/>
              <a:t>模型比</a:t>
            </a:r>
            <a:r>
              <a:rPr lang="en-US" altLang="zh-CN" dirty="0" smtClean="0"/>
              <a:t>SI</a:t>
            </a:r>
            <a:r>
              <a:rPr lang="zh-CN" altLang="en-US" dirty="0" smtClean="0"/>
              <a:t>模型多出了一个</a:t>
            </a:r>
            <a:r>
              <a:rPr lang="en-US" altLang="zh-CN" dirty="0" smtClean="0"/>
              <a:t>R</a:t>
            </a:r>
            <a:r>
              <a:rPr lang="zh-CN" altLang="en-US" dirty="0" smtClean="0"/>
              <a:t>状态，即免疫状态，</a:t>
            </a:r>
            <a:r>
              <a:rPr lang="en-US" altLang="zh-CN" dirty="0" smtClean="0"/>
              <a:t>I</a:t>
            </a:r>
            <a:r>
              <a:rPr lang="zh-CN" altLang="en-US" dirty="0" smtClean="0"/>
              <a:t>状态下的节点有概率</a:t>
            </a:r>
            <a:r>
              <a:rPr lang="en-US" altLang="zh-CN" dirty="0" smtClean="0"/>
              <a:t>γ</a:t>
            </a:r>
            <a:r>
              <a:rPr lang="zh-CN" altLang="en-US" dirty="0" smtClean="0"/>
              <a:t>转变成</a:t>
            </a:r>
            <a:r>
              <a:rPr lang="en-US" altLang="zh-CN" dirty="0" smtClean="0"/>
              <a:t>R</a:t>
            </a:r>
            <a:r>
              <a:rPr lang="zh-CN" altLang="en-US" dirty="0" smtClean="0"/>
              <a:t>状态节点，该节点后续时间不参与传播。</a:t>
            </a:r>
            <a:endParaRPr lang="en-US" altLang="zh-CN" dirty="0" smtClean="0"/>
          </a:p>
          <a:p>
            <a:endParaRPr lang="en-US" altLang="zh-CN" dirty="0" smtClean="0"/>
          </a:p>
          <a:p>
            <a:r>
              <a:rPr lang="en-US" altLang="zh-CN" dirty="0" smtClean="0"/>
              <a:t>LTM</a:t>
            </a:r>
            <a:r>
              <a:rPr lang="zh-CN" altLang="en-US" dirty="0" smtClean="0"/>
              <a:t>线性阈值模型，</a:t>
            </a:r>
            <a:r>
              <a:rPr lang="zh-CN" altLang="zh-CN" sz="1200" kern="1200" dirty="0" smtClean="0">
                <a:solidFill>
                  <a:schemeClr val="tx1"/>
                </a:solidFill>
                <a:effectLst/>
                <a:latin typeface="+mn-lt"/>
                <a:ea typeface="+mn-ea"/>
                <a:cs typeface="+mn-cs"/>
              </a:rPr>
              <a:t>该模型指出个体在群体行为中是否采取行动，不仅仅取决于自身，还取决于周边跟自己有多少类似想法的人，如果跟自己想法类似的人的数量超过某个阈值，那么该个体才会采取行动，否则就不采取行动。</a:t>
            </a:r>
            <a:endParaRPr lang="zh-CN" altLang="en-US" dirty="0"/>
          </a:p>
        </p:txBody>
      </p:sp>
      <p:sp>
        <p:nvSpPr>
          <p:cNvPr id="4" name="灯片编号占位符 3"/>
          <p:cNvSpPr>
            <a:spLocks noGrp="1"/>
          </p:cNvSpPr>
          <p:nvPr>
            <p:ph type="sldNum" sz="quarter" idx="10"/>
          </p:nvPr>
        </p:nvSpPr>
        <p:spPr/>
        <p:txBody>
          <a:bodyPr/>
          <a:lstStyle/>
          <a:p>
            <a:fld id="{C3F1241E-987D-4B2F-B9B1-F6520167642C}" type="slidenum">
              <a:rPr lang="zh-CN" altLang="en-US" smtClean="0"/>
              <a:t>6</a:t>
            </a:fld>
            <a:endParaRPr lang="zh-CN" altLang="en-US"/>
          </a:p>
        </p:txBody>
      </p:sp>
    </p:spTree>
    <p:extLst>
      <p:ext uri="{BB962C8B-B14F-4D97-AF65-F5344CB8AC3E}">
        <p14:creationId xmlns:p14="http://schemas.microsoft.com/office/powerpoint/2010/main" val="5756471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smtClean="0">
                <a:solidFill>
                  <a:schemeClr val="accent1"/>
                </a:solidFill>
                <a:ea typeface="微软雅黑" charset="0"/>
              </a:rPr>
              <a:t>我们的算法基于幂律时间相似性加以改进，</a:t>
            </a:r>
            <a:endParaRPr lang="zh-CN" altLang="zh-CN" sz="1200" dirty="0">
              <a:solidFill>
                <a:schemeClr val="accent1"/>
              </a:solidFill>
              <a:ea typeface="微软雅黑" charset="0"/>
            </a:endParaRPr>
          </a:p>
        </p:txBody>
      </p:sp>
      <p:sp>
        <p:nvSpPr>
          <p:cNvPr id="4" name="灯片编号占位符 3"/>
          <p:cNvSpPr>
            <a:spLocks noGrp="1"/>
          </p:cNvSpPr>
          <p:nvPr>
            <p:ph type="sldNum" sz="quarter" idx="10"/>
          </p:nvPr>
        </p:nvSpPr>
        <p:spPr/>
        <p:txBody>
          <a:bodyPr/>
          <a:lstStyle/>
          <a:p>
            <a:fld id="{C3F1241E-987D-4B2F-B9B1-F6520167642C}" type="slidenum">
              <a:rPr lang="zh-CN" altLang="en-US" smtClean="0"/>
              <a:t>7</a:t>
            </a:fld>
            <a:endParaRPr lang="zh-CN" altLang="en-US"/>
          </a:p>
        </p:txBody>
      </p:sp>
    </p:spTree>
    <p:extLst>
      <p:ext uri="{BB962C8B-B14F-4D97-AF65-F5344CB8AC3E}">
        <p14:creationId xmlns:p14="http://schemas.microsoft.com/office/powerpoint/2010/main" val="25706328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蓝色线是使用一步时间相似性方法，绿色线是幂律时间相似性方法，红色线是传统链路预测方法，可以发现</a:t>
            </a:r>
            <a:r>
              <a:rPr lang="en-US" altLang="zh-CN" sz="1200" kern="1200" dirty="0" smtClean="0">
                <a:solidFill>
                  <a:schemeClr val="tx1"/>
                </a:solidFill>
                <a:effectLst/>
                <a:latin typeface="+mn-lt"/>
                <a:ea typeface="+mn-ea"/>
                <a:cs typeface="+mn-cs"/>
              </a:rPr>
              <a:t>8</a:t>
            </a:r>
            <a:r>
              <a:rPr lang="zh-CN" altLang="zh-CN" sz="1200" kern="1200" dirty="0" smtClean="0">
                <a:solidFill>
                  <a:schemeClr val="tx1"/>
                </a:solidFill>
                <a:effectLst/>
                <a:latin typeface="+mn-lt"/>
                <a:ea typeface="+mn-ea"/>
                <a:cs typeface="+mn-cs"/>
              </a:rPr>
              <a:t>种不同方法在使用一步时间相似性算法时，</a:t>
            </a:r>
            <a:r>
              <a:rPr lang="en-US" altLang="zh-CN" sz="1200" kern="1200" dirty="0" smtClean="0">
                <a:solidFill>
                  <a:schemeClr val="tx1"/>
                </a:solidFill>
                <a:effectLst/>
                <a:latin typeface="+mn-lt"/>
                <a:ea typeface="+mn-ea"/>
                <a:cs typeface="+mn-cs"/>
              </a:rPr>
              <a:t>precision</a:t>
            </a:r>
            <a:r>
              <a:rPr lang="zh-CN" altLang="zh-CN" sz="1200" kern="1200" dirty="0" smtClean="0">
                <a:solidFill>
                  <a:schemeClr val="tx1"/>
                </a:solidFill>
                <a:effectLst/>
                <a:latin typeface="+mn-lt"/>
                <a:ea typeface="+mn-ea"/>
                <a:cs typeface="+mn-cs"/>
              </a:rPr>
              <a:t>指标有明显的提升。</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每一个蓝色的点代表一个真实网络，横坐标是网络的聚类系数，纵坐标是</a:t>
            </a:r>
            <a:r>
              <a:rPr lang="en-US" altLang="zh-CN" sz="1200" kern="1200" dirty="0" smtClean="0">
                <a:solidFill>
                  <a:schemeClr val="tx1"/>
                </a:solidFill>
                <a:effectLst/>
                <a:latin typeface="+mn-lt"/>
                <a:ea typeface="+mn-ea"/>
                <a:cs typeface="+mn-cs"/>
              </a:rPr>
              <a:t>precision</a:t>
            </a:r>
            <a:r>
              <a:rPr lang="zh-CN" altLang="zh-CN" sz="1200" kern="1200" dirty="0" smtClean="0">
                <a:solidFill>
                  <a:schemeClr val="tx1"/>
                </a:solidFill>
                <a:effectLst/>
                <a:latin typeface="+mn-lt"/>
                <a:ea typeface="+mn-ea"/>
                <a:cs typeface="+mn-cs"/>
              </a:rPr>
              <a:t>指标相对于所比较方法的提升相对值。红线之上的蓝点表示该网络用一步时间相似性算法重构出来的</a:t>
            </a:r>
            <a:r>
              <a:rPr lang="en-US" altLang="zh-CN" sz="1200" kern="1200" dirty="0" smtClean="0">
                <a:solidFill>
                  <a:schemeClr val="tx1"/>
                </a:solidFill>
                <a:effectLst/>
                <a:latin typeface="+mn-lt"/>
                <a:ea typeface="+mn-ea"/>
                <a:cs typeface="+mn-cs"/>
              </a:rPr>
              <a:t>precision</a:t>
            </a:r>
            <a:r>
              <a:rPr lang="zh-CN" altLang="zh-CN" sz="1200" kern="1200" dirty="0" smtClean="0">
                <a:solidFill>
                  <a:schemeClr val="tx1"/>
                </a:solidFill>
                <a:effectLst/>
                <a:latin typeface="+mn-lt"/>
                <a:ea typeface="+mn-ea"/>
                <a:cs typeface="+mn-cs"/>
              </a:rPr>
              <a:t>指标高于所比较的方法。由结果可知：大部分的网络都是处于红线之上的，说明一步时间相似性算法在大部分网络上表现都优于传统方法和幂律时间相似性算法。其次，横坐标聚类系数也反映了大部分表现不好的点都在聚类系数小的情况下，这很容易解释，因为聚类系数小的网络，信息传播不太可能通过长程传播路径来传播信息，这也就降低了仅仅采用一步时间相似性算法的优势，所以表现上会弱于幂律时间相似性算法。</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其次，在</a:t>
            </a:r>
            <a:r>
              <a:rPr lang="en-US" altLang="zh-CN" sz="1200" kern="1200" dirty="0" smtClean="0">
                <a:solidFill>
                  <a:schemeClr val="tx1"/>
                </a:solidFill>
                <a:effectLst/>
                <a:latin typeface="+mn-lt"/>
                <a:ea typeface="+mn-ea"/>
                <a:cs typeface="+mn-cs"/>
              </a:rPr>
              <a:t>SI/LTM</a:t>
            </a:r>
            <a:r>
              <a:rPr lang="zh-CN" altLang="en-US" sz="1200" kern="1200" dirty="0" smtClean="0">
                <a:solidFill>
                  <a:schemeClr val="tx1"/>
                </a:solidFill>
                <a:effectLst/>
                <a:latin typeface="+mn-lt"/>
                <a:ea typeface="+mn-ea"/>
                <a:cs typeface="+mn-cs"/>
              </a:rPr>
              <a:t>模型下，我们也得出了类似的结果，这也就说明，该算法在多传播模型和不同类型网络下皆具有一定的普适性</a:t>
            </a:r>
            <a:endParaRPr lang="zh-CN" altLang="en-US" dirty="0"/>
          </a:p>
        </p:txBody>
      </p:sp>
      <p:sp>
        <p:nvSpPr>
          <p:cNvPr id="4" name="灯片编号占位符 3"/>
          <p:cNvSpPr>
            <a:spLocks noGrp="1"/>
          </p:cNvSpPr>
          <p:nvPr>
            <p:ph type="sldNum" sz="quarter" idx="10"/>
          </p:nvPr>
        </p:nvSpPr>
        <p:spPr/>
        <p:txBody>
          <a:bodyPr/>
          <a:lstStyle/>
          <a:p>
            <a:fld id="{C3F1241E-987D-4B2F-B9B1-F6520167642C}" type="slidenum">
              <a:rPr lang="zh-CN" altLang="en-US" smtClean="0"/>
              <a:t>8</a:t>
            </a:fld>
            <a:endParaRPr lang="zh-CN" altLang="en-US"/>
          </a:p>
        </p:txBody>
      </p:sp>
    </p:spTree>
    <p:extLst>
      <p:ext uri="{BB962C8B-B14F-4D97-AF65-F5344CB8AC3E}">
        <p14:creationId xmlns:p14="http://schemas.microsoft.com/office/powerpoint/2010/main" val="719318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随着神经网络的兴起，很多学者在思考如何</a:t>
            </a:r>
            <a:r>
              <a:rPr lang="zh-CN" altLang="en-US" dirty="0" smtClean="0"/>
              <a:t>将不规则的点，边结构转变成规则的，高维向量表示，其中嵌入方法有</a:t>
            </a:r>
            <a:r>
              <a:rPr lang="en-US" altLang="zh-CN" dirty="0" err="1" smtClean="0"/>
              <a:t>deepwalk</a:t>
            </a:r>
            <a:r>
              <a:rPr lang="zh-CN" altLang="en-US" dirty="0" smtClean="0"/>
              <a:t>，</a:t>
            </a:r>
            <a:r>
              <a:rPr lang="en-US" altLang="zh-CN" dirty="0" smtClean="0"/>
              <a:t>line</a:t>
            </a:r>
            <a:r>
              <a:rPr lang="zh-CN" altLang="en-US" dirty="0" smtClean="0"/>
              <a:t>，</a:t>
            </a:r>
            <a:r>
              <a:rPr lang="en-US" altLang="zh-CN" dirty="0" smtClean="0"/>
              <a:t>node2vec</a:t>
            </a:r>
            <a:r>
              <a:rPr lang="zh-CN" altLang="en-US" dirty="0" smtClean="0"/>
              <a:t>。怎样与推荐系统结合也是一个问题。</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p:txBody>
      </p:sp>
      <p:sp>
        <p:nvSpPr>
          <p:cNvPr id="4" name="灯片编号占位符 3"/>
          <p:cNvSpPr>
            <a:spLocks noGrp="1"/>
          </p:cNvSpPr>
          <p:nvPr>
            <p:ph type="sldNum" sz="quarter" idx="10"/>
          </p:nvPr>
        </p:nvSpPr>
        <p:spPr/>
        <p:txBody>
          <a:bodyPr/>
          <a:lstStyle/>
          <a:p>
            <a:fld id="{C3F1241E-987D-4B2F-B9B1-F6520167642C}" type="slidenum">
              <a:rPr lang="zh-CN" altLang="en-US" smtClean="0"/>
              <a:t>9</a:t>
            </a:fld>
            <a:endParaRPr lang="zh-CN" altLang="en-US"/>
          </a:p>
        </p:txBody>
      </p:sp>
    </p:spTree>
    <p:extLst>
      <p:ext uri="{BB962C8B-B14F-4D97-AF65-F5344CB8AC3E}">
        <p14:creationId xmlns:p14="http://schemas.microsoft.com/office/powerpoint/2010/main" val="11027548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office.msn.com.cn/"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6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97540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6_标题幻灯片">
    <p:spTree>
      <p:nvGrpSpPr>
        <p:cNvPr id="1" name=""/>
        <p:cNvGrpSpPr/>
        <p:nvPr/>
      </p:nvGrpSpPr>
      <p:grpSpPr>
        <a:xfrm>
          <a:off x="0" y="0"/>
          <a:ext cx="0" cy="0"/>
          <a:chOff x="0" y="0"/>
          <a:chExt cx="0" cy="0"/>
        </a:xfrm>
      </p:grpSpPr>
      <p:sp>
        <p:nvSpPr>
          <p:cNvPr id="23" name="菱形 22"/>
          <p:cNvSpPr/>
          <p:nvPr userDrawn="1"/>
        </p:nvSpPr>
        <p:spPr>
          <a:xfrm rot="2066220" flipV="1">
            <a:off x="-676134" y="368646"/>
            <a:ext cx="1583604" cy="1583604"/>
          </a:xfrm>
          <a:prstGeom prst="diamond">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400" dirty="0"/>
          </a:p>
        </p:txBody>
      </p:sp>
      <p:sp>
        <p:nvSpPr>
          <p:cNvPr id="24" name="菱形 23"/>
          <p:cNvSpPr/>
          <p:nvPr userDrawn="1"/>
        </p:nvSpPr>
        <p:spPr>
          <a:xfrm rot="1702185" flipV="1">
            <a:off x="642022" y="-258812"/>
            <a:ext cx="1583604" cy="1583604"/>
          </a:xfrm>
          <a:prstGeom prst="diamond">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400"/>
          </a:p>
        </p:txBody>
      </p:sp>
      <p:sp>
        <p:nvSpPr>
          <p:cNvPr id="25" name="菱形 24"/>
          <p:cNvSpPr/>
          <p:nvPr userDrawn="1"/>
        </p:nvSpPr>
        <p:spPr>
          <a:xfrm rot="18278316" flipV="1">
            <a:off x="26392" y="-477208"/>
            <a:ext cx="1583604" cy="1583604"/>
          </a:xfrm>
          <a:prstGeom prst="diamond">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400" dirty="0"/>
          </a:p>
        </p:txBody>
      </p:sp>
      <p:sp>
        <p:nvSpPr>
          <p:cNvPr id="26" name="菱形 25"/>
          <p:cNvSpPr/>
          <p:nvPr userDrawn="1"/>
        </p:nvSpPr>
        <p:spPr>
          <a:xfrm rot="21253095" flipV="1">
            <a:off x="1397728" y="-901004"/>
            <a:ext cx="1583604" cy="1583604"/>
          </a:xfrm>
          <a:prstGeom prst="diamond">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400"/>
          </a:p>
        </p:txBody>
      </p:sp>
      <p:sp>
        <p:nvSpPr>
          <p:cNvPr id="27" name="菱形 26"/>
          <p:cNvSpPr/>
          <p:nvPr userDrawn="1"/>
        </p:nvSpPr>
        <p:spPr>
          <a:xfrm rot="20530560" flipV="1">
            <a:off x="10008094" y="6014196"/>
            <a:ext cx="1583604" cy="1583604"/>
          </a:xfrm>
          <a:prstGeom prst="diamond">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400"/>
          </a:p>
        </p:txBody>
      </p:sp>
      <p:sp>
        <p:nvSpPr>
          <p:cNvPr id="28" name="菱形 27"/>
          <p:cNvSpPr/>
          <p:nvPr userDrawn="1"/>
        </p:nvSpPr>
        <p:spPr>
          <a:xfrm rot="16200000" flipV="1">
            <a:off x="-935118" y="-423156"/>
            <a:ext cx="1583604" cy="1583604"/>
          </a:xfrm>
          <a:prstGeom prst="diamond">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400" dirty="0"/>
          </a:p>
        </p:txBody>
      </p:sp>
      <p:sp>
        <p:nvSpPr>
          <p:cNvPr id="29" name="菱形 28"/>
          <p:cNvSpPr/>
          <p:nvPr userDrawn="1"/>
        </p:nvSpPr>
        <p:spPr>
          <a:xfrm rot="1679517" flipV="1">
            <a:off x="10608392" y="5725868"/>
            <a:ext cx="1583604" cy="1583604"/>
          </a:xfrm>
          <a:prstGeom prst="diamond">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400"/>
          </a:p>
        </p:txBody>
      </p:sp>
      <p:sp>
        <p:nvSpPr>
          <p:cNvPr id="30" name="菱形 29"/>
          <p:cNvSpPr/>
          <p:nvPr userDrawn="1"/>
        </p:nvSpPr>
        <p:spPr>
          <a:xfrm rot="16200000" flipV="1">
            <a:off x="11270399" y="5725869"/>
            <a:ext cx="1583604" cy="1583604"/>
          </a:xfrm>
          <a:prstGeom prst="diamond">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400" dirty="0"/>
          </a:p>
        </p:txBody>
      </p:sp>
      <p:sp>
        <p:nvSpPr>
          <p:cNvPr id="2" name="文本占位符 7"/>
          <p:cNvSpPr>
            <a:spLocks noGrp="1"/>
          </p:cNvSpPr>
          <p:nvPr>
            <p:ph type="body" sz="quarter" idx="10" hasCustomPrompt="1"/>
          </p:nvPr>
        </p:nvSpPr>
        <p:spPr>
          <a:xfrm>
            <a:off x="793506" y="368646"/>
            <a:ext cx="3556002" cy="441111"/>
          </a:xfrm>
          <a:prstGeom prst="rect">
            <a:avLst/>
          </a:prstGeom>
          <a:ln w="12700" cmpd="sng">
            <a:noFill/>
          </a:ln>
        </p:spPr>
        <p:txBody>
          <a:bodyPr vert="horz" anchor="ctr"/>
          <a:lstStyle>
            <a:lvl1pPr marL="0" indent="0" algn="l">
              <a:buNone/>
              <a:defRPr sz="2800" b="1">
                <a:solidFill>
                  <a:schemeClr val="tx1">
                    <a:lumMod val="75000"/>
                    <a:lumOff val="25000"/>
                  </a:schemeClr>
                </a:solidFill>
                <a:latin typeface="Microsoft YaHei" charset="0"/>
                <a:ea typeface="Microsoft YaHei" charset="0"/>
                <a:cs typeface="Microsoft YaHei" charset="0"/>
              </a:defRPr>
            </a:lvl1pPr>
          </a:lstStyle>
          <a:p>
            <a:pPr lvl="0"/>
            <a:r>
              <a:rPr kumimoji="1" lang="en-US" altLang="zh-CN" dirty="0" smtClean="0"/>
              <a:t>YOUR</a:t>
            </a:r>
            <a:r>
              <a:rPr kumimoji="1" lang="zh-CN" altLang="en-US" dirty="0" smtClean="0"/>
              <a:t> </a:t>
            </a:r>
            <a:r>
              <a:rPr kumimoji="1" lang="en-US" altLang="zh-CN" dirty="0" smtClean="0"/>
              <a:t>TITLE</a:t>
            </a:r>
            <a:r>
              <a:rPr kumimoji="1" lang="zh-CN" altLang="en-US" dirty="0" smtClean="0"/>
              <a:t> </a:t>
            </a:r>
            <a:r>
              <a:rPr kumimoji="1" lang="en-US" altLang="zh-CN" dirty="0" smtClean="0"/>
              <a:t>HERE</a:t>
            </a:r>
            <a:endParaRPr kumimoji="1" lang="zh-CN" altLang="en-US" dirty="0"/>
          </a:p>
        </p:txBody>
      </p:sp>
    </p:spTree>
    <p:extLst>
      <p:ext uri="{BB962C8B-B14F-4D97-AF65-F5344CB8AC3E}">
        <p14:creationId xmlns:p14="http://schemas.microsoft.com/office/powerpoint/2010/main" val="5277547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标题幻灯片">
    <p:spTree>
      <p:nvGrpSpPr>
        <p:cNvPr id="1" name=""/>
        <p:cNvGrpSpPr/>
        <p:nvPr/>
      </p:nvGrpSpPr>
      <p:grpSpPr>
        <a:xfrm>
          <a:off x="0" y="0"/>
          <a:ext cx="0" cy="0"/>
          <a:chOff x="0" y="0"/>
          <a:chExt cx="0" cy="0"/>
        </a:xfrm>
      </p:grpSpPr>
      <p:sp>
        <p:nvSpPr>
          <p:cNvPr id="22" name="矩形 21"/>
          <p:cNvSpPr/>
          <p:nvPr userDrawn="1"/>
        </p:nvSpPr>
        <p:spPr>
          <a:xfrm>
            <a:off x="0" y="-3346"/>
            <a:ext cx="12192000" cy="9304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文本占位符 7"/>
          <p:cNvSpPr>
            <a:spLocks noGrp="1"/>
          </p:cNvSpPr>
          <p:nvPr>
            <p:ph type="body" sz="quarter" idx="10" hasCustomPrompt="1"/>
          </p:nvPr>
        </p:nvSpPr>
        <p:spPr>
          <a:xfrm>
            <a:off x="1591228" y="152843"/>
            <a:ext cx="10005219" cy="618068"/>
          </a:xfrm>
          <a:prstGeom prst="rect">
            <a:avLst/>
          </a:prstGeom>
          <a:ln w="12700" cmpd="sng">
            <a:noFill/>
          </a:ln>
        </p:spPr>
        <p:txBody>
          <a:bodyPr vert="horz" anchor="ctr"/>
          <a:lstStyle>
            <a:lvl1pPr marL="0" indent="0" algn="l">
              <a:buNone/>
              <a:defRPr sz="2800" b="1">
                <a:solidFill>
                  <a:schemeClr val="bg1"/>
                </a:solidFill>
                <a:latin typeface="Microsoft YaHei" charset="0"/>
                <a:ea typeface="Microsoft YaHei" charset="0"/>
                <a:cs typeface="Microsoft YaHei" charset="0"/>
              </a:defRPr>
            </a:lvl1pPr>
          </a:lstStyle>
          <a:p>
            <a:pPr lvl="0"/>
            <a:r>
              <a:rPr kumimoji="1" lang="en-US" altLang="zh-CN" dirty="0" smtClean="0"/>
              <a:t>YOUR</a:t>
            </a:r>
            <a:r>
              <a:rPr kumimoji="1" lang="zh-CN" altLang="en-US" dirty="0" smtClean="0"/>
              <a:t> </a:t>
            </a:r>
            <a:r>
              <a:rPr kumimoji="1" lang="en-US" altLang="zh-CN" dirty="0" smtClean="0"/>
              <a:t>TITLE</a:t>
            </a:r>
            <a:r>
              <a:rPr kumimoji="1" lang="zh-CN" altLang="en-US" dirty="0" smtClean="0"/>
              <a:t> </a:t>
            </a:r>
            <a:r>
              <a:rPr kumimoji="1" lang="en-US" altLang="zh-CN" dirty="0" smtClean="0"/>
              <a:t>HERE</a:t>
            </a:r>
            <a:endParaRPr kumimoji="1" lang="zh-CN" altLang="en-US" dirty="0"/>
          </a:p>
        </p:txBody>
      </p:sp>
      <p:sp>
        <p:nvSpPr>
          <p:cNvPr id="10" name="菱形 9"/>
          <p:cNvSpPr/>
          <p:nvPr userDrawn="1"/>
        </p:nvSpPr>
        <p:spPr>
          <a:xfrm flipV="1">
            <a:off x="638257" y="198230"/>
            <a:ext cx="535359" cy="535359"/>
          </a:xfrm>
          <a:prstGeom prst="diamond">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400" dirty="0"/>
          </a:p>
        </p:txBody>
      </p:sp>
      <p:sp>
        <p:nvSpPr>
          <p:cNvPr id="11" name="菱形 10"/>
          <p:cNvSpPr/>
          <p:nvPr userDrawn="1"/>
        </p:nvSpPr>
        <p:spPr>
          <a:xfrm flipV="1">
            <a:off x="316732" y="198230"/>
            <a:ext cx="535359" cy="535359"/>
          </a:xfrm>
          <a:prstGeom prst="diamond">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400"/>
          </a:p>
        </p:txBody>
      </p:sp>
      <p:sp>
        <p:nvSpPr>
          <p:cNvPr id="13" name="菱形 12"/>
          <p:cNvSpPr/>
          <p:nvPr userDrawn="1"/>
        </p:nvSpPr>
        <p:spPr>
          <a:xfrm flipV="1">
            <a:off x="959783" y="198230"/>
            <a:ext cx="535359" cy="535359"/>
          </a:xfrm>
          <a:prstGeom prst="diamond">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400"/>
          </a:p>
        </p:txBody>
      </p:sp>
    </p:spTree>
    <p:extLst>
      <p:ext uri="{BB962C8B-B14F-4D97-AF65-F5344CB8AC3E}">
        <p14:creationId xmlns:p14="http://schemas.microsoft.com/office/powerpoint/2010/main" val="434248626"/>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7_标题幻灯片">
    <p:spTree>
      <p:nvGrpSpPr>
        <p:cNvPr id="1" name=""/>
        <p:cNvGrpSpPr/>
        <p:nvPr/>
      </p:nvGrpSpPr>
      <p:grpSpPr>
        <a:xfrm>
          <a:off x="0" y="0"/>
          <a:ext cx="0" cy="0"/>
          <a:chOff x="0" y="0"/>
          <a:chExt cx="0" cy="0"/>
        </a:xfrm>
      </p:grpSpPr>
      <p:grpSp>
        <p:nvGrpSpPr>
          <p:cNvPr id="3" name="组 2"/>
          <p:cNvGrpSpPr/>
          <p:nvPr userDrawn="1"/>
        </p:nvGrpSpPr>
        <p:grpSpPr>
          <a:xfrm rot="2980928">
            <a:off x="9699184" y="-260328"/>
            <a:ext cx="3136700" cy="2374860"/>
            <a:chOff x="9380015" y="-365730"/>
            <a:chExt cx="3136700" cy="2374860"/>
          </a:xfrm>
        </p:grpSpPr>
        <p:sp>
          <p:nvSpPr>
            <p:cNvPr id="7" name="菱形 6"/>
            <p:cNvSpPr/>
            <p:nvPr userDrawn="1"/>
          </p:nvSpPr>
          <p:spPr>
            <a:xfrm rot="20951386" flipV="1">
              <a:off x="10933111" y="176466"/>
              <a:ext cx="1583604" cy="1583604"/>
            </a:xfrm>
            <a:prstGeom prst="diamond">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400"/>
            </a:p>
          </p:txBody>
        </p:sp>
        <p:sp>
          <p:nvSpPr>
            <p:cNvPr id="8" name="菱形 7"/>
            <p:cNvSpPr/>
            <p:nvPr userDrawn="1"/>
          </p:nvSpPr>
          <p:spPr>
            <a:xfrm rot="18278316" flipV="1">
              <a:off x="10207845" y="135300"/>
              <a:ext cx="1583604" cy="1583604"/>
            </a:xfrm>
            <a:prstGeom prst="diamond">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400" dirty="0"/>
            </a:p>
          </p:txBody>
        </p:sp>
        <p:sp>
          <p:nvSpPr>
            <p:cNvPr id="9" name="菱形 8"/>
            <p:cNvSpPr/>
            <p:nvPr userDrawn="1"/>
          </p:nvSpPr>
          <p:spPr>
            <a:xfrm rot="19242492" flipV="1">
              <a:off x="10633017" y="-365730"/>
              <a:ext cx="1583604" cy="1583604"/>
            </a:xfrm>
            <a:prstGeom prst="diamond">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400"/>
            </a:p>
          </p:txBody>
        </p:sp>
        <p:sp>
          <p:nvSpPr>
            <p:cNvPr id="12" name="菱形 11"/>
            <p:cNvSpPr/>
            <p:nvPr userDrawn="1"/>
          </p:nvSpPr>
          <p:spPr>
            <a:xfrm rot="16200000" flipV="1">
              <a:off x="9380015" y="425526"/>
              <a:ext cx="1583604" cy="1583604"/>
            </a:xfrm>
            <a:prstGeom prst="diamond">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400" dirty="0"/>
            </a:p>
          </p:txBody>
        </p:sp>
      </p:grpSp>
      <p:sp>
        <p:nvSpPr>
          <p:cNvPr id="22" name="矩形 21"/>
          <p:cNvSpPr/>
          <p:nvPr userDrawn="1"/>
        </p:nvSpPr>
        <p:spPr>
          <a:xfrm>
            <a:off x="0" y="-3346"/>
            <a:ext cx="12192000" cy="9304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文本占位符 7"/>
          <p:cNvSpPr>
            <a:spLocks noGrp="1"/>
          </p:cNvSpPr>
          <p:nvPr>
            <p:ph type="body" sz="quarter" idx="10" hasCustomPrompt="1"/>
          </p:nvPr>
        </p:nvSpPr>
        <p:spPr>
          <a:xfrm>
            <a:off x="1591228" y="152843"/>
            <a:ext cx="10005219" cy="618068"/>
          </a:xfrm>
          <a:prstGeom prst="rect">
            <a:avLst/>
          </a:prstGeom>
          <a:ln w="12700" cmpd="sng">
            <a:noFill/>
          </a:ln>
        </p:spPr>
        <p:txBody>
          <a:bodyPr vert="horz" anchor="ctr"/>
          <a:lstStyle>
            <a:lvl1pPr marL="0" indent="0" algn="l">
              <a:buNone/>
              <a:defRPr sz="2800" b="1">
                <a:solidFill>
                  <a:schemeClr val="bg1"/>
                </a:solidFill>
                <a:latin typeface="Microsoft YaHei" charset="0"/>
                <a:ea typeface="Microsoft YaHei" charset="0"/>
                <a:cs typeface="Microsoft YaHei" charset="0"/>
              </a:defRPr>
            </a:lvl1pPr>
          </a:lstStyle>
          <a:p>
            <a:pPr lvl="0"/>
            <a:r>
              <a:rPr kumimoji="1" lang="en-US" altLang="zh-CN" dirty="0" smtClean="0"/>
              <a:t>YOUR</a:t>
            </a:r>
            <a:r>
              <a:rPr kumimoji="1" lang="zh-CN" altLang="en-US" dirty="0" smtClean="0"/>
              <a:t> </a:t>
            </a:r>
            <a:r>
              <a:rPr kumimoji="1" lang="en-US" altLang="zh-CN" dirty="0" smtClean="0"/>
              <a:t>TITLE</a:t>
            </a:r>
            <a:r>
              <a:rPr kumimoji="1" lang="zh-CN" altLang="en-US" dirty="0" smtClean="0"/>
              <a:t> </a:t>
            </a:r>
            <a:r>
              <a:rPr kumimoji="1" lang="en-US" altLang="zh-CN" dirty="0" smtClean="0"/>
              <a:t>HERE</a:t>
            </a:r>
            <a:endParaRPr kumimoji="1" lang="zh-CN" altLang="en-US" dirty="0"/>
          </a:p>
        </p:txBody>
      </p:sp>
      <p:sp>
        <p:nvSpPr>
          <p:cNvPr id="10" name="菱形 9"/>
          <p:cNvSpPr/>
          <p:nvPr userDrawn="1"/>
        </p:nvSpPr>
        <p:spPr>
          <a:xfrm flipV="1">
            <a:off x="638257" y="198230"/>
            <a:ext cx="535359" cy="535359"/>
          </a:xfrm>
          <a:prstGeom prst="diamond">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400" dirty="0"/>
          </a:p>
        </p:txBody>
      </p:sp>
      <p:sp>
        <p:nvSpPr>
          <p:cNvPr id="11" name="菱形 10"/>
          <p:cNvSpPr/>
          <p:nvPr userDrawn="1"/>
        </p:nvSpPr>
        <p:spPr>
          <a:xfrm flipV="1">
            <a:off x="316732" y="198230"/>
            <a:ext cx="535359" cy="535359"/>
          </a:xfrm>
          <a:prstGeom prst="diamond">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400"/>
          </a:p>
        </p:txBody>
      </p:sp>
      <p:sp>
        <p:nvSpPr>
          <p:cNvPr id="13" name="菱形 12"/>
          <p:cNvSpPr/>
          <p:nvPr userDrawn="1"/>
        </p:nvSpPr>
        <p:spPr>
          <a:xfrm flipV="1">
            <a:off x="959783" y="198230"/>
            <a:ext cx="535359" cy="535359"/>
          </a:xfrm>
          <a:prstGeom prst="diamond">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400"/>
          </a:p>
        </p:txBody>
      </p:sp>
    </p:spTree>
    <p:extLst>
      <p:ext uri="{BB962C8B-B14F-4D97-AF65-F5344CB8AC3E}">
        <p14:creationId xmlns:p14="http://schemas.microsoft.com/office/powerpoint/2010/main" val="984124220"/>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2" name="文本占位符 7"/>
          <p:cNvSpPr>
            <a:spLocks noGrp="1"/>
          </p:cNvSpPr>
          <p:nvPr>
            <p:ph type="body" sz="quarter" idx="10" hasCustomPrompt="1"/>
          </p:nvPr>
        </p:nvSpPr>
        <p:spPr>
          <a:xfrm>
            <a:off x="659004" y="258233"/>
            <a:ext cx="4868117" cy="529569"/>
          </a:xfrm>
          <a:prstGeom prst="rect">
            <a:avLst/>
          </a:prstGeom>
          <a:ln w="12700" cmpd="sng">
            <a:solidFill>
              <a:schemeClr val="tx1"/>
            </a:solidFill>
          </a:ln>
        </p:spPr>
        <p:txBody>
          <a:bodyPr vert="horz" anchor="ctr"/>
          <a:lstStyle>
            <a:lvl1pPr marL="0" indent="0" algn="l">
              <a:buNone/>
              <a:defRPr sz="2400" b="1"/>
            </a:lvl1pPr>
          </a:lstStyle>
          <a:p>
            <a:pPr lvl="0"/>
            <a:r>
              <a:rPr kumimoji="1" lang="en-US" altLang="zh-CN" dirty="0" smtClean="0"/>
              <a:t>CLICK</a:t>
            </a:r>
            <a:r>
              <a:rPr kumimoji="1" lang="zh-CN" altLang="en-US" dirty="0" smtClean="0"/>
              <a:t> </a:t>
            </a:r>
            <a:r>
              <a:rPr kumimoji="1" lang="en-US" altLang="zh-CN" dirty="0" smtClean="0"/>
              <a:t>HERE</a:t>
            </a:r>
            <a:r>
              <a:rPr kumimoji="1" lang="zh-CN" altLang="en-US" dirty="0" smtClean="0"/>
              <a:t> </a:t>
            </a:r>
            <a:r>
              <a:rPr kumimoji="1" lang="en-US" altLang="zh-CN" dirty="0" smtClean="0"/>
              <a:t>TO</a:t>
            </a:r>
            <a:r>
              <a:rPr kumimoji="1" lang="zh-CN" altLang="en-US" dirty="0" smtClean="0"/>
              <a:t> </a:t>
            </a:r>
            <a:r>
              <a:rPr kumimoji="1" lang="en-US" altLang="zh-CN" dirty="0" smtClean="0"/>
              <a:t>ADD</a:t>
            </a:r>
            <a:r>
              <a:rPr kumimoji="1" lang="zh-CN" altLang="en-US" dirty="0" smtClean="0"/>
              <a:t> </a:t>
            </a:r>
            <a:r>
              <a:rPr kumimoji="1" lang="en-US" altLang="zh-CN" dirty="0" smtClean="0"/>
              <a:t>YOUR</a:t>
            </a:r>
            <a:r>
              <a:rPr kumimoji="1" lang="zh-CN" altLang="en-US" dirty="0" smtClean="0"/>
              <a:t> </a:t>
            </a:r>
            <a:r>
              <a:rPr kumimoji="1" lang="en-US" altLang="zh-CN" dirty="0" smtClean="0"/>
              <a:t>TITLE</a:t>
            </a:r>
            <a:endParaRPr kumimoji="1" lang="zh-CN" altLang="en-US" dirty="0"/>
          </a:p>
        </p:txBody>
      </p:sp>
      <p:sp>
        <p:nvSpPr>
          <p:cNvPr id="3" name="文本占位符 7"/>
          <p:cNvSpPr>
            <a:spLocks noGrp="1"/>
          </p:cNvSpPr>
          <p:nvPr>
            <p:ph type="body" sz="quarter" idx="13" hasCustomPrompt="1"/>
          </p:nvPr>
        </p:nvSpPr>
        <p:spPr>
          <a:xfrm>
            <a:off x="11386592" y="171547"/>
            <a:ext cx="805408" cy="616255"/>
          </a:xfrm>
          <a:prstGeom prst="rect">
            <a:avLst/>
          </a:prstGeom>
          <a:solidFill>
            <a:schemeClr val="tx1"/>
          </a:solidFill>
        </p:spPr>
        <p:txBody>
          <a:bodyPr vert="horz" anchor="ctr"/>
          <a:lstStyle>
            <a:lvl1pPr marL="0" indent="0" algn="ctr">
              <a:buNone/>
              <a:defRPr sz="2400" b="1">
                <a:solidFill>
                  <a:srgbClr val="FFFFFF"/>
                </a:solidFill>
              </a:defRPr>
            </a:lvl1pPr>
          </a:lstStyle>
          <a:p>
            <a:pPr lvl="0"/>
            <a:r>
              <a:rPr kumimoji="1" lang="en-US" altLang="zh-CN" dirty="0" smtClean="0"/>
              <a:t>01</a:t>
            </a:r>
            <a:endParaRPr kumimoji="1" lang="zh-CN" altLang="en-US" dirty="0"/>
          </a:p>
        </p:txBody>
      </p:sp>
      <p:sp>
        <p:nvSpPr>
          <p:cNvPr id="4" name="图片占位符 8"/>
          <p:cNvSpPr>
            <a:spLocks noGrp="1"/>
          </p:cNvSpPr>
          <p:nvPr>
            <p:ph type="pic" sz="quarter" idx="14" hasCustomPrompt="1"/>
          </p:nvPr>
        </p:nvSpPr>
        <p:spPr>
          <a:xfrm>
            <a:off x="376768" y="5989475"/>
            <a:ext cx="1960033" cy="533400"/>
          </a:xfrm>
          <a:prstGeom prst="rect">
            <a:avLst/>
          </a:prstGeom>
        </p:spPr>
        <p:txBody>
          <a:bodyPr vert="horz" anchor="ctr"/>
          <a:lstStyle>
            <a:lvl1pPr marL="0" indent="0" algn="ctr">
              <a:buNone/>
              <a:defRPr sz="1600" b="1"/>
            </a:lvl1pPr>
          </a:lstStyle>
          <a:p>
            <a:r>
              <a:rPr kumimoji="1" lang="en-US" altLang="zh-CN" sz="1600" b="1" dirty="0" smtClean="0"/>
              <a:t>LOGO&amp;PIC</a:t>
            </a:r>
            <a:r>
              <a:rPr kumimoji="1" lang="zh-CN" altLang="en-US" sz="1600" b="1" dirty="0" smtClean="0"/>
              <a:t> </a:t>
            </a:r>
            <a:r>
              <a:rPr kumimoji="1" lang="en-US" altLang="zh-CN" sz="1600" b="1" dirty="0" smtClean="0"/>
              <a:t>HERE</a:t>
            </a:r>
            <a:endParaRPr kumimoji="1" lang="zh-CN" altLang="en-US" dirty="0"/>
          </a:p>
        </p:txBody>
      </p:sp>
    </p:spTree>
    <p:extLst>
      <p:ext uri="{BB962C8B-B14F-4D97-AF65-F5344CB8AC3E}">
        <p14:creationId xmlns:p14="http://schemas.microsoft.com/office/powerpoint/2010/main" val="16326217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
        <p:nvSpPr>
          <p:cNvPr id="4" name="矩形 3"/>
          <p:cNvSpPr/>
          <p:nvPr userDrawn="1"/>
        </p:nvSpPr>
        <p:spPr>
          <a:xfrm>
            <a:off x="440603" y="759873"/>
            <a:ext cx="1569660" cy="369332"/>
          </a:xfrm>
          <a:prstGeom prst="rect">
            <a:avLst/>
          </a:prstGeom>
        </p:spPr>
        <p:txBody>
          <a:bodyPr wrap="none">
            <a:spAutoFit/>
          </a:bodyPr>
          <a:lstStyle/>
          <a:p>
            <a:pPr defTabSz="609585"/>
            <a:r>
              <a:rPr lang="zh-CN" altLang="en-US" sz="1800" dirty="0" smtClean="0">
                <a:solidFill>
                  <a:schemeClr val="tx1">
                    <a:lumMod val="75000"/>
                    <a:lumOff val="25000"/>
                  </a:schemeClr>
                </a:solidFill>
                <a:latin typeface="Segoe UI Light"/>
                <a:ea typeface="微软雅黑"/>
                <a:cs typeface="Segoe UI Light"/>
              </a:rPr>
              <a:t>背景图片素材</a:t>
            </a:r>
          </a:p>
        </p:txBody>
      </p:sp>
      <p:sp>
        <p:nvSpPr>
          <p:cNvPr id="5" name="矩形 4"/>
          <p:cNvSpPr/>
          <p:nvPr userDrawn="1"/>
        </p:nvSpPr>
        <p:spPr>
          <a:xfrm>
            <a:off x="440603" y="182445"/>
            <a:ext cx="777777" cy="246221"/>
          </a:xfrm>
          <a:prstGeom prst="rect">
            <a:avLst/>
          </a:prstGeom>
        </p:spPr>
        <p:txBody>
          <a:bodyPr wrap="none">
            <a:spAutoFit/>
          </a:bodyPr>
          <a:lstStyle/>
          <a:p>
            <a:pPr defTabSz="609585"/>
            <a:r>
              <a:rPr kumimoji="1" lang="en-US" altLang="zh-CN" sz="1000" dirty="0" smtClean="0">
                <a:solidFill>
                  <a:schemeClr val="tx1">
                    <a:lumMod val="75000"/>
                    <a:lumOff val="25000"/>
                  </a:schemeClr>
                </a:solidFill>
                <a:latin typeface="Segoe UI Light"/>
                <a:ea typeface="微软雅黑" charset="0"/>
                <a:cs typeface="Segoe UI Light"/>
              </a:rPr>
              <a:t>OfficePLUS</a:t>
            </a:r>
            <a:endParaRPr lang="zh-CN" altLang="en-US" sz="1000" dirty="0">
              <a:solidFill>
                <a:schemeClr val="tx1">
                  <a:lumMod val="75000"/>
                  <a:lumOff val="25000"/>
                </a:schemeClr>
              </a:solidFill>
              <a:latin typeface="Segoe UI Light"/>
              <a:ea typeface="微软雅黑" charset="0"/>
              <a:cs typeface="Segoe UI Light"/>
            </a:endParaRPr>
          </a:p>
        </p:txBody>
      </p:sp>
    </p:spTree>
    <p:extLst>
      <p:ext uri="{BB962C8B-B14F-4D97-AF65-F5344CB8AC3E}">
        <p14:creationId xmlns:p14="http://schemas.microsoft.com/office/powerpoint/2010/main" val="4917054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标题幻灯片">
    <p:bg>
      <p:bgPr>
        <a:solidFill>
          <a:srgbClr val="E73A1C"/>
        </a:solidFill>
        <a:effectLst/>
      </p:bgPr>
    </p:bg>
    <p:spTree>
      <p:nvGrpSpPr>
        <p:cNvPr id="1" name=""/>
        <p:cNvGrpSpPr/>
        <p:nvPr/>
      </p:nvGrpSpPr>
      <p:grpSpPr>
        <a:xfrm>
          <a:off x="0" y="0"/>
          <a:ext cx="0" cy="0"/>
          <a:chOff x="0" y="0"/>
          <a:chExt cx="0" cy="0"/>
        </a:xfrm>
      </p:grpSpPr>
      <p:sp>
        <p:nvSpPr>
          <p:cNvPr id="6" name="矩形 5"/>
          <p:cNvSpPr/>
          <p:nvPr userDrawn="1"/>
        </p:nvSpPr>
        <p:spPr>
          <a:xfrm>
            <a:off x="440603" y="759873"/>
            <a:ext cx="662361" cy="379656"/>
          </a:xfrm>
          <a:prstGeom prst="rect">
            <a:avLst/>
          </a:prstGeom>
        </p:spPr>
        <p:txBody>
          <a:bodyPr wrap="none">
            <a:spAutoFit/>
          </a:bodyPr>
          <a:lstStyle/>
          <a:p>
            <a:pPr defTabSz="609585"/>
            <a:r>
              <a:rPr lang="zh-CN" altLang="en-US" sz="1800" dirty="0" smtClean="0">
                <a:solidFill>
                  <a:srgbClr val="FFFFFF"/>
                </a:solidFill>
                <a:latin typeface="Segoe UI Light"/>
                <a:ea typeface="微软雅黑"/>
                <a:cs typeface="Segoe UI Light"/>
              </a:rPr>
              <a:t>标注</a:t>
            </a:r>
            <a:endParaRPr lang="zh-CN" altLang="en-US" sz="1800" dirty="0">
              <a:solidFill>
                <a:srgbClr val="FFFFFF"/>
              </a:solidFill>
              <a:latin typeface="Segoe UI Light"/>
              <a:ea typeface="微软雅黑"/>
              <a:cs typeface="Segoe UI Light"/>
            </a:endParaRPr>
          </a:p>
        </p:txBody>
      </p:sp>
      <p:sp>
        <p:nvSpPr>
          <p:cNvPr id="11" name="矩形 10"/>
          <p:cNvSpPr/>
          <p:nvPr userDrawn="1"/>
        </p:nvSpPr>
        <p:spPr>
          <a:xfrm>
            <a:off x="2572589" y="759873"/>
            <a:ext cx="1402001" cy="3453253"/>
          </a:xfrm>
          <a:prstGeom prst="rect">
            <a:avLst/>
          </a:prstGeom>
        </p:spPr>
        <p:txBody>
          <a:bodyPr wrap="square">
            <a:spAutoFit/>
          </a:bodyPr>
          <a:lstStyle/>
          <a:p>
            <a:pPr defTabSz="609585">
              <a:lnSpc>
                <a:spcPct val="130000"/>
              </a:lnSpc>
            </a:pPr>
            <a:r>
              <a:rPr lang="zh-CN" altLang="en-US" sz="1400" dirty="0" smtClean="0">
                <a:solidFill>
                  <a:srgbClr val="FFFFFF"/>
                </a:solidFill>
                <a:latin typeface="Segoe UI Light"/>
                <a:ea typeface="微软雅黑"/>
                <a:cs typeface="Segoe UI Light"/>
              </a:rPr>
              <a:t>字体使用 </a:t>
            </a: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smtClean="0">
              <a:solidFill>
                <a:srgbClr val="FFFFFF"/>
              </a:solidFill>
              <a:latin typeface="Segoe UI Light"/>
              <a:ea typeface="微软雅黑"/>
              <a:cs typeface="Segoe UI Light"/>
            </a:endParaRPr>
          </a:p>
          <a:p>
            <a:pPr defTabSz="609585">
              <a:lnSpc>
                <a:spcPct val="130000"/>
              </a:lnSpc>
            </a:pPr>
            <a:endParaRPr lang="en-US" altLang="zh-CN" sz="1400" dirty="0" smtClean="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smtClean="0">
              <a:solidFill>
                <a:srgbClr val="FFFFFF"/>
              </a:solidFill>
              <a:latin typeface="Segoe UI Light"/>
              <a:ea typeface="微软雅黑"/>
              <a:cs typeface="Segoe UI Light"/>
            </a:endParaRPr>
          </a:p>
          <a:p>
            <a:pPr defTabSz="609585">
              <a:lnSpc>
                <a:spcPct val="130000"/>
              </a:lnSpc>
            </a:pPr>
            <a:r>
              <a:rPr lang="zh-CN" altLang="en-US" sz="1400" dirty="0" smtClean="0">
                <a:solidFill>
                  <a:srgbClr val="FFFFFF"/>
                </a:solidFill>
                <a:latin typeface="Segoe UI Light"/>
                <a:ea typeface="微软雅黑"/>
                <a:cs typeface="Segoe UI Light"/>
              </a:rPr>
              <a:t>行距</a:t>
            </a:r>
            <a:endParaRPr lang="en-US" altLang="zh-CN" sz="1400" dirty="0" smtClean="0">
              <a:solidFill>
                <a:srgbClr val="FFFFFF"/>
              </a:solidFill>
              <a:latin typeface="Segoe UI Light"/>
              <a:ea typeface="微软雅黑"/>
              <a:cs typeface="Segoe UI Light"/>
            </a:endParaRPr>
          </a:p>
          <a:p>
            <a:pPr defTabSz="609585">
              <a:lnSpc>
                <a:spcPct val="130000"/>
              </a:lnSpc>
            </a:pPr>
            <a:endParaRPr lang="en-US" altLang="zh-CN" sz="1400" dirty="0" smtClean="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r>
              <a:rPr lang="zh-CN" altLang="en-US" sz="1400" dirty="0" smtClean="0">
                <a:solidFill>
                  <a:srgbClr val="FFFFFF"/>
                </a:solidFill>
                <a:latin typeface="Segoe UI Light"/>
                <a:ea typeface="微软雅黑"/>
                <a:cs typeface="Segoe UI Light"/>
              </a:rPr>
              <a:t>背景图片出处</a:t>
            </a:r>
          </a:p>
          <a:p>
            <a:pPr defTabSz="609585">
              <a:lnSpc>
                <a:spcPct val="130000"/>
              </a:lnSpc>
            </a:pPr>
            <a:endParaRPr lang="zh-CN" altLang="en-US" sz="1400" dirty="0">
              <a:solidFill>
                <a:srgbClr val="FFFFFF"/>
              </a:solidFill>
              <a:latin typeface="Segoe UI Light"/>
              <a:ea typeface="微软雅黑"/>
              <a:cs typeface="Segoe UI Light"/>
            </a:endParaRPr>
          </a:p>
          <a:p>
            <a:pPr defTabSz="609585">
              <a:lnSpc>
                <a:spcPct val="130000"/>
              </a:lnSpc>
            </a:pPr>
            <a:endParaRPr lang="zh-CN" altLang="en-US" sz="1400" dirty="0" smtClean="0">
              <a:solidFill>
                <a:srgbClr val="FFFFFF"/>
              </a:solidFill>
              <a:latin typeface="Segoe UI Light"/>
              <a:ea typeface="微软雅黑"/>
              <a:cs typeface="Segoe UI Light"/>
            </a:endParaRPr>
          </a:p>
          <a:p>
            <a:pPr defTabSz="609585">
              <a:lnSpc>
                <a:spcPct val="130000"/>
              </a:lnSpc>
            </a:pPr>
            <a:r>
              <a:rPr lang="zh-CN" altLang="en-US" sz="1400" dirty="0" smtClean="0">
                <a:solidFill>
                  <a:srgbClr val="FFFFFF"/>
                </a:solidFill>
                <a:latin typeface="Segoe UI Light"/>
                <a:ea typeface="微软雅黑"/>
                <a:cs typeface="Segoe UI Light"/>
              </a:rPr>
              <a:t>声明</a:t>
            </a:r>
            <a:endParaRPr lang="en-US" altLang="zh-CN" sz="1400" dirty="0" smtClean="0">
              <a:solidFill>
                <a:srgbClr val="FFFFFF"/>
              </a:solidFill>
              <a:latin typeface="Segoe UI Light"/>
              <a:ea typeface="微软雅黑"/>
              <a:cs typeface="Segoe UI Light"/>
            </a:endParaRPr>
          </a:p>
        </p:txBody>
      </p:sp>
      <p:sp>
        <p:nvSpPr>
          <p:cNvPr id="12" name="矩形 11"/>
          <p:cNvSpPr/>
          <p:nvPr userDrawn="1"/>
        </p:nvSpPr>
        <p:spPr>
          <a:xfrm>
            <a:off x="4153010" y="759873"/>
            <a:ext cx="7074345" cy="4239879"/>
          </a:xfrm>
          <a:prstGeom prst="rect">
            <a:avLst/>
          </a:prstGeom>
        </p:spPr>
        <p:txBody>
          <a:bodyPr wrap="square">
            <a:spAutoFit/>
          </a:bodyPr>
          <a:lstStyle/>
          <a:p>
            <a:pPr>
              <a:lnSpc>
                <a:spcPct val="130000"/>
              </a:lnSpc>
            </a:pPr>
            <a:r>
              <a:rPr lang="zh-CN" altLang="en-US" sz="1400" dirty="0" smtClean="0">
                <a:solidFill>
                  <a:srgbClr val="FFFFFF"/>
                </a:solidFill>
                <a:latin typeface="Segoe UI Light"/>
                <a:ea typeface="微软雅黑"/>
                <a:cs typeface="Segoe UI Light"/>
              </a:rPr>
              <a:t>英文 </a:t>
            </a:r>
            <a:r>
              <a:rPr lang="en-US" altLang="zh-CN" sz="1400" dirty="0">
                <a:solidFill>
                  <a:srgbClr val="FFFFFF"/>
                </a:solidFill>
                <a:latin typeface="Segoe UI Light"/>
                <a:cs typeface="Segoe UI Light"/>
              </a:rPr>
              <a:t>Century Gothic</a:t>
            </a: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r>
              <a:rPr lang="zh-CN" altLang="en-US" sz="1400" dirty="0" smtClean="0">
                <a:solidFill>
                  <a:srgbClr val="FFFFFF"/>
                </a:solidFill>
                <a:latin typeface="Segoe UI Light"/>
                <a:ea typeface="微软雅黑"/>
                <a:cs typeface="Segoe UI Light"/>
              </a:rPr>
              <a:t>中文 微软雅黑</a:t>
            </a:r>
            <a:endParaRPr lang="en-US" altLang="zh-CN" sz="1400" dirty="0" smtClean="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smtClean="0">
              <a:solidFill>
                <a:srgbClr val="FFFFFF"/>
              </a:solidFill>
              <a:latin typeface="Segoe UI Light"/>
              <a:ea typeface="微软雅黑"/>
              <a:cs typeface="Segoe UI Light"/>
            </a:endParaRPr>
          </a:p>
          <a:p>
            <a:pPr defTabSz="609585">
              <a:lnSpc>
                <a:spcPct val="130000"/>
              </a:lnSpc>
            </a:pPr>
            <a:r>
              <a:rPr lang="zh-CN" altLang="en-US" sz="1400" dirty="0" smtClean="0">
                <a:solidFill>
                  <a:srgbClr val="FFFFFF"/>
                </a:solidFill>
                <a:latin typeface="Segoe UI Light"/>
                <a:ea typeface="微软雅黑"/>
                <a:cs typeface="Segoe UI Light"/>
              </a:rPr>
              <a:t>正文 </a:t>
            </a:r>
            <a:r>
              <a:rPr lang="en-US" altLang="zh-CN" sz="1400" dirty="0" smtClean="0">
                <a:solidFill>
                  <a:srgbClr val="FFFFFF"/>
                </a:solidFill>
                <a:latin typeface="Segoe UI Light"/>
                <a:ea typeface="微软雅黑"/>
                <a:cs typeface="Segoe UI Light"/>
              </a:rPr>
              <a:t>1.3</a:t>
            </a: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smtClean="0">
              <a:solidFill>
                <a:srgbClr val="FFFFFF"/>
              </a:solidFill>
              <a:latin typeface="Segoe UI Light"/>
              <a:ea typeface="微软雅黑"/>
              <a:cs typeface="Segoe UI Light"/>
            </a:endParaRPr>
          </a:p>
          <a:p>
            <a:pPr defTabSz="609585">
              <a:lnSpc>
                <a:spcPct val="130000"/>
              </a:lnSpc>
            </a:pPr>
            <a:r>
              <a:rPr lang="en-US" altLang="zh-CN" sz="1400" dirty="0" err="1" smtClean="0">
                <a:solidFill>
                  <a:srgbClr val="FFFFFF"/>
                </a:solidFill>
                <a:latin typeface="Segoe UI Light"/>
                <a:ea typeface="微软雅黑"/>
                <a:cs typeface="Segoe UI Light"/>
              </a:rPr>
              <a:t>cn.bing.com</a:t>
            </a:r>
            <a:endParaRPr lang="zh-CN" altLang="en-US" sz="1400" dirty="0" smtClean="0">
              <a:solidFill>
                <a:srgbClr val="FFFFFF"/>
              </a:solidFill>
              <a:latin typeface="Segoe UI Light"/>
              <a:ea typeface="微软雅黑"/>
              <a:cs typeface="Segoe UI Light"/>
            </a:endParaRPr>
          </a:p>
          <a:p>
            <a:pPr defTabSz="609585">
              <a:lnSpc>
                <a:spcPct val="130000"/>
              </a:lnSpc>
            </a:pPr>
            <a:endParaRPr lang="zh-CN" altLang="en-US" sz="1400" dirty="0">
              <a:solidFill>
                <a:srgbClr val="FFFFFF"/>
              </a:solidFill>
              <a:latin typeface="Segoe UI Light"/>
              <a:ea typeface="微软雅黑"/>
              <a:cs typeface="Segoe UI Light"/>
            </a:endParaRPr>
          </a:p>
          <a:p>
            <a:pPr defTabSz="609585">
              <a:lnSpc>
                <a:spcPct val="130000"/>
              </a:lnSpc>
            </a:pPr>
            <a:endParaRPr lang="zh-CN" altLang="en-US" sz="1400" dirty="0" smtClean="0">
              <a:solidFill>
                <a:srgbClr val="FFFFFF"/>
              </a:solidFill>
              <a:latin typeface="Segoe UI Light"/>
              <a:ea typeface="微软雅黑"/>
              <a:cs typeface="Segoe UI Light"/>
            </a:endParaRPr>
          </a:p>
          <a:p>
            <a:pPr marL="0" marR="0" lvl="0" indent="0" algn="l" defTabSz="609585" rtl="0" eaLnBrk="1" fontAlgn="auto" latinLnBrk="0" hangingPunct="1">
              <a:lnSpc>
                <a:spcPct val="130000"/>
              </a:lnSpc>
              <a:spcBef>
                <a:spcPts val="0"/>
              </a:spcBef>
              <a:spcAft>
                <a:spcPts val="0"/>
              </a:spcAft>
              <a:buClrTx/>
              <a:buSzTx/>
              <a:buFontTx/>
              <a:buNone/>
              <a:tabLst/>
              <a:defRPr/>
            </a:pPr>
            <a:r>
              <a:rPr kumimoji="0" lang="zh-CN" altLang="en-US" sz="1333" b="0" i="0" u="none" strike="noStrike" kern="1200" cap="none" spc="0" normalizeH="0" baseline="0" noProof="0" dirty="0" smtClean="0">
                <a:ln>
                  <a:noFill/>
                </a:ln>
                <a:solidFill>
                  <a:prstClr val="white"/>
                </a:solidFill>
                <a:effectLst/>
                <a:uLnTx/>
                <a:uFillTx/>
                <a:latin typeface="Century Gothic"/>
                <a:ea typeface="微软雅黑" charset="0"/>
                <a:cs typeface="+mn-cs"/>
              </a:rPr>
              <a:t>本网站所提供的任何信息内容（包括但不限于 </a:t>
            </a:r>
            <a:r>
              <a:rPr kumimoji="0" lang="en-US" altLang="zh-CN" sz="1333" b="0" i="0" u="none" strike="noStrike" kern="1200" cap="none" spc="0" normalizeH="0" baseline="0" noProof="0" dirty="0" smtClean="0">
                <a:ln>
                  <a:noFill/>
                </a:ln>
                <a:solidFill>
                  <a:prstClr val="white"/>
                </a:solidFill>
                <a:effectLst/>
                <a:uLnTx/>
                <a:uFillTx/>
                <a:latin typeface="Segoe UI Light" charset="0"/>
                <a:ea typeface="Segoe UI Light" charset="0"/>
                <a:cs typeface="Segoe UI Light" charset="0"/>
              </a:rPr>
              <a:t>PPT</a:t>
            </a:r>
            <a:r>
              <a:rPr kumimoji="0" lang="zh-CN" altLang="en-US" sz="1333" b="0" i="0" u="none" strike="noStrike" kern="1200" cap="none" spc="0" normalizeH="0" baseline="0" noProof="0" dirty="0" smtClean="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smtClean="0">
                <a:ln>
                  <a:noFill/>
                </a:ln>
                <a:solidFill>
                  <a:prstClr val="white"/>
                </a:solidFill>
                <a:effectLst/>
                <a:uLnTx/>
                <a:uFillTx/>
                <a:latin typeface="Century Gothic"/>
                <a:ea typeface="微软雅黑" charset="0"/>
                <a:cs typeface="+mn-cs"/>
              </a:rPr>
              <a:t>模板、</a:t>
            </a:r>
            <a:r>
              <a:rPr kumimoji="0" lang="en-US" altLang="zh-CN" sz="1333" b="0" i="0" u="none" strike="noStrike" kern="1200" cap="none" spc="0" normalizeH="0" baseline="0" noProof="0" dirty="0" smtClean="0">
                <a:ln>
                  <a:noFill/>
                </a:ln>
                <a:solidFill>
                  <a:prstClr val="white"/>
                </a:solidFill>
                <a:effectLst/>
                <a:uLnTx/>
                <a:uFillTx/>
                <a:latin typeface="Segoe UI Light" charset="0"/>
                <a:ea typeface="Segoe UI Light" charset="0"/>
                <a:cs typeface="Segoe UI Light" charset="0"/>
              </a:rPr>
              <a:t>Word</a:t>
            </a:r>
            <a:r>
              <a:rPr kumimoji="0" lang="zh-CN" altLang="en-US" sz="1333" b="0" i="0" u="none" strike="noStrike" kern="1200" cap="none" spc="0" normalizeH="0" baseline="0" noProof="0" dirty="0" smtClean="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smtClean="0">
                <a:ln>
                  <a:noFill/>
                </a:ln>
                <a:solidFill>
                  <a:prstClr val="white"/>
                </a:solidFill>
                <a:effectLst/>
                <a:uLnTx/>
                <a:uFillTx/>
                <a:latin typeface="Century Gothic"/>
                <a:ea typeface="微软雅黑" charset="0"/>
                <a:cs typeface="+mn-cs"/>
              </a:rPr>
              <a:t>文档、</a:t>
            </a:r>
            <a:r>
              <a:rPr kumimoji="0" lang="en-US" altLang="zh-CN" sz="1333" b="0" i="0" u="none" strike="noStrike" kern="1200" cap="none" spc="0" normalizeH="0" baseline="0" noProof="0" dirty="0" smtClean="0">
                <a:ln>
                  <a:noFill/>
                </a:ln>
                <a:solidFill>
                  <a:prstClr val="white"/>
                </a:solidFill>
                <a:effectLst/>
                <a:uLnTx/>
                <a:uFillTx/>
                <a:latin typeface="Segoe UI Light" charset="0"/>
                <a:ea typeface="Segoe UI Light" charset="0"/>
                <a:cs typeface="Segoe UI Light" charset="0"/>
              </a:rPr>
              <a:t>Excel</a:t>
            </a:r>
            <a:r>
              <a:rPr kumimoji="0" lang="zh-CN" altLang="en-US" sz="1333" b="0" i="0" u="none" strike="noStrike" kern="1200" cap="none" spc="0" normalizeH="0" baseline="0" noProof="0" dirty="0" smtClean="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smtClean="0">
                <a:ln>
                  <a:noFill/>
                </a:ln>
                <a:solidFill>
                  <a:prstClr val="white"/>
                </a:solidFill>
                <a:effectLst/>
                <a:uLnTx/>
                <a:uFillTx/>
                <a:latin typeface="Century Gothic"/>
                <a:ea typeface="微软雅黑" charset="0"/>
                <a:cs typeface="+mn-cs"/>
              </a:rPr>
              <a:t>图表、图片素材等）均受</a:t>
            </a:r>
            <a:r>
              <a:rPr kumimoji="0" lang="en-US" altLang="zh-CN" sz="1333" b="0" i="0" u="none" strike="noStrike" kern="1200" cap="none" spc="0" normalizeH="0" baseline="0" noProof="0" dirty="0" smtClean="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smtClean="0">
                <a:ln>
                  <a:noFill/>
                </a:ln>
                <a:solidFill>
                  <a:prstClr val="white"/>
                </a:solidFill>
                <a:effectLst/>
                <a:uLnTx/>
                <a:uFillTx/>
                <a:latin typeface="Century Gothic"/>
                <a:ea typeface="微软雅黑" charset="0"/>
                <a:cs typeface="+mn-cs"/>
              </a:rPr>
              <a:t>中华人民共和国著作权法</a:t>
            </a:r>
            <a:r>
              <a:rPr kumimoji="0" lang="en-US" altLang="zh-CN" sz="1333" b="0" i="0" u="none" strike="noStrike" kern="1200" cap="none" spc="0" normalizeH="0" baseline="0" noProof="0" dirty="0" smtClean="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smtClean="0">
                <a:ln>
                  <a:noFill/>
                </a:ln>
                <a:solidFill>
                  <a:prstClr val="white"/>
                </a:solidFill>
                <a:effectLst/>
                <a:uLnTx/>
                <a:uFillTx/>
                <a:latin typeface="Century Gothic"/>
                <a:ea typeface="微软雅黑" charset="0"/>
                <a:cs typeface="+mn-cs"/>
              </a:rPr>
              <a:t>、</a:t>
            </a:r>
            <a:r>
              <a:rPr kumimoji="0" lang="en-US" altLang="zh-CN" sz="1333" b="0" i="0" u="none" strike="noStrike" kern="1200" cap="none" spc="0" normalizeH="0" baseline="0" noProof="0" dirty="0" smtClean="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smtClean="0">
                <a:ln>
                  <a:noFill/>
                </a:ln>
                <a:solidFill>
                  <a:prstClr val="white"/>
                </a:solidFill>
                <a:effectLst/>
                <a:uLnTx/>
                <a:uFillTx/>
                <a:latin typeface="Century Gothic"/>
                <a:ea typeface="微软雅黑" charset="0"/>
                <a:cs typeface="+mn-cs"/>
              </a:rPr>
              <a:t>信息网络传播权保护条例</a:t>
            </a:r>
            <a:r>
              <a:rPr kumimoji="0" lang="en-US" altLang="zh-CN" sz="1333" b="0" i="0" u="none" strike="noStrike" kern="1200" cap="none" spc="0" normalizeH="0" baseline="0" noProof="0" dirty="0" smtClean="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smtClean="0">
                <a:ln>
                  <a:noFill/>
                </a:ln>
                <a:solidFill>
                  <a:prstClr val="white"/>
                </a:solidFill>
                <a:effectLst/>
                <a:uLnTx/>
                <a:uFillTx/>
                <a:latin typeface="Century Gothic"/>
                <a:ea typeface="微软雅黑" charset="0"/>
                <a:cs typeface="+mn-cs"/>
              </a:rPr>
              <a:t>及其他适用的法律法规的保护，未经权利人书面明确授权，信息内容的任何部分</a:t>
            </a:r>
            <a:r>
              <a:rPr kumimoji="0" lang="en-US" altLang="zh-CN" sz="1333" b="0" i="0" u="none" strike="noStrike" kern="1200" cap="none" spc="0" normalizeH="0" baseline="0" noProof="0" dirty="0" smtClean="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smtClean="0">
                <a:ln>
                  <a:noFill/>
                </a:ln>
                <a:solidFill>
                  <a:prstClr val="white"/>
                </a:solidFill>
                <a:effectLst/>
                <a:uLnTx/>
                <a:uFillTx/>
                <a:latin typeface="Century Gothic"/>
                <a:ea typeface="微软雅黑" charset="0"/>
                <a:cs typeface="+mn-cs"/>
              </a:rPr>
              <a:t>包括图片或图表</a:t>
            </a:r>
            <a:r>
              <a:rPr kumimoji="0" lang="en-US" altLang="zh-CN" sz="1333" b="0" i="0" u="none" strike="noStrike" kern="1200" cap="none" spc="0" normalizeH="0" baseline="0" noProof="0" dirty="0" smtClean="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smtClean="0">
                <a:ln>
                  <a:noFill/>
                </a:ln>
                <a:solidFill>
                  <a:prstClr val="white"/>
                </a:solidFill>
                <a:effectLst/>
                <a:uLnTx/>
                <a:uFillTx/>
                <a:latin typeface="Century Gothic"/>
                <a:ea typeface="微软雅黑" charset="0"/>
                <a:cs typeface="+mn-cs"/>
              </a:rPr>
              <a:t>不得被全部或部分的复制、传播、销售，否则将承担法律责任。</a:t>
            </a:r>
            <a:endPar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endParaRPr>
          </a:p>
        </p:txBody>
      </p:sp>
      <p:sp>
        <p:nvSpPr>
          <p:cNvPr id="13" name="矩形 12"/>
          <p:cNvSpPr/>
          <p:nvPr userDrawn="1"/>
        </p:nvSpPr>
        <p:spPr>
          <a:xfrm>
            <a:off x="440603" y="182445"/>
            <a:ext cx="777777" cy="246221"/>
          </a:xfrm>
          <a:prstGeom prst="rect">
            <a:avLst/>
          </a:prstGeom>
        </p:spPr>
        <p:txBody>
          <a:bodyPr wrap="none">
            <a:spAutoFit/>
          </a:bodyPr>
          <a:lstStyle/>
          <a:p>
            <a:pPr defTabSz="609585"/>
            <a:r>
              <a:rPr kumimoji="1" lang="en-US" altLang="zh-CN" sz="1000" dirty="0" smtClean="0">
                <a:solidFill>
                  <a:prstClr val="white"/>
                </a:solidFill>
                <a:latin typeface="Segoe UI Light"/>
                <a:ea typeface="微软雅黑" charset="0"/>
                <a:cs typeface="Segoe UI Light"/>
              </a:rPr>
              <a:t>OfficePLUS</a:t>
            </a:r>
            <a:endParaRPr lang="zh-CN" altLang="en-US" sz="1000" dirty="0">
              <a:solidFill>
                <a:prstClr val="white"/>
              </a:solidFill>
              <a:latin typeface="Segoe UI Light"/>
              <a:ea typeface="微软雅黑" charset="0"/>
              <a:cs typeface="Segoe UI Light"/>
            </a:endParaRPr>
          </a:p>
        </p:txBody>
      </p:sp>
    </p:spTree>
    <p:extLst>
      <p:ext uri="{BB962C8B-B14F-4D97-AF65-F5344CB8AC3E}">
        <p14:creationId xmlns:p14="http://schemas.microsoft.com/office/powerpoint/2010/main" val="14339258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5_标题幻灯片">
    <p:spTree>
      <p:nvGrpSpPr>
        <p:cNvPr id="1" name=""/>
        <p:cNvGrpSpPr/>
        <p:nvPr/>
      </p:nvGrpSpPr>
      <p:grpSpPr>
        <a:xfrm>
          <a:off x="0" y="0"/>
          <a:ext cx="0" cy="0"/>
          <a:chOff x="0" y="0"/>
          <a:chExt cx="0" cy="0"/>
        </a:xfrm>
      </p:grpSpPr>
      <p:sp>
        <p:nvSpPr>
          <p:cNvPr id="7" name="文本框 6"/>
          <p:cNvSpPr txBox="1"/>
          <p:nvPr userDrawn="1"/>
        </p:nvSpPr>
        <p:spPr>
          <a:xfrm>
            <a:off x="4447955" y="4458724"/>
            <a:ext cx="3296095" cy="297454"/>
          </a:xfrm>
          <a:prstGeom prst="rect">
            <a:avLst/>
          </a:prstGeom>
          <a:noFill/>
        </p:spPr>
        <p:txBody>
          <a:bodyPr wrap="none" rtlCol="0">
            <a:spAutoFit/>
          </a:bodyPr>
          <a:lstStyle/>
          <a:p>
            <a:pPr algn="ctr" defTabSz="609585"/>
            <a:r>
              <a:rPr kumimoji="1" lang="zh-CN" altLang="en-US" sz="1333" dirty="0" smtClean="0">
                <a:solidFill>
                  <a:srgbClr val="000000"/>
                </a:solidFill>
                <a:latin typeface="Century Gothic"/>
                <a:ea typeface="微软雅黑" charset="0"/>
              </a:rPr>
              <a:t>点击</a:t>
            </a:r>
            <a:r>
              <a:rPr kumimoji="1" lang="en-US" altLang="zh-CN" sz="1333" dirty="0" smtClean="0">
                <a:solidFill>
                  <a:srgbClr val="000000"/>
                </a:solidFill>
                <a:latin typeface="Segoe UI Light" charset="0"/>
                <a:ea typeface="Segoe UI Light" charset="0"/>
                <a:cs typeface="Segoe UI Light" charset="0"/>
              </a:rPr>
              <a:t>Logo</a:t>
            </a:r>
            <a:r>
              <a:rPr kumimoji="1" lang="zh-CN" altLang="en-US" sz="1333" dirty="0" smtClean="0">
                <a:solidFill>
                  <a:srgbClr val="000000"/>
                </a:solidFill>
                <a:latin typeface="Century Gothic"/>
                <a:ea typeface="微软雅黑" charset="0"/>
              </a:rPr>
              <a:t>获取更多优质模板（放映模式）</a:t>
            </a:r>
            <a:endParaRPr kumimoji="1" lang="zh-CN" altLang="en-US" sz="1333" dirty="0">
              <a:solidFill>
                <a:srgbClr val="000000"/>
              </a:solidFill>
              <a:latin typeface="Century Gothic"/>
              <a:ea typeface="微软雅黑" charset="0"/>
            </a:endParaRPr>
          </a:p>
        </p:txBody>
      </p:sp>
      <p:pic>
        <p:nvPicPr>
          <p:cNvPr id="4" name="图片 3">
            <a:hlinkClick r:id="rId2"/>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72000" y="3227832"/>
            <a:ext cx="3048000" cy="402336"/>
          </a:xfrm>
          <a:prstGeom prst="rect">
            <a:avLst/>
          </a:prstGeom>
        </p:spPr>
      </p:pic>
    </p:spTree>
    <p:extLst>
      <p:ext uri="{BB962C8B-B14F-4D97-AF65-F5344CB8AC3E}">
        <p14:creationId xmlns:p14="http://schemas.microsoft.com/office/powerpoint/2010/main" val="1843993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4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106634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3_标题幻灯片">
    <p:spTree>
      <p:nvGrpSpPr>
        <p:cNvPr id="1" name=""/>
        <p:cNvGrpSpPr/>
        <p:nvPr/>
      </p:nvGrpSpPr>
      <p:grpSpPr>
        <a:xfrm>
          <a:off x="0" y="0"/>
          <a:ext cx="0" cy="0"/>
          <a:chOff x="0" y="0"/>
          <a:chExt cx="0" cy="0"/>
        </a:xfrm>
      </p:grpSpPr>
      <p:sp>
        <p:nvSpPr>
          <p:cNvPr id="7" name="矩形 6"/>
          <p:cNvSpPr/>
          <p:nvPr userDrawn="1"/>
        </p:nvSpPr>
        <p:spPr>
          <a:xfrm>
            <a:off x="0" y="0"/>
            <a:ext cx="12192000" cy="19494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矩形 7"/>
          <p:cNvSpPr/>
          <p:nvPr userDrawn="1"/>
        </p:nvSpPr>
        <p:spPr>
          <a:xfrm>
            <a:off x="0" y="2963776"/>
            <a:ext cx="12192000" cy="9304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p:cNvSpPr/>
          <p:nvPr userDrawn="1"/>
        </p:nvSpPr>
        <p:spPr>
          <a:xfrm>
            <a:off x="0" y="1736552"/>
            <a:ext cx="12192000" cy="922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矩形 11"/>
          <p:cNvSpPr/>
          <p:nvPr userDrawn="1"/>
        </p:nvSpPr>
        <p:spPr>
          <a:xfrm>
            <a:off x="0" y="3082752"/>
            <a:ext cx="12192000" cy="922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3" name="组 2"/>
          <p:cNvGrpSpPr/>
          <p:nvPr userDrawn="1"/>
        </p:nvGrpSpPr>
        <p:grpSpPr>
          <a:xfrm>
            <a:off x="-398951" y="3102422"/>
            <a:ext cx="13351939" cy="2078505"/>
            <a:chOff x="-398951" y="3102422"/>
            <a:chExt cx="13351939" cy="2078505"/>
          </a:xfrm>
        </p:grpSpPr>
        <p:sp>
          <p:nvSpPr>
            <p:cNvPr id="14" name="菱形 13"/>
            <p:cNvSpPr/>
            <p:nvPr userDrawn="1"/>
          </p:nvSpPr>
          <p:spPr>
            <a:xfrm rot="2066220" flipV="1">
              <a:off x="2855926" y="3472682"/>
              <a:ext cx="1583604" cy="1583604"/>
            </a:xfrm>
            <a:prstGeom prst="diamond">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400" dirty="0"/>
            </a:p>
          </p:txBody>
        </p:sp>
        <p:sp>
          <p:nvSpPr>
            <p:cNvPr id="15" name="菱形 14"/>
            <p:cNvSpPr/>
            <p:nvPr userDrawn="1"/>
          </p:nvSpPr>
          <p:spPr>
            <a:xfrm rot="1702185" flipV="1">
              <a:off x="1178189" y="3597323"/>
              <a:ext cx="1583604" cy="1583604"/>
            </a:xfrm>
            <a:prstGeom prst="diamond">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400"/>
            </a:p>
          </p:txBody>
        </p:sp>
        <p:sp>
          <p:nvSpPr>
            <p:cNvPr id="16" name="菱形 15"/>
            <p:cNvSpPr/>
            <p:nvPr userDrawn="1"/>
          </p:nvSpPr>
          <p:spPr>
            <a:xfrm rot="18278316" flipV="1">
              <a:off x="562559" y="3378927"/>
              <a:ext cx="1583604" cy="1583604"/>
            </a:xfrm>
            <a:prstGeom prst="diamond">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400" dirty="0"/>
            </a:p>
          </p:txBody>
        </p:sp>
        <p:sp>
          <p:nvSpPr>
            <p:cNvPr id="17" name="菱形 16"/>
            <p:cNvSpPr/>
            <p:nvPr userDrawn="1"/>
          </p:nvSpPr>
          <p:spPr>
            <a:xfrm rot="21253095" flipV="1">
              <a:off x="2109151" y="3228387"/>
              <a:ext cx="1583604" cy="1583604"/>
            </a:xfrm>
            <a:prstGeom prst="diamond">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400"/>
            </a:p>
          </p:txBody>
        </p:sp>
        <p:sp>
          <p:nvSpPr>
            <p:cNvPr id="18" name="菱形 17"/>
            <p:cNvSpPr/>
            <p:nvPr userDrawn="1"/>
          </p:nvSpPr>
          <p:spPr>
            <a:xfrm rot="20530560" flipV="1">
              <a:off x="3796599" y="3271265"/>
              <a:ext cx="1583604" cy="1583604"/>
            </a:xfrm>
            <a:prstGeom prst="diamond">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400"/>
            </a:p>
          </p:txBody>
        </p:sp>
        <p:sp>
          <p:nvSpPr>
            <p:cNvPr id="19" name="菱形 18"/>
            <p:cNvSpPr/>
            <p:nvPr userDrawn="1"/>
          </p:nvSpPr>
          <p:spPr>
            <a:xfrm rot="16200000" flipV="1">
              <a:off x="-398951" y="3432979"/>
              <a:ext cx="1583604" cy="1583604"/>
            </a:xfrm>
            <a:prstGeom prst="diamond">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400" dirty="0"/>
            </a:p>
          </p:txBody>
        </p:sp>
        <p:sp>
          <p:nvSpPr>
            <p:cNvPr id="20" name="菱形 19"/>
            <p:cNvSpPr/>
            <p:nvPr userDrawn="1"/>
          </p:nvSpPr>
          <p:spPr>
            <a:xfrm rot="1679517" flipV="1">
              <a:off x="4596801" y="3102422"/>
              <a:ext cx="1583604" cy="1583604"/>
            </a:xfrm>
            <a:prstGeom prst="diamond">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400"/>
            </a:p>
          </p:txBody>
        </p:sp>
        <p:sp>
          <p:nvSpPr>
            <p:cNvPr id="21" name="菱形 20"/>
            <p:cNvSpPr/>
            <p:nvPr userDrawn="1"/>
          </p:nvSpPr>
          <p:spPr>
            <a:xfrm rot="1702185" flipV="1">
              <a:off x="7201589" y="3456136"/>
              <a:ext cx="1583604" cy="1583604"/>
            </a:xfrm>
            <a:prstGeom prst="diamond">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400"/>
            </a:p>
          </p:txBody>
        </p:sp>
        <p:sp>
          <p:nvSpPr>
            <p:cNvPr id="23" name="菱形 22"/>
            <p:cNvSpPr/>
            <p:nvPr userDrawn="1"/>
          </p:nvSpPr>
          <p:spPr>
            <a:xfrm rot="18278316" flipV="1">
              <a:off x="6585959" y="3237740"/>
              <a:ext cx="1583604" cy="1583604"/>
            </a:xfrm>
            <a:prstGeom prst="diamond">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400" dirty="0"/>
            </a:p>
          </p:txBody>
        </p:sp>
        <p:sp>
          <p:nvSpPr>
            <p:cNvPr id="24" name="菱形 23"/>
            <p:cNvSpPr/>
            <p:nvPr userDrawn="1"/>
          </p:nvSpPr>
          <p:spPr>
            <a:xfrm rot="16200000" flipV="1">
              <a:off x="5624449" y="3291792"/>
              <a:ext cx="1583604" cy="1583604"/>
            </a:xfrm>
            <a:prstGeom prst="diamond">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400" dirty="0"/>
            </a:p>
          </p:txBody>
        </p:sp>
        <p:sp>
          <p:nvSpPr>
            <p:cNvPr id="25" name="菱形 24"/>
            <p:cNvSpPr/>
            <p:nvPr userDrawn="1"/>
          </p:nvSpPr>
          <p:spPr>
            <a:xfrm rot="2066220" flipV="1">
              <a:off x="8914472" y="3544512"/>
              <a:ext cx="1583604" cy="1583604"/>
            </a:xfrm>
            <a:prstGeom prst="diamond">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400" dirty="0"/>
            </a:p>
          </p:txBody>
        </p:sp>
        <p:sp>
          <p:nvSpPr>
            <p:cNvPr id="26" name="菱形 25"/>
            <p:cNvSpPr/>
            <p:nvPr userDrawn="1"/>
          </p:nvSpPr>
          <p:spPr>
            <a:xfrm rot="21253095" flipV="1">
              <a:off x="8051825" y="3527700"/>
              <a:ext cx="1583604" cy="1583604"/>
            </a:xfrm>
            <a:prstGeom prst="diamond">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400"/>
            </a:p>
          </p:txBody>
        </p:sp>
        <p:sp>
          <p:nvSpPr>
            <p:cNvPr id="27" name="菱形 26"/>
            <p:cNvSpPr/>
            <p:nvPr userDrawn="1"/>
          </p:nvSpPr>
          <p:spPr>
            <a:xfrm rot="20530560" flipV="1">
              <a:off x="9855145" y="3343095"/>
              <a:ext cx="1583604" cy="1583604"/>
            </a:xfrm>
            <a:prstGeom prst="diamond">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400"/>
            </a:p>
          </p:txBody>
        </p:sp>
        <p:sp>
          <p:nvSpPr>
            <p:cNvPr id="28" name="菱形 27"/>
            <p:cNvSpPr/>
            <p:nvPr userDrawn="1"/>
          </p:nvSpPr>
          <p:spPr>
            <a:xfrm rot="2066220" flipV="1">
              <a:off x="10428711" y="3510423"/>
              <a:ext cx="1583604" cy="1583604"/>
            </a:xfrm>
            <a:prstGeom prst="diamond">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400" dirty="0"/>
            </a:p>
          </p:txBody>
        </p:sp>
        <p:sp>
          <p:nvSpPr>
            <p:cNvPr id="29" name="菱形 28"/>
            <p:cNvSpPr/>
            <p:nvPr userDrawn="1"/>
          </p:nvSpPr>
          <p:spPr>
            <a:xfrm rot="20530560" flipV="1">
              <a:off x="11369384" y="3309006"/>
              <a:ext cx="1583604" cy="1583604"/>
            </a:xfrm>
            <a:prstGeom prst="diamond">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400"/>
            </a:p>
          </p:txBody>
        </p:sp>
      </p:grpSp>
    </p:spTree>
    <p:extLst>
      <p:ext uri="{BB962C8B-B14F-4D97-AF65-F5344CB8AC3E}">
        <p14:creationId xmlns:p14="http://schemas.microsoft.com/office/powerpoint/2010/main" val="62014555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5_标题幻灯片">
    <p:spTree>
      <p:nvGrpSpPr>
        <p:cNvPr id="1" name=""/>
        <p:cNvGrpSpPr/>
        <p:nvPr/>
      </p:nvGrpSpPr>
      <p:grpSpPr>
        <a:xfrm>
          <a:off x="0" y="0"/>
          <a:ext cx="0" cy="0"/>
          <a:chOff x="0" y="0"/>
          <a:chExt cx="0" cy="0"/>
        </a:xfrm>
      </p:grpSpPr>
      <p:grpSp>
        <p:nvGrpSpPr>
          <p:cNvPr id="15" name="组 14"/>
          <p:cNvGrpSpPr/>
          <p:nvPr userDrawn="1"/>
        </p:nvGrpSpPr>
        <p:grpSpPr>
          <a:xfrm rot="5400000">
            <a:off x="-298303" y="2485632"/>
            <a:ext cx="7607004" cy="2078505"/>
            <a:chOff x="-398951" y="3102422"/>
            <a:chExt cx="7607004" cy="2078505"/>
          </a:xfrm>
        </p:grpSpPr>
        <p:sp>
          <p:nvSpPr>
            <p:cNvPr id="4" name="菱形 3"/>
            <p:cNvSpPr/>
            <p:nvPr userDrawn="1"/>
          </p:nvSpPr>
          <p:spPr>
            <a:xfrm rot="2066220" flipV="1">
              <a:off x="2855926" y="3472682"/>
              <a:ext cx="1583604" cy="1583604"/>
            </a:xfrm>
            <a:prstGeom prst="diamond">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400" dirty="0"/>
            </a:p>
          </p:txBody>
        </p:sp>
        <p:sp>
          <p:nvSpPr>
            <p:cNvPr id="5" name="菱形 4"/>
            <p:cNvSpPr/>
            <p:nvPr userDrawn="1"/>
          </p:nvSpPr>
          <p:spPr>
            <a:xfrm rot="1702185" flipV="1">
              <a:off x="1178189" y="3597323"/>
              <a:ext cx="1583604" cy="1583604"/>
            </a:xfrm>
            <a:prstGeom prst="diamond">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400"/>
            </a:p>
          </p:txBody>
        </p:sp>
        <p:sp>
          <p:nvSpPr>
            <p:cNvPr id="6" name="菱形 5"/>
            <p:cNvSpPr/>
            <p:nvPr userDrawn="1"/>
          </p:nvSpPr>
          <p:spPr>
            <a:xfrm rot="18278316" flipV="1">
              <a:off x="562559" y="3378927"/>
              <a:ext cx="1583604" cy="1583604"/>
            </a:xfrm>
            <a:prstGeom prst="diamond">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400" dirty="0"/>
            </a:p>
          </p:txBody>
        </p:sp>
        <p:sp>
          <p:nvSpPr>
            <p:cNvPr id="7" name="菱形 6"/>
            <p:cNvSpPr/>
            <p:nvPr userDrawn="1"/>
          </p:nvSpPr>
          <p:spPr>
            <a:xfrm rot="21253095" flipV="1">
              <a:off x="2109151" y="3228387"/>
              <a:ext cx="1583604" cy="1583604"/>
            </a:xfrm>
            <a:prstGeom prst="diamond">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400"/>
            </a:p>
          </p:txBody>
        </p:sp>
        <p:sp>
          <p:nvSpPr>
            <p:cNvPr id="8" name="菱形 7"/>
            <p:cNvSpPr/>
            <p:nvPr userDrawn="1"/>
          </p:nvSpPr>
          <p:spPr>
            <a:xfrm rot="20530560" flipV="1">
              <a:off x="3796599" y="3271265"/>
              <a:ext cx="1583604" cy="1583604"/>
            </a:xfrm>
            <a:prstGeom prst="diamond">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400"/>
            </a:p>
          </p:txBody>
        </p:sp>
        <p:sp>
          <p:nvSpPr>
            <p:cNvPr id="9" name="菱形 8"/>
            <p:cNvSpPr/>
            <p:nvPr userDrawn="1"/>
          </p:nvSpPr>
          <p:spPr>
            <a:xfrm rot="16200000" flipV="1">
              <a:off x="-398951" y="3432979"/>
              <a:ext cx="1583604" cy="1583604"/>
            </a:xfrm>
            <a:prstGeom prst="diamond">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400" dirty="0"/>
            </a:p>
          </p:txBody>
        </p:sp>
        <p:sp>
          <p:nvSpPr>
            <p:cNvPr id="10" name="菱形 9"/>
            <p:cNvSpPr/>
            <p:nvPr userDrawn="1"/>
          </p:nvSpPr>
          <p:spPr>
            <a:xfrm rot="1679517" flipV="1">
              <a:off x="4596801" y="3102422"/>
              <a:ext cx="1583604" cy="1583604"/>
            </a:xfrm>
            <a:prstGeom prst="diamond">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400"/>
            </a:p>
          </p:txBody>
        </p:sp>
        <p:sp>
          <p:nvSpPr>
            <p:cNvPr id="13" name="菱形 12"/>
            <p:cNvSpPr/>
            <p:nvPr userDrawn="1"/>
          </p:nvSpPr>
          <p:spPr>
            <a:xfrm rot="16200000" flipV="1">
              <a:off x="5624449" y="3291792"/>
              <a:ext cx="1583604" cy="1583604"/>
            </a:xfrm>
            <a:prstGeom prst="diamond">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400" dirty="0"/>
            </a:p>
          </p:txBody>
        </p:sp>
      </p:grpSp>
      <p:sp>
        <p:nvSpPr>
          <p:cNvPr id="2" name="矩形 1"/>
          <p:cNvSpPr/>
          <p:nvPr userDrawn="1"/>
        </p:nvSpPr>
        <p:spPr>
          <a:xfrm>
            <a:off x="0" y="0"/>
            <a:ext cx="35052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矩形 2"/>
          <p:cNvSpPr/>
          <p:nvPr userDrawn="1"/>
        </p:nvSpPr>
        <p:spPr>
          <a:xfrm rot="5400000">
            <a:off x="-131012" y="3374188"/>
            <a:ext cx="6858000" cy="1096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41013404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7_标题幻灯片">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4653"/>
          </a:xfrm>
          <a:prstGeom prst="rect">
            <a:avLst/>
          </a:prstGeom>
        </p:spPr>
      </p:pic>
      <p:grpSp>
        <p:nvGrpSpPr>
          <p:cNvPr id="14" name="组 13"/>
          <p:cNvGrpSpPr/>
          <p:nvPr userDrawn="1"/>
        </p:nvGrpSpPr>
        <p:grpSpPr>
          <a:xfrm>
            <a:off x="4331762" y="1136097"/>
            <a:ext cx="3528476" cy="3041704"/>
            <a:chOff x="3359326" y="1462669"/>
            <a:chExt cx="3528476" cy="3041704"/>
          </a:xfrm>
        </p:grpSpPr>
        <p:sp>
          <p:nvSpPr>
            <p:cNvPr id="6" name="菱形 5"/>
            <p:cNvSpPr/>
            <p:nvPr userDrawn="1"/>
          </p:nvSpPr>
          <p:spPr>
            <a:xfrm rot="7466220" flipV="1">
              <a:off x="3359326" y="2270877"/>
              <a:ext cx="1583604" cy="1583604"/>
            </a:xfrm>
            <a:prstGeom prst="diamond">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400" dirty="0"/>
            </a:p>
          </p:txBody>
        </p:sp>
        <p:sp>
          <p:nvSpPr>
            <p:cNvPr id="7" name="菱形 6"/>
            <p:cNvSpPr/>
            <p:nvPr userDrawn="1"/>
          </p:nvSpPr>
          <p:spPr>
            <a:xfrm rot="7102185" flipV="1">
              <a:off x="4033787" y="1462669"/>
              <a:ext cx="1583604" cy="1583604"/>
            </a:xfrm>
            <a:prstGeom prst="diamond">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400"/>
            </a:p>
          </p:txBody>
        </p:sp>
        <p:sp>
          <p:nvSpPr>
            <p:cNvPr id="8" name="菱形 7"/>
            <p:cNvSpPr/>
            <p:nvPr userDrawn="1"/>
          </p:nvSpPr>
          <p:spPr>
            <a:xfrm rot="2078316" flipV="1">
              <a:off x="4792907" y="2920769"/>
              <a:ext cx="1583604" cy="1583604"/>
            </a:xfrm>
            <a:prstGeom prst="diamond">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400" dirty="0"/>
            </a:p>
          </p:txBody>
        </p:sp>
        <p:sp>
          <p:nvSpPr>
            <p:cNvPr id="9" name="菱形 8"/>
            <p:cNvSpPr/>
            <p:nvPr userDrawn="1"/>
          </p:nvSpPr>
          <p:spPr>
            <a:xfrm rot="5053095" flipV="1">
              <a:off x="4359892" y="1953855"/>
              <a:ext cx="1583604" cy="1583604"/>
            </a:xfrm>
            <a:prstGeom prst="diamond">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400"/>
            </a:p>
          </p:txBody>
        </p:sp>
        <p:sp>
          <p:nvSpPr>
            <p:cNvPr id="10" name="菱形 9"/>
            <p:cNvSpPr/>
            <p:nvPr userDrawn="1"/>
          </p:nvSpPr>
          <p:spPr>
            <a:xfrm rot="4330560" flipV="1">
              <a:off x="4910575" y="1677617"/>
              <a:ext cx="1583604" cy="1583604"/>
            </a:xfrm>
            <a:prstGeom prst="diamond">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400"/>
            </a:p>
          </p:txBody>
        </p:sp>
        <p:sp>
          <p:nvSpPr>
            <p:cNvPr id="11" name="菱形 10"/>
            <p:cNvSpPr/>
            <p:nvPr userDrawn="1"/>
          </p:nvSpPr>
          <p:spPr>
            <a:xfrm flipV="1">
              <a:off x="5304198" y="2090324"/>
              <a:ext cx="1583604" cy="1583604"/>
            </a:xfrm>
            <a:prstGeom prst="diamond">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400" dirty="0"/>
            </a:p>
          </p:txBody>
        </p:sp>
        <p:sp>
          <p:nvSpPr>
            <p:cNvPr id="12" name="菱形 11"/>
            <p:cNvSpPr/>
            <p:nvPr userDrawn="1"/>
          </p:nvSpPr>
          <p:spPr>
            <a:xfrm rot="7079517" flipV="1">
              <a:off x="3987205" y="2890053"/>
              <a:ext cx="1583604" cy="1583604"/>
            </a:xfrm>
            <a:prstGeom prst="diamond">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400"/>
            </a:p>
          </p:txBody>
        </p:sp>
        <p:sp>
          <p:nvSpPr>
            <p:cNvPr id="13" name="菱形 12"/>
            <p:cNvSpPr/>
            <p:nvPr userDrawn="1"/>
          </p:nvSpPr>
          <p:spPr>
            <a:xfrm flipV="1">
              <a:off x="4290565" y="2511298"/>
              <a:ext cx="1583604" cy="1583604"/>
            </a:xfrm>
            <a:prstGeom prst="diamond">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400" dirty="0"/>
            </a:p>
          </p:txBody>
        </p:sp>
      </p:grpSp>
    </p:spTree>
    <p:extLst>
      <p:ext uri="{BB962C8B-B14F-4D97-AF65-F5344CB8AC3E}">
        <p14:creationId xmlns:p14="http://schemas.microsoft.com/office/powerpoint/2010/main" val="162627612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9_标题幻灯片">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4653"/>
          </a:xfrm>
          <a:prstGeom prst="rect">
            <a:avLst/>
          </a:prstGeom>
        </p:spPr>
      </p:pic>
      <p:sp>
        <p:nvSpPr>
          <p:cNvPr id="3" name="矩形 2"/>
          <p:cNvSpPr/>
          <p:nvPr userDrawn="1"/>
        </p:nvSpPr>
        <p:spPr>
          <a:xfrm>
            <a:off x="0" y="0"/>
            <a:ext cx="12192000" cy="6854653"/>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88466123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8_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4653"/>
          </a:xfrm>
          <a:prstGeom prst="rect">
            <a:avLst/>
          </a:prstGeom>
        </p:spPr>
      </p:pic>
      <p:sp>
        <p:nvSpPr>
          <p:cNvPr id="3" name="矩形 2"/>
          <p:cNvSpPr/>
          <p:nvPr userDrawn="1"/>
        </p:nvSpPr>
        <p:spPr>
          <a:xfrm>
            <a:off x="0" y="3347"/>
            <a:ext cx="12192000" cy="6854653"/>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21307943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1_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4653"/>
          </a:xfrm>
          <a:prstGeom prst="rect">
            <a:avLst/>
          </a:prstGeom>
        </p:spPr>
      </p:pic>
      <p:sp>
        <p:nvSpPr>
          <p:cNvPr id="3" name="矩形 2"/>
          <p:cNvSpPr/>
          <p:nvPr userDrawn="1"/>
        </p:nvSpPr>
        <p:spPr>
          <a:xfrm>
            <a:off x="0" y="3347"/>
            <a:ext cx="12192000" cy="6854653"/>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矩形 3"/>
          <p:cNvSpPr/>
          <p:nvPr userDrawn="1"/>
        </p:nvSpPr>
        <p:spPr>
          <a:xfrm>
            <a:off x="0" y="-3347"/>
            <a:ext cx="12192000" cy="6854653"/>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605894428"/>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0_标题幻灯片">
    <p:spTree>
      <p:nvGrpSpPr>
        <p:cNvPr id="1" name=""/>
        <p:cNvGrpSpPr/>
        <p:nvPr/>
      </p:nvGrpSpPr>
      <p:grpSpPr>
        <a:xfrm>
          <a:off x="0" y="0"/>
          <a:ext cx="0" cy="0"/>
          <a:chOff x="0" y="0"/>
          <a:chExt cx="0" cy="0"/>
        </a:xfrm>
      </p:grpSpPr>
      <p:sp>
        <p:nvSpPr>
          <p:cNvPr id="2" name="文本占位符 7"/>
          <p:cNvSpPr>
            <a:spLocks noGrp="1"/>
          </p:cNvSpPr>
          <p:nvPr>
            <p:ph type="body" sz="quarter" idx="10" hasCustomPrompt="1"/>
          </p:nvPr>
        </p:nvSpPr>
        <p:spPr>
          <a:xfrm>
            <a:off x="4318000" y="414184"/>
            <a:ext cx="3556002" cy="441111"/>
          </a:xfrm>
          <a:prstGeom prst="rect">
            <a:avLst/>
          </a:prstGeom>
          <a:ln w="12700" cmpd="sng">
            <a:noFill/>
          </a:ln>
        </p:spPr>
        <p:txBody>
          <a:bodyPr vert="horz" anchor="ctr"/>
          <a:lstStyle>
            <a:lvl1pPr marL="0" indent="0" algn="ctr">
              <a:buNone/>
              <a:defRPr sz="2800" b="1">
                <a:solidFill>
                  <a:schemeClr val="tx1">
                    <a:lumMod val="75000"/>
                    <a:lumOff val="25000"/>
                  </a:schemeClr>
                </a:solidFill>
                <a:latin typeface="Microsoft YaHei" charset="0"/>
                <a:ea typeface="Microsoft YaHei" charset="0"/>
                <a:cs typeface="Microsoft YaHei" charset="0"/>
              </a:defRPr>
            </a:lvl1pPr>
          </a:lstStyle>
          <a:p>
            <a:pPr lvl="0"/>
            <a:r>
              <a:rPr kumimoji="1" lang="en-US" altLang="zh-CN" dirty="0" smtClean="0"/>
              <a:t>YOUR</a:t>
            </a:r>
            <a:r>
              <a:rPr kumimoji="1" lang="zh-CN" altLang="en-US" dirty="0" smtClean="0"/>
              <a:t> </a:t>
            </a:r>
            <a:r>
              <a:rPr kumimoji="1" lang="en-US" altLang="zh-CN" dirty="0" smtClean="0"/>
              <a:t>TITLE</a:t>
            </a:r>
            <a:r>
              <a:rPr kumimoji="1" lang="zh-CN" altLang="en-US" dirty="0" smtClean="0"/>
              <a:t> </a:t>
            </a:r>
            <a:r>
              <a:rPr kumimoji="1" lang="en-US" altLang="zh-CN" dirty="0" smtClean="0"/>
              <a:t>HERE</a:t>
            </a:r>
            <a:endParaRPr kumimoji="1" lang="zh-CN" altLang="en-US" dirty="0"/>
          </a:p>
        </p:txBody>
      </p:sp>
      <p:grpSp>
        <p:nvGrpSpPr>
          <p:cNvPr id="57" name="组 56"/>
          <p:cNvGrpSpPr/>
          <p:nvPr userDrawn="1"/>
        </p:nvGrpSpPr>
        <p:grpSpPr>
          <a:xfrm>
            <a:off x="-934823" y="-1177079"/>
            <a:ext cx="13735362" cy="2470184"/>
            <a:chOff x="-934823" y="-1177079"/>
            <a:chExt cx="13735362" cy="2470184"/>
          </a:xfrm>
        </p:grpSpPr>
        <p:sp>
          <p:nvSpPr>
            <p:cNvPr id="23" name="菱形 22"/>
            <p:cNvSpPr/>
            <p:nvPr userDrawn="1"/>
          </p:nvSpPr>
          <p:spPr>
            <a:xfrm rot="1702185" flipV="1">
              <a:off x="642317" y="-290499"/>
              <a:ext cx="1583604" cy="1583604"/>
            </a:xfrm>
            <a:prstGeom prst="diamond">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400"/>
            </a:p>
          </p:txBody>
        </p:sp>
        <p:sp>
          <p:nvSpPr>
            <p:cNvPr id="24" name="菱形 23"/>
            <p:cNvSpPr/>
            <p:nvPr userDrawn="1"/>
          </p:nvSpPr>
          <p:spPr>
            <a:xfrm rot="18278316" flipV="1">
              <a:off x="26687" y="-508895"/>
              <a:ext cx="1583604" cy="1583604"/>
            </a:xfrm>
            <a:prstGeom prst="diamond">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400" dirty="0"/>
            </a:p>
          </p:txBody>
        </p:sp>
        <p:sp>
          <p:nvSpPr>
            <p:cNvPr id="25" name="菱形 24"/>
            <p:cNvSpPr/>
            <p:nvPr userDrawn="1"/>
          </p:nvSpPr>
          <p:spPr>
            <a:xfrm rot="21253095" flipV="1">
              <a:off x="1398023" y="-932691"/>
              <a:ext cx="1583604" cy="1583604"/>
            </a:xfrm>
            <a:prstGeom prst="diamond">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400"/>
            </a:p>
          </p:txBody>
        </p:sp>
        <p:sp>
          <p:nvSpPr>
            <p:cNvPr id="26" name="菱形 25"/>
            <p:cNvSpPr/>
            <p:nvPr userDrawn="1"/>
          </p:nvSpPr>
          <p:spPr>
            <a:xfrm rot="16200000" flipV="1">
              <a:off x="-934823" y="-454843"/>
              <a:ext cx="1583604" cy="1583604"/>
            </a:xfrm>
            <a:prstGeom prst="diamond">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400" dirty="0"/>
            </a:p>
          </p:txBody>
        </p:sp>
        <p:sp>
          <p:nvSpPr>
            <p:cNvPr id="27" name="菱形 26"/>
            <p:cNvSpPr/>
            <p:nvPr userDrawn="1"/>
          </p:nvSpPr>
          <p:spPr>
            <a:xfrm rot="4471245" flipV="1">
              <a:off x="3680984" y="-891715"/>
              <a:ext cx="1583604" cy="1583604"/>
            </a:xfrm>
            <a:prstGeom prst="diamond">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400"/>
            </a:p>
          </p:txBody>
        </p:sp>
        <p:sp>
          <p:nvSpPr>
            <p:cNvPr id="28" name="菱形 27"/>
            <p:cNvSpPr/>
            <p:nvPr userDrawn="1"/>
          </p:nvSpPr>
          <p:spPr>
            <a:xfrm rot="21047376" flipV="1">
              <a:off x="3065354" y="-1110111"/>
              <a:ext cx="1583604" cy="1583604"/>
            </a:xfrm>
            <a:prstGeom prst="diamond">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400" dirty="0"/>
            </a:p>
          </p:txBody>
        </p:sp>
        <p:sp>
          <p:nvSpPr>
            <p:cNvPr id="29" name="菱形 28"/>
            <p:cNvSpPr/>
            <p:nvPr userDrawn="1"/>
          </p:nvSpPr>
          <p:spPr>
            <a:xfrm rot="2422155" flipV="1">
              <a:off x="4445779" y="-1077628"/>
              <a:ext cx="1583604" cy="1583604"/>
            </a:xfrm>
            <a:prstGeom prst="diamond">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400"/>
            </a:p>
          </p:txBody>
        </p:sp>
        <p:sp>
          <p:nvSpPr>
            <p:cNvPr id="30" name="菱形 29"/>
            <p:cNvSpPr/>
            <p:nvPr userDrawn="1"/>
          </p:nvSpPr>
          <p:spPr>
            <a:xfrm rot="18969060" flipV="1">
              <a:off x="2103844" y="-1056059"/>
              <a:ext cx="1583604" cy="1583604"/>
            </a:xfrm>
            <a:prstGeom prst="diamond">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400" dirty="0"/>
            </a:p>
          </p:txBody>
        </p:sp>
        <p:sp>
          <p:nvSpPr>
            <p:cNvPr id="31" name="菱形 30"/>
            <p:cNvSpPr/>
            <p:nvPr userDrawn="1"/>
          </p:nvSpPr>
          <p:spPr>
            <a:xfrm rot="3065279" flipV="1">
              <a:off x="9573142" y="-416395"/>
              <a:ext cx="1583604" cy="1583604"/>
            </a:xfrm>
            <a:prstGeom prst="diamond">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400"/>
            </a:p>
          </p:txBody>
        </p:sp>
        <p:sp>
          <p:nvSpPr>
            <p:cNvPr id="32" name="菱形 31"/>
            <p:cNvSpPr/>
            <p:nvPr userDrawn="1"/>
          </p:nvSpPr>
          <p:spPr>
            <a:xfrm rot="19641410" flipV="1">
              <a:off x="9089620" y="-855603"/>
              <a:ext cx="1583604" cy="1583604"/>
            </a:xfrm>
            <a:prstGeom prst="diamond">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400" dirty="0"/>
            </a:p>
          </p:txBody>
        </p:sp>
        <p:sp>
          <p:nvSpPr>
            <p:cNvPr id="33" name="菱形 32"/>
            <p:cNvSpPr/>
            <p:nvPr userDrawn="1"/>
          </p:nvSpPr>
          <p:spPr>
            <a:xfrm rot="1016189" flipV="1">
              <a:off x="10518231" y="-716909"/>
              <a:ext cx="1583604" cy="1583604"/>
            </a:xfrm>
            <a:prstGeom prst="diamond">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400"/>
            </a:p>
          </p:txBody>
        </p:sp>
        <p:sp>
          <p:nvSpPr>
            <p:cNvPr id="34" name="菱形 33"/>
            <p:cNvSpPr/>
            <p:nvPr userDrawn="1"/>
          </p:nvSpPr>
          <p:spPr>
            <a:xfrm rot="17563094" flipV="1">
              <a:off x="8181833" y="-1177079"/>
              <a:ext cx="1583604" cy="1583604"/>
            </a:xfrm>
            <a:prstGeom prst="diamond">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400" dirty="0"/>
            </a:p>
          </p:txBody>
        </p:sp>
        <p:sp>
          <p:nvSpPr>
            <p:cNvPr id="35" name="菱形 34"/>
            <p:cNvSpPr/>
            <p:nvPr userDrawn="1"/>
          </p:nvSpPr>
          <p:spPr>
            <a:xfrm rot="20332154" flipV="1">
              <a:off x="11216935" y="-558118"/>
              <a:ext cx="1583604" cy="1583604"/>
            </a:xfrm>
            <a:prstGeom prst="diamond">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400" dirty="0"/>
            </a:p>
          </p:txBody>
        </p:sp>
        <p:sp>
          <p:nvSpPr>
            <p:cNvPr id="37" name="菱形 36"/>
            <p:cNvSpPr/>
            <p:nvPr userDrawn="1"/>
          </p:nvSpPr>
          <p:spPr>
            <a:xfrm rot="17203814" flipV="1">
              <a:off x="7295153" y="-1010192"/>
              <a:ext cx="1583604" cy="1583604"/>
            </a:xfrm>
            <a:prstGeom prst="diamond">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400" dirty="0"/>
            </a:p>
          </p:txBody>
        </p:sp>
        <p:sp>
          <p:nvSpPr>
            <p:cNvPr id="38" name="菱形 37"/>
            <p:cNvSpPr/>
            <p:nvPr userDrawn="1"/>
          </p:nvSpPr>
          <p:spPr>
            <a:xfrm rot="15125498" flipV="1">
              <a:off x="6404253" y="-999496"/>
              <a:ext cx="1583604" cy="1583604"/>
            </a:xfrm>
            <a:prstGeom prst="diamond">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400" dirty="0"/>
            </a:p>
          </p:txBody>
        </p:sp>
        <p:sp>
          <p:nvSpPr>
            <p:cNvPr id="39" name="菱形 38"/>
            <p:cNvSpPr/>
            <p:nvPr userDrawn="1"/>
          </p:nvSpPr>
          <p:spPr>
            <a:xfrm rot="15492700" flipV="1">
              <a:off x="5316838" y="-1026911"/>
              <a:ext cx="1583604" cy="1583604"/>
            </a:xfrm>
            <a:prstGeom prst="diamond">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400"/>
            </a:p>
          </p:txBody>
        </p:sp>
      </p:grpSp>
    </p:spTree>
    <p:extLst>
      <p:ext uri="{BB962C8B-B14F-4D97-AF65-F5344CB8AC3E}">
        <p14:creationId xmlns:p14="http://schemas.microsoft.com/office/powerpoint/2010/main" val="135057379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9441500"/>
      </p:ext>
    </p:extLst>
  </p:cSld>
  <p:clrMap bg1="lt1" tx1="dk1" bg2="lt2" tx2="dk2" accent1="accent1" accent2="accent2" accent3="accent3" accent4="accent4" accent5="accent5" accent6="accent6" hlink="hlink" folHlink="folHlink"/>
  <p:sldLayoutIdLst>
    <p:sldLayoutId id="2147483679" r:id="rId1"/>
    <p:sldLayoutId id="2147483687" r:id="rId2"/>
    <p:sldLayoutId id="2147483686" r:id="rId3"/>
    <p:sldLayoutId id="2147483688" r:id="rId4"/>
    <p:sldLayoutId id="2147483680" r:id="rId5"/>
    <p:sldLayoutId id="2147483682" r:id="rId6"/>
    <p:sldLayoutId id="2147483681" r:id="rId7"/>
    <p:sldLayoutId id="2147483684" r:id="rId8"/>
    <p:sldLayoutId id="2147483683" r:id="rId9"/>
    <p:sldLayoutId id="2147483689" r:id="rId10"/>
    <p:sldLayoutId id="2147483685" r:id="rId11"/>
    <p:sldLayoutId id="2147483690" r:id="rId12"/>
    <p:sldLayoutId id="2147483662" r:id="rId13"/>
    <p:sldLayoutId id="2147483664" r:id="rId14"/>
    <p:sldLayoutId id="2147483663" r:id="rId15"/>
    <p:sldLayoutId id="2147483665"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11.xml"/><Relationship Id="rId4" Type="http://schemas.openxmlformats.org/officeDocument/2006/relationships/image" Target="../media/image2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1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emf"/><Relationship Id="rId7"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1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emf"/><Relationship Id="rId9"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11.xml"/><Relationship Id="rId4" Type="http://schemas.openxmlformats.org/officeDocument/2006/relationships/image" Target="../media/image19.emf"/></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11.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9.xml"/><Relationship Id="rId1" Type="http://schemas.openxmlformats.org/officeDocument/2006/relationships/slideLayout" Target="../slideLayouts/slideLayout11.xml"/><Relationship Id="rId4" Type="http://schemas.openxmlformats.org/officeDocument/2006/relationships/image" Target="../media/image25.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79685" y="2044285"/>
            <a:ext cx="11212642" cy="707886"/>
          </a:xfrm>
          <a:prstGeom prst="rect">
            <a:avLst/>
          </a:prstGeom>
          <a:noFill/>
        </p:spPr>
        <p:txBody>
          <a:bodyPr wrap="square" rtlCol="0">
            <a:spAutoFit/>
          </a:bodyPr>
          <a:lstStyle/>
          <a:p>
            <a:pPr algn="r"/>
            <a:r>
              <a:rPr kumimoji="1" lang="zh-CN" altLang="en-US" sz="4000" b="1" dirty="0" smtClean="0">
                <a:solidFill>
                  <a:schemeClr val="accent1">
                    <a:lumMod val="50000"/>
                  </a:schemeClr>
                </a:solidFill>
                <a:latin typeface="Microsoft YaHei" charset="0"/>
                <a:ea typeface="Microsoft YaHei" charset="0"/>
                <a:cs typeface="Microsoft YaHei" charset="0"/>
              </a:rPr>
              <a:t>基于信息动态传播过程的网络重构和推荐算法</a:t>
            </a:r>
            <a:endParaRPr kumimoji="1" lang="zh-CN" altLang="en-US" sz="4800" b="1" dirty="0">
              <a:solidFill>
                <a:schemeClr val="accent1">
                  <a:lumMod val="50000"/>
                </a:schemeClr>
              </a:solidFill>
              <a:latin typeface="Microsoft YaHei" charset="0"/>
              <a:ea typeface="Microsoft YaHei" charset="0"/>
              <a:cs typeface="Microsoft YaHei" charset="0"/>
            </a:endParaRPr>
          </a:p>
        </p:txBody>
      </p:sp>
      <p:sp>
        <p:nvSpPr>
          <p:cNvPr id="11" name="文本框 10"/>
          <p:cNvSpPr txBox="1"/>
          <p:nvPr/>
        </p:nvSpPr>
        <p:spPr>
          <a:xfrm>
            <a:off x="1757504" y="5264855"/>
            <a:ext cx="2525050" cy="400110"/>
          </a:xfrm>
          <a:prstGeom prst="rect">
            <a:avLst/>
          </a:prstGeom>
          <a:noFill/>
        </p:spPr>
        <p:txBody>
          <a:bodyPr wrap="none" rtlCol="0">
            <a:spAutoFit/>
          </a:bodyPr>
          <a:lstStyle>
            <a:defPPr>
              <a:defRPr lang="zh-CN"/>
            </a:defPPr>
            <a:lvl1pPr marL="285750" indent="-285750">
              <a:buFont typeface="Wingdings" charset="2"/>
              <a:buChar char="l"/>
              <a:defRPr kumimoji="1" sz="2000" b="1">
                <a:solidFill>
                  <a:schemeClr val="accent1">
                    <a:lumMod val="50000"/>
                  </a:schemeClr>
                </a:solidFill>
                <a:latin typeface="Microsoft YaHei" charset="0"/>
                <a:ea typeface="Microsoft YaHei" charset="0"/>
                <a:cs typeface="Microsoft YaHei" charset="0"/>
              </a:defRPr>
            </a:lvl1pPr>
          </a:lstStyle>
          <a:p>
            <a:r>
              <a:rPr lang="zh-CN" altLang="en-US" dirty="0"/>
              <a:t>专业：</a:t>
            </a:r>
            <a:r>
              <a:rPr lang="zh-CN" altLang="en-US" dirty="0" smtClean="0"/>
              <a:t>计算机技术</a:t>
            </a:r>
            <a:endParaRPr lang="zh-CN" altLang="en-US" dirty="0"/>
          </a:p>
        </p:txBody>
      </p:sp>
      <p:sp>
        <p:nvSpPr>
          <p:cNvPr id="16" name="文本框 15"/>
          <p:cNvSpPr txBox="1"/>
          <p:nvPr/>
        </p:nvSpPr>
        <p:spPr>
          <a:xfrm>
            <a:off x="5433614" y="5264855"/>
            <a:ext cx="2268570" cy="400110"/>
          </a:xfrm>
          <a:prstGeom prst="rect">
            <a:avLst/>
          </a:prstGeom>
          <a:noFill/>
        </p:spPr>
        <p:txBody>
          <a:bodyPr wrap="none" rtlCol="0">
            <a:spAutoFit/>
          </a:bodyPr>
          <a:lstStyle/>
          <a:p>
            <a:pPr marL="285750" indent="-285750">
              <a:buFont typeface="Wingdings" charset="2"/>
              <a:buChar char="l"/>
            </a:pPr>
            <a:r>
              <a:rPr kumimoji="1" lang="zh-CN" altLang="en-US" sz="2000" b="1" dirty="0" smtClean="0">
                <a:solidFill>
                  <a:schemeClr val="accent1">
                    <a:lumMod val="50000"/>
                  </a:schemeClr>
                </a:solidFill>
                <a:latin typeface="Microsoft YaHei" charset="0"/>
                <a:ea typeface="Microsoft YaHei" charset="0"/>
                <a:cs typeface="Microsoft YaHei" charset="0"/>
              </a:rPr>
              <a:t>报告人：</a:t>
            </a:r>
            <a:r>
              <a:rPr kumimoji="1" lang="zh-CN" altLang="en-US" sz="2000" b="1" dirty="0">
                <a:solidFill>
                  <a:schemeClr val="accent1">
                    <a:lumMod val="50000"/>
                  </a:schemeClr>
                </a:solidFill>
                <a:latin typeface="Microsoft YaHei" charset="0"/>
                <a:ea typeface="Microsoft YaHei" charset="0"/>
                <a:cs typeface="Microsoft YaHei" charset="0"/>
              </a:rPr>
              <a:t>刘铭锴</a:t>
            </a:r>
          </a:p>
        </p:txBody>
      </p:sp>
      <p:sp>
        <p:nvSpPr>
          <p:cNvPr id="17" name="文本框 16"/>
          <p:cNvSpPr txBox="1"/>
          <p:nvPr/>
        </p:nvSpPr>
        <p:spPr>
          <a:xfrm>
            <a:off x="8853244" y="5264855"/>
            <a:ext cx="2268570" cy="400110"/>
          </a:xfrm>
          <a:prstGeom prst="rect">
            <a:avLst/>
          </a:prstGeom>
          <a:noFill/>
        </p:spPr>
        <p:txBody>
          <a:bodyPr wrap="none" rtlCol="0">
            <a:spAutoFit/>
          </a:bodyPr>
          <a:lstStyle>
            <a:defPPr>
              <a:defRPr lang="zh-CN"/>
            </a:defPPr>
            <a:lvl1pPr marL="285750" indent="-285750">
              <a:buFont typeface="Wingdings" charset="2"/>
              <a:buChar char="l"/>
              <a:defRPr kumimoji="1" sz="2000" b="1">
                <a:solidFill>
                  <a:schemeClr val="accent1">
                    <a:lumMod val="50000"/>
                  </a:schemeClr>
                </a:solidFill>
                <a:latin typeface="Microsoft YaHei" charset="0"/>
                <a:ea typeface="Microsoft YaHei" charset="0"/>
                <a:cs typeface="Microsoft YaHei" charset="0"/>
              </a:defRPr>
            </a:lvl1pPr>
          </a:lstStyle>
          <a:p>
            <a:r>
              <a:rPr lang="zh-CN" altLang="en-US" dirty="0"/>
              <a:t>指导老师</a:t>
            </a:r>
            <a:r>
              <a:rPr lang="zh-CN" altLang="en-US" dirty="0" smtClean="0"/>
              <a:t>：廖好</a:t>
            </a:r>
            <a:endParaRPr lang="zh-CN" altLang="en-US" dirty="0"/>
          </a:p>
        </p:txBody>
      </p:sp>
      <p:sp>
        <p:nvSpPr>
          <p:cNvPr id="9" name="文本框 2"/>
          <p:cNvSpPr txBox="1"/>
          <p:nvPr/>
        </p:nvSpPr>
        <p:spPr>
          <a:xfrm>
            <a:off x="8430888" y="3272067"/>
            <a:ext cx="3310522" cy="461665"/>
          </a:xfrm>
          <a:prstGeom prst="rect">
            <a:avLst/>
          </a:prstGeom>
          <a:noFill/>
        </p:spPr>
        <p:txBody>
          <a:bodyPr wrap="none" rtlCol="0">
            <a:spAutoFit/>
          </a:bodyPr>
          <a:lstStyle/>
          <a:p>
            <a:pPr algn="r"/>
            <a:r>
              <a:rPr kumimoji="1" lang="en-US" altLang="zh-CN" sz="2400" dirty="0" smtClean="0">
                <a:solidFill>
                  <a:schemeClr val="accent1">
                    <a:lumMod val="50000"/>
                  </a:schemeClr>
                </a:solidFill>
                <a:latin typeface="Microsoft YaHei" charset="0"/>
                <a:ea typeface="Microsoft YaHei" charset="0"/>
                <a:cs typeface="Microsoft YaHei" charset="0"/>
              </a:rPr>
              <a:t>——</a:t>
            </a:r>
            <a:r>
              <a:rPr kumimoji="1" lang="zh-CN" altLang="en-US" sz="2400" dirty="0" smtClean="0">
                <a:solidFill>
                  <a:schemeClr val="accent1">
                    <a:lumMod val="50000"/>
                  </a:schemeClr>
                </a:solidFill>
                <a:latin typeface="Microsoft YaHei" charset="0"/>
                <a:ea typeface="Microsoft YaHei" charset="0"/>
                <a:cs typeface="Microsoft YaHei" charset="0"/>
              </a:rPr>
              <a:t>毕业论文开题报告</a:t>
            </a:r>
            <a:endParaRPr kumimoji="1" lang="zh-CN" altLang="en-US" sz="2400" dirty="0">
              <a:solidFill>
                <a:schemeClr val="accent1">
                  <a:lumMod val="50000"/>
                </a:schemeClr>
              </a:solidFill>
              <a:latin typeface="Microsoft YaHei" charset="0"/>
              <a:ea typeface="Microsoft YaHei" charset="0"/>
              <a:cs typeface="Microsoft YaHei" charset="0"/>
            </a:endParaRPr>
          </a:p>
        </p:txBody>
      </p:sp>
    </p:spTree>
    <p:extLst>
      <p:ext uri="{BB962C8B-B14F-4D97-AF65-F5344CB8AC3E}">
        <p14:creationId xmlns:p14="http://schemas.microsoft.com/office/powerpoint/2010/main" val="16659474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smtClean="0"/>
              <a:t>02-2 </a:t>
            </a:r>
            <a:r>
              <a:rPr kumimoji="1" lang="zh-CN" altLang="en-US" dirty="0" smtClean="0"/>
              <a:t>研究</a:t>
            </a:r>
            <a:r>
              <a:rPr kumimoji="1" lang="zh-CN" altLang="en-US" dirty="0"/>
              <a:t>内容</a:t>
            </a:r>
            <a:r>
              <a:rPr kumimoji="1" lang="zh-CN" altLang="en-US" dirty="0" smtClean="0"/>
              <a:t>：基于图神经网络的推荐算法</a:t>
            </a:r>
            <a:endParaRPr kumimoji="1" lang="zh-CN" altLang="en-US" dirty="0"/>
          </a:p>
        </p:txBody>
      </p:sp>
      <p:sp>
        <p:nvSpPr>
          <p:cNvPr id="16" name="矩形 15"/>
          <p:cNvSpPr/>
          <p:nvPr/>
        </p:nvSpPr>
        <p:spPr>
          <a:xfrm>
            <a:off x="82121" y="2671214"/>
            <a:ext cx="5570756" cy="584775"/>
          </a:xfrm>
          <a:prstGeom prst="rect">
            <a:avLst/>
          </a:prstGeom>
        </p:spPr>
        <p:txBody>
          <a:bodyPr wrap="none">
            <a:spAutoFit/>
          </a:bodyPr>
          <a:lstStyle/>
          <a:p>
            <a:pPr marL="457200" indent="-457200" defTabSz="609585">
              <a:buFont typeface="Wingdings" panose="05000000000000000000" pitchFamily="2" charset="2"/>
              <a:buChar char="l"/>
            </a:pPr>
            <a:r>
              <a:rPr lang="zh-CN" altLang="en-US" sz="3200" dirty="0" smtClean="0">
                <a:solidFill>
                  <a:schemeClr val="accent1"/>
                </a:solidFill>
                <a:ea typeface="微软雅黑" charset="0"/>
              </a:rPr>
              <a:t>基于会话的图神经网络推荐</a:t>
            </a:r>
            <a:endParaRPr lang="en-US" altLang="zh-CN" sz="3200" dirty="0" smtClean="0">
              <a:solidFill>
                <a:schemeClr val="accent1"/>
              </a:solidFill>
              <a:ea typeface="微软雅黑" charset="0"/>
            </a:endParaRPr>
          </a:p>
        </p:txBody>
      </p:sp>
      <p:sp>
        <p:nvSpPr>
          <p:cNvPr id="20" name="文本框 19"/>
          <p:cNvSpPr txBox="1"/>
          <p:nvPr/>
        </p:nvSpPr>
        <p:spPr>
          <a:xfrm>
            <a:off x="779129" y="1635474"/>
            <a:ext cx="800219" cy="461665"/>
          </a:xfrm>
          <a:prstGeom prst="rect">
            <a:avLst/>
          </a:prstGeom>
          <a:noFill/>
          <a:ln>
            <a:noFill/>
          </a:ln>
        </p:spPr>
        <p:txBody>
          <a:bodyPr wrap="none" rtlCol="0" anchor="ctr">
            <a:spAutoFit/>
          </a:bodyPr>
          <a:lstStyle/>
          <a:p>
            <a:r>
              <a:rPr kumimoji="1" lang="zh-CN" altLang="en-US" sz="2400" b="1" dirty="0">
                <a:solidFill>
                  <a:schemeClr val="bg1"/>
                </a:solidFill>
                <a:ea typeface="Microsoft YaHei" charset="0"/>
                <a:cs typeface="Microsoft YaHei" charset="0"/>
              </a:rPr>
              <a:t>数据</a:t>
            </a:r>
          </a:p>
        </p:txBody>
      </p:sp>
      <p:sp>
        <p:nvSpPr>
          <p:cNvPr id="34" name="五边形 33"/>
          <p:cNvSpPr/>
          <p:nvPr/>
        </p:nvSpPr>
        <p:spPr>
          <a:xfrm>
            <a:off x="9328" y="1335287"/>
            <a:ext cx="2902358" cy="1045301"/>
          </a:xfrm>
          <a:prstGeom prst="homePlate">
            <a:avLst>
              <a:gd name="adj" fmla="val 30000"/>
            </a:avLst>
          </a:prstGeom>
          <a:solidFill>
            <a:srgbClr val="E73A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5" name="文本框 34"/>
          <p:cNvSpPr txBox="1"/>
          <p:nvPr/>
        </p:nvSpPr>
        <p:spPr>
          <a:xfrm>
            <a:off x="772250" y="1613405"/>
            <a:ext cx="914889" cy="461665"/>
          </a:xfrm>
          <a:prstGeom prst="rect">
            <a:avLst/>
          </a:prstGeom>
          <a:noFill/>
          <a:ln>
            <a:noFill/>
          </a:ln>
        </p:spPr>
        <p:txBody>
          <a:bodyPr wrap="square" rtlCol="0" anchor="ctr">
            <a:spAutoFit/>
          </a:bodyPr>
          <a:lstStyle/>
          <a:p>
            <a:r>
              <a:rPr kumimoji="1" lang="zh-CN" altLang="en-US" sz="2400" b="1" dirty="0">
                <a:solidFill>
                  <a:schemeClr val="bg1"/>
                </a:solidFill>
                <a:ea typeface="Microsoft YaHei" charset="0"/>
                <a:cs typeface="Microsoft YaHei" charset="0"/>
              </a:rPr>
              <a:t>问题</a:t>
            </a:r>
          </a:p>
        </p:txBody>
      </p:sp>
      <p:sp>
        <p:nvSpPr>
          <p:cNvPr id="12" name="TextBox 45"/>
          <p:cNvSpPr txBox="1"/>
          <p:nvPr/>
        </p:nvSpPr>
        <p:spPr>
          <a:xfrm>
            <a:off x="9172423" y="6511259"/>
            <a:ext cx="4617005" cy="307777"/>
          </a:xfrm>
          <a:prstGeom prst="rect">
            <a:avLst/>
          </a:prstGeom>
          <a:noFill/>
        </p:spPr>
        <p:txBody>
          <a:bodyPr wrap="square" rtlCol="0">
            <a:spAutoFit/>
          </a:bodyPr>
          <a:lstStyle/>
          <a:p>
            <a:r>
              <a:rPr lang="en-US" altLang="zh-TW" sz="1400" dirty="0" smtClean="0"/>
              <a:t>[1] </a:t>
            </a:r>
            <a:r>
              <a:rPr lang="en-US" altLang="zh-CN" sz="1400" dirty="0" smtClean="0"/>
              <a:t>Wu Shu</a:t>
            </a:r>
            <a:r>
              <a:rPr lang="en-US" altLang="zh-TW" sz="1400" dirty="0" smtClean="0"/>
              <a:t>, </a:t>
            </a:r>
            <a:r>
              <a:rPr lang="en-US" altLang="zh-CN" sz="1400" dirty="0" smtClean="0"/>
              <a:t>el.at.</a:t>
            </a:r>
            <a:r>
              <a:rPr lang="en-US" altLang="zh-TW" sz="1400" dirty="0" smtClean="0"/>
              <a:t> </a:t>
            </a:r>
            <a:r>
              <a:rPr lang="en-US" altLang="zh-TW" sz="1400" i="1" dirty="0" smtClean="0"/>
              <a:t>AAAI</a:t>
            </a:r>
            <a:r>
              <a:rPr lang="en-US" altLang="zh-TW" sz="1400" dirty="0" smtClean="0"/>
              <a:t>, 2019.</a:t>
            </a:r>
            <a:endParaRPr lang="zh-TW" altLang="en-US" sz="1400" dirty="0"/>
          </a:p>
        </p:txBody>
      </p:sp>
      <p:sp>
        <p:nvSpPr>
          <p:cNvPr id="8" name="文本框 7"/>
          <p:cNvSpPr txBox="1"/>
          <p:nvPr/>
        </p:nvSpPr>
        <p:spPr>
          <a:xfrm>
            <a:off x="1591228" y="3546615"/>
            <a:ext cx="4061649" cy="461665"/>
          </a:xfrm>
          <a:prstGeom prst="rect">
            <a:avLst/>
          </a:prstGeom>
          <a:noFill/>
        </p:spPr>
        <p:txBody>
          <a:bodyPr wrap="square" rtlCol="0">
            <a:spAutoFit/>
          </a:bodyPr>
          <a:lstStyle/>
          <a:p>
            <a:r>
              <a:rPr lang="zh-CN" altLang="en-US" sz="2400" dirty="0" smtClean="0"/>
              <a:t>物品：广告</a:t>
            </a:r>
            <a:r>
              <a:rPr lang="en-US" altLang="zh-CN" sz="2400" dirty="0" smtClean="0"/>
              <a:t>/</a:t>
            </a:r>
            <a:r>
              <a:rPr lang="zh-CN" altLang="en-US" sz="2400" dirty="0" smtClean="0"/>
              <a:t>商品</a:t>
            </a:r>
            <a:r>
              <a:rPr lang="en-US" altLang="zh-CN" sz="2400" dirty="0" smtClean="0"/>
              <a:t>/</a:t>
            </a:r>
            <a:r>
              <a:rPr lang="zh-CN" altLang="en-US" sz="2400" dirty="0" smtClean="0"/>
              <a:t>新闻等</a:t>
            </a:r>
            <a:endParaRPr lang="zh-CN" altLang="en-US" sz="2400" dirty="0"/>
          </a:p>
        </p:txBody>
      </p:sp>
      <mc:AlternateContent xmlns:mc="http://schemas.openxmlformats.org/markup-compatibility/2006">
        <mc:Choice xmlns:a14="http://schemas.microsoft.com/office/drawing/2010/main" Requires="a14">
          <p:sp>
            <p:nvSpPr>
              <p:cNvPr id="11" name="矩形 10"/>
              <p:cNvSpPr/>
              <p:nvPr/>
            </p:nvSpPr>
            <p:spPr>
              <a:xfrm>
                <a:off x="7128196" y="3533935"/>
                <a:ext cx="3121589" cy="461665"/>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𝑉</m:t>
                      </m:r>
                      <m:r>
                        <a:rPr lang="en-US" altLang="zh-CN" sz="2400" b="0" i="1" smtClean="0">
                          <a:latin typeface="Cambria Math" panose="02040503050406030204" pitchFamily="18" charset="0"/>
                        </a:rPr>
                        <m:t>=</m:t>
                      </m:r>
                      <m:d>
                        <m:dPr>
                          <m:begChr m:val="{"/>
                          <m:endChr m:val="}"/>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𝑣</m:t>
                              </m:r>
                            </m:e>
                            <m:sub>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𝑣</m:t>
                              </m:r>
                            </m:e>
                            <m:sub>
                              <m:r>
                                <a:rPr lang="en-US" altLang="zh-CN" sz="2400" b="0" i="1" smtClean="0">
                                  <a:latin typeface="Cambria Math" panose="02040503050406030204" pitchFamily="18" charset="0"/>
                                </a:rPr>
                                <m:t>2</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𝑣</m:t>
                              </m:r>
                            </m:e>
                            <m:sub>
                              <m:r>
                                <a:rPr lang="en-US" altLang="zh-CN" sz="2400" b="0" i="1" smtClean="0">
                                  <a:latin typeface="Cambria Math" panose="02040503050406030204" pitchFamily="18" charset="0"/>
                                </a:rPr>
                                <m:t>𝑚</m:t>
                              </m:r>
                            </m:sub>
                          </m:sSub>
                        </m:e>
                      </m:d>
                    </m:oMath>
                  </m:oMathPara>
                </a14:m>
                <a:endParaRPr lang="zh-CN" altLang="en-US" sz="2000" dirty="0"/>
              </a:p>
            </p:txBody>
          </p:sp>
        </mc:Choice>
        <mc:Fallback>
          <p:sp>
            <p:nvSpPr>
              <p:cNvPr id="11" name="矩形 10"/>
              <p:cNvSpPr>
                <a:spLocks noRot="1" noChangeAspect="1" noMove="1" noResize="1" noEditPoints="1" noAdjustHandles="1" noChangeArrowheads="1" noChangeShapeType="1" noTextEdit="1"/>
              </p:cNvSpPr>
              <p:nvPr/>
            </p:nvSpPr>
            <p:spPr>
              <a:xfrm>
                <a:off x="7128196" y="3533935"/>
                <a:ext cx="3121589" cy="461665"/>
              </a:xfrm>
              <a:prstGeom prst="rect">
                <a:avLst/>
              </a:prstGeom>
              <a:blipFill rotWithShape="0">
                <a:blip r:embed="rId3"/>
                <a:stretch>
                  <a:fillRect b="-4000"/>
                </a:stretch>
              </a:blipFill>
            </p:spPr>
            <p:txBody>
              <a:bodyPr/>
              <a:lstStyle/>
              <a:p>
                <a:r>
                  <a:rPr lang="zh-CN" altLang="en-US">
                    <a:noFill/>
                  </a:rPr>
                  <a:t> </a:t>
                </a:r>
              </a:p>
            </p:txBody>
          </p:sp>
        </mc:Fallback>
      </mc:AlternateContent>
      <p:sp>
        <p:nvSpPr>
          <p:cNvPr id="13" name="文本框 12"/>
          <p:cNvSpPr txBox="1"/>
          <p:nvPr/>
        </p:nvSpPr>
        <p:spPr>
          <a:xfrm>
            <a:off x="1579348" y="5114260"/>
            <a:ext cx="4455066" cy="461665"/>
          </a:xfrm>
          <a:prstGeom prst="rect">
            <a:avLst/>
          </a:prstGeom>
          <a:noFill/>
        </p:spPr>
        <p:txBody>
          <a:bodyPr wrap="none" rtlCol="0">
            <a:spAutoFit/>
          </a:bodyPr>
          <a:lstStyle/>
          <a:p>
            <a:r>
              <a:rPr lang="zh-CN" altLang="en-US" sz="2400" dirty="0" smtClean="0"/>
              <a:t>用户一系列点击</a:t>
            </a:r>
            <a:r>
              <a:rPr lang="en-US" altLang="zh-CN" sz="2400" dirty="0" smtClean="0"/>
              <a:t>/</a:t>
            </a:r>
            <a:r>
              <a:rPr lang="zh-CN" altLang="en-US" sz="2400" dirty="0" smtClean="0"/>
              <a:t>浏览</a:t>
            </a:r>
            <a:r>
              <a:rPr lang="en-US" altLang="zh-CN" sz="2400" dirty="0" smtClean="0"/>
              <a:t>/</a:t>
            </a:r>
            <a:r>
              <a:rPr lang="zh-CN" altLang="en-US" sz="2400" dirty="0" smtClean="0"/>
              <a:t>购买行为</a:t>
            </a:r>
            <a:endParaRPr lang="zh-CN" altLang="en-US" sz="2400" dirty="0"/>
          </a:p>
        </p:txBody>
      </p:sp>
      <mc:AlternateContent xmlns:mc="http://schemas.openxmlformats.org/markup-compatibility/2006">
        <mc:Choice xmlns:a14="http://schemas.microsoft.com/office/drawing/2010/main" Requires="a14">
          <p:sp>
            <p:nvSpPr>
              <p:cNvPr id="14" name="文本框 13"/>
              <p:cNvSpPr txBox="1"/>
              <p:nvPr/>
            </p:nvSpPr>
            <p:spPr>
              <a:xfrm>
                <a:off x="7441946" y="5136669"/>
                <a:ext cx="2751202" cy="416845"/>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m:rPr>
                          <m:sty m:val="p"/>
                        </m:rPr>
                        <a:rPr lang="en-US" altLang="zh-CN" sz="2400" i="1" smtClean="0">
                          <a:latin typeface="Cambria Math" panose="02040503050406030204" pitchFamily="18" charset="0"/>
                        </a:rPr>
                        <m:t>s</m:t>
                      </m:r>
                      <m:r>
                        <a:rPr lang="en-US" altLang="zh-CN" sz="2400" b="0" i="0" smtClean="0">
                          <a:latin typeface="Cambria Math" panose="02040503050406030204" pitchFamily="18" charset="0"/>
                        </a:rPr>
                        <m:t>=</m:t>
                      </m:r>
                      <m:d>
                        <m:dPr>
                          <m:begChr m:val="["/>
                          <m:endChr m:val="]"/>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𝑣</m:t>
                              </m:r>
                            </m:e>
                            <m:sub>
                              <m:r>
                                <a:rPr lang="en-US" altLang="zh-CN" sz="2400" b="0" i="1" smtClean="0">
                                  <a:latin typeface="Cambria Math" panose="02040503050406030204" pitchFamily="18" charset="0"/>
                                </a:rPr>
                                <m:t>𝑠</m:t>
                              </m:r>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𝑣</m:t>
                              </m:r>
                            </m:e>
                            <m:sub>
                              <m:r>
                                <a:rPr lang="en-US" altLang="zh-CN" sz="2400" b="0" i="1" smtClean="0">
                                  <a:latin typeface="Cambria Math" panose="02040503050406030204" pitchFamily="18" charset="0"/>
                                </a:rPr>
                                <m:t>𝑠</m:t>
                              </m:r>
                              <m:r>
                                <a:rPr lang="en-US" altLang="zh-CN" sz="2400" b="0" i="1" smtClean="0">
                                  <a:latin typeface="Cambria Math" panose="02040503050406030204" pitchFamily="18" charset="0"/>
                                </a:rPr>
                                <m:t>,2</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𝑣</m:t>
                              </m:r>
                            </m:e>
                            <m:sub>
                              <m:r>
                                <a:rPr lang="en-US" altLang="zh-CN" sz="2400" b="0" i="1" smtClean="0">
                                  <a:latin typeface="Cambria Math" panose="02040503050406030204" pitchFamily="18" charset="0"/>
                                </a:rPr>
                                <m:t>𝑠</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𝑛</m:t>
                              </m:r>
                            </m:sub>
                          </m:sSub>
                        </m:e>
                      </m:d>
                    </m:oMath>
                  </m:oMathPara>
                </a14:m>
                <a:endParaRPr lang="zh-CN" altLang="en-US" sz="2400" dirty="0"/>
              </a:p>
            </p:txBody>
          </p:sp>
        </mc:Choice>
        <mc:Fallback>
          <p:sp>
            <p:nvSpPr>
              <p:cNvPr id="14" name="文本框 13"/>
              <p:cNvSpPr txBox="1">
                <a:spLocks noRot="1" noChangeAspect="1" noMove="1" noResize="1" noEditPoints="1" noAdjustHandles="1" noChangeArrowheads="1" noChangeShapeType="1" noTextEdit="1"/>
              </p:cNvSpPr>
              <p:nvPr/>
            </p:nvSpPr>
            <p:spPr>
              <a:xfrm>
                <a:off x="7441946" y="5136669"/>
                <a:ext cx="2751202" cy="416845"/>
              </a:xfrm>
              <a:prstGeom prst="rect">
                <a:avLst/>
              </a:prstGeom>
              <a:blipFill rotWithShape="0">
                <a:blip r:embed="rId4"/>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48716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smtClean="0"/>
              <a:t>02-2 </a:t>
            </a:r>
            <a:r>
              <a:rPr kumimoji="1" lang="zh-CN" altLang="en-US" dirty="0" smtClean="0"/>
              <a:t>研究</a:t>
            </a:r>
            <a:r>
              <a:rPr kumimoji="1" lang="zh-CN" altLang="en-US" dirty="0"/>
              <a:t>内容：基于图神经网络的推荐算法</a:t>
            </a:r>
          </a:p>
        </p:txBody>
      </p:sp>
      <p:sp>
        <p:nvSpPr>
          <p:cNvPr id="30" name="矩形 29"/>
          <p:cNvSpPr/>
          <p:nvPr/>
        </p:nvSpPr>
        <p:spPr>
          <a:xfrm>
            <a:off x="-4387" y="2764957"/>
            <a:ext cx="2287806" cy="584775"/>
          </a:xfrm>
          <a:prstGeom prst="rect">
            <a:avLst/>
          </a:prstGeom>
        </p:spPr>
        <p:txBody>
          <a:bodyPr wrap="none">
            <a:spAutoFit/>
          </a:bodyPr>
          <a:lstStyle/>
          <a:p>
            <a:pPr marL="457200" indent="-457200" defTabSz="609585">
              <a:buFont typeface="Wingdings" panose="05000000000000000000" pitchFamily="2" charset="2"/>
              <a:buChar char="l"/>
            </a:pPr>
            <a:r>
              <a:rPr lang="zh-CN" altLang="en-US" sz="3200" dirty="0" smtClean="0">
                <a:solidFill>
                  <a:schemeClr val="accent1"/>
                </a:solidFill>
                <a:ea typeface="微软雅黑" charset="0"/>
              </a:rPr>
              <a:t>数据描述</a:t>
            </a:r>
            <a:endParaRPr lang="en-US" altLang="zh-CN" sz="3200" dirty="0" smtClean="0">
              <a:solidFill>
                <a:schemeClr val="accent1"/>
              </a:solidFill>
              <a:ea typeface="微软雅黑" charset="0"/>
            </a:endParaRPr>
          </a:p>
        </p:txBody>
      </p:sp>
      <p:sp>
        <p:nvSpPr>
          <p:cNvPr id="13" name="文本框 12"/>
          <p:cNvSpPr txBox="1"/>
          <p:nvPr/>
        </p:nvSpPr>
        <p:spPr>
          <a:xfrm>
            <a:off x="779129" y="1635474"/>
            <a:ext cx="800219" cy="461665"/>
          </a:xfrm>
          <a:prstGeom prst="rect">
            <a:avLst/>
          </a:prstGeom>
          <a:noFill/>
          <a:ln>
            <a:noFill/>
          </a:ln>
        </p:spPr>
        <p:txBody>
          <a:bodyPr wrap="none" rtlCol="0" anchor="ctr">
            <a:spAutoFit/>
          </a:bodyPr>
          <a:lstStyle/>
          <a:p>
            <a:r>
              <a:rPr kumimoji="1" lang="zh-CN" altLang="en-US" sz="2400" b="1" dirty="0">
                <a:solidFill>
                  <a:schemeClr val="bg1"/>
                </a:solidFill>
                <a:ea typeface="Microsoft YaHei" charset="0"/>
                <a:cs typeface="Microsoft YaHei" charset="0"/>
              </a:rPr>
              <a:t>数据</a:t>
            </a:r>
          </a:p>
        </p:txBody>
      </p:sp>
      <p:sp>
        <p:nvSpPr>
          <p:cNvPr id="15" name="五边形 14"/>
          <p:cNvSpPr/>
          <p:nvPr/>
        </p:nvSpPr>
        <p:spPr>
          <a:xfrm>
            <a:off x="2386957" y="1335291"/>
            <a:ext cx="2874579" cy="1045302"/>
          </a:xfrm>
          <a:prstGeom prst="homePlate">
            <a:avLst>
              <a:gd name="adj" fmla="val 3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文本框 15"/>
          <p:cNvSpPr txBox="1"/>
          <p:nvPr/>
        </p:nvSpPr>
        <p:spPr>
          <a:xfrm>
            <a:off x="3197991" y="1640729"/>
            <a:ext cx="800219" cy="461665"/>
          </a:xfrm>
          <a:prstGeom prst="rect">
            <a:avLst/>
          </a:prstGeom>
          <a:noFill/>
          <a:ln>
            <a:noFill/>
          </a:ln>
        </p:spPr>
        <p:txBody>
          <a:bodyPr wrap="none" rtlCol="0" anchor="ctr">
            <a:spAutoFit/>
          </a:bodyPr>
          <a:lstStyle/>
          <a:p>
            <a:r>
              <a:rPr kumimoji="1" lang="zh-CN" altLang="en-US" sz="2400" b="1" dirty="0" smtClean="0">
                <a:solidFill>
                  <a:schemeClr val="bg1"/>
                </a:solidFill>
                <a:ea typeface="Microsoft YaHei" charset="0"/>
                <a:cs typeface="Microsoft YaHei" charset="0"/>
              </a:rPr>
              <a:t>数据</a:t>
            </a:r>
            <a:endParaRPr kumimoji="1" lang="zh-CN" altLang="en-US" sz="2400" b="1" dirty="0">
              <a:solidFill>
                <a:schemeClr val="bg1"/>
              </a:solidFill>
              <a:ea typeface="Microsoft YaHei" charset="0"/>
              <a:cs typeface="Microsoft YaHei" charset="0"/>
            </a:endParaRPr>
          </a:p>
        </p:txBody>
      </p:sp>
      <p:sp>
        <p:nvSpPr>
          <p:cNvPr id="18" name="五边形 17"/>
          <p:cNvSpPr/>
          <p:nvPr/>
        </p:nvSpPr>
        <p:spPr>
          <a:xfrm>
            <a:off x="9328" y="1335287"/>
            <a:ext cx="2902358" cy="1045301"/>
          </a:xfrm>
          <a:prstGeom prst="homePlate">
            <a:avLst>
              <a:gd name="adj" fmla="val 30000"/>
            </a:avLst>
          </a:prstGeom>
          <a:solidFill>
            <a:srgbClr val="E73A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文本框 18"/>
          <p:cNvSpPr txBox="1"/>
          <p:nvPr/>
        </p:nvSpPr>
        <p:spPr>
          <a:xfrm>
            <a:off x="772250" y="1613405"/>
            <a:ext cx="914889" cy="461665"/>
          </a:xfrm>
          <a:prstGeom prst="rect">
            <a:avLst/>
          </a:prstGeom>
          <a:noFill/>
          <a:ln>
            <a:noFill/>
          </a:ln>
        </p:spPr>
        <p:txBody>
          <a:bodyPr wrap="square" rtlCol="0" anchor="ctr">
            <a:spAutoFit/>
          </a:bodyPr>
          <a:lstStyle/>
          <a:p>
            <a:r>
              <a:rPr kumimoji="1" lang="zh-CN" altLang="en-US" sz="2400" b="1" dirty="0">
                <a:solidFill>
                  <a:schemeClr val="bg1"/>
                </a:solidFill>
                <a:ea typeface="Microsoft YaHei" charset="0"/>
                <a:cs typeface="Microsoft YaHei" charset="0"/>
              </a:rPr>
              <a:t>问题</a:t>
            </a:r>
          </a:p>
        </p:txBody>
      </p:sp>
      <p:graphicFrame>
        <p:nvGraphicFramePr>
          <p:cNvPr id="20" name="表格 19"/>
          <p:cNvGraphicFramePr>
            <a:graphicFrameLocks noGrp="1"/>
          </p:cNvGraphicFramePr>
          <p:nvPr>
            <p:extLst>
              <p:ext uri="{D42A27DB-BD31-4B8C-83A1-F6EECF244321}">
                <p14:modId xmlns:p14="http://schemas.microsoft.com/office/powerpoint/2010/main" val="3400788889"/>
              </p:ext>
            </p:extLst>
          </p:nvPr>
        </p:nvGraphicFramePr>
        <p:xfrm>
          <a:off x="1826173" y="3544735"/>
          <a:ext cx="7658068" cy="1845972"/>
        </p:xfrm>
        <a:graphic>
          <a:graphicData uri="http://schemas.openxmlformats.org/drawingml/2006/table">
            <a:tbl>
              <a:tblPr firstRow="1" bandRow="1">
                <a:tableStyleId>{5C22544A-7EE6-4342-B048-85BDC9FD1C3A}</a:tableStyleId>
              </a:tblPr>
              <a:tblGrid>
                <a:gridCol w="1835671">
                  <a:extLst>
                    <a:ext uri="{9D8B030D-6E8A-4147-A177-3AD203B41FA5}">
                      <a16:colId xmlns="" xmlns:a16="http://schemas.microsoft.com/office/drawing/2014/main" val="20000"/>
                    </a:ext>
                  </a:extLst>
                </a:gridCol>
                <a:gridCol w="1376065">
                  <a:extLst>
                    <a:ext uri="{9D8B030D-6E8A-4147-A177-3AD203B41FA5}">
                      <a16:colId xmlns="" xmlns:a16="http://schemas.microsoft.com/office/drawing/2014/main" val="20001"/>
                    </a:ext>
                  </a:extLst>
                </a:gridCol>
                <a:gridCol w="1691174">
                  <a:extLst>
                    <a:ext uri="{9D8B030D-6E8A-4147-A177-3AD203B41FA5}">
                      <a16:colId xmlns="" xmlns:a16="http://schemas.microsoft.com/office/drawing/2014/main" val="20002"/>
                    </a:ext>
                  </a:extLst>
                </a:gridCol>
                <a:gridCol w="2755158">
                  <a:extLst>
                    <a:ext uri="{9D8B030D-6E8A-4147-A177-3AD203B41FA5}">
                      <a16:colId xmlns="" xmlns:a16="http://schemas.microsoft.com/office/drawing/2014/main" val="20003"/>
                    </a:ext>
                  </a:extLst>
                </a:gridCol>
              </a:tblGrid>
              <a:tr h="461493">
                <a:tc>
                  <a:txBody>
                    <a:bodyPr/>
                    <a:lstStyle/>
                    <a:p>
                      <a:pPr algn="ctr"/>
                      <a:r>
                        <a:rPr lang="en-US" altLang="zh-CN" dirty="0" smtClean="0"/>
                        <a:t>Networks</a:t>
                      </a:r>
                      <a:endParaRPr lang="zh-CN" altLang="en-US" dirty="0"/>
                    </a:p>
                  </a:txBody>
                  <a:tcPr/>
                </a:tc>
                <a:tc>
                  <a:txBody>
                    <a:bodyPr/>
                    <a:lstStyle/>
                    <a:p>
                      <a:pPr algn="ctr"/>
                      <a:r>
                        <a:rPr lang="en-US" altLang="zh-CN" dirty="0" smtClean="0"/>
                        <a:t>item</a:t>
                      </a:r>
                      <a:endParaRPr lang="zh-CN" altLang="en-US" dirty="0"/>
                    </a:p>
                  </a:txBody>
                  <a:tcPr/>
                </a:tc>
                <a:tc>
                  <a:txBody>
                    <a:bodyPr/>
                    <a:lstStyle/>
                    <a:p>
                      <a:pPr algn="ctr"/>
                      <a:r>
                        <a:rPr lang="en-US" altLang="zh-CN" dirty="0" smtClean="0"/>
                        <a:t>Records</a:t>
                      </a:r>
                      <a:endParaRPr lang="zh-CN" altLang="en-US" dirty="0"/>
                    </a:p>
                  </a:txBody>
                  <a:tcPr/>
                </a:tc>
                <a:tc>
                  <a:txBody>
                    <a:bodyPr/>
                    <a:lstStyle/>
                    <a:p>
                      <a:pPr algn="ctr"/>
                      <a:r>
                        <a:rPr lang="en-US" altLang="zh-CN" dirty="0" smtClean="0"/>
                        <a:t>Times</a:t>
                      </a:r>
                      <a:endParaRPr lang="zh-CN" altLang="en-US" dirty="0"/>
                    </a:p>
                  </a:txBody>
                  <a:tcPr/>
                </a:tc>
                <a:extLst>
                  <a:ext uri="{0D108BD9-81ED-4DB2-BD59-A6C34878D82A}">
                    <a16:rowId xmlns="" xmlns:a16="http://schemas.microsoft.com/office/drawing/2014/main" val="10000"/>
                  </a:ext>
                </a:extLst>
              </a:tr>
              <a:tr h="461493">
                <a:tc>
                  <a:txBody>
                    <a:bodyPr/>
                    <a:lstStyle/>
                    <a:p>
                      <a:pPr algn="ctr"/>
                      <a:r>
                        <a:rPr lang="en-US" altLang="zh-CN" sz="1800" kern="1200" dirty="0" err="1" smtClean="0">
                          <a:solidFill>
                            <a:schemeClr val="dk1"/>
                          </a:solidFill>
                          <a:effectLst/>
                          <a:latin typeface="+mn-lt"/>
                          <a:ea typeface="+mn-ea"/>
                          <a:cs typeface="+mn-cs"/>
                        </a:rPr>
                        <a:t>Yoochoose</a:t>
                      </a:r>
                      <a:endParaRPr lang="zh-CN" altLang="en-US" dirty="0"/>
                    </a:p>
                  </a:txBody>
                  <a:tcPr/>
                </a:tc>
                <a:tc>
                  <a:txBody>
                    <a:bodyPr/>
                    <a:lstStyle/>
                    <a:p>
                      <a:pPr algn="ctr"/>
                      <a:r>
                        <a:rPr lang="en-US" altLang="zh-CN" dirty="0" smtClean="0"/>
                        <a:t>16,766</a:t>
                      </a:r>
                      <a:endParaRPr lang="zh-CN" altLang="en-US" dirty="0"/>
                    </a:p>
                  </a:txBody>
                  <a:tcPr/>
                </a:tc>
                <a:tc>
                  <a:txBody>
                    <a:bodyPr/>
                    <a:lstStyle/>
                    <a:p>
                      <a:pPr algn="ctr"/>
                      <a:r>
                        <a:rPr lang="en-US" altLang="zh-CN" dirty="0" smtClean="0"/>
                        <a:t>557,247</a:t>
                      </a:r>
                      <a:endParaRPr lang="zh-CN" altLang="en-US" dirty="0"/>
                    </a:p>
                  </a:txBody>
                  <a:tcPr/>
                </a:tc>
                <a:tc>
                  <a:txBody>
                    <a:bodyPr/>
                    <a:lstStyle/>
                    <a:p>
                      <a:pPr algn="ctr"/>
                      <a:r>
                        <a:rPr lang="en-US" altLang="zh-CN" dirty="0" smtClean="0"/>
                        <a:t>2015.1.4~2015.6.11</a:t>
                      </a:r>
                      <a:endParaRPr lang="zh-CN" altLang="en-US" dirty="0"/>
                    </a:p>
                  </a:txBody>
                  <a:tcPr/>
                </a:tc>
                <a:extLst>
                  <a:ext uri="{0D108BD9-81ED-4DB2-BD59-A6C34878D82A}">
                    <a16:rowId xmlns="" xmlns:a16="http://schemas.microsoft.com/office/drawing/2014/main" val="10001"/>
                  </a:ext>
                </a:extLst>
              </a:tr>
              <a:tr h="461493">
                <a:tc>
                  <a:txBody>
                    <a:bodyPr/>
                    <a:lstStyle/>
                    <a:p>
                      <a:pPr algn="ctr"/>
                      <a:r>
                        <a:rPr lang="en-US" altLang="zh-CN" sz="1800" kern="1200" dirty="0" err="1" smtClean="0">
                          <a:solidFill>
                            <a:schemeClr val="dk1"/>
                          </a:solidFill>
                          <a:effectLst/>
                          <a:latin typeface="+mn-lt"/>
                          <a:ea typeface="+mn-ea"/>
                          <a:cs typeface="+mn-cs"/>
                        </a:rPr>
                        <a:t>Diginetica</a:t>
                      </a:r>
                      <a:endParaRPr lang="zh-CN" altLang="en-US" dirty="0"/>
                    </a:p>
                  </a:txBody>
                  <a:tcPr/>
                </a:tc>
                <a:tc>
                  <a:txBody>
                    <a:bodyPr/>
                    <a:lstStyle/>
                    <a:p>
                      <a:pPr algn="ctr"/>
                      <a:r>
                        <a:rPr lang="en-US" altLang="zh-CN" dirty="0" smtClean="0"/>
                        <a:t>43,097</a:t>
                      </a:r>
                      <a:endParaRPr lang="zh-CN" altLang="en-US" dirty="0"/>
                    </a:p>
                  </a:txBody>
                  <a:tcPr/>
                </a:tc>
                <a:tc>
                  <a:txBody>
                    <a:bodyPr/>
                    <a:lstStyle/>
                    <a:p>
                      <a:pPr algn="ctr"/>
                      <a:r>
                        <a:rPr lang="en-US" altLang="zh-CN" dirty="0" smtClean="0"/>
                        <a:t>1,243,245</a:t>
                      </a:r>
                      <a:endParaRPr lang="zh-CN" altLang="en-US" dirty="0"/>
                    </a:p>
                  </a:txBody>
                  <a:tcPr/>
                </a:tc>
                <a:tc>
                  <a:txBody>
                    <a:bodyPr/>
                    <a:lstStyle/>
                    <a:p>
                      <a:pPr algn="ctr"/>
                      <a:r>
                        <a:rPr lang="en-US" altLang="zh-CN" dirty="0" smtClean="0"/>
                        <a:t>2015.5.24~2016.10.28</a:t>
                      </a:r>
                    </a:p>
                  </a:txBody>
                  <a:tcPr/>
                </a:tc>
                <a:extLst>
                  <a:ext uri="{0D108BD9-81ED-4DB2-BD59-A6C34878D82A}">
                    <a16:rowId xmlns="" xmlns:a16="http://schemas.microsoft.com/office/drawing/2014/main" val="10002"/>
                  </a:ext>
                </a:extLst>
              </a:tr>
              <a:tr h="461493">
                <a:tc>
                  <a:txBody>
                    <a:bodyPr/>
                    <a:lstStyle/>
                    <a:p>
                      <a:pPr algn="ctr"/>
                      <a:r>
                        <a:rPr lang="en-US" altLang="zh-CN" dirty="0" err="1" smtClean="0"/>
                        <a:t>BBCnews</a:t>
                      </a:r>
                      <a:endParaRPr lang="zh-CN" altLang="en-US" dirty="0"/>
                    </a:p>
                  </a:txBody>
                  <a:tcPr/>
                </a:tc>
                <a:tc>
                  <a:txBody>
                    <a:bodyPr/>
                    <a:lstStyle/>
                    <a:p>
                      <a:pPr algn="ctr"/>
                      <a:r>
                        <a:rPr lang="en-US" altLang="zh-CN" dirty="0" smtClean="0"/>
                        <a:t>1,940</a:t>
                      </a:r>
                      <a:endParaRPr lang="zh-CN" altLang="en-US" dirty="0"/>
                    </a:p>
                  </a:txBody>
                  <a:tcPr/>
                </a:tc>
                <a:tc>
                  <a:txBody>
                    <a:bodyPr/>
                    <a:lstStyle/>
                    <a:p>
                      <a:pPr algn="ctr"/>
                      <a:r>
                        <a:rPr lang="en-US" altLang="zh-CN" dirty="0" smtClean="0"/>
                        <a:t>337,835</a:t>
                      </a:r>
                      <a:endParaRPr lang="zh-CN" altLang="en-US" dirty="0"/>
                    </a:p>
                  </a:txBody>
                  <a:tcPr/>
                </a:tc>
                <a:tc>
                  <a:txBody>
                    <a:bodyPr/>
                    <a:lstStyle/>
                    <a:p>
                      <a:pPr algn="ctr"/>
                      <a:r>
                        <a:rPr lang="en-US" altLang="zh-CN" dirty="0" smtClean="0"/>
                        <a:t>2018.9.6~2019.1.22</a:t>
                      </a:r>
                    </a:p>
                  </a:txBody>
                  <a:tcPr/>
                </a:tc>
              </a:tr>
            </a:tbl>
          </a:graphicData>
        </a:graphic>
      </p:graphicFrame>
    </p:spTree>
    <p:extLst>
      <p:ext uri="{BB962C8B-B14F-4D97-AF65-F5344CB8AC3E}">
        <p14:creationId xmlns:p14="http://schemas.microsoft.com/office/powerpoint/2010/main" val="1456162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smtClean="0"/>
              <a:t>02-2 </a:t>
            </a:r>
            <a:r>
              <a:rPr kumimoji="1" lang="zh-CN" altLang="en-US" dirty="0" smtClean="0"/>
              <a:t>研究</a:t>
            </a:r>
            <a:r>
              <a:rPr kumimoji="1" lang="zh-CN" altLang="en-US" dirty="0"/>
              <a:t>内容：基于图神经网络的推荐算法</a:t>
            </a:r>
          </a:p>
        </p:txBody>
      </p:sp>
      <p:sp>
        <p:nvSpPr>
          <p:cNvPr id="29" name="矩形 28"/>
          <p:cNvSpPr/>
          <p:nvPr/>
        </p:nvSpPr>
        <p:spPr>
          <a:xfrm>
            <a:off x="0" y="2680776"/>
            <a:ext cx="2287806" cy="584775"/>
          </a:xfrm>
          <a:prstGeom prst="rect">
            <a:avLst/>
          </a:prstGeom>
        </p:spPr>
        <p:txBody>
          <a:bodyPr wrap="none">
            <a:spAutoFit/>
          </a:bodyPr>
          <a:lstStyle/>
          <a:p>
            <a:pPr marL="457200" indent="-457200" defTabSz="609585">
              <a:buFont typeface="Wingdings" panose="05000000000000000000" pitchFamily="2" charset="2"/>
              <a:buChar char="l"/>
            </a:pPr>
            <a:r>
              <a:rPr lang="zh-CN" altLang="en-US" sz="3200" dirty="0" smtClean="0">
                <a:solidFill>
                  <a:schemeClr val="accent1"/>
                </a:solidFill>
                <a:ea typeface="微软雅黑" charset="0"/>
              </a:rPr>
              <a:t>方法流程</a:t>
            </a:r>
            <a:endParaRPr lang="en-US" altLang="zh-CN" sz="3200" dirty="0" smtClean="0">
              <a:solidFill>
                <a:schemeClr val="accent1"/>
              </a:solidFill>
              <a:ea typeface="微软雅黑" charset="0"/>
            </a:endParaRPr>
          </a:p>
        </p:txBody>
      </p:sp>
      <p:sp>
        <p:nvSpPr>
          <p:cNvPr id="33" name="TextBox 45"/>
          <p:cNvSpPr txBox="1"/>
          <p:nvPr/>
        </p:nvSpPr>
        <p:spPr>
          <a:xfrm>
            <a:off x="7789768" y="7636930"/>
            <a:ext cx="4617005" cy="307777"/>
          </a:xfrm>
          <a:prstGeom prst="rect">
            <a:avLst/>
          </a:prstGeom>
          <a:noFill/>
        </p:spPr>
        <p:txBody>
          <a:bodyPr wrap="square" rtlCol="0">
            <a:spAutoFit/>
          </a:bodyPr>
          <a:lstStyle/>
          <a:p>
            <a:r>
              <a:rPr lang="en-US" altLang="zh-TW" sz="1400" dirty="0" smtClean="0"/>
              <a:t>[1] </a:t>
            </a:r>
            <a:r>
              <a:rPr lang="en-US" altLang="zh-TW" sz="1400" dirty="0" err="1" smtClean="0"/>
              <a:t>Yeung</a:t>
            </a:r>
            <a:r>
              <a:rPr lang="en-US" altLang="zh-TW" sz="1400" dirty="0" smtClean="0"/>
              <a:t> and </a:t>
            </a:r>
            <a:r>
              <a:rPr lang="en-US" altLang="zh-TW" sz="1400" dirty="0" err="1" smtClean="0"/>
              <a:t>Saad</a:t>
            </a:r>
            <a:r>
              <a:rPr lang="en-US" altLang="zh-TW" sz="1400" dirty="0" smtClean="0"/>
              <a:t>, PRL 108, 208701 (2012)</a:t>
            </a:r>
            <a:endParaRPr lang="zh-TW" altLang="en-US" sz="1400" dirty="0"/>
          </a:p>
        </p:txBody>
      </p:sp>
      <p:sp>
        <p:nvSpPr>
          <p:cNvPr id="34" name="文本框 33"/>
          <p:cNvSpPr txBox="1"/>
          <p:nvPr/>
        </p:nvSpPr>
        <p:spPr>
          <a:xfrm>
            <a:off x="938718" y="5948875"/>
            <a:ext cx="2698175" cy="461665"/>
          </a:xfrm>
          <a:prstGeom prst="rect">
            <a:avLst/>
          </a:prstGeom>
          <a:noFill/>
        </p:spPr>
        <p:txBody>
          <a:bodyPr wrap="none" rtlCol="0">
            <a:spAutoFit/>
          </a:bodyPr>
          <a:lstStyle/>
          <a:p>
            <a:r>
              <a:rPr lang="en-US" altLang="zh-CN" dirty="0" smtClean="0"/>
              <a:t>1</a:t>
            </a:r>
            <a:r>
              <a:rPr lang="zh-CN" altLang="en-US" dirty="0" smtClean="0"/>
              <a:t>、</a:t>
            </a:r>
            <a:r>
              <a:rPr lang="zh-CN" altLang="en-US" sz="2400" dirty="0" smtClean="0"/>
              <a:t>构造会话图网络</a:t>
            </a:r>
            <a:endParaRPr lang="zh-CN" altLang="en-US" dirty="0"/>
          </a:p>
        </p:txBody>
      </p:sp>
      <p:sp>
        <p:nvSpPr>
          <p:cNvPr id="36" name="文本框 35"/>
          <p:cNvSpPr txBox="1"/>
          <p:nvPr/>
        </p:nvSpPr>
        <p:spPr>
          <a:xfrm>
            <a:off x="4051863" y="2767666"/>
            <a:ext cx="3313728" cy="461665"/>
          </a:xfrm>
          <a:prstGeom prst="rect">
            <a:avLst/>
          </a:prstGeom>
          <a:noFill/>
        </p:spPr>
        <p:txBody>
          <a:bodyPr wrap="none" rtlCol="0">
            <a:spAutoFit/>
          </a:bodyPr>
          <a:lstStyle/>
          <a:p>
            <a:r>
              <a:rPr lang="en-US" altLang="zh-CN" dirty="0" smtClean="0"/>
              <a:t>2</a:t>
            </a:r>
            <a:r>
              <a:rPr lang="zh-CN" altLang="en-US" dirty="0" smtClean="0"/>
              <a:t>、</a:t>
            </a:r>
            <a:r>
              <a:rPr lang="zh-CN" altLang="en-US" sz="2400" dirty="0" smtClean="0"/>
              <a:t>构造物品的嵌入向量</a:t>
            </a:r>
            <a:endParaRPr lang="zh-CN" altLang="en-US" dirty="0"/>
          </a:p>
        </p:txBody>
      </p:sp>
      <p:sp>
        <p:nvSpPr>
          <p:cNvPr id="38" name="文本框 37"/>
          <p:cNvSpPr txBox="1"/>
          <p:nvPr/>
        </p:nvSpPr>
        <p:spPr>
          <a:xfrm>
            <a:off x="4582989" y="5939454"/>
            <a:ext cx="3313728" cy="461665"/>
          </a:xfrm>
          <a:prstGeom prst="rect">
            <a:avLst/>
          </a:prstGeom>
          <a:noFill/>
        </p:spPr>
        <p:txBody>
          <a:bodyPr wrap="none" rtlCol="0">
            <a:spAutoFit/>
          </a:bodyPr>
          <a:lstStyle/>
          <a:p>
            <a:r>
              <a:rPr lang="en-US" altLang="zh-CN" dirty="0" smtClean="0"/>
              <a:t>3</a:t>
            </a:r>
            <a:r>
              <a:rPr lang="zh-CN" altLang="en-US" dirty="0" smtClean="0"/>
              <a:t>、</a:t>
            </a:r>
            <a:r>
              <a:rPr lang="zh-CN" altLang="en-US" sz="2400" dirty="0" smtClean="0"/>
              <a:t>生成会话的嵌入向量</a:t>
            </a:r>
            <a:endParaRPr lang="zh-CN" altLang="en-US" dirty="0"/>
          </a:p>
        </p:txBody>
      </p:sp>
      <p:sp>
        <p:nvSpPr>
          <p:cNvPr id="40" name="文本框 39"/>
          <p:cNvSpPr txBox="1"/>
          <p:nvPr/>
        </p:nvSpPr>
        <p:spPr>
          <a:xfrm>
            <a:off x="8842813" y="5939454"/>
            <a:ext cx="3005951" cy="461665"/>
          </a:xfrm>
          <a:prstGeom prst="rect">
            <a:avLst/>
          </a:prstGeom>
          <a:noFill/>
        </p:spPr>
        <p:txBody>
          <a:bodyPr wrap="none" rtlCol="0">
            <a:spAutoFit/>
          </a:bodyPr>
          <a:lstStyle/>
          <a:p>
            <a:r>
              <a:rPr lang="en-US" altLang="zh-CN" dirty="0" smtClean="0"/>
              <a:t>4</a:t>
            </a:r>
            <a:r>
              <a:rPr lang="zh-CN" altLang="en-US" dirty="0" smtClean="0"/>
              <a:t>、</a:t>
            </a:r>
            <a:r>
              <a:rPr lang="zh-CN" altLang="en-US" sz="2400" dirty="0" smtClean="0"/>
              <a:t>模型训练以及推荐</a:t>
            </a:r>
            <a:endParaRPr lang="zh-CN" altLang="en-US" dirty="0"/>
          </a:p>
        </p:txBody>
      </p:sp>
      <p:sp>
        <p:nvSpPr>
          <p:cNvPr id="42" name="TextBox 45"/>
          <p:cNvSpPr txBox="1"/>
          <p:nvPr/>
        </p:nvSpPr>
        <p:spPr>
          <a:xfrm>
            <a:off x="9172423" y="6511259"/>
            <a:ext cx="4617005" cy="307777"/>
          </a:xfrm>
          <a:prstGeom prst="rect">
            <a:avLst/>
          </a:prstGeom>
          <a:noFill/>
        </p:spPr>
        <p:txBody>
          <a:bodyPr wrap="square" rtlCol="0">
            <a:spAutoFit/>
          </a:bodyPr>
          <a:lstStyle/>
          <a:p>
            <a:r>
              <a:rPr lang="en-US" altLang="zh-TW" sz="1400" dirty="0" smtClean="0"/>
              <a:t>[1] </a:t>
            </a:r>
            <a:r>
              <a:rPr lang="en-US" altLang="zh-CN" sz="1400" dirty="0" smtClean="0"/>
              <a:t>Wu Shu</a:t>
            </a:r>
            <a:r>
              <a:rPr lang="en-US" altLang="zh-TW" sz="1400" dirty="0" smtClean="0"/>
              <a:t>, </a:t>
            </a:r>
            <a:r>
              <a:rPr lang="en-US" altLang="zh-CN" sz="1400" dirty="0" smtClean="0"/>
              <a:t>el.at.</a:t>
            </a:r>
            <a:r>
              <a:rPr lang="en-US" altLang="zh-TW" sz="1400" dirty="0" smtClean="0"/>
              <a:t> </a:t>
            </a:r>
            <a:r>
              <a:rPr lang="en-US" altLang="zh-TW" sz="1400" i="1" dirty="0" smtClean="0"/>
              <a:t>AAAI</a:t>
            </a:r>
            <a:r>
              <a:rPr lang="en-US" altLang="zh-TW" sz="1400" dirty="0" smtClean="0"/>
              <a:t>, 2019.</a:t>
            </a:r>
            <a:endParaRPr lang="zh-TW" altLang="en-US" sz="1400" dirty="0"/>
          </a:p>
        </p:txBody>
      </p:sp>
      <p:sp>
        <p:nvSpPr>
          <p:cNvPr id="30" name="五边形 29"/>
          <p:cNvSpPr/>
          <p:nvPr/>
        </p:nvSpPr>
        <p:spPr>
          <a:xfrm>
            <a:off x="3971036" y="1340668"/>
            <a:ext cx="3394555" cy="1045301"/>
          </a:xfrm>
          <a:prstGeom prst="homePlate">
            <a:avLst>
              <a:gd name="adj" fmla="val 3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4" name="文本框 43"/>
          <p:cNvSpPr txBox="1"/>
          <p:nvPr/>
        </p:nvSpPr>
        <p:spPr>
          <a:xfrm>
            <a:off x="779129" y="1635474"/>
            <a:ext cx="800219" cy="461665"/>
          </a:xfrm>
          <a:prstGeom prst="rect">
            <a:avLst/>
          </a:prstGeom>
          <a:noFill/>
          <a:ln>
            <a:noFill/>
          </a:ln>
        </p:spPr>
        <p:txBody>
          <a:bodyPr wrap="none" rtlCol="0" anchor="ctr">
            <a:spAutoFit/>
          </a:bodyPr>
          <a:lstStyle/>
          <a:p>
            <a:r>
              <a:rPr kumimoji="1" lang="zh-CN" altLang="en-US" sz="2400" b="1" dirty="0">
                <a:solidFill>
                  <a:schemeClr val="bg1"/>
                </a:solidFill>
                <a:ea typeface="Microsoft YaHei" charset="0"/>
                <a:cs typeface="Microsoft YaHei" charset="0"/>
              </a:rPr>
              <a:t>数据</a:t>
            </a:r>
          </a:p>
        </p:txBody>
      </p:sp>
      <p:sp>
        <p:nvSpPr>
          <p:cNvPr id="46" name="五边形 45"/>
          <p:cNvSpPr/>
          <p:nvPr/>
        </p:nvSpPr>
        <p:spPr>
          <a:xfrm>
            <a:off x="2386957" y="1335291"/>
            <a:ext cx="2874579" cy="1045302"/>
          </a:xfrm>
          <a:prstGeom prst="homePlate">
            <a:avLst>
              <a:gd name="adj" fmla="val 3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7" name="文本框 46"/>
          <p:cNvSpPr txBox="1"/>
          <p:nvPr/>
        </p:nvSpPr>
        <p:spPr>
          <a:xfrm>
            <a:off x="3197991" y="1640729"/>
            <a:ext cx="800219" cy="461665"/>
          </a:xfrm>
          <a:prstGeom prst="rect">
            <a:avLst/>
          </a:prstGeom>
          <a:noFill/>
          <a:ln>
            <a:noFill/>
          </a:ln>
        </p:spPr>
        <p:txBody>
          <a:bodyPr wrap="none" rtlCol="0" anchor="ctr">
            <a:spAutoFit/>
          </a:bodyPr>
          <a:lstStyle/>
          <a:p>
            <a:r>
              <a:rPr kumimoji="1" lang="zh-CN" altLang="en-US" sz="2400" b="1" dirty="0" smtClean="0">
                <a:solidFill>
                  <a:schemeClr val="bg1"/>
                </a:solidFill>
                <a:ea typeface="Microsoft YaHei" charset="0"/>
                <a:cs typeface="Microsoft YaHei" charset="0"/>
              </a:rPr>
              <a:t>数据</a:t>
            </a:r>
            <a:endParaRPr kumimoji="1" lang="zh-CN" altLang="en-US" sz="2400" b="1" dirty="0">
              <a:solidFill>
                <a:schemeClr val="bg1"/>
              </a:solidFill>
              <a:ea typeface="Microsoft YaHei" charset="0"/>
              <a:cs typeface="Microsoft YaHei" charset="0"/>
            </a:endParaRPr>
          </a:p>
        </p:txBody>
      </p:sp>
      <p:sp>
        <p:nvSpPr>
          <p:cNvPr id="48" name="文本框 47"/>
          <p:cNvSpPr txBox="1"/>
          <p:nvPr/>
        </p:nvSpPr>
        <p:spPr>
          <a:xfrm>
            <a:off x="5576499" y="1621852"/>
            <a:ext cx="800219" cy="461665"/>
          </a:xfrm>
          <a:prstGeom prst="rect">
            <a:avLst/>
          </a:prstGeom>
          <a:noFill/>
          <a:ln>
            <a:noFill/>
          </a:ln>
        </p:spPr>
        <p:txBody>
          <a:bodyPr wrap="none" rtlCol="0" anchor="ctr">
            <a:spAutoFit/>
          </a:bodyPr>
          <a:lstStyle/>
          <a:p>
            <a:r>
              <a:rPr kumimoji="1" lang="zh-CN" altLang="en-US" sz="2400" b="1" dirty="0" smtClean="0">
                <a:solidFill>
                  <a:schemeClr val="bg1"/>
                </a:solidFill>
                <a:ea typeface="Microsoft YaHei" charset="0"/>
                <a:cs typeface="Microsoft YaHei" charset="0"/>
              </a:rPr>
              <a:t>方法</a:t>
            </a:r>
            <a:endParaRPr kumimoji="1" lang="zh-CN" altLang="en-US" sz="2400" b="1" dirty="0">
              <a:solidFill>
                <a:schemeClr val="bg1"/>
              </a:solidFill>
              <a:ea typeface="Microsoft YaHei" charset="0"/>
              <a:cs typeface="Microsoft YaHei" charset="0"/>
            </a:endParaRPr>
          </a:p>
        </p:txBody>
      </p:sp>
      <p:sp>
        <p:nvSpPr>
          <p:cNvPr id="49" name="五边形 48"/>
          <p:cNvSpPr/>
          <p:nvPr/>
        </p:nvSpPr>
        <p:spPr>
          <a:xfrm>
            <a:off x="9328" y="1335287"/>
            <a:ext cx="2902358" cy="1045301"/>
          </a:xfrm>
          <a:prstGeom prst="homePlate">
            <a:avLst>
              <a:gd name="adj" fmla="val 30000"/>
            </a:avLst>
          </a:prstGeom>
          <a:solidFill>
            <a:srgbClr val="E73A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0" name="文本框 49"/>
          <p:cNvSpPr txBox="1"/>
          <p:nvPr/>
        </p:nvSpPr>
        <p:spPr>
          <a:xfrm>
            <a:off x="772250" y="1613405"/>
            <a:ext cx="914889" cy="461665"/>
          </a:xfrm>
          <a:prstGeom prst="rect">
            <a:avLst/>
          </a:prstGeom>
          <a:noFill/>
          <a:ln>
            <a:noFill/>
          </a:ln>
        </p:spPr>
        <p:txBody>
          <a:bodyPr wrap="square" rtlCol="0" anchor="ctr">
            <a:spAutoFit/>
          </a:bodyPr>
          <a:lstStyle/>
          <a:p>
            <a:r>
              <a:rPr kumimoji="1" lang="zh-CN" altLang="en-US" sz="2400" b="1" dirty="0">
                <a:solidFill>
                  <a:schemeClr val="bg1"/>
                </a:solidFill>
                <a:ea typeface="Microsoft YaHei" charset="0"/>
                <a:cs typeface="Microsoft YaHei" charset="0"/>
              </a:rPr>
              <a:t>问题</a:t>
            </a:r>
          </a:p>
        </p:txBody>
      </p:sp>
      <p:pic>
        <p:nvPicPr>
          <p:cNvPr id="3" name="图片 2"/>
          <p:cNvPicPr>
            <a:picLocks noChangeAspect="1"/>
          </p:cNvPicPr>
          <p:nvPr/>
        </p:nvPicPr>
        <p:blipFill>
          <a:blip r:embed="rId3"/>
          <a:stretch>
            <a:fillRect/>
          </a:stretch>
        </p:blipFill>
        <p:spPr>
          <a:xfrm>
            <a:off x="779129" y="3320667"/>
            <a:ext cx="10393747" cy="2563671"/>
          </a:xfrm>
          <a:prstGeom prst="rect">
            <a:avLst/>
          </a:prstGeom>
        </p:spPr>
      </p:pic>
    </p:spTree>
    <p:extLst>
      <p:ext uri="{BB962C8B-B14F-4D97-AF65-F5344CB8AC3E}">
        <p14:creationId xmlns:p14="http://schemas.microsoft.com/office/powerpoint/2010/main" val="1378290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additive="base">
                                        <p:cTn id="7" dur="500" fill="hold"/>
                                        <p:tgtEl>
                                          <p:spTgt spid="34"/>
                                        </p:tgtEl>
                                        <p:attrNameLst>
                                          <p:attrName>ppt_x</p:attrName>
                                        </p:attrNameLst>
                                      </p:cBhvr>
                                      <p:tavLst>
                                        <p:tav tm="0">
                                          <p:val>
                                            <p:strVal val="#ppt_x"/>
                                          </p:val>
                                        </p:tav>
                                        <p:tav tm="100000">
                                          <p:val>
                                            <p:strVal val="#ppt_x"/>
                                          </p:val>
                                        </p:tav>
                                      </p:tavLst>
                                    </p:anim>
                                    <p:anim calcmode="lin" valueType="num">
                                      <p:cBhvr additive="base">
                                        <p:cTn id="8"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6"/>
                                        </p:tgtEl>
                                        <p:attrNameLst>
                                          <p:attrName>style.visibility</p:attrName>
                                        </p:attrNameLst>
                                      </p:cBhvr>
                                      <p:to>
                                        <p:strVal val="visible"/>
                                      </p:to>
                                    </p:set>
                                    <p:anim calcmode="lin" valueType="num">
                                      <p:cBhvr additive="base">
                                        <p:cTn id="13" dur="500" fill="hold"/>
                                        <p:tgtEl>
                                          <p:spTgt spid="36"/>
                                        </p:tgtEl>
                                        <p:attrNameLst>
                                          <p:attrName>ppt_x</p:attrName>
                                        </p:attrNameLst>
                                      </p:cBhvr>
                                      <p:tavLst>
                                        <p:tav tm="0">
                                          <p:val>
                                            <p:strVal val="#ppt_x"/>
                                          </p:val>
                                        </p:tav>
                                        <p:tav tm="100000">
                                          <p:val>
                                            <p:strVal val="#ppt_x"/>
                                          </p:val>
                                        </p:tav>
                                      </p:tavLst>
                                    </p:anim>
                                    <p:anim calcmode="lin" valueType="num">
                                      <p:cBhvr additive="base">
                                        <p:cTn id="14"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8"/>
                                        </p:tgtEl>
                                        <p:attrNameLst>
                                          <p:attrName>style.visibility</p:attrName>
                                        </p:attrNameLst>
                                      </p:cBhvr>
                                      <p:to>
                                        <p:strVal val="visible"/>
                                      </p:to>
                                    </p:set>
                                    <p:anim calcmode="lin" valueType="num">
                                      <p:cBhvr additive="base">
                                        <p:cTn id="19" dur="500" fill="hold"/>
                                        <p:tgtEl>
                                          <p:spTgt spid="38"/>
                                        </p:tgtEl>
                                        <p:attrNameLst>
                                          <p:attrName>ppt_x</p:attrName>
                                        </p:attrNameLst>
                                      </p:cBhvr>
                                      <p:tavLst>
                                        <p:tav tm="0">
                                          <p:val>
                                            <p:strVal val="#ppt_x"/>
                                          </p:val>
                                        </p:tav>
                                        <p:tav tm="100000">
                                          <p:val>
                                            <p:strVal val="#ppt_x"/>
                                          </p:val>
                                        </p:tav>
                                      </p:tavLst>
                                    </p:anim>
                                    <p:anim calcmode="lin" valueType="num">
                                      <p:cBhvr additive="base">
                                        <p:cTn id="20"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0"/>
                                        </p:tgtEl>
                                        <p:attrNameLst>
                                          <p:attrName>style.visibility</p:attrName>
                                        </p:attrNameLst>
                                      </p:cBhvr>
                                      <p:to>
                                        <p:strVal val="visible"/>
                                      </p:to>
                                    </p:set>
                                    <p:anim calcmode="lin" valueType="num">
                                      <p:cBhvr additive="base">
                                        <p:cTn id="25" dur="500" fill="hold"/>
                                        <p:tgtEl>
                                          <p:spTgt spid="40"/>
                                        </p:tgtEl>
                                        <p:attrNameLst>
                                          <p:attrName>ppt_x</p:attrName>
                                        </p:attrNameLst>
                                      </p:cBhvr>
                                      <p:tavLst>
                                        <p:tav tm="0">
                                          <p:val>
                                            <p:strVal val="#ppt_x"/>
                                          </p:val>
                                        </p:tav>
                                        <p:tav tm="100000">
                                          <p:val>
                                            <p:strVal val="#ppt_x"/>
                                          </p:val>
                                        </p:tav>
                                      </p:tavLst>
                                    </p:anim>
                                    <p:anim calcmode="lin" valueType="num">
                                      <p:cBhvr additive="base">
                                        <p:cTn id="26"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6" grpId="0"/>
      <p:bldP spid="38" grpId="0"/>
      <p:bldP spid="4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smtClean="0"/>
              <a:t>02-2 </a:t>
            </a:r>
            <a:r>
              <a:rPr kumimoji="1" lang="zh-CN" altLang="en-US" dirty="0" smtClean="0"/>
              <a:t>研究</a:t>
            </a:r>
            <a:r>
              <a:rPr kumimoji="1" lang="zh-CN" altLang="en-US" dirty="0"/>
              <a:t>内容：基于图神经网络的推荐算法</a:t>
            </a:r>
          </a:p>
        </p:txBody>
      </p:sp>
      <p:sp>
        <p:nvSpPr>
          <p:cNvPr id="29" name="矩形 28"/>
          <p:cNvSpPr/>
          <p:nvPr/>
        </p:nvSpPr>
        <p:spPr>
          <a:xfrm>
            <a:off x="0" y="2680776"/>
            <a:ext cx="2287806" cy="584775"/>
          </a:xfrm>
          <a:prstGeom prst="rect">
            <a:avLst/>
          </a:prstGeom>
        </p:spPr>
        <p:txBody>
          <a:bodyPr wrap="none">
            <a:spAutoFit/>
          </a:bodyPr>
          <a:lstStyle/>
          <a:p>
            <a:pPr marL="457200" indent="-457200" defTabSz="609585">
              <a:buFont typeface="Wingdings" panose="05000000000000000000" pitchFamily="2" charset="2"/>
              <a:buChar char="l"/>
            </a:pPr>
            <a:r>
              <a:rPr lang="zh-CN" altLang="en-US" sz="3200" dirty="0" smtClean="0">
                <a:solidFill>
                  <a:schemeClr val="accent1"/>
                </a:solidFill>
                <a:ea typeface="微软雅黑" charset="0"/>
              </a:rPr>
              <a:t>改进策略</a:t>
            </a:r>
            <a:endParaRPr lang="en-US" altLang="zh-CN" sz="3200" dirty="0">
              <a:solidFill>
                <a:schemeClr val="accent1"/>
              </a:solidFill>
              <a:ea typeface="微软雅黑" charset="0"/>
            </a:endParaRPr>
          </a:p>
        </p:txBody>
      </p:sp>
      <p:sp>
        <p:nvSpPr>
          <p:cNvPr id="33" name="TextBox 45"/>
          <p:cNvSpPr txBox="1"/>
          <p:nvPr/>
        </p:nvSpPr>
        <p:spPr>
          <a:xfrm>
            <a:off x="7789768" y="7636930"/>
            <a:ext cx="4617005" cy="307777"/>
          </a:xfrm>
          <a:prstGeom prst="rect">
            <a:avLst/>
          </a:prstGeom>
          <a:noFill/>
        </p:spPr>
        <p:txBody>
          <a:bodyPr wrap="square" rtlCol="0">
            <a:spAutoFit/>
          </a:bodyPr>
          <a:lstStyle/>
          <a:p>
            <a:r>
              <a:rPr lang="en-US" altLang="zh-TW" sz="1400" dirty="0" smtClean="0"/>
              <a:t>[1] </a:t>
            </a:r>
            <a:r>
              <a:rPr lang="en-US" altLang="zh-TW" sz="1400" dirty="0" err="1" smtClean="0"/>
              <a:t>Yeung</a:t>
            </a:r>
            <a:r>
              <a:rPr lang="en-US" altLang="zh-TW" sz="1400" dirty="0" smtClean="0"/>
              <a:t> and </a:t>
            </a:r>
            <a:r>
              <a:rPr lang="en-US" altLang="zh-TW" sz="1400" dirty="0" err="1" smtClean="0"/>
              <a:t>Saad</a:t>
            </a:r>
            <a:r>
              <a:rPr lang="en-US" altLang="zh-TW" sz="1400" dirty="0" smtClean="0"/>
              <a:t>, PRL 108, 208701 (2012)</a:t>
            </a:r>
            <a:endParaRPr lang="zh-TW" altLang="en-US" sz="1400" dirty="0"/>
          </a:p>
        </p:txBody>
      </p:sp>
      <p:sp>
        <p:nvSpPr>
          <p:cNvPr id="28" name="文本框 27"/>
          <p:cNvSpPr txBox="1"/>
          <p:nvPr/>
        </p:nvSpPr>
        <p:spPr>
          <a:xfrm>
            <a:off x="479297" y="3354931"/>
            <a:ext cx="5035353" cy="1200329"/>
          </a:xfrm>
          <a:prstGeom prst="rect">
            <a:avLst/>
          </a:prstGeom>
          <a:noFill/>
        </p:spPr>
        <p:txBody>
          <a:bodyPr wrap="none" rtlCol="0">
            <a:spAutoFit/>
          </a:bodyPr>
          <a:lstStyle/>
          <a:p>
            <a:r>
              <a:rPr lang="zh-CN" altLang="en-US" dirty="0" smtClean="0"/>
              <a:t>改进向量嵌入算法：</a:t>
            </a:r>
            <a:r>
              <a:rPr lang="zh-CN" altLang="en-US" sz="2400" dirty="0">
                <a:solidFill>
                  <a:srgbClr val="FF0000"/>
                </a:solidFill>
              </a:rPr>
              <a:t>考虑时间因素</a:t>
            </a:r>
            <a:r>
              <a:rPr lang="zh-CN" altLang="en-US" dirty="0" smtClean="0"/>
              <a:t>的影响</a:t>
            </a:r>
            <a:r>
              <a:rPr lang="en-US" altLang="zh-CN" dirty="0" smtClean="0"/>
              <a:t>.</a:t>
            </a:r>
            <a:endParaRPr lang="en-US" altLang="zh-CN" dirty="0"/>
          </a:p>
          <a:p>
            <a:endParaRPr lang="en-US" altLang="zh-CN" sz="2400" dirty="0" smtClean="0">
              <a:solidFill>
                <a:srgbClr val="FF0000"/>
              </a:solidFill>
            </a:endParaRPr>
          </a:p>
          <a:p>
            <a:r>
              <a:rPr lang="zh-CN" altLang="en-US" dirty="0"/>
              <a:t>将</a:t>
            </a:r>
            <a:r>
              <a:rPr lang="en-US" altLang="zh-CN" dirty="0"/>
              <a:t>GNN</a:t>
            </a:r>
            <a:r>
              <a:rPr lang="zh-CN" altLang="en-US" sz="2400" dirty="0" smtClean="0">
                <a:solidFill>
                  <a:srgbClr val="FF0000"/>
                </a:solidFill>
              </a:rPr>
              <a:t>替换成</a:t>
            </a:r>
            <a:r>
              <a:rPr lang="en-US" altLang="zh-CN" dirty="0" smtClean="0"/>
              <a:t>GCN/</a:t>
            </a:r>
            <a:r>
              <a:rPr lang="en-US" altLang="zh-CN" dirty="0" err="1" smtClean="0"/>
              <a:t>GraphGAN</a:t>
            </a:r>
            <a:r>
              <a:rPr lang="zh-CN" altLang="en-US" dirty="0" smtClean="0"/>
              <a:t>等其他模型</a:t>
            </a:r>
            <a:r>
              <a:rPr lang="en-US" altLang="zh-CN" dirty="0" smtClean="0"/>
              <a:t>.</a:t>
            </a:r>
          </a:p>
        </p:txBody>
      </p:sp>
      <p:sp>
        <p:nvSpPr>
          <p:cNvPr id="18" name="五边形 17"/>
          <p:cNvSpPr/>
          <p:nvPr/>
        </p:nvSpPr>
        <p:spPr>
          <a:xfrm>
            <a:off x="6091417" y="1340669"/>
            <a:ext cx="3394555" cy="1039924"/>
          </a:xfrm>
          <a:prstGeom prst="homePlate">
            <a:avLst>
              <a:gd name="adj" fmla="val 3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五边形 18"/>
          <p:cNvSpPr/>
          <p:nvPr/>
        </p:nvSpPr>
        <p:spPr>
          <a:xfrm>
            <a:off x="3971036" y="1340668"/>
            <a:ext cx="3394555" cy="1045301"/>
          </a:xfrm>
          <a:prstGeom prst="homePlate">
            <a:avLst>
              <a:gd name="adj" fmla="val 3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4" name="文本框 33"/>
          <p:cNvSpPr txBox="1"/>
          <p:nvPr/>
        </p:nvSpPr>
        <p:spPr>
          <a:xfrm>
            <a:off x="779129" y="1635474"/>
            <a:ext cx="800219" cy="461665"/>
          </a:xfrm>
          <a:prstGeom prst="rect">
            <a:avLst/>
          </a:prstGeom>
          <a:noFill/>
          <a:ln>
            <a:noFill/>
          </a:ln>
        </p:spPr>
        <p:txBody>
          <a:bodyPr wrap="none" rtlCol="0" anchor="ctr">
            <a:spAutoFit/>
          </a:bodyPr>
          <a:lstStyle/>
          <a:p>
            <a:r>
              <a:rPr kumimoji="1" lang="zh-CN" altLang="en-US" sz="2400" b="1" dirty="0">
                <a:solidFill>
                  <a:schemeClr val="bg1"/>
                </a:solidFill>
                <a:ea typeface="Microsoft YaHei" charset="0"/>
                <a:cs typeface="Microsoft YaHei" charset="0"/>
              </a:rPr>
              <a:t>数据</a:t>
            </a:r>
          </a:p>
        </p:txBody>
      </p:sp>
      <p:sp>
        <p:nvSpPr>
          <p:cNvPr id="35" name="文本框 34"/>
          <p:cNvSpPr txBox="1"/>
          <p:nvPr/>
        </p:nvSpPr>
        <p:spPr>
          <a:xfrm>
            <a:off x="7591042" y="1645729"/>
            <a:ext cx="800219" cy="461665"/>
          </a:xfrm>
          <a:prstGeom prst="rect">
            <a:avLst/>
          </a:prstGeom>
          <a:noFill/>
          <a:ln>
            <a:noFill/>
          </a:ln>
        </p:spPr>
        <p:txBody>
          <a:bodyPr wrap="none" rtlCol="0" anchor="ctr">
            <a:spAutoFit/>
          </a:bodyPr>
          <a:lstStyle/>
          <a:p>
            <a:r>
              <a:rPr kumimoji="1" lang="zh-CN" altLang="en-US" sz="2400" b="1" dirty="0" smtClean="0">
                <a:solidFill>
                  <a:schemeClr val="bg1"/>
                </a:solidFill>
                <a:ea typeface="Microsoft YaHei" charset="0"/>
                <a:cs typeface="Microsoft YaHei" charset="0"/>
              </a:rPr>
              <a:t>改进</a:t>
            </a:r>
            <a:endParaRPr kumimoji="1" lang="zh-CN" altLang="en-US" sz="2400" b="1" dirty="0">
              <a:solidFill>
                <a:schemeClr val="bg1"/>
              </a:solidFill>
              <a:ea typeface="Microsoft YaHei" charset="0"/>
              <a:cs typeface="Microsoft YaHei" charset="0"/>
            </a:endParaRPr>
          </a:p>
        </p:txBody>
      </p:sp>
      <p:sp>
        <p:nvSpPr>
          <p:cNvPr id="36" name="五边形 35"/>
          <p:cNvSpPr/>
          <p:nvPr/>
        </p:nvSpPr>
        <p:spPr>
          <a:xfrm>
            <a:off x="2386957" y="1335291"/>
            <a:ext cx="2874579" cy="1045302"/>
          </a:xfrm>
          <a:prstGeom prst="homePlate">
            <a:avLst>
              <a:gd name="adj" fmla="val 3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7" name="文本框 36"/>
          <p:cNvSpPr txBox="1"/>
          <p:nvPr/>
        </p:nvSpPr>
        <p:spPr>
          <a:xfrm>
            <a:off x="3197991" y="1640729"/>
            <a:ext cx="800219" cy="461665"/>
          </a:xfrm>
          <a:prstGeom prst="rect">
            <a:avLst/>
          </a:prstGeom>
          <a:noFill/>
          <a:ln>
            <a:noFill/>
          </a:ln>
        </p:spPr>
        <p:txBody>
          <a:bodyPr wrap="none" rtlCol="0" anchor="ctr">
            <a:spAutoFit/>
          </a:bodyPr>
          <a:lstStyle/>
          <a:p>
            <a:r>
              <a:rPr kumimoji="1" lang="zh-CN" altLang="en-US" sz="2400" b="1" dirty="0" smtClean="0">
                <a:solidFill>
                  <a:schemeClr val="bg1"/>
                </a:solidFill>
                <a:ea typeface="Microsoft YaHei" charset="0"/>
                <a:cs typeface="Microsoft YaHei" charset="0"/>
              </a:rPr>
              <a:t>数据</a:t>
            </a:r>
            <a:endParaRPr kumimoji="1" lang="zh-CN" altLang="en-US" sz="2400" b="1" dirty="0">
              <a:solidFill>
                <a:schemeClr val="bg1"/>
              </a:solidFill>
              <a:ea typeface="Microsoft YaHei" charset="0"/>
              <a:cs typeface="Microsoft YaHei" charset="0"/>
            </a:endParaRPr>
          </a:p>
        </p:txBody>
      </p:sp>
      <p:sp>
        <p:nvSpPr>
          <p:cNvPr id="38" name="文本框 37"/>
          <p:cNvSpPr txBox="1"/>
          <p:nvPr/>
        </p:nvSpPr>
        <p:spPr>
          <a:xfrm>
            <a:off x="5576499" y="1621852"/>
            <a:ext cx="800219" cy="461665"/>
          </a:xfrm>
          <a:prstGeom prst="rect">
            <a:avLst/>
          </a:prstGeom>
          <a:noFill/>
          <a:ln>
            <a:noFill/>
          </a:ln>
        </p:spPr>
        <p:txBody>
          <a:bodyPr wrap="none" rtlCol="0" anchor="ctr">
            <a:spAutoFit/>
          </a:bodyPr>
          <a:lstStyle/>
          <a:p>
            <a:r>
              <a:rPr kumimoji="1" lang="zh-CN" altLang="en-US" sz="2400" b="1" dirty="0" smtClean="0">
                <a:solidFill>
                  <a:schemeClr val="bg1"/>
                </a:solidFill>
                <a:ea typeface="Microsoft YaHei" charset="0"/>
                <a:cs typeface="Microsoft YaHei" charset="0"/>
              </a:rPr>
              <a:t>方法</a:t>
            </a:r>
            <a:endParaRPr kumimoji="1" lang="zh-CN" altLang="en-US" sz="2400" b="1" dirty="0">
              <a:solidFill>
                <a:schemeClr val="bg1"/>
              </a:solidFill>
              <a:ea typeface="Microsoft YaHei" charset="0"/>
              <a:cs typeface="Microsoft YaHei" charset="0"/>
            </a:endParaRPr>
          </a:p>
        </p:txBody>
      </p:sp>
      <p:sp>
        <p:nvSpPr>
          <p:cNvPr id="39" name="五边形 38"/>
          <p:cNvSpPr/>
          <p:nvPr/>
        </p:nvSpPr>
        <p:spPr>
          <a:xfrm>
            <a:off x="9328" y="1335287"/>
            <a:ext cx="2902358" cy="1045301"/>
          </a:xfrm>
          <a:prstGeom prst="homePlate">
            <a:avLst>
              <a:gd name="adj" fmla="val 30000"/>
            </a:avLst>
          </a:prstGeom>
          <a:solidFill>
            <a:srgbClr val="E73A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0" name="文本框 39"/>
          <p:cNvSpPr txBox="1"/>
          <p:nvPr/>
        </p:nvSpPr>
        <p:spPr>
          <a:xfrm>
            <a:off x="772250" y="1613405"/>
            <a:ext cx="914889" cy="461665"/>
          </a:xfrm>
          <a:prstGeom prst="rect">
            <a:avLst/>
          </a:prstGeom>
          <a:noFill/>
          <a:ln>
            <a:noFill/>
          </a:ln>
        </p:spPr>
        <p:txBody>
          <a:bodyPr wrap="square" rtlCol="0" anchor="ctr">
            <a:spAutoFit/>
          </a:bodyPr>
          <a:lstStyle/>
          <a:p>
            <a:r>
              <a:rPr kumimoji="1" lang="zh-CN" altLang="en-US" sz="2400" b="1" dirty="0">
                <a:solidFill>
                  <a:schemeClr val="bg1"/>
                </a:solidFill>
                <a:ea typeface="Microsoft YaHei" charset="0"/>
                <a:cs typeface="Microsoft YaHei" charset="0"/>
              </a:rPr>
              <a:t>问题</a:t>
            </a:r>
          </a:p>
        </p:txBody>
      </p:sp>
      <p:sp>
        <p:nvSpPr>
          <p:cNvPr id="41" name="矩形 40"/>
          <p:cNvSpPr/>
          <p:nvPr/>
        </p:nvSpPr>
        <p:spPr>
          <a:xfrm>
            <a:off x="727" y="4622991"/>
            <a:ext cx="1467068" cy="584775"/>
          </a:xfrm>
          <a:prstGeom prst="rect">
            <a:avLst/>
          </a:prstGeom>
        </p:spPr>
        <p:txBody>
          <a:bodyPr wrap="none">
            <a:spAutoFit/>
          </a:bodyPr>
          <a:lstStyle/>
          <a:p>
            <a:pPr marL="457200" indent="-457200" defTabSz="609585">
              <a:buFont typeface="Wingdings" panose="05000000000000000000" pitchFamily="2" charset="2"/>
              <a:buChar char="l"/>
            </a:pPr>
            <a:r>
              <a:rPr lang="zh-CN" altLang="en-US" sz="3200" dirty="0" smtClean="0">
                <a:solidFill>
                  <a:schemeClr val="accent1"/>
                </a:solidFill>
                <a:ea typeface="微软雅黑" charset="0"/>
              </a:rPr>
              <a:t>目的</a:t>
            </a:r>
            <a:endParaRPr lang="en-US" altLang="zh-CN" sz="3200" dirty="0">
              <a:solidFill>
                <a:schemeClr val="accent1"/>
              </a:solidFill>
              <a:ea typeface="微软雅黑" charset="0"/>
            </a:endParaRPr>
          </a:p>
        </p:txBody>
      </p:sp>
      <p:sp>
        <p:nvSpPr>
          <p:cNvPr id="4" name="矩形 3"/>
          <p:cNvSpPr/>
          <p:nvPr/>
        </p:nvSpPr>
        <p:spPr>
          <a:xfrm>
            <a:off x="479297" y="5281306"/>
            <a:ext cx="6096000" cy="1200329"/>
          </a:xfrm>
          <a:prstGeom prst="rect">
            <a:avLst/>
          </a:prstGeom>
        </p:spPr>
        <p:txBody>
          <a:bodyPr>
            <a:spAutoFit/>
          </a:bodyPr>
          <a:lstStyle/>
          <a:p>
            <a:r>
              <a:rPr lang="en-US" altLang="zh-CN" dirty="0" smtClean="0"/>
              <a:t>1</a:t>
            </a:r>
            <a:r>
              <a:rPr lang="zh-CN" altLang="en-US" dirty="0" smtClean="0"/>
              <a:t>、增加</a:t>
            </a:r>
            <a:r>
              <a:rPr lang="zh-CN" altLang="en-US" sz="2400" b="1" dirty="0"/>
              <a:t>嵌入向量</a:t>
            </a:r>
            <a:r>
              <a:rPr lang="zh-CN" altLang="en-US" dirty="0" smtClean="0"/>
              <a:t>的</a:t>
            </a:r>
            <a:r>
              <a:rPr lang="zh-CN" altLang="en-US" sz="2400" b="1" dirty="0"/>
              <a:t>准确度</a:t>
            </a:r>
            <a:r>
              <a:rPr lang="zh-CN" altLang="en-US" dirty="0" smtClean="0"/>
              <a:t>；</a:t>
            </a:r>
            <a:endParaRPr lang="en-US" altLang="zh-CN" dirty="0"/>
          </a:p>
          <a:p>
            <a:r>
              <a:rPr lang="en-US" altLang="zh-CN" dirty="0"/>
              <a:t>2</a:t>
            </a:r>
            <a:r>
              <a:rPr lang="zh-CN" altLang="en-US" dirty="0"/>
              <a:t>、</a:t>
            </a:r>
            <a:r>
              <a:rPr lang="zh-CN" altLang="en-US" sz="2400" b="1" dirty="0" smtClean="0"/>
              <a:t>减少</a:t>
            </a:r>
            <a:r>
              <a:rPr lang="zh-CN" altLang="en-US" dirty="0" smtClean="0"/>
              <a:t>训练</a:t>
            </a:r>
            <a:r>
              <a:rPr lang="zh-CN" altLang="en-US" sz="2400" b="1" dirty="0"/>
              <a:t>耗时</a:t>
            </a:r>
            <a:r>
              <a:rPr lang="zh-CN" altLang="en-US" dirty="0" smtClean="0"/>
              <a:t>；</a:t>
            </a:r>
            <a:endParaRPr lang="en-US" altLang="zh-CN" dirty="0"/>
          </a:p>
          <a:p>
            <a:r>
              <a:rPr lang="en-US" altLang="zh-CN" dirty="0"/>
              <a:t>3</a:t>
            </a:r>
            <a:r>
              <a:rPr lang="zh-CN" altLang="en-US" dirty="0" smtClean="0"/>
              <a:t>、</a:t>
            </a:r>
            <a:r>
              <a:rPr lang="zh-CN" altLang="en-US" sz="2400" b="1" dirty="0" smtClean="0"/>
              <a:t>提高</a:t>
            </a:r>
            <a:r>
              <a:rPr lang="zh-CN" altLang="en-US" dirty="0" smtClean="0"/>
              <a:t>推荐结果</a:t>
            </a:r>
            <a:r>
              <a:rPr lang="zh-CN" altLang="en-US" sz="2400" b="1" dirty="0" smtClean="0"/>
              <a:t>准确度</a:t>
            </a:r>
            <a:r>
              <a:rPr lang="zh-CN" altLang="en-US" dirty="0" smtClean="0"/>
              <a:t>。</a:t>
            </a:r>
            <a:endParaRPr lang="zh-CN" altLang="en-US" dirty="0"/>
          </a:p>
        </p:txBody>
      </p:sp>
    </p:spTree>
    <p:extLst>
      <p:ext uri="{BB962C8B-B14F-4D97-AF65-F5344CB8AC3E}">
        <p14:creationId xmlns:p14="http://schemas.microsoft.com/office/powerpoint/2010/main" val="2761730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smtClean="0"/>
              <a:t>03</a:t>
            </a:r>
            <a:r>
              <a:rPr kumimoji="1" lang="zh-CN" altLang="en-US" dirty="0" smtClean="0"/>
              <a:t> </a:t>
            </a:r>
            <a:r>
              <a:rPr kumimoji="1" lang="zh-CN" altLang="en-US" dirty="0"/>
              <a:t>创新点</a:t>
            </a:r>
          </a:p>
        </p:txBody>
      </p:sp>
      <p:grpSp>
        <p:nvGrpSpPr>
          <p:cNvPr id="7" name="组 6"/>
          <p:cNvGrpSpPr/>
          <p:nvPr/>
        </p:nvGrpSpPr>
        <p:grpSpPr>
          <a:xfrm>
            <a:off x="894776" y="1663209"/>
            <a:ext cx="2537427" cy="4475019"/>
            <a:chOff x="815372" y="1454727"/>
            <a:chExt cx="2537427" cy="4475019"/>
          </a:xfrm>
        </p:grpSpPr>
        <p:grpSp>
          <p:nvGrpSpPr>
            <p:cNvPr id="6" name="组 5"/>
            <p:cNvGrpSpPr/>
            <p:nvPr/>
          </p:nvGrpSpPr>
          <p:grpSpPr>
            <a:xfrm>
              <a:off x="815372" y="1454727"/>
              <a:ext cx="2537427" cy="4475019"/>
              <a:chOff x="815371" y="1454727"/>
              <a:chExt cx="2537427" cy="4475019"/>
            </a:xfrm>
          </p:grpSpPr>
          <p:sp>
            <p:nvSpPr>
              <p:cNvPr id="24" name="手动输入 23"/>
              <p:cNvSpPr/>
              <p:nvPr/>
            </p:nvSpPr>
            <p:spPr>
              <a:xfrm flipH="1">
                <a:off x="815371" y="1454727"/>
                <a:ext cx="2537427" cy="4475019"/>
              </a:xfrm>
              <a:prstGeom prst="flowChartManualInpu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文本框 24"/>
              <p:cNvSpPr txBox="1"/>
              <p:nvPr/>
            </p:nvSpPr>
            <p:spPr>
              <a:xfrm>
                <a:off x="1023829" y="1844308"/>
                <a:ext cx="1322798" cy="1323439"/>
              </a:xfrm>
              <a:prstGeom prst="rect">
                <a:avLst/>
              </a:prstGeom>
              <a:noFill/>
            </p:spPr>
            <p:txBody>
              <a:bodyPr wrap="none" rtlCol="0">
                <a:spAutoFit/>
              </a:bodyPr>
              <a:lstStyle/>
              <a:p>
                <a:r>
                  <a:rPr kumimoji="1" lang="en-US" altLang="zh-CN" sz="8000" dirty="0" smtClean="0">
                    <a:solidFill>
                      <a:schemeClr val="bg1"/>
                    </a:solidFill>
                    <a:ea typeface="Microsoft YaHei" charset="0"/>
                    <a:cs typeface="Microsoft YaHei" charset="0"/>
                  </a:rPr>
                  <a:t>01</a:t>
                </a:r>
                <a:endParaRPr kumimoji="1" lang="zh-CN" altLang="en-US" sz="8000" dirty="0">
                  <a:solidFill>
                    <a:schemeClr val="bg1"/>
                  </a:solidFill>
                  <a:ea typeface="Microsoft YaHei" charset="0"/>
                  <a:cs typeface="Microsoft YaHei" charset="0"/>
                </a:endParaRPr>
              </a:p>
            </p:txBody>
          </p:sp>
        </p:grpSp>
        <p:sp>
          <p:nvSpPr>
            <p:cNvPr id="23" name="手动输入 22"/>
            <p:cNvSpPr/>
            <p:nvPr/>
          </p:nvSpPr>
          <p:spPr>
            <a:xfrm>
              <a:off x="815372" y="2757054"/>
              <a:ext cx="2537427" cy="3172691"/>
            </a:xfrm>
            <a:prstGeom prst="flowChartManualInput">
              <a:avLst/>
            </a:prstGeom>
            <a:solidFill>
              <a:schemeClr val="bg1">
                <a:lumMod val="95000"/>
              </a:schemeClr>
            </a:solidFill>
            <a:ln>
              <a:noFill/>
            </a:ln>
            <a:effectLst>
              <a:outerShdw blurRad="63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8" name="文本框 8"/>
            <p:cNvSpPr txBox="1"/>
            <p:nvPr/>
          </p:nvSpPr>
          <p:spPr>
            <a:xfrm>
              <a:off x="815373" y="3557328"/>
              <a:ext cx="2537426" cy="189282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09585">
                <a:lnSpc>
                  <a:spcPct val="130000"/>
                </a:lnSpc>
              </a:pPr>
              <a:r>
                <a:rPr lang="zh-CN" altLang="en-US" dirty="0" smtClean="0">
                  <a:solidFill>
                    <a:schemeClr val="tx1">
                      <a:lumMod val="75000"/>
                      <a:lumOff val="25000"/>
                    </a:schemeClr>
                  </a:solidFill>
                  <a:ea typeface="微软雅黑" charset="0"/>
                </a:rPr>
                <a:t>提出</a:t>
              </a:r>
              <a:r>
                <a:rPr lang="zh-CN" altLang="en-US" dirty="0">
                  <a:solidFill>
                    <a:schemeClr val="tx1">
                      <a:lumMod val="75000"/>
                      <a:lumOff val="25000"/>
                    </a:schemeClr>
                  </a:solidFill>
                  <a:ea typeface="微软雅黑" charset="0"/>
                </a:rPr>
                <a:t>基于一步时间相似性的重构算法，并利用多传播模型重构真实网络隐藏的拓扑结构，提高了网络的重构</a:t>
              </a:r>
              <a:r>
                <a:rPr lang="zh-CN" altLang="en-US" dirty="0" smtClean="0">
                  <a:solidFill>
                    <a:schemeClr val="tx1">
                      <a:lumMod val="75000"/>
                      <a:lumOff val="25000"/>
                    </a:schemeClr>
                  </a:solidFill>
                  <a:ea typeface="微软雅黑" charset="0"/>
                </a:rPr>
                <a:t>精度。</a:t>
              </a:r>
              <a:endParaRPr lang="zh-CN" altLang="en-US" dirty="0">
                <a:solidFill>
                  <a:schemeClr val="tx1">
                    <a:lumMod val="75000"/>
                    <a:lumOff val="25000"/>
                  </a:schemeClr>
                </a:solidFill>
                <a:ea typeface="微软雅黑" charset="0"/>
              </a:endParaRPr>
            </a:p>
          </p:txBody>
        </p:sp>
      </p:grpSp>
      <p:grpSp>
        <p:nvGrpSpPr>
          <p:cNvPr id="46" name="组 45"/>
          <p:cNvGrpSpPr/>
          <p:nvPr/>
        </p:nvGrpSpPr>
        <p:grpSpPr>
          <a:xfrm>
            <a:off x="4874832" y="1663211"/>
            <a:ext cx="2537427" cy="4475019"/>
            <a:chOff x="815372" y="1454727"/>
            <a:chExt cx="2537427" cy="4475019"/>
          </a:xfrm>
        </p:grpSpPr>
        <p:grpSp>
          <p:nvGrpSpPr>
            <p:cNvPr id="47" name="组 46"/>
            <p:cNvGrpSpPr/>
            <p:nvPr/>
          </p:nvGrpSpPr>
          <p:grpSpPr>
            <a:xfrm>
              <a:off x="815372" y="1454727"/>
              <a:ext cx="2537427" cy="4475019"/>
              <a:chOff x="815371" y="1454727"/>
              <a:chExt cx="2537427" cy="4475019"/>
            </a:xfrm>
          </p:grpSpPr>
          <p:sp>
            <p:nvSpPr>
              <p:cNvPr id="52" name="手动输入 51"/>
              <p:cNvSpPr/>
              <p:nvPr/>
            </p:nvSpPr>
            <p:spPr>
              <a:xfrm flipH="1">
                <a:off x="815371" y="1454727"/>
                <a:ext cx="2537427" cy="4475019"/>
              </a:xfrm>
              <a:prstGeom prst="flowChartManualInpu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3" name="文本框 52"/>
              <p:cNvSpPr txBox="1"/>
              <p:nvPr/>
            </p:nvSpPr>
            <p:spPr>
              <a:xfrm>
                <a:off x="1023829" y="1844308"/>
                <a:ext cx="1322798" cy="1323439"/>
              </a:xfrm>
              <a:prstGeom prst="rect">
                <a:avLst/>
              </a:prstGeom>
              <a:noFill/>
            </p:spPr>
            <p:txBody>
              <a:bodyPr wrap="none" rtlCol="0">
                <a:spAutoFit/>
              </a:bodyPr>
              <a:lstStyle/>
              <a:p>
                <a:r>
                  <a:rPr kumimoji="1" lang="en-US" altLang="zh-CN" sz="8000" dirty="0" smtClean="0">
                    <a:solidFill>
                      <a:schemeClr val="bg1"/>
                    </a:solidFill>
                    <a:ea typeface="Microsoft YaHei" charset="0"/>
                    <a:cs typeface="Microsoft YaHei" charset="0"/>
                  </a:rPr>
                  <a:t>02</a:t>
                </a:r>
                <a:endParaRPr kumimoji="1" lang="zh-CN" altLang="en-US" sz="8000" dirty="0">
                  <a:solidFill>
                    <a:schemeClr val="bg1"/>
                  </a:solidFill>
                  <a:ea typeface="Microsoft YaHei" charset="0"/>
                  <a:cs typeface="Microsoft YaHei" charset="0"/>
                </a:endParaRPr>
              </a:p>
            </p:txBody>
          </p:sp>
        </p:grpSp>
        <p:sp>
          <p:nvSpPr>
            <p:cNvPr id="48" name="手动输入 47"/>
            <p:cNvSpPr/>
            <p:nvPr/>
          </p:nvSpPr>
          <p:spPr>
            <a:xfrm>
              <a:off x="815372" y="2757054"/>
              <a:ext cx="2537427" cy="3172691"/>
            </a:xfrm>
            <a:prstGeom prst="flowChartManualInput">
              <a:avLst/>
            </a:prstGeom>
            <a:solidFill>
              <a:schemeClr val="bg1">
                <a:lumMod val="95000"/>
              </a:schemeClr>
            </a:solidFill>
            <a:ln>
              <a:noFill/>
            </a:ln>
            <a:effectLst>
              <a:outerShdw blurRad="63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39" name="文本框 8"/>
          <p:cNvSpPr txBox="1"/>
          <p:nvPr/>
        </p:nvSpPr>
        <p:spPr>
          <a:xfrm>
            <a:off x="4874831" y="3668021"/>
            <a:ext cx="2537427" cy="225292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09585">
              <a:lnSpc>
                <a:spcPct val="130000"/>
              </a:lnSpc>
            </a:pPr>
            <a:r>
              <a:rPr lang="zh-CN" altLang="en-US" dirty="0">
                <a:solidFill>
                  <a:schemeClr val="tx1">
                    <a:lumMod val="75000"/>
                    <a:lumOff val="25000"/>
                  </a:schemeClr>
                </a:solidFill>
                <a:ea typeface="微软雅黑" charset="0"/>
              </a:rPr>
              <a:t>将神经网络和深度学习等方法与推荐系统相结合，提出一种基于图神经网络的推荐模型，加入时间</a:t>
            </a:r>
            <a:r>
              <a:rPr lang="zh-CN" altLang="en-US" dirty="0" smtClean="0">
                <a:solidFill>
                  <a:schemeClr val="tx1">
                    <a:lumMod val="75000"/>
                    <a:lumOff val="25000"/>
                  </a:schemeClr>
                </a:solidFill>
                <a:ea typeface="微软雅黑" charset="0"/>
              </a:rPr>
              <a:t>影响因素，</a:t>
            </a:r>
            <a:r>
              <a:rPr lang="zh-CN" altLang="en-US" dirty="0">
                <a:solidFill>
                  <a:schemeClr val="tx1">
                    <a:lumMod val="75000"/>
                    <a:lumOff val="25000"/>
                  </a:schemeClr>
                </a:solidFill>
                <a:ea typeface="微软雅黑" charset="0"/>
              </a:rPr>
              <a:t>使推荐算法更有效</a:t>
            </a:r>
            <a:r>
              <a:rPr lang="zh-CN" altLang="en-US" dirty="0" smtClean="0">
                <a:solidFill>
                  <a:schemeClr val="tx1">
                    <a:lumMod val="75000"/>
                    <a:lumOff val="25000"/>
                  </a:schemeClr>
                </a:solidFill>
                <a:ea typeface="微软雅黑" charset="0"/>
              </a:rPr>
              <a:t>。</a:t>
            </a:r>
            <a:endParaRPr lang="zh-CN" altLang="en-US" dirty="0">
              <a:solidFill>
                <a:schemeClr val="tx1">
                  <a:lumMod val="75000"/>
                  <a:lumOff val="25000"/>
                </a:schemeClr>
              </a:solidFill>
              <a:ea typeface="微软雅黑" charset="0"/>
            </a:endParaRPr>
          </a:p>
        </p:txBody>
      </p:sp>
      <p:grpSp>
        <p:nvGrpSpPr>
          <p:cNvPr id="34" name="组 53"/>
          <p:cNvGrpSpPr/>
          <p:nvPr/>
        </p:nvGrpSpPr>
        <p:grpSpPr>
          <a:xfrm>
            <a:off x="8733201" y="1698010"/>
            <a:ext cx="2537427" cy="4475019"/>
            <a:chOff x="815372" y="1454727"/>
            <a:chExt cx="2537427" cy="4475019"/>
          </a:xfrm>
        </p:grpSpPr>
        <p:grpSp>
          <p:nvGrpSpPr>
            <p:cNvPr id="35" name="组 54"/>
            <p:cNvGrpSpPr/>
            <p:nvPr/>
          </p:nvGrpSpPr>
          <p:grpSpPr>
            <a:xfrm>
              <a:off x="815372" y="1454727"/>
              <a:ext cx="2537427" cy="4475019"/>
              <a:chOff x="815371" y="1454727"/>
              <a:chExt cx="2537427" cy="4475019"/>
            </a:xfrm>
          </p:grpSpPr>
          <p:sp>
            <p:nvSpPr>
              <p:cNvPr id="37" name="手动输入 59"/>
              <p:cNvSpPr/>
              <p:nvPr/>
            </p:nvSpPr>
            <p:spPr>
              <a:xfrm flipH="1">
                <a:off x="815371" y="1454727"/>
                <a:ext cx="2537427" cy="4475019"/>
              </a:xfrm>
              <a:prstGeom prst="flowChartManualInput">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1" name="文本框 40"/>
              <p:cNvSpPr txBox="1"/>
              <p:nvPr/>
            </p:nvSpPr>
            <p:spPr>
              <a:xfrm>
                <a:off x="1023829" y="1844308"/>
                <a:ext cx="1322798" cy="1323439"/>
              </a:xfrm>
              <a:prstGeom prst="rect">
                <a:avLst/>
              </a:prstGeom>
              <a:noFill/>
            </p:spPr>
            <p:txBody>
              <a:bodyPr wrap="none" rtlCol="0">
                <a:spAutoFit/>
              </a:bodyPr>
              <a:lstStyle/>
              <a:p>
                <a:r>
                  <a:rPr kumimoji="1" lang="en-US" altLang="zh-CN" sz="8000" dirty="0" smtClean="0">
                    <a:solidFill>
                      <a:schemeClr val="bg1"/>
                    </a:solidFill>
                    <a:ea typeface="Microsoft YaHei" charset="0"/>
                    <a:cs typeface="Microsoft YaHei" charset="0"/>
                  </a:rPr>
                  <a:t>03</a:t>
                </a:r>
                <a:endParaRPr kumimoji="1" lang="zh-CN" altLang="en-US" sz="8000" dirty="0">
                  <a:solidFill>
                    <a:schemeClr val="bg1"/>
                  </a:solidFill>
                  <a:ea typeface="Microsoft YaHei" charset="0"/>
                  <a:cs typeface="Microsoft YaHei" charset="0"/>
                </a:endParaRPr>
              </a:p>
            </p:txBody>
          </p:sp>
        </p:grpSp>
        <p:sp>
          <p:nvSpPr>
            <p:cNvPr id="36" name="手动输入 55"/>
            <p:cNvSpPr/>
            <p:nvPr/>
          </p:nvSpPr>
          <p:spPr>
            <a:xfrm>
              <a:off x="815372" y="2757054"/>
              <a:ext cx="2537427" cy="3172691"/>
            </a:xfrm>
            <a:prstGeom prst="flowChartManualInput">
              <a:avLst/>
            </a:prstGeom>
            <a:solidFill>
              <a:schemeClr val="bg1">
                <a:lumMod val="95000"/>
              </a:schemeClr>
            </a:solidFill>
            <a:ln>
              <a:noFill/>
            </a:ln>
            <a:effectLst>
              <a:outerShdw blurRad="63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42" name="文本框 8"/>
          <p:cNvSpPr txBox="1"/>
          <p:nvPr/>
        </p:nvSpPr>
        <p:spPr>
          <a:xfrm>
            <a:off x="8854887" y="3800611"/>
            <a:ext cx="2281641" cy="189282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09585">
              <a:lnSpc>
                <a:spcPct val="130000"/>
              </a:lnSpc>
            </a:pPr>
            <a:r>
              <a:rPr lang="zh-CN" altLang="en-US" dirty="0" smtClean="0">
                <a:solidFill>
                  <a:schemeClr val="tx1">
                    <a:lumMod val="75000"/>
                    <a:lumOff val="25000"/>
                  </a:schemeClr>
                </a:solidFill>
                <a:ea typeface="微软雅黑" charset="0"/>
              </a:rPr>
              <a:t>将传播、重构、推荐等结合起来，有助于理解网络的潜在特性，为网络控制研究提供助力。</a:t>
            </a:r>
            <a:endParaRPr lang="zh-CN" altLang="en-US" dirty="0">
              <a:solidFill>
                <a:schemeClr val="tx1">
                  <a:lumMod val="75000"/>
                  <a:lumOff val="25000"/>
                </a:schemeClr>
              </a:solidFill>
              <a:ea typeface="微软雅黑" charset="0"/>
            </a:endParaRPr>
          </a:p>
        </p:txBody>
      </p:sp>
    </p:spTree>
    <p:extLst>
      <p:ext uri="{BB962C8B-B14F-4D97-AF65-F5344CB8AC3E}">
        <p14:creationId xmlns:p14="http://schemas.microsoft.com/office/powerpoint/2010/main" val="3651063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smtClean="0"/>
              <a:t>04 </a:t>
            </a:r>
            <a:r>
              <a:rPr kumimoji="1" lang="zh-CN" altLang="en-US" dirty="0" smtClean="0"/>
              <a:t>研究计划</a:t>
            </a:r>
            <a:endParaRPr kumimoji="1" lang="zh-CN" altLang="en-US" dirty="0"/>
          </a:p>
        </p:txBody>
      </p:sp>
      <p:graphicFrame>
        <p:nvGraphicFramePr>
          <p:cNvPr id="54" name="表格 53"/>
          <p:cNvGraphicFramePr>
            <a:graphicFrameLocks noGrp="1"/>
          </p:cNvGraphicFramePr>
          <p:nvPr>
            <p:extLst>
              <p:ext uri="{D42A27DB-BD31-4B8C-83A1-F6EECF244321}">
                <p14:modId xmlns:p14="http://schemas.microsoft.com/office/powerpoint/2010/main" val="2815692494"/>
              </p:ext>
            </p:extLst>
          </p:nvPr>
        </p:nvGraphicFramePr>
        <p:xfrm>
          <a:off x="685800" y="1174532"/>
          <a:ext cx="10701588" cy="4442742"/>
        </p:xfrm>
        <a:graphic>
          <a:graphicData uri="http://schemas.openxmlformats.org/drawingml/2006/table">
            <a:tbl>
              <a:tblPr firstRow="1" bandRow="1">
                <a:tableStyleId>{5C22544A-7EE6-4342-B048-85BDC9FD1C3A}</a:tableStyleId>
              </a:tblPr>
              <a:tblGrid>
                <a:gridCol w="1194188">
                  <a:extLst>
                    <a:ext uri="{9D8B030D-6E8A-4147-A177-3AD203B41FA5}">
                      <a16:colId xmlns="" xmlns:a16="http://schemas.microsoft.com/office/drawing/2014/main" val="20000"/>
                    </a:ext>
                  </a:extLst>
                </a:gridCol>
                <a:gridCol w="339550">
                  <a:extLst>
                    <a:ext uri="{9D8B030D-6E8A-4147-A177-3AD203B41FA5}">
                      <a16:colId xmlns="" xmlns:a16="http://schemas.microsoft.com/office/drawing/2014/main" val="20001"/>
                    </a:ext>
                  </a:extLst>
                </a:gridCol>
                <a:gridCol w="339550">
                  <a:extLst>
                    <a:ext uri="{9D8B030D-6E8A-4147-A177-3AD203B41FA5}">
                      <a16:colId xmlns="" xmlns:a16="http://schemas.microsoft.com/office/drawing/2014/main" val="20002"/>
                    </a:ext>
                  </a:extLst>
                </a:gridCol>
                <a:gridCol w="339550">
                  <a:extLst>
                    <a:ext uri="{9D8B030D-6E8A-4147-A177-3AD203B41FA5}">
                      <a16:colId xmlns="" xmlns:a16="http://schemas.microsoft.com/office/drawing/2014/main" val="20003"/>
                    </a:ext>
                  </a:extLst>
                </a:gridCol>
                <a:gridCol w="339550">
                  <a:extLst>
                    <a:ext uri="{9D8B030D-6E8A-4147-A177-3AD203B41FA5}">
                      <a16:colId xmlns="" xmlns:a16="http://schemas.microsoft.com/office/drawing/2014/main" val="20004"/>
                    </a:ext>
                  </a:extLst>
                </a:gridCol>
                <a:gridCol w="339550">
                  <a:extLst>
                    <a:ext uri="{9D8B030D-6E8A-4147-A177-3AD203B41FA5}">
                      <a16:colId xmlns="" xmlns:a16="http://schemas.microsoft.com/office/drawing/2014/main" val="20005"/>
                    </a:ext>
                  </a:extLst>
                </a:gridCol>
                <a:gridCol w="339550">
                  <a:extLst>
                    <a:ext uri="{9D8B030D-6E8A-4147-A177-3AD203B41FA5}">
                      <a16:colId xmlns="" xmlns:a16="http://schemas.microsoft.com/office/drawing/2014/main" val="20006"/>
                    </a:ext>
                  </a:extLst>
                </a:gridCol>
                <a:gridCol w="339550">
                  <a:extLst>
                    <a:ext uri="{9D8B030D-6E8A-4147-A177-3AD203B41FA5}">
                      <a16:colId xmlns="" xmlns:a16="http://schemas.microsoft.com/office/drawing/2014/main" val="20007"/>
                    </a:ext>
                  </a:extLst>
                </a:gridCol>
                <a:gridCol w="339550">
                  <a:extLst>
                    <a:ext uri="{9D8B030D-6E8A-4147-A177-3AD203B41FA5}">
                      <a16:colId xmlns="" xmlns:a16="http://schemas.microsoft.com/office/drawing/2014/main" val="20008"/>
                    </a:ext>
                  </a:extLst>
                </a:gridCol>
                <a:gridCol w="339550">
                  <a:extLst>
                    <a:ext uri="{9D8B030D-6E8A-4147-A177-3AD203B41FA5}">
                      <a16:colId xmlns="" xmlns:a16="http://schemas.microsoft.com/office/drawing/2014/main" val="20009"/>
                    </a:ext>
                  </a:extLst>
                </a:gridCol>
                <a:gridCol w="339550">
                  <a:extLst>
                    <a:ext uri="{9D8B030D-6E8A-4147-A177-3AD203B41FA5}">
                      <a16:colId xmlns="" xmlns:a16="http://schemas.microsoft.com/office/drawing/2014/main" val="20010"/>
                    </a:ext>
                  </a:extLst>
                </a:gridCol>
                <a:gridCol w="339550">
                  <a:extLst>
                    <a:ext uri="{9D8B030D-6E8A-4147-A177-3AD203B41FA5}">
                      <a16:colId xmlns="" xmlns:a16="http://schemas.microsoft.com/office/drawing/2014/main" val="20011"/>
                    </a:ext>
                  </a:extLst>
                </a:gridCol>
                <a:gridCol w="339550">
                  <a:extLst>
                    <a:ext uri="{9D8B030D-6E8A-4147-A177-3AD203B41FA5}">
                      <a16:colId xmlns="" xmlns:a16="http://schemas.microsoft.com/office/drawing/2014/main" val="20012"/>
                    </a:ext>
                  </a:extLst>
                </a:gridCol>
                <a:gridCol w="339550">
                  <a:extLst>
                    <a:ext uri="{9D8B030D-6E8A-4147-A177-3AD203B41FA5}">
                      <a16:colId xmlns="" xmlns:a16="http://schemas.microsoft.com/office/drawing/2014/main" val="20013"/>
                    </a:ext>
                  </a:extLst>
                </a:gridCol>
                <a:gridCol w="339550">
                  <a:extLst>
                    <a:ext uri="{9D8B030D-6E8A-4147-A177-3AD203B41FA5}">
                      <a16:colId xmlns="" xmlns:a16="http://schemas.microsoft.com/office/drawing/2014/main" val="20014"/>
                    </a:ext>
                  </a:extLst>
                </a:gridCol>
                <a:gridCol w="339550">
                  <a:extLst>
                    <a:ext uri="{9D8B030D-6E8A-4147-A177-3AD203B41FA5}">
                      <a16:colId xmlns="" xmlns:a16="http://schemas.microsoft.com/office/drawing/2014/main" val="20015"/>
                    </a:ext>
                  </a:extLst>
                </a:gridCol>
                <a:gridCol w="339550">
                  <a:extLst>
                    <a:ext uri="{9D8B030D-6E8A-4147-A177-3AD203B41FA5}">
                      <a16:colId xmlns="" xmlns:a16="http://schemas.microsoft.com/office/drawing/2014/main" val="20016"/>
                    </a:ext>
                  </a:extLst>
                </a:gridCol>
                <a:gridCol w="339550">
                  <a:extLst>
                    <a:ext uri="{9D8B030D-6E8A-4147-A177-3AD203B41FA5}">
                      <a16:colId xmlns="" xmlns:a16="http://schemas.microsoft.com/office/drawing/2014/main" val="20017"/>
                    </a:ext>
                  </a:extLst>
                </a:gridCol>
                <a:gridCol w="339550">
                  <a:extLst>
                    <a:ext uri="{9D8B030D-6E8A-4147-A177-3AD203B41FA5}">
                      <a16:colId xmlns="" xmlns:a16="http://schemas.microsoft.com/office/drawing/2014/main" val="20018"/>
                    </a:ext>
                  </a:extLst>
                </a:gridCol>
                <a:gridCol w="339550">
                  <a:extLst>
                    <a:ext uri="{9D8B030D-6E8A-4147-A177-3AD203B41FA5}">
                      <a16:colId xmlns="" xmlns:a16="http://schemas.microsoft.com/office/drawing/2014/main" val="20019"/>
                    </a:ext>
                  </a:extLst>
                </a:gridCol>
                <a:gridCol w="339550">
                  <a:extLst>
                    <a:ext uri="{9D8B030D-6E8A-4147-A177-3AD203B41FA5}">
                      <a16:colId xmlns="" xmlns:a16="http://schemas.microsoft.com/office/drawing/2014/main" val="20020"/>
                    </a:ext>
                  </a:extLst>
                </a:gridCol>
                <a:gridCol w="339550">
                  <a:extLst>
                    <a:ext uri="{9D8B030D-6E8A-4147-A177-3AD203B41FA5}">
                      <a16:colId xmlns="" xmlns:a16="http://schemas.microsoft.com/office/drawing/2014/main" val="20021"/>
                    </a:ext>
                  </a:extLst>
                </a:gridCol>
                <a:gridCol w="339550">
                  <a:extLst>
                    <a:ext uri="{9D8B030D-6E8A-4147-A177-3AD203B41FA5}">
                      <a16:colId xmlns="" xmlns:a16="http://schemas.microsoft.com/office/drawing/2014/main" val="20022"/>
                    </a:ext>
                  </a:extLst>
                </a:gridCol>
                <a:gridCol w="339550">
                  <a:extLst>
                    <a:ext uri="{9D8B030D-6E8A-4147-A177-3AD203B41FA5}">
                      <a16:colId xmlns="" xmlns:a16="http://schemas.microsoft.com/office/drawing/2014/main" val="20023"/>
                    </a:ext>
                  </a:extLst>
                </a:gridCol>
                <a:gridCol w="339550">
                  <a:extLst>
                    <a:ext uri="{9D8B030D-6E8A-4147-A177-3AD203B41FA5}">
                      <a16:colId xmlns="" xmlns:a16="http://schemas.microsoft.com/office/drawing/2014/main" val="20024"/>
                    </a:ext>
                  </a:extLst>
                </a:gridCol>
                <a:gridCol w="339550">
                  <a:extLst>
                    <a:ext uri="{9D8B030D-6E8A-4147-A177-3AD203B41FA5}">
                      <a16:colId xmlns="" xmlns:a16="http://schemas.microsoft.com/office/drawing/2014/main" val="20025"/>
                    </a:ext>
                  </a:extLst>
                </a:gridCol>
                <a:gridCol w="339550">
                  <a:extLst>
                    <a:ext uri="{9D8B030D-6E8A-4147-A177-3AD203B41FA5}">
                      <a16:colId xmlns="" xmlns:a16="http://schemas.microsoft.com/office/drawing/2014/main" val="20026"/>
                    </a:ext>
                  </a:extLst>
                </a:gridCol>
                <a:gridCol w="339550">
                  <a:extLst>
                    <a:ext uri="{9D8B030D-6E8A-4147-A177-3AD203B41FA5}">
                      <a16:colId xmlns="" xmlns:a16="http://schemas.microsoft.com/office/drawing/2014/main" val="20027"/>
                    </a:ext>
                  </a:extLst>
                </a:gridCol>
                <a:gridCol w="339550">
                  <a:extLst>
                    <a:ext uri="{9D8B030D-6E8A-4147-A177-3AD203B41FA5}">
                      <a16:colId xmlns="" xmlns:a16="http://schemas.microsoft.com/office/drawing/2014/main" val="20028"/>
                    </a:ext>
                  </a:extLst>
                </a:gridCol>
              </a:tblGrid>
              <a:tr h="152400">
                <a:tc rowSpan="2">
                  <a:txBody>
                    <a:bodyPr/>
                    <a:lstStyle/>
                    <a:p>
                      <a:endParaRPr lang="zh-CN" altLang="en-US" sz="1600" dirty="0"/>
                    </a:p>
                  </a:txBody>
                  <a:tcPr marL="121920" marR="121920" marT="60960" marB="60960">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rgbClr val="DAE8E7"/>
                    </a:solidFill>
                  </a:tcPr>
                </a:tc>
                <a:tc gridSpan="4">
                  <a:txBody>
                    <a:bodyPr/>
                    <a:lstStyle/>
                    <a:p>
                      <a:pPr algn="ctr"/>
                      <a:r>
                        <a:rPr lang="en-US" altLang="zh-CN" sz="1600" b="1" dirty="0" smtClean="0">
                          <a:solidFill>
                            <a:srgbClr val="FFFFFF"/>
                          </a:solidFill>
                        </a:rPr>
                        <a:t>MONTH</a:t>
                      </a:r>
                      <a:r>
                        <a:rPr lang="zh-CN" altLang="en-US" sz="1600" b="1" dirty="0" smtClean="0">
                          <a:solidFill>
                            <a:srgbClr val="FFFFFF"/>
                          </a:solidFill>
                        </a:rPr>
                        <a:t> </a:t>
                      </a:r>
                      <a:r>
                        <a:rPr lang="en-US" altLang="zh-CN" sz="1600" b="1" dirty="0" smtClean="0">
                          <a:solidFill>
                            <a:srgbClr val="FFFFFF"/>
                          </a:solidFill>
                        </a:rPr>
                        <a:t>6</a:t>
                      </a:r>
                      <a:endParaRPr lang="zh-CN" altLang="en-US" sz="1600" b="1" dirty="0">
                        <a:solidFill>
                          <a:srgbClr val="FFFFFF"/>
                        </a:solidFill>
                      </a:endParaRPr>
                    </a:p>
                  </a:txBody>
                  <a:tcPr marL="121920" marR="121920" marT="60960" marB="60960" anchor="ct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hMerge="1">
                  <a:txBody>
                    <a:bodyPr/>
                    <a:lstStyle/>
                    <a:p>
                      <a:endParaRPr lang="zh-CN" altLang="en-US" sz="12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sz="12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sz="12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noFill/>
                  </a:tcPr>
                </a:tc>
                <a:tc gridSpan="4">
                  <a:txBody>
                    <a:bodyPr/>
                    <a:lstStyle/>
                    <a:p>
                      <a:pPr algn="ctr"/>
                      <a:r>
                        <a:rPr lang="en-US" altLang="zh-CN" sz="1600" b="1" dirty="0" smtClean="0">
                          <a:solidFill>
                            <a:srgbClr val="FFFFFF"/>
                          </a:solidFill>
                        </a:rPr>
                        <a:t>MONTH</a:t>
                      </a:r>
                      <a:r>
                        <a:rPr lang="zh-CN" altLang="en-US" sz="1600" b="1" dirty="0" smtClean="0">
                          <a:solidFill>
                            <a:srgbClr val="FFFFFF"/>
                          </a:solidFill>
                        </a:rPr>
                        <a:t> </a:t>
                      </a:r>
                      <a:r>
                        <a:rPr lang="en-US" altLang="zh-CN" sz="1600" b="1" dirty="0" smtClean="0">
                          <a:solidFill>
                            <a:srgbClr val="FFFFFF"/>
                          </a:solidFill>
                        </a:rPr>
                        <a:t>7</a:t>
                      </a:r>
                      <a:endParaRPr lang="zh-CN" altLang="en-US" sz="1600" b="1" dirty="0">
                        <a:solidFill>
                          <a:srgbClr val="FFFFFF"/>
                        </a:solidFill>
                      </a:endParaRPr>
                    </a:p>
                  </a:txBody>
                  <a:tcPr marL="121920" marR="121920" marT="60960" marB="60960" anchor="ct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hMerge="1">
                  <a:txBody>
                    <a:bodyPr/>
                    <a:lstStyle/>
                    <a:p>
                      <a:endParaRPr lang="zh-CN" altLang="en-US" sz="12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sz="12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sz="12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noFill/>
                  </a:tcPr>
                </a:tc>
                <a:tc gridSpan="4">
                  <a:txBody>
                    <a:bodyPr/>
                    <a:lstStyle/>
                    <a:p>
                      <a:pPr algn="ctr"/>
                      <a:r>
                        <a:rPr lang="en-US" altLang="zh-CN" sz="1600" b="1" dirty="0" smtClean="0">
                          <a:solidFill>
                            <a:srgbClr val="FFFFFF"/>
                          </a:solidFill>
                        </a:rPr>
                        <a:t>MONTH</a:t>
                      </a:r>
                      <a:r>
                        <a:rPr lang="zh-CN" altLang="en-US" sz="1600" b="1" dirty="0" smtClean="0">
                          <a:solidFill>
                            <a:srgbClr val="FFFFFF"/>
                          </a:solidFill>
                        </a:rPr>
                        <a:t> </a:t>
                      </a:r>
                      <a:r>
                        <a:rPr lang="en-US" altLang="zh-CN" sz="1600" b="1" dirty="0" smtClean="0">
                          <a:solidFill>
                            <a:srgbClr val="FFFFFF"/>
                          </a:solidFill>
                        </a:rPr>
                        <a:t>8</a:t>
                      </a:r>
                      <a:endParaRPr lang="zh-CN" altLang="en-US" sz="1600" b="1" dirty="0">
                        <a:solidFill>
                          <a:srgbClr val="FFFFFF"/>
                        </a:solidFill>
                      </a:endParaRPr>
                    </a:p>
                  </a:txBody>
                  <a:tcPr marL="121920" marR="121920" marT="60960" marB="60960" anchor="ct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hMerge="1">
                  <a:txBody>
                    <a:bodyPr/>
                    <a:lstStyle/>
                    <a:p>
                      <a:endParaRPr lang="zh-CN" altLang="en-US" sz="12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sz="12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sz="12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noFill/>
                  </a:tcPr>
                </a:tc>
                <a:tc gridSpan="4">
                  <a:txBody>
                    <a:bodyPr/>
                    <a:lstStyle/>
                    <a:p>
                      <a:pPr algn="ctr"/>
                      <a:r>
                        <a:rPr lang="en-US" altLang="zh-CN" sz="1600" b="1" dirty="0" smtClean="0">
                          <a:solidFill>
                            <a:srgbClr val="FFFFFF"/>
                          </a:solidFill>
                        </a:rPr>
                        <a:t>MONTH</a:t>
                      </a:r>
                      <a:r>
                        <a:rPr lang="zh-CN" altLang="en-US" sz="1600" b="1" dirty="0" smtClean="0">
                          <a:solidFill>
                            <a:srgbClr val="FFFFFF"/>
                          </a:solidFill>
                        </a:rPr>
                        <a:t> </a:t>
                      </a:r>
                      <a:r>
                        <a:rPr lang="en-US" altLang="zh-CN" sz="1600" b="1" dirty="0" smtClean="0">
                          <a:solidFill>
                            <a:srgbClr val="FFFFFF"/>
                          </a:solidFill>
                        </a:rPr>
                        <a:t>9</a:t>
                      </a:r>
                      <a:endParaRPr lang="zh-CN" altLang="en-US" sz="1600" b="1" dirty="0">
                        <a:solidFill>
                          <a:srgbClr val="FFFFFF"/>
                        </a:solidFill>
                      </a:endParaRPr>
                    </a:p>
                  </a:txBody>
                  <a:tcPr marL="121920" marR="121920" marT="60960" marB="60960" anchor="ct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hMerge="1">
                  <a:txBody>
                    <a:bodyPr/>
                    <a:lstStyle/>
                    <a:p>
                      <a:endParaRPr lang="zh-CN" altLang="en-US" sz="12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sz="12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sz="12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noFill/>
                  </a:tcPr>
                </a:tc>
                <a:tc gridSpan="4">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CN" sz="1600" b="1" kern="1200" dirty="0" smtClean="0">
                        <a:solidFill>
                          <a:srgbClr val="FFFFFF"/>
                        </a:solidFill>
                        <a:latin typeface="+mn-lt"/>
                        <a:ea typeface="+mn-ea"/>
                        <a:cs typeface="+mn-cs"/>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1" kern="1200" dirty="0" smtClean="0">
                          <a:solidFill>
                            <a:srgbClr val="FFFFFF"/>
                          </a:solidFill>
                          <a:latin typeface="+mn-lt"/>
                          <a:ea typeface="+mn-ea"/>
                          <a:cs typeface="+mn-cs"/>
                        </a:rPr>
                        <a:t>MONTH</a:t>
                      </a:r>
                      <a:r>
                        <a:rPr lang="zh-CN" altLang="en-US" sz="1600" b="1" kern="1200" dirty="0" smtClean="0">
                          <a:solidFill>
                            <a:srgbClr val="FFFFFF"/>
                          </a:solidFill>
                          <a:latin typeface="+mn-lt"/>
                          <a:ea typeface="+mn-ea"/>
                          <a:cs typeface="+mn-cs"/>
                        </a:rPr>
                        <a:t> </a:t>
                      </a:r>
                      <a:r>
                        <a:rPr lang="en-US" altLang="zh-CN" sz="1600" b="1" kern="1200" dirty="0" smtClean="0">
                          <a:solidFill>
                            <a:srgbClr val="FFFFFF"/>
                          </a:solidFill>
                          <a:latin typeface="+mn-lt"/>
                          <a:ea typeface="+mn-ea"/>
                          <a:cs typeface="+mn-cs"/>
                        </a:rPr>
                        <a:t>10</a:t>
                      </a:r>
                      <a:endParaRPr lang="zh-CN" altLang="en-US" sz="1600" b="1" kern="1200" dirty="0" smtClean="0">
                        <a:solidFill>
                          <a:srgbClr val="FFFFFF"/>
                        </a:solidFill>
                        <a:latin typeface="+mn-lt"/>
                        <a:ea typeface="+mn-ea"/>
                        <a:cs typeface="+mn-cs"/>
                      </a:endParaRPr>
                    </a:p>
                    <a:p>
                      <a:pPr marL="0" algn="ctr" defTabSz="914400" rtl="0" eaLnBrk="1" latinLnBrk="0" hangingPunct="1"/>
                      <a:endParaRPr lang="zh-CN" altLang="en-US" sz="1600" b="1" kern="1200" dirty="0">
                        <a:solidFill>
                          <a:srgbClr val="FFFFFF"/>
                        </a:solidFill>
                        <a:latin typeface="+mn-lt"/>
                        <a:ea typeface="+mn-ea"/>
                        <a:cs typeface="+mn-cs"/>
                      </a:endParaRPr>
                    </a:p>
                  </a:txBody>
                  <a:tcPr marL="121920" marR="121920" marT="60960" marB="60960" anchor="ct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hMerge="1">
                  <a:txBody>
                    <a:bodyPr/>
                    <a:lstStyle/>
                    <a:p>
                      <a:pPr algn="ctr"/>
                      <a:endParaRPr lang="zh-CN" altLang="en-US" sz="1600" b="1" dirty="0">
                        <a:solidFill>
                          <a:srgbClr val="FFFFFF"/>
                        </a:solidFill>
                      </a:endParaRPr>
                    </a:p>
                  </a:txBody>
                  <a:tcPr marL="121920" marR="121920" marT="60960" marB="60960" anchor="ct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hMerge="1">
                  <a:txBody>
                    <a:bodyPr/>
                    <a:lstStyle/>
                    <a:p>
                      <a:pPr algn="ctr"/>
                      <a:endParaRPr lang="zh-CN" altLang="en-US" sz="1600" b="1" dirty="0">
                        <a:solidFill>
                          <a:srgbClr val="FFFFFF"/>
                        </a:solidFill>
                      </a:endParaRPr>
                    </a:p>
                  </a:txBody>
                  <a:tcPr marL="121920" marR="121920" marT="60960" marB="60960" anchor="ct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hMerge="1">
                  <a:txBody>
                    <a:bodyPr/>
                    <a:lstStyle/>
                    <a:p>
                      <a:pPr algn="ctr"/>
                      <a:endParaRPr lang="zh-CN" altLang="en-US" sz="1600" b="1" dirty="0">
                        <a:solidFill>
                          <a:srgbClr val="FFFFFF"/>
                        </a:solidFill>
                      </a:endParaRPr>
                    </a:p>
                  </a:txBody>
                  <a:tcPr marL="121920" marR="121920" marT="60960" marB="60960" anchor="ct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gridSpan="4">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CN" sz="1600" b="1" kern="1200" dirty="0" smtClean="0">
                        <a:solidFill>
                          <a:srgbClr val="FFFFFF"/>
                        </a:solidFill>
                        <a:latin typeface="+mn-lt"/>
                        <a:ea typeface="+mn-ea"/>
                        <a:cs typeface="+mn-cs"/>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1" kern="1200" dirty="0" smtClean="0">
                          <a:solidFill>
                            <a:srgbClr val="FFFFFF"/>
                          </a:solidFill>
                          <a:latin typeface="+mn-lt"/>
                          <a:ea typeface="+mn-ea"/>
                          <a:cs typeface="+mn-cs"/>
                        </a:rPr>
                        <a:t>MONTH</a:t>
                      </a:r>
                      <a:r>
                        <a:rPr lang="zh-CN" altLang="en-US" sz="1600" b="1" kern="1200" dirty="0" smtClean="0">
                          <a:solidFill>
                            <a:srgbClr val="FFFFFF"/>
                          </a:solidFill>
                          <a:latin typeface="+mn-lt"/>
                          <a:ea typeface="+mn-ea"/>
                          <a:cs typeface="+mn-cs"/>
                        </a:rPr>
                        <a:t> </a:t>
                      </a:r>
                      <a:r>
                        <a:rPr lang="en-US" altLang="zh-CN" sz="1600" b="1" kern="1200" dirty="0" smtClean="0">
                          <a:solidFill>
                            <a:srgbClr val="FFFFFF"/>
                          </a:solidFill>
                          <a:latin typeface="+mn-lt"/>
                          <a:ea typeface="+mn-ea"/>
                          <a:cs typeface="+mn-cs"/>
                        </a:rPr>
                        <a:t>11</a:t>
                      </a:r>
                      <a:endParaRPr lang="zh-CN" altLang="en-US" sz="1600" b="1" kern="1200" dirty="0" smtClean="0">
                        <a:solidFill>
                          <a:srgbClr val="FFFFFF"/>
                        </a:solidFill>
                        <a:latin typeface="+mn-lt"/>
                        <a:ea typeface="+mn-ea"/>
                        <a:cs typeface="+mn-cs"/>
                      </a:endParaRPr>
                    </a:p>
                    <a:p>
                      <a:pPr marL="0" algn="ctr" defTabSz="914400" rtl="0" eaLnBrk="1" latinLnBrk="0" hangingPunct="1"/>
                      <a:endParaRPr lang="zh-CN" altLang="en-US" sz="1600" b="1" kern="1200" dirty="0">
                        <a:solidFill>
                          <a:srgbClr val="FFFFFF"/>
                        </a:solidFill>
                        <a:latin typeface="+mn-lt"/>
                        <a:ea typeface="+mn-ea"/>
                        <a:cs typeface="+mn-cs"/>
                      </a:endParaRPr>
                    </a:p>
                  </a:txBody>
                  <a:tcPr marL="121920" marR="121920" marT="60960" marB="60960" anchor="ct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hMerge="1">
                  <a:txBody>
                    <a:bodyPr/>
                    <a:lstStyle/>
                    <a:p>
                      <a:pPr algn="ctr"/>
                      <a:endParaRPr lang="zh-CN" altLang="en-US" sz="1600" b="1" dirty="0">
                        <a:solidFill>
                          <a:srgbClr val="FFFFFF"/>
                        </a:solidFill>
                      </a:endParaRPr>
                    </a:p>
                  </a:txBody>
                  <a:tcPr marL="121920" marR="121920" marT="60960" marB="60960" anchor="ct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hMerge="1">
                  <a:txBody>
                    <a:bodyPr/>
                    <a:lstStyle/>
                    <a:p>
                      <a:pPr algn="ctr"/>
                      <a:endParaRPr lang="zh-CN" altLang="en-US" sz="1600" b="1" dirty="0">
                        <a:solidFill>
                          <a:srgbClr val="FFFFFF"/>
                        </a:solidFill>
                      </a:endParaRPr>
                    </a:p>
                  </a:txBody>
                  <a:tcPr marL="121920" marR="121920" marT="60960" marB="60960" anchor="ct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hMerge="1">
                  <a:txBody>
                    <a:bodyPr/>
                    <a:lstStyle/>
                    <a:p>
                      <a:pPr algn="ctr"/>
                      <a:endParaRPr lang="zh-CN" altLang="en-US" sz="1600" b="1" dirty="0">
                        <a:solidFill>
                          <a:srgbClr val="FFFFFF"/>
                        </a:solidFill>
                      </a:endParaRPr>
                    </a:p>
                  </a:txBody>
                  <a:tcPr marL="121920" marR="121920" marT="60960" marB="60960" anchor="ct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gridSpan="4">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CN" sz="1600" b="1" kern="1200" dirty="0" smtClean="0">
                        <a:solidFill>
                          <a:srgbClr val="FFFFFF"/>
                        </a:solidFill>
                        <a:latin typeface="+mn-lt"/>
                        <a:ea typeface="+mn-ea"/>
                        <a:cs typeface="+mn-cs"/>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1" kern="1200" dirty="0" smtClean="0">
                          <a:solidFill>
                            <a:srgbClr val="FFFFFF"/>
                          </a:solidFill>
                          <a:latin typeface="+mn-lt"/>
                          <a:ea typeface="+mn-ea"/>
                          <a:cs typeface="+mn-cs"/>
                        </a:rPr>
                        <a:t>MONTH</a:t>
                      </a:r>
                      <a:r>
                        <a:rPr lang="zh-CN" altLang="en-US" sz="1600" b="1" kern="1200" dirty="0" smtClean="0">
                          <a:solidFill>
                            <a:srgbClr val="FFFFFF"/>
                          </a:solidFill>
                          <a:latin typeface="+mn-lt"/>
                          <a:ea typeface="+mn-ea"/>
                          <a:cs typeface="+mn-cs"/>
                        </a:rPr>
                        <a:t> </a:t>
                      </a:r>
                      <a:r>
                        <a:rPr lang="en-US" altLang="zh-CN" sz="1600" b="1" kern="1200" dirty="0" smtClean="0">
                          <a:solidFill>
                            <a:srgbClr val="FFFFFF"/>
                          </a:solidFill>
                          <a:latin typeface="+mn-lt"/>
                          <a:ea typeface="+mn-ea"/>
                          <a:cs typeface="+mn-cs"/>
                        </a:rPr>
                        <a:t>12</a:t>
                      </a:r>
                      <a:endParaRPr lang="zh-CN" altLang="en-US" sz="1600" b="1" kern="1200" dirty="0" smtClean="0">
                        <a:solidFill>
                          <a:srgbClr val="FFFFFF"/>
                        </a:solidFill>
                        <a:latin typeface="+mn-lt"/>
                        <a:ea typeface="+mn-ea"/>
                        <a:cs typeface="+mn-cs"/>
                      </a:endParaRPr>
                    </a:p>
                    <a:p>
                      <a:pPr marL="0" algn="ctr" defTabSz="914400" rtl="0" eaLnBrk="1" latinLnBrk="0" hangingPunct="1"/>
                      <a:endParaRPr lang="zh-CN" altLang="en-US" sz="1600" b="1" kern="1200" dirty="0">
                        <a:solidFill>
                          <a:srgbClr val="FFFFFF"/>
                        </a:solidFill>
                        <a:latin typeface="+mn-lt"/>
                        <a:ea typeface="+mn-ea"/>
                        <a:cs typeface="+mn-cs"/>
                      </a:endParaRPr>
                    </a:p>
                  </a:txBody>
                  <a:tcPr marL="121920" marR="121920" marT="60960" marB="60960" anchor="ct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hMerge="1">
                  <a:txBody>
                    <a:bodyPr/>
                    <a:lstStyle/>
                    <a:p>
                      <a:pPr algn="ctr"/>
                      <a:endParaRPr lang="zh-CN" altLang="en-US" sz="1600" b="1" dirty="0">
                        <a:solidFill>
                          <a:srgbClr val="FFFFFF"/>
                        </a:solidFill>
                      </a:endParaRPr>
                    </a:p>
                  </a:txBody>
                  <a:tcPr marL="121920" marR="121920" marT="60960" marB="60960" anchor="ct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hMerge="1">
                  <a:txBody>
                    <a:bodyPr/>
                    <a:lstStyle/>
                    <a:p>
                      <a:pPr algn="ctr"/>
                      <a:endParaRPr lang="zh-CN" altLang="en-US" sz="1600" b="1" dirty="0">
                        <a:solidFill>
                          <a:srgbClr val="FFFFFF"/>
                        </a:solidFill>
                      </a:endParaRPr>
                    </a:p>
                  </a:txBody>
                  <a:tcPr marL="121920" marR="121920" marT="60960" marB="60960" anchor="ct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hMerge="1">
                  <a:txBody>
                    <a:bodyPr/>
                    <a:lstStyle/>
                    <a:p>
                      <a:pPr algn="ctr"/>
                      <a:endParaRPr lang="zh-CN" altLang="en-US" sz="1600" b="1" dirty="0">
                        <a:solidFill>
                          <a:srgbClr val="FFFFFF"/>
                        </a:solidFill>
                      </a:endParaRPr>
                    </a:p>
                  </a:txBody>
                  <a:tcPr marL="121920" marR="121920" marT="60960" marB="60960" anchor="ct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 xmlns:a16="http://schemas.microsoft.com/office/drawing/2014/main" val="10000"/>
                  </a:ext>
                </a:extLst>
              </a:tr>
              <a:tr h="382740">
                <a:tc vMerge="1">
                  <a:txBody>
                    <a:bodyPr/>
                    <a:lstStyle/>
                    <a:p>
                      <a:endParaRPr lang="zh-CN" altLang="en-US" sz="12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1" dirty="0" smtClean="0">
                          <a:solidFill>
                            <a:srgbClr val="FFFFFF"/>
                          </a:solidFill>
                        </a:rPr>
                        <a:t>1</a:t>
                      </a:r>
                      <a:endParaRPr lang="zh-CN" altLang="en-US" sz="1600" b="1" dirty="0">
                        <a:solidFill>
                          <a:srgbClr val="FFFFFF"/>
                        </a:solidFill>
                      </a:endParaRPr>
                    </a:p>
                  </a:txBody>
                  <a:tcPr marL="121920" marR="121920" marT="60960" marB="60960" anchor="ct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altLang="zh-CN" sz="1600" b="1" dirty="0" smtClean="0">
                          <a:solidFill>
                            <a:srgbClr val="FFFFFF"/>
                          </a:solidFill>
                        </a:rPr>
                        <a:t>2</a:t>
                      </a:r>
                      <a:endParaRPr lang="zh-CN" altLang="en-US" sz="1600" b="1" dirty="0">
                        <a:solidFill>
                          <a:srgbClr val="FFFFFF"/>
                        </a:solidFill>
                      </a:endParaRPr>
                    </a:p>
                  </a:txBody>
                  <a:tcPr marL="121920" marR="121920" marT="60960" marB="60960" anchor="ct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altLang="zh-CN" sz="1600" b="1" dirty="0" smtClean="0">
                          <a:solidFill>
                            <a:srgbClr val="FFFFFF"/>
                          </a:solidFill>
                        </a:rPr>
                        <a:t>3</a:t>
                      </a:r>
                      <a:endParaRPr lang="zh-CN" altLang="en-US" sz="1600" b="1" dirty="0">
                        <a:solidFill>
                          <a:srgbClr val="FFFFFF"/>
                        </a:solidFill>
                      </a:endParaRPr>
                    </a:p>
                  </a:txBody>
                  <a:tcPr marL="121920" marR="121920" marT="60960" marB="60960" anchor="ct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altLang="zh-CN" sz="1600" b="1" dirty="0" smtClean="0">
                          <a:solidFill>
                            <a:srgbClr val="FFFFFF"/>
                          </a:solidFill>
                        </a:rPr>
                        <a:t>4</a:t>
                      </a:r>
                      <a:endParaRPr lang="zh-CN" altLang="en-US" sz="1600" b="1" dirty="0">
                        <a:solidFill>
                          <a:srgbClr val="FFFFFF"/>
                        </a:solidFill>
                      </a:endParaRPr>
                    </a:p>
                  </a:txBody>
                  <a:tcPr marL="121920" marR="121920" marT="60960" marB="60960" anchor="ct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altLang="zh-CN" sz="1600" b="1" dirty="0" smtClean="0">
                          <a:solidFill>
                            <a:srgbClr val="FFFFFF"/>
                          </a:solidFill>
                        </a:rPr>
                        <a:t>1</a:t>
                      </a:r>
                      <a:endParaRPr lang="zh-CN" altLang="en-US" sz="1600" b="1" dirty="0">
                        <a:solidFill>
                          <a:srgbClr val="FFFFFF"/>
                        </a:solidFill>
                      </a:endParaRPr>
                    </a:p>
                  </a:txBody>
                  <a:tcPr marL="121920" marR="121920" marT="60960" marB="60960" anchor="ct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altLang="zh-CN" sz="1600" b="1" dirty="0" smtClean="0">
                          <a:solidFill>
                            <a:srgbClr val="FFFFFF"/>
                          </a:solidFill>
                        </a:rPr>
                        <a:t>2</a:t>
                      </a:r>
                      <a:endParaRPr lang="zh-CN" altLang="en-US" sz="1600" b="1" dirty="0">
                        <a:solidFill>
                          <a:srgbClr val="FFFFFF"/>
                        </a:solidFill>
                      </a:endParaRPr>
                    </a:p>
                  </a:txBody>
                  <a:tcPr marL="121920" marR="121920" marT="60960" marB="60960" anchor="ct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altLang="zh-CN" sz="1600" b="1" dirty="0" smtClean="0">
                          <a:solidFill>
                            <a:srgbClr val="FFFFFF"/>
                          </a:solidFill>
                        </a:rPr>
                        <a:t>3</a:t>
                      </a:r>
                      <a:endParaRPr lang="zh-CN" altLang="en-US" sz="1600" b="1" dirty="0">
                        <a:solidFill>
                          <a:srgbClr val="FFFFFF"/>
                        </a:solidFill>
                      </a:endParaRPr>
                    </a:p>
                  </a:txBody>
                  <a:tcPr marL="121920" marR="121920" marT="60960" marB="60960" anchor="ct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altLang="zh-CN" sz="1600" b="1" dirty="0" smtClean="0">
                          <a:solidFill>
                            <a:srgbClr val="FFFFFF"/>
                          </a:solidFill>
                        </a:rPr>
                        <a:t>4</a:t>
                      </a:r>
                      <a:endParaRPr lang="zh-CN" altLang="en-US" sz="1600" b="1" dirty="0">
                        <a:solidFill>
                          <a:srgbClr val="FFFFFF"/>
                        </a:solidFill>
                      </a:endParaRPr>
                    </a:p>
                  </a:txBody>
                  <a:tcPr marL="121920" marR="121920" marT="60960" marB="60960" anchor="ct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altLang="zh-CN" sz="1600" b="1" dirty="0" smtClean="0">
                          <a:solidFill>
                            <a:srgbClr val="FFFFFF"/>
                          </a:solidFill>
                        </a:rPr>
                        <a:t>1</a:t>
                      </a:r>
                      <a:endParaRPr lang="zh-CN" altLang="en-US" sz="1600" b="1" dirty="0">
                        <a:solidFill>
                          <a:srgbClr val="FFFFFF"/>
                        </a:solidFill>
                      </a:endParaRPr>
                    </a:p>
                  </a:txBody>
                  <a:tcPr marL="121920" marR="121920" marT="60960" marB="60960" anchor="ct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altLang="zh-CN" sz="1600" b="1" dirty="0" smtClean="0">
                          <a:solidFill>
                            <a:srgbClr val="FFFFFF"/>
                          </a:solidFill>
                        </a:rPr>
                        <a:t>2</a:t>
                      </a:r>
                      <a:endParaRPr lang="zh-CN" altLang="en-US" sz="1600" b="1" dirty="0">
                        <a:solidFill>
                          <a:srgbClr val="FFFFFF"/>
                        </a:solidFill>
                      </a:endParaRPr>
                    </a:p>
                  </a:txBody>
                  <a:tcPr marL="121920" marR="121920" marT="60960" marB="60960" anchor="ct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altLang="zh-CN" sz="1600" b="1" dirty="0" smtClean="0">
                          <a:solidFill>
                            <a:srgbClr val="FFFFFF"/>
                          </a:solidFill>
                        </a:rPr>
                        <a:t>3</a:t>
                      </a:r>
                      <a:endParaRPr lang="zh-CN" altLang="en-US" sz="1600" b="1" dirty="0">
                        <a:solidFill>
                          <a:srgbClr val="FFFFFF"/>
                        </a:solidFill>
                      </a:endParaRPr>
                    </a:p>
                  </a:txBody>
                  <a:tcPr marL="121920" marR="121920" marT="60960" marB="60960" anchor="ct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altLang="zh-CN" sz="1600" b="1" dirty="0" smtClean="0">
                          <a:solidFill>
                            <a:srgbClr val="FFFFFF"/>
                          </a:solidFill>
                        </a:rPr>
                        <a:t>4</a:t>
                      </a:r>
                      <a:endParaRPr lang="zh-CN" altLang="en-US" sz="1600" b="1" dirty="0">
                        <a:solidFill>
                          <a:srgbClr val="FFFFFF"/>
                        </a:solidFill>
                      </a:endParaRPr>
                    </a:p>
                  </a:txBody>
                  <a:tcPr marL="121920" marR="121920" marT="60960" marB="60960" anchor="ct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altLang="zh-CN" sz="1600" b="1" dirty="0" smtClean="0">
                          <a:solidFill>
                            <a:srgbClr val="FFFFFF"/>
                          </a:solidFill>
                        </a:rPr>
                        <a:t>1</a:t>
                      </a:r>
                      <a:endParaRPr lang="zh-CN" altLang="en-US" sz="1600" b="1" dirty="0">
                        <a:solidFill>
                          <a:srgbClr val="FFFFFF"/>
                        </a:solidFill>
                      </a:endParaRPr>
                    </a:p>
                  </a:txBody>
                  <a:tcPr marL="121920" marR="121920" marT="60960" marB="60960" anchor="ct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altLang="zh-CN" sz="1600" b="1" dirty="0" smtClean="0">
                          <a:solidFill>
                            <a:srgbClr val="FFFFFF"/>
                          </a:solidFill>
                        </a:rPr>
                        <a:t>2</a:t>
                      </a:r>
                      <a:endParaRPr lang="zh-CN" altLang="en-US" sz="1600" b="1" dirty="0">
                        <a:solidFill>
                          <a:srgbClr val="FFFFFF"/>
                        </a:solidFill>
                      </a:endParaRPr>
                    </a:p>
                  </a:txBody>
                  <a:tcPr marL="121920" marR="121920" marT="60960" marB="60960" anchor="ct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altLang="zh-CN" sz="1600" b="1" dirty="0" smtClean="0">
                          <a:solidFill>
                            <a:srgbClr val="FFFFFF"/>
                          </a:solidFill>
                        </a:rPr>
                        <a:t>3</a:t>
                      </a:r>
                      <a:endParaRPr lang="zh-CN" altLang="en-US" sz="1600" b="1" dirty="0">
                        <a:solidFill>
                          <a:srgbClr val="FFFFFF"/>
                        </a:solidFill>
                      </a:endParaRPr>
                    </a:p>
                  </a:txBody>
                  <a:tcPr marL="121920" marR="121920" marT="60960" marB="60960" anchor="ct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altLang="zh-CN" sz="1600" b="1" dirty="0" smtClean="0">
                          <a:solidFill>
                            <a:srgbClr val="FFFFFF"/>
                          </a:solidFill>
                        </a:rPr>
                        <a:t>4</a:t>
                      </a:r>
                      <a:endParaRPr lang="zh-CN" altLang="en-US" sz="1600" b="1" dirty="0">
                        <a:solidFill>
                          <a:srgbClr val="FFFFFF"/>
                        </a:solidFill>
                      </a:endParaRPr>
                    </a:p>
                  </a:txBody>
                  <a:tcPr marL="121920" marR="121920" marT="60960" marB="60960" anchor="ct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altLang="zh-CN" sz="1600" b="1" dirty="0" smtClean="0">
                          <a:solidFill>
                            <a:srgbClr val="FFFFFF"/>
                          </a:solidFill>
                        </a:rPr>
                        <a:t>1</a:t>
                      </a:r>
                      <a:endParaRPr lang="zh-CN" altLang="en-US" sz="1600" b="1" dirty="0">
                        <a:solidFill>
                          <a:srgbClr val="FFFFFF"/>
                        </a:solidFill>
                      </a:endParaRPr>
                    </a:p>
                  </a:txBody>
                  <a:tcPr marL="121920" marR="121920" marT="60960" marB="60960" anchor="ct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altLang="zh-CN" sz="1600" b="1" dirty="0" smtClean="0">
                          <a:solidFill>
                            <a:srgbClr val="FFFFFF"/>
                          </a:solidFill>
                        </a:rPr>
                        <a:t>2</a:t>
                      </a:r>
                      <a:endParaRPr lang="zh-CN" altLang="en-US" sz="1600" b="1" dirty="0">
                        <a:solidFill>
                          <a:srgbClr val="FFFFFF"/>
                        </a:solidFill>
                      </a:endParaRPr>
                    </a:p>
                  </a:txBody>
                  <a:tcPr marL="121920" marR="121920" marT="60960" marB="60960" anchor="ct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altLang="zh-CN" sz="1600" b="1" dirty="0" smtClean="0">
                          <a:solidFill>
                            <a:srgbClr val="FFFFFF"/>
                          </a:solidFill>
                        </a:rPr>
                        <a:t>3</a:t>
                      </a:r>
                      <a:endParaRPr lang="zh-CN" altLang="en-US" sz="1600" b="1" dirty="0">
                        <a:solidFill>
                          <a:srgbClr val="FFFFFF"/>
                        </a:solidFill>
                      </a:endParaRPr>
                    </a:p>
                  </a:txBody>
                  <a:tcPr marL="121920" marR="121920" marT="60960" marB="60960" anchor="ct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altLang="zh-CN" sz="1600" b="1" dirty="0" smtClean="0">
                          <a:solidFill>
                            <a:srgbClr val="FFFFFF"/>
                          </a:solidFill>
                        </a:rPr>
                        <a:t>4</a:t>
                      </a:r>
                      <a:endParaRPr lang="zh-CN" altLang="en-US" sz="1600" b="1" dirty="0">
                        <a:solidFill>
                          <a:srgbClr val="FFFFFF"/>
                        </a:solidFill>
                      </a:endParaRPr>
                    </a:p>
                  </a:txBody>
                  <a:tcPr marL="121920" marR="121920" marT="60960" marB="60960" anchor="ct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altLang="zh-CN" sz="1600" b="1" dirty="0" smtClean="0">
                          <a:solidFill>
                            <a:srgbClr val="FFFFFF"/>
                          </a:solidFill>
                        </a:rPr>
                        <a:t>1</a:t>
                      </a:r>
                      <a:endParaRPr lang="zh-CN" altLang="en-US" sz="1600" b="1" dirty="0">
                        <a:solidFill>
                          <a:srgbClr val="FFFFFF"/>
                        </a:solidFill>
                      </a:endParaRPr>
                    </a:p>
                  </a:txBody>
                  <a:tcPr marL="121920" marR="121920" marT="60960" marB="60960" anchor="ct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altLang="zh-CN" sz="1600" b="1" dirty="0" smtClean="0">
                          <a:solidFill>
                            <a:srgbClr val="FFFFFF"/>
                          </a:solidFill>
                        </a:rPr>
                        <a:t>2</a:t>
                      </a:r>
                      <a:endParaRPr lang="zh-CN" altLang="en-US" sz="1600" b="1" dirty="0">
                        <a:solidFill>
                          <a:srgbClr val="FFFFFF"/>
                        </a:solidFill>
                      </a:endParaRPr>
                    </a:p>
                  </a:txBody>
                  <a:tcPr marL="121920" marR="121920" marT="60960" marB="60960" anchor="ct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altLang="zh-CN" sz="1600" b="1" dirty="0" smtClean="0">
                          <a:solidFill>
                            <a:srgbClr val="FFFFFF"/>
                          </a:solidFill>
                        </a:rPr>
                        <a:t>3</a:t>
                      </a:r>
                      <a:endParaRPr lang="zh-CN" altLang="en-US" sz="1600" b="1" dirty="0">
                        <a:solidFill>
                          <a:srgbClr val="FFFFFF"/>
                        </a:solidFill>
                      </a:endParaRPr>
                    </a:p>
                  </a:txBody>
                  <a:tcPr marL="121920" marR="121920" marT="60960" marB="60960" anchor="ct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altLang="zh-CN" sz="1600" b="1" dirty="0" smtClean="0">
                          <a:solidFill>
                            <a:srgbClr val="FFFFFF"/>
                          </a:solidFill>
                        </a:rPr>
                        <a:t>4</a:t>
                      </a:r>
                      <a:endParaRPr lang="zh-CN" altLang="en-US" sz="1600" b="1" dirty="0">
                        <a:solidFill>
                          <a:srgbClr val="FFFFFF"/>
                        </a:solidFill>
                      </a:endParaRPr>
                    </a:p>
                  </a:txBody>
                  <a:tcPr marL="121920" marR="121920" marT="60960" marB="60960" anchor="ct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altLang="zh-CN" sz="1600" b="1" dirty="0" smtClean="0">
                          <a:solidFill>
                            <a:srgbClr val="FFFFFF"/>
                          </a:solidFill>
                        </a:rPr>
                        <a:t>1</a:t>
                      </a:r>
                      <a:endParaRPr lang="zh-CN" altLang="en-US" sz="1600" b="1" dirty="0">
                        <a:solidFill>
                          <a:srgbClr val="FFFFFF"/>
                        </a:solidFill>
                      </a:endParaRPr>
                    </a:p>
                  </a:txBody>
                  <a:tcPr marL="121920" marR="121920" marT="60960" marB="60960" anchor="ct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altLang="zh-CN" sz="1600" b="1" dirty="0" smtClean="0">
                          <a:solidFill>
                            <a:srgbClr val="FFFFFF"/>
                          </a:solidFill>
                        </a:rPr>
                        <a:t>2</a:t>
                      </a:r>
                      <a:endParaRPr lang="zh-CN" altLang="en-US" sz="1600" b="1" dirty="0">
                        <a:solidFill>
                          <a:srgbClr val="FFFFFF"/>
                        </a:solidFill>
                      </a:endParaRPr>
                    </a:p>
                  </a:txBody>
                  <a:tcPr marL="121920" marR="121920" marT="60960" marB="60960" anchor="ct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altLang="zh-CN" sz="1600" b="1" dirty="0" smtClean="0">
                          <a:solidFill>
                            <a:srgbClr val="FFFFFF"/>
                          </a:solidFill>
                        </a:rPr>
                        <a:t>3</a:t>
                      </a:r>
                      <a:endParaRPr lang="zh-CN" altLang="en-US" sz="1600" b="1" dirty="0">
                        <a:solidFill>
                          <a:srgbClr val="FFFFFF"/>
                        </a:solidFill>
                      </a:endParaRPr>
                    </a:p>
                  </a:txBody>
                  <a:tcPr marL="121920" marR="121920" marT="60960" marB="60960" anchor="ct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altLang="zh-CN" sz="1600" b="1" dirty="0" smtClean="0">
                          <a:solidFill>
                            <a:srgbClr val="FFFFFF"/>
                          </a:solidFill>
                        </a:rPr>
                        <a:t>4</a:t>
                      </a:r>
                      <a:endParaRPr lang="zh-CN" altLang="en-US" sz="1600" b="1" dirty="0">
                        <a:solidFill>
                          <a:srgbClr val="FFFFFF"/>
                        </a:solidFill>
                      </a:endParaRPr>
                    </a:p>
                  </a:txBody>
                  <a:tcPr marL="121920" marR="121920" marT="60960" marB="60960" anchor="ct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 xmlns:a16="http://schemas.microsoft.com/office/drawing/2014/main" val="10001"/>
                  </a:ext>
                </a:extLst>
              </a:tr>
              <a:tr h="566961">
                <a:tc>
                  <a:txBody>
                    <a:bodyPr/>
                    <a:lstStyle/>
                    <a:p>
                      <a:pPr algn="ctr"/>
                      <a:r>
                        <a:rPr lang="zh-CN" altLang="en-US" sz="1600" b="1" dirty="0" smtClean="0">
                          <a:solidFill>
                            <a:srgbClr val="FFFFFF"/>
                          </a:solidFill>
                        </a:rPr>
                        <a:t>时间相似性算法</a:t>
                      </a:r>
                      <a:endParaRPr lang="zh-CN" altLang="en-US" sz="1600" b="1" dirty="0">
                        <a:solidFill>
                          <a:srgbClr val="FFFFFF"/>
                        </a:solidFill>
                      </a:endParaRPr>
                    </a:p>
                  </a:txBody>
                  <a:tcPr marL="121920" marR="121920" marT="60960" marB="60960" anchor="ct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endParaRPr lang="zh-CN" altLang="en-US" sz="1600" dirty="0"/>
                    </a:p>
                  </a:txBody>
                  <a:tcPr marL="121920" marR="121920" marT="60960" marB="60960">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zh-CN" altLang="en-US" sz="1600" dirty="0"/>
                    </a:p>
                  </a:txBody>
                  <a:tcPr marL="121920" marR="121920" marT="60960" marB="60960">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zh-CN" altLang="en-US" sz="1600" dirty="0"/>
                    </a:p>
                  </a:txBody>
                  <a:tcPr marL="121920" marR="121920" marT="60960" marB="60960">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zh-CN" altLang="en-US" sz="1600" dirty="0"/>
                    </a:p>
                  </a:txBody>
                  <a:tcPr marL="121920" marR="121920" marT="60960" marB="60960">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zh-CN" altLang="en-US" sz="1600" dirty="0"/>
                    </a:p>
                  </a:txBody>
                  <a:tcPr marL="121920" marR="121920" marT="60960" marB="60960">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zh-CN" altLang="en-US" sz="1600" dirty="0"/>
                    </a:p>
                  </a:txBody>
                  <a:tcPr marL="121920" marR="121920" marT="60960" marB="60960">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zh-CN" altLang="en-US" sz="1600" dirty="0"/>
                    </a:p>
                  </a:txBody>
                  <a:tcPr marL="121920" marR="121920" marT="60960" marB="60960">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zh-CN" altLang="en-US" sz="1600" dirty="0"/>
                    </a:p>
                  </a:txBody>
                  <a:tcPr marL="121920" marR="121920" marT="60960" marB="60960">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zh-CN" altLang="en-US" sz="1600" dirty="0"/>
                    </a:p>
                  </a:txBody>
                  <a:tcPr marL="121920" marR="121920" marT="60960" marB="60960">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zh-CN" altLang="en-US" sz="1600" dirty="0"/>
                    </a:p>
                  </a:txBody>
                  <a:tcPr marL="121920" marR="121920" marT="60960" marB="60960">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zh-CN" altLang="en-US" sz="1600" dirty="0"/>
                    </a:p>
                  </a:txBody>
                  <a:tcPr marL="121920" marR="121920" marT="60960" marB="60960">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zh-CN" altLang="en-US" sz="1600"/>
                    </a:p>
                  </a:txBody>
                  <a:tcPr marL="121920" marR="121920" marT="60960" marB="60960">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zh-CN" altLang="en-US" sz="1600" dirty="0"/>
                    </a:p>
                  </a:txBody>
                  <a:tcPr marL="121920" marR="121920" marT="60960" marB="60960">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zh-CN" altLang="en-US" sz="1600" dirty="0"/>
                    </a:p>
                  </a:txBody>
                  <a:tcPr marL="121920" marR="121920" marT="60960" marB="60960">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zh-CN" altLang="en-US" sz="1600"/>
                    </a:p>
                  </a:txBody>
                  <a:tcPr marL="121920" marR="121920" marT="60960" marB="60960">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zh-CN" altLang="en-US" sz="1600" dirty="0"/>
                    </a:p>
                  </a:txBody>
                  <a:tcPr marL="121920" marR="121920" marT="60960" marB="60960">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zh-CN" altLang="en-US" sz="1600" dirty="0"/>
                    </a:p>
                  </a:txBody>
                  <a:tcPr marL="121920" marR="121920" marT="60960" marB="60960">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zh-CN" altLang="en-US" sz="1600" dirty="0"/>
                    </a:p>
                  </a:txBody>
                  <a:tcPr marL="121920" marR="121920" marT="60960" marB="60960">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zh-CN" altLang="en-US" sz="1600" dirty="0"/>
                    </a:p>
                  </a:txBody>
                  <a:tcPr marL="121920" marR="121920" marT="60960" marB="60960">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zh-CN" altLang="en-US" sz="1600" dirty="0"/>
                    </a:p>
                  </a:txBody>
                  <a:tcPr marL="121920" marR="121920" marT="60960" marB="60960">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zh-CN" altLang="en-US" sz="1600" dirty="0"/>
                    </a:p>
                  </a:txBody>
                  <a:tcPr marL="121920" marR="121920" marT="60960" marB="60960">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zh-CN" altLang="en-US" sz="1600" dirty="0"/>
                    </a:p>
                  </a:txBody>
                  <a:tcPr marL="121920" marR="121920" marT="60960" marB="60960">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zh-CN" altLang="en-US" sz="1600" dirty="0"/>
                    </a:p>
                  </a:txBody>
                  <a:tcPr marL="121920" marR="121920" marT="60960" marB="60960">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zh-CN" altLang="en-US" sz="1600" dirty="0"/>
                    </a:p>
                  </a:txBody>
                  <a:tcPr marL="121920" marR="121920" marT="60960" marB="60960">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zh-CN" altLang="en-US" sz="1600" dirty="0"/>
                    </a:p>
                  </a:txBody>
                  <a:tcPr marL="121920" marR="121920" marT="60960" marB="60960">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zh-CN" altLang="en-US" sz="1600" dirty="0"/>
                    </a:p>
                  </a:txBody>
                  <a:tcPr marL="121920" marR="121920" marT="60960" marB="60960">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zh-CN" altLang="en-US" sz="1600" dirty="0"/>
                    </a:p>
                  </a:txBody>
                  <a:tcPr marL="121920" marR="121920" marT="60960" marB="60960">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zh-CN" altLang="en-US" sz="1600" dirty="0"/>
                    </a:p>
                  </a:txBody>
                  <a:tcPr marL="121920" marR="121920" marT="60960" marB="60960">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 xmlns:a16="http://schemas.microsoft.com/office/drawing/2014/main" val="10002"/>
                  </a:ext>
                </a:extLst>
              </a:tr>
              <a:tr h="56696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600" b="1" dirty="0" smtClean="0">
                          <a:solidFill>
                            <a:srgbClr val="FFFFFF"/>
                          </a:solidFill>
                        </a:rPr>
                        <a:t>完善实验</a:t>
                      </a:r>
                    </a:p>
                  </a:txBody>
                  <a:tcPr marL="121920" marR="121920" marT="60960" marB="60960" anchor="ct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endParaRPr lang="zh-CN" altLang="en-US" sz="1600" dirty="0"/>
                    </a:p>
                  </a:txBody>
                  <a:tcPr marL="121920" marR="121920" marT="60960" marB="60960">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zh-CN" altLang="en-US" sz="1600" dirty="0"/>
                    </a:p>
                  </a:txBody>
                  <a:tcPr marL="121920" marR="121920" marT="60960" marB="60960">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zh-CN" altLang="en-US" sz="1600" dirty="0"/>
                    </a:p>
                  </a:txBody>
                  <a:tcPr marL="121920" marR="121920" marT="60960" marB="60960">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zh-CN" altLang="en-US" sz="1600" dirty="0"/>
                    </a:p>
                  </a:txBody>
                  <a:tcPr marL="121920" marR="121920" marT="60960" marB="60960">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zh-CN" altLang="en-US" sz="1600" dirty="0"/>
                    </a:p>
                  </a:txBody>
                  <a:tcPr marL="121920" marR="121920" marT="60960" marB="60960">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zh-CN" altLang="en-US" sz="1600" dirty="0"/>
                    </a:p>
                  </a:txBody>
                  <a:tcPr marL="121920" marR="121920" marT="60960" marB="60960">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zh-CN" altLang="en-US" sz="1600" dirty="0"/>
                    </a:p>
                  </a:txBody>
                  <a:tcPr marL="121920" marR="121920" marT="60960" marB="60960">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zh-CN" altLang="en-US" sz="1600" dirty="0"/>
                    </a:p>
                  </a:txBody>
                  <a:tcPr marL="121920" marR="121920" marT="60960" marB="60960">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zh-CN" altLang="en-US" sz="1600" dirty="0"/>
                    </a:p>
                  </a:txBody>
                  <a:tcPr marL="121920" marR="121920" marT="60960" marB="60960">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zh-CN" altLang="en-US" sz="1600" dirty="0"/>
                    </a:p>
                  </a:txBody>
                  <a:tcPr marL="121920" marR="121920" marT="60960" marB="60960">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zh-CN" altLang="en-US" sz="1600"/>
                    </a:p>
                  </a:txBody>
                  <a:tcPr marL="121920" marR="121920" marT="60960" marB="60960">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zh-CN" altLang="en-US" sz="1600"/>
                    </a:p>
                  </a:txBody>
                  <a:tcPr marL="121920" marR="121920" marT="60960" marB="60960">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zh-CN" altLang="en-US" sz="1600" dirty="0"/>
                    </a:p>
                  </a:txBody>
                  <a:tcPr marL="121920" marR="121920" marT="60960" marB="60960">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zh-CN" altLang="en-US" sz="1600" dirty="0"/>
                    </a:p>
                  </a:txBody>
                  <a:tcPr marL="121920" marR="121920" marT="60960" marB="60960">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zh-CN" altLang="en-US" sz="1600" dirty="0"/>
                    </a:p>
                  </a:txBody>
                  <a:tcPr marL="121920" marR="121920" marT="60960" marB="60960">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zh-CN" altLang="en-US" sz="1600" dirty="0"/>
                    </a:p>
                  </a:txBody>
                  <a:tcPr marL="121920" marR="121920" marT="60960" marB="60960">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zh-CN" altLang="en-US" sz="1600" dirty="0"/>
                    </a:p>
                  </a:txBody>
                  <a:tcPr marL="121920" marR="121920" marT="60960" marB="60960">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zh-CN" altLang="en-US" sz="1600" dirty="0"/>
                    </a:p>
                  </a:txBody>
                  <a:tcPr marL="121920" marR="121920" marT="60960" marB="60960">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zh-CN" altLang="en-US" sz="1600" dirty="0"/>
                    </a:p>
                  </a:txBody>
                  <a:tcPr marL="121920" marR="121920" marT="60960" marB="60960">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zh-CN" altLang="en-US" sz="1600" dirty="0"/>
                    </a:p>
                  </a:txBody>
                  <a:tcPr marL="121920" marR="121920" marT="60960" marB="60960">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zh-CN" altLang="en-US" sz="1600" dirty="0"/>
                    </a:p>
                  </a:txBody>
                  <a:tcPr marL="121920" marR="121920" marT="60960" marB="60960">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zh-CN" altLang="en-US" sz="1600" dirty="0"/>
                    </a:p>
                  </a:txBody>
                  <a:tcPr marL="121920" marR="121920" marT="60960" marB="60960">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zh-CN" altLang="en-US" sz="1600" dirty="0"/>
                    </a:p>
                  </a:txBody>
                  <a:tcPr marL="121920" marR="121920" marT="60960" marB="60960">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zh-CN" altLang="en-US" sz="1600" dirty="0"/>
                    </a:p>
                  </a:txBody>
                  <a:tcPr marL="121920" marR="121920" marT="60960" marB="60960">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zh-CN" altLang="en-US" sz="1600" dirty="0"/>
                    </a:p>
                  </a:txBody>
                  <a:tcPr marL="121920" marR="121920" marT="60960" marB="60960">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zh-CN" altLang="en-US" sz="1600" dirty="0"/>
                    </a:p>
                  </a:txBody>
                  <a:tcPr marL="121920" marR="121920" marT="60960" marB="60960">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zh-CN" altLang="en-US" sz="1600" dirty="0"/>
                    </a:p>
                  </a:txBody>
                  <a:tcPr marL="121920" marR="121920" marT="60960" marB="60960">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zh-CN" altLang="en-US" sz="1600" dirty="0"/>
                    </a:p>
                  </a:txBody>
                  <a:tcPr marL="121920" marR="121920" marT="60960" marB="60960">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 xmlns:a16="http://schemas.microsoft.com/office/drawing/2014/main" val="10003"/>
                  </a:ext>
                </a:extLst>
              </a:tr>
              <a:tr h="566961">
                <a:tc>
                  <a:txBody>
                    <a:bodyPr/>
                    <a:lstStyle/>
                    <a:p>
                      <a:pPr algn="ctr"/>
                      <a:r>
                        <a:rPr lang="zh-CN" altLang="en-US" sz="1600" b="1" dirty="0" smtClean="0">
                          <a:solidFill>
                            <a:srgbClr val="FFFFFF"/>
                          </a:solidFill>
                        </a:rPr>
                        <a:t>重现图神经网络推荐算法</a:t>
                      </a:r>
                      <a:endParaRPr lang="zh-CN" altLang="en-US" sz="1600" b="1" dirty="0">
                        <a:solidFill>
                          <a:srgbClr val="FFFFFF"/>
                        </a:solidFill>
                      </a:endParaRPr>
                    </a:p>
                  </a:txBody>
                  <a:tcPr marL="121920" marR="121920" marT="60960" marB="60960" anchor="ct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endParaRPr lang="zh-CN" altLang="en-US" sz="1600"/>
                    </a:p>
                  </a:txBody>
                  <a:tcPr marL="121920" marR="121920" marT="60960" marB="60960">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zh-CN" altLang="en-US" sz="1600"/>
                    </a:p>
                  </a:txBody>
                  <a:tcPr marL="121920" marR="121920" marT="60960" marB="60960">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zh-CN" altLang="en-US" sz="1600" dirty="0"/>
                    </a:p>
                  </a:txBody>
                  <a:tcPr marL="121920" marR="121920" marT="60960" marB="60960">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zh-CN" altLang="en-US" sz="1600" dirty="0"/>
                    </a:p>
                  </a:txBody>
                  <a:tcPr marL="121920" marR="121920" marT="60960" marB="60960">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zh-CN" altLang="en-US" sz="1600" dirty="0"/>
                    </a:p>
                  </a:txBody>
                  <a:tcPr marL="121920" marR="121920" marT="60960" marB="60960">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zh-CN" altLang="en-US" sz="1600" dirty="0"/>
                    </a:p>
                  </a:txBody>
                  <a:tcPr marL="121920" marR="121920" marT="60960" marB="60960">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zh-CN" altLang="en-US" sz="1600" dirty="0"/>
                    </a:p>
                  </a:txBody>
                  <a:tcPr marL="121920" marR="121920" marT="60960" marB="60960">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zh-CN" altLang="en-US" sz="1600" dirty="0"/>
                    </a:p>
                  </a:txBody>
                  <a:tcPr marL="121920" marR="121920" marT="60960" marB="60960">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zh-CN" altLang="en-US" sz="1600" dirty="0"/>
                    </a:p>
                  </a:txBody>
                  <a:tcPr marL="121920" marR="121920" marT="60960" marB="60960">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zh-CN" altLang="en-US" sz="1600" dirty="0"/>
                    </a:p>
                  </a:txBody>
                  <a:tcPr marL="121920" marR="121920" marT="60960" marB="60960">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zh-CN" altLang="en-US" sz="1600" dirty="0"/>
                    </a:p>
                  </a:txBody>
                  <a:tcPr marL="121920" marR="121920" marT="60960" marB="60960">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zh-CN" altLang="en-US" sz="1600" dirty="0"/>
                    </a:p>
                  </a:txBody>
                  <a:tcPr marL="121920" marR="121920" marT="60960" marB="60960">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zh-CN" altLang="en-US" sz="1600" dirty="0"/>
                    </a:p>
                  </a:txBody>
                  <a:tcPr marL="121920" marR="121920" marT="60960" marB="60960">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zh-CN" altLang="en-US" sz="1600" dirty="0"/>
                    </a:p>
                  </a:txBody>
                  <a:tcPr marL="121920" marR="121920" marT="60960" marB="60960">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zh-CN" altLang="en-US" sz="1600" dirty="0"/>
                    </a:p>
                  </a:txBody>
                  <a:tcPr marL="121920" marR="121920" marT="60960" marB="60960">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zh-CN" altLang="en-US" sz="1600" dirty="0"/>
                    </a:p>
                  </a:txBody>
                  <a:tcPr marL="121920" marR="121920" marT="60960" marB="60960">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zh-CN" altLang="en-US" sz="1600" dirty="0"/>
                    </a:p>
                  </a:txBody>
                  <a:tcPr marL="121920" marR="121920" marT="60960" marB="60960">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zh-CN" altLang="en-US" sz="1600" dirty="0"/>
                    </a:p>
                  </a:txBody>
                  <a:tcPr marL="121920" marR="121920" marT="60960" marB="60960">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zh-CN" altLang="en-US" sz="1600" dirty="0"/>
                    </a:p>
                  </a:txBody>
                  <a:tcPr marL="121920" marR="121920" marT="60960" marB="60960">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zh-CN" altLang="en-US" sz="1600" dirty="0"/>
                    </a:p>
                  </a:txBody>
                  <a:tcPr marL="121920" marR="121920" marT="60960" marB="60960">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zh-CN" altLang="en-US" sz="1600" dirty="0"/>
                    </a:p>
                  </a:txBody>
                  <a:tcPr marL="121920" marR="121920" marT="60960" marB="60960">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zh-CN" altLang="en-US" sz="1600" dirty="0"/>
                    </a:p>
                  </a:txBody>
                  <a:tcPr marL="121920" marR="121920" marT="60960" marB="60960">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zh-CN" altLang="en-US" sz="1600" dirty="0"/>
                    </a:p>
                  </a:txBody>
                  <a:tcPr marL="121920" marR="121920" marT="60960" marB="60960">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zh-CN" altLang="en-US" sz="1600" dirty="0"/>
                    </a:p>
                  </a:txBody>
                  <a:tcPr marL="121920" marR="121920" marT="60960" marB="60960">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zh-CN" altLang="en-US" sz="1600" dirty="0"/>
                    </a:p>
                  </a:txBody>
                  <a:tcPr marL="121920" marR="121920" marT="60960" marB="60960">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zh-CN" altLang="en-US" sz="1600" dirty="0"/>
                    </a:p>
                  </a:txBody>
                  <a:tcPr marL="121920" marR="121920" marT="60960" marB="60960">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zh-CN" altLang="en-US" sz="1600" dirty="0"/>
                    </a:p>
                  </a:txBody>
                  <a:tcPr marL="121920" marR="121920" marT="60960" marB="60960">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zh-CN" altLang="en-US" sz="1600" dirty="0"/>
                    </a:p>
                  </a:txBody>
                  <a:tcPr marL="121920" marR="121920" marT="60960" marB="60960">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 xmlns:a16="http://schemas.microsoft.com/office/drawing/2014/main" val="10004"/>
                  </a:ext>
                </a:extLst>
              </a:tr>
              <a:tr h="566961">
                <a:tc>
                  <a:txBody>
                    <a:bodyPr/>
                    <a:lstStyle/>
                    <a:p>
                      <a:pPr algn="ctr"/>
                      <a:r>
                        <a:rPr lang="zh-CN" altLang="en-US" sz="1600" b="1" dirty="0" smtClean="0">
                          <a:solidFill>
                            <a:srgbClr val="FFFFFF"/>
                          </a:solidFill>
                        </a:rPr>
                        <a:t>算法改进</a:t>
                      </a:r>
                      <a:endParaRPr lang="zh-CN" altLang="en-US" sz="1600" b="1" dirty="0">
                        <a:solidFill>
                          <a:srgbClr val="FFFFFF"/>
                        </a:solidFill>
                      </a:endParaRPr>
                    </a:p>
                  </a:txBody>
                  <a:tcPr marL="121920" marR="121920" marT="60960" marB="60960" anchor="ct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endParaRPr lang="zh-CN" altLang="en-US" sz="1600"/>
                    </a:p>
                  </a:txBody>
                  <a:tcPr marL="121920" marR="121920" marT="60960" marB="60960">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zh-CN" altLang="en-US" sz="1600"/>
                    </a:p>
                  </a:txBody>
                  <a:tcPr marL="121920" marR="121920" marT="60960" marB="60960">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zh-CN" altLang="en-US" sz="1600" dirty="0"/>
                    </a:p>
                  </a:txBody>
                  <a:tcPr marL="121920" marR="121920" marT="60960" marB="60960">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zh-CN" altLang="en-US" sz="1600"/>
                    </a:p>
                  </a:txBody>
                  <a:tcPr marL="121920" marR="121920" marT="60960" marB="60960">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zh-CN" altLang="en-US" sz="1600"/>
                    </a:p>
                  </a:txBody>
                  <a:tcPr marL="121920" marR="121920" marT="60960" marB="60960">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zh-CN" altLang="en-US" sz="1600" dirty="0"/>
                    </a:p>
                  </a:txBody>
                  <a:tcPr marL="121920" marR="121920" marT="60960" marB="60960">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zh-CN" altLang="en-US" sz="1600" dirty="0"/>
                    </a:p>
                  </a:txBody>
                  <a:tcPr marL="121920" marR="121920" marT="60960" marB="60960">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zh-CN" altLang="en-US" sz="1600" dirty="0"/>
                    </a:p>
                  </a:txBody>
                  <a:tcPr marL="121920" marR="121920" marT="60960" marB="60960">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zh-CN" altLang="en-US" sz="1600" dirty="0"/>
                    </a:p>
                  </a:txBody>
                  <a:tcPr marL="121920" marR="121920" marT="60960" marB="60960">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zh-CN" altLang="en-US" sz="1600" dirty="0"/>
                    </a:p>
                  </a:txBody>
                  <a:tcPr marL="121920" marR="121920" marT="60960" marB="60960">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zh-CN" altLang="en-US" sz="1600" dirty="0"/>
                    </a:p>
                  </a:txBody>
                  <a:tcPr marL="121920" marR="121920" marT="60960" marB="60960">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zh-CN" altLang="en-US" sz="1600" dirty="0"/>
                    </a:p>
                  </a:txBody>
                  <a:tcPr marL="121920" marR="121920" marT="60960" marB="60960">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zh-CN" altLang="en-US" sz="1600" dirty="0"/>
                    </a:p>
                  </a:txBody>
                  <a:tcPr marL="121920" marR="121920" marT="60960" marB="60960">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zh-CN" altLang="en-US" sz="1600" dirty="0"/>
                    </a:p>
                  </a:txBody>
                  <a:tcPr marL="121920" marR="121920" marT="60960" marB="60960">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zh-CN" altLang="en-US" sz="1600" dirty="0"/>
                    </a:p>
                  </a:txBody>
                  <a:tcPr marL="121920" marR="121920" marT="60960" marB="60960">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zh-CN" altLang="en-US" sz="1600" dirty="0"/>
                    </a:p>
                  </a:txBody>
                  <a:tcPr marL="121920" marR="121920" marT="60960" marB="60960">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zh-CN" altLang="en-US" sz="1600" dirty="0"/>
                    </a:p>
                  </a:txBody>
                  <a:tcPr marL="121920" marR="121920" marT="60960" marB="60960">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zh-CN" altLang="en-US" sz="1600" dirty="0"/>
                    </a:p>
                  </a:txBody>
                  <a:tcPr marL="121920" marR="121920" marT="60960" marB="60960">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zh-CN" altLang="en-US" sz="1600" dirty="0"/>
                    </a:p>
                  </a:txBody>
                  <a:tcPr marL="121920" marR="121920" marT="60960" marB="60960">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zh-CN" altLang="en-US" sz="1600" dirty="0"/>
                    </a:p>
                  </a:txBody>
                  <a:tcPr marL="121920" marR="121920" marT="60960" marB="60960">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zh-CN" altLang="en-US" sz="1600" dirty="0"/>
                    </a:p>
                  </a:txBody>
                  <a:tcPr marL="121920" marR="121920" marT="60960" marB="60960">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zh-CN" altLang="en-US" sz="1600" dirty="0"/>
                    </a:p>
                  </a:txBody>
                  <a:tcPr marL="121920" marR="121920" marT="60960" marB="60960">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zh-CN" altLang="en-US" sz="1600" dirty="0"/>
                    </a:p>
                  </a:txBody>
                  <a:tcPr marL="121920" marR="121920" marT="60960" marB="60960">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zh-CN" altLang="en-US" sz="1600" dirty="0"/>
                    </a:p>
                  </a:txBody>
                  <a:tcPr marL="121920" marR="121920" marT="60960" marB="60960">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zh-CN" altLang="en-US" sz="1600" dirty="0"/>
                    </a:p>
                  </a:txBody>
                  <a:tcPr marL="121920" marR="121920" marT="60960" marB="60960">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zh-CN" altLang="en-US" sz="1600" dirty="0"/>
                    </a:p>
                  </a:txBody>
                  <a:tcPr marL="121920" marR="121920" marT="60960" marB="60960">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zh-CN" altLang="en-US" sz="1600" dirty="0"/>
                    </a:p>
                  </a:txBody>
                  <a:tcPr marL="121920" marR="121920" marT="60960" marB="60960">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zh-CN" altLang="en-US" sz="1600" dirty="0"/>
                    </a:p>
                  </a:txBody>
                  <a:tcPr marL="121920" marR="121920" marT="60960" marB="60960">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 xmlns:a16="http://schemas.microsoft.com/office/drawing/2014/main" val="10005"/>
                  </a:ext>
                </a:extLst>
              </a:tr>
              <a:tr h="566961">
                <a:tc>
                  <a:txBody>
                    <a:bodyPr/>
                    <a:lstStyle/>
                    <a:p>
                      <a:pPr algn="ctr"/>
                      <a:r>
                        <a:rPr lang="zh-CN" altLang="en-US" sz="1600" b="1" dirty="0" smtClean="0">
                          <a:solidFill>
                            <a:srgbClr val="FFFFFF"/>
                          </a:solidFill>
                        </a:rPr>
                        <a:t>运行数据、整理结果</a:t>
                      </a:r>
                      <a:endParaRPr lang="zh-CN" altLang="en-US" sz="1600" b="1" dirty="0">
                        <a:solidFill>
                          <a:srgbClr val="FFFFFF"/>
                        </a:solidFill>
                      </a:endParaRPr>
                    </a:p>
                  </a:txBody>
                  <a:tcPr marL="121920" marR="121920" marT="60960" marB="60960" anchor="ct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endParaRPr lang="zh-CN" altLang="en-US" sz="1600" dirty="0"/>
                    </a:p>
                  </a:txBody>
                  <a:tcPr marL="121920" marR="121920" marT="60960" marB="60960">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zh-CN" altLang="en-US" sz="1600"/>
                    </a:p>
                  </a:txBody>
                  <a:tcPr marL="121920" marR="121920" marT="60960" marB="60960">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zh-CN" altLang="en-US" sz="1600" dirty="0"/>
                    </a:p>
                  </a:txBody>
                  <a:tcPr marL="121920" marR="121920" marT="60960" marB="60960">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zh-CN" altLang="en-US" sz="1600" dirty="0"/>
                    </a:p>
                  </a:txBody>
                  <a:tcPr marL="121920" marR="121920" marT="60960" marB="60960">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zh-CN" altLang="en-US" sz="1600" dirty="0"/>
                    </a:p>
                  </a:txBody>
                  <a:tcPr marL="121920" marR="121920" marT="60960" marB="60960">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zh-CN" altLang="en-US" sz="1600" dirty="0"/>
                    </a:p>
                  </a:txBody>
                  <a:tcPr marL="121920" marR="121920" marT="60960" marB="60960">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zh-CN" altLang="en-US" sz="1600" dirty="0"/>
                    </a:p>
                  </a:txBody>
                  <a:tcPr marL="121920" marR="121920" marT="60960" marB="60960">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zh-CN" altLang="en-US" sz="1600" dirty="0"/>
                    </a:p>
                  </a:txBody>
                  <a:tcPr marL="121920" marR="121920" marT="60960" marB="60960">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zh-CN" altLang="en-US" sz="1600"/>
                    </a:p>
                  </a:txBody>
                  <a:tcPr marL="121920" marR="121920" marT="60960" marB="60960">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zh-CN" altLang="en-US" sz="1600" dirty="0"/>
                    </a:p>
                  </a:txBody>
                  <a:tcPr marL="121920" marR="121920" marT="60960" marB="60960">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zh-CN" altLang="en-US" sz="1600" dirty="0"/>
                    </a:p>
                  </a:txBody>
                  <a:tcPr marL="121920" marR="121920" marT="60960" marB="60960">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zh-CN" altLang="en-US" sz="1600" dirty="0"/>
                    </a:p>
                  </a:txBody>
                  <a:tcPr marL="121920" marR="121920" marT="60960" marB="60960">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zh-CN" altLang="en-US" sz="1600" dirty="0"/>
                    </a:p>
                  </a:txBody>
                  <a:tcPr marL="121920" marR="121920" marT="60960" marB="60960">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zh-CN" altLang="en-US" sz="1600" dirty="0"/>
                    </a:p>
                  </a:txBody>
                  <a:tcPr marL="121920" marR="121920" marT="60960" marB="60960">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zh-CN" altLang="en-US" sz="1600" dirty="0"/>
                    </a:p>
                  </a:txBody>
                  <a:tcPr marL="121920" marR="121920" marT="60960" marB="60960">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zh-CN" altLang="en-US" sz="1600" dirty="0"/>
                    </a:p>
                  </a:txBody>
                  <a:tcPr marL="121920" marR="121920" marT="60960" marB="60960">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zh-CN" altLang="en-US" sz="1600" dirty="0"/>
                    </a:p>
                  </a:txBody>
                  <a:tcPr marL="121920" marR="121920" marT="60960" marB="60960">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zh-CN" altLang="en-US" sz="1600" dirty="0"/>
                    </a:p>
                  </a:txBody>
                  <a:tcPr marL="121920" marR="121920" marT="60960" marB="60960">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zh-CN" altLang="en-US" sz="1600" dirty="0"/>
                    </a:p>
                  </a:txBody>
                  <a:tcPr marL="121920" marR="121920" marT="60960" marB="60960">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zh-CN" altLang="en-US" sz="1600" dirty="0"/>
                    </a:p>
                  </a:txBody>
                  <a:tcPr marL="121920" marR="121920" marT="60960" marB="60960">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zh-CN" altLang="en-US" sz="1600" dirty="0"/>
                    </a:p>
                  </a:txBody>
                  <a:tcPr marL="121920" marR="121920" marT="60960" marB="60960">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zh-CN" altLang="en-US" sz="1600" dirty="0"/>
                    </a:p>
                  </a:txBody>
                  <a:tcPr marL="121920" marR="121920" marT="60960" marB="60960">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zh-CN" altLang="en-US" sz="1600" dirty="0"/>
                    </a:p>
                  </a:txBody>
                  <a:tcPr marL="121920" marR="121920" marT="60960" marB="60960">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zh-CN" altLang="en-US" sz="1600" dirty="0"/>
                    </a:p>
                  </a:txBody>
                  <a:tcPr marL="121920" marR="121920" marT="60960" marB="60960">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zh-CN" altLang="en-US" sz="1600" dirty="0"/>
                    </a:p>
                  </a:txBody>
                  <a:tcPr marL="121920" marR="121920" marT="60960" marB="60960">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zh-CN" altLang="en-US" sz="1600" dirty="0"/>
                    </a:p>
                  </a:txBody>
                  <a:tcPr marL="121920" marR="121920" marT="60960" marB="60960">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zh-CN" altLang="en-US" sz="1600" dirty="0"/>
                    </a:p>
                  </a:txBody>
                  <a:tcPr marL="121920" marR="121920" marT="60960" marB="60960">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zh-CN" altLang="en-US" sz="1600" dirty="0"/>
                    </a:p>
                  </a:txBody>
                  <a:tcPr marL="121920" marR="121920" marT="60960" marB="60960">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 xmlns:a16="http://schemas.microsoft.com/office/drawing/2014/main" val="10006"/>
                  </a:ext>
                </a:extLst>
              </a:tr>
            </a:tbl>
          </a:graphicData>
        </a:graphic>
      </p:graphicFrame>
      <p:sp>
        <p:nvSpPr>
          <p:cNvPr id="69" name="矩形 68"/>
          <p:cNvSpPr/>
          <p:nvPr/>
        </p:nvSpPr>
        <p:spPr>
          <a:xfrm>
            <a:off x="1876835" y="2563801"/>
            <a:ext cx="1366095" cy="242899"/>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333" dirty="0">
              <a:solidFill>
                <a:schemeClr val="bg1"/>
              </a:solidFill>
            </a:endParaRPr>
          </a:p>
        </p:txBody>
      </p:sp>
      <p:sp>
        <p:nvSpPr>
          <p:cNvPr id="71" name="矩形 70"/>
          <p:cNvSpPr/>
          <p:nvPr/>
        </p:nvSpPr>
        <p:spPr>
          <a:xfrm>
            <a:off x="3242930" y="3076593"/>
            <a:ext cx="2711303" cy="309037"/>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333">
              <a:solidFill>
                <a:schemeClr val="bg1"/>
              </a:solidFill>
            </a:endParaRPr>
          </a:p>
        </p:txBody>
      </p:sp>
      <p:sp>
        <p:nvSpPr>
          <p:cNvPr id="73" name="矩形 72"/>
          <p:cNvSpPr/>
          <p:nvPr/>
        </p:nvSpPr>
        <p:spPr>
          <a:xfrm>
            <a:off x="2573080" y="3870721"/>
            <a:ext cx="3381154" cy="274479"/>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333">
              <a:solidFill>
                <a:schemeClr val="bg1"/>
              </a:solidFill>
            </a:endParaRPr>
          </a:p>
        </p:txBody>
      </p:sp>
      <p:sp>
        <p:nvSpPr>
          <p:cNvPr id="75" name="矩形 74"/>
          <p:cNvSpPr/>
          <p:nvPr/>
        </p:nvSpPr>
        <p:spPr>
          <a:xfrm>
            <a:off x="4603898" y="4569612"/>
            <a:ext cx="5055113" cy="274479"/>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333">
              <a:solidFill>
                <a:schemeClr val="bg1"/>
              </a:solidFill>
            </a:endParaRPr>
          </a:p>
        </p:txBody>
      </p:sp>
      <p:sp>
        <p:nvSpPr>
          <p:cNvPr id="79" name="矩形 78"/>
          <p:cNvSpPr/>
          <p:nvPr/>
        </p:nvSpPr>
        <p:spPr>
          <a:xfrm>
            <a:off x="6634717" y="5162330"/>
            <a:ext cx="4752672" cy="274479"/>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333">
              <a:solidFill>
                <a:schemeClr val="bg1"/>
              </a:solidFill>
            </a:endParaRPr>
          </a:p>
        </p:txBody>
      </p:sp>
      <p:sp>
        <p:nvSpPr>
          <p:cNvPr id="3" name="文本框 2"/>
          <p:cNvSpPr txBox="1"/>
          <p:nvPr/>
        </p:nvSpPr>
        <p:spPr>
          <a:xfrm>
            <a:off x="3566934" y="5887167"/>
            <a:ext cx="5444119" cy="523220"/>
          </a:xfrm>
          <a:prstGeom prst="rect">
            <a:avLst/>
          </a:prstGeom>
          <a:noFill/>
        </p:spPr>
        <p:txBody>
          <a:bodyPr wrap="none" rtlCol="0">
            <a:spAutoFit/>
          </a:bodyPr>
          <a:lstStyle/>
          <a:p>
            <a:r>
              <a:rPr lang="zh-CN" altLang="en-US" sz="2800" dirty="0" smtClean="0"/>
              <a:t>预期成果：</a:t>
            </a:r>
            <a:r>
              <a:rPr lang="en-US" altLang="zh-CN" sz="2800" dirty="0" smtClean="0"/>
              <a:t>2</a:t>
            </a:r>
            <a:r>
              <a:rPr lang="zh-CN" altLang="en-US" sz="2800" dirty="0" smtClean="0"/>
              <a:t>篇</a:t>
            </a:r>
            <a:r>
              <a:rPr lang="en-US" altLang="zh-CN" sz="2800" dirty="0" smtClean="0"/>
              <a:t>SCI</a:t>
            </a:r>
            <a:r>
              <a:rPr lang="zh-CN" altLang="en-US" sz="2800" dirty="0" smtClean="0"/>
              <a:t>论文和</a:t>
            </a:r>
            <a:r>
              <a:rPr lang="en-US" altLang="zh-CN" sz="2800" dirty="0" smtClean="0"/>
              <a:t>1</a:t>
            </a:r>
            <a:r>
              <a:rPr lang="zh-CN" altLang="en-US" sz="2800" dirty="0" smtClean="0"/>
              <a:t>篇专利</a:t>
            </a:r>
            <a:endParaRPr lang="zh-CN" altLang="en-US" sz="2800" dirty="0"/>
          </a:p>
        </p:txBody>
      </p:sp>
    </p:spTree>
    <p:extLst>
      <p:ext uri="{BB962C8B-B14F-4D97-AF65-F5344CB8AC3E}">
        <p14:creationId xmlns:p14="http://schemas.microsoft.com/office/powerpoint/2010/main" val="3258798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zh-CN" altLang="en-US" dirty="0" smtClean="0"/>
              <a:t>已有成果</a:t>
            </a:r>
            <a:endParaRPr kumimoji="1" lang="zh-CN" altLang="en-US" dirty="0"/>
          </a:p>
        </p:txBody>
      </p:sp>
      <p:sp>
        <p:nvSpPr>
          <p:cNvPr id="3" name="文本框 2"/>
          <p:cNvSpPr txBox="1"/>
          <p:nvPr/>
        </p:nvSpPr>
        <p:spPr>
          <a:xfrm>
            <a:off x="84082" y="1524000"/>
            <a:ext cx="12213600" cy="5355312"/>
          </a:xfrm>
          <a:prstGeom prst="rect">
            <a:avLst/>
          </a:prstGeom>
          <a:noFill/>
        </p:spPr>
        <p:txBody>
          <a:bodyPr wrap="none" rtlCol="0">
            <a:spAutoFit/>
          </a:bodyPr>
          <a:lstStyle/>
          <a:p>
            <a:r>
              <a:rPr lang="zh-CN" altLang="en-US" dirty="0" smtClean="0"/>
              <a:t>论文：</a:t>
            </a:r>
            <a:endParaRPr lang="en-US" altLang="zh-CN" dirty="0"/>
          </a:p>
          <a:p>
            <a:r>
              <a:rPr lang="en-US" altLang="zh-CN" dirty="0"/>
              <a:t>1</a:t>
            </a:r>
            <a:r>
              <a:rPr lang="zh-CN" altLang="en-US" dirty="0" smtClean="0"/>
              <a:t>、</a:t>
            </a:r>
            <a:r>
              <a:rPr lang="en-US" altLang="zh-CN" b="1" dirty="0"/>
              <a:t>Temporal similarity metrics for latent network reconstruction: The role of time-lag </a:t>
            </a:r>
            <a:r>
              <a:rPr lang="en-US" altLang="zh-CN" b="1" dirty="0" smtClean="0"/>
              <a:t>decay</a:t>
            </a:r>
            <a:endParaRPr lang="en-US" altLang="zh-CN" b="1" dirty="0"/>
          </a:p>
          <a:p>
            <a:r>
              <a:rPr lang="en-US" altLang="zh-CN" dirty="0" err="1" smtClean="0"/>
              <a:t>Hao</a:t>
            </a:r>
            <a:r>
              <a:rPr lang="en-US" altLang="zh-CN" dirty="0" smtClean="0"/>
              <a:t> Liao, </a:t>
            </a:r>
            <a:r>
              <a:rPr lang="en-US" altLang="zh-CN" b="1" dirty="0" smtClean="0"/>
              <a:t>Ming-Kai Liu</a:t>
            </a:r>
            <a:r>
              <a:rPr lang="en-US" altLang="zh-CN" dirty="0" smtClean="0"/>
              <a:t>, Manuel Sebastian </a:t>
            </a:r>
            <a:r>
              <a:rPr lang="en-US" altLang="zh-CN" dirty="0" err="1" smtClean="0"/>
              <a:t>Mariani</a:t>
            </a:r>
            <a:r>
              <a:rPr lang="en-US" altLang="zh-CN" dirty="0" smtClean="0"/>
              <a:t>, </a:t>
            </a:r>
            <a:r>
              <a:rPr lang="en-US" altLang="zh-CN" dirty="0" err="1" smtClean="0"/>
              <a:t>Mingyang</a:t>
            </a:r>
            <a:r>
              <a:rPr lang="en-US" altLang="zh-CN" dirty="0" smtClean="0"/>
              <a:t> Zhou, </a:t>
            </a:r>
            <a:r>
              <a:rPr lang="en-US" altLang="zh-CN" dirty="0" err="1" smtClean="0"/>
              <a:t>Xingtong</a:t>
            </a:r>
            <a:r>
              <a:rPr lang="en-US" altLang="zh-CN" dirty="0" smtClean="0"/>
              <a:t> Wu</a:t>
            </a:r>
          </a:p>
          <a:p>
            <a:r>
              <a:rPr lang="zh-CN" altLang="en-US" dirty="0" smtClean="0"/>
              <a:t>目前进度：已</a:t>
            </a:r>
            <a:r>
              <a:rPr lang="zh-CN" altLang="en-US" dirty="0"/>
              <a:t>发表</a:t>
            </a:r>
            <a:r>
              <a:rPr lang="zh-CN" altLang="en-US" dirty="0" smtClean="0"/>
              <a:t>在中科院小类</a:t>
            </a:r>
            <a:r>
              <a:rPr lang="en-US" altLang="zh-CN" dirty="0" smtClean="0"/>
              <a:t>1</a:t>
            </a:r>
            <a:r>
              <a:rPr lang="zh-CN" altLang="en-US" dirty="0" smtClean="0"/>
              <a:t>区 </a:t>
            </a:r>
            <a:r>
              <a:rPr lang="en-US" altLang="zh-CN" dirty="0" smtClean="0"/>
              <a:t>Information </a:t>
            </a:r>
            <a:r>
              <a:rPr lang="en-US" altLang="zh-CN" dirty="0" smtClean="0"/>
              <a:t>Science</a:t>
            </a:r>
            <a:endParaRPr lang="en-US" altLang="zh-CN" dirty="0"/>
          </a:p>
          <a:p>
            <a:endParaRPr lang="en-US" altLang="zh-CN" dirty="0" smtClean="0"/>
          </a:p>
          <a:p>
            <a:r>
              <a:rPr lang="en-US" altLang="zh-CN" dirty="0" smtClean="0"/>
              <a:t>2</a:t>
            </a:r>
            <a:r>
              <a:rPr lang="zh-CN" altLang="en-US" dirty="0" smtClean="0"/>
              <a:t>、</a:t>
            </a:r>
            <a:r>
              <a:rPr lang="en-US" altLang="zh-CN" dirty="0" smtClean="0"/>
              <a:t> </a:t>
            </a:r>
            <a:r>
              <a:rPr lang="en-US" altLang="zh-CN" b="1" dirty="0"/>
              <a:t>Recommendation driven economic complexity enhancement method using international trade network</a:t>
            </a:r>
            <a:endParaRPr lang="en-US" altLang="zh-CN" b="1" dirty="0" smtClean="0"/>
          </a:p>
          <a:p>
            <a:r>
              <a:rPr lang="en-US" altLang="zh-CN" dirty="0" err="1"/>
              <a:t>Hao</a:t>
            </a:r>
            <a:r>
              <a:rPr lang="en-US" altLang="zh-CN" dirty="0"/>
              <a:t> Liao, Xiao-Min Huang, </a:t>
            </a:r>
            <a:r>
              <a:rPr lang="en-US" altLang="zh-CN" dirty="0" err="1"/>
              <a:t>Mingyang</a:t>
            </a:r>
            <a:r>
              <a:rPr lang="en-US" altLang="zh-CN" dirty="0"/>
              <a:t> Zhou, Xing-Tong Wu, </a:t>
            </a:r>
            <a:r>
              <a:rPr lang="en-US" altLang="zh-CN" b="1" dirty="0"/>
              <a:t>Ming-Kai Liu</a:t>
            </a:r>
            <a:r>
              <a:rPr lang="en-US" altLang="zh-CN" dirty="0"/>
              <a:t>, Alexandre </a:t>
            </a:r>
            <a:r>
              <a:rPr lang="en-US" altLang="zh-CN" dirty="0" err="1" smtClean="0"/>
              <a:t>Vidmer</a:t>
            </a:r>
            <a:r>
              <a:rPr lang="en-US" altLang="zh-CN" dirty="0" smtClean="0"/>
              <a:t>, Yi-Cheng </a:t>
            </a:r>
            <a:r>
              <a:rPr lang="en-US" altLang="zh-CN" dirty="0"/>
              <a:t>Zhang</a:t>
            </a:r>
            <a:endParaRPr lang="en-US" altLang="zh-CN" dirty="0" smtClean="0"/>
          </a:p>
          <a:p>
            <a:r>
              <a:rPr lang="zh-CN" altLang="en-US" dirty="0" smtClean="0"/>
              <a:t>目前进度：已发表在</a:t>
            </a:r>
            <a:r>
              <a:rPr lang="zh-CN" altLang="en-US" dirty="0" smtClean="0"/>
              <a:t>中科院小类</a:t>
            </a:r>
            <a:r>
              <a:rPr lang="en-US" altLang="zh-CN" dirty="0" smtClean="0"/>
              <a:t>1</a:t>
            </a:r>
            <a:r>
              <a:rPr lang="zh-CN" altLang="en-US" dirty="0" smtClean="0"/>
              <a:t>区 </a:t>
            </a:r>
            <a:r>
              <a:rPr lang="en-US" altLang="zh-CN" dirty="0" smtClean="0"/>
              <a:t>Complexity</a:t>
            </a:r>
            <a:endParaRPr lang="en-US" altLang="zh-CN" dirty="0" smtClean="0"/>
          </a:p>
          <a:p>
            <a:endParaRPr lang="en-US" altLang="zh-CN" dirty="0"/>
          </a:p>
          <a:p>
            <a:r>
              <a:rPr lang="zh-CN" altLang="en-US" dirty="0" smtClean="0"/>
              <a:t>专利：</a:t>
            </a:r>
            <a:endParaRPr lang="en-US" altLang="zh-CN" dirty="0" smtClean="0"/>
          </a:p>
          <a:p>
            <a:r>
              <a:rPr lang="zh-CN" altLang="zh-CN" b="1" dirty="0" smtClean="0"/>
              <a:t>一</a:t>
            </a:r>
            <a:r>
              <a:rPr lang="zh-CN" altLang="zh-CN" b="1" dirty="0"/>
              <a:t>种基于信息动态扩散的网络拓扑重构</a:t>
            </a:r>
            <a:r>
              <a:rPr lang="zh-CN" altLang="zh-CN" b="1" dirty="0" smtClean="0"/>
              <a:t>方法</a:t>
            </a:r>
            <a:endParaRPr lang="en-US" altLang="zh-CN" b="1" dirty="0" smtClean="0"/>
          </a:p>
          <a:p>
            <a:r>
              <a:rPr lang="zh-CN" altLang="en-US" dirty="0" smtClean="0"/>
              <a:t>第二发明人</a:t>
            </a:r>
            <a:endParaRPr lang="en-US" altLang="zh-CN" dirty="0" smtClean="0"/>
          </a:p>
          <a:p>
            <a:r>
              <a:rPr lang="zh-CN" altLang="en-US" dirty="0" smtClean="0"/>
              <a:t>目前进度：已经进入实审阶段</a:t>
            </a:r>
            <a:endParaRPr lang="en-US" altLang="zh-CN" dirty="0" smtClean="0"/>
          </a:p>
          <a:p>
            <a:endParaRPr lang="en-US" altLang="zh-CN" dirty="0" smtClean="0"/>
          </a:p>
          <a:p>
            <a:r>
              <a:rPr lang="zh-CN" altLang="en-US" dirty="0" smtClean="0"/>
              <a:t>软件著作权：</a:t>
            </a:r>
            <a:endParaRPr lang="en-US" altLang="zh-CN" dirty="0" smtClean="0"/>
          </a:p>
          <a:p>
            <a:r>
              <a:rPr lang="zh-CN" altLang="en-US" b="1" dirty="0" smtClean="0"/>
              <a:t>一种基于信息动态扩散的网络拓扑重构系统</a:t>
            </a:r>
            <a:endParaRPr lang="en-US" altLang="zh-CN" b="1" dirty="0" smtClean="0"/>
          </a:p>
          <a:p>
            <a:r>
              <a:rPr lang="zh-CN" altLang="en-US" dirty="0" smtClean="0"/>
              <a:t>目前进度：已经进入</a:t>
            </a:r>
            <a:r>
              <a:rPr lang="zh-CN" altLang="en-US" dirty="0"/>
              <a:t>实审阶段</a:t>
            </a:r>
            <a:endParaRPr lang="en-US" altLang="zh-CN" dirty="0"/>
          </a:p>
          <a:p>
            <a:endParaRPr lang="en-US" altLang="zh-CN" dirty="0" smtClean="0"/>
          </a:p>
          <a:p>
            <a:endParaRPr lang="zh-CN" altLang="en-US" dirty="0"/>
          </a:p>
        </p:txBody>
      </p:sp>
    </p:spTree>
    <p:extLst>
      <p:ext uri="{BB962C8B-B14F-4D97-AF65-F5344CB8AC3E}">
        <p14:creationId xmlns:p14="http://schemas.microsoft.com/office/powerpoint/2010/main" val="38936722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055225" y="2055077"/>
            <a:ext cx="2856872" cy="830997"/>
          </a:xfrm>
          <a:prstGeom prst="rect">
            <a:avLst/>
          </a:prstGeom>
          <a:noFill/>
        </p:spPr>
        <p:txBody>
          <a:bodyPr wrap="none" rtlCol="0">
            <a:spAutoFit/>
          </a:bodyPr>
          <a:lstStyle/>
          <a:p>
            <a:r>
              <a:rPr kumimoji="1" lang="en-US" altLang="zh-CN" sz="4800" b="1" dirty="0" smtClean="0">
                <a:solidFill>
                  <a:schemeClr val="accent1"/>
                </a:solidFill>
                <a:latin typeface="Microsoft YaHei" charset="0"/>
                <a:ea typeface="Microsoft YaHei" charset="0"/>
                <a:cs typeface="Microsoft YaHei" charset="0"/>
              </a:rPr>
              <a:t>THANKS</a:t>
            </a:r>
            <a:endParaRPr kumimoji="1" lang="zh-CN" altLang="en-US" sz="4800" b="1" dirty="0">
              <a:solidFill>
                <a:schemeClr val="accent1"/>
              </a:solidFill>
              <a:latin typeface="Microsoft YaHei" charset="0"/>
              <a:ea typeface="Microsoft YaHei" charset="0"/>
              <a:cs typeface="Microsoft YaHei" charset="0"/>
            </a:endParaRPr>
          </a:p>
        </p:txBody>
      </p:sp>
      <p:sp>
        <p:nvSpPr>
          <p:cNvPr id="3" name="文本框 2"/>
          <p:cNvSpPr txBox="1"/>
          <p:nvPr/>
        </p:nvSpPr>
        <p:spPr>
          <a:xfrm>
            <a:off x="3462194" y="2055077"/>
            <a:ext cx="2646878" cy="830997"/>
          </a:xfrm>
          <a:prstGeom prst="rect">
            <a:avLst/>
          </a:prstGeom>
          <a:noFill/>
        </p:spPr>
        <p:txBody>
          <a:bodyPr wrap="none" rtlCol="0">
            <a:spAutoFit/>
          </a:bodyPr>
          <a:lstStyle/>
          <a:p>
            <a:pPr algn="r"/>
            <a:r>
              <a:rPr kumimoji="1" lang="zh-CN" altLang="en-US" sz="4800" b="1" dirty="0" smtClean="0">
                <a:solidFill>
                  <a:schemeClr val="accent1">
                    <a:lumMod val="50000"/>
                  </a:schemeClr>
                </a:solidFill>
                <a:latin typeface="Microsoft YaHei" charset="0"/>
                <a:ea typeface="Microsoft YaHei" charset="0"/>
                <a:cs typeface="Microsoft YaHei" charset="0"/>
              </a:rPr>
              <a:t>感谢聆听</a:t>
            </a:r>
            <a:endParaRPr kumimoji="1" lang="zh-CN" altLang="en-US" sz="4800" b="1" dirty="0">
              <a:solidFill>
                <a:schemeClr val="accent1">
                  <a:lumMod val="50000"/>
                </a:schemeClr>
              </a:solidFill>
              <a:latin typeface="Microsoft YaHei" charset="0"/>
              <a:ea typeface="Microsoft YaHei" charset="0"/>
              <a:cs typeface="Microsoft YaHei" charset="0"/>
            </a:endParaRPr>
          </a:p>
        </p:txBody>
      </p:sp>
      <p:sp>
        <p:nvSpPr>
          <p:cNvPr id="8" name="文本框 10"/>
          <p:cNvSpPr txBox="1"/>
          <p:nvPr/>
        </p:nvSpPr>
        <p:spPr>
          <a:xfrm>
            <a:off x="1238703" y="5395483"/>
            <a:ext cx="2525050" cy="400110"/>
          </a:xfrm>
          <a:prstGeom prst="rect">
            <a:avLst/>
          </a:prstGeom>
          <a:noFill/>
        </p:spPr>
        <p:txBody>
          <a:bodyPr wrap="none" rtlCol="0">
            <a:spAutoFit/>
          </a:bodyPr>
          <a:lstStyle>
            <a:defPPr>
              <a:defRPr lang="zh-CN"/>
            </a:defPPr>
            <a:lvl1pPr marL="285750" indent="-285750">
              <a:buFont typeface="Wingdings" charset="2"/>
              <a:buChar char="l"/>
              <a:defRPr kumimoji="1" sz="2000" b="1">
                <a:solidFill>
                  <a:schemeClr val="accent1">
                    <a:lumMod val="50000"/>
                  </a:schemeClr>
                </a:solidFill>
                <a:latin typeface="Microsoft YaHei" charset="0"/>
                <a:ea typeface="Microsoft YaHei" charset="0"/>
                <a:cs typeface="Microsoft YaHei" charset="0"/>
              </a:defRPr>
            </a:lvl1pPr>
          </a:lstStyle>
          <a:p>
            <a:r>
              <a:rPr lang="zh-CN" altLang="en-US" dirty="0"/>
              <a:t>专业：</a:t>
            </a:r>
            <a:r>
              <a:rPr lang="zh-CN" altLang="en-US" dirty="0" smtClean="0"/>
              <a:t>计算机技术</a:t>
            </a:r>
            <a:endParaRPr lang="zh-CN" altLang="en-US" dirty="0"/>
          </a:p>
        </p:txBody>
      </p:sp>
      <p:sp>
        <p:nvSpPr>
          <p:cNvPr id="9" name="文本框 15"/>
          <p:cNvSpPr txBox="1"/>
          <p:nvPr/>
        </p:nvSpPr>
        <p:spPr>
          <a:xfrm>
            <a:off x="4950856" y="5395483"/>
            <a:ext cx="2268570" cy="400110"/>
          </a:xfrm>
          <a:prstGeom prst="rect">
            <a:avLst/>
          </a:prstGeom>
          <a:noFill/>
        </p:spPr>
        <p:txBody>
          <a:bodyPr wrap="none" rtlCol="0">
            <a:spAutoFit/>
          </a:bodyPr>
          <a:lstStyle/>
          <a:p>
            <a:pPr marL="285750" indent="-285750">
              <a:buFont typeface="Wingdings" charset="2"/>
              <a:buChar char="l"/>
            </a:pPr>
            <a:r>
              <a:rPr kumimoji="1" lang="zh-CN" altLang="en-US" sz="2000" b="1" dirty="0" smtClean="0">
                <a:solidFill>
                  <a:schemeClr val="accent1">
                    <a:lumMod val="50000"/>
                  </a:schemeClr>
                </a:solidFill>
                <a:latin typeface="Microsoft YaHei" charset="0"/>
                <a:ea typeface="Microsoft YaHei" charset="0"/>
                <a:cs typeface="Microsoft YaHei" charset="0"/>
              </a:rPr>
              <a:t>报告人：</a:t>
            </a:r>
            <a:r>
              <a:rPr kumimoji="1" lang="zh-CN" altLang="en-US" sz="2000" b="1" dirty="0">
                <a:solidFill>
                  <a:schemeClr val="accent1">
                    <a:lumMod val="50000"/>
                  </a:schemeClr>
                </a:solidFill>
                <a:latin typeface="Microsoft YaHei" charset="0"/>
                <a:ea typeface="Microsoft YaHei" charset="0"/>
                <a:cs typeface="Microsoft YaHei" charset="0"/>
              </a:rPr>
              <a:t>刘铭锴</a:t>
            </a:r>
          </a:p>
        </p:txBody>
      </p:sp>
      <p:sp>
        <p:nvSpPr>
          <p:cNvPr id="10" name="文本框 16"/>
          <p:cNvSpPr txBox="1"/>
          <p:nvPr/>
        </p:nvSpPr>
        <p:spPr>
          <a:xfrm>
            <a:off x="8406530" y="5395483"/>
            <a:ext cx="2268570" cy="400110"/>
          </a:xfrm>
          <a:prstGeom prst="rect">
            <a:avLst/>
          </a:prstGeom>
          <a:noFill/>
        </p:spPr>
        <p:txBody>
          <a:bodyPr wrap="none" rtlCol="0">
            <a:spAutoFit/>
          </a:bodyPr>
          <a:lstStyle>
            <a:defPPr>
              <a:defRPr lang="zh-CN"/>
            </a:defPPr>
            <a:lvl1pPr marL="285750" indent="-285750">
              <a:buFont typeface="Wingdings" charset="2"/>
              <a:buChar char="l"/>
              <a:defRPr kumimoji="1" sz="2000" b="1">
                <a:solidFill>
                  <a:schemeClr val="accent1">
                    <a:lumMod val="50000"/>
                  </a:schemeClr>
                </a:solidFill>
                <a:latin typeface="Microsoft YaHei" charset="0"/>
                <a:ea typeface="Microsoft YaHei" charset="0"/>
                <a:cs typeface="Microsoft YaHei" charset="0"/>
              </a:defRPr>
            </a:lvl1pPr>
          </a:lstStyle>
          <a:p>
            <a:r>
              <a:rPr lang="zh-CN" altLang="en-US" dirty="0"/>
              <a:t>指导老师</a:t>
            </a:r>
            <a:r>
              <a:rPr lang="zh-CN" altLang="en-US" dirty="0" smtClean="0"/>
              <a:t>：廖好</a:t>
            </a:r>
            <a:endParaRPr lang="zh-CN" altLang="en-US" dirty="0"/>
          </a:p>
        </p:txBody>
      </p:sp>
    </p:spTree>
    <p:extLst>
      <p:ext uri="{BB962C8B-B14F-4D97-AF65-F5344CB8AC3E}">
        <p14:creationId xmlns:p14="http://schemas.microsoft.com/office/powerpoint/2010/main" val="55447205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17417" y="2220177"/>
            <a:ext cx="2441694" cy="1446550"/>
          </a:xfrm>
          <a:prstGeom prst="rect">
            <a:avLst/>
          </a:prstGeom>
          <a:noFill/>
          <a:ln>
            <a:solidFill>
              <a:schemeClr val="bg1"/>
            </a:solidFill>
          </a:ln>
        </p:spPr>
        <p:txBody>
          <a:bodyPr wrap="none" rtlCol="0">
            <a:spAutoFit/>
          </a:bodyPr>
          <a:lstStyle/>
          <a:p>
            <a:pPr algn="ctr"/>
            <a:r>
              <a:rPr kumimoji="1" lang="zh-CN" altLang="en-US" sz="8800" b="1" dirty="0" smtClean="0">
                <a:solidFill>
                  <a:schemeClr val="bg1"/>
                </a:solidFill>
                <a:latin typeface="Microsoft YaHei" charset="0"/>
                <a:ea typeface="Microsoft YaHei" charset="0"/>
                <a:cs typeface="Microsoft YaHei" charset="0"/>
              </a:rPr>
              <a:t>目录</a:t>
            </a:r>
            <a:endParaRPr kumimoji="1" lang="zh-CN" altLang="en-US" sz="8800" b="1" dirty="0">
              <a:solidFill>
                <a:schemeClr val="bg1"/>
              </a:solidFill>
              <a:latin typeface="Microsoft YaHei" charset="0"/>
              <a:ea typeface="Microsoft YaHei" charset="0"/>
              <a:cs typeface="Microsoft YaHei" charset="0"/>
            </a:endParaRPr>
          </a:p>
        </p:txBody>
      </p:sp>
      <p:sp>
        <p:nvSpPr>
          <p:cNvPr id="3" name="文本框 2"/>
          <p:cNvSpPr txBox="1"/>
          <p:nvPr/>
        </p:nvSpPr>
        <p:spPr>
          <a:xfrm>
            <a:off x="348489" y="3768327"/>
            <a:ext cx="2579552" cy="661720"/>
          </a:xfrm>
          <a:prstGeom prst="rect">
            <a:avLst/>
          </a:prstGeom>
          <a:noFill/>
          <a:ln>
            <a:noFill/>
          </a:ln>
        </p:spPr>
        <p:txBody>
          <a:bodyPr wrap="none" rtlCol="0">
            <a:spAutoFit/>
          </a:bodyPr>
          <a:lstStyle/>
          <a:p>
            <a:pPr algn="ctr"/>
            <a:r>
              <a:rPr kumimoji="1" lang="en-US" altLang="zh-CN" sz="3700" dirty="0" smtClean="0">
                <a:solidFill>
                  <a:schemeClr val="bg1"/>
                </a:solidFill>
                <a:ea typeface="Microsoft YaHei" charset="0"/>
                <a:cs typeface="Microsoft YaHei" charset="0"/>
              </a:rPr>
              <a:t>CONTENTS</a:t>
            </a:r>
            <a:endParaRPr kumimoji="1" lang="zh-CN" altLang="en-US" sz="3700" dirty="0">
              <a:solidFill>
                <a:schemeClr val="bg1"/>
              </a:solidFill>
              <a:ea typeface="Microsoft YaHei" charset="0"/>
              <a:cs typeface="Microsoft YaHei" charset="0"/>
            </a:endParaRPr>
          </a:p>
        </p:txBody>
      </p:sp>
      <p:grpSp>
        <p:nvGrpSpPr>
          <p:cNvPr id="21" name="组 20"/>
          <p:cNvGrpSpPr/>
          <p:nvPr/>
        </p:nvGrpSpPr>
        <p:grpSpPr>
          <a:xfrm>
            <a:off x="4382027" y="91178"/>
            <a:ext cx="3270002" cy="863657"/>
            <a:chOff x="4699954" y="193619"/>
            <a:chExt cx="3488244" cy="1108692"/>
          </a:xfrm>
        </p:grpSpPr>
        <p:sp>
          <p:nvSpPr>
            <p:cNvPr id="4" name="文本框 3"/>
            <p:cNvSpPr txBox="1"/>
            <p:nvPr/>
          </p:nvSpPr>
          <p:spPr>
            <a:xfrm>
              <a:off x="4699954" y="193619"/>
              <a:ext cx="1124026" cy="1107996"/>
            </a:xfrm>
            <a:prstGeom prst="rect">
              <a:avLst/>
            </a:prstGeom>
            <a:noFill/>
          </p:spPr>
          <p:txBody>
            <a:bodyPr wrap="none" rtlCol="0">
              <a:spAutoFit/>
            </a:bodyPr>
            <a:lstStyle/>
            <a:p>
              <a:r>
                <a:rPr kumimoji="1" lang="en-US" altLang="zh-CN" sz="6600" dirty="0" smtClean="0">
                  <a:solidFill>
                    <a:schemeClr val="accent1"/>
                  </a:solidFill>
                  <a:ea typeface="Microsoft YaHei" charset="0"/>
                  <a:cs typeface="Microsoft YaHei" charset="0"/>
                </a:rPr>
                <a:t>01</a:t>
              </a:r>
              <a:endParaRPr kumimoji="1" lang="zh-CN" altLang="en-US" sz="6600" dirty="0">
                <a:solidFill>
                  <a:schemeClr val="accent1"/>
                </a:solidFill>
                <a:ea typeface="Microsoft YaHei" charset="0"/>
                <a:cs typeface="Microsoft YaHei" charset="0"/>
              </a:endParaRPr>
            </a:p>
          </p:txBody>
        </p:sp>
        <p:sp>
          <p:nvSpPr>
            <p:cNvPr id="6" name="文本框 8"/>
            <p:cNvSpPr txBox="1"/>
            <p:nvPr/>
          </p:nvSpPr>
          <p:spPr>
            <a:xfrm>
              <a:off x="5823980" y="993316"/>
              <a:ext cx="2364218" cy="30899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200" dirty="0" smtClean="0">
                  <a:solidFill>
                    <a:schemeClr val="bg1">
                      <a:lumMod val="50000"/>
                    </a:schemeClr>
                  </a:solidFill>
                  <a:latin typeface="微软雅黑" charset="0"/>
                  <a:ea typeface="微软雅黑" charset="0"/>
                </a:rPr>
                <a:t>研究现状与意义</a:t>
              </a:r>
              <a:endParaRPr lang="zh-CN" altLang="en-US" sz="1200" dirty="0">
                <a:solidFill>
                  <a:schemeClr val="bg1">
                    <a:lumMod val="50000"/>
                  </a:schemeClr>
                </a:solidFill>
                <a:latin typeface="微软雅黑" charset="0"/>
                <a:ea typeface="微软雅黑" charset="0"/>
              </a:endParaRPr>
            </a:p>
          </p:txBody>
        </p:sp>
        <p:sp>
          <p:nvSpPr>
            <p:cNvPr id="20" name="文本框 19"/>
            <p:cNvSpPr txBox="1"/>
            <p:nvPr/>
          </p:nvSpPr>
          <p:spPr>
            <a:xfrm>
              <a:off x="5823980" y="413761"/>
              <a:ext cx="1620948" cy="523216"/>
            </a:xfrm>
            <a:prstGeom prst="rect">
              <a:avLst/>
            </a:prstGeom>
            <a:noFill/>
          </p:spPr>
          <p:txBody>
            <a:bodyPr wrap="none" lIns="91436" tIns="45718" rIns="91436" bIns="45718" rtlCol="0">
              <a:spAutoFit/>
            </a:bodyPr>
            <a:lstStyle/>
            <a:p>
              <a:r>
                <a:rPr lang="zh-CN" altLang="en-US" sz="2800" dirty="0" smtClean="0">
                  <a:solidFill>
                    <a:schemeClr val="accent1">
                      <a:lumMod val="50000"/>
                    </a:schemeClr>
                  </a:solidFill>
                  <a:latin typeface="微软雅黑" panose="020B0503020204020204" pitchFamily="34" charset="-122"/>
                  <a:ea typeface="微软雅黑" panose="020B0503020204020204" pitchFamily="34" charset="-122"/>
                </a:rPr>
                <a:t>研究背景</a:t>
              </a:r>
              <a:endParaRPr lang="zh-CN" altLang="en-US" sz="2800" dirty="0">
                <a:solidFill>
                  <a:schemeClr val="accent1">
                    <a:lumMod val="50000"/>
                  </a:schemeClr>
                </a:solidFill>
                <a:latin typeface="微软雅黑" panose="020B0503020204020204" pitchFamily="34" charset="-122"/>
                <a:ea typeface="微软雅黑" panose="020B0503020204020204" pitchFamily="34" charset="-122"/>
              </a:endParaRPr>
            </a:p>
          </p:txBody>
        </p:sp>
      </p:grpSp>
      <p:grpSp>
        <p:nvGrpSpPr>
          <p:cNvPr id="35" name="组 20"/>
          <p:cNvGrpSpPr/>
          <p:nvPr/>
        </p:nvGrpSpPr>
        <p:grpSpPr>
          <a:xfrm>
            <a:off x="6017028" y="1729257"/>
            <a:ext cx="3270002" cy="1107996"/>
            <a:chOff x="4699954" y="193619"/>
            <a:chExt cx="3488244" cy="1422354"/>
          </a:xfrm>
        </p:grpSpPr>
        <p:sp>
          <p:nvSpPr>
            <p:cNvPr id="36" name="文本框 3"/>
            <p:cNvSpPr txBox="1"/>
            <p:nvPr/>
          </p:nvSpPr>
          <p:spPr>
            <a:xfrm>
              <a:off x="4699954" y="193619"/>
              <a:ext cx="1199044" cy="1422354"/>
            </a:xfrm>
            <a:prstGeom prst="rect">
              <a:avLst/>
            </a:prstGeom>
            <a:noFill/>
          </p:spPr>
          <p:txBody>
            <a:bodyPr wrap="none" rtlCol="0">
              <a:spAutoFit/>
            </a:bodyPr>
            <a:lstStyle/>
            <a:p>
              <a:r>
                <a:rPr kumimoji="1" lang="en-US" altLang="zh-CN" sz="6600" dirty="0" smtClean="0">
                  <a:solidFill>
                    <a:schemeClr val="accent1"/>
                  </a:solidFill>
                  <a:ea typeface="Microsoft YaHei" charset="0"/>
                  <a:cs typeface="Microsoft YaHei" charset="0"/>
                </a:rPr>
                <a:t>02</a:t>
              </a:r>
              <a:endParaRPr kumimoji="1" lang="zh-CN" altLang="en-US" sz="6600" dirty="0">
                <a:solidFill>
                  <a:schemeClr val="accent1"/>
                </a:solidFill>
                <a:ea typeface="Microsoft YaHei" charset="0"/>
                <a:cs typeface="Microsoft YaHei" charset="0"/>
              </a:endParaRPr>
            </a:p>
          </p:txBody>
        </p:sp>
        <p:sp>
          <p:nvSpPr>
            <p:cNvPr id="37" name="文本框 8"/>
            <p:cNvSpPr txBox="1"/>
            <p:nvPr/>
          </p:nvSpPr>
          <p:spPr>
            <a:xfrm>
              <a:off x="5823980" y="993316"/>
              <a:ext cx="2364218" cy="42670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200" dirty="0" smtClean="0">
                  <a:solidFill>
                    <a:schemeClr val="bg1">
                      <a:lumMod val="50000"/>
                    </a:schemeClr>
                  </a:solidFill>
                  <a:latin typeface="微软雅黑" charset="0"/>
                  <a:ea typeface="微软雅黑" charset="0"/>
                </a:rPr>
                <a:t>研究方法、已进行工作</a:t>
              </a:r>
              <a:endParaRPr lang="zh-CN" altLang="en-US" sz="1200" dirty="0">
                <a:solidFill>
                  <a:schemeClr val="bg1">
                    <a:lumMod val="50000"/>
                  </a:schemeClr>
                </a:solidFill>
                <a:latin typeface="微软雅黑" charset="0"/>
                <a:ea typeface="微软雅黑" charset="0"/>
              </a:endParaRPr>
            </a:p>
          </p:txBody>
        </p:sp>
        <p:sp>
          <p:nvSpPr>
            <p:cNvPr id="38" name="文本框 19"/>
            <p:cNvSpPr txBox="1"/>
            <p:nvPr/>
          </p:nvSpPr>
          <p:spPr>
            <a:xfrm>
              <a:off x="5823980" y="413761"/>
              <a:ext cx="1729131" cy="671662"/>
            </a:xfrm>
            <a:prstGeom prst="rect">
              <a:avLst/>
            </a:prstGeom>
            <a:noFill/>
          </p:spPr>
          <p:txBody>
            <a:bodyPr wrap="none" lIns="91436" tIns="45718" rIns="91436" bIns="45718" rtlCol="0">
              <a:spAutoFit/>
            </a:bodyPr>
            <a:lstStyle/>
            <a:p>
              <a:r>
                <a:rPr lang="zh-CN" altLang="en-US" sz="2800" dirty="0" smtClean="0">
                  <a:solidFill>
                    <a:schemeClr val="accent1">
                      <a:lumMod val="50000"/>
                    </a:schemeClr>
                  </a:solidFill>
                  <a:latin typeface="微软雅黑" panose="020B0503020204020204" pitchFamily="34" charset="-122"/>
                  <a:ea typeface="微软雅黑" panose="020B0503020204020204" pitchFamily="34" charset="-122"/>
                </a:rPr>
                <a:t>研究内容</a:t>
              </a:r>
              <a:endParaRPr lang="zh-CN" altLang="en-US" sz="2800" dirty="0">
                <a:solidFill>
                  <a:schemeClr val="accent1">
                    <a:lumMod val="50000"/>
                  </a:schemeClr>
                </a:solidFill>
                <a:latin typeface="微软雅黑" panose="020B0503020204020204" pitchFamily="34" charset="-122"/>
                <a:ea typeface="微软雅黑" panose="020B0503020204020204" pitchFamily="34" charset="-122"/>
              </a:endParaRPr>
            </a:p>
          </p:txBody>
        </p:sp>
      </p:grpSp>
      <p:grpSp>
        <p:nvGrpSpPr>
          <p:cNvPr id="43" name="组 20"/>
          <p:cNvGrpSpPr/>
          <p:nvPr/>
        </p:nvGrpSpPr>
        <p:grpSpPr>
          <a:xfrm>
            <a:off x="4382027" y="3322051"/>
            <a:ext cx="3270002" cy="1107996"/>
            <a:chOff x="4699954" y="193619"/>
            <a:chExt cx="3488244" cy="1422354"/>
          </a:xfrm>
        </p:grpSpPr>
        <p:sp>
          <p:nvSpPr>
            <p:cNvPr id="44" name="文本框 3"/>
            <p:cNvSpPr txBox="1"/>
            <p:nvPr/>
          </p:nvSpPr>
          <p:spPr>
            <a:xfrm>
              <a:off x="4699954" y="193619"/>
              <a:ext cx="1199044" cy="1422354"/>
            </a:xfrm>
            <a:prstGeom prst="rect">
              <a:avLst/>
            </a:prstGeom>
            <a:noFill/>
          </p:spPr>
          <p:txBody>
            <a:bodyPr wrap="none" rtlCol="0">
              <a:spAutoFit/>
            </a:bodyPr>
            <a:lstStyle/>
            <a:p>
              <a:r>
                <a:rPr kumimoji="1" lang="en-US" altLang="zh-CN" sz="6600" dirty="0" smtClean="0">
                  <a:solidFill>
                    <a:schemeClr val="accent1"/>
                  </a:solidFill>
                  <a:ea typeface="Microsoft YaHei" charset="0"/>
                  <a:cs typeface="Microsoft YaHei" charset="0"/>
                </a:rPr>
                <a:t>03</a:t>
              </a:r>
              <a:endParaRPr kumimoji="1" lang="zh-CN" altLang="en-US" sz="6600" dirty="0">
                <a:solidFill>
                  <a:schemeClr val="accent1"/>
                </a:solidFill>
                <a:ea typeface="Microsoft YaHei" charset="0"/>
                <a:cs typeface="Microsoft YaHei" charset="0"/>
              </a:endParaRPr>
            </a:p>
          </p:txBody>
        </p:sp>
        <p:sp>
          <p:nvSpPr>
            <p:cNvPr id="45" name="文本框 8"/>
            <p:cNvSpPr txBox="1"/>
            <p:nvPr/>
          </p:nvSpPr>
          <p:spPr>
            <a:xfrm>
              <a:off x="5823980" y="993316"/>
              <a:ext cx="2364218" cy="42670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200" dirty="0">
                  <a:solidFill>
                    <a:schemeClr val="bg1">
                      <a:lumMod val="50000"/>
                    </a:schemeClr>
                  </a:solidFill>
                  <a:latin typeface="微软雅黑" charset="0"/>
                  <a:ea typeface="微软雅黑" charset="0"/>
                </a:rPr>
                <a:t>创新</a:t>
              </a:r>
              <a:r>
                <a:rPr lang="zh-CN" altLang="en-US" sz="1200" dirty="0" smtClean="0">
                  <a:solidFill>
                    <a:schemeClr val="bg1">
                      <a:lumMod val="50000"/>
                    </a:schemeClr>
                  </a:solidFill>
                  <a:latin typeface="微软雅黑" charset="0"/>
                  <a:ea typeface="微软雅黑" charset="0"/>
                </a:rPr>
                <a:t>点及应用价值</a:t>
              </a:r>
              <a:endParaRPr lang="zh-CN" altLang="en-US" sz="1200" dirty="0">
                <a:solidFill>
                  <a:schemeClr val="bg1">
                    <a:lumMod val="50000"/>
                  </a:schemeClr>
                </a:solidFill>
                <a:latin typeface="微软雅黑" charset="0"/>
                <a:ea typeface="微软雅黑" charset="0"/>
              </a:endParaRPr>
            </a:p>
          </p:txBody>
        </p:sp>
        <p:sp>
          <p:nvSpPr>
            <p:cNvPr id="46" name="文本框 19"/>
            <p:cNvSpPr txBox="1"/>
            <p:nvPr/>
          </p:nvSpPr>
          <p:spPr>
            <a:xfrm>
              <a:off x="5823980" y="413761"/>
              <a:ext cx="2112169" cy="671662"/>
            </a:xfrm>
            <a:prstGeom prst="rect">
              <a:avLst/>
            </a:prstGeom>
            <a:noFill/>
          </p:spPr>
          <p:txBody>
            <a:bodyPr wrap="none" lIns="91436" tIns="45718" rIns="91436" bIns="45718" rtlCol="0">
              <a:spAutoFit/>
            </a:bodyPr>
            <a:lstStyle/>
            <a:p>
              <a:r>
                <a:rPr lang="zh-CN" altLang="en-US" sz="2800" dirty="0">
                  <a:solidFill>
                    <a:schemeClr val="accent1">
                      <a:lumMod val="50000"/>
                    </a:schemeClr>
                  </a:solidFill>
                  <a:latin typeface="微软雅黑" panose="020B0503020204020204" pitchFamily="34" charset="-122"/>
                  <a:ea typeface="微软雅黑" panose="020B0503020204020204" pitchFamily="34" charset="-122"/>
                </a:rPr>
                <a:t>创新</a:t>
              </a:r>
              <a:r>
                <a:rPr lang="zh-CN" altLang="en-US" sz="2800" dirty="0" smtClean="0">
                  <a:solidFill>
                    <a:schemeClr val="accent1">
                      <a:lumMod val="50000"/>
                    </a:schemeClr>
                  </a:solidFill>
                  <a:latin typeface="微软雅黑" panose="020B0503020204020204" pitchFamily="34" charset="-122"/>
                  <a:ea typeface="微软雅黑" panose="020B0503020204020204" pitchFamily="34" charset="-122"/>
                </a:rPr>
                <a:t>点分析</a:t>
              </a:r>
              <a:endParaRPr lang="zh-CN" altLang="en-US" sz="2800" dirty="0">
                <a:solidFill>
                  <a:schemeClr val="accent1">
                    <a:lumMod val="50000"/>
                  </a:schemeClr>
                </a:solidFill>
                <a:latin typeface="微软雅黑" panose="020B0503020204020204" pitchFamily="34" charset="-122"/>
                <a:ea typeface="微软雅黑" panose="020B0503020204020204" pitchFamily="34" charset="-122"/>
              </a:endParaRPr>
            </a:p>
          </p:txBody>
        </p:sp>
      </p:grpSp>
      <p:grpSp>
        <p:nvGrpSpPr>
          <p:cNvPr id="47" name="组 20"/>
          <p:cNvGrpSpPr/>
          <p:nvPr/>
        </p:nvGrpSpPr>
        <p:grpSpPr>
          <a:xfrm>
            <a:off x="6246202" y="4950706"/>
            <a:ext cx="3270002" cy="1107996"/>
            <a:chOff x="4699954" y="193619"/>
            <a:chExt cx="3488244" cy="1422354"/>
          </a:xfrm>
        </p:grpSpPr>
        <p:sp>
          <p:nvSpPr>
            <p:cNvPr id="48" name="文本框 3"/>
            <p:cNvSpPr txBox="1"/>
            <p:nvPr/>
          </p:nvSpPr>
          <p:spPr>
            <a:xfrm>
              <a:off x="4699954" y="193619"/>
              <a:ext cx="1199044" cy="1422354"/>
            </a:xfrm>
            <a:prstGeom prst="rect">
              <a:avLst/>
            </a:prstGeom>
            <a:noFill/>
          </p:spPr>
          <p:txBody>
            <a:bodyPr wrap="none" rtlCol="0">
              <a:spAutoFit/>
            </a:bodyPr>
            <a:lstStyle/>
            <a:p>
              <a:r>
                <a:rPr kumimoji="1" lang="en-US" altLang="zh-CN" sz="6600" dirty="0" smtClean="0">
                  <a:solidFill>
                    <a:schemeClr val="accent1"/>
                  </a:solidFill>
                  <a:ea typeface="Microsoft YaHei" charset="0"/>
                  <a:cs typeface="Microsoft YaHei" charset="0"/>
                </a:rPr>
                <a:t>04</a:t>
              </a:r>
              <a:endParaRPr kumimoji="1" lang="zh-CN" altLang="en-US" sz="6600" dirty="0">
                <a:solidFill>
                  <a:schemeClr val="accent1"/>
                </a:solidFill>
                <a:ea typeface="Microsoft YaHei" charset="0"/>
                <a:cs typeface="Microsoft YaHei" charset="0"/>
              </a:endParaRPr>
            </a:p>
          </p:txBody>
        </p:sp>
        <p:sp>
          <p:nvSpPr>
            <p:cNvPr id="49" name="文本框 8"/>
            <p:cNvSpPr txBox="1"/>
            <p:nvPr/>
          </p:nvSpPr>
          <p:spPr>
            <a:xfrm>
              <a:off x="5823980" y="993316"/>
              <a:ext cx="2364218" cy="42670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200" dirty="0" smtClean="0">
                  <a:solidFill>
                    <a:schemeClr val="bg1">
                      <a:lumMod val="50000"/>
                    </a:schemeClr>
                  </a:solidFill>
                  <a:latin typeface="微软雅黑" charset="0"/>
                  <a:ea typeface="微软雅黑" charset="0"/>
                </a:rPr>
                <a:t>研究目标与计划</a:t>
              </a:r>
              <a:endParaRPr lang="zh-CN" altLang="en-US" sz="1200" dirty="0">
                <a:solidFill>
                  <a:schemeClr val="bg1">
                    <a:lumMod val="50000"/>
                  </a:schemeClr>
                </a:solidFill>
                <a:latin typeface="微软雅黑" charset="0"/>
                <a:ea typeface="微软雅黑" charset="0"/>
              </a:endParaRPr>
            </a:p>
          </p:txBody>
        </p:sp>
        <p:sp>
          <p:nvSpPr>
            <p:cNvPr id="50" name="文本框 19"/>
            <p:cNvSpPr txBox="1"/>
            <p:nvPr/>
          </p:nvSpPr>
          <p:spPr>
            <a:xfrm>
              <a:off x="5823980" y="413761"/>
              <a:ext cx="1729131" cy="671662"/>
            </a:xfrm>
            <a:prstGeom prst="rect">
              <a:avLst/>
            </a:prstGeom>
            <a:noFill/>
          </p:spPr>
          <p:txBody>
            <a:bodyPr wrap="none" lIns="91436" tIns="45718" rIns="91436" bIns="45718" rtlCol="0">
              <a:spAutoFit/>
            </a:bodyPr>
            <a:lstStyle/>
            <a:p>
              <a:r>
                <a:rPr lang="zh-CN" altLang="en-US" sz="2800" dirty="0" smtClean="0">
                  <a:solidFill>
                    <a:schemeClr val="accent1">
                      <a:lumMod val="50000"/>
                    </a:schemeClr>
                  </a:solidFill>
                  <a:latin typeface="微软雅黑" panose="020B0503020204020204" pitchFamily="34" charset="-122"/>
                  <a:ea typeface="微软雅黑" panose="020B0503020204020204" pitchFamily="34" charset="-122"/>
                </a:rPr>
                <a:t>研究计划</a:t>
              </a:r>
              <a:endParaRPr lang="zh-CN" altLang="en-US" sz="2800" dirty="0">
                <a:solidFill>
                  <a:schemeClr val="accent1">
                    <a:lumMod val="50000"/>
                  </a:schemeClr>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0649454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smtClean="0"/>
              <a:t>01-1</a:t>
            </a:r>
            <a:r>
              <a:rPr kumimoji="1" lang="zh-CN" altLang="en-US" dirty="0" smtClean="0"/>
              <a:t> </a:t>
            </a:r>
            <a:r>
              <a:rPr kumimoji="1" lang="zh-CN" altLang="en-US" dirty="0"/>
              <a:t>研究</a:t>
            </a:r>
            <a:r>
              <a:rPr kumimoji="1" lang="zh-CN" altLang="en-US" dirty="0" smtClean="0"/>
              <a:t>背景和意义</a:t>
            </a:r>
            <a:endParaRPr kumimoji="1" lang="zh-CN" altLang="en-US" dirty="0"/>
          </a:p>
        </p:txBody>
      </p:sp>
      <p:grpSp>
        <p:nvGrpSpPr>
          <p:cNvPr id="4" name="组 3"/>
          <p:cNvGrpSpPr/>
          <p:nvPr/>
        </p:nvGrpSpPr>
        <p:grpSpPr>
          <a:xfrm>
            <a:off x="0" y="1177637"/>
            <a:ext cx="12192000" cy="3144981"/>
            <a:chOff x="0" y="1177637"/>
            <a:chExt cx="12192000" cy="2550785"/>
          </a:xfrm>
          <a:solidFill>
            <a:schemeClr val="accent1"/>
          </a:solidFill>
        </p:grpSpPr>
        <p:pic>
          <p:nvPicPr>
            <p:cNvPr id="3" name="图片 2"/>
            <p:cNvPicPr>
              <a:picLocks noChangeAspect="1"/>
            </p:cNvPicPr>
            <p:nvPr/>
          </p:nvPicPr>
          <p:blipFill rotWithShape="1">
            <a:blip r:embed="rId3">
              <a:extLst>
                <a:ext uri="{28A0092B-C50C-407E-A947-70E740481C1C}">
                  <a14:useLocalDpi xmlns:a14="http://schemas.microsoft.com/office/drawing/2010/main" val="0"/>
                </a:ext>
              </a:extLst>
            </a:blip>
            <a:srcRect l="5022" t="5000" r="5341" b="56342"/>
            <a:stretch/>
          </p:blipFill>
          <p:spPr>
            <a:xfrm>
              <a:off x="0" y="1177637"/>
              <a:ext cx="12192000" cy="2550784"/>
            </a:xfrm>
            <a:prstGeom prst="rect">
              <a:avLst/>
            </a:prstGeom>
            <a:grpFill/>
          </p:spPr>
        </p:pic>
        <p:sp>
          <p:nvSpPr>
            <p:cNvPr id="25" name="矩形 24"/>
            <p:cNvSpPr/>
            <p:nvPr/>
          </p:nvSpPr>
          <p:spPr>
            <a:xfrm>
              <a:off x="0" y="1177638"/>
              <a:ext cx="12192000" cy="255078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11" name="矩形 10"/>
          <p:cNvSpPr/>
          <p:nvPr/>
        </p:nvSpPr>
        <p:spPr>
          <a:xfrm>
            <a:off x="2999358" y="5296424"/>
            <a:ext cx="7048685" cy="523220"/>
          </a:xfrm>
          <a:prstGeom prst="rect">
            <a:avLst/>
          </a:prstGeom>
        </p:spPr>
        <p:txBody>
          <a:bodyPr wrap="square">
            <a:spAutoFit/>
          </a:bodyPr>
          <a:lstStyle/>
          <a:p>
            <a:r>
              <a:rPr lang="zh-CN" altLang="en-US" sz="2800" b="1" dirty="0" smtClean="0">
                <a:solidFill>
                  <a:schemeClr val="accent1"/>
                </a:solidFill>
              </a:rPr>
              <a:t>如何从传播过程重构网络隐藏拓扑结构</a:t>
            </a:r>
            <a:endParaRPr lang="zh-CN" altLang="en-US" sz="4800" dirty="0">
              <a:solidFill>
                <a:schemeClr val="accent1"/>
              </a:solidFill>
            </a:endParaRPr>
          </a:p>
        </p:txBody>
      </p:sp>
      <p:sp>
        <p:nvSpPr>
          <p:cNvPr id="13" name="矩形 12"/>
          <p:cNvSpPr/>
          <p:nvPr/>
        </p:nvSpPr>
        <p:spPr>
          <a:xfrm>
            <a:off x="9090735" y="5004036"/>
            <a:ext cx="1034257" cy="1107996"/>
          </a:xfrm>
          <a:prstGeom prst="rect">
            <a:avLst/>
          </a:prstGeom>
        </p:spPr>
        <p:txBody>
          <a:bodyPr wrap="none">
            <a:spAutoFit/>
          </a:bodyPr>
          <a:lstStyle/>
          <a:p>
            <a:pPr lvl="0"/>
            <a:r>
              <a:rPr lang="zh-CN" altLang="en-US" sz="6600" b="1" dirty="0">
                <a:solidFill>
                  <a:srgbClr val="41AAD7"/>
                </a:solidFill>
              </a:rPr>
              <a:t>？</a:t>
            </a:r>
            <a:endParaRPr lang="zh-CN" altLang="en-US" sz="6600" dirty="0">
              <a:solidFill>
                <a:srgbClr val="000000"/>
              </a:solidFill>
            </a:endParaRPr>
          </a:p>
        </p:txBody>
      </p:sp>
      <p:pic>
        <p:nvPicPr>
          <p:cNvPr id="12" name="图片 11"/>
          <p:cNvPicPr>
            <a:picLocks noChangeAspect="1"/>
          </p:cNvPicPr>
          <p:nvPr/>
        </p:nvPicPr>
        <p:blipFill>
          <a:blip r:embed="rId4"/>
          <a:stretch>
            <a:fillRect/>
          </a:stretch>
        </p:blipFill>
        <p:spPr>
          <a:xfrm>
            <a:off x="7762524" y="1556382"/>
            <a:ext cx="3060457" cy="2443873"/>
          </a:xfrm>
          <a:prstGeom prst="rect">
            <a:avLst/>
          </a:prstGeom>
        </p:spPr>
      </p:pic>
      <p:sp>
        <p:nvSpPr>
          <p:cNvPr id="7" name="右箭头 6"/>
          <p:cNvSpPr/>
          <p:nvPr/>
        </p:nvSpPr>
        <p:spPr>
          <a:xfrm>
            <a:off x="5422605" y="2488917"/>
            <a:ext cx="1171232" cy="4407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p:cNvPicPr>
            <a:picLocks noChangeAspect="1"/>
          </p:cNvPicPr>
          <p:nvPr/>
        </p:nvPicPr>
        <p:blipFill>
          <a:blip r:embed="rId5"/>
          <a:stretch>
            <a:fillRect/>
          </a:stretch>
        </p:blipFill>
        <p:spPr>
          <a:xfrm>
            <a:off x="1892595" y="1633465"/>
            <a:ext cx="2612730" cy="2229425"/>
          </a:xfrm>
          <a:prstGeom prst="rect">
            <a:avLst/>
          </a:prstGeom>
        </p:spPr>
      </p:pic>
    </p:spTree>
    <p:extLst>
      <p:ext uri="{BB962C8B-B14F-4D97-AF65-F5344CB8AC3E}">
        <p14:creationId xmlns:p14="http://schemas.microsoft.com/office/powerpoint/2010/main" val="4252434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1000" fill="hold"/>
                                        <p:tgtEl>
                                          <p:spTgt spid="13"/>
                                        </p:tgtEl>
                                        <p:attrNameLst>
                                          <p:attrName>ppt_w</p:attrName>
                                        </p:attrNameLst>
                                      </p:cBhvr>
                                      <p:tavLst>
                                        <p:tav tm="0">
                                          <p:val>
                                            <p:fltVal val="0"/>
                                          </p:val>
                                        </p:tav>
                                        <p:tav tm="100000">
                                          <p:val>
                                            <p:strVal val="#ppt_w"/>
                                          </p:val>
                                        </p:tav>
                                      </p:tavLst>
                                    </p:anim>
                                    <p:anim calcmode="lin" valueType="num">
                                      <p:cBhvr>
                                        <p:cTn id="8" dur="1000" fill="hold"/>
                                        <p:tgtEl>
                                          <p:spTgt spid="13"/>
                                        </p:tgtEl>
                                        <p:attrNameLst>
                                          <p:attrName>ppt_h</p:attrName>
                                        </p:attrNameLst>
                                      </p:cBhvr>
                                      <p:tavLst>
                                        <p:tav tm="0">
                                          <p:val>
                                            <p:fltVal val="0"/>
                                          </p:val>
                                        </p:tav>
                                        <p:tav tm="100000">
                                          <p:val>
                                            <p:strVal val="#ppt_h"/>
                                          </p:val>
                                        </p:tav>
                                      </p:tavLst>
                                    </p:anim>
                                    <p:anim calcmode="lin" valueType="num">
                                      <p:cBhvr>
                                        <p:cTn id="9" dur="1000" fill="hold"/>
                                        <p:tgtEl>
                                          <p:spTgt spid="13"/>
                                        </p:tgtEl>
                                        <p:attrNameLst>
                                          <p:attrName>style.rotation</p:attrName>
                                        </p:attrNameLst>
                                      </p:cBhvr>
                                      <p:tavLst>
                                        <p:tav tm="0">
                                          <p:val>
                                            <p:fltVal val="90"/>
                                          </p:val>
                                        </p:tav>
                                        <p:tav tm="100000">
                                          <p:val>
                                            <p:fltVal val="0"/>
                                          </p:val>
                                        </p:tav>
                                      </p:tavLst>
                                    </p:anim>
                                    <p:animEffect transition="in" filter="fade">
                                      <p:cBhvr>
                                        <p:cTn id="10" dur="1000"/>
                                        <p:tgtEl>
                                          <p:spTgt spid="1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smtClean="0"/>
              <a:t>01-2</a:t>
            </a:r>
            <a:r>
              <a:rPr kumimoji="1" lang="zh-CN" altLang="en-US" dirty="0" smtClean="0"/>
              <a:t> 国内外现状</a:t>
            </a:r>
            <a:endParaRPr kumimoji="1" lang="zh-CN" altLang="en-US" dirty="0"/>
          </a:p>
        </p:txBody>
      </p:sp>
      <p:cxnSp>
        <p:nvCxnSpPr>
          <p:cNvPr id="5" name="直线连接符 4"/>
          <p:cNvCxnSpPr/>
          <p:nvPr/>
        </p:nvCxnSpPr>
        <p:spPr>
          <a:xfrm>
            <a:off x="6096000" y="1009009"/>
            <a:ext cx="0" cy="4627418"/>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pic>
        <p:nvPicPr>
          <p:cNvPr id="4" name="图片 3"/>
          <p:cNvPicPr>
            <a:picLocks noChangeAspect="1"/>
          </p:cNvPicPr>
          <p:nvPr/>
        </p:nvPicPr>
        <p:blipFill>
          <a:blip r:embed="rId3"/>
          <a:stretch>
            <a:fillRect/>
          </a:stretch>
        </p:blipFill>
        <p:spPr>
          <a:xfrm>
            <a:off x="6429442" y="1944443"/>
            <a:ext cx="4997955" cy="2756549"/>
          </a:xfrm>
          <a:prstGeom prst="rect">
            <a:avLst/>
          </a:prstGeom>
        </p:spPr>
      </p:pic>
      <p:sp>
        <p:nvSpPr>
          <p:cNvPr id="7" name="文本框 6"/>
          <p:cNvSpPr txBox="1"/>
          <p:nvPr/>
        </p:nvSpPr>
        <p:spPr>
          <a:xfrm>
            <a:off x="7548571" y="6242240"/>
            <a:ext cx="4326826" cy="338554"/>
          </a:xfrm>
          <a:prstGeom prst="rect">
            <a:avLst/>
          </a:prstGeom>
          <a:noFill/>
        </p:spPr>
        <p:txBody>
          <a:bodyPr wrap="none" rtlCol="0">
            <a:spAutoFit/>
          </a:bodyPr>
          <a:lstStyle/>
          <a:p>
            <a:r>
              <a:rPr lang="en-US" altLang="zh-CN" sz="1600" dirty="0" smtClean="0"/>
              <a:t>[2] Shen</a:t>
            </a:r>
            <a:r>
              <a:rPr lang="en-US" altLang="zh-CN" sz="1600" dirty="0"/>
              <a:t>, </a:t>
            </a:r>
            <a:r>
              <a:rPr lang="en-US" altLang="zh-CN" sz="1600" dirty="0" err="1"/>
              <a:t>Zhesi</a:t>
            </a:r>
            <a:r>
              <a:rPr lang="en-US" altLang="zh-CN" sz="1600" dirty="0"/>
              <a:t>, et al.  </a:t>
            </a:r>
            <a:r>
              <a:rPr lang="en-US" altLang="zh-CN" sz="1600" i="1" dirty="0"/>
              <a:t>Nat. </a:t>
            </a:r>
            <a:r>
              <a:rPr lang="en-US" altLang="zh-CN" sz="1600" i="1" dirty="0" err="1"/>
              <a:t>Commun</a:t>
            </a:r>
            <a:r>
              <a:rPr lang="en-US" altLang="zh-CN" sz="1600" i="1" dirty="0"/>
              <a:t>. </a:t>
            </a:r>
            <a:r>
              <a:rPr lang="en-US" altLang="zh-CN" sz="1600" dirty="0" smtClean="0"/>
              <a:t>2014.</a:t>
            </a:r>
            <a:endParaRPr lang="zh-CN" altLang="en-US" sz="1600" dirty="0"/>
          </a:p>
        </p:txBody>
      </p:sp>
      <p:sp>
        <p:nvSpPr>
          <p:cNvPr id="8" name="文本框 7"/>
          <p:cNvSpPr txBox="1"/>
          <p:nvPr/>
        </p:nvSpPr>
        <p:spPr>
          <a:xfrm>
            <a:off x="6681800" y="1212930"/>
            <a:ext cx="2954655" cy="461665"/>
          </a:xfrm>
          <a:prstGeom prst="rect">
            <a:avLst/>
          </a:prstGeom>
          <a:noFill/>
        </p:spPr>
        <p:txBody>
          <a:bodyPr wrap="none" rtlCol="0">
            <a:spAutoFit/>
          </a:bodyPr>
          <a:lstStyle/>
          <a:p>
            <a:r>
              <a:rPr lang="zh-CN" altLang="en-US" sz="2400" dirty="0" smtClean="0"/>
              <a:t>基于压缩感知的方法</a:t>
            </a:r>
            <a:endParaRPr lang="zh-CN" altLang="en-US" sz="2400" dirty="0"/>
          </a:p>
        </p:txBody>
      </p:sp>
      <p:sp>
        <p:nvSpPr>
          <p:cNvPr id="11" name="文本框 10"/>
          <p:cNvSpPr txBox="1"/>
          <p:nvPr/>
        </p:nvSpPr>
        <p:spPr>
          <a:xfrm>
            <a:off x="410508" y="1167774"/>
            <a:ext cx="2646878" cy="461665"/>
          </a:xfrm>
          <a:prstGeom prst="rect">
            <a:avLst/>
          </a:prstGeom>
          <a:noFill/>
        </p:spPr>
        <p:txBody>
          <a:bodyPr wrap="none" rtlCol="0">
            <a:spAutoFit/>
          </a:bodyPr>
          <a:lstStyle/>
          <a:p>
            <a:r>
              <a:rPr lang="zh-CN" altLang="en-US" sz="2400" dirty="0" smtClean="0"/>
              <a:t>经典链路预测方法</a:t>
            </a:r>
            <a:endParaRPr lang="zh-CN" altLang="en-US" sz="2000" dirty="0"/>
          </a:p>
        </p:txBody>
      </p:sp>
      <p:pic>
        <p:nvPicPr>
          <p:cNvPr id="15" name="图片 14"/>
          <p:cNvPicPr>
            <a:picLocks noChangeAspect="1"/>
          </p:cNvPicPr>
          <p:nvPr/>
        </p:nvPicPr>
        <p:blipFill>
          <a:blip r:embed="rId4"/>
          <a:stretch>
            <a:fillRect/>
          </a:stretch>
        </p:blipFill>
        <p:spPr>
          <a:xfrm>
            <a:off x="567290" y="1659867"/>
            <a:ext cx="2047875" cy="619125"/>
          </a:xfrm>
          <a:prstGeom prst="rect">
            <a:avLst/>
          </a:prstGeom>
        </p:spPr>
      </p:pic>
      <p:pic>
        <p:nvPicPr>
          <p:cNvPr id="16" name="图片 15"/>
          <p:cNvPicPr>
            <a:picLocks noChangeAspect="1"/>
          </p:cNvPicPr>
          <p:nvPr/>
        </p:nvPicPr>
        <p:blipFill>
          <a:blip r:embed="rId5"/>
          <a:stretch>
            <a:fillRect/>
          </a:stretch>
        </p:blipFill>
        <p:spPr>
          <a:xfrm>
            <a:off x="567290" y="2253778"/>
            <a:ext cx="3370804" cy="676275"/>
          </a:xfrm>
          <a:prstGeom prst="rect">
            <a:avLst/>
          </a:prstGeom>
        </p:spPr>
      </p:pic>
      <p:sp>
        <p:nvSpPr>
          <p:cNvPr id="19" name="文本框 18"/>
          <p:cNvSpPr txBox="1"/>
          <p:nvPr/>
        </p:nvSpPr>
        <p:spPr>
          <a:xfrm>
            <a:off x="410508" y="3135750"/>
            <a:ext cx="2954655" cy="461665"/>
          </a:xfrm>
          <a:prstGeom prst="rect">
            <a:avLst/>
          </a:prstGeom>
          <a:noFill/>
        </p:spPr>
        <p:txBody>
          <a:bodyPr wrap="none" rtlCol="0">
            <a:spAutoFit/>
          </a:bodyPr>
          <a:lstStyle/>
          <a:p>
            <a:r>
              <a:rPr lang="zh-CN" altLang="en-US" sz="2400" dirty="0" smtClean="0"/>
              <a:t>幂律时间相似性方法</a:t>
            </a:r>
            <a:endParaRPr lang="zh-CN" altLang="en-US" sz="2000" dirty="0"/>
          </a:p>
        </p:txBody>
      </p:sp>
      <p:pic>
        <p:nvPicPr>
          <p:cNvPr id="18" name="图片 17"/>
          <p:cNvPicPr>
            <a:picLocks noChangeAspect="1"/>
          </p:cNvPicPr>
          <p:nvPr/>
        </p:nvPicPr>
        <p:blipFill>
          <a:blip r:embed="rId6"/>
          <a:stretch>
            <a:fillRect/>
          </a:stretch>
        </p:blipFill>
        <p:spPr>
          <a:xfrm>
            <a:off x="567290" y="3704941"/>
            <a:ext cx="4400550" cy="581025"/>
          </a:xfrm>
          <a:prstGeom prst="rect">
            <a:avLst/>
          </a:prstGeom>
        </p:spPr>
      </p:pic>
      <p:pic>
        <p:nvPicPr>
          <p:cNvPr id="20" name="图片 19"/>
          <p:cNvPicPr>
            <a:picLocks noChangeAspect="1"/>
          </p:cNvPicPr>
          <p:nvPr/>
        </p:nvPicPr>
        <p:blipFill>
          <a:blip r:embed="rId7"/>
          <a:stretch>
            <a:fillRect/>
          </a:stretch>
        </p:blipFill>
        <p:spPr>
          <a:xfrm>
            <a:off x="602288" y="4285966"/>
            <a:ext cx="4457700" cy="676275"/>
          </a:xfrm>
          <a:prstGeom prst="rect">
            <a:avLst/>
          </a:prstGeom>
        </p:spPr>
      </p:pic>
      <p:sp>
        <p:nvSpPr>
          <p:cNvPr id="21" name="文本框 20"/>
          <p:cNvSpPr txBox="1"/>
          <p:nvPr/>
        </p:nvSpPr>
        <p:spPr>
          <a:xfrm>
            <a:off x="447680" y="6242240"/>
            <a:ext cx="3877985" cy="338554"/>
          </a:xfrm>
          <a:prstGeom prst="rect">
            <a:avLst/>
          </a:prstGeom>
          <a:noFill/>
        </p:spPr>
        <p:txBody>
          <a:bodyPr wrap="none" rtlCol="0">
            <a:spAutoFit/>
          </a:bodyPr>
          <a:lstStyle/>
          <a:p>
            <a:r>
              <a:rPr lang="en-US" altLang="zh-CN" sz="1600" dirty="0" smtClean="0"/>
              <a:t>[1] Liao</a:t>
            </a:r>
            <a:r>
              <a:rPr lang="en-US" altLang="zh-CN" sz="1600" dirty="0"/>
              <a:t>, H., &amp; Zeng, A. </a:t>
            </a:r>
            <a:r>
              <a:rPr lang="en-US" altLang="zh-CN" sz="1600" i="1" dirty="0"/>
              <a:t>Sci. Rep</a:t>
            </a:r>
            <a:r>
              <a:rPr lang="en-US" altLang="zh-CN" sz="1600" i="1" dirty="0" smtClean="0"/>
              <a:t>.</a:t>
            </a:r>
            <a:r>
              <a:rPr lang="en-US" altLang="zh-CN" sz="1600" dirty="0" smtClean="0"/>
              <a:t> 2015. </a:t>
            </a:r>
            <a:endParaRPr lang="zh-CN" altLang="en-US" sz="1600" dirty="0"/>
          </a:p>
        </p:txBody>
      </p:sp>
      <p:sp>
        <p:nvSpPr>
          <p:cNvPr id="24" name="云形标注 23"/>
          <p:cNvSpPr/>
          <p:nvPr/>
        </p:nvSpPr>
        <p:spPr>
          <a:xfrm>
            <a:off x="3984619" y="1050131"/>
            <a:ext cx="1966442" cy="1583930"/>
          </a:xfrm>
          <a:prstGeom prst="cloudCallou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重构精</a:t>
            </a:r>
            <a:endParaRPr lang="en-US" altLang="zh-CN" dirty="0" smtClean="0"/>
          </a:p>
          <a:p>
            <a:pPr algn="ctr"/>
            <a:r>
              <a:rPr lang="zh-CN" altLang="en-US" dirty="0" smtClean="0"/>
              <a:t>度</a:t>
            </a:r>
            <a:r>
              <a:rPr lang="zh-CN" altLang="en-US" dirty="0"/>
              <a:t>低</a:t>
            </a:r>
          </a:p>
        </p:txBody>
      </p:sp>
      <p:sp>
        <p:nvSpPr>
          <p:cNvPr id="25" name="云形标注 24"/>
          <p:cNvSpPr/>
          <p:nvPr/>
        </p:nvSpPr>
        <p:spPr>
          <a:xfrm>
            <a:off x="6826103" y="4624103"/>
            <a:ext cx="3373878" cy="1300406"/>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适用于特定模型</a:t>
            </a:r>
            <a:endParaRPr lang="en-US" altLang="zh-CN" dirty="0" smtClean="0"/>
          </a:p>
          <a:p>
            <a:pPr algn="ctr"/>
            <a:r>
              <a:rPr lang="zh-CN" altLang="en-US" dirty="0" smtClean="0"/>
              <a:t>稀疏矩阵</a:t>
            </a:r>
            <a:endParaRPr lang="zh-CN" altLang="en-US" dirty="0"/>
          </a:p>
        </p:txBody>
      </p:sp>
    </p:spTree>
    <p:extLst>
      <p:ext uri="{BB962C8B-B14F-4D97-AF65-F5344CB8AC3E}">
        <p14:creationId xmlns:p14="http://schemas.microsoft.com/office/powerpoint/2010/main" val="2410355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smtClean="0"/>
              <a:t>02-1 </a:t>
            </a:r>
            <a:r>
              <a:rPr kumimoji="1" lang="zh-CN" altLang="en-US" dirty="0" smtClean="0"/>
              <a:t>研究内容：时间相似性网络重构算法</a:t>
            </a:r>
            <a:endParaRPr kumimoji="1" lang="zh-CN" altLang="en-US" dirty="0"/>
          </a:p>
        </p:txBody>
      </p:sp>
      <p:sp>
        <p:nvSpPr>
          <p:cNvPr id="30" name="五边形 29"/>
          <p:cNvSpPr/>
          <p:nvPr/>
        </p:nvSpPr>
        <p:spPr>
          <a:xfrm>
            <a:off x="0" y="1330036"/>
            <a:ext cx="3394555" cy="1045302"/>
          </a:xfrm>
          <a:prstGeom prst="homePlate">
            <a:avLst>
              <a:gd name="adj" fmla="val 3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5" name="文本框 34"/>
          <p:cNvSpPr txBox="1"/>
          <p:nvPr/>
        </p:nvSpPr>
        <p:spPr>
          <a:xfrm>
            <a:off x="779129" y="1635474"/>
            <a:ext cx="800219" cy="461665"/>
          </a:xfrm>
          <a:prstGeom prst="rect">
            <a:avLst/>
          </a:prstGeom>
          <a:noFill/>
          <a:ln>
            <a:noFill/>
          </a:ln>
        </p:spPr>
        <p:txBody>
          <a:bodyPr wrap="none" rtlCol="0" anchor="ctr">
            <a:spAutoFit/>
          </a:bodyPr>
          <a:lstStyle/>
          <a:p>
            <a:r>
              <a:rPr kumimoji="1" lang="zh-CN" altLang="en-US" sz="2400" b="1" dirty="0" smtClean="0">
                <a:solidFill>
                  <a:schemeClr val="bg1"/>
                </a:solidFill>
                <a:ea typeface="Microsoft YaHei" charset="0"/>
                <a:cs typeface="Microsoft YaHei" charset="0"/>
              </a:rPr>
              <a:t>数据</a:t>
            </a:r>
            <a:endParaRPr kumimoji="1" lang="zh-CN" altLang="en-US" sz="2400" b="1" dirty="0">
              <a:solidFill>
                <a:schemeClr val="bg1"/>
              </a:solidFill>
              <a:ea typeface="Microsoft YaHei" charset="0"/>
              <a:cs typeface="Microsoft YaHei" charset="0"/>
            </a:endParaRPr>
          </a:p>
        </p:txBody>
      </p:sp>
      <p:graphicFrame>
        <p:nvGraphicFramePr>
          <p:cNvPr id="56" name="表格 55"/>
          <p:cNvGraphicFramePr>
            <a:graphicFrameLocks noGrp="1"/>
          </p:cNvGraphicFramePr>
          <p:nvPr>
            <p:extLst>
              <p:ext uri="{D42A27DB-BD31-4B8C-83A1-F6EECF244321}">
                <p14:modId xmlns:p14="http://schemas.microsoft.com/office/powerpoint/2010/main" val="2745984547"/>
              </p:ext>
            </p:extLst>
          </p:nvPr>
        </p:nvGraphicFramePr>
        <p:xfrm>
          <a:off x="323896" y="2913236"/>
          <a:ext cx="11106104" cy="2575560"/>
        </p:xfrm>
        <a:graphic>
          <a:graphicData uri="http://schemas.openxmlformats.org/drawingml/2006/table">
            <a:tbl>
              <a:tblPr firstRow="1" bandRow="1">
                <a:tableStyleId>{5C22544A-7EE6-4342-B048-85BDC9FD1C3A}</a:tableStyleId>
              </a:tblPr>
              <a:tblGrid>
                <a:gridCol w="2071437">
                  <a:extLst>
                    <a:ext uri="{9D8B030D-6E8A-4147-A177-3AD203B41FA5}">
                      <a16:colId xmlns="" xmlns:a16="http://schemas.microsoft.com/office/drawing/2014/main" val="20000"/>
                    </a:ext>
                  </a:extLst>
                </a:gridCol>
                <a:gridCol w="1552801">
                  <a:extLst>
                    <a:ext uri="{9D8B030D-6E8A-4147-A177-3AD203B41FA5}">
                      <a16:colId xmlns="" xmlns:a16="http://schemas.microsoft.com/office/drawing/2014/main" val="20001"/>
                    </a:ext>
                  </a:extLst>
                </a:gridCol>
                <a:gridCol w="1908381">
                  <a:extLst>
                    <a:ext uri="{9D8B030D-6E8A-4147-A177-3AD203B41FA5}">
                      <a16:colId xmlns="" xmlns:a16="http://schemas.microsoft.com/office/drawing/2014/main" val="20002"/>
                    </a:ext>
                  </a:extLst>
                </a:gridCol>
                <a:gridCol w="3109018">
                  <a:extLst>
                    <a:ext uri="{9D8B030D-6E8A-4147-A177-3AD203B41FA5}">
                      <a16:colId xmlns="" xmlns:a16="http://schemas.microsoft.com/office/drawing/2014/main" val="20003"/>
                    </a:ext>
                  </a:extLst>
                </a:gridCol>
                <a:gridCol w="2464467">
                  <a:extLst>
                    <a:ext uri="{9D8B030D-6E8A-4147-A177-3AD203B41FA5}">
                      <a16:colId xmlns="" xmlns:a16="http://schemas.microsoft.com/office/drawing/2014/main" val="20004"/>
                    </a:ext>
                  </a:extLst>
                </a:gridCol>
              </a:tblGrid>
              <a:tr h="315483">
                <a:tc>
                  <a:txBody>
                    <a:bodyPr/>
                    <a:lstStyle/>
                    <a:p>
                      <a:pPr algn="ctr"/>
                      <a:r>
                        <a:rPr lang="en-US" altLang="zh-CN" dirty="0" smtClean="0"/>
                        <a:t>Networks</a:t>
                      </a:r>
                      <a:endParaRPr lang="zh-CN" altLang="en-US" dirty="0"/>
                    </a:p>
                  </a:txBody>
                  <a:tcPr/>
                </a:tc>
                <a:tc>
                  <a:txBody>
                    <a:bodyPr/>
                    <a:lstStyle/>
                    <a:p>
                      <a:pPr algn="ctr"/>
                      <a:r>
                        <a:rPr lang="en-US" altLang="zh-CN" dirty="0" smtClean="0"/>
                        <a:t>Nodes</a:t>
                      </a:r>
                      <a:endParaRPr lang="zh-CN" altLang="en-US" dirty="0"/>
                    </a:p>
                  </a:txBody>
                  <a:tcPr/>
                </a:tc>
                <a:tc>
                  <a:txBody>
                    <a:bodyPr/>
                    <a:lstStyle/>
                    <a:p>
                      <a:pPr algn="ctr"/>
                      <a:r>
                        <a:rPr lang="en-US" altLang="zh-CN" dirty="0" smtClean="0"/>
                        <a:t>Edges</a:t>
                      </a:r>
                      <a:endParaRPr lang="zh-CN" altLang="en-US" dirty="0"/>
                    </a:p>
                  </a:txBody>
                  <a:tcPr/>
                </a:tc>
                <a:tc>
                  <a:txBody>
                    <a:bodyPr/>
                    <a:lstStyle/>
                    <a:p>
                      <a:pPr algn="ctr"/>
                      <a:r>
                        <a:rPr lang="en-US" altLang="zh-CN" dirty="0" smtClean="0"/>
                        <a:t>Average clustering</a:t>
                      </a:r>
                      <a:r>
                        <a:rPr lang="en-US" altLang="zh-CN" baseline="0" dirty="0" smtClean="0"/>
                        <a:t> coefficient</a:t>
                      </a:r>
                      <a:endParaRPr lang="zh-CN" altLang="en-US" dirty="0"/>
                    </a:p>
                  </a:txBody>
                  <a:tcPr/>
                </a:tc>
                <a:tc>
                  <a:txBody>
                    <a:bodyPr/>
                    <a:lstStyle/>
                    <a:p>
                      <a:pPr algn="ctr"/>
                      <a:r>
                        <a:rPr lang="en-US" altLang="zh-CN" dirty="0" smtClean="0"/>
                        <a:t>Average degree</a:t>
                      </a:r>
                      <a:endParaRPr lang="zh-CN" altLang="en-US" dirty="0"/>
                    </a:p>
                  </a:txBody>
                  <a:tcPr/>
                </a:tc>
                <a:extLst>
                  <a:ext uri="{0D108BD9-81ED-4DB2-BD59-A6C34878D82A}">
                    <a16:rowId xmlns="" xmlns:a16="http://schemas.microsoft.com/office/drawing/2014/main" val="10000"/>
                  </a:ext>
                </a:extLst>
              </a:tr>
              <a:tr h="317138">
                <a:tc>
                  <a:txBody>
                    <a:bodyPr/>
                    <a:lstStyle/>
                    <a:p>
                      <a:pPr algn="ctr"/>
                      <a:r>
                        <a:rPr lang="en-US" altLang="zh-CN" sz="1800" kern="1200" dirty="0" smtClean="0">
                          <a:solidFill>
                            <a:schemeClr val="dk1"/>
                          </a:solidFill>
                          <a:effectLst/>
                          <a:latin typeface="+mn-lt"/>
                          <a:ea typeface="+mn-ea"/>
                          <a:cs typeface="+mn-cs"/>
                        </a:rPr>
                        <a:t>Neural</a:t>
                      </a:r>
                      <a:endParaRPr lang="zh-CN" altLang="en-US" dirty="0"/>
                    </a:p>
                  </a:txBody>
                  <a:tcPr/>
                </a:tc>
                <a:tc>
                  <a:txBody>
                    <a:bodyPr/>
                    <a:lstStyle/>
                    <a:p>
                      <a:pPr algn="ctr"/>
                      <a:r>
                        <a:rPr lang="en-US" altLang="zh-CN" dirty="0" smtClean="0"/>
                        <a:t>297</a:t>
                      </a:r>
                      <a:endParaRPr lang="zh-CN" altLang="en-US" dirty="0"/>
                    </a:p>
                  </a:txBody>
                  <a:tcPr/>
                </a:tc>
                <a:tc>
                  <a:txBody>
                    <a:bodyPr/>
                    <a:lstStyle/>
                    <a:p>
                      <a:pPr algn="ctr"/>
                      <a:r>
                        <a:rPr lang="en-US" altLang="zh-CN" dirty="0" smtClean="0"/>
                        <a:t>2359</a:t>
                      </a:r>
                      <a:endParaRPr lang="zh-CN" altLang="en-US" dirty="0"/>
                    </a:p>
                  </a:txBody>
                  <a:tcPr/>
                </a:tc>
                <a:tc>
                  <a:txBody>
                    <a:bodyPr/>
                    <a:lstStyle/>
                    <a:p>
                      <a:pPr algn="ctr"/>
                      <a:r>
                        <a:rPr lang="en-US" altLang="zh-CN" dirty="0" smtClean="0"/>
                        <a:t>0.12</a:t>
                      </a:r>
                      <a:endParaRPr lang="zh-CN" altLang="en-US" dirty="0"/>
                    </a:p>
                  </a:txBody>
                  <a:tcPr/>
                </a:tc>
                <a:tc>
                  <a:txBody>
                    <a:bodyPr/>
                    <a:lstStyle/>
                    <a:p>
                      <a:pPr algn="ctr"/>
                      <a:r>
                        <a:rPr lang="en-US" altLang="zh-CN" dirty="0" smtClean="0"/>
                        <a:t>15.88</a:t>
                      </a:r>
                      <a:endParaRPr lang="zh-CN" altLang="en-US" dirty="0"/>
                    </a:p>
                  </a:txBody>
                  <a:tcPr/>
                </a:tc>
                <a:extLst>
                  <a:ext uri="{0D108BD9-81ED-4DB2-BD59-A6C34878D82A}">
                    <a16:rowId xmlns="" xmlns:a16="http://schemas.microsoft.com/office/drawing/2014/main" val="10001"/>
                  </a:ext>
                </a:extLst>
              </a:tr>
              <a:tr h="167640">
                <a:tc>
                  <a:txBody>
                    <a:bodyPr/>
                    <a:lstStyle/>
                    <a:p>
                      <a:pPr algn="ctr"/>
                      <a:r>
                        <a:rPr lang="en-US" altLang="zh-CN" dirty="0" smtClean="0"/>
                        <a:t>Email</a:t>
                      </a:r>
                      <a:endParaRPr lang="zh-CN" altLang="en-US" dirty="0"/>
                    </a:p>
                  </a:txBody>
                  <a:tcPr/>
                </a:tc>
                <a:tc>
                  <a:txBody>
                    <a:bodyPr/>
                    <a:lstStyle/>
                    <a:p>
                      <a:pPr algn="ctr"/>
                      <a:r>
                        <a:rPr lang="en-US" altLang="zh-CN" dirty="0" smtClean="0"/>
                        <a:t>1133</a:t>
                      </a:r>
                      <a:endParaRPr lang="zh-CN" altLang="en-US" dirty="0"/>
                    </a:p>
                  </a:txBody>
                  <a:tcPr/>
                </a:tc>
                <a:tc>
                  <a:txBody>
                    <a:bodyPr/>
                    <a:lstStyle/>
                    <a:p>
                      <a:pPr algn="ctr"/>
                      <a:r>
                        <a:rPr lang="en-US" altLang="zh-CN" dirty="0" smtClean="0"/>
                        <a:t>5451</a:t>
                      </a:r>
                      <a:endParaRPr lang="zh-CN" altLang="en-US" dirty="0"/>
                    </a:p>
                  </a:txBody>
                  <a:tcPr/>
                </a:tc>
                <a:tc>
                  <a:txBody>
                    <a:bodyPr/>
                    <a:lstStyle/>
                    <a:p>
                      <a:pPr algn="ctr"/>
                      <a:r>
                        <a:rPr lang="en-US" altLang="zh-CN" dirty="0" smtClean="0"/>
                        <a:t>0.22</a:t>
                      </a:r>
                      <a:endParaRPr lang="zh-CN" altLang="en-US" dirty="0"/>
                    </a:p>
                  </a:txBody>
                  <a:tcPr/>
                </a:tc>
                <a:tc>
                  <a:txBody>
                    <a:bodyPr/>
                    <a:lstStyle/>
                    <a:p>
                      <a:pPr algn="ctr"/>
                      <a:r>
                        <a:rPr lang="en-US" altLang="zh-CN" dirty="0" smtClean="0"/>
                        <a:t>9.62</a:t>
                      </a:r>
                      <a:endParaRPr lang="zh-CN" altLang="en-US" dirty="0"/>
                    </a:p>
                  </a:txBody>
                  <a:tcPr/>
                </a:tc>
                <a:extLst>
                  <a:ext uri="{0D108BD9-81ED-4DB2-BD59-A6C34878D82A}">
                    <a16:rowId xmlns="" xmlns:a16="http://schemas.microsoft.com/office/drawing/2014/main" val="10002"/>
                  </a:ext>
                </a:extLst>
              </a:tr>
              <a:tr h="472440">
                <a:tc>
                  <a:txBody>
                    <a:bodyPr/>
                    <a:lstStyle/>
                    <a:p>
                      <a:pPr algn="ctr"/>
                      <a:r>
                        <a:rPr lang="en-US" altLang="zh-CN" dirty="0" smtClean="0"/>
                        <a:t>PPI</a:t>
                      </a:r>
                      <a:endParaRPr lang="zh-CN" altLang="en-US" dirty="0"/>
                    </a:p>
                  </a:txBody>
                  <a:tcPr/>
                </a:tc>
                <a:tc>
                  <a:txBody>
                    <a:bodyPr/>
                    <a:lstStyle/>
                    <a:p>
                      <a:pPr algn="ctr"/>
                      <a:r>
                        <a:rPr lang="en-US" altLang="zh-CN" dirty="0" smtClean="0"/>
                        <a:t>2375</a:t>
                      </a:r>
                      <a:endParaRPr lang="zh-CN" altLang="en-US" dirty="0"/>
                    </a:p>
                  </a:txBody>
                  <a:tcPr/>
                </a:tc>
                <a:tc>
                  <a:txBody>
                    <a:bodyPr/>
                    <a:lstStyle/>
                    <a:p>
                      <a:pPr algn="ctr"/>
                      <a:r>
                        <a:rPr lang="en-US" altLang="zh-CN" dirty="0" smtClean="0"/>
                        <a:t>11693</a:t>
                      </a:r>
                      <a:endParaRPr lang="zh-CN" altLang="en-US" dirty="0"/>
                    </a:p>
                  </a:txBody>
                  <a:tcPr/>
                </a:tc>
                <a:tc>
                  <a:txBody>
                    <a:bodyPr/>
                    <a:lstStyle/>
                    <a:p>
                      <a:pPr algn="ctr"/>
                      <a:r>
                        <a:rPr lang="en-US" altLang="zh-CN" dirty="0" smtClean="0"/>
                        <a:t>0.3</a:t>
                      </a:r>
                      <a:endParaRPr lang="zh-CN" altLang="en-US" dirty="0"/>
                    </a:p>
                  </a:txBody>
                  <a:tcPr/>
                </a:tc>
                <a:tc>
                  <a:txBody>
                    <a:bodyPr/>
                    <a:lstStyle/>
                    <a:p>
                      <a:pPr algn="ctr"/>
                      <a:r>
                        <a:rPr lang="en-US" altLang="zh-CN" dirty="0" smtClean="0"/>
                        <a:t>9.84</a:t>
                      </a:r>
                      <a:endParaRPr lang="zh-CN" altLang="en-US" dirty="0"/>
                    </a:p>
                  </a:txBody>
                  <a:tcPr/>
                </a:tc>
              </a:tr>
              <a:tr h="304800">
                <a:tc>
                  <a:txBody>
                    <a:bodyPr/>
                    <a:lstStyle/>
                    <a:p>
                      <a:pPr algn="ctr"/>
                      <a:r>
                        <a:rPr lang="en-US" altLang="zh-CN" dirty="0" err="1" smtClean="0"/>
                        <a:t>Advogato</a:t>
                      </a:r>
                      <a:endParaRPr lang="zh-CN" altLang="en-US" dirty="0"/>
                    </a:p>
                  </a:txBody>
                  <a:tcPr/>
                </a:tc>
                <a:tc>
                  <a:txBody>
                    <a:bodyPr/>
                    <a:lstStyle/>
                    <a:p>
                      <a:pPr algn="ctr"/>
                      <a:r>
                        <a:rPr lang="en-US" altLang="zh-CN" dirty="0" smtClean="0"/>
                        <a:t>6541</a:t>
                      </a:r>
                      <a:endParaRPr lang="zh-CN" altLang="en-US" dirty="0"/>
                    </a:p>
                  </a:txBody>
                  <a:tcPr/>
                </a:tc>
                <a:tc>
                  <a:txBody>
                    <a:bodyPr/>
                    <a:lstStyle/>
                    <a:p>
                      <a:pPr algn="ctr"/>
                      <a:r>
                        <a:rPr lang="en-US" altLang="zh-CN" dirty="0" smtClean="0"/>
                        <a:t>51127</a:t>
                      </a:r>
                      <a:endParaRPr lang="zh-CN" altLang="en-US" dirty="0"/>
                    </a:p>
                  </a:txBody>
                  <a:tcPr/>
                </a:tc>
                <a:tc>
                  <a:txBody>
                    <a:bodyPr/>
                    <a:lstStyle/>
                    <a:p>
                      <a:pPr algn="ctr"/>
                      <a:r>
                        <a:rPr lang="en-US" altLang="zh-CN" dirty="0" smtClean="0"/>
                        <a:t>0.11</a:t>
                      </a:r>
                      <a:endParaRPr lang="zh-CN" altLang="en-US" dirty="0"/>
                    </a:p>
                  </a:txBody>
                  <a:tcPr/>
                </a:tc>
                <a:tc>
                  <a:txBody>
                    <a:bodyPr/>
                    <a:lstStyle/>
                    <a:p>
                      <a:pPr algn="ctr"/>
                      <a:r>
                        <a:rPr lang="en-US" altLang="zh-CN" dirty="0" smtClean="0"/>
                        <a:t>15.63</a:t>
                      </a:r>
                      <a:endParaRPr lang="zh-CN" altLang="en-US" dirty="0"/>
                    </a:p>
                  </a:txBody>
                  <a:tcPr/>
                </a:tc>
              </a:tr>
              <a:tr h="167640">
                <a:tc>
                  <a:txBody>
                    <a:bodyPr/>
                    <a:lstStyle/>
                    <a:p>
                      <a:pPr algn="ctr"/>
                      <a:r>
                        <a:rPr lang="en-US" altLang="zh-CN" dirty="0" smtClean="0"/>
                        <a:t>…</a:t>
                      </a:r>
                      <a:endParaRPr lang="zh-CN" altLang="en-US" dirty="0"/>
                    </a:p>
                  </a:txBody>
                  <a:tcPr/>
                </a:tc>
                <a:tc>
                  <a:txBody>
                    <a:bodyPr/>
                    <a:lstStyle/>
                    <a:p>
                      <a:pPr algn="ctr"/>
                      <a:r>
                        <a:rPr lang="en-US" altLang="zh-CN" dirty="0" smtClean="0"/>
                        <a:t>…</a:t>
                      </a:r>
                      <a:endParaRPr lang="zh-CN" altLang="en-US" dirty="0"/>
                    </a:p>
                  </a:txBody>
                  <a:tcPr/>
                </a:tc>
                <a:tc>
                  <a:txBody>
                    <a:bodyPr/>
                    <a:lstStyle/>
                    <a:p>
                      <a:pPr algn="ctr"/>
                      <a:r>
                        <a:rPr lang="en-US" altLang="zh-CN" dirty="0" smtClean="0"/>
                        <a:t>…</a:t>
                      </a:r>
                      <a:endParaRPr lang="zh-CN" altLang="en-US" dirty="0"/>
                    </a:p>
                  </a:txBody>
                  <a:tcPr/>
                </a:tc>
                <a:tc>
                  <a:txBody>
                    <a:bodyPr/>
                    <a:lstStyle/>
                    <a:p>
                      <a:pPr algn="ctr"/>
                      <a:r>
                        <a:rPr lang="en-US" altLang="zh-CN" dirty="0" smtClean="0"/>
                        <a:t>…</a:t>
                      </a:r>
                      <a:endParaRPr lang="zh-CN" altLang="en-US" dirty="0"/>
                    </a:p>
                  </a:txBody>
                  <a:tcPr/>
                </a:tc>
                <a:tc>
                  <a:txBody>
                    <a:bodyPr/>
                    <a:lstStyle/>
                    <a:p>
                      <a:pPr algn="ctr"/>
                      <a:r>
                        <a:rPr lang="en-US" altLang="zh-CN" dirty="0" smtClean="0"/>
                        <a:t>…</a:t>
                      </a:r>
                      <a:endParaRPr lang="zh-CN" altLang="en-US" dirty="0"/>
                    </a:p>
                  </a:txBody>
                  <a:tcPr/>
                </a:tc>
              </a:tr>
            </a:tbl>
          </a:graphicData>
        </a:graphic>
      </p:graphicFrame>
      <p:sp>
        <p:nvSpPr>
          <p:cNvPr id="3" name="文本框 2"/>
          <p:cNvSpPr txBox="1"/>
          <p:nvPr/>
        </p:nvSpPr>
        <p:spPr>
          <a:xfrm>
            <a:off x="1922981" y="5748302"/>
            <a:ext cx="7907934" cy="400110"/>
          </a:xfrm>
          <a:prstGeom prst="rect">
            <a:avLst/>
          </a:prstGeom>
          <a:noFill/>
        </p:spPr>
        <p:txBody>
          <a:bodyPr wrap="none" rtlCol="0">
            <a:spAutoFit/>
          </a:bodyPr>
          <a:lstStyle/>
          <a:p>
            <a:r>
              <a:rPr lang="zh-CN" altLang="en-US" sz="2000" dirty="0"/>
              <a:t>总计</a:t>
            </a:r>
            <a:r>
              <a:rPr lang="en-US" altLang="zh-CN" sz="2000" dirty="0"/>
              <a:t>40</a:t>
            </a:r>
            <a:r>
              <a:rPr lang="zh-CN" altLang="en-US" sz="2000" dirty="0"/>
              <a:t>个</a:t>
            </a:r>
            <a:r>
              <a:rPr lang="zh-CN" altLang="en-US" sz="2000" dirty="0" smtClean="0"/>
              <a:t>网络</a:t>
            </a:r>
            <a:r>
              <a:rPr lang="zh-CN" altLang="en-US" sz="2000" dirty="0"/>
              <a:t>，</a:t>
            </a:r>
            <a:r>
              <a:rPr lang="zh-CN" altLang="en-US" sz="2000" dirty="0" smtClean="0"/>
              <a:t>包含神经网络、蛋白质</a:t>
            </a:r>
            <a:r>
              <a:rPr lang="zh-CN" altLang="en-US" sz="2000" dirty="0"/>
              <a:t>相互作用</a:t>
            </a:r>
            <a:r>
              <a:rPr lang="zh-CN" altLang="en-US" sz="2000" dirty="0" smtClean="0"/>
              <a:t>网络</a:t>
            </a:r>
            <a:r>
              <a:rPr lang="zh-CN" altLang="en-US" sz="2000" dirty="0"/>
              <a:t>、</a:t>
            </a:r>
            <a:r>
              <a:rPr lang="zh-CN" altLang="en-US" sz="2000" dirty="0" smtClean="0"/>
              <a:t>社交网络等等</a:t>
            </a:r>
            <a:endParaRPr lang="zh-CN" altLang="en-US" sz="2000" dirty="0"/>
          </a:p>
        </p:txBody>
      </p:sp>
    </p:spTree>
    <p:extLst>
      <p:ext uri="{BB962C8B-B14F-4D97-AF65-F5344CB8AC3E}">
        <p14:creationId xmlns:p14="http://schemas.microsoft.com/office/powerpoint/2010/main" val="2451491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smtClean="0"/>
              <a:t>02-1 </a:t>
            </a:r>
            <a:r>
              <a:rPr kumimoji="1" lang="zh-CN" altLang="en-US" dirty="0" smtClean="0"/>
              <a:t>研究</a:t>
            </a:r>
            <a:r>
              <a:rPr kumimoji="1" lang="zh-CN" altLang="en-US" dirty="0"/>
              <a:t>内容：时间相似性网络重构算法</a:t>
            </a:r>
          </a:p>
        </p:txBody>
      </p:sp>
      <p:sp>
        <p:nvSpPr>
          <p:cNvPr id="29" name="五边形 28"/>
          <p:cNvSpPr/>
          <p:nvPr/>
        </p:nvSpPr>
        <p:spPr>
          <a:xfrm>
            <a:off x="2715499" y="1330037"/>
            <a:ext cx="3394555" cy="1045302"/>
          </a:xfrm>
          <a:prstGeom prst="homePlate">
            <a:avLst>
              <a:gd name="adj" fmla="val 3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 name="文本框 30"/>
          <p:cNvSpPr txBox="1"/>
          <p:nvPr/>
        </p:nvSpPr>
        <p:spPr>
          <a:xfrm>
            <a:off x="3626549" y="1635475"/>
            <a:ext cx="800219" cy="461665"/>
          </a:xfrm>
          <a:prstGeom prst="rect">
            <a:avLst/>
          </a:prstGeom>
          <a:noFill/>
          <a:ln>
            <a:noFill/>
          </a:ln>
        </p:spPr>
        <p:txBody>
          <a:bodyPr wrap="none" rtlCol="0" anchor="ctr">
            <a:spAutoFit/>
          </a:bodyPr>
          <a:lstStyle/>
          <a:p>
            <a:r>
              <a:rPr kumimoji="1" lang="zh-CN" altLang="en-US" sz="2400" b="1" dirty="0" smtClean="0">
                <a:solidFill>
                  <a:schemeClr val="bg1"/>
                </a:solidFill>
                <a:ea typeface="Microsoft YaHei" charset="0"/>
                <a:cs typeface="Microsoft YaHei" charset="0"/>
              </a:rPr>
              <a:t>模型</a:t>
            </a:r>
            <a:endParaRPr kumimoji="1" lang="zh-CN" altLang="en-US" sz="2400" b="1" dirty="0">
              <a:solidFill>
                <a:schemeClr val="bg1"/>
              </a:solidFill>
              <a:ea typeface="Microsoft YaHei" charset="0"/>
              <a:cs typeface="Microsoft YaHei" charset="0"/>
            </a:endParaRPr>
          </a:p>
        </p:txBody>
      </p:sp>
      <p:sp>
        <p:nvSpPr>
          <p:cNvPr id="18" name="五边形 17"/>
          <p:cNvSpPr/>
          <p:nvPr/>
        </p:nvSpPr>
        <p:spPr>
          <a:xfrm>
            <a:off x="0" y="1330036"/>
            <a:ext cx="3394555" cy="1045302"/>
          </a:xfrm>
          <a:prstGeom prst="homePlate">
            <a:avLst>
              <a:gd name="adj" fmla="val 3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文本框 19"/>
          <p:cNvSpPr txBox="1"/>
          <p:nvPr/>
        </p:nvSpPr>
        <p:spPr>
          <a:xfrm>
            <a:off x="779129" y="1635474"/>
            <a:ext cx="800219" cy="461665"/>
          </a:xfrm>
          <a:prstGeom prst="rect">
            <a:avLst/>
          </a:prstGeom>
          <a:noFill/>
          <a:ln>
            <a:noFill/>
          </a:ln>
        </p:spPr>
        <p:txBody>
          <a:bodyPr wrap="none" rtlCol="0" anchor="ctr">
            <a:spAutoFit/>
          </a:bodyPr>
          <a:lstStyle/>
          <a:p>
            <a:r>
              <a:rPr kumimoji="1" lang="zh-CN" altLang="en-US" sz="2400" b="1" dirty="0" smtClean="0">
                <a:solidFill>
                  <a:schemeClr val="bg1"/>
                </a:solidFill>
                <a:ea typeface="Microsoft YaHei" charset="0"/>
                <a:cs typeface="Microsoft YaHei" charset="0"/>
              </a:rPr>
              <a:t>数据</a:t>
            </a:r>
            <a:endParaRPr kumimoji="1" lang="zh-CN" altLang="en-US" sz="2400" b="1" dirty="0">
              <a:solidFill>
                <a:schemeClr val="bg1"/>
              </a:solidFill>
              <a:ea typeface="Microsoft YaHei" charset="0"/>
              <a:cs typeface="Microsoft YaHei" charset="0"/>
            </a:endParaRPr>
          </a:p>
        </p:txBody>
      </p:sp>
      <p:pic>
        <p:nvPicPr>
          <p:cNvPr id="6" name="图片 5"/>
          <p:cNvPicPr>
            <a:picLocks noChangeAspect="1"/>
          </p:cNvPicPr>
          <p:nvPr/>
        </p:nvPicPr>
        <p:blipFill>
          <a:blip r:embed="rId3"/>
          <a:stretch>
            <a:fillRect/>
          </a:stretch>
        </p:blipFill>
        <p:spPr>
          <a:xfrm>
            <a:off x="7581014" y="3340811"/>
            <a:ext cx="3504181" cy="2246510"/>
          </a:xfrm>
          <a:prstGeom prst="rect">
            <a:avLst/>
          </a:prstGeom>
        </p:spPr>
      </p:pic>
      <p:sp>
        <p:nvSpPr>
          <p:cNvPr id="11" name="文本框 10"/>
          <p:cNvSpPr txBox="1"/>
          <p:nvPr/>
        </p:nvSpPr>
        <p:spPr>
          <a:xfrm>
            <a:off x="1697277" y="2465574"/>
            <a:ext cx="1920719" cy="400110"/>
          </a:xfrm>
          <a:prstGeom prst="rect">
            <a:avLst/>
          </a:prstGeom>
          <a:noFill/>
        </p:spPr>
        <p:txBody>
          <a:bodyPr wrap="none" rtlCol="0">
            <a:spAutoFit/>
          </a:bodyPr>
          <a:lstStyle/>
          <a:p>
            <a:r>
              <a:rPr lang="en-US" altLang="zh-CN" sz="2000" dirty="0" smtClean="0"/>
              <a:t>SI/SIR </a:t>
            </a:r>
            <a:r>
              <a:rPr lang="zh-CN" altLang="en-US" sz="2000" dirty="0" smtClean="0"/>
              <a:t>传播模型</a:t>
            </a:r>
            <a:endParaRPr lang="zh-CN" altLang="en-US" sz="2000" dirty="0"/>
          </a:p>
        </p:txBody>
      </p:sp>
      <p:sp>
        <p:nvSpPr>
          <p:cNvPr id="12" name="文本框 11"/>
          <p:cNvSpPr txBox="1"/>
          <p:nvPr/>
        </p:nvSpPr>
        <p:spPr>
          <a:xfrm>
            <a:off x="8293395" y="2502258"/>
            <a:ext cx="2448106" cy="369332"/>
          </a:xfrm>
          <a:prstGeom prst="rect">
            <a:avLst/>
          </a:prstGeom>
          <a:noFill/>
        </p:spPr>
        <p:txBody>
          <a:bodyPr wrap="none" rtlCol="0">
            <a:spAutoFit/>
          </a:bodyPr>
          <a:lstStyle/>
          <a:p>
            <a:r>
              <a:rPr lang="zh-CN" altLang="en-US" dirty="0" smtClean="0"/>
              <a:t>线性阈值模型（</a:t>
            </a:r>
            <a:r>
              <a:rPr lang="en-US" altLang="zh-CN" dirty="0" smtClean="0"/>
              <a:t>LTM</a:t>
            </a:r>
            <a:r>
              <a:rPr lang="zh-CN" altLang="en-US" dirty="0" smtClean="0"/>
              <a:t>）</a:t>
            </a:r>
            <a:endParaRPr lang="zh-CN" altLang="en-US" dirty="0"/>
          </a:p>
        </p:txBody>
      </p:sp>
      <p:sp>
        <p:nvSpPr>
          <p:cNvPr id="17" name="下弧形箭头 16"/>
          <p:cNvSpPr/>
          <p:nvPr/>
        </p:nvSpPr>
        <p:spPr>
          <a:xfrm>
            <a:off x="1591228" y="4901609"/>
            <a:ext cx="1803327" cy="520996"/>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pic>
        <p:nvPicPr>
          <p:cNvPr id="19" name="图片 18"/>
          <p:cNvPicPr>
            <a:picLocks noChangeAspect="1"/>
          </p:cNvPicPr>
          <p:nvPr/>
        </p:nvPicPr>
        <p:blipFill>
          <a:blip r:embed="rId4"/>
          <a:stretch>
            <a:fillRect/>
          </a:stretch>
        </p:blipFill>
        <p:spPr>
          <a:xfrm>
            <a:off x="1114217" y="2967732"/>
            <a:ext cx="4560675" cy="2992667"/>
          </a:xfrm>
          <a:prstGeom prst="rect">
            <a:avLst/>
          </a:prstGeom>
        </p:spPr>
      </p:pic>
      <p:sp>
        <p:nvSpPr>
          <p:cNvPr id="21" name="文本框 20"/>
          <p:cNvSpPr txBox="1"/>
          <p:nvPr/>
        </p:nvSpPr>
        <p:spPr>
          <a:xfrm>
            <a:off x="1863552" y="5524653"/>
            <a:ext cx="1258678" cy="461665"/>
          </a:xfrm>
          <a:prstGeom prst="rect">
            <a:avLst/>
          </a:prstGeom>
          <a:noFill/>
        </p:spPr>
        <p:txBody>
          <a:bodyPr wrap="none" rtlCol="0">
            <a:spAutoFit/>
          </a:bodyPr>
          <a:lstStyle/>
          <a:p>
            <a:r>
              <a:rPr lang="zh-CN" altLang="en-US" dirty="0" smtClean="0"/>
              <a:t>开始阶段 </a:t>
            </a:r>
            <a:r>
              <a:rPr lang="en-US" altLang="zh-CN" sz="2400" b="1" i="1" dirty="0" smtClean="0"/>
              <a:t>f</a:t>
            </a:r>
            <a:endParaRPr lang="zh-CN" altLang="en-US" sz="2400" b="1" i="1" dirty="0"/>
          </a:p>
        </p:txBody>
      </p:sp>
      <mc:AlternateContent xmlns:mc="http://schemas.openxmlformats.org/markup-compatibility/2006" xmlns:a14="http://schemas.microsoft.com/office/drawing/2010/main">
        <mc:Choice Requires="a14">
          <p:sp>
            <p:nvSpPr>
              <p:cNvPr id="22" name="文本框 21"/>
              <p:cNvSpPr txBox="1"/>
              <p:nvPr/>
            </p:nvSpPr>
            <p:spPr>
              <a:xfrm>
                <a:off x="9968345" y="3156145"/>
                <a:ext cx="47782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zh-CN" altLang="en-US" i="1" smtClean="0">
                              <a:latin typeface="Cambria Math" panose="02040503050406030204" pitchFamily="18" charset="0"/>
                            </a:rPr>
                            <m:t>𝜃</m:t>
                          </m:r>
                        </m:e>
                        <m:sub>
                          <m:r>
                            <a:rPr lang="en-US" altLang="zh-CN" i="1">
                              <a:latin typeface="Cambria Math" panose="02040503050406030204" pitchFamily="18" charset="0"/>
                            </a:rPr>
                            <m:t>3</m:t>
                          </m:r>
                        </m:sub>
                      </m:sSub>
                    </m:oMath>
                  </m:oMathPara>
                </a14:m>
                <a:endParaRPr lang="zh-CN" altLang="en-US" dirty="0"/>
              </a:p>
            </p:txBody>
          </p:sp>
        </mc:Choice>
        <mc:Fallback xmlns="">
          <p:sp>
            <p:nvSpPr>
              <p:cNvPr id="22" name="文本框 21"/>
              <p:cNvSpPr txBox="1">
                <a:spLocks noRot="1" noChangeAspect="1" noMove="1" noResize="1" noEditPoints="1" noAdjustHandles="1" noChangeArrowheads="1" noChangeShapeType="1" noTextEdit="1"/>
              </p:cNvSpPr>
              <p:nvPr/>
            </p:nvSpPr>
            <p:spPr>
              <a:xfrm>
                <a:off x="9968345" y="3156145"/>
                <a:ext cx="477823" cy="369332"/>
              </a:xfrm>
              <a:prstGeom prst="rect">
                <a:avLst/>
              </a:prstGeom>
              <a:blipFill rotWithShape="0">
                <a:blip r:embed="rId5"/>
                <a:stretch>
                  <a:fillRect b="-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文本框 24"/>
              <p:cNvSpPr txBox="1"/>
              <p:nvPr/>
            </p:nvSpPr>
            <p:spPr>
              <a:xfrm>
                <a:off x="8070679" y="3249830"/>
                <a:ext cx="47782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zh-CN" altLang="en-US" i="1" smtClean="0">
                              <a:latin typeface="Cambria Math" panose="02040503050406030204" pitchFamily="18" charset="0"/>
                            </a:rPr>
                            <m:t>𝜃</m:t>
                          </m:r>
                        </m:e>
                        <m:sub>
                          <m:r>
                            <a:rPr lang="en-US" altLang="zh-CN" i="1">
                              <a:latin typeface="Cambria Math" panose="02040503050406030204" pitchFamily="18" charset="0"/>
                            </a:rPr>
                            <m:t>2</m:t>
                          </m:r>
                        </m:sub>
                      </m:sSub>
                    </m:oMath>
                  </m:oMathPara>
                </a14:m>
                <a:endParaRPr lang="zh-CN" altLang="en-US" dirty="0"/>
              </a:p>
            </p:txBody>
          </p:sp>
        </mc:Choice>
        <mc:Fallback xmlns="">
          <p:sp>
            <p:nvSpPr>
              <p:cNvPr id="25" name="文本框 24"/>
              <p:cNvSpPr txBox="1">
                <a:spLocks noRot="1" noChangeAspect="1" noMove="1" noResize="1" noEditPoints="1" noAdjustHandles="1" noChangeArrowheads="1" noChangeShapeType="1" noTextEdit="1"/>
              </p:cNvSpPr>
              <p:nvPr/>
            </p:nvSpPr>
            <p:spPr>
              <a:xfrm>
                <a:off x="8070679" y="3249830"/>
                <a:ext cx="477823" cy="369332"/>
              </a:xfrm>
              <a:prstGeom prst="rect">
                <a:avLst/>
              </a:prstGeom>
              <a:blipFill rotWithShape="0">
                <a:blip r:embed="rId6"/>
                <a:stretch>
                  <a:fillRect b="-163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文本框 25"/>
              <p:cNvSpPr txBox="1"/>
              <p:nvPr/>
            </p:nvSpPr>
            <p:spPr>
              <a:xfrm>
                <a:off x="9094192" y="5524653"/>
                <a:ext cx="47782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zh-CN" altLang="en-US" i="1" smtClean="0">
                              <a:latin typeface="Cambria Math" panose="02040503050406030204" pitchFamily="18" charset="0"/>
                            </a:rPr>
                            <m:t>𝜃</m:t>
                          </m:r>
                        </m:e>
                        <m:sub>
                          <m:r>
                            <a:rPr lang="en-US" altLang="zh-CN" i="1">
                              <a:latin typeface="Cambria Math" panose="02040503050406030204" pitchFamily="18" charset="0"/>
                            </a:rPr>
                            <m:t>5</m:t>
                          </m:r>
                        </m:sub>
                      </m:sSub>
                    </m:oMath>
                  </m:oMathPara>
                </a14:m>
                <a:endParaRPr lang="zh-CN" altLang="en-US" dirty="0"/>
              </a:p>
            </p:txBody>
          </p:sp>
        </mc:Choice>
        <mc:Fallback xmlns="">
          <p:sp>
            <p:nvSpPr>
              <p:cNvPr id="26" name="文本框 25"/>
              <p:cNvSpPr txBox="1">
                <a:spLocks noRot="1" noChangeAspect="1" noMove="1" noResize="1" noEditPoints="1" noAdjustHandles="1" noChangeArrowheads="1" noChangeShapeType="1" noTextEdit="1"/>
              </p:cNvSpPr>
              <p:nvPr/>
            </p:nvSpPr>
            <p:spPr>
              <a:xfrm>
                <a:off x="9094192" y="5524653"/>
                <a:ext cx="477823" cy="369332"/>
              </a:xfrm>
              <a:prstGeom prst="rect">
                <a:avLst/>
              </a:prstGeom>
              <a:blipFill rotWithShape="0">
                <a:blip r:embed="rId7"/>
                <a:stretch>
                  <a:fillRect b="-327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文本框 26"/>
              <p:cNvSpPr txBox="1"/>
              <p:nvPr/>
            </p:nvSpPr>
            <p:spPr>
              <a:xfrm>
                <a:off x="11012731" y="4792775"/>
                <a:ext cx="47782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zh-CN" altLang="en-US" i="1" smtClean="0">
                              <a:latin typeface="Cambria Math" panose="02040503050406030204" pitchFamily="18" charset="0"/>
                            </a:rPr>
                            <m:t>𝜃</m:t>
                          </m:r>
                        </m:e>
                        <m:sub>
                          <m:r>
                            <a:rPr lang="en-US" altLang="zh-CN" i="1">
                              <a:latin typeface="Cambria Math" panose="02040503050406030204" pitchFamily="18" charset="0"/>
                            </a:rPr>
                            <m:t>4</m:t>
                          </m:r>
                        </m:sub>
                      </m:sSub>
                    </m:oMath>
                  </m:oMathPara>
                </a14:m>
                <a:endParaRPr lang="zh-CN" altLang="en-US" dirty="0"/>
              </a:p>
            </p:txBody>
          </p:sp>
        </mc:Choice>
        <mc:Fallback xmlns="">
          <p:sp>
            <p:nvSpPr>
              <p:cNvPr id="27" name="文本框 26"/>
              <p:cNvSpPr txBox="1">
                <a:spLocks noRot="1" noChangeAspect="1" noMove="1" noResize="1" noEditPoints="1" noAdjustHandles="1" noChangeArrowheads="1" noChangeShapeType="1" noTextEdit="1"/>
              </p:cNvSpPr>
              <p:nvPr/>
            </p:nvSpPr>
            <p:spPr>
              <a:xfrm>
                <a:off x="11012731" y="4792775"/>
                <a:ext cx="477823" cy="369332"/>
              </a:xfrm>
              <a:prstGeom prst="rect">
                <a:avLst/>
              </a:prstGeom>
              <a:blipFill rotWithShape="0">
                <a:blip r:embed="rId8"/>
                <a:stretch>
                  <a:fillRect b="-163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文本框 27"/>
              <p:cNvSpPr txBox="1"/>
              <p:nvPr/>
            </p:nvSpPr>
            <p:spPr>
              <a:xfrm>
                <a:off x="7308673" y="4901609"/>
                <a:ext cx="47782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zh-CN" altLang="en-US" i="1" smtClean="0">
                              <a:latin typeface="Cambria Math" panose="02040503050406030204" pitchFamily="18" charset="0"/>
                            </a:rPr>
                            <m:t>𝜃</m:t>
                          </m:r>
                        </m:e>
                        <m:sub>
                          <m:r>
                            <a:rPr lang="en-US" altLang="zh-CN" i="1">
                              <a:latin typeface="Cambria Math" panose="02040503050406030204" pitchFamily="18" charset="0"/>
                            </a:rPr>
                            <m:t>1</m:t>
                          </m:r>
                        </m:sub>
                      </m:sSub>
                    </m:oMath>
                  </m:oMathPara>
                </a14:m>
                <a:endParaRPr lang="zh-CN" altLang="en-US" dirty="0"/>
              </a:p>
            </p:txBody>
          </p:sp>
        </mc:Choice>
        <mc:Fallback xmlns="">
          <p:sp>
            <p:nvSpPr>
              <p:cNvPr id="28" name="文本框 27"/>
              <p:cNvSpPr txBox="1">
                <a:spLocks noRot="1" noChangeAspect="1" noMove="1" noResize="1" noEditPoints="1" noAdjustHandles="1" noChangeArrowheads="1" noChangeShapeType="1" noTextEdit="1"/>
              </p:cNvSpPr>
              <p:nvPr/>
            </p:nvSpPr>
            <p:spPr>
              <a:xfrm>
                <a:off x="7308673" y="4901609"/>
                <a:ext cx="477823" cy="369332"/>
              </a:xfrm>
              <a:prstGeom prst="rect">
                <a:avLst/>
              </a:prstGeom>
              <a:blipFill rotWithShape="0">
                <a:blip r:embed="rId9"/>
                <a:stretch>
                  <a:fillRect b="-1639"/>
                </a:stretch>
              </a:blipFill>
            </p:spPr>
            <p:txBody>
              <a:bodyPr/>
              <a:lstStyle/>
              <a:p>
                <a:r>
                  <a:rPr lang="zh-CN" altLang="en-US">
                    <a:noFill/>
                  </a:rPr>
                  <a:t> </a:t>
                </a:r>
              </a:p>
            </p:txBody>
          </p:sp>
        </mc:Fallback>
      </mc:AlternateContent>
      <p:sp>
        <p:nvSpPr>
          <p:cNvPr id="3" name="矩形 2"/>
          <p:cNvSpPr/>
          <p:nvPr/>
        </p:nvSpPr>
        <p:spPr>
          <a:xfrm>
            <a:off x="1212673" y="6315277"/>
            <a:ext cx="6096000" cy="338554"/>
          </a:xfrm>
          <a:prstGeom prst="rect">
            <a:avLst/>
          </a:prstGeom>
        </p:spPr>
        <p:txBody>
          <a:bodyPr>
            <a:spAutoFit/>
          </a:bodyPr>
          <a:lstStyle/>
          <a:p>
            <a:r>
              <a:rPr lang="en-US" altLang="zh-CN" sz="1600" dirty="0" smtClean="0">
                <a:solidFill>
                  <a:srgbClr val="222222"/>
                </a:solidFill>
                <a:latin typeface="Arial" panose="020B0604020202020204" pitchFamily="34" charset="0"/>
              </a:rPr>
              <a:t>[1] </a:t>
            </a:r>
            <a:r>
              <a:rPr lang="en-US" altLang="zh-CN" sz="1600" dirty="0" err="1" smtClean="0">
                <a:solidFill>
                  <a:srgbClr val="222222"/>
                </a:solidFill>
                <a:latin typeface="Arial" panose="020B0604020202020204" pitchFamily="34" charset="0"/>
              </a:rPr>
              <a:t>Starnini</a:t>
            </a:r>
            <a:r>
              <a:rPr lang="en-US" altLang="zh-CN" sz="1600" dirty="0">
                <a:solidFill>
                  <a:srgbClr val="222222"/>
                </a:solidFill>
                <a:latin typeface="Arial" panose="020B0604020202020204" pitchFamily="34" charset="0"/>
              </a:rPr>
              <a:t>, Michele, et al. </a:t>
            </a:r>
            <a:r>
              <a:rPr lang="en-US" altLang="zh-CN" sz="1600" i="1" dirty="0"/>
              <a:t>J. </a:t>
            </a:r>
            <a:r>
              <a:rPr lang="en-US" altLang="zh-CN" sz="1600" i="1" dirty="0" err="1"/>
              <a:t>Theor</a:t>
            </a:r>
            <a:r>
              <a:rPr lang="en-US" altLang="zh-CN" sz="1600" i="1" dirty="0"/>
              <a:t>. Biol</a:t>
            </a:r>
            <a:r>
              <a:rPr lang="en-US" altLang="zh-CN" sz="1600" i="1" dirty="0" smtClean="0"/>
              <a:t>. </a:t>
            </a:r>
            <a:r>
              <a:rPr lang="en-US" altLang="zh-CN" sz="1600" dirty="0" smtClean="0">
                <a:solidFill>
                  <a:srgbClr val="222222"/>
                </a:solidFill>
                <a:latin typeface="Arial" panose="020B0604020202020204" pitchFamily="34" charset="0"/>
              </a:rPr>
              <a:t>2013.</a:t>
            </a:r>
            <a:endParaRPr lang="zh-CN" altLang="en-US" sz="1600" dirty="0"/>
          </a:p>
        </p:txBody>
      </p:sp>
      <p:sp>
        <p:nvSpPr>
          <p:cNvPr id="4" name="文本框 3"/>
          <p:cNvSpPr txBox="1"/>
          <p:nvPr/>
        </p:nvSpPr>
        <p:spPr>
          <a:xfrm>
            <a:off x="8059807" y="6306794"/>
            <a:ext cx="3430747" cy="338554"/>
          </a:xfrm>
          <a:prstGeom prst="rect">
            <a:avLst/>
          </a:prstGeom>
          <a:noFill/>
        </p:spPr>
        <p:txBody>
          <a:bodyPr wrap="none" rtlCol="0">
            <a:spAutoFit/>
          </a:bodyPr>
          <a:lstStyle/>
          <a:p>
            <a:r>
              <a:rPr lang="en-US" altLang="zh-CN" sz="1600" dirty="0" smtClean="0"/>
              <a:t>[2] Chen</a:t>
            </a:r>
            <a:r>
              <a:rPr lang="en-US" altLang="zh-CN" sz="1600" dirty="0"/>
              <a:t>, Wei</a:t>
            </a:r>
            <a:r>
              <a:rPr lang="en-US" altLang="zh-CN" sz="1600" dirty="0" smtClean="0"/>
              <a:t>, et al. </a:t>
            </a:r>
            <a:r>
              <a:rPr lang="en-US" altLang="zh-CN" sz="1600" dirty="0"/>
              <a:t> </a:t>
            </a:r>
            <a:r>
              <a:rPr lang="en-US" altLang="zh-CN" sz="1600" i="1" dirty="0" smtClean="0"/>
              <a:t>ICDM</a:t>
            </a:r>
            <a:r>
              <a:rPr lang="en-US" altLang="zh-CN" sz="1600" dirty="0" smtClean="0"/>
              <a:t>. 2010</a:t>
            </a:r>
            <a:r>
              <a:rPr lang="en-US" altLang="zh-CN" sz="1600" dirty="0"/>
              <a:t>.</a:t>
            </a:r>
            <a:endParaRPr lang="zh-CN" altLang="en-US" sz="1600" dirty="0"/>
          </a:p>
        </p:txBody>
      </p:sp>
    </p:spTree>
    <p:extLst>
      <p:ext uri="{BB962C8B-B14F-4D97-AF65-F5344CB8AC3E}">
        <p14:creationId xmlns:p14="http://schemas.microsoft.com/office/powerpoint/2010/main" val="4257676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smtClean="0"/>
              <a:t>02-1 </a:t>
            </a:r>
            <a:r>
              <a:rPr kumimoji="1" lang="zh-CN" altLang="en-US" dirty="0" smtClean="0"/>
              <a:t>研究</a:t>
            </a:r>
            <a:r>
              <a:rPr kumimoji="1" lang="zh-CN" altLang="en-US" dirty="0"/>
              <a:t>内容：时间相似性网络重构算法</a:t>
            </a:r>
          </a:p>
        </p:txBody>
      </p:sp>
      <p:sp>
        <p:nvSpPr>
          <p:cNvPr id="28" name="五边形 27"/>
          <p:cNvSpPr/>
          <p:nvPr/>
        </p:nvSpPr>
        <p:spPr>
          <a:xfrm>
            <a:off x="5471312" y="1340670"/>
            <a:ext cx="3394555" cy="1039924"/>
          </a:xfrm>
          <a:prstGeom prst="homePlate">
            <a:avLst>
              <a:gd name="adj" fmla="val 3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 name="文本框 30"/>
          <p:cNvSpPr txBox="1"/>
          <p:nvPr/>
        </p:nvSpPr>
        <p:spPr>
          <a:xfrm>
            <a:off x="3546674" y="1635474"/>
            <a:ext cx="800219" cy="461665"/>
          </a:xfrm>
          <a:prstGeom prst="rect">
            <a:avLst/>
          </a:prstGeom>
          <a:noFill/>
          <a:ln>
            <a:noFill/>
          </a:ln>
        </p:spPr>
        <p:txBody>
          <a:bodyPr wrap="none" rtlCol="0" anchor="ctr">
            <a:spAutoFit/>
          </a:bodyPr>
          <a:lstStyle/>
          <a:p>
            <a:r>
              <a:rPr kumimoji="1" lang="zh-CN" altLang="en-US" sz="2400" b="1" dirty="0">
                <a:solidFill>
                  <a:schemeClr val="bg1"/>
                </a:solidFill>
                <a:ea typeface="Microsoft YaHei" charset="0"/>
                <a:cs typeface="Microsoft YaHei" charset="0"/>
              </a:rPr>
              <a:t>方法</a:t>
            </a:r>
          </a:p>
        </p:txBody>
      </p:sp>
      <p:sp>
        <p:nvSpPr>
          <p:cNvPr id="35" name="文本框 34"/>
          <p:cNvSpPr txBox="1"/>
          <p:nvPr/>
        </p:nvSpPr>
        <p:spPr>
          <a:xfrm>
            <a:off x="779129" y="1635474"/>
            <a:ext cx="800219" cy="461665"/>
          </a:xfrm>
          <a:prstGeom prst="rect">
            <a:avLst/>
          </a:prstGeom>
          <a:noFill/>
          <a:ln>
            <a:noFill/>
          </a:ln>
        </p:spPr>
        <p:txBody>
          <a:bodyPr wrap="none" rtlCol="0" anchor="ctr">
            <a:spAutoFit/>
          </a:bodyPr>
          <a:lstStyle/>
          <a:p>
            <a:r>
              <a:rPr kumimoji="1" lang="zh-CN" altLang="en-US" sz="2400" b="1" dirty="0">
                <a:solidFill>
                  <a:schemeClr val="bg1"/>
                </a:solidFill>
                <a:ea typeface="Microsoft YaHei" charset="0"/>
                <a:cs typeface="Microsoft YaHei" charset="0"/>
              </a:rPr>
              <a:t>数据</a:t>
            </a:r>
          </a:p>
        </p:txBody>
      </p:sp>
      <p:sp>
        <p:nvSpPr>
          <p:cNvPr id="41" name="文本框 40"/>
          <p:cNvSpPr txBox="1"/>
          <p:nvPr/>
        </p:nvSpPr>
        <p:spPr>
          <a:xfrm>
            <a:off x="6277254" y="1645729"/>
            <a:ext cx="800219" cy="461665"/>
          </a:xfrm>
          <a:prstGeom prst="rect">
            <a:avLst/>
          </a:prstGeom>
          <a:noFill/>
          <a:ln>
            <a:noFill/>
          </a:ln>
        </p:spPr>
        <p:txBody>
          <a:bodyPr wrap="none" rtlCol="0" anchor="ctr">
            <a:spAutoFit/>
          </a:bodyPr>
          <a:lstStyle/>
          <a:p>
            <a:r>
              <a:rPr kumimoji="1" lang="zh-CN" altLang="en-US" sz="2400" b="1" dirty="0" smtClean="0">
                <a:solidFill>
                  <a:schemeClr val="bg1"/>
                </a:solidFill>
                <a:ea typeface="Microsoft YaHei" charset="0"/>
                <a:cs typeface="Microsoft YaHei" charset="0"/>
              </a:rPr>
              <a:t>改进</a:t>
            </a:r>
            <a:endParaRPr kumimoji="1" lang="zh-CN" altLang="en-US" sz="2400" b="1" dirty="0">
              <a:solidFill>
                <a:schemeClr val="bg1"/>
              </a:solidFill>
              <a:ea typeface="Microsoft YaHei" charset="0"/>
              <a:cs typeface="Microsoft YaHei" charset="0"/>
            </a:endParaRPr>
          </a:p>
        </p:txBody>
      </p:sp>
      <p:sp>
        <p:nvSpPr>
          <p:cNvPr id="16" name="矩形 15"/>
          <p:cNvSpPr/>
          <p:nvPr/>
        </p:nvSpPr>
        <p:spPr>
          <a:xfrm>
            <a:off x="-4771" y="2796446"/>
            <a:ext cx="4339650" cy="584775"/>
          </a:xfrm>
          <a:prstGeom prst="rect">
            <a:avLst/>
          </a:prstGeom>
        </p:spPr>
        <p:txBody>
          <a:bodyPr wrap="none">
            <a:spAutoFit/>
          </a:bodyPr>
          <a:lstStyle/>
          <a:p>
            <a:pPr marL="457200" indent="-457200" defTabSz="609585">
              <a:buFont typeface="Wingdings" panose="05000000000000000000" pitchFamily="2" charset="2"/>
              <a:buChar char="l"/>
            </a:pPr>
            <a:r>
              <a:rPr lang="zh-CN" altLang="en-US" sz="3200" dirty="0" smtClean="0">
                <a:solidFill>
                  <a:schemeClr val="accent1"/>
                </a:solidFill>
                <a:ea typeface="微软雅黑" charset="0"/>
              </a:rPr>
              <a:t>一步时间相似性算法</a:t>
            </a:r>
            <a:endParaRPr lang="en-US" altLang="zh-CN" sz="3200" dirty="0" smtClean="0">
              <a:solidFill>
                <a:schemeClr val="accent1"/>
              </a:solidFill>
              <a:ea typeface="微软雅黑" charset="0"/>
            </a:endParaRPr>
          </a:p>
        </p:txBody>
      </p:sp>
      <p:sp>
        <p:nvSpPr>
          <p:cNvPr id="17" name="矩形 16"/>
          <p:cNvSpPr/>
          <p:nvPr/>
        </p:nvSpPr>
        <p:spPr>
          <a:xfrm>
            <a:off x="-4771" y="4633514"/>
            <a:ext cx="1467068" cy="584775"/>
          </a:xfrm>
          <a:prstGeom prst="rect">
            <a:avLst/>
          </a:prstGeom>
        </p:spPr>
        <p:txBody>
          <a:bodyPr wrap="none">
            <a:spAutoFit/>
          </a:bodyPr>
          <a:lstStyle/>
          <a:p>
            <a:pPr marL="457200" indent="-457200" defTabSz="609585">
              <a:buFont typeface="Wingdings" panose="05000000000000000000" pitchFamily="2" charset="2"/>
              <a:buChar char="l"/>
            </a:pPr>
            <a:r>
              <a:rPr lang="zh-CN" altLang="en-US" sz="3200" dirty="0" smtClean="0">
                <a:solidFill>
                  <a:schemeClr val="accent1"/>
                </a:solidFill>
                <a:ea typeface="微软雅黑" charset="0"/>
              </a:rPr>
              <a:t>优势</a:t>
            </a:r>
            <a:endParaRPr lang="en-US" altLang="zh-CN" sz="3200" dirty="0">
              <a:solidFill>
                <a:schemeClr val="accent1"/>
              </a:solidFill>
              <a:ea typeface="微软雅黑" charset="0"/>
            </a:endParaRPr>
          </a:p>
        </p:txBody>
      </p:sp>
      <p:sp>
        <p:nvSpPr>
          <p:cNvPr id="5" name="文本框 4"/>
          <p:cNvSpPr txBox="1"/>
          <p:nvPr/>
        </p:nvSpPr>
        <p:spPr>
          <a:xfrm>
            <a:off x="479733" y="5444354"/>
            <a:ext cx="4658648" cy="738664"/>
          </a:xfrm>
          <a:prstGeom prst="rect">
            <a:avLst/>
          </a:prstGeom>
          <a:noFill/>
        </p:spPr>
        <p:txBody>
          <a:bodyPr wrap="none" rtlCol="0">
            <a:spAutoFit/>
          </a:bodyPr>
          <a:lstStyle/>
          <a:p>
            <a:r>
              <a:rPr lang="zh-CN" altLang="en-US" dirty="0" smtClean="0"/>
              <a:t>消除幂律时间相似性的惩罚因子，</a:t>
            </a:r>
            <a:endParaRPr lang="en-US" altLang="zh-CN" dirty="0" smtClean="0"/>
          </a:p>
          <a:p>
            <a:r>
              <a:rPr lang="zh-CN" altLang="en-US" dirty="0" smtClean="0"/>
              <a:t>以便于提高</a:t>
            </a:r>
            <a:r>
              <a:rPr lang="zh-CN" altLang="en-US" sz="2400" b="1" dirty="0" smtClean="0"/>
              <a:t>重构精度</a:t>
            </a:r>
            <a:r>
              <a:rPr lang="zh-CN" altLang="en-US" dirty="0" smtClean="0"/>
              <a:t>和加强算法</a:t>
            </a:r>
            <a:r>
              <a:rPr lang="zh-CN" altLang="en-US" sz="2400" b="1" dirty="0" smtClean="0"/>
              <a:t>普适性</a:t>
            </a:r>
            <a:endParaRPr lang="zh-CN" altLang="en-US" b="1" dirty="0"/>
          </a:p>
        </p:txBody>
      </p:sp>
      <p:sp>
        <p:nvSpPr>
          <p:cNvPr id="33" name="五边形 32"/>
          <p:cNvSpPr/>
          <p:nvPr/>
        </p:nvSpPr>
        <p:spPr>
          <a:xfrm>
            <a:off x="2720754" y="1335292"/>
            <a:ext cx="3394555" cy="1045301"/>
          </a:xfrm>
          <a:prstGeom prst="homePlate">
            <a:avLst>
              <a:gd name="adj" fmla="val 3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4" name="文本框 33"/>
          <p:cNvSpPr txBox="1"/>
          <p:nvPr/>
        </p:nvSpPr>
        <p:spPr>
          <a:xfrm>
            <a:off x="3631804" y="1640730"/>
            <a:ext cx="800219" cy="461665"/>
          </a:xfrm>
          <a:prstGeom prst="rect">
            <a:avLst/>
          </a:prstGeom>
          <a:noFill/>
          <a:ln>
            <a:noFill/>
          </a:ln>
        </p:spPr>
        <p:txBody>
          <a:bodyPr wrap="none" rtlCol="0" anchor="ctr">
            <a:spAutoFit/>
          </a:bodyPr>
          <a:lstStyle/>
          <a:p>
            <a:r>
              <a:rPr kumimoji="1" lang="zh-CN" altLang="en-US" sz="2400" b="1" dirty="0" smtClean="0">
                <a:solidFill>
                  <a:schemeClr val="bg1"/>
                </a:solidFill>
                <a:ea typeface="Microsoft YaHei" charset="0"/>
                <a:cs typeface="Microsoft YaHei" charset="0"/>
              </a:rPr>
              <a:t>模型</a:t>
            </a:r>
            <a:endParaRPr kumimoji="1" lang="zh-CN" altLang="en-US" sz="2400" b="1" dirty="0">
              <a:solidFill>
                <a:schemeClr val="bg1"/>
              </a:solidFill>
              <a:ea typeface="Microsoft YaHei" charset="0"/>
              <a:cs typeface="Microsoft YaHei" charset="0"/>
            </a:endParaRPr>
          </a:p>
        </p:txBody>
      </p:sp>
      <p:sp>
        <p:nvSpPr>
          <p:cNvPr id="37" name="五边形 36"/>
          <p:cNvSpPr/>
          <p:nvPr/>
        </p:nvSpPr>
        <p:spPr>
          <a:xfrm>
            <a:off x="5255" y="1335291"/>
            <a:ext cx="3394555" cy="1045302"/>
          </a:xfrm>
          <a:prstGeom prst="homePlate">
            <a:avLst>
              <a:gd name="adj" fmla="val 3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8" name="文本框 37"/>
          <p:cNvSpPr txBox="1"/>
          <p:nvPr/>
        </p:nvSpPr>
        <p:spPr>
          <a:xfrm>
            <a:off x="784384" y="1640729"/>
            <a:ext cx="800219" cy="461665"/>
          </a:xfrm>
          <a:prstGeom prst="rect">
            <a:avLst/>
          </a:prstGeom>
          <a:noFill/>
          <a:ln>
            <a:noFill/>
          </a:ln>
        </p:spPr>
        <p:txBody>
          <a:bodyPr wrap="none" rtlCol="0" anchor="ctr">
            <a:spAutoFit/>
          </a:bodyPr>
          <a:lstStyle/>
          <a:p>
            <a:r>
              <a:rPr kumimoji="1" lang="zh-CN" altLang="en-US" sz="2400" b="1" dirty="0" smtClean="0">
                <a:solidFill>
                  <a:schemeClr val="bg1"/>
                </a:solidFill>
                <a:ea typeface="Microsoft YaHei" charset="0"/>
                <a:cs typeface="Microsoft YaHei" charset="0"/>
              </a:rPr>
              <a:t>数据</a:t>
            </a:r>
            <a:endParaRPr kumimoji="1" lang="zh-CN" altLang="en-US" sz="2400" b="1" dirty="0">
              <a:solidFill>
                <a:schemeClr val="bg1"/>
              </a:solidFill>
              <a:ea typeface="Microsoft YaHei" charset="0"/>
              <a:cs typeface="Microsoft YaHei" charset="0"/>
            </a:endParaRPr>
          </a:p>
        </p:txBody>
      </p:sp>
      <p:pic>
        <p:nvPicPr>
          <p:cNvPr id="3" name="图片 2"/>
          <p:cNvPicPr>
            <a:picLocks noChangeAspect="1"/>
          </p:cNvPicPr>
          <p:nvPr/>
        </p:nvPicPr>
        <p:blipFill>
          <a:blip r:embed="rId3"/>
          <a:stretch>
            <a:fillRect/>
          </a:stretch>
        </p:blipFill>
        <p:spPr>
          <a:xfrm>
            <a:off x="590578" y="3574368"/>
            <a:ext cx="4547803" cy="833081"/>
          </a:xfrm>
          <a:prstGeom prst="rect">
            <a:avLst/>
          </a:prstGeom>
        </p:spPr>
      </p:pic>
      <p:pic>
        <p:nvPicPr>
          <p:cNvPr id="8" name="图片 7"/>
          <p:cNvPicPr>
            <a:picLocks noChangeAspect="1"/>
          </p:cNvPicPr>
          <p:nvPr/>
        </p:nvPicPr>
        <p:blipFill>
          <a:blip r:embed="rId4"/>
          <a:stretch>
            <a:fillRect/>
          </a:stretch>
        </p:blipFill>
        <p:spPr>
          <a:xfrm>
            <a:off x="5220586" y="3070523"/>
            <a:ext cx="6888220" cy="2373832"/>
          </a:xfrm>
          <a:prstGeom prst="rect">
            <a:avLst/>
          </a:prstGeom>
        </p:spPr>
      </p:pic>
    </p:spTree>
    <p:extLst>
      <p:ext uri="{BB962C8B-B14F-4D97-AF65-F5344CB8AC3E}">
        <p14:creationId xmlns:p14="http://schemas.microsoft.com/office/powerpoint/2010/main" val="8946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smtClean="0"/>
              <a:t>02-1 </a:t>
            </a:r>
            <a:r>
              <a:rPr kumimoji="1" lang="zh-CN" altLang="en-US" dirty="0" smtClean="0"/>
              <a:t>研究</a:t>
            </a:r>
            <a:r>
              <a:rPr kumimoji="1" lang="zh-CN" altLang="en-US" dirty="0"/>
              <a:t>内容：时间相似性网络重构算法</a:t>
            </a:r>
          </a:p>
        </p:txBody>
      </p:sp>
      <p:sp>
        <p:nvSpPr>
          <p:cNvPr id="35" name="文本框 34"/>
          <p:cNvSpPr txBox="1"/>
          <p:nvPr/>
        </p:nvSpPr>
        <p:spPr>
          <a:xfrm>
            <a:off x="779129" y="1635474"/>
            <a:ext cx="984565" cy="461665"/>
          </a:xfrm>
          <a:prstGeom prst="rect">
            <a:avLst/>
          </a:prstGeom>
          <a:noFill/>
          <a:ln>
            <a:noFill/>
          </a:ln>
        </p:spPr>
        <p:txBody>
          <a:bodyPr wrap="none" rtlCol="0" anchor="ctr">
            <a:spAutoFit/>
          </a:bodyPr>
          <a:lstStyle/>
          <a:p>
            <a:r>
              <a:rPr kumimoji="1" lang="en-US" altLang="zh-CN" sz="2400" b="1" dirty="0" smtClean="0">
                <a:solidFill>
                  <a:schemeClr val="bg1"/>
                </a:solidFill>
                <a:ea typeface="Microsoft YaHei" charset="0"/>
                <a:cs typeface="Microsoft YaHei" charset="0"/>
              </a:rPr>
              <a:t>DATA</a:t>
            </a:r>
            <a:endParaRPr kumimoji="1" lang="zh-CN" altLang="en-US" sz="2400" b="1" dirty="0">
              <a:solidFill>
                <a:schemeClr val="bg1"/>
              </a:solidFill>
              <a:ea typeface="Microsoft YaHei" charset="0"/>
              <a:cs typeface="Microsoft YaHei" charset="0"/>
            </a:endParaRPr>
          </a:p>
        </p:txBody>
      </p:sp>
      <p:sp>
        <p:nvSpPr>
          <p:cNvPr id="7" name="矩形 6"/>
          <p:cNvSpPr/>
          <p:nvPr/>
        </p:nvSpPr>
        <p:spPr>
          <a:xfrm>
            <a:off x="512912" y="1192230"/>
            <a:ext cx="1826141" cy="584775"/>
          </a:xfrm>
          <a:prstGeom prst="rect">
            <a:avLst/>
          </a:prstGeom>
        </p:spPr>
        <p:txBody>
          <a:bodyPr wrap="none">
            <a:spAutoFit/>
          </a:bodyPr>
          <a:lstStyle/>
          <a:p>
            <a:pPr defTabSz="609585"/>
            <a:r>
              <a:rPr lang="zh-CN" altLang="en-US" sz="3200" dirty="0" smtClean="0">
                <a:solidFill>
                  <a:schemeClr val="accent1"/>
                </a:solidFill>
                <a:ea typeface="微软雅黑" charset="0"/>
              </a:rPr>
              <a:t>结果展示</a:t>
            </a:r>
            <a:endParaRPr lang="en-US" altLang="zh-CN" sz="3200" dirty="0" smtClean="0">
              <a:solidFill>
                <a:schemeClr val="accent1"/>
              </a:solidFill>
              <a:ea typeface="微软雅黑" charset="0"/>
            </a:endParaRPr>
          </a:p>
        </p:txBody>
      </p:sp>
      <p:pic>
        <p:nvPicPr>
          <p:cNvPr id="5" name="图片 4"/>
          <p:cNvPicPr>
            <a:picLocks noChangeAspect="1"/>
          </p:cNvPicPr>
          <p:nvPr/>
        </p:nvPicPr>
        <p:blipFill>
          <a:blip r:embed="rId3"/>
          <a:stretch>
            <a:fillRect/>
          </a:stretch>
        </p:blipFill>
        <p:spPr>
          <a:xfrm>
            <a:off x="2424222" y="1106716"/>
            <a:ext cx="8591107" cy="5159943"/>
          </a:xfrm>
          <a:prstGeom prst="rect">
            <a:avLst/>
          </a:prstGeom>
        </p:spPr>
      </p:pic>
      <p:pic>
        <p:nvPicPr>
          <p:cNvPr id="8" name="图片 7"/>
          <p:cNvPicPr>
            <a:picLocks noChangeAspect="1"/>
          </p:cNvPicPr>
          <p:nvPr/>
        </p:nvPicPr>
        <p:blipFill>
          <a:blip r:embed="rId4"/>
          <a:stretch>
            <a:fillRect/>
          </a:stretch>
        </p:blipFill>
        <p:spPr>
          <a:xfrm>
            <a:off x="2339053" y="1106716"/>
            <a:ext cx="8846398" cy="5358588"/>
          </a:xfrm>
          <a:prstGeom prst="rect">
            <a:avLst/>
          </a:prstGeom>
        </p:spPr>
      </p:pic>
      <p:pic>
        <p:nvPicPr>
          <p:cNvPr id="9" name="图片 8"/>
          <p:cNvPicPr>
            <a:picLocks noChangeAspect="1"/>
          </p:cNvPicPr>
          <p:nvPr/>
        </p:nvPicPr>
        <p:blipFill>
          <a:blip r:embed="rId5"/>
          <a:stretch>
            <a:fillRect/>
          </a:stretch>
        </p:blipFill>
        <p:spPr>
          <a:xfrm>
            <a:off x="2605271" y="1192231"/>
            <a:ext cx="8410058" cy="5027444"/>
          </a:xfrm>
          <a:prstGeom prst="rect">
            <a:avLst/>
          </a:prstGeom>
        </p:spPr>
      </p:pic>
      <p:pic>
        <p:nvPicPr>
          <p:cNvPr id="10" name="图片 9"/>
          <p:cNvPicPr>
            <a:picLocks noChangeAspect="1"/>
          </p:cNvPicPr>
          <p:nvPr/>
        </p:nvPicPr>
        <p:blipFill>
          <a:blip r:embed="rId6"/>
          <a:stretch>
            <a:fillRect/>
          </a:stretch>
        </p:blipFill>
        <p:spPr>
          <a:xfrm>
            <a:off x="2339052" y="967564"/>
            <a:ext cx="9059049" cy="5400110"/>
          </a:xfrm>
          <a:prstGeom prst="rect">
            <a:avLst/>
          </a:prstGeom>
        </p:spPr>
      </p:pic>
    </p:spTree>
    <p:extLst>
      <p:ext uri="{BB962C8B-B14F-4D97-AF65-F5344CB8AC3E}">
        <p14:creationId xmlns:p14="http://schemas.microsoft.com/office/powerpoint/2010/main" val="2507182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heel(1)">
                                      <p:cBhvr>
                                        <p:cTn id="12" dur="20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heel(1)">
                                      <p:cBhvr>
                                        <p:cTn id="17" dur="20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heel(1)">
                                      <p:cBhvr>
                                        <p:cTn id="22"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smtClean="0"/>
              <a:t>02-2 </a:t>
            </a:r>
            <a:r>
              <a:rPr kumimoji="1" lang="zh-CN" altLang="en-US" dirty="0" smtClean="0"/>
              <a:t>研究</a:t>
            </a:r>
            <a:r>
              <a:rPr kumimoji="1" lang="zh-CN" altLang="en-US" dirty="0"/>
              <a:t>内容</a:t>
            </a:r>
            <a:r>
              <a:rPr kumimoji="1" lang="zh-CN" altLang="en-US" dirty="0" smtClean="0"/>
              <a:t>：基于图神经网络的推荐算法</a:t>
            </a:r>
            <a:endParaRPr kumimoji="1" lang="zh-CN" altLang="en-US" dirty="0"/>
          </a:p>
        </p:txBody>
      </p:sp>
      <p:sp>
        <p:nvSpPr>
          <p:cNvPr id="16" name="矩形 15"/>
          <p:cNvSpPr/>
          <p:nvPr/>
        </p:nvSpPr>
        <p:spPr>
          <a:xfrm>
            <a:off x="82121" y="2671214"/>
            <a:ext cx="2698175" cy="584775"/>
          </a:xfrm>
          <a:prstGeom prst="rect">
            <a:avLst/>
          </a:prstGeom>
        </p:spPr>
        <p:txBody>
          <a:bodyPr wrap="none">
            <a:spAutoFit/>
          </a:bodyPr>
          <a:lstStyle/>
          <a:p>
            <a:pPr marL="457200" indent="-457200" defTabSz="609585">
              <a:buFont typeface="Wingdings" panose="05000000000000000000" pitchFamily="2" charset="2"/>
              <a:buChar char="l"/>
            </a:pPr>
            <a:r>
              <a:rPr lang="zh-CN" altLang="en-US" sz="3200" dirty="0" smtClean="0">
                <a:solidFill>
                  <a:schemeClr val="accent1"/>
                </a:solidFill>
                <a:ea typeface="微软雅黑" charset="0"/>
              </a:rPr>
              <a:t>图神经网络</a:t>
            </a:r>
            <a:endParaRPr lang="en-US" altLang="zh-CN" sz="3200" dirty="0" smtClean="0">
              <a:solidFill>
                <a:schemeClr val="accent1"/>
              </a:solidFill>
              <a:ea typeface="微软雅黑" charset="0"/>
            </a:endParaRPr>
          </a:p>
        </p:txBody>
      </p:sp>
      <p:sp>
        <p:nvSpPr>
          <p:cNvPr id="20" name="文本框 19"/>
          <p:cNvSpPr txBox="1"/>
          <p:nvPr/>
        </p:nvSpPr>
        <p:spPr>
          <a:xfrm>
            <a:off x="779129" y="1635474"/>
            <a:ext cx="800219" cy="461665"/>
          </a:xfrm>
          <a:prstGeom prst="rect">
            <a:avLst/>
          </a:prstGeom>
          <a:noFill/>
          <a:ln>
            <a:noFill/>
          </a:ln>
        </p:spPr>
        <p:txBody>
          <a:bodyPr wrap="none" rtlCol="0" anchor="ctr">
            <a:spAutoFit/>
          </a:bodyPr>
          <a:lstStyle/>
          <a:p>
            <a:r>
              <a:rPr kumimoji="1" lang="zh-CN" altLang="en-US" sz="2400" b="1" dirty="0">
                <a:solidFill>
                  <a:schemeClr val="bg1"/>
                </a:solidFill>
                <a:ea typeface="Microsoft YaHei" charset="0"/>
                <a:cs typeface="Microsoft YaHei" charset="0"/>
              </a:rPr>
              <a:t>数据</a:t>
            </a:r>
          </a:p>
        </p:txBody>
      </p:sp>
      <p:sp>
        <p:nvSpPr>
          <p:cNvPr id="34" name="五边形 33"/>
          <p:cNvSpPr/>
          <p:nvPr/>
        </p:nvSpPr>
        <p:spPr>
          <a:xfrm>
            <a:off x="9328" y="1335287"/>
            <a:ext cx="2902358" cy="1045301"/>
          </a:xfrm>
          <a:prstGeom prst="homePlate">
            <a:avLst>
              <a:gd name="adj" fmla="val 30000"/>
            </a:avLst>
          </a:prstGeom>
          <a:solidFill>
            <a:srgbClr val="E73A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5" name="文本框 34"/>
          <p:cNvSpPr txBox="1"/>
          <p:nvPr/>
        </p:nvSpPr>
        <p:spPr>
          <a:xfrm>
            <a:off x="772250" y="1613405"/>
            <a:ext cx="914889" cy="461665"/>
          </a:xfrm>
          <a:prstGeom prst="rect">
            <a:avLst/>
          </a:prstGeom>
          <a:noFill/>
          <a:ln>
            <a:noFill/>
          </a:ln>
        </p:spPr>
        <p:txBody>
          <a:bodyPr wrap="square" rtlCol="0" anchor="ctr">
            <a:spAutoFit/>
          </a:bodyPr>
          <a:lstStyle/>
          <a:p>
            <a:r>
              <a:rPr kumimoji="1" lang="zh-CN" altLang="en-US" sz="2400" b="1" dirty="0">
                <a:solidFill>
                  <a:schemeClr val="bg1"/>
                </a:solidFill>
                <a:ea typeface="Microsoft YaHei" charset="0"/>
                <a:cs typeface="Microsoft YaHei" charset="0"/>
              </a:rPr>
              <a:t>问题</a:t>
            </a:r>
          </a:p>
        </p:txBody>
      </p:sp>
      <p:pic>
        <p:nvPicPr>
          <p:cNvPr id="3" name="图片 2"/>
          <p:cNvPicPr>
            <a:picLocks noChangeAspect="1"/>
          </p:cNvPicPr>
          <p:nvPr/>
        </p:nvPicPr>
        <p:blipFill>
          <a:blip r:embed="rId3"/>
          <a:stretch>
            <a:fillRect/>
          </a:stretch>
        </p:blipFill>
        <p:spPr>
          <a:xfrm>
            <a:off x="1887692" y="3738755"/>
            <a:ext cx="2338350" cy="1214933"/>
          </a:xfrm>
          <a:prstGeom prst="rect">
            <a:avLst/>
          </a:prstGeom>
        </p:spPr>
      </p:pic>
      <p:pic>
        <p:nvPicPr>
          <p:cNvPr id="4" name="图片 3"/>
          <p:cNvPicPr>
            <a:picLocks noChangeAspect="1"/>
          </p:cNvPicPr>
          <p:nvPr/>
        </p:nvPicPr>
        <p:blipFill>
          <a:blip r:embed="rId4"/>
          <a:stretch>
            <a:fillRect/>
          </a:stretch>
        </p:blipFill>
        <p:spPr>
          <a:xfrm>
            <a:off x="8380915" y="2620538"/>
            <a:ext cx="2380042" cy="3269537"/>
          </a:xfrm>
          <a:prstGeom prst="rect">
            <a:avLst/>
          </a:prstGeom>
        </p:spPr>
      </p:pic>
      <p:sp>
        <p:nvSpPr>
          <p:cNvPr id="5" name="虚尾箭头 4"/>
          <p:cNvSpPr/>
          <p:nvPr/>
        </p:nvSpPr>
        <p:spPr>
          <a:xfrm>
            <a:off x="5231218" y="4000329"/>
            <a:ext cx="1711842" cy="520995"/>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云形标注 5"/>
          <p:cNvSpPr/>
          <p:nvPr/>
        </p:nvSpPr>
        <p:spPr>
          <a:xfrm>
            <a:off x="5231218" y="2267176"/>
            <a:ext cx="2020186" cy="1188405"/>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嵌入方法有多种</a:t>
            </a:r>
            <a:endParaRPr lang="zh-CN" altLang="en-US" dirty="0"/>
          </a:p>
        </p:txBody>
      </p:sp>
      <p:sp>
        <p:nvSpPr>
          <p:cNvPr id="7" name="文本框 6"/>
          <p:cNvSpPr txBox="1"/>
          <p:nvPr/>
        </p:nvSpPr>
        <p:spPr>
          <a:xfrm>
            <a:off x="4645012" y="5014655"/>
            <a:ext cx="3416320" cy="369332"/>
          </a:xfrm>
          <a:prstGeom prst="rect">
            <a:avLst/>
          </a:prstGeom>
          <a:noFill/>
        </p:spPr>
        <p:txBody>
          <a:bodyPr wrap="none" rtlCol="0">
            <a:spAutoFit/>
          </a:bodyPr>
          <a:lstStyle/>
          <a:p>
            <a:r>
              <a:rPr lang="en-US" altLang="zh-CN" dirty="0" err="1" smtClean="0"/>
              <a:t>Deepwalk</a:t>
            </a:r>
            <a:r>
              <a:rPr lang="en-US" altLang="zh-CN" dirty="0" smtClean="0"/>
              <a:t>, Line, node2vec</a:t>
            </a:r>
            <a:r>
              <a:rPr lang="zh-CN" altLang="en-US" dirty="0" smtClean="0"/>
              <a:t>等</a:t>
            </a:r>
            <a:endParaRPr lang="zh-CN" altLang="en-US" dirty="0"/>
          </a:p>
        </p:txBody>
      </p:sp>
    </p:spTree>
    <p:extLst>
      <p:ext uri="{BB962C8B-B14F-4D97-AF65-F5344CB8AC3E}">
        <p14:creationId xmlns:p14="http://schemas.microsoft.com/office/powerpoint/2010/main" val="1320796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自定义 5">
      <a:dk1>
        <a:srgbClr val="000000"/>
      </a:dk1>
      <a:lt1>
        <a:srgbClr val="FFFFFF"/>
      </a:lt1>
      <a:dk2>
        <a:srgbClr val="000000"/>
      </a:dk2>
      <a:lt2>
        <a:srgbClr val="FFFDFD"/>
      </a:lt2>
      <a:accent1>
        <a:srgbClr val="41AAD7"/>
      </a:accent1>
      <a:accent2>
        <a:srgbClr val="3CC2B8"/>
      </a:accent2>
      <a:accent3>
        <a:srgbClr val="426FCF"/>
      </a:accent3>
      <a:accent4>
        <a:srgbClr val="81C373"/>
      </a:accent4>
      <a:accent5>
        <a:srgbClr val="C6CD2F"/>
      </a:accent5>
      <a:accent6>
        <a:srgbClr val="515151"/>
      </a:accent6>
      <a:hlink>
        <a:srgbClr val="0563C1"/>
      </a:hlink>
      <a:folHlink>
        <a:srgbClr val="954F7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19463</TotalTime>
  <Words>1737</Words>
  <Application>Microsoft Office PowerPoint</Application>
  <PresentationFormat>宽屏</PresentationFormat>
  <Paragraphs>278</Paragraphs>
  <Slides>17</Slides>
  <Notes>17</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17</vt:i4>
      </vt:variant>
    </vt:vector>
  </HeadingPairs>
  <TitlesOfParts>
    <vt:vector size="28" baseType="lpstr">
      <vt:lpstr>新細明體</vt:lpstr>
      <vt:lpstr>宋体</vt:lpstr>
      <vt:lpstr>Microsoft YaHei</vt:lpstr>
      <vt:lpstr>Microsoft YaHei</vt:lpstr>
      <vt:lpstr>Arial</vt:lpstr>
      <vt:lpstr>Calibri</vt:lpstr>
      <vt:lpstr>Cambria Math</vt:lpstr>
      <vt:lpstr>Century Gothic</vt:lpstr>
      <vt:lpstr>Segoe UI Light</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OfficePLUS</dc:creator>
  <cp:keywords/>
  <dc:description/>
  <cp:lastModifiedBy>Mingkai Liu</cp:lastModifiedBy>
  <cp:revision>390</cp:revision>
  <dcterms:created xsi:type="dcterms:W3CDTF">2015-08-18T02:51:41Z</dcterms:created>
  <dcterms:modified xsi:type="dcterms:W3CDTF">2019-05-20T04:35:34Z</dcterms:modified>
  <cp:category/>
</cp:coreProperties>
</file>