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82" r:id="rId5"/>
    <p:sldId id="286" r:id="rId6"/>
    <p:sldId id="284" r:id="rId7"/>
    <p:sldId id="287" r:id="rId8"/>
    <p:sldId id="289" r:id="rId9"/>
    <p:sldId id="259"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260" r:id="rId23"/>
    <p:sldId id="304" r:id="rId24"/>
    <p:sldId id="261" r:id="rId25"/>
    <p:sldId id="266" r:id="rId26"/>
    <p:sldId id="280" r:id="rId27"/>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政" initials="刘" lastIdx="1" clrIdx="0">
    <p:extLst>
      <p:ext uri="{19B8F6BF-5375-455C-9EA6-DF929625EA0E}">
        <p15:presenceInfo xmlns:p15="http://schemas.microsoft.com/office/powerpoint/2012/main" userId="deffc9ed246fe95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FAEE"/>
    <a:srgbClr val="5B9BD5"/>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748" autoAdjust="0"/>
  </p:normalViewPr>
  <p:slideViewPr>
    <p:cSldViewPr snapToGrid="0">
      <p:cViewPr varScale="1">
        <p:scale>
          <a:sx n="104" d="100"/>
          <a:sy n="104" d="100"/>
        </p:scale>
        <p:origin x="317" y="72"/>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789F7D-10DE-4E5B-BB6C-DD583EF874D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60B967E-06FC-4C84-9A96-51AB17BA129D}">
      <dgm:prSet/>
      <dgm:spPr/>
      <dgm:t>
        <a:bodyPr/>
        <a:lstStyle/>
        <a:p>
          <a:r>
            <a:rPr lang="zh-CN" dirty="0"/>
            <a:t>（</a:t>
          </a:r>
          <a:r>
            <a:rPr lang="en-US" dirty="0"/>
            <a:t>1</a:t>
          </a:r>
          <a:r>
            <a:rPr lang="zh-CN" dirty="0"/>
            <a:t>）数据上云的全生命周期均处于加密状态，且加密、解密过程不受服务商干预。</a:t>
          </a:r>
          <a:endParaRPr lang="en-US" dirty="0"/>
        </a:p>
      </dgm:t>
    </dgm:pt>
    <dgm:pt modelId="{50F4802E-87CD-4F0B-8571-DC1CBE3101C0}" type="parTrans" cxnId="{D13F12FB-7C77-44EC-9A98-2CE48689AB91}">
      <dgm:prSet/>
      <dgm:spPr/>
      <dgm:t>
        <a:bodyPr/>
        <a:lstStyle/>
        <a:p>
          <a:endParaRPr lang="en-US"/>
        </a:p>
      </dgm:t>
    </dgm:pt>
    <dgm:pt modelId="{B913BDD5-59D3-4348-A07F-F8F958039B58}" type="sibTrans" cxnId="{D13F12FB-7C77-44EC-9A98-2CE48689AB91}">
      <dgm:prSet/>
      <dgm:spPr/>
      <dgm:t>
        <a:bodyPr/>
        <a:lstStyle/>
        <a:p>
          <a:endParaRPr lang="en-US"/>
        </a:p>
      </dgm:t>
    </dgm:pt>
    <dgm:pt modelId="{FADFEB95-B487-4A64-8CE3-A63809B9BEF6}">
      <dgm:prSet/>
      <dgm:spPr/>
      <dgm:t>
        <a:bodyPr/>
        <a:lstStyle/>
        <a:p>
          <a:r>
            <a:rPr lang="zh-CN" dirty="0"/>
            <a:t>（</a:t>
          </a:r>
          <a:r>
            <a:rPr lang="en-US" dirty="0"/>
            <a:t>2</a:t>
          </a:r>
          <a:r>
            <a:rPr lang="zh-CN" dirty="0"/>
            <a:t>）新的网盘系统设计了基于</a:t>
          </a:r>
          <a:r>
            <a:rPr lang="en-US" dirty="0"/>
            <a:t>UDP</a:t>
          </a:r>
          <a:r>
            <a:rPr lang="zh-CN" dirty="0"/>
            <a:t>的可靠文件传输协议，对文件传输进行分片校验</a:t>
          </a:r>
          <a:r>
            <a:rPr lang="zh-CN" altLang="en-US" dirty="0"/>
            <a:t>，</a:t>
          </a:r>
          <a:r>
            <a:rPr lang="zh-CN" dirty="0"/>
            <a:t>确保文件传输过程的安全与完整性，对文件的传输速度也具有可控性。</a:t>
          </a:r>
          <a:endParaRPr lang="en-US" dirty="0"/>
        </a:p>
      </dgm:t>
    </dgm:pt>
    <dgm:pt modelId="{58D47CE9-3AE7-4C7E-AC99-B9084E3DA25D}" type="parTrans" cxnId="{E6DA434A-DC01-4F9B-B286-68006A359DA9}">
      <dgm:prSet/>
      <dgm:spPr/>
      <dgm:t>
        <a:bodyPr/>
        <a:lstStyle/>
        <a:p>
          <a:endParaRPr lang="en-US"/>
        </a:p>
      </dgm:t>
    </dgm:pt>
    <dgm:pt modelId="{5BD6CAFC-26F0-4315-B7E2-9B55C7058A3E}" type="sibTrans" cxnId="{E6DA434A-DC01-4F9B-B286-68006A359DA9}">
      <dgm:prSet/>
      <dgm:spPr/>
      <dgm:t>
        <a:bodyPr/>
        <a:lstStyle/>
        <a:p>
          <a:endParaRPr lang="en-US"/>
        </a:p>
      </dgm:t>
    </dgm:pt>
    <dgm:pt modelId="{DFD8AE28-7C3D-4571-887C-A99EDFCA2A0E}" type="pres">
      <dgm:prSet presAssocID="{16789F7D-10DE-4E5B-BB6C-DD583EF874D4}" presName="linear" presStyleCnt="0">
        <dgm:presLayoutVars>
          <dgm:animLvl val="lvl"/>
          <dgm:resizeHandles val="exact"/>
        </dgm:presLayoutVars>
      </dgm:prSet>
      <dgm:spPr/>
    </dgm:pt>
    <dgm:pt modelId="{5B8031EA-A3D5-482B-B1CC-B867E4BCD80B}" type="pres">
      <dgm:prSet presAssocID="{460B967E-06FC-4C84-9A96-51AB17BA129D}" presName="parentText" presStyleLbl="node1" presStyleIdx="0" presStyleCnt="2">
        <dgm:presLayoutVars>
          <dgm:chMax val="0"/>
          <dgm:bulletEnabled val="1"/>
        </dgm:presLayoutVars>
      </dgm:prSet>
      <dgm:spPr/>
    </dgm:pt>
    <dgm:pt modelId="{E8A7D7DC-FECE-44D7-A5C8-18F933AD14F0}" type="pres">
      <dgm:prSet presAssocID="{B913BDD5-59D3-4348-A07F-F8F958039B58}" presName="spacer" presStyleCnt="0"/>
      <dgm:spPr/>
    </dgm:pt>
    <dgm:pt modelId="{20AA3AA3-9956-4229-8AA4-3FE8EA9D32B5}" type="pres">
      <dgm:prSet presAssocID="{FADFEB95-B487-4A64-8CE3-A63809B9BEF6}" presName="parentText" presStyleLbl="node1" presStyleIdx="1" presStyleCnt="2">
        <dgm:presLayoutVars>
          <dgm:chMax val="0"/>
          <dgm:bulletEnabled val="1"/>
        </dgm:presLayoutVars>
      </dgm:prSet>
      <dgm:spPr/>
    </dgm:pt>
  </dgm:ptLst>
  <dgm:cxnLst>
    <dgm:cxn modelId="{A6B4642A-F7BA-43D4-B805-8219A57AB1C4}" type="presOf" srcId="{16789F7D-10DE-4E5B-BB6C-DD583EF874D4}" destId="{DFD8AE28-7C3D-4571-887C-A99EDFCA2A0E}" srcOrd="0" destOrd="0" presId="urn:microsoft.com/office/officeart/2005/8/layout/vList2"/>
    <dgm:cxn modelId="{BE499E31-9AE7-4119-9D0C-938425C81D93}" type="presOf" srcId="{460B967E-06FC-4C84-9A96-51AB17BA129D}" destId="{5B8031EA-A3D5-482B-B1CC-B867E4BCD80B}" srcOrd="0" destOrd="0" presId="urn:microsoft.com/office/officeart/2005/8/layout/vList2"/>
    <dgm:cxn modelId="{E6DA434A-DC01-4F9B-B286-68006A359DA9}" srcId="{16789F7D-10DE-4E5B-BB6C-DD583EF874D4}" destId="{FADFEB95-B487-4A64-8CE3-A63809B9BEF6}" srcOrd="1" destOrd="0" parTransId="{58D47CE9-3AE7-4C7E-AC99-B9084E3DA25D}" sibTransId="{5BD6CAFC-26F0-4315-B7E2-9B55C7058A3E}"/>
    <dgm:cxn modelId="{73678DA5-A338-481C-8266-376D46613FB4}" type="presOf" srcId="{FADFEB95-B487-4A64-8CE3-A63809B9BEF6}" destId="{20AA3AA3-9956-4229-8AA4-3FE8EA9D32B5}" srcOrd="0" destOrd="0" presId="urn:microsoft.com/office/officeart/2005/8/layout/vList2"/>
    <dgm:cxn modelId="{D13F12FB-7C77-44EC-9A98-2CE48689AB91}" srcId="{16789F7D-10DE-4E5B-BB6C-DD583EF874D4}" destId="{460B967E-06FC-4C84-9A96-51AB17BA129D}" srcOrd="0" destOrd="0" parTransId="{50F4802E-87CD-4F0B-8571-DC1CBE3101C0}" sibTransId="{B913BDD5-59D3-4348-A07F-F8F958039B58}"/>
    <dgm:cxn modelId="{EDF1CEB8-B657-45B5-B287-306198994145}" type="presParOf" srcId="{DFD8AE28-7C3D-4571-887C-A99EDFCA2A0E}" destId="{5B8031EA-A3D5-482B-B1CC-B867E4BCD80B}" srcOrd="0" destOrd="0" presId="urn:microsoft.com/office/officeart/2005/8/layout/vList2"/>
    <dgm:cxn modelId="{D4930334-250C-463A-B221-D1F16E1F1D8C}" type="presParOf" srcId="{DFD8AE28-7C3D-4571-887C-A99EDFCA2A0E}" destId="{E8A7D7DC-FECE-44D7-A5C8-18F933AD14F0}" srcOrd="1" destOrd="0" presId="urn:microsoft.com/office/officeart/2005/8/layout/vList2"/>
    <dgm:cxn modelId="{AB868311-C246-4BF3-BA47-908E1B3939C3}" type="presParOf" srcId="{DFD8AE28-7C3D-4571-887C-A99EDFCA2A0E}" destId="{20AA3AA3-9956-4229-8AA4-3FE8EA9D32B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A9D3AA-0C5A-4AFC-8AF3-98A7369AA98C}"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9C15034B-CBD3-4859-913D-B6F79048D1CB}">
      <dgm:prSet/>
      <dgm:spPr/>
      <dgm:t>
        <a:bodyPr/>
        <a:lstStyle/>
        <a:p>
          <a:pPr algn="l">
            <a:defRPr cap="all"/>
          </a:pPr>
          <a:r>
            <a:rPr lang="zh-CN" dirty="0"/>
            <a:t>（</a:t>
          </a:r>
          <a:r>
            <a:rPr lang="en-US" dirty="0"/>
            <a:t>1</a:t>
          </a:r>
          <a:r>
            <a:rPr lang="zh-CN" dirty="0"/>
            <a:t>）文件加密解密的密钥由客户端保管，服务端无法查看用户内容。</a:t>
          </a:r>
          <a:endParaRPr lang="en-US" dirty="0"/>
        </a:p>
      </dgm:t>
    </dgm:pt>
    <dgm:pt modelId="{9A37ABE3-747F-4D59-83B2-98F30C0F2CB8}" type="parTrans" cxnId="{A2E6B092-80FE-4D47-B7AB-43790FBF0C9E}">
      <dgm:prSet/>
      <dgm:spPr/>
      <dgm:t>
        <a:bodyPr/>
        <a:lstStyle/>
        <a:p>
          <a:endParaRPr lang="en-US"/>
        </a:p>
      </dgm:t>
    </dgm:pt>
    <dgm:pt modelId="{F7F80A2F-F797-49B1-9D0F-E2193C6C9697}" type="sibTrans" cxnId="{A2E6B092-80FE-4D47-B7AB-43790FBF0C9E}">
      <dgm:prSet/>
      <dgm:spPr/>
      <dgm:t>
        <a:bodyPr/>
        <a:lstStyle/>
        <a:p>
          <a:endParaRPr lang="en-US"/>
        </a:p>
      </dgm:t>
    </dgm:pt>
    <dgm:pt modelId="{802C5C40-5613-42FF-95B8-6365F526B881}">
      <dgm:prSet/>
      <dgm:spPr/>
      <dgm:t>
        <a:bodyPr/>
        <a:lstStyle/>
        <a:p>
          <a:pPr algn="l">
            <a:defRPr cap="all"/>
          </a:pPr>
          <a:r>
            <a:rPr lang="zh-CN" dirty="0"/>
            <a:t>（</a:t>
          </a:r>
          <a:r>
            <a:rPr lang="en-US" dirty="0"/>
            <a:t>2</a:t>
          </a:r>
          <a:r>
            <a:rPr lang="zh-CN" dirty="0"/>
            <a:t>）采用加密搜索技术保护用户搜索时的隐私</a:t>
          </a:r>
          <a:endParaRPr lang="en-US" dirty="0"/>
        </a:p>
      </dgm:t>
    </dgm:pt>
    <dgm:pt modelId="{A1004DCB-C2A5-4153-B8FE-73FE738A107C}" type="parTrans" cxnId="{7DD07D3B-303E-4843-8C04-EFF7895A9F5F}">
      <dgm:prSet/>
      <dgm:spPr/>
      <dgm:t>
        <a:bodyPr/>
        <a:lstStyle/>
        <a:p>
          <a:endParaRPr lang="en-US"/>
        </a:p>
      </dgm:t>
    </dgm:pt>
    <dgm:pt modelId="{E2B09CEF-230F-4872-9919-55EA1873E68A}" type="sibTrans" cxnId="{7DD07D3B-303E-4843-8C04-EFF7895A9F5F}">
      <dgm:prSet/>
      <dgm:spPr/>
      <dgm:t>
        <a:bodyPr/>
        <a:lstStyle/>
        <a:p>
          <a:endParaRPr lang="en-US"/>
        </a:p>
      </dgm:t>
    </dgm:pt>
    <dgm:pt modelId="{9D092F75-4BB6-408E-BFE5-61615222AA69}" type="pres">
      <dgm:prSet presAssocID="{C2A9D3AA-0C5A-4AFC-8AF3-98A7369AA98C}" presName="root" presStyleCnt="0">
        <dgm:presLayoutVars>
          <dgm:dir/>
          <dgm:resizeHandles val="exact"/>
        </dgm:presLayoutVars>
      </dgm:prSet>
      <dgm:spPr/>
    </dgm:pt>
    <dgm:pt modelId="{2F59CBBA-7D10-421F-95D5-49F8E60DBF0A}" type="pres">
      <dgm:prSet presAssocID="{9C15034B-CBD3-4859-913D-B6F79048D1CB}" presName="compNode" presStyleCnt="0"/>
      <dgm:spPr/>
    </dgm:pt>
    <dgm:pt modelId="{F8ECE799-B394-4492-95E6-5CD1861AAF1C}" type="pres">
      <dgm:prSet presAssocID="{9C15034B-CBD3-4859-913D-B6F79048D1CB}" presName="iconBgRect" presStyleLbl="bgShp" presStyleIdx="0" presStyleCnt="2"/>
      <dgm:spPr/>
    </dgm:pt>
    <dgm:pt modelId="{5AA96802-F4FE-4B53-8F57-5B4DD1C28FE0}" type="pres">
      <dgm:prSet presAssocID="{9C15034B-CBD3-4859-913D-B6F79048D1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2985BFD6-70D2-4341-9E72-E1D46CBC119E}" type="pres">
      <dgm:prSet presAssocID="{9C15034B-CBD3-4859-913D-B6F79048D1CB}" presName="spaceRect" presStyleCnt="0"/>
      <dgm:spPr/>
    </dgm:pt>
    <dgm:pt modelId="{C96CB781-D015-4BDC-80BC-27A9914D6321}" type="pres">
      <dgm:prSet presAssocID="{9C15034B-CBD3-4859-913D-B6F79048D1CB}" presName="textRect" presStyleLbl="revTx" presStyleIdx="0" presStyleCnt="2">
        <dgm:presLayoutVars>
          <dgm:chMax val="1"/>
          <dgm:chPref val="1"/>
        </dgm:presLayoutVars>
      </dgm:prSet>
      <dgm:spPr/>
    </dgm:pt>
    <dgm:pt modelId="{F7724CC8-BEFF-4AD1-8766-132945200783}" type="pres">
      <dgm:prSet presAssocID="{F7F80A2F-F797-49B1-9D0F-E2193C6C9697}" presName="sibTrans" presStyleCnt="0"/>
      <dgm:spPr/>
    </dgm:pt>
    <dgm:pt modelId="{22B599E1-E202-44FE-B2CA-338395D5373E}" type="pres">
      <dgm:prSet presAssocID="{802C5C40-5613-42FF-95B8-6365F526B881}" presName="compNode" presStyleCnt="0"/>
      <dgm:spPr/>
    </dgm:pt>
    <dgm:pt modelId="{1DB3D843-4F4B-4B8A-BC8D-A47A9A8F6BAC}" type="pres">
      <dgm:prSet presAssocID="{802C5C40-5613-42FF-95B8-6365F526B881}" presName="iconBgRect" presStyleLbl="bgShp" presStyleIdx="1" presStyleCnt="2"/>
      <dgm:spPr/>
    </dgm:pt>
    <dgm:pt modelId="{6E9A2182-D320-4016-93CB-EB32AA023BA5}" type="pres">
      <dgm:prSet presAssocID="{802C5C40-5613-42FF-95B8-6365F526B88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153F8F1D-0FF8-4C1C-86D3-62D3D54E3EBA}" type="pres">
      <dgm:prSet presAssocID="{802C5C40-5613-42FF-95B8-6365F526B881}" presName="spaceRect" presStyleCnt="0"/>
      <dgm:spPr/>
    </dgm:pt>
    <dgm:pt modelId="{3ABC6576-0BE1-44D8-B88C-657816BAD672}" type="pres">
      <dgm:prSet presAssocID="{802C5C40-5613-42FF-95B8-6365F526B881}" presName="textRect" presStyleLbl="revTx" presStyleIdx="1" presStyleCnt="2">
        <dgm:presLayoutVars>
          <dgm:chMax val="1"/>
          <dgm:chPref val="1"/>
        </dgm:presLayoutVars>
      </dgm:prSet>
      <dgm:spPr/>
    </dgm:pt>
  </dgm:ptLst>
  <dgm:cxnLst>
    <dgm:cxn modelId="{09CE6303-44CD-45D4-8049-AB3C95B2861D}" type="presOf" srcId="{802C5C40-5613-42FF-95B8-6365F526B881}" destId="{3ABC6576-0BE1-44D8-B88C-657816BAD672}" srcOrd="0" destOrd="0" presId="urn:microsoft.com/office/officeart/2018/5/layout/IconCircleLabelList"/>
    <dgm:cxn modelId="{7DD07D3B-303E-4843-8C04-EFF7895A9F5F}" srcId="{C2A9D3AA-0C5A-4AFC-8AF3-98A7369AA98C}" destId="{802C5C40-5613-42FF-95B8-6365F526B881}" srcOrd="1" destOrd="0" parTransId="{A1004DCB-C2A5-4153-B8FE-73FE738A107C}" sibTransId="{E2B09CEF-230F-4872-9919-55EA1873E68A}"/>
    <dgm:cxn modelId="{9483D971-2470-400C-AC78-725CB7A27A6D}" type="presOf" srcId="{C2A9D3AA-0C5A-4AFC-8AF3-98A7369AA98C}" destId="{9D092F75-4BB6-408E-BFE5-61615222AA69}" srcOrd="0" destOrd="0" presId="urn:microsoft.com/office/officeart/2018/5/layout/IconCircleLabelList"/>
    <dgm:cxn modelId="{A2E6B092-80FE-4D47-B7AB-43790FBF0C9E}" srcId="{C2A9D3AA-0C5A-4AFC-8AF3-98A7369AA98C}" destId="{9C15034B-CBD3-4859-913D-B6F79048D1CB}" srcOrd="0" destOrd="0" parTransId="{9A37ABE3-747F-4D59-83B2-98F30C0F2CB8}" sibTransId="{F7F80A2F-F797-49B1-9D0F-E2193C6C9697}"/>
    <dgm:cxn modelId="{8C74BFDC-BC57-488C-A874-070ED79FB64B}" type="presOf" srcId="{9C15034B-CBD3-4859-913D-B6F79048D1CB}" destId="{C96CB781-D015-4BDC-80BC-27A9914D6321}" srcOrd="0" destOrd="0" presId="urn:microsoft.com/office/officeart/2018/5/layout/IconCircleLabelList"/>
    <dgm:cxn modelId="{8EC5552F-CFD2-45A0-8DED-29B230EDC3EA}" type="presParOf" srcId="{9D092F75-4BB6-408E-BFE5-61615222AA69}" destId="{2F59CBBA-7D10-421F-95D5-49F8E60DBF0A}" srcOrd="0" destOrd="0" presId="urn:microsoft.com/office/officeart/2018/5/layout/IconCircleLabelList"/>
    <dgm:cxn modelId="{64DCC5F2-1E37-4FC1-9CA8-55C9E6DB0123}" type="presParOf" srcId="{2F59CBBA-7D10-421F-95D5-49F8E60DBF0A}" destId="{F8ECE799-B394-4492-95E6-5CD1861AAF1C}" srcOrd="0" destOrd="0" presId="urn:microsoft.com/office/officeart/2018/5/layout/IconCircleLabelList"/>
    <dgm:cxn modelId="{660D3E0A-5973-49DA-AFAD-02E41DFE7595}" type="presParOf" srcId="{2F59CBBA-7D10-421F-95D5-49F8E60DBF0A}" destId="{5AA96802-F4FE-4B53-8F57-5B4DD1C28FE0}" srcOrd="1" destOrd="0" presId="urn:microsoft.com/office/officeart/2018/5/layout/IconCircleLabelList"/>
    <dgm:cxn modelId="{7FC72CC4-64DB-4561-9029-40FEB364CBA8}" type="presParOf" srcId="{2F59CBBA-7D10-421F-95D5-49F8E60DBF0A}" destId="{2985BFD6-70D2-4341-9E72-E1D46CBC119E}" srcOrd="2" destOrd="0" presId="urn:microsoft.com/office/officeart/2018/5/layout/IconCircleLabelList"/>
    <dgm:cxn modelId="{B58D2ECE-541E-42C0-A658-2897DC8E6CC4}" type="presParOf" srcId="{2F59CBBA-7D10-421F-95D5-49F8E60DBF0A}" destId="{C96CB781-D015-4BDC-80BC-27A9914D6321}" srcOrd="3" destOrd="0" presId="urn:microsoft.com/office/officeart/2018/5/layout/IconCircleLabelList"/>
    <dgm:cxn modelId="{BCD28AB8-DC07-4330-9C57-50DC7F3CD86B}" type="presParOf" srcId="{9D092F75-4BB6-408E-BFE5-61615222AA69}" destId="{F7724CC8-BEFF-4AD1-8766-132945200783}" srcOrd="1" destOrd="0" presId="urn:microsoft.com/office/officeart/2018/5/layout/IconCircleLabelList"/>
    <dgm:cxn modelId="{076CF763-4943-4B1E-98FA-F3D2D36DDEF3}" type="presParOf" srcId="{9D092F75-4BB6-408E-BFE5-61615222AA69}" destId="{22B599E1-E202-44FE-B2CA-338395D5373E}" srcOrd="2" destOrd="0" presId="urn:microsoft.com/office/officeart/2018/5/layout/IconCircleLabelList"/>
    <dgm:cxn modelId="{0A92E135-9E36-43B1-9FCA-7B2DEFC95C83}" type="presParOf" srcId="{22B599E1-E202-44FE-B2CA-338395D5373E}" destId="{1DB3D843-4F4B-4B8A-BC8D-A47A9A8F6BAC}" srcOrd="0" destOrd="0" presId="urn:microsoft.com/office/officeart/2018/5/layout/IconCircleLabelList"/>
    <dgm:cxn modelId="{304A504A-5B2F-4984-9871-5F5F3F2B8F12}" type="presParOf" srcId="{22B599E1-E202-44FE-B2CA-338395D5373E}" destId="{6E9A2182-D320-4016-93CB-EB32AA023BA5}" srcOrd="1" destOrd="0" presId="urn:microsoft.com/office/officeart/2018/5/layout/IconCircleLabelList"/>
    <dgm:cxn modelId="{AA552C82-682C-4039-84B6-67ECC3AF62CB}" type="presParOf" srcId="{22B599E1-E202-44FE-B2CA-338395D5373E}" destId="{153F8F1D-0FF8-4C1C-86D3-62D3D54E3EBA}" srcOrd="2" destOrd="0" presId="urn:microsoft.com/office/officeart/2018/5/layout/IconCircleLabelList"/>
    <dgm:cxn modelId="{CB18EDD6-3E61-46F3-8810-A4F632A158DA}" type="presParOf" srcId="{22B599E1-E202-44FE-B2CA-338395D5373E}" destId="{3ABC6576-0BE1-44D8-B88C-657816BAD67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00B49C-F474-4B5A-895B-59FC6CC17333}"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3C255D7E-E947-44B5-A734-07E881CC2F23}">
      <dgm:prSet/>
      <dgm:spPr/>
      <dgm:t>
        <a:bodyPr/>
        <a:lstStyle/>
        <a:p>
          <a:r>
            <a:rPr lang="zh-CN"/>
            <a:t>（</a:t>
          </a:r>
          <a:r>
            <a:rPr lang="en-US"/>
            <a:t>1</a:t>
          </a:r>
          <a:r>
            <a:rPr lang="zh-CN"/>
            <a:t>）</a:t>
          </a:r>
          <a:r>
            <a:rPr lang="en-US"/>
            <a:t>Gen</a:t>
          </a:r>
          <a:r>
            <a:rPr lang="zh-CN"/>
            <a:t>：主要用来产生密钥，算法会根据输入的安全系数生成相应的密钥。</a:t>
          </a:r>
          <a:endParaRPr lang="en-US"/>
        </a:p>
      </dgm:t>
    </dgm:pt>
    <dgm:pt modelId="{ED2C2B11-208C-48B6-B7A3-95D9ACA0C332}" type="parTrans" cxnId="{A64D1ACD-1097-4EC8-A8EC-CBEEE238602B}">
      <dgm:prSet/>
      <dgm:spPr/>
      <dgm:t>
        <a:bodyPr/>
        <a:lstStyle/>
        <a:p>
          <a:endParaRPr lang="en-US"/>
        </a:p>
      </dgm:t>
    </dgm:pt>
    <dgm:pt modelId="{FA68DE86-C3E3-4E78-81C6-D9E94D1F28AA}" type="sibTrans" cxnId="{A64D1ACD-1097-4EC8-A8EC-CBEEE238602B}">
      <dgm:prSet phldrT="01" phldr="0"/>
      <dgm:spPr/>
      <dgm:t>
        <a:bodyPr/>
        <a:lstStyle/>
        <a:p>
          <a:r>
            <a:rPr lang="en-US"/>
            <a:t>01</a:t>
          </a:r>
        </a:p>
      </dgm:t>
    </dgm:pt>
    <dgm:pt modelId="{00B2D45A-DAFA-4CA3-8ECA-FFE289B9A0D5}">
      <dgm:prSet/>
      <dgm:spPr/>
      <dgm:t>
        <a:bodyPr/>
        <a:lstStyle/>
        <a:p>
          <a:r>
            <a:rPr lang="zh-CN"/>
            <a:t>（</a:t>
          </a:r>
          <a:r>
            <a:rPr lang="en-US"/>
            <a:t>2</a:t>
          </a:r>
          <a:r>
            <a:rPr lang="zh-CN"/>
            <a:t>）</a:t>
          </a:r>
          <a:r>
            <a:rPr lang="en-US"/>
            <a:t>GenToken</a:t>
          </a:r>
          <a:r>
            <a:rPr lang="zh-CN"/>
            <a:t>：该算法以用户的输入的搜索关键字为输入，产应相应的搜索凭证，主要用于后续搜索执行。</a:t>
          </a:r>
          <a:endParaRPr lang="en-US"/>
        </a:p>
      </dgm:t>
    </dgm:pt>
    <dgm:pt modelId="{74B5016C-EFD5-40AE-9640-87CF4E5F6033}" type="parTrans" cxnId="{59FD5872-713C-47A3-8314-00F7C87422B7}">
      <dgm:prSet/>
      <dgm:spPr/>
      <dgm:t>
        <a:bodyPr/>
        <a:lstStyle/>
        <a:p>
          <a:endParaRPr lang="en-US"/>
        </a:p>
      </dgm:t>
    </dgm:pt>
    <dgm:pt modelId="{8D4498A9-6E5D-4E62-9D27-EA6B3B13F7C2}" type="sibTrans" cxnId="{59FD5872-713C-47A3-8314-00F7C87422B7}">
      <dgm:prSet phldrT="02" phldr="0"/>
      <dgm:spPr/>
      <dgm:t>
        <a:bodyPr/>
        <a:lstStyle/>
        <a:p>
          <a:r>
            <a:rPr lang="en-US"/>
            <a:t>02</a:t>
          </a:r>
        </a:p>
      </dgm:t>
    </dgm:pt>
    <dgm:pt modelId="{93FAC03B-B8B3-4FE5-B280-A50BA93C9A9F}">
      <dgm:prSet/>
      <dgm:spPr/>
      <dgm:t>
        <a:bodyPr/>
        <a:lstStyle/>
        <a:p>
          <a:r>
            <a:rPr lang="zh-CN"/>
            <a:t>（</a:t>
          </a:r>
          <a:r>
            <a:rPr lang="en-US"/>
            <a:t>3</a:t>
          </a:r>
          <a:r>
            <a:rPr lang="zh-CN"/>
            <a:t>）</a:t>
          </a:r>
          <a:r>
            <a:rPr lang="en-US"/>
            <a:t>BuildIndex</a:t>
          </a:r>
          <a:r>
            <a:rPr lang="zh-CN"/>
            <a:t>：该算法是由数据拥有者执行，数据拥有者基于数据选出关键字，并在可搜索加密机制上建立索引表。</a:t>
          </a:r>
          <a:endParaRPr lang="en-US"/>
        </a:p>
      </dgm:t>
    </dgm:pt>
    <dgm:pt modelId="{C631CD70-2488-4AF5-B5DE-4A8C0F91C5B5}" type="parTrans" cxnId="{34DC932D-512F-4DFA-96DB-F2CC52961DF0}">
      <dgm:prSet/>
      <dgm:spPr/>
      <dgm:t>
        <a:bodyPr/>
        <a:lstStyle/>
        <a:p>
          <a:endParaRPr lang="en-US"/>
        </a:p>
      </dgm:t>
    </dgm:pt>
    <dgm:pt modelId="{0415E7BC-7D5F-42A0-A25D-18AEA4CB8431}" type="sibTrans" cxnId="{34DC932D-512F-4DFA-96DB-F2CC52961DF0}">
      <dgm:prSet phldrT="03" phldr="0"/>
      <dgm:spPr/>
      <dgm:t>
        <a:bodyPr/>
        <a:lstStyle/>
        <a:p>
          <a:r>
            <a:rPr lang="en-US"/>
            <a:t>03</a:t>
          </a:r>
        </a:p>
      </dgm:t>
    </dgm:pt>
    <dgm:pt modelId="{DE7ACC83-EE2C-415E-9064-E660D381C082}">
      <dgm:prSet/>
      <dgm:spPr/>
      <dgm:t>
        <a:bodyPr/>
        <a:lstStyle/>
        <a:p>
          <a:r>
            <a:rPr lang="zh-CN"/>
            <a:t>（</a:t>
          </a:r>
          <a:r>
            <a:rPr lang="en-US"/>
            <a:t>4</a:t>
          </a:r>
          <a:r>
            <a:rPr lang="zh-CN"/>
            <a:t>）</a:t>
          </a:r>
          <a:r>
            <a:rPr lang="en-US"/>
            <a:t>Search</a:t>
          </a:r>
          <a:r>
            <a:rPr lang="zh-CN"/>
            <a:t>：该算法是由服务器端进行，服务器将得到的搜索凭证和索引表作为输入，服务器依靠自身进行计算最后输出结果判断该文件是否满足搜索请求。</a:t>
          </a:r>
          <a:endParaRPr lang="en-US"/>
        </a:p>
      </dgm:t>
    </dgm:pt>
    <dgm:pt modelId="{FAFEF170-3E1D-42CE-8427-21F2B5DC1EA8}" type="parTrans" cxnId="{3F4BA0A0-36A6-4CF1-8F6C-42EE14D8E6C0}">
      <dgm:prSet/>
      <dgm:spPr/>
      <dgm:t>
        <a:bodyPr/>
        <a:lstStyle/>
        <a:p>
          <a:endParaRPr lang="en-US"/>
        </a:p>
      </dgm:t>
    </dgm:pt>
    <dgm:pt modelId="{05AB6CBA-37D1-4DA7-85EF-DE8D21C6488E}" type="sibTrans" cxnId="{3F4BA0A0-36A6-4CF1-8F6C-42EE14D8E6C0}">
      <dgm:prSet phldrT="04" phldr="0"/>
      <dgm:spPr/>
      <dgm:t>
        <a:bodyPr/>
        <a:lstStyle/>
        <a:p>
          <a:r>
            <a:rPr lang="en-US"/>
            <a:t>04</a:t>
          </a:r>
        </a:p>
      </dgm:t>
    </dgm:pt>
    <dgm:pt modelId="{9E8E5893-8167-4B0B-A8AE-4CB3E364B0DD}" type="pres">
      <dgm:prSet presAssocID="{DA00B49C-F474-4B5A-895B-59FC6CC17333}" presName="Name0" presStyleCnt="0">
        <dgm:presLayoutVars>
          <dgm:animLvl val="lvl"/>
          <dgm:resizeHandles val="exact"/>
        </dgm:presLayoutVars>
      </dgm:prSet>
      <dgm:spPr/>
    </dgm:pt>
    <dgm:pt modelId="{CE7DF7AF-B474-48EE-841C-63FF6ABB6725}" type="pres">
      <dgm:prSet presAssocID="{3C255D7E-E947-44B5-A734-07E881CC2F23}" presName="compositeNode" presStyleCnt="0">
        <dgm:presLayoutVars>
          <dgm:bulletEnabled val="1"/>
        </dgm:presLayoutVars>
      </dgm:prSet>
      <dgm:spPr/>
    </dgm:pt>
    <dgm:pt modelId="{50CA826D-EB9C-4E44-BE61-2BCD359924D3}" type="pres">
      <dgm:prSet presAssocID="{3C255D7E-E947-44B5-A734-07E881CC2F23}" presName="bgRect" presStyleLbl="alignNode1" presStyleIdx="0" presStyleCnt="4"/>
      <dgm:spPr/>
    </dgm:pt>
    <dgm:pt modelId="{3C8B2E33-870C-45F3-BD9F-BF82B3388467}" type="pres">
      <dgm:prSet presAssocID="{FA68DE86-C3E3-4E78-81C6-D9E94D1F28AA}" presName="sibTransNodeRect" presStyleLbl="alignNode1" presStyleIdx="0" presStyleCnt="4">
        <dgm:presLayoutVars>
          <dgm:chMax val="0"/>
          <dgm:bulletEnabled val="1"/>
        </dgm:presLayoutVars>
      </dgm:prSet>
      <dgm:spPr/>
    </dgm:pt>
    <dgm:pt modelId="{8EFAC7FC-B030-4075-A85F-24040F6C55F6}" type="pres">
      <dgm:prSet presAssocID="{3C255D7E-E947-44B5-A734-07E881CC2F23}" presName="nodeRect" presStyleLbl="alignNode1" presStyleIdx="0" presStyleCnt="4">
        <dgm:presLayoutVars>
          <dgm:bulletEnabled val="1"/>
        </dgm:presLayoutVars>
      </dgm:prSet>
      <dgm:spPr/>
    </dgm:pt>
    <dgm:pt modelId="{804FDF31-6BA8-4646-9983-452FF5A59C6E}" type="pres">
      <dgm:prSet presAssocID="{FA68DE86-C3E3-4E78-81C6-D9E94D1F28AA}" presName="sibTrans" presStyleCnt="0"/>
      <dgm:spPr/>
    </dgm:pt>
    <dgm:pt modelId="{1E602C96-1009-4077-B9F7-DEF591C422ED}" type="pres">
      <dgm:prSet presAssocID="{00B2D45A-DAFA-4CA3-8ECA-FFE289B9A0D5}" presName="compositeNode" presStyleCnt="0">
        <dgm:presLayoutVars>
          <dgm:bulletEnabled val="1"/>
        </dgm:presLayoutVars>
      </dgm:prSet>
      <dgm:spPr/>
    </dgm:pt>
    <dgm:pt modelId="{2A9E8828-C2B2-4527-A02F-D69463EEFB60}" type="pres">
      <dgm:prSet presAssocID="{00B2D45A-DAFA-4CA3-8ECA-FFE289B9A0D5}" presName="bgRect" presStyleLbl="alignNode1" presStyleIdx="1" presStyleCnt="4"/>
      <dgm:spPr/>
    </dgm:pt>
    <dgm:pt modelId="{9E0ACEDA-BAF9-4E01-9ECC-69636E034EB7}" type="pres">
      <dgm:prSet presAssocID="{8D4498A9-6E5D-4E62-9D27-EA6B3B13F7C2}" presName="sibTransNodeRect" presStyleLbl="alignNode1" presStyleIdx="1" presStyleCnt="4">
        <dgm:presLayoutVars>
          <dgm:chMax val="0"/>
          <dgm:bulletEnabled val="1"/>
        </dgm:presLayoutVars>
      </dgm:prSet>
      <dgm:spPr/>
    </dgm:pt>
    <dgm:pt modelId="{D020586D-1379-4B61-B080-027D43CAFA6D}" type="pres">
      <dgm:prSet presAssocID="{00B2D45A-DAFA-4CA3-8ECA-FFE289B9A0D5}" presName="nodeRect" presStyleLbl="alignNode1" presStyleIdx="1" presStyleCnt="4">
        <dgm:presLayoutVars>
          <dgm:bulletEnabled val="1"/>
        </dgm:presLayoutVars>
      </dgm:prSet>
      <dgm:spPr/>
    </dgm:pt>
    <dgm:pt modelId="{B2AF71C8-3E2A-433E-B867-FE3D9611F90C}" type="pres">
      <dgm:prSet presAssocID="{8D4498A9-6E5D-4E62-9D27-EA6B3B13F7C2}" presName="sibTrans" presStyleCnt="0"/>
      <dgm:spPr/>
    </dgm:pt>
    <dgm:pt modelId="{D4392423-F417-4DED-81B7-89FABDD730D2}" type="pres">
      <dgm:prSet presAssocID="{93FAC03B-B8B3-4FE5-B280-A50BA93C9A9F}" presName="compositeNode" presStyleCnt="0">
        <dgm:presLayoutVars>
          <dgm:bulletEnabled val="1"/>
        </dgm:presLayoutVars>
      </dgm:prSet>
      <dgm:spPr/>
    </dgm:pt>
    <dgm:pt modelId="{DC4471B6-8387-4BAF-A5B8-FB7855B3635F}" type="pres">
      <dgm:prSet presAssocID="{93FAC03B-B8B3-4FE5-B280-A50BA93C9A9F}" presName="bgRect" presStyleLbl="alignNode1" presStyleIdx="2" presStyleCnt="4"/>
      <dgm:spPr/>
    </dgm:pt>
    <dgm:pt modelId="{AFBEE6FE-54FE-4CA4-B922-671BBBBA1424}" type="pres">
      <dgm:prSet presAssocID="{0415E7BC-7D5F-42A0-A25D-18AEA4CB8431}" presName="sibTransNodeRect" presStyleLbl="alignNode1" presStyleIdx="2" presStyleCnt="4">
        <dgm:presLayoutVars>
          <dgm:chMax val="0"/>
          <dgm:bulletEnabled val="1"/>
        </dgm:presLayoutVars>
      </dgm:prSet>
      <dgm:spPr/>
    </dgm:pt>
    <dgm:pt modelId="{4655F6A0-CC53-462D-8F1D-5477B985BC15}" type="pres">
      <dgm:prSet presAssocID="{93FAC03B-B8B3-4FE5-B280-A50BA93C9A9F}" presName="nodeRect" presStyleLbl="alignNode1" presStyleIdx="2" presStyleCnt="4">
        <dgm:presLayoutVars>
          <dgm:bulletEnabled val="1"/>
        </dgm:presLayoutVars>
      </dgm:prSet>
      <dgm:spPr/>
    </dgm:pt>
    <dgm:pt modelId="{BC610182-15D0-4FF8-87F4-23D3ECB09324}" type="pres">
      <dgm:prSet presAssocID="{0415E7BC-7D5F-42A0-A25D-18AEA4CB8431}" presName="sibTrans" presStyleCnt="0"/>
      <dgm:spPr/>
    </dgm:pt>
    <dgm:pt modelId="{C3C5A258-E5C7-443A-B6B2-580435AD515E}" type="pres">
      <dgm:prSet presAssocID="{DE7ACC83-EE2C-415E-9064-E660D381C082}" presName="compositeNode" presStyleCnt="0">
        <dgm:presLayoutVars>
          <dgm:bulletEnabled val="1"/>
        </dgm:presLayoutVars>
      </dgm:prSet>
      <dgm:spPr/>
    </dgm:pt>
    <dgm:pt modelId="{87A6744A-81AC-4BC1-A669-FF14ED5E36A4}" type="pres">
      <dgm:prSet presAssocID="{DE7ACC83-EE2C-415E-9064-E660D381C082}" presName="bgRect" presStyleLbl="alignNode1" presStyleIdx="3" presStyleCnt="4"/>
      <dgm:spPr/>
    </dgm:pt>
    <dgm:pt modelId="{5B41DBB6-D039-4CE8-909B-F5543A266A6A}" type="pres">
      <dgm:prSet presAssocID="{05AB6CBA-37D1-4DA7-85EF-DE8D21C6488E}" presName="sibTransNodeRect" presStyleLbl="alignNode1" presStyleIdx="3" presStyleCnt="4">
        <dgm:presLayoutVars>
          <dgm:chMax val="0"/>
          <dgm:bulletEnabled val="1"/>
        </dgm:presLayoutVars>
      </dgm:prSet>
      <dgm:spPr/>
    </dgm:pt>
    <dgm:pt modelId="{A457DA6B-F7D4-493B-9950-B2EAD1FC7995}" type="pres">
      <dgm:prSet presAssocID="{DE7ACC83-EE2C-415E-9064-E660D381C082}" presName="nodeRect" presStyleLbl="alignNode1" presStyleIdx="3" presStyleCnt="4">
        <dgm:presLayoutVars>
          <dgm:bulletEnabled val="1"/>
        </dgm:presLayoutVars>
      </dgm:prSet>
      <dgm:spPr/>
    </dgm:pt>
  </dgm:ptLst>
  <dgm:cxnLst>
    <dgm:cxn modelId="{84039421-2D97-4497-AA3E-E088F1036F73}" type="presOf" srcId="{93FAC03B-B8B3-4FE5-B280-A50BA93C9A9F}" destId="{DC4471B6-8387-4BAF-A5B8-FB7855B3635F}" srcOrd="0" destOrd="0" presId="urn:microsoft.com/office/officeart/2016/7/layout/LinearBlockProcessNumbered"/>
    <dgm:cxn modelId="{34DC932D-512F-4DFA-96DB-F2CC52961DF0}" srcId="{DA00B49C-F474-4B5A-895B-59FC6CC17333}" destId="{93FAC03B-B8B3-4FE5-B280-A50BA93C9A9F}" srcOrd="2" destOrd="0" parTransId="{C631CD70-2488-4AF5-B5DE-4A8C0F91C5B5}" sibTransId="{0415E7BC-7D5F-42A0-A25D-18AEA4CB8431}"/>
    <dgm:cxn modelId="{5354B566-80E0-438A-AC85-BD17D10168EC}" type="presOf" srcId="{93FAC03B-B8B3-4FE5-B280-A50BA93C9A9F}" destId="{4655F6A0-CC53-462D-8F1D-5477B985BC15}" srcOrd="1" destOrd="0" presId="urn:microsoft.com/office/officeart/2016/7/layout/LinearBlockProcessNumbered"/>
    <dgm:cxn modelId="{3938CA49-D7CC-4AEB-9253-798CFB1ABB0B}" type="presOf" srcId="{DA00B49C-F474-4B5A-895B-59FC6CC17333}" destId="{9E8E5893-8167-4B0B-A8AE-4CB3E364B0DD}" srcOrd="0" destOrd="0" presId="urn:microsoft.com/office/officeart/2016/7/layout/LinearBlockProcessNumbered"/>
    <dgm:cxn modelId="{E467C24B-600F-4B1B-85E0-7EF0147F3A00}" type="presOf" srcId="{DE7ACC83-EE2C-415E-9064-E660D381C082}" destId="{87A6744A-81AC-4BC1-A669-FF14ED5E36A4}" srcOrd="0" destOrd="0" presId="urn:microsoft.com/office/officeart/2016/7/layout/LinearBlockProcessNumbered"/>
    <dgm:cxn modelId="{59FD5872-713C-47A3-8314-00F7C87422B7}" srcId="{DA00B49C-F474-4B5A-895B-59FC6CC17333}" destId="{00B2D45A-DAFA-4CA3-8ECA-FFE289B9A0D5}" srcOrd="1" destOrd="0" parTransId="{74B5016C-EFD5-40AE-9640-87CF4E5F6033}" sibTransId="{8D4498A9-6E5D-4E62-9D27-EA6B3B13F7C2}"/>
    <dgm:cxn modelId="{00EFAF81-41C1-46E5-B6BD-993C901796F3}" type="presOf" srcId="{00B2D45A-DAFA-4CA3-8ECA-FFE289B9A0D5}" destId="{D020586D-1379-4B61-B080-027D43CAFA6D}" srcOrd="1" destOrd="0" presId="urn:microsoft.com/office/officeart/2016/7/layout/LinearBlockProcessNumbered"/>
    <dgm:cxn modelId="{2AF17C92-5E45-4D5F-AB61-A32F2C6F71BE}" type="presOf" srcId="{3C255D7E-E947-44B5-A734-07E881CC2F23}" destId="{50CA826D-EB9C-4E44-BE61-2BCD359924D3}" srcOrd="0" destOrd="0" presId="urn:microsoft.com/office/officeart/2016/7/layout/LinearBlockProcessNumbered"/>
    <dgm:cxn modelId="{E4FEB296-11AF-4355-B211-DA6F5ED9C645}" type="presOf" srcId="{05AB6CBA-37D1-4DA7-85EF-DE8D21C6488E}" destId="{5B41DBB6-D039-4CE8-909B-F5543A266A6A}" srcOrd="0" destOrd="0" presId="urn:microsoft.com/office/officeart/2016/7/layout/LinearBlockProcessNumbered"/>
    <dgm:cxn modelId="{3F4BA0A0-36A6-4CF1-8F6C-42EE14D8E6C0}" srcId="{DA00B49C-F474-4B5A-895B-59FC6CC17333}" destId="{DE7ACC83-EE2C-415E-9064-E660D381C082}" srcOrd="3" destOrd="0" parTransId="{FAFEF170-3E1D-42CE-8427-21F2B5DC1EA8}" sibTransId="{05AB6CBA-37D1-4DA7-85EF-DE8D21C6488E}"/>
    <dgm:cxn modelId="{997142B1-16DA-467A-89B4-BBD28AFFA0AE}" type="presOf" srcId="{00B2D45A-DAFA-4CA3-8ECA-FFE289B9A0D5}" destId="{2A9E8828-C2B2-4527-A02F-D69463EEFB60}" srcOrd="0" destOrd="0" presId="urn:microsoft.com/office/officeart/2016/7/layout/LinearBlockProcessNumbered"/>
    <dgm:cxn modelId="{47C29FB1-4249-48C5-80A9-2A0400D7AFF2}" type="presOf" srcId="{0415E7BC-7D5F-42A0-A25D-18AEA4CB8431}" destId="{AFBEE6FE-54FE-4CA4-B922-671BBBBA1424}" srcOrd="0" destOrd="0" presId="urn:microsoft.com/office/officeart/2016/7/layout/LinearBlockProcessNumbered"/>
    <dgm:cxn modelId="{4067E5B3-BA34-405E-B571-5797DFA24C27}" type="presOf" srcId="{3C255D7E-E947-44B5-A734-07E881CC2F23}" destId="{8EFAC7FC-B030-4075-A85F-24040F6C55F6}" srcOrd="1" destOrd="0" presId="urn:microsoft.com/office/officeart/2016/7/layout/LinearBlockProcessNumbered"/>
    <dgm:cxn modelId="{55108CC0-2C18-42BE-98D9-800F68BAEEEF}" type="presOf" srcId="{FA68DE86-C3E3-4E78-81C6-D9E94D1F28AA}" destId="{3C8B2E33-870C-45F3-BD9F-BF82B3388467}" srcOrd="0" destOrd="0" presId="urn:microsoft.com/office/officeart/2016/7/layout/LinearBlockProcessNumbered"/>
    <dgm:cxn modelId="{C43C18C5-6BA5-4CA6-874B-81FB3FB39E06}" type="presOf" srcId="{8D4498A9-6E5D-4E62-9D27-EA6B3B13F7C2}" destId="{9E0ACEDA-BAF9-4E01-9ECC-69636E034EB7}" srcOrd="0" destOrd="0" presId="urn:microsoft.com/office/officeart/2016/7/layout/LinearBlockProcessNumbered"/>
    <dgm:cxn modelId="{A64D1ACD-1097-4EC8-A8EC-CBEEE238602B}" srcId="{DA00B49C-F474-4B5A-895B-59FC6CC17333}" destId="{3C255D7E-E947-44B5-A734-07E881CC2F23}" srcOrd="0" destOrd="0" parTransId="{ED2C2B11-208C-48B6-B7A3-95D9ACA0C332}" sibTransId="{FA68DE86-C3E3-4E78-81C6-D9E94D1F28AA}"/>
    <dgm:cxn modelId="{E2882BD3-6167-42F2-AB02-14CE6B5E7310}" type="presOf" srcId="{DE7ACC83-EE2C-415E-9064-E660D381C082}" destId="{A457DA6B-F7D4-493B-9950-B2EAD1FC7995}" srcOrd="1" destOrd="0" presId="urn:microsoft.com/office/officeart/2016/7/layout/LinearBlockProcessNumbered"/>
    <dgm:cxn modelId="{0E900C26-7072-43BA-808F-30B46560FA50}" type="presParOf" srcId="{9E8E5893-8167-4B0B-A8AE-4CB3E364B0DD}" destId="{CE7DF7AF-B474-48EE-841C-63FF6ABB6725}" srcOrd="0" destOrd="0" presId="urn:microsoft.com/office/officeart/2016/7/layout/LinearBlockProcessNumbered"/>
    <dgm:cxn modelId="{F42734B6-35D3-4581-8AC0-C076ACAD3417}" type="presParOf" srcId="{CE7DF7AF-B474-48EE-841C-63FF6ABB6725}" destId="{50CA826D-EB9C-4E44-BE61-2BCD359924D3}" srcOrd="0" destOrd="0" presId="urn:microsoft.com/office/officeart/2016/7/layout/LinearBlockProcessNumbered"/>
    <dgm:cxn modelId="{C978016D-0160-4B65-AEC8-01E5BF27C022}" type="presParOf" srcId="{CE7DF7AF-B474-48EE-841C-63FF6ABB6725}" destId="{3C8B2E33-870C-45F3-BD9F-BF82B3388467}" srcOrd="1" destOrd="0" presId="urn:microsoft.com/office/officeart/2016/7/layout/LinearBlockProcessNumbered"/>
    <dgm:cxn modelId="{4021185A-9F54-4758-AAB6-768D873F5B31}" type="presParOf" srcId="{CE7DF7AF-B474-48EE-841C-63FF6ABB6725}" destId="{8EFAC7FC-B030-4075-A85F-24040F6C55F6}" srcOrd="2" destOrd="0" presId="urn:microsoft.com/office/officeart/2016/7/layout/LinearBlockProcessNumbered"/>
    <dgm:cxn modelId="{7474286A-1F2F-4D24-9D1A-AF8650511000}" type="presParOf" srcId="{9E8E5893-8167-4B0B-A8AE-4CB3E364B0DD}" destId="{804FDF31-6BA8-4646-9983-452FF5A59C6E}" srcOrd="1" destOrd="0" presId="urn:microsoft.com/office/officeart/2016/7/layout/LinearBlockProcessNumbered"/>
    <dgm:cxn modelId="{D788E20A-5937-4C4C-930E-03EC860DD5FA}" type="presParOf" srcId="{9E8E5893-8167-4B0B-A8AE-4CB3E364B0DD}" destId="{1E602C96-1009-4077-B9F7-DEF591C422ED}" srcOrd="2" destOrd="0" presId="urn:microsoft.com/office/officeart/2016/7/layout/LinearBlockProcessNumbered"/>
    <dgm:cxn modelId="{76F64B7A-2EC5-43E5-9AA3-E82670684ED9}" type="presParOf" srcId="{1E602C96-1009-4077-B9F7-DEF591C422ED}" destId="{2A9E8828-C2B2-4527-A02F-D69463EEFB60}" srcOrd="0" destOrd="0" presId="urn:microsoft.com/office/officeart/2016/7/layout/LinearBlockProcessNumbered"/>
    <dgm:cxn modelId="{EFDA3AED-F386-4D1A-8B09-5FD35D74FC01}" type="presParOf" srcId="{1E602C96-1009-4077-B9F7-DEF591C422ED}" destId="{9E0ACEDA-BAF9-4E01-9ECC-69636E034EB7}" srcOrd="1" destOrd="0" presId="urn:microsoft.com/office/officeart/2016/7/layout/LinearBlockProcessNumbered"/>
    <dgm:cxn modelId="{B3E6BD90-DB6A-4E38-86A5-9269AD02009F}" type="presParOf" srcId="{1E602C96-1009-4077-B9F7-DEF591C422ED}" destId="{D020586D-1379-4B61-B080-027D43CAFA6D}" srcOrd="2" destOrd="0" presId="urn:microsoft.com/office/officeart/2016/7/layout/LinearBlockProcessNumbered"/>
    <dgm:cxn modelId="{01FC3F7B-E3EF-4A80-BFCD-EED7E788C49C}" type="presParOf" srcId="{9E8E5893-8167-4B0B-A8AE-4CB3E364B0DD}" destId="{B2AF71C8-3E2A-433E-B867-FE3D9611F90C}" srcOrd="3" destOrd="0" presId="urn:microsoft.com/office/officeart/2016/7/layout/LinearBlockProcessNumbered"/>
    <dgm:cxn modelId="{D54F7FBD-99D6-4A4D-85C1-054B6911A4F9}" type="presParOf" srcId="{9E8E5893-8167-4B0B-A8AE-4CB3E364B0DD}" destId="{D4392423-F417-4DED-81B7-89FABDD730D2}" srcOrd="4" destOrd="0" presId="urn:microsoft.com/office/officeart/2016/7/layout/LinearBlockProcessNumbered"/>
    <dgm:cxn modelId="{26E97022-9D24-4D9B-9821-A42597766013}" type="presParOf" srcId="{D4392423-F417-4DED-81B7-89FABDD730D2}" destId="{DC4471B6-8387-4BAF-A5B8-FB7855B3635F}" srcOrd="0" destOrd="0" presId="urn:microsoft.com/office/officeart/2016/7/layout/LinearBlockProcessNumbered"/>
    <dgm:cxn modelId="{D418AB49-D093-4683-93DF-EA228A6DB80E}" type="presParOf" srcId="{D4392423-F417-4DED-81B7-89FABDD730D2}" destId="{AFBEE6FE-54FE-4CA4-B922-671BBBBA1424}" srcOrd="1" destOrd="0" presId="urn:microsoft.com/office/officeart/2016/7/layout/LinearBlockProcessNumbered"/>
    <dgm:cxn modelId="{41DE25AD-9390-4341-B7BC-22F7671792CC}" type="presParOf" srcId="{D4392423-F417-4DED-81B7-89FABDD730D2}" destId="{4655F6A0-CC53-462D-8F1D-5477B985BC15}" srcOrd="2" destOrd="0" presId="urn:microsoft.com/office/officeart/2016/7/layout/LinearBlockProcessNumbered"/>
    <dgm:cxn modelId="{2D6D67A5-D4FD-43C2-9076-8DC32D142EB6}" type="presParOf" srcId="{9E8E5893-8167-4B0B-A8AE-4CB3E364B0DD}" destId="{BC610182-15D0-4FF8-87F4-23D3ECB09324}" srcOrd="5" destOrd="0" presId="urn:microsoft.com/office/officeart/2016/7/layout/LinearBlockProcessNumbered"/>
    <dgm:cxn modelId="{05679A7D-DBD8-41CD-AF92-74FC0AC62F2B}" type="presParOf" srcId="{9E8E5893-8167-4B0B-A8AE-4CB3E364B0DD}" destId="{C3C5A258-E5C7-443A-B6B2-580435AD515E}" srcOrd="6" destOrd="0" presId="urn:microsoft.com/office/officeart/2016/7/layout/LinearBlockProcessNumbered"/>
    <dgm:cxn modelId="{13A43EAF-9EB2-401F-8001-1C8DA105DC5A}" type="presParOf" srcId="{C3C5A258-E5C7-443A-B6B2-580435AD515E}" destId="{87A6744A-81AC-4BC1-A669-FF14ED5E36A4}" srcOrd="0" destOrd="0" presId="urn:microsoft.com/office/officeart/2016/7/layout/LinearBlockProcessNumbered"/>
    <dgm:cxn modelId="{F7732985-053B-4FDB-AF57-272DFD308531}" type="presParOf" srcId="{C3C5A258-E5C7-443A-B6B2-580435AD515E}" destId="{5B41DBB6-D039-4CE8-909B-F5543A266A6A}" srcOrd="1" destOrd="0" presId="urn:microsoft.com/office/officeart/2016/7/layout/LinearBlockProcessNumbered"/>
    <dgm:cxn modelId="{03E2F9FC-56ED-468E-AC80-164A5AF0697F}" type="presParOf" srcId="{C3C5A258-E5C7-443A-B6B2-580435AD515E}" destId="{A457DA6B-F7D4-493B-9950-B2EAD1FC799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9570F2-E58E-4458-8257-3781A7A15FF8}" type="doc">
      <dgm:prSet loTypeId="urn:microsoft.com/office/officeart/2016/7/layout/LinearBlockProcessNumbered" loCatId="process" qsTypeId="urn:microsoft.com/office/officeart/2005/8/quickstyle/simple1" qsCatId="simple" csTypeId="urn:microsoft.com/office/officeart/2005/8/colors/colorful5" csCatId="colorful" phldr="1"/>
      <dgm:spPr/>
      <dgm:t>
        <a:bodyPr/>
        <a:lstStyle/>
        <a:p>
          <a:endParaRPr lang="en-US"/>
        </a:p>
      </dgm:t>
    </dgm:pt>
    <dgm:pt modelId="{5D08601F-3C27-4E0D-9F4D-F352F21267A1}">
      <dgm:prSet/>
      <dgm:spPr/>
      <dgm:t>
        <a:bodyPr/>
        <a:lstStyle/>
        <a:p>
          <a:r>
            <a:rPr lang="zh-CN" dirty="0"/>
            <a:t>（</a:t>
          </a:r>
          <a:r>
            <a:rPr lang="en-US" dirty="0"/>
            <a:t>1</a:t>
          </a:r>
          <a:r>
            <a:rPr lang="zh-CN" dirty="0"/>
            <a:t>）先将关键字按照不同属性划分成不同的小集合</a:t>
          </a:r>
          <a:endParaRPr lang="en-US" dirty="0"/>
        </a:p>
      </dgm:t>
    </dgm:pt>
    <dgm:pt modelId="{FC143D13-5563-4E49-A84F-2E757202C787}" type="parTrans" cxnId="{8C67B65F-0F09-4000-9F5C-05EB19DE6E84}">
      <dgm:prSet/>
      <dgm:spPr/>
      <dgm:t>
        <a:bodyPr/>
        <a:lstStyle/>
        <a:p>
          <a:endParaRPr lang="en-US"/>
        </a:p>
      </dgm:t>
    </dgm:pt>
    <dgm:pt modelId="{2090B457-FED8-44FB-856B-C6167CF00F7F}" type="sibTrans" cxnId="{8C67B65F-0F09-4000-9F5C-05EB19DE6E84}">
      <dgm:prSet phldrT="01" phldr="0"/>
      <dgm:spPr/>
      <dgm:t>
        <a:bodyPr/>
        <a:lstStyle/>
        <a:p>
          <a:r>
            <a:rPr lang="en-US"/>
            <a:t>01</a:t>
          </a:r>
        </a:p>
      </dgm:t>
    </dgm:pt>
    <dgm:pt modelId="{3DF9E7B9-7375-4EEB-A252-9DF9C8FE3A13}">
      <dgm:prSet/>
      <dgm:spPr/>
      <dgm:t>
        <a:bodyPr/>
        <a:lstStyle/>
        <a:p>
          <a:r>
            <a:rPr lang="zh-CN" dirty="0"/>
            <a:t>（</a:t>
          </a:r>
          <a:r>
            <a:rPr lang="en-US" dirty="0"/>
            <a:t>2</a:t>
          </a:r>
          <a:r>
            <a:rPr lang="zh-CN" dirty="0"/>
            <a:t>）每个小集合生成一个特征值</a:t>
          </a:r>
          <a:endParaRPr lang="en-US" dirty="0"/>
        </a:p>
      </dgm:t>
    </dgm:pt>
    <dgm:pt modelId="{DAD42699-20AC-485E-8E18-224B3DC9AA67}" type="parTrans" cxnId="{ED7D801A-79E6-42F8-97D8-069584D6147B}">
      <dgm:prSet/>
      <dgm:spPr/>
      <dgm:t>
        <a:bodyPr/>
        <a:lstStyle/>
        <a:p>
          <a:endParaRPr lang="en-US"/>
        </a:p>
      </dgm:t>
    </dgm:pt>
    <dgm:pt modelId="{33A23EA6-B3E0-4C4B-8705-197D9F7FADF8}" type="sibTrans" cxnId="{ED7D801A-79E6-42F8-97D8-069584D6147B}">
      <dgm:prSet phldrT="02" phldr="0"/>
      <dgm:spPr/>
      <dgm:t>
        <a:bodyPr/>
        <a:lstStyle/>
        <a:p>
          <a:r>
            <a:rPr lang="en-US"/>
            <a:t>02</a:t>
          </a:r>
        </a:p>
      </dgm:t>
    </dgm:pt>
    <dgm:pt modelId="{9F3E00F3-A265-4969-82FE-96044E8B46B5}">
      <dgm:prSet/>
      <dgm:spPr/>
      <dgm:t>
        <a:bodyPr/>
        <a:lstStyle/>
        <a:p>
          <a:r>
            <a:rPr lang="zh-CN"/>
            <a:t>（</a:t>
          </a:r>
          <a:r>
            <a:rPr lang="en-US"/>
            <a:t>3</a:t>
          </a:r>
          <a:r>
            <a:rPr lang="zh-CN"/>
            <a:t>）查询时，先将由关键字生成的</a:t>
          </a:r>
          <a:r>
            <a:rPr lang="en-US"/>
            <a:t>token</a:t>
          </a:r>
          <a:r>
            <a:rPr lang="zh-CN"/>
            <a:t>与小集合的特征值进行比对，找到匹配的特征值后再进入相应的小集合进行精确查找。</a:t>
          </a:r>
          <a:endParaRPr lang="en-US"/>
        </a:p>
      </dgm:t>
    </dgm:pt>
    <dgm:pt modelId="{D8BEB9CC-3977-4603-BA9F-B65395B55CD7}" type="parTrans" cxnId="{178542D5-2586-4E6D-80B3-EEA06D053613}">
      <dgm:prSet/>
      <dgm:spPr/>
      <dgm:t>
        <a:bodyPr/>
        <a:lstStyle/>
        <a:p>
          <a:endParaRPr lang="en-US"/>
        </a:p>
      </dgm:t>
    </dgm:pt>
    <dgm:pt modelId="{5BFC96E2-7589-4642-9EB2-0122C4DC66A7}" type="sibTrans" cxnId="{178542D5-2586-4E6D-80B3-EEA06D053613}">
      <dgm:prSet phldrT="03" phldr="0"/>
      <dgm:spPr/>
      <dgm:t>
        <a:bodyPr/>
        <a:lstStyle/>
        <a:p>
          <a:r>
            <a:rPr lang="en-US"/>
            <a:t>03</a:t>
          </a:r>
        </a:p>
      </dgm:t>
    </dgm:pt>
    <dgm:pt modelId="{BB634817-E5AE-450A-9478-EA099F8627F6}" type="pres">
      <dgm:prSet presAssocID="{179570F2-E58E-4458-8257-3781A7A15FF8}" presName="Name0" presStyleCnt="0">
        <dgm:presLayoutVars>
          <dgm:animLvl val="lvl"/>
          <dgm:resizeHandles val="exact"/>
        </dgm:presLayoutVars>
      </dgm:prSet>
      <dgm:spPr/>
    </dgm:pt>
    <dgm:pt modelId="{A96D14E2-71EF-40CE-B442-143BB2884357}" type="pres">
      <dgm:prSet presAssocID="{5D08601F-3C27-4E0D-9F4D-F352F21267A1}" presName="compositeNode" presStyleCnt="0">
        <dgm:presLayoutVars>
          <dgm:bulletEnabled val="1"/>
        </dgm:presLayoutVars>
      </dgm:prSet>
      <dgm:spPr/>
    </dgm:pt>
    <dgm:pt modelId="{F9DEA100-F6AC-4BDD-8FDF-4141D4222FD9}" type="pres">
      <dgm:prSet presAssocID="{5D08601F-3C27-4E0D-9F4D-F352F21267A1}" presName="bgRect" presStyleLbl="alignNode1" presStyleIdx="0" presStyleCnt="3"/>
      <dgm:spPr/>
    </dgm:pt>
    <dgm:pt modelId="{B42D7F5E-32FB-4CCF-A427-0734C45FD34B}" type="pres">
      <dgm:prSet presAssocID="{2090B457-FED8-44FB-856B-C6167CF00F7F}" presName="sibTransNodeRect" presStyleLbl="alignNode1" presStyleIdx="0" presStyleCnt="3">
        <dgm:presLayoutVars>
          <dgm:chMax val="0"/>
          <dgm:bulletEnabled val="1"/>
        </dgm:presLayoutVars>
      </dgm:prSet>
      <dgm:spPr/>
    </dgm:pt>
    <dgm:pt modelId="{CEB856FB-14EC-461B-BC2B-8FBBFAA44156}" type="pres">
      <dgm:prSet presAssocID="{5D08601F-3C27-4E0D-9F4D-F352F21267A1}" presName="nodeRect" presStyleLbl="alignNode1" presStyleIdx="0" presStyleCnt="3">
        <dgm:presLayoutVars>
          <dgm:bulletEnabled val="1"/>
        </dgm:presLayoutVars>
      </dgm:prSet>
      <dgm:spPr/>
    </dgm:pt>
    <dgm:pt modelId="{2AE859FF-B62F-45B0-8678-9F6640463781}" type="pres">
      <dgm:prSet presAssocID="{2090B457-FED8-44FB-856B-C6167CF00F7F}" presName="sibTrans" presStyleCnt="0"/>
      <dgm:spPr/>
    </dgm:pt>
    <dgm:pt modelId="{292C796B-C73B-4496-BAD2-270A7E07EBFA}" type="pres">
      <dgm:prSet presAssocID="{3DF9E7B9-7375-4EEB-A252-9DF9C8FE3A13}" presName="compositeNode" presStyleCnt="0">
        <dgm:presLayoutVars>
          <dgm:bulletEnabled val="1"/>
        </dgm:presLayoutVars>
      </dgm:prSet>
      <dgm:spPr/>
    </dgm:pt>
    <dgm:pt modelId="{0B3C997E-B8D8-4E5B-9BC4-3CE871B02F3A}" type="pres">
      <dgm:prSet presAssocID="{3DF9E7B9-7375-4EEB-A252-9DF9C8FE3A13}" presName="bgRect" presStyleLbl="alignNode1" presStyleIdx="1" presStyleCnt="3" custLinFactNeighborX="0" custLinFactNeighborY="2989"/>
      <dgm:spPr/>
    </dgm:pt>
    <dgm:pt modelId="{79A96297-E05A-4BF6-8DBE-252D6A6F361D}" type="pres">
      <dgm:prSet presAssocID="{33A23EA6-B3E0-4C4B-8705-197D9F7FADF8}" presName="sibTransNodeRect" presStyleLbl="alignNode1" presStyleIdx="1" presStyleCnt="3">
        <dgm:presLayoutVars>
          <dgm:chMax val="0"/>
          <dgm:bulletEnabled val="1"/>
        </dgm:presLayoutVars>
      </dgm:prSet>
      <dgm:spPr/>
    </dgm:pt>
    <dgm:pt modelId="{AEBD76A6-8912-4B5F-8F78-C2A45D3DC12F}" type="pres">
      <dgm:prSet presAssocID="{3DF9E7B9-7375-4EEB-A252-9DF9C8FE3A13}" presName="nodeRect" presStyleLbl="alignNode1" presStyleIdx="1" presStyleCnt="3">
        <dgm:presLayoutVars>
          <dgm:bulletEnabled val="1"/>
        </dgm:presLayoutVars>
      </dgm:prSet>
      <dgm:spPr/>
    </dgm:pt>
    <dgm:pt modelId="{515F17A6-2773-4B93-AB23-4C9911FEA132}" type="pres">
      <dgm:prSet presAssocID="{33A23EA6-B3E0-4C4B-8705-197D9F7FADF8}" presName="sibTrans" presStyleCnt="0"/>
      <dgm:spPr/>
    </dgm:pt>
    <dgm:pt modelId="{7C0ADCAA-4D38-4D53-AEA9-81969DA832F1}" type="pres">
      <dgm:prSet presAssocID="{9F3E00F3-A265-4969-82FE-96044E8B46B5}" presName="compositeNode" presStyleCnt="0">
        <dgm:presLayoutVars>
          <dgm:bulletEnabled val="1"/>
        </dgm:presLayoutVars>
      </dgm:prSet>
      <dgm:spPr/>
    </dgm:pt>
    <dgm:pt modelId="{7F44740E-B7C3-42EF-845C-DA479A01CC81}" type="pres">
      <dgm:prSet presAssocID="{9F3E00F3-A265-4969-82FE-96044E8B46B5}" presName="bgRect" presStyleLbl="alignNode1" presStyleIdx="2" presStyleCnt="3"/>
      <dgm:spPr/>
    </dgm:pt>
    <dgm:pt modelId="{5A527332-F25C-4F33-9964-DD35B629C231}" type="pres">
      <dgm:prSet presAssocID="{5BFC96E2-7589-4642-9EB2-0122C4DC66A7}" presName="sibTransNodeRect" presStyleLbl="alignNode1" presStyleIdx="2" presStyleCnt="3">
        <dgm:presLayoutVars>
          <dgm:chMax val="0"/>
          <dgm:bulletEnabled val="1"/>
        </dgm:presLayoutVars>
      </dgm:prSet>
      <dgm:spPr/>
    </dgm:pt>
    <dgm:pt modelId="{121C078A-83B6-40FD-B04C-72186DA8D4D6}" type="pres">
      <dgm:prSet presAssocID="{9F3E00F3-A265-4969-82FE-96044E8B46B5}" presName="nodeRect" presStyleLbl="alignNode1" presStyleIdx="2" presStyleCnt="3">
        <dgm:presLayoutVars>
          <dgm:bulletEnabled val="1"/>
        </dgm:presLayoutVars>
      </dgm:prSet>
      <dgm:spPr/>
    </dgm:pt>
  </dgm:ptLst>
  <dgm:cxnLst>
    <dgm:cxn modelId="{ED7D801A-79E6-42F8-97D8-069584D6147B}" srcId="{179570F2-E58E-4458-8257-3781A7A15FF8}" destId="{3DF9E7B9-7375-4EEB-A252-9DF9C8FE3A13}" srcOrd="1" destOrd="0" parTransId="{DAD42699-20AC-485E-8E18-224B3DC9AA67}" sibTransId="{33A23EA6-B3E0-4C4B-8705-197D9F7FADF8}"/>
    <dgm:cxn modelId="{8C67B65F-0F09-4000-9F5C-05EB19DE6E84}" srcId="{179570F2-E58E-4458-8257-3781A7A15FF8}" destId="{5D08601F-3C27-4E0D-9F4D-F352F21267A1}" srcOrd="0" destOrd="0" parTransId="{FC143D13-5563-4E49-A84F-2E757202C787}" sibTransId="{2090B457-FED8-44FB-856B-C6167CF00F7F}"/>
    <dgm:cxn modelId="{ED178267-E619-4292-B156-82B5AE18FC20}" type="presOf" srcId="{179570F2-E58E-4458-8257-3781A7A15FF8}" destId="{BB634817-E5AE-450A-9478-EA099F8627F6}" srcOrd="0" destOrd="0" presId="urn:microsoft.com/office/officeart/2016/7/layout/LinearBlockProcessNumbered"/>
    <dgm:cxn modelId="{3CC25C71-DFDD-443B-BDE3-23A944A5EAAD}" type="presOf" srcId="{33A23EA6-B3E0-4C4B-8705-197D9F7FADF8}" destId="{79A96297-E05A-4BF6-8DBE-252D6A6F361D}" srcOrd="0" destOrd="0" presId="urn:microsoft.com/office/officeart/2016/7/layout/LinearBlockProcessNumbered"/>
    <dgm:cxn modelId="{668B9D72-4743-403E-8566-72FD22AA6C24}" type="presOf" srcId="{5D08601F-3C27-4E0D-9F4D-F352F21267A1}" destId="{CEB856FB-14EC-461B-BC2B-8FBBFAA44156}" srcOrd="1" destOrd="0" presId="urn:microsoft.com/office/officeart/2016/7/layout/LinearBlockProcessNumbered"/>
    <dgm:cxn modelId="{6501EB95-4154-4D3F-B3C7-17F1ABF1C04B}" type="presOf" srcId="{9F3E00F3-A265-4969-82FE-96044E8B46B5}" destId="{7F44740E-B7C3-42EF-845C-DA479A01CC81}" srcOrd="0" destOrd="0" presId="urn:microsoft.com/office/officeart/2016/7/layout/LinearBlockProcessNumbered"/>
    <dgm:cxn modelId="{60FDD1A3-7A72-469A-8A8E-584C27043610}" type="presOf" srcId="{5D08601F-3C27-4E0D-9F4D-F352F21267A1}" destId="{F9DEA100-F6AC-4BDD-8FDF-4141D4222FD9}" srcOrd="0" destOrd="0" presId="urn:microsoft.com/office/officeart/2016/7/layout/LinearBlockProcessNumbered"/>
    <dgm:cxn modelId="{766422AD-61F3-4119-A132-7B5064F51B51}" type="presOf" srcId="{3DF9E7B9-7375-4EEB-A252-9DF9C8FE3A13}" destId="{0B3C997E-B8D8-4E5B-9BC4-3CE871B02F3A}" srcOrd="0" destOrd="0" presId="urn:microsoft.com/office/officeart/2016/7/layout/LinearBlockProcessNumbered"/>
    <dgm:cxn modelId="{4761BCB0-AF30-4200-A94E-470373F391BD}" type="presOf" srcId="{5BFC96E2-7589-4642-9EB2-0122C4DC66A7}" destId="{5A527332-F25C-4F33-9964-DD35B629C231}" srcOrd="0" destOrd="0" presId="urn:microsoft.com/office/officeart/2016/7/layout/LinearBlockProcessNumbered"/>
    <dgm:cxn modelId="{BFA216C6-27E8-4394-91F6-BCDB33B0AA0C}" type="presOf" srcId="{2090B457-FED8-44FB-856B-C6167CF00F7F}" destId="{B42D7F5E-32FB-4CCF-A427-0734C45FD34B}" srcOrd="0" destOrd="0" presId="urn:microsoft.com/office/officeart/2016/7/layout/LinearBlockProcessNumbered"/>
    <dgm:cxn modelId="{178542D5-2586-4E6D-80B3-EEA06D053613}" srcId="{179570F2-E58E-4458-8257-3781A7A15FF8}" destId="{9F3E00F3-A265-4969-82FE-96044E8B46B5}" srcOrd="2" destOrd="0" parTransId="{D8BEB9CC-3977-4603-BA9F-B65395B55CD7}" sibTransId="{5BFC96E2-7589-4642-9EB2-0122C4DC66A7}"/>
    <dgm:cxn modelId="{F4B730D8-E0CF-4F06-98DB-6A8CC9D722B6}" type="presOf" srcId="{9F3E00F3-A265-4969-82FE-96044E8B46B5}" destId="{121C078A-83B6-40FD-B04C-72186DA8D4D6}" srcOrd="1" destOrd="0" presId="urn:microsoft.com/office/officeart/2016/7/layout/LinearBlockProcessNumbered"/>
    <dgm:cxn modelId="{A4A879F1-A25E-4DF2-9171-BED5C6E95D52}" type="presOf" srcId="{3DF9E7B9-7375-4EEB-A252-9DF9C8FE3A13}" destId="{AEBD76A6-8912-4B5F-8F78-C2A45D3DC12F}" srcOrd="1" destOrd="0" presId="urn:microsoft.com/office/officeart/2016/7/layout/LinearBlockProcessNumbered"/>
    <dgm:cxn modelId="{95EE1458-49A2-4557-8CFF-133A576DC23F}" type="presParOf" srcId="{BB634817-E5AE-450A-9478-EA099F8627F6}" destId="{A96D14E2-71EF-40CE-B442-143BB2884357}" srcOrd="0" destOrd="0" presId="urn:microsoft.com/office/officeart/2016/7/layout/LinearBlockProcessNumbered"/>
    <dgm:cxn modelId="{BE5C7ADB-141E-495D-83B4-1D960F4A8427}" type="presParOf" srcId="{A96D14E2-71EF-40CE-B442-143BB2884357}" destId="{F9DEA100-F6AC-4BDD-8FDF-4141D4222FD9}" srcOrd="0" destOrd="0" presId="urn:microsoft.com/office/officeart/2016/7/layout/LinearBlockProcessNumbered"/>
    <dgm:cxn modelId="{FA5D5939-A803-46F2-9B6E-9CDD0207DA25}" type="presParOf" srcId="{A96D14E2-71EF-40CE-B442-143BB2884357}" destId="{B42D7F5E-32FB-4CCF-A427-0734C45FD34B}" srcOrd="1" destOrd="0" presId="urn:microsoft.com/office/officeart/2016/7/layout/LinearBlockProcessNumbered"/>
    <dgm:cxn modelId="{8FC0BD04-3ADF-4024-83BB-F6521ED400F2}" type="presParOf" srcId="{A96D14E2-71EF-40CE-B442-143BB2884357}" destId="{CEB856FB-14EC-461B-BC2B-8FBBFAA44156}" srcOrd="2" destOrd="0" presId="urn:microsoft.com/office/officeart/2016/7/layout/LinearBlockProcessNumbered"/>
    <dgm:cxn modelId="{A824000A-CF2F-4368-9461-24E03EDB7B73}" type="presParOf" srcId="{BB634817-E5AE-450A-9478-EA099F8627F6}" destId="{2AE859FF-B62F-45B0-8678-9F6640463781}" srcOrd="1" destOrd="0" presId="urn:microsoft.com/office/officeart/2016/7/layout/LinearBlockProcessNumbered"/>
    <dgm:cxn modelId="{191B6C3B-D8B2-43E8-B3C9-0BCAAE3C5A3F}" type="presParOf" srcId="{BB634817-E5AE-450A-9478-EA099F8627F6}" destId="{292C796B-C73B-4496-BAD2-270A7E07EBFA}" srcOrd="2" destOrd="0" presId="urn:microsoft.com/office/officeart/2016/7/layout/LinearBlockProcessNumbered"/>
    <dgm:cxn modelId="{E61399FC-50BF-4147-A184-A80F4E4F576F}" type="presParOf" srcId="{292C796B-C73B-4496-BAD2-270A7E07EBFA}" destId="{0B3C997E-B8D8-4E5B-9BC4-3CE871B02F3A}" srcOrd="0" destOrd="0" presId="urn:microsoft.com/office/officeart/2016/7/layout/LinearBlockProcessNumbered"/>
    <dgm:cxn modelId="{19DC68AF-F74A-42DE-8E83-D42FDD7C9F8A}" type="presParOf" srcId="{292C796B-C73B-4496-BAD2-270A7E07EBFA}" destId="{79A96297-E05A-4BF6-8DBE-252D6A6F361D}" srcOrd="1" destOrd="0" presId="urn:microsoft.com/office/officeart/2016/7/layout/LinearBlockProcessNumbered"/>
    <dgm:cxn modelId="{7CC2AEFD-71AB-4213-8CBB-B02D10105DF5}" type="presParOf" srcId="{292C796B-C73B-4496-BAD2-270A7E07EBFA}" destId="{AEBD76A6-8912-4B5F-8F78-C2A45D3DC12F}" srcOrd="2" destOrd="0" presId="urn:microsoft.com/office/officeart/2016/7/layout/LinearBlockProcessNumbered"/>
    <dgm:cxn modelId="{AE107B56-D093-4D3B-90D1-07EC54355C06}" type="presParOf" srcId="{BB634817-E5AE-450A-9478-EA099F8627F6}" destId="{515F17A6-2773-4B93-AB23-4C9911FEA132}" srcOrd="3" destOrd="0" presId="urn:microsoft.com/office/officeart/2016/7/layout/LinearBlockProcessNumbered"/>
    <dgm:cxn modelId="{3220D893-F948-445D-9E77-E8CEAFBA8BF8}" type="presParOf" srcId="{BB634817-E5AE-450A-9478-EA099F8627F6}" destId="{7C0ADCAA-4D38-4D53-AEA9-81969DA832F1}" srcOrd="4" destOrd="0" presId="urn:microsoft.com/office/officeart/2016/7/layout/LinearBlockProcessNumbered"/>
    <dgm:cxn modelId="{E496A077-A78E-460F-A2E4-3417BEC2E2FE}" type="presParOf" srcId="{7C0ADCAA-4D38-4D53-AEA9-81969DA832F1}" destId="{7F44740E-B7C3-42EF-845C-DA479A01CC81}" srcOrd="0" destOrd="0" presId="urn:microsoft.com/office/officeart/2016/7/layout/LinearBlockProcessNumbered"/>
    <dgm:cxn modelId="{1A798B88-B6C6-4CDF-9375-3F8B375C7A12}" type="presParOf" srcId="{7C0ADCAA-4D38-4D53-AEA9-81969DA832F1}" destId="{5A527332-F25C-4F33-9964-DD35B629C231}" srcOrd="1" destOrd="0" presId="urn:microsoft.com/office/officeart/2016/7/layout/LinearBlockProcessNumbered"/>
    <dgm:cxn modelId="{9602E70C-531D-41C4-9EC2-7943BEC5E700}" type="presParOf" srcId="{7C0ADCAA-4D38-4D53-AEA9-81969DA832F1}" destId="{121C078A-83B6-40FD-B04C-72186DA8D4D6}"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08B5F8-5A93-4BA8-9168-0438291C1AF4}"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1B3B3F57-1589-4131-99CE-DAEAF00B05B1}">
      <dgm:prSet/>
      <dgm:spPr/>
      <dgm:t>
        <a:bodyPr/>
        <a:lstStyle/>
        <a:p>
          <a:r>
            <a:rPr lang="en-US"/>
            <a:t>1</a:t>
          </a:r>
          <a:r>
            <a:rPr lang="zh-CN"/>
            <a:t>、将加密搜索概念引入到网盘系统中，并实现该系统。</a:t>
          </a:r>
          <a:endParaRPr lang="en-US"/>
        </a:p>
      </dgm:t>
    </dgm:pt>
    <dgm:pt modelId="{524069D4-B33D-4993-AEC2-8B4E4118FDEF}" type="parTrans" cxnId="{ABAACB4B-ECAF-4B54-8BD1-FA11EFECD289}">
      <dgm:prSet/>
      <dgm:spPr/>
      <dgm:t>
        <a:bodyPr/>
        <a:lstStyle/>
        <a:p>
          <a:endParaRPr lang="en-US"/>
        </a:p>
      </dgm:t>
    </dgm:pt>
    <dgm:pt modelId="{920E5849-F9B3-4EC9-BC7A-A39A9D2A5942}" type="sibTrans" cxnId="{ABAACB4B-ECAF-4B54-8BD1-FA11EFECD289}">
      <dgm:prSet/>
      <dgm:spPr/>
      <dgm:t>
        <a:bodyPr/>
        <a:lstStyle/>
        <a:p>
          <a:endParaRPr lang="en-US"/>
        </a:p>
      </dgm:t>
    </dgm:pt>
    <dgm:pt modelId="{1F6E2DAF-9BBE-4D46-962F-F4A8860E89FF}">
      <dgm:prSet/>
      <dgm:spPr/>
      <dgm:t>
        <a:bodyPr/>
        <a:lstStyle/>
        <a:p>
          <a:r>
            <a:rPr lang="en-US"/>
            <a:t>2</a:t>
          </a:r>
          <a:r>
            <a:rPr lang="zh-CN"/>
            <a:t>、对加密搜索过程中搜索算法进行改进，优化加密搜索的性能。</a:t>
          </a:r>
          <a:endParaRPr lang="en-US"/>
        </a:p>
      </dgm:t>
    </dgm:pt>
    <dgm:pt modelId="{1FBA954C-5216-4820-8E5A-16E37D29EFE7}" type="parTrans" cxnId="{9A45B0E7-8DF4-4E17-9D18-F0D6583EBC17}">
      <dgm:prSet/>
      <dgm:spPr/>
      <dgm:t>
        <a:bodyPr/>
        <a:lstStyle/>
        <a:p>
          <a:endParaRPr lang="en-US"/>
        </a:p>
      </dgm:t>
    </dgm:pt>
    <dgm:pt modelId="{59FEB603-2485-4E92-BE1C-562E97D3CD9D}" type="sibTrans" cxnId="{9A45B0E7-8DF4-4E17-9D18-F0D6583EBC17}">
      <dgm:prSet/>
      <dgm:spPr/>
      <dgm:t>
        <a:bodyPr/>
        <a:lstStyle/>
        <a:p>
          <a:endParaRPr lang="en-US"/>
        </a:p>
      </dgm:t>
    </dgm:pt>
    <dgm:pt modelId="{00A47B81-14FF-4E90-83CC-B6DD987218FD}">
      <dgm:prSet/>
      <dgm:spPr/>
      <dgm:t>
        <a:bodyPr/>
        <a:lstStyle/>
        <a:p>
          <a:r>
            <a:rPr lang="en-US"/>
            <a:t>3</a:t>
          </a:r>
          <a:r>
            <a:rPr lang="zh-CN"/>
            <a:t>、基于</a:t>
          </a:r>
          <a:r>
            <a:rPr lang="en-US"/>
            <a:t>UDP</a:t>
          </a:r>
          <a:r>
            <a:rPr lang="zh-CN"/>
            <a:t>可靠传输协议设计。</a:t>
          </a:r>
          <a:endParaRPr lang="en-US"/>
        </a:p>
      </dgm:t>
    </dgm:pt>
    <dgm:pt modelId="{CC802B03-D3E8-4126-97F5-8ACBB3CCFB8B}" type="parTrans" cxnId="{59838985-003E-4875-BA6B-EC9568FB987A}">
      <dgm:prSet/>
      <dgm:spPr/>
      <dgm:t>
        <a:bodyPr/>
        <a:lstStyle/>
        <a:p>
          <a:endParaRPr lang="en-US"/>
        </a:p>
      </dgm:t>
    </dgm:pt>
    <dgm:pt modelId="{27DC25A8-22A9-4886-8762-89D1E43B5471}" type="sibTrans" cxnId="{59838985-003E-4875-BA6B-EC9568FB987A}">
      <dgm:prSet/>
      <dgm:spPr/>
      <dgm:t>
        <a:bodyPr/>
        <a:lstStyle/>
        <a:p>
          <a:endParaRPr lang="en-US"/>
        </a:p>
      </dgm:t>
    </dgm:pt>
    <dgm:pt modelId="{3EFA792B-C9F8-4D50-92BE-5002FA2B4344}" type="pres">
      <dgm:prSet presAssocID="{0208B5F8-5A93-4BA8-9168-0438291C1AF4}" presName="root" presStyleCnt="0">
        <dgm:presLayoutVars>
          <dgm:dir/>
          <dgm:resizeHandles val="exact"/>
        </dgm:presLayoutVars>
      </dgm:prSet>
      <dgm:spPr/>
    </dgm:pt>
    <dgm:pt modelId="{75A2A778-30FF-40B7-ACAB-243B7FAF88A6}" type="pres">
      <dgm:prSet presAssocID="{0208B5F8-5A93-4BA8-9168-0438291C1AF4}" presName="container" presStyleCnt="0">
        <dgm:presLayoutVars>
          <dgm:dir/>
          <dgm:resizeHandles val="exact"/>
        </dgm:presLayoutVars>
      </dgm:prSet>
      <dgm:spPr/>
    </dgm:pt>
    <dgm:pt modelId="{5B4834C1-34D1-4CD0-95E1-6123202E2CFD}" type="pres">
      <dgm:prSet presAssocID="{1B3B3F57-1589-4131-99CE-DAEAF00B05B1}" presName="compNode" presStyleCnt="0"/>
      <dgm:spPr/>
    </dgm:pt>
    <dgm:pt modelId="{C8DBDE59-0E5B-455B-8EE1-A875CE9372F3}" type="pres">
      <dgm:prSet presAssocID="{1B3B3F57-1589-4131-99CE-DAEAF00B05B1}" presName="iconBgRect" presStyleLbl="bgShp" presStyleIdx="0" presStyleCnt="3"/>
      <dgm:spPr/>
    </dgm:pt>
    <dgm:pt modelId="{BD6A0914-0E7D-4517-9A74-7307A731B7B6}" type="pres">
      <dgm:prSet presAssocID="{1B3B3F57-1589-4131-99CE-DAEAF00B05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EC2A62B7-B54B-446E-B381-26DB0C804B8F}" type="pres">
      <dgm:prSet presAssocID="{1B3B3F57-1589-4131-99CE-DAEAF00B05B1}" presName="spaceRect" presStyleCnt="0"/>
      <dgm:spPr/>
    </dgm:pt>
    <dgm:pt modelId="{F56BE8F5-4980-4A6D-98C2-A92CFE3D6C42}" type="pres">
      <dgm:prSet presAssocID="{1B3B3F57-1589-4131-99CE-DAEAF00B05B1}" presName="textRect" presStyleLbl="revTx" presStyleIdx="0" presStyleCnt="3">
        <dgm:presLayoutVars>
          <dgm:chMax val="1"/>
          <dgm:chPref val="1"/>
        </dgm:presLayoutVars>
      </dgm:prSet>
      <dgm:spPr/>
    </dgm:pt>
    <dgm:pt modelId="{0E108F62-FFD7-4ED6-9E74-DE885AA0A1E9}" type="pres">
      <dgm:prSet presAssocID="{920E5849-F9B3-4EC9-BC7A-A39A9D2A5942}" presName="sibTrans" presStyleLbl="sibTrans2D1" presStyleIdx="0" presStyleCnt="0"/>
      <dgm:spPr/>
    </dgm:pt>
    <dgm:pt modelId="{E01526D2-1B53-414C-AB09-68D486C364DC}" type="pres">
      <dgm:prSet presAssocID="{1F6E2DAF-9BBE-4D46-962F-F4A8860E89FF}" presName="compNode" presStyleCnt="0"/>
      <dgm:spPr/>
    </dgm:pt>
    <dgm:pt modelId="{55363DA1-19AB-4F96-9226-6FB4EAFEDC04}" type="pres">
      <dgm:prSet presAssocID="{1F6E2DAF-9BBE-4D46-962F-F4A8860E89FF}" presName="iconBgRect" presStyleLbl="bgShp" presStyleIdx="1" presStyleCnt="3"/>
      <dgm:spPr/>
    </dgm:pt>
    <dgm:pt modelId="{D7569FA9-C028-4A0E-9BC0-5C1B90A0C393}" type="pres">
      <dgm:prSet presAssocID="{1F6E2DAF-9BBE-4D46-962F-F4A8860E89F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FF4EAC3C-946E-4C61-A528-DA510E3FED28}" type="pres">
      <dgm:prSet presAssocID="{1F6E2DAF-9BBE-4D46-962F-F4A8860E89FF}" presName="spaceRect" presStyleCnt="0"/>
      <dgm:spPr/>
    </dgm:pt>
    <dgm:pt modelId="{2A292D7C-F4E8-442B-8737-67A704CFE5AB}" type="pres">
      <dgm:prSet presAssocID="{1F6E2DAF-9BBE-4D46-962F-F4A8860E89FF}" presName="textRect" presStyleLbl="revTx" presStyleIdx="1" presStyleCnt="3">
        <dgm:presLayoutVars>
          <dgm:chMax val="1"/>
          <dgm:chPref val="1"/>
        </dgm:presLayoutVars>
      </dgm:prSet>
      <dgm:spPr/>
    </dgm:pt>
    <dgm:pt modelId="{35295E52-71BB-4F7A-913B-5315F930BEBC}" type="pres">
      <dgm:prSet presAssocID="{59FEB603-2485-4E92-BE1C-562E97D3CD9D}" presName="sibTrans" presStyleLbl="sibTrans2D1" presStyleIdx="0" presStyleCnt="0"/>
      <dgm:spPr/>
    </dgm:pt>
    <dgm:pt modelId="{52191AB1-317F-409A-BC59-20A53A7BAE01}" type="pres">
      <dgm:prSet presAssocID="{00A47B81-14FF-4E90-83CC-B6DD987218FD}" presName="compNode" presStyleCnt="0"/>
      <dgm:spPr/>
    </dgm:pt>
    <dgm:pt modelId="{2093522B-B485-4670-B1B5-8D5284F5CE4A}" type="pres">
      <dgm:prSet presAssocID="{00A47B81-14FF-4E90-83CC-B6DD987218FD}" presName="iconBgRect" presStyleLbl="bgShp" presStyleIdx="2" presStyleCnt="3"/>
      <dgm:spPr/>
    </dgm:pt>
    <dgm:pt modelId="{1D0CB6D5-A557-43B9-8DF4-2BA48473DC7A}" type="pres">
      <dgm:prSet presAssocID="{00A47B81-14FF-4E90-83CC-B6DD987218F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2F08642C-E25C-471F-A0DA-6305023E5484}" type="pres">
      <dgm:prSet presAssocID="{00A47B81-14FF-4E90-83CC-B6DD987218FD}" presName="spaceRect" presStyleCnt="0"/>
      <dgm:spPr/>
    </dgm:pt>
    <dgm:pt modelId="{CABFB45F-0BEB-446F-B571-6CCD073C676E}" type="pres">
      <dgm:prSet presAssocID="{00A47B81-14FF-4E90-83CC-B6DD987218FD}" presName="textRect" presStyleLbl="revTx" presStyleIdx="2" presStyleCnt="3">
        <dgm:presLayoutVars>
          <dgm:chMax val="1"/>
          <dgm:chPref val="1"/>
        </dgm:presLayoutVars>
      </dgm:prSet>
      <dgm:spPr/>
    </dgm:pt>
  </dgm:ptLst>
  <dgm:cxnLst>
    <dgm:cxn modelId="{81526520-BBF3-4123-A5C6-54DAFA7D0309}" type="presOf" srcId="{0208B5F8-5A93-4BA8-9168-0438291C1AF4}" destId="{3EFA792B-C9F8-4D50-92BE-5002FA2B4344}" srcOrd="0" destOrd="0" presId="urn:microsoft.com/office/officeart/2018/2/layout/IconCircleList"/>
    <dgm:cxn modelId="{22D3343F-50C7-403A-BDF7-737363763720}" type="presOf" srcId="{1B3B3F57-1589-4131-99CE-DAEAF00B05B1}" destId="{F56BE8F5-4980-4A6D-98C2-A92CFE3D6C42}" srcOrd="0" destOrd="0" presId="urn:microsoft.com/office/officeart/2018/2/layout/IconCircleList"/>
    <dgm:cxn modelId="{73E9DD66-978B-4000-9ED9-93B9A6CBF4D6}" type="presOf" srcId="{920E5849-F9B3-4EC9-BC7A-A39A9D2A5942}" destId="{0E108F62-FFD7-4ED6-9E74-DE885AA0A1E9}" srcOrd="0" destOrd="0" presId="urn:microsoft.com/office/officeart/2018/2/layout/IconCircleList"/>
    <dgm:cxn modelId="{ABAACB4B-ECAF-4B54-8BD1-FA11EFECD289}" srcId="{0208B5F8-5A93-4BA8-9168-0438291C1AF4}" destId="{1B3B3F57-1589-4131-99CE-DAEAF00B05B1}" srcOrd="0" destOrd="0" parTransId="{524069D4-B33D-4993-AEC2-8B4E4118FDEF}" sibTransId="{920E5849-F9B3-4EC9-BC7A-A39A9D2A5942}"/>
    <dgm:cxn modelId="{59838985-003E-4875-BA6B-EC9568FB987A}" srcId="{0208B5F8-5A93-4BA8-9168-0438291C1AF4}" destId="{00A47B81-14FF-4E90-83CC-B6DD987218FD}" srcOrd="2" destOrd="0" parTransId="{CC802B03-D3E8-4126-97F5-8ACBB3CCFB8B}" sibTransId="{27DC25A8-22A9-4886-8762-89D1E43B5471}"/>
    <dgm:cxn modelId="{978B4193-7D98-474A-9805-3C244DD12279}" type="presOf" srcId="{00A47B81-14FF-4E90-83CC-B6DD987218FD}" destId="{CABFB45F-0BEB-446F-B571-6CCD073C676E}" srcOrd="0" destOrd="0" presId="urn:microsoft.com/office/officeart/2018/2/layout/IconCircleList"/>
    <dgm:cxn modelId="{7343C89D-FD2E-4208-AC11-F70DA2BC236B}" type="presOf" srcId="{1F6E2DAF-9BBE-4D46-962F-F4A8860E89FF}" destId="{2A292D7C-F4E8-442B-8737-67A704CFE5AB}" srcOrd="0" destOrd="0" presId="urn:microsoft.com/office/officeart/2018/2/layout/IconCircleList"/>
    <dgm:cxn modelId="{9A45B0E7-8DF4-4E17-9D18-F0D6583EBC17}" srcId="{0208B5F8-5A93-4BA8-9168-0438291C1AF4}" destId="{1F6E2DAF-9BBE-4D46-962F-F4A8860E89FF}" srcOrd="1" destOrd="0" parTransId="{1FBA954C-5216-4820-8E5A-16E37D29EFE7}" sibTransId="{59FEB603-2485-4E92-BE1C-562E97D3CD9D}"/>
    <dgm:cxn modelId="{1A4CC8EC-68DD-46F1-92CB-36661D0317C9}" type="presOf" srcId="{59FEB603-2485-4E92-BE1C-562E97D3CD9D}" destId="{35295E52-71BB-4F7A-913B-5315F930BEBC}" srcOrd="0" destOrd="0" presId="urn:microsoft.com/office/officeart/2018/2/layout/IconCircleList"/>
    <dgm:cxn modelId="{B5A11F43-A7A6-45D5-BE68-B4747DAD2894}" type="presParOf" srcId="{3EFA792B-C9F8-4D50-92BE-5002FA2B4344}" destId="{75A2A778-30FF-40B7-ACAB-243B7FAF88A6}" srcOrd="0" destOrd="0" presId="urn:microsoft.com/office/officeart/2018/2/layout/IconCircleList"/>
    <dgm:cxn modelId="{493201DA-6A09-49DE-92B9-8C2FC925F98F}" type="presParOf" srcId="{75A2A778-30FF-40B7-ACAB-243B7FAF88A6}" destId="{5B4834C1-34D1-4CD0-95E1-6123202E2CFD}" srcOrd="0" destOrd="0" presId="urn:microsoft.com/office/officeart/2018/2/layout/IconCircleList"/>
    <dgm:cxn modelId="{1155877F-2DA4-4B4D-8AD8-7137EDD4FE72}" type="presParOf" srcId="{5B4834C1-34D1-4CD0-95E1-6123202E2CFD}" destId="{C8DBDE59-0E5B-455B-8EE1-A875CE9372F3}" srcOrd="0" destOrd="0" presId="urn:microsoft.com/office/officeart/2018/2/layout/IconCircleList"/>
    <dgm:cxn modelId="{CA7ECBA8-0D98-4F77-A69E-EB34C4D0F3B3}" type="presParOf" srcId="{5B4834C1-34D1-4CD0-95E1-6123202E2CFD}" destId="{BD6A0914-0E7D-4517-9A74-7307A731B7B6}" srcOrd="1" destOrd="0" presId="urn:microsoft.com/office/officeart/2018/2/layout/IconCircleList"/>
    <dgm:cxn modelId="{6E2BF2A4-678D-40F1-8D71-21F0D165F887}" type="presParOf" srcId="{5B4834C1-34D1-4CD0-95E1-6123202E2CFD}" destId="{EC2A62B7-B54B-446E-B381-26DB0C804B8F}" srcOrd="2" destOrd="0" presId="urn:microsoft.com/office/officeart/2018/2/layout/IconCircleList"/>
    <dgm:cxn modelId="{7FD77C10-0B03-45B8-B274-C057F518E82C}" type="presParOf" srcId="{5B4834C1-34D1-4CD0-95E1-6123202E2CFD}" destId="{F56BE8F5-4980-4A6D-98C2-A92CFE3D6C42}" srcOrd="3" destOrd="0" presId="urn:microsoft.com/office/officeart/2018/2/layout/IconCircleList"/>
    <dgm:cxn modelId="{7DCD0EF4-CF20-4245-9FE1-8A655E6E3A40}" type="presParOf" srcId="{75A2A778-30FF-40B7-ACAB-243B7FAF88A6}" destId="{0E108F62-FFD7-4ED6-9E74-DE885AA0A1E9}" srcOrd="1" destOrd="0" presId="urn:microsoft.com/office/officeart/2018/2/layout/IconCircleList"/>
    <dgm:cxn modelId="{F8385F52-7C34-49FD-A534-BAFEF9F4BC92}" type="presParOf" srcId="{75A2A778-30FF-40B7-ACAB-243B7FAF88A6}" destId="{E01526D2-1B53-414C-AB09-68D486C364DC}" srcOrd="2" destOrd="0" presId="urn:microsoft.com/office/officeart/2018/2/layout/IconCircleList"/>
    <dgm:cxn modelId="{0CAE815F-9486-4B7E-AC45-162F3924DCF8}" type="presParOf" srcId="{E01526D2-1B53-414C-AB09-68D486C364DC}" destId="{55363DA1-19AB-4F96-9226-6FB4EAFEDC04}" srcOrd="0" destOrd="0" presId="urn:microsoft.com/office/officeart/2018/2/layout/IconCircleList"/>
    <dgm:cxn modelId="{F8C14A51-FBCE-4F25-8CB9-671C3AED6FBB}" type="presParOf" srcId="{E01526D2-1B53-414C-AB09-68D486C364DC}" destId="{D7569FA9-C028-4A0E-9BC0-5C1B90A0C393}" srcOrd="1" destOrd="0" presId="urn:microsoft.com/office/officeart/2018/2/layout/IconCircleList"/>
    <dgm:cxn modelId="{EDCD83E4-0EEF-4452-B6C8-13DF54A10C1C}" type="presParOf" srcId="{E01526D2-1B53-414C-AB09-68D486C364DC}" destId="{FF4EAC3C-946E-4C61-A528-DA510E3FED28}" srcOrd="2" destOrd="0" presId="urn:microsoft.com/office/officeart/2018/2/layout/IconCircleList"/>
    <dgm:cxn modelId="{7778BF7B-CBF3-41BB-9DD4-7C4CD03F81C7}" type="presParOf" srcId="{E01526D2-1B53-414C-AB09-68D486C364DC}" destId="{2A292D7C-F4E8-442B-8737-67A704CFE5AB}" srcOrd="3" destOrd="0" presId="urn:microsoft.com/office/officeart/2018/2/layout/IconCircleList"/>
    <dgm:cxn modelId="{F18CA526-6930-4AF8-A51F-E7761D69B198}" type="presParOf" srcId="{75A2A778-30FF-40B7-ACAB-243B7FAF88A6}" destId="{35295E52-71BB-4F7A-913B-5315F930BEBC}" srcOrd="3" destOrd="0" presId="urn:microsoft.com/office/officeart/2018/2/layout/IconCircleList"/>
    <dgm:cxn modelId="{B722D754-A855-4645-8756-09AF89D43DAA}" type="presParOf" srcId="{75A2A778-30FF-40B7-ACAB-243B7FAF88A6}" destId="{52191AB1-317F-409A-BC59-20A53A7BAE01}" srcOrd="4" destOrd="0" presId="urn:microsoft.com/office/officeart/2018/2/layout/IconCircleList"/>
    <dgm:cxn modelId="{3923627A-42A6-496D-B181-0A555100A6B1}" type="presParOf" srcId="{52191AB1-317F-409A-BC59-20A53A7BAE01}" destId="{2093522B-B485-4670-B1B5-8D5284F5CE4A}" srcOrd="0" destOrd="0" presId="urn:microsoft.com/office/officeart/2018/2/layout/IconCircleList"/>
    <dgm:cxn modelId="{287F45C5-2D39-49A8-B5EB-CEA365E0E88A}" type="presParOf" srcId="{52191AB1-317F-409A-BC59-20A53A7BAE01}" destId="{1D0CB6D5-A557-43B9-8DF4-2BA48473DC7A}" srcOrd="1" destOrd="0" presId="urn:microsoft.com/office/officeart/2018/2/layout/IconCircleList"/>
    <dgm:cxn modelId="{48375718-BDD3-4C49-8C40-9F6A66B55BCF}" type="presParOf" srcId="{52191AB1-317F-409A-BC59-20A53A7BAE01}" destId="{2F08642C-E25C-471F-A0DA-6305023E5484}" srcOrd="2" destOrd="0" presId="urn:microsoft.com/office/officeart/2018/2/layout/IconCircleList"/>
    <dgm:cxn modelId="{D06CA397-F4A9-4D3A-9EEA-1296BB1E0DDB}" type="presParOf" srcId="{52191AB1-317F-409A-BC59-20A53A7BAE01}" destId="{CABFB45F-0BEB-446F-B571-6CCD073C676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8031EA-A3D5-482B-B1CC-B867E4BCD80B}">
      <dsp:nvSpPr>
        <dsp:cNvPr id="0" name=""/>
        <dsp:cNvSpPr/>
      </dsp:nvSpPr>
      <dsp:spPr>
        <a:xfrm>
          <a:off x="0" y="385199"/>
          <a:ext cx="4869656" cy="15005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sz="2000" kern="1200" dirty="0"/>
            <a:t>（</a:t>
          </a:r>
          <a:r>
            <a:rPr lang="en-US" sz="2000" kern="1200" dirty="0"/>
            <a:t>1</a:t>
          </a:r>
          <a:r>
            <a:rPr lang="zh-CN" sz="2000" kern="1200" dirty="0"/>
            <a:t>）数据上云的全生命周期均处于加密状态，且加密、解密过程不受服务商干预。</a:t>
          </a:r>
          <a:endParaRPr lang="en-US" sz="2000" kern="1200" dirty="0"/>
        </a:p>
      </dsp:txBody>
      <dsp:txXfrm>
        <a:off x="73250" y="458449"/>
        <a:ext cx="4723156" cy="1354025"/>
      </dsp:txXfrm>
    </dsp:sp>
    <dsp:sp modelId="{20AA3AA3-9956-4229-8AA4-3FE8EA9D32B5}">
      <dsp:nvSpPr>
        <dsp:cNvPr id="0" name=""/>
        <dsp:cNvSpPr/>
      </dsp:nvSpPr>
      <dsp:spPr>
        <a:xfrm>
          <a:off x="0" y="1943325"/>
          <a:ext cx="4869656" cy="1500525"/>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sz="2000" kern="1200" dirty="0"/>
            <a:t>（</a:t>
          </a:r>
          <a:r>
            <a:rPr lang="en-US" sz="2000" kern="1200" dirty="0"/>
            <a:t>2</a:t>
          </a:r>
          <a:r>
            <a:rPr lang="zh-CN" sz="2000" kern="1200" dirty="0"/>
            <a:t>）新的网盘系统设计了基于</a:t>
          </a:r>
          <a:r>
            <a:rPr lang="en-US" sz="2000" kern="1200" dirty="0"/>
            <a:t>UDP</a:t>
          </a:r>
          <a:r>
            <a:rPr lang="zh-CN" sz="2000" kern="1200" dirty="0"/>
            <a:t>的可靠文件传输协议，对文件传输进行分片校验</a:t>
          </a:r>
          <a:r>
            <a:rPr lang="zh-CN" altLang="en-US" sz="2000" kern="1200" dirty="0"/>
            <a:t>，</a:t>
          </a:r>
          <a:r>
            <a:rPr lang="zh-CN" sz="2000" kern="1200" dirty="0"/>
            <a:t>确保文件传输过程的安全与完整性，对文件的传输速度也具有可控性。</a:t>
          </a:r>
          <a:endParaRPr lang="en-US" sz="2000" kern="1200" dirty="0"/>
        </a:p>
      </dsp:txBody>
      <dsp:txXfrm>
        <a:off x="73250" y="2016575"/>
        <a:ext cx="4723156" cy="13540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CE799-B394-4492-95E6-5CD1861AAF1C}">
      <dsp:nvSpPr>
        <dsp:cNvPr id="0" name=""/>
        <dsp:cNvSpPr/>
      </dsp:nvSpPr>
      <dsp:spPr>
        <a:xfrm>
          <a:off x="1131974" y="11751"/>
          <a:ext cx="1921500" cy="19215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A96802-F4FE-4B53-8F57-5B4DD1C28FE0}">
      <dsp:nvSpPr>
        <dsp:cNvPr id="0" name=""/>
        <dsp:cNvSpPr/>
      </dsp:nvSpPr>
      <dsp:spPr>
        <a:xfrm>
          <a:off x="1541474" y="421251"/>
          <a:ext cx="1102500" cy="1102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6CB781-D015-4BDC-80BC-27A9914D6321}">
      <dsp:nvSpPr>
        <dsp:cNvPr id="0" name=""/>
        <dsp:cNvSpPr/>
      </dsp:nvSpPr>
      <dsp:spPr>
        <a:xfrm>
          <a:off x="517724" y="2531752"/>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cap="all"/>
          </a:pPr>
          <a:r>
            <a:rPr lang="zh-CN" sz="1600" kern="1200" dirty="0"/>
            <a:t>（</a:t>
          </a:r>
          <a:r>
            <a:rPr lang="en-US" sz="1600" kern="1200" dirty="0"/>
            <a:t>1</a:t>
          </a:r>
          <a:r>
            <a:rPr lang="zh-CN" sz="1600" kern="1200" dirty="0"/>
            <a:t>）文件加密解密的密钥由客户端保管，服务端无法查看用户内容。</a:t>
          </a:r>
          <a:endParaRPr lang="en-US" sz="1600" kern="1200" dirty="0"/>
        </a:p>
      </dsp:txBody>
      <dsp:txXfrm>
        <a:off x="517724" y="2531752"/>
        <a:ext cx="3150000" cy="720000"/>
      </dsp:txXfrm>
    </dsp:sp>
    <dsp:sp modelId="{1DB3D843-4F4B-4B8A-BC8D-A47A9A8F6BAC}">
      <dsp:nvSpPr>
        <dsp:cNvPr id="0" name=""/>
        <dsp:cNvSpPr/>
      </dsp:nvSpPr>
      <dsp:spPr>
        <a:xfrm>
          <a:off x="4833225" y="11751"/>
          <a:ext cx="1921500" cy="19215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9A2182-D320-4016-93CB-EB32AA023BA5}">
      <dsp:nvSpPr>
        <dsp:cNvPr id="0" name=""/>
        <dsp:cNvSpPr/>
      </dsp:nvSpPr>
      <dsp:spPr>
        <a:xfrm>
          <a:off x="5242725" y="421251"/>
          <a:ext cx="1102500" cy="1102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BC6576-0BE1-44D8-B88C-657816BAD672}">
      <dsp:nvSpPr>
        <dsp:cNvPr id="0" name=""/>
        <dsp:cNvSpPr/>
      </dsp:nvSpPr>
      <dsp:spPr>
        <a:xfrm>
          <a:off x="4218975" y="2531752"/>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cap="all"/>
          </a:pPr>
          <a:r>
            <a:rPr lang="zh-CN" sz="1600" kern="1200" dirty="0"/>
            <a:t>（</a:t>
          </a:r>
          <a:r>
            <a:rPr lang="en-US" sz="1600" kern="1200" dirty="0"/>
            <a:t>2</a:t>
          </a:r>
          <a:r>
            <a:rPr lang="zh-CN" sz="1600" kern="1200" dirty="0"/>
            <a:t>）采用加密搜索技术保护用户搜索时的隐私</a:t>
          </a:r>
          <a:endParaRPr lang="en-US" sz="1600" kern="1200" dirty="0"/>
        </a:p>
      </dsp:txBody>
      <dsp:txXfrm>
        <a:off x="4218975" y="2531752"/>
        <a:ext cx="315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CA826D-EB9C-4E44-BE61-2BCD359924D3}">
      <dsp:nvSpPr>
        <dsp:cNvPr id="0" name=""/>
        <dsp:cNvSpPr/>
      </dsp:nvSpPr>
      <dsp:spPr>
        <a:xfrm>
          <a:off x="154" y="262752"/>
          <a:ext cx="1859998" cy="223199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726" tIns="0" rIns="183726" bIns="330200" numCol="1" spcCol="1270" anchor="t" anchorCtr="0">
          <a:noAutofit/>
        </a:bodyPr>
        <a:lstStyle/>
        <a:p>
          <a:pPr marL="0" lvl="0" indent="0" algn="l" defTabSz="488950">
            <a:lnSpc>
              <a:spcPct val="90000"/>
            </a:lnSpc>
            <a:spcBef>
              <a:spcPct val="0"/>
            </a:spcBef>
            <a:spcAft>
              <a:spcPct val="35000"/>
            </a:spcAft>
            <a:buNone/>
          </a:pPr>
          <a:r>
            <a:rPr lang="zh-CN" sz="1100" kern="1200"/>
            <a:t>（</a:t>
          </a:r>
          <a:r>
            <a:rPr lang="en-US" sz="1100" kern="1200"/>
            <a:t>1</a:t>
          </a:r>
          <a:r>
            <a:rPr lang="zh-CN" sz="1100" kern="1200"/>
            <a:t>）</a:t>
          </a:r>
          <a:r>
            <a:rPr lang="en-US" sz="1100" kern="1200"/>
            <a:t>Gen</a:t>
          </a:r>
          <a:r>
            <a:rPr lang="zh-CN" sz="1100" kern="1200"/>
            <a:t>：主要用来产生密钥，算法会根据输入的安全系数生成相应的密钥。</a:t>
          </a:r>
          <a:endParaRPr lang="en-US" sz="1100" kern="1200"/>
        </a:p>
      </dsp:txBody>
      <dsp:txXfrm>
        <a:off x="154" y="1155551"/>
        <a:ext cx="1859998" cy="1339198"/>
      </dsp:txXfrm>
    </dsp:sp>
    <dsp:sp modelId="{3C8B2E33-870C-45F3-BD9F-BF82B3388467}">
      <dsp:nvSpPr>
        <dsp:cNvPr id="0" name=""/>
        <dsp:cNvSpPr/>
      </dsp:nvSpPr>
      <dsp:spPr>
        <a:xfrm>
          <a:off x="154" y="262752"/>
          <a:ext cx="1859998" cy="89279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726" tIns="165100" rIns="183726" bIns="165100" numCol="1" spcCol="1270" anchor="ctr" anchorCtr="0">
          <a:noAutofit/>
        </a:bodyPr>
        <a:lstStyle/>
        <a:p>
          <a:pPr marL="0" lvl="0" indent="0" algn="l" defTabSz="1778000">
            <a:lnSpc>
              <a:spcPct val="90000"/>
            </a:lnSpc>
            <a:spcBef>
              <a:spcPct val="0"/>
            </a:spcBef>
            <a:spcAft>
              <a:spcPct val="35000"/>
            </a:spcAft>
            <a:buNone/>
          </a:pPr>
          <a:r>
            <a:rPr lang="en-US" sz="4000" kern="1200"/>
            <a:t>01</a:t>
          </a:r>
        </a:p>
      </dsp:txBody>
      <dsp:txXfrm>
        <a:off x="154" y="262752"/>
        <a:ext cx="1859998" cy="892799"/>
      </dsp:txXfrm>
    </dsp:sp>
    <dsp:sp modelId="{2A9E8828-C2B2-4527-A02F-D69463EEFB60}">
      <dsp:nvSpPr>
        <dsp:cNvPr id="0" name=""/>
        <dsp:cNvSpPr/>
      </dsp:nvSpPr>
      <dsp:spPr>
        <a:xfrm>
          <a:off x="2008951" y="262752"/>
          <a:ext cx="1859998" cy="223199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726" tIns="0" rIns="183726" bIns="330200" numCol="1" spcCol="1270" anchor="t" anchorCtr="0">
          <a:noAutofit/>
        </a:bodyPr>
        <a:lstStyle/>
        <a:p>
          <a:pPr marL="0" lvl="0" indent="0" algn="l" defTabSz="488950">
            <a:lnSpc>
              <a:spcPct val="90000"/>
            </a:lnSpc>
            <a:spcBef>
              <a:spcPct val="0"/>
            </a:spcBef>
            <a:spcAft>
              <a:spcPct val="35000"/>
            </a:spcAft>
            <a:buNone/>
          </a:pPr>
          <a:r>
            <a:rPr lang="zh-CN" sz="1100" kern="1200"/>
            <a:t>（</a:t>
          </a:r>
          <a:r>
            <a:rPr lang="en-US" sz="1100" kern="1200"/>
            <a:t>2</a:t>
          </a:r>
          <a:r>
            <a:rPr lang="zh-CN" sz="1100" kern="1200"/>
            <a:t>）</a:t>
          </a:r>
          <a:r>
            <a:rPr lang="en-US" sz="1100" kern="1200"/>
            <a:t>GenToken</a:t>
          </a:r>
          <a:r>
            <a:rPr lang="zh-CN" sz="1100" kern="1200"/>
            <a:t>：该算法以用户的输入的搜索关键字为输入，产应相应的搜索凭证，主要用于后续搜索执行。</a:t>
          </a:r>
          <a:endParaRPr lang="en-US" sz="1100" kern="1200"/>
        </a:p>
      </dsp:txBody>
      <dsp:txXfrm>
        <a:off x="2008951" y="1155551"/>
        <a:ext cx="1859998" cy="1339198"/>
      </dsp:txXfrm>
    </dsp:sp>
    <dsp:sp modelId="{9E0ACEDA-BAF9-4E01-9ECC-69636E034EB7}">
      <dsp:nvSpPr>
        <dsp:cNvPr id="0" name=""/>
        <dsp:cNvSpPr/>
      </dsp:nvSpPr>
      <dsp:spPr>
        <a:xfrm>
          <a:off x="2008951" y="262752"/>
          <a:ext cx="1859998" cy="89279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726" tIns="165100" rIns="183726" bIns="165100" numCol="1" spcCol="1270" anchor="ctr" anchorCtr="0">
          <a:noAutofit/>
        </a:bodyPr>
        <a:lstStyle/>
        <a:p>
          <a:pPr marL="0" lvl="0" indent="0" algn="l" defTabSz="1778000">
            <a:lnSpc>
              <a:spcPct val="90000"/>
            </a:lnSpc>
            <a:spcBef>
              <a:spcPct val="0"/>
            </a:spcBef>
            <a:spcAft>
              <a:spcPct val="35000"/>
            </a:spcAft>
            <a:buNone/>
          </a:pPr>
          <a:r>
            <a:rPr lang="en-US" sz="4000" kern="1200"/>
            <a:t>02</a:t>
          </a:r>
        </a:p>
      </dsp:txBody>
      <dsp:txXfrm>
        <a:off x="2008951" y="262752"/>
        <a:ext cx="1859998" cy="892799"/>
      </dsp:txXfrm>
    </dsp:sp>
    <dsp:sp modelId="{DC4471B6-8387-4BAF-A5B8-FB7855B3635F}">
      <dsp:nvSpPr>
        <dsp:cNvPr id="0" name=""/>
        <dsp:cNvSpPr/>
      </dsp:nvSpPr>
      <dsp:spPr>
        <a:xfrm>
          <a:off x="4017749" y="262752"/>
          <a:ext cx="1859998" cy="223199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726" tIns="0" rIns="183726" bIns="330200" numCol="1" spcCol="1270" anchor="t" anchorCtr="0">
          <a:noAutofit/>
        </a:bodyPr>
        <a:lstStyle/>
        <a:p>
          <a:pPr marL="0" lvl="0" indent="0" algn="l" defTabSz="488950">
            <a:lnSpc>
              <a:spcPct val="90000"/>
            </a:lnSpc>
            <a:spcBef>
              <a:spcPct val="0"/>
            </a:spcBef>
            <a:spcAft>
              <a:spcPct val="35000"/>
            </a:spcAft>
            <a:buNone/>
          </a:pPr>
          <a:r>
            <a:rPr lang="zh-CN" sz="1100" kern="1200"/>
            <a:t>（</a:t>
          </a:r>
          <a:r>
            <a:rPr lang="en-US" sz="1100" kern="1200"/>
            <a:t>3</a:t>
          </a:r>
          <a:r>
            <a:rPr lang="zh-CN" sz="1100" kern="1200"/>
            <a:t>）</a:t>
          </a:r>
          <a:r>
            <a:rPr lang="en-US" sz="1100" kern="1200"/>
            <a:t>BuildIndex</a:t>
          </a:r>
          <a:r>
            <a:rPr lang="zh-CN" sz="1100" kern="1200"/>
            <a:t>：该算法是由数据拥有者执行，数据拥有者基于数据选出关键字，并在可搜索加密机制上建立索引表。</a:t>
          </a:r>
          <a:endParaRPr lang="en-US" sz="1100" kern="1200"/>
        </a:p>
      </dsp:txBody>
      <dsp:txXfrm>
        <a:off x="4017749" y="1155551"/>
        <a:ext cx="1859998" cy="1339198"/>
      </dsp:txXfrm>
    </dsp:sp>
    <dsp:sp modelId="{AFBEE6FE-54FE-4CA4-B922-671BBBBA1424}">
      <dsp:nvSpPr>
        <dsp:cNvPr id="0" name=""/>
        <dsp:cNvSpPr/>
      </dsp:nvSpPr>
      <dsp:spPr>
        <a:xfrm>
          <a:off x="4017749" y="262752"/>
          <a:ext cx="1859998" cy="89279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726" tIns="165100" rIns="183726" bIns="165100" numCol="1" spcCol="1270" anchor="ctr" anchorCtr="0">
          <a:noAutofit/>
        </a:bodyPr>
        <a:lstStyle/>
        <a:p>
          <a:pPr marL="0" lvl="0" indent="0" algn="l" defTabSz="1778000">
            <a:lnSpc>
              <a:spcPct val="90000"/>
            </a:lnSpc>
            <a:spcBef>
              <a:spcPct val="0"/>
            </a:spcBef>
            <a:spcAft>
              <a:spcPct val="35000"/>
            </a:spcAft>
            <a:buNone/>
          </a:pPr>
          <a:r>
            <a:rPr lang="en-US" sz="4000" kern="1200"/>
            <a:t>03</a:t>
          </a:r>
        </a:p>
      </dsp:txBody>
      <dsp:txXfrm>
        <a:off x="4017749" y="262752"/>
        <a:ext cx="1859998" cy="892799"/>
      </dsp:txXfrm>
    </dsp:sp>
    <dsp:sp modelId="{87A6744A-81AC-4BC1-A669-FF14ED5E36A4}">
      <dsp:nvSpPr>
        <dsp:cNvPr id="0" name=""/>
        <dsp:cNvSpPr/>
      </dsp:nvSpPr>
      <dsp:spPr>
        <a:xfrm>
          <a:off x="6026547" y="262752"/>
          <a:ext cx="1859998" cy="223199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726" tIns="0" rIns="183726" bIns="330200" numCol="1" spcCol="1270" anchor="t" anchorCtr="0">
          <a:noAutofit/>
        </a:bodyPr>
        <a:lstStyle/>
        <a:p>
          <a:pPr marL="0" lvl="0" indent="0" algn="l" defTabSz="488950">
            <a:lnSpc>
              <a:spcPct val="90000"/>
            </a:lnSpc>
            <a:spcBef>
              <a:spcPct val="0"/>
            </a:spcBef>
            <a:spcAft>
              <a:spcPct val="35000"/>
            </a:spcAft>
            <a:buNone/>
          </a:pPr>
          <a:r>
            <a:rPr lang="zh-CN" sz="1100" kern="1200"/>
            <a:t>（</a:t>
          </a:r>
          <a:r>
            <a:rPr lang="en-US" sz="1100" kern="1200"/>
            <a:t>4</a:t>
          </a:r>
          <a:r>
            <a:rPr lang="zh-CN" sz="1100" kern="1200"/>
            <a:t>）</a:t>
          </a:r>
          <a:r>
            <a:rPr lang="en-US" sz="1100" kern="1200"/>
            <a:t>Search</a:t>
          </a:r>
          <a:r>
            <a:rPr lang="zh-CN" sz="1100" kern="1200"/>
            <a:t>：该算法是由服务器端进行，服务器将得到的搜索凭证和索引表作为输入，服务器依靠自身进行计算最后输出结果判断该文件是否满足搜索请求。</a:t>
          </a:r>
          <a:endParaRPr lang="en-US" sz="1100" kern="1200"/>
        </a:p>
      </dsp:txBody>
      <dsp:txXfrm>
        <a:off x="6026547" y="1155551"/>
        <a:ext cx="1859998" cy="1339198"/>
      </dsp:txXfrm>
    </dsp:sp>
    <dsp:sp modelId="{5B41DBB6-D039-4CE8-909B-F5543A266A6A}">
      <dsp:nvSpPr>
        <dsp:cNvPr id="0" name=""/>
        <dsp:cNvSpPr/>
      </dsp:nvSpPr>
      <dsp:spPr>
        <a:xfrm>
          <a:off x="6026547" y="262752"/>
          <a:ext cx="1859998" cy="89279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726" tIns="165100" rIns="183726" bIns="165100" numCol="1" spcCol="1270" anchor="ctr" anchorCtr="0">
          <a:noAutofit/>
        </a:bodyPr>
        <a:lstStyle/>
        <a:p>
          <a:pPr marL="0" lvl="0" indent="0" algn="l" defTabSz="1778000">
            <a:lnSpc>
              <a:spcPct val="90000"/>
            </a:lnSpc>
            <a:spcBef>
              <a:spcPct val="0"/>
            </a:spcBef>
            <a:spcAft>
              <a:spcPct val="35000"/>
            </a:spcAft>
            <a:buNone/>
          </a:pPr>
          <a:r>
            <a:rPr lang="en-US" sz="4000" kern="1200"/>
            <a:t>04</a:t>
          </a:r>
        </a:p>
      </dsp:txBody>
      <dsp:txXfrm>
        <a:off x="6026547" y="262752"/>
        <a:ext cx="1859998" cy="8927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EA100-F6AC-4BDD-8FDF-4141D4222FD9}">
      <dsp:nvSpPr>
        <dsp:cNvPr id="0" name=""/>
        <dsp:cNvSpPr/>
      </dsp:nvSpPr>
      <dsp:spPr>
        <a:xfrm>
          <a:off x="597" y="0"/>
          <a:ext cx="2418194" cy="2713384"/>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8864" tIns="0" rIns="238864" bIns="330200" numCol="1" spcCol="1270" anchor="t" anchorCtr="0">
          <a:noAutofit/>
        </a:bodyPr>
        <a:lstStyle/>
        <a:p>
          <a:pPr marL="0" lvl="0" indent="0" algn="l" defTabSz="622300">
            <a:lnSpc>
              <a:spcPct val="90000"/>
            </a:lnSpc>
            <a:spcBef>
              <a:spcPct val="0"/>
            </a:spcBef>
            <a:spcAft>
              <a:spcPct val="35000"/>
            </a:spcAft>
            <a:buNone/>
          </a:pPr>
          <a:r>
            <a:rPr lang="zh-CN" sz="1400" kern="1200" dirty="0"/>
            <a:t>（</a:t>
          </a:r>
          <a:r>
            <a:rPr lang="en-US" sz="1400" kern="1200" dirty="0"/>
            <a:t>1</a:t>
          </a:r>
          <a:r>
            <a:rPr lang="zh-CN" sz="1400" kern="1200" dirty="0"/>
            <a:t>）先将关键字按照不同属性划分成不同的小集合</a:t>
          </a:r>
          <a:endParaRPr lang="en-US" sz="1400" kern="1200" dirty="0"/>
        </a:p>
      </dsp:txBody>
      <dsp:txXfrm>
        <a:off x="597" y="1085353"/>
        <a:ext cx="2418194" cy="1628030"/>
      </dsp:txXfrm>
    </dsp:sp>
    <dsp:sp modelId="{B42D7F5E-32FB-4CCF-A427-0734C45FD34B}">
      <dsp:nvSpPr>
        <dsp:cNvPr id="0" name=""/>
        <dsp:cNvSpPr/>
      </dsp:nvSpPr>
      <dsp:spPr>
        <a:xfrm>
          <a:off x="597" y="0"/>
          <a:ext cx="2418194" cy="10853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8864" tIns="165100" rIns="238864" bIns="165100" numCol="1" spcCol="1270" anchor="ctr" anchorCtr="0">
          <a:noAutofit/>
        </a:bodyPr>
        <a:lstStyle/>
        <a:p>
          <a:pPr marL="0" lvl="0" indent="0" algn="l" defTabSz="2400300">
            <a:lnSpc>
              <a:spcPct val="90000"/>
            </a:lnSpc>
            <a:spcBef>
              <a:spcPct val="0"/>
            </a:spcBef>
            <a:spcAft>
              <a:spcPct val="35000"/>
            </a:spcAft>
            <a:buNone/>
          </a:pPr>
          <a:r>
            <a:rPr lang="en-US" sz="5400" kern="1200"/>
            <a:t>01</a:t>
          </a:r>
        </a:p>
      </dsp:txBody>
      <dsp:txXfrm>
        <a:off x="597" y="0"/>
        <a:ext cx="2418194" cy="1085353"/>
      </dsp:txXfrm>
    </dsp:sp>
    <dsp:sp modelId="{0B3C997E-B8D8-4E5B-9BC4-3CE871B02F3A}">
      <dsp:nvSpPr>
        <dsp:cNvPr id="0" name=""/>
        <dsp:cNvSpPr/>
      </dsp:nvSpPr>
      <dsp:spPr>
        <a:xfrm>
          <a:off x="2612247" y="0"/>
          <a:ext cx="2418194" cy="2713384"/>
        </a:xfrm>
        <a:prstGeom prst="rect">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8864" tIns="0" rIns="238864" bIns="330200" numCol="1" spcCol="1270" anchor="t" anchorCtr="0">
          <a:noAutofit/>
        </a:bodyPr>
        <a:lstStyle/>
        <a:p>
          <a:pPr marL="0" lvl="0" indent="0" algn="l" defTabSz="622300">
            <a:lnSpc>
              <a:spcPct val="90000"/>
            </a:lnSpc>
            <a:spcBef>
              <a:spcPct val="0"/>
            </a:spcBef>
            <a:spcAft>
              <a:spcPct val="35000"/>
            </a:spcAft>
            <a:buNone/>
          </a:pPr>
          <a:r>
            <a:rPr lang="zh-CN" sz="1400" kern="1200" dirty="0"/>
            <a:t>（</a:t>
          </a:r>
          <a:r>
            <a:rPr lang="en-US" sz="1400" kern="1200" dirty="0"/>
            <a:t>2</a:t>
          </a:r>
          <a:r>
            <a:rPr lang="zh-CN" sz="1400" kern="1200" dirty="0"/>
            <a:t>）每个小集合生成一个特征值</a:t>
          </a:r>
          <a:endParaRPr lang="en-US" sz="1400" kern="1200" dirty="0"/>
        </a:p>
      </dsp:txBody>
      <dsp:txXfrm>
        <a:off x="2612247" y="1085353"/>
        <a:ext cx="2418194" cy="1628030"/>
      </dsp:txXfrm>
    </dsp:sp>
    <dsp:sp modelId="{79A96297-E05A-4BF6-8DBE-252D6A6F361D}">
      <dsp:nvSpPr>
        <dsp:cNvPr id="0" name=""/>
        <dsp:cNvSpPr/>
      </dsp:nvSpPr>
      <dsp:spPr>
        <a:xfrm>
          <a:off x="2612247" y="0"/>
          <a:ext cx="2418194" cy="10853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8864" tIns="165100" rIns="238864" bIns="165100" numCol="1" spcCol="1270" anchor="ctr" anchorCtr="0">
          <a:noAutofit/>
        </a:bodyPr>
        <a:lstStyle/>
        <a:p>
          <a:pPr marL="0" lvl="0" indent="0" algn="l" defTabSz="2400300">
            <a:lnSpc>
              <a:spcPct val="90000"/>
            </a:lnSpc>
            <a:spcBef>
              <a:spcPct val="0"/>
            </a:spcBef>
            <a:spcAft>
              <a:spcPct val="35000"/>
            </a:spcAft>
            <a:buNone/>
          </a:pPr>
          <a:r>
            <a:rPr lang="en-US" sz="5400" kern="1200"/>
            <a:t>02</a:t>
          </a:r>
        </a:p>
      </dsp:txBody>
      <dsp:txXfrm>
        <a:off x="2612247" y="0"/>
        <a:ext cx="2418194" cy="1085353"/>
      </dsp:txXfrm>
    </dsp:sp>
    <dsp:sp modelId="{7F44740E-B7C3-42EF-845C-DA479A01CC81}">
      <dsp:nvSpPr>
        <dsp:cNvPr id="0" name=""/>
        <dsp:cNvSpPr/>
      </dsp:nvSpPr>
      <dsp:spPr>
        <a:xfrm>
          <a:off x="5223897" y="0"/>
          <a:ext cx="2418194" cy="2713384"/>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8864" tIns="0" rIns="238864" bIns="330200" numCol="1" spcCol="1270" anchor="t" anchorCtr="0">
          <a:noAutofit/>
        </a:bodyPr>
        <a:lstStyle/>
        <a:p>
          <a:pPr marL="0" lvl="0" indent="0" algn="l" defTabSz="622300">
            <a:lnSpc>
              <a:spcPct val="90000"/>
            </a:lnSpc>
            <a:spcBef>
              <a:spcPct val="0"/>
            </a:spcBef>
            <a:spcAft>
              <a:spcPct val="35000"/>
            </a:spcAft>
            <a:buNone/>
          </a:pPr>
          <a:r>
            <a:rPr lang="zh-CN" sz="1400" kern="1200"/>
            <a:t>（</a:t>
          </a:r>
          <a:r>
            <a:rPr lang="en-US" sz="1400" kern="1200"/>
            <a:t>3</a:t>
          </a:r>
          <a:r>
            <a:rPr lang="zh-CN" sz="1400" kern="1200"/>
            <a:t>）查询时，先将由关键字生成的</a:t>
          </a:r>
          <a:r>
            <a:rPr lang="en-US" sz="1400" kern="1200"/>
            <a:t>token</a:t>
          </a:r>
          <a:r>
            <a:rPr lang="zh-CN" sz="1400" kern="1200"/>
            <a:t>与小集合的特征值进行比对，找到匹配的特征值后再进入相应的小集合进行精确查找。</a:t>
          </a:r>
          <a:endParaRPr lang="en-US" sz="1400" kern="1200"/>
        </a:p>
      </dsp:txBody>
      <dsp:txXfrm>
        <a:off x="5223897" y="1085353"/>
        <a:ext cx="2418194" cy="1628030"/>
      </dsp:txXfrm>
    </dsp:sp>
    <dsp:sp modelId="{5A527332-F25C-4F33-9964-DD35B629C231}">
      <dsp:nvSpPr>
        <dsp:cNvPr id="0" name=""/>
        <dsp:cNvSpPr/>
      </dsp:nvSpPr>
      <dsp:spPr>
        <a:xfrm>
          <a:off x="5223897" y="0"/>
          <a:ext cx="2418194" cy="10853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8864" tIns="165100" rIns="238864" bIns="165100" numCol="1" spcCol="1270" anchor="ctr" anchorCtr="0">
          <a:noAutofit/>
        </a:bodyPr>
        <a:lstStyle/>
        <a:p>
          <a:pPr marL="0" lvl="0" indent="0" algn="l" defTabSz="2400300">
            <a:lnSpc>
              <a:spcPct val="90000"/>
            </a:lnSpc>
            <a:spcBef>
              <a:spcPct val="0"/>
            </a:spcBef>
            <a:spcAft>
              <a:spcPct val="35000"/>
            </a:spcAft>
            <a:buNone/>
          </a:pPr>
          <a:r>
            <a:rPr lang="en-US" sz="5400" kern="1200"/>
            <a:t>03</a:t>
          </a:r>
        </a:p>
      </dsp:txBody>
      <dsp:txXfrm>
        <a:off x="5223897" y="0"/>
        <a:ext cx="2418194" cy="10853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DBDE59-0E5B-455B-8EE1-A875CE9372F3}">
      <dsp:nvSpPr>
        <dsp:cNvPr id="0" name=""/>
        <dsp:cNvSpPr/>
      </dsp:nvSpPr>
      <dsp:spPr>
        <a:xfrm>
          <a:off x="165930" y="1304297"/>
          <a:ext cx="654908" cy="65490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6A0914-0E7D-4517-9A74-7307A731B7B6}">
      <dsp:nvSpPr>
        <dsp:cNvPr id="0" name=""/>
        <dsp:cNvSpPr/>
      </dsp:nvSpPr>
      <dsp:spPr>
        <a:xfrm>
          <a:off x="303461" y="1441828"/>
          <a:ext cx="379847" cy="3798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6BE8F5-4980-4A6D-98C2-A92CFE3D6C42}">
      <dsp:nvSpPr>
        <dsp:cNvPr id="0" name=""/>
        <dsp:cNvSpPr/>
      </dsp:nvSpPr>
      <dsp:spPr>
        <a:xfrm>
          <a:off x="961176" y="1304297"/>
          <a:ext cx="1543713" cy="654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1</a:t>
          </a:r>
          <a:r>
            <a:rPr lang="zh-CN" sz="1300" kern="1200"/>
            <a:t>、将加密搜索概念引入到网盘系统中，并实现该系统。</a:t>
          </a:r>
          <a:endParaRPr lang="en-US" sz="1300" kern="1200"/>
        </a:p>
      </dsp:txBody>
      <dsp:txXfrm>
        <a:off x="961176" y="1304297"/>
        <a:ext cx="1543713" cy="654908"/>
      </dsp:txXfrm>
    </dsp:sp>
    <dsp:sp modelId="{55363DA1-19AB-4F96-9226-6FB4EAFEDC04}">
      <dsp:nvSpPr>
        <dsp:cNvPr id="0" name=""/>
        <dsp:cNvSpPr/>
      </dsp:nvSpPr>
      <dsp:spPr>
        <a:xfrm>
          <a:off x="2773870" y="1304297"/>
          <a:ext cx="654908" cy="65490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569FA9-C028-4A0E-9BC0-5C1B90A0C393}">
      <dsp:nvSpPr>
        <dsp:cNvPr id="0" name=""/>
        <dsp:cNvSpPr/>
      </dsp:nvSpPr>
      <dsp:spPr>
        <a:xfrm>
          <a:off x="2911401" y="1441828"/>
          <a:ext cx="379847" cy="3798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292D7C-F4E8-442B-8737-67A704CFE5AB}">
      <dsp:nvSpPr>
        <dsp:cNvPr id="0" name=""/>
        <dsp:cNvSpPr/>
      </dsp:nvSpPr>
      <dsp:spPr>
        <a:xfrm>
          <a:off x="3569116" y="1304297"/>
          <a:ext cx="1543713" cy="654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2</a:t>
          </a:r>
          <a:r>
            <a:rPr lang="zh-CN" sz="1300" kern="1200"/>
            <a:t>、对加密搜索过程中搜索算法进行改进，优化加密搜索的性能。</a:t>
          </a:r>
          <a:endParaRPr lang="en-US" sz="1300" kern="1200"/>
        </a:p>
      </dsp:txBody>
      <dsp:txXfrm>
        <a:off x="3569116" y="1304297"/>
        <a:ext cx="1543713" cy="654908"/>
      </dsp:txXfrm>
    </dsp:sp>
    <dsp:sp modelId="{2093522B-B485-4670-B1B5-8D5284F5CE4A}">
      <dsp:nvSpPr>
        <dsp:cNvPr id="0" name=""/>
        <dsp:cNvSpPr/>
      </dsp:nvSpPr>
      <dsp:spPr>
        <a:xfrm>
          <a:off x="5381810" y="1304297"/>
          <a:ext cx="654908" cy="65490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0CB6D5-A557-43B9-8DF4-2BA48473DC7A}">
      <dsp:nvSpPr>
        <dsp:cNvPr id="0" name=""/>
        <dsp:cNvSpPr/>
      </dsp:nvSpPr>
      <dsp:spPr>
        <a:xfrm>
          <a:off x="5519340" y="1441828"/>
          <a:ext cx="379847" cy="3798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BFB45F-0BEB-446F-B571-6CCD073C676E}">
      <dsp:nvSpPr>
        <dsp:cNvPr id="0" name=""/>
        <dsp:cNvSpPr/>
      </dsp:nvSpPr>
      <dsp:spPr>
        <a:xfrm>
          <a:off x="6177056" y="1304297"/>
          <a:ext cx="1543713" cy="654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3</a:t>
          </a:r>
          <a:r>
            <a:rPr lang="zh-CN" sz="1300" kern="1200"/>
            <a:t>、基于</a:t>
          </a:r>
          <a:r>
            <a:rPr lang="en-US" sz="1300" kern="1200"/>
            <a:t>UDP</a:t>
          </a:r>
          <a:r>
            <a:rPr lang="zh-CN" sz="1300" kern="1200"/>
            <a:t>可靠传输协议设计。</a:t>
          </a:r>
          <a:endParaRPr lang="en-US" sz="1300" kern="1200"/>
        </a:p>
      </dsp:txBody>
      <dsp:txXfrm>
        <a:off x="6177056" y="1304297"/>
        <a:ext cx="1543713" cy="6549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295D8F-3AA5-4A61-9133-B56D6D4BACD4}" type="datetimeFigureOut">
              <a:rPr lang="zh-CN" altLang="en-US" smtClean="0"/>
              <a:t>2019/4/22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C1BE3-D5E9-4DD2-AF44-0494E9688456}" type="slidenum">
              <a:rPr lang="zh-CN" altLang="en-US" smtClean="0"/>
              <a:t>‹#›</a:t>
            </a:fld>
            <a:endParaRPr lang="zh-CN" altLang="en-US"/>
          </a:p>
        </p:txBody>
      </p:sp>
    </p:spTree>
    <p:extLst>
      <p:ext uri="{BB962C8B-B14F-4D97-AF65-F5344CB8AC3E}">
        <p14:creationId xmlns:p14="http://schemas.microsoft.com/office/powerpoint/2010/main" val="27029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随着网络技术发展，个人工作生活产生的数据量明显增多，因此如何高效便捷的存储用户数据是一个非常重要的问题</a:t>
            </a:r>
          </a:p>
        </p:txBody>
      </p:sp>
      <p:sp>
        <p:nvSpPr>
          <p:cNvPr id="4" name="灯片编号占位符 3"/>
          <p:cNvSpPr>
            <a:spLocks noGrp="1"/>
          </p:cNvSpPr>
          <p:nvPr>
            <p:ph type="sldNum" sz="quarter" idx="5"/>
          </p:nvPr>
        </p:nvSpPr>
        <p:spPr/>
        <p:txBody>
          <a:bodyPr/>
          <a:lstStyle/>
          <a:p>
            <a:fld id="{406C1BE3-D5E9-4DD2-AF44-0494E9688456}" type="slidenum">
              <a:rPr lang="zh-CN" altLang="en-US" smtClean="0"/>
              <a:t>4</a:t>
            </a:fld>
            <a:endParaRPr lang="zh-CN" altLang="en-US"/>
          </a:p>
        </p:txBody>
      </p:sp>
    </p:spTree>
    <p:extLst>
      <p:ext uri="{BB962C8B-B14F-4D97-AF65-F5344CB8AC3E}">
        <p14:creationId xmlns:p14="http://schemas.microsoft.com/office/powerpoint/2010/main" val="2192118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传统网盘一般拓扑图，</a:t>
            </a:r>
          </a:p>
        </p:txBody>
      </p:sp>
      <p:sp>
        <p:nvSpPr>
          <p:cNvPr id="4" name="灯片编号占位符 3"/>
          <p:cNvSpPr>
            <a:spLocks noGrp="1"/>
          </p:cNvSpPr>
          <p:nvPr>
            <p:ph type="sldNum" sz="quarter" idx="5"/>
          </p:nvPr>
        </p:nvSpPr>
        <p:spPr/>
        <p:txBody>
          <a:bodyPr/>
          <a:lstStyle/>
          <a:p>
            <a:fld id="{406C1BE3-D5E9-4DD2-AF44-0494E9688456}" type="slidenum">
              <a:rPr lang="zh-CN" altLang="en-US" smtClean="0"/>
              <a:t>7</a:t>
            </a:fld>
            <a:endParaRPr lang="zh-CN" altLang="en-US"/>
          </a:p>
        </p:txBody>
      </p:sp>
    </p:spTree>
    <p:extLst>
      <p:ext uri="{BB962C8B-B14F-4D97-AF65-F5344CB8AC3E}">
        <p14:creationId xmlns:p14="http://schemas.microsoft.com/office/powerpoint/2010/main" val="2682615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6C1BE3-D5E9-4DD2-AF44-0494E9688456}" type="slidenum">
              <a:rPr lang="zh-CN" altLang="en-US" smtClean="0"/>
              <a:t>10</a:t>
            </a:fld>
            <a:endParaRPr lang="zh-CN" altLang="en-US"/>
          </a:p>
        </p:txBody>
      </p:sp>
    </p:spTree>
    <p:extLst>
      <p:ext uri="{BB962C8B-B14F-4D97-AF65-F5344CB8AC3E}">
        <p14:creationId xmlns:p14="http://schemas.microsoft.com/office/powerpoint/2010/main" val="2222490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6C1BE3-D5E9-4DD2-AF44-0494E9688456}" type="slidenum">
              <a:rPr lang="zh-CN" altLang="en-US" smtClean="0"/>
              <a:t>11</a:t>
            </a:fld>
            <a:endParaRPr lang="zh-CN" altLang="en-US"/>
          </a:p>
        </p:txBody>
      </p:sp>
    </p:spTree>
    <p:extLst>
      <p:ext uri="{BB962C8B-B14F-4D97-AF65-F5344CB8AC3E}">
        <p14:creationId xmlns:p14="http://schemas.microsoft.com/office/powerpoint/2010/main" val="1399763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6C1BE3-D5E9-4DD2-AF44-0494E9688456}" type="slidenum">
              <a:rPr lang="zh-CN" altLang="en-US" smtClean="0"/>
              <a:t>12</a:t>
            </a:fld>
            <a:endParaRPr lang="zh-CN" altLang="en-US"/>
          </a:p>
        </p:txBody>
      </p:sp>
    </p:spTree>
    <p:extLst>
      <p:ext uri="{BB962C8B-B14F-4D97-AF65-F5344CB8AC3E}">
        <p14:creationId xmlns:p14="http://schemas.microsoft.com/office/powerpoint/2010/main" val="695926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6C1BE3-D5E9-4DD2-AF44-0494E9688456}" type="slidenum">
              <a:rPr lang="zh-CN" altLang="en-US" smtClean="0"/>
              <a:t>13</a:t>
            </a:fld>
            <a:endParaRPr lang="zh-CN" altLang="en-US"/>
          </a:p>
        </p:txBody>
      </p:sp>
    </p:spTree>
    <p:extLst>
      <p:ext uri="{BB962C8B-B14F-4D97-AF65-F5344CB8AC3E}">
        <p14:creationId xmlns:p14="http://schemas.microsoft.com/office/powerpoint/2010/main" val="3282082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6C1BE3-D5E9-4DD2-AF44-0494E9688456}" type="slidenum">
              <a:rPr lang="zh-CN" altLang="en-US" smtClean="0"/>
              <a:t>16</a:t>
            </a:fld>
            <a:endParaRPr lang="zh-CN" altLang="en-US"/>
          </a:p>
        </p:txBody>
      </p:sp>
    </p:spTree>
    <p:extLst>
      <p:ext uri="{BB962C8B-B14F-4D97-AF65-F5344CB8AC3E}">
        <p14:creationId xmlns:p14="http://schemas.microsoft.com/office/powerpoint/2010/main" val="3491878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6C1BE3-D5E9-4DD2-AF44-0494E9688456}" type="slidenum">
              <a:rPr lang="zh-CN" altLang="en-US" smtClean="0"/>
              <a:t>21</a:t>
            </a:fld>
            <a:endParaRPr lang="zh-CN" altLang="en-US"/>
          </a:p>
        </p:txBody>
      </p:sp>
    </p:spTree>
    <p:extLst>
      <p:ext uri="{BB962C8B-B14F-4D97-AF65-F5344CB8AC3E}">
        <p14:creationId xmlns:p14="http://schemas.microsoft.com/office/powerpoint/2010/main" val="787811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AD4687C-C755-4BB9-A989-51D65373B122}" type="datetimeFigureOut">
              <a:rPr lang="zh-CN" altLang="en-US" smtClean="0"/>
              <a:t>2019/4/22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3622257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AD4687C-C755-4BB9-A989-51D65373B122}" type="datetimeFigureOut">
              <a:rPr lang="zh-CN" altLang="en-US" smtClean="0"/>
              <a:t>2019/4/22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2932844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2" y="273845"/>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AD4687C-C755-4BB9-A989-51D65373B122}" type="datetimeFigureOut">
              <a:rPr lang="zh-CN" altLang="en-US" smtClean="0"/>
              <a:t>2019/4/22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3531030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AD4687C-C755-4BB9-A989-51D65373B122}" type="datetimeFigureOut">
              <a:rPr lang="zh-CN" altLang="en-US" smtClean="0"/>
              <a:t>2019/4/22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97316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AD4687C-C755-4BB9-A989-51D65373B122}" type="datetimeFigureOut">
              <a:rPr lang="zh-CN" altLang="en-US" smtClean="0"/>
              <a:t>2019/4/22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343512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AD4687C-C755-4BB9-A989-51D65373B122}" type="datetimeFigureOut">
              <a:rPr lang="zh-CN" altLang="en-US" smtClean="0"/>
              <a:t>2019/4/22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1028200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2"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2"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AD4687C-C755-4BB9-A989-51D65373B122}" type="datetimeFigureOut">
              <a:rPr lang="zh-CN" altLang="en-US" smtClean="0"/>
              <a:t>2019/4/22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1755770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AD4687C-C755-4BB9-A989-51D65373B122}" type="datetimeFigureOut">
              <a:rPr lang="zh-CN" altLang="en-US" smtClean="0"/>
              <a:t>2019/4/22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24989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D4687C-C755-4BB9-A989-51D65373B122}" type="datetimeFigureOut">
              <a:rPr lang="zh-CN" altLang="en-US" smtClean="0"/>
              <a:t>2019/4/22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401017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AD4687C-C755-4BB9-A989-51D65373B122}" type="datetimeFigureOut">
              <a:rPr lang="zh-CN" altLang="en-US" smtClean="0"/>
              <a:t>2019/4/22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408895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AD4687C-C755-4BB9-A989-51D65373B122}" type="datetimeFigureOut">
              <a:rPr lang="zh-CN" altLang="en-US" smtClean="0"/>
              <a:t>2019/4/22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248698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AE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AD4687C-C755-4BB9-A989-51D65373B122}" type="datetimeFigureOut">
              <a:rPr lang="zh-CN" altLang="en-US" smtClean="0"/>
              <a:t>2019/4/22</a:t>
            </a:fld>
            <a:endParaRPr lang="zh-CN" alt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6649A0B-6E84-4D81-8BB5-3304024CC7D6}" type="slidenum">
              <a:rPr lang="zh-CN" altLang="en-US" smtClean="0"/>
              <a:t>‹#›</a:t>
            </a:fld>
            <a:endParaRPr lang="zh-CN" altLang="en-US"/>
          </a:p>
        </p:txBody>
      </p:sp>
    </p:spTree>
    <p:extLst>
      <p:ext uri="{BB962C8B-B14F-4D97-AF65-F5344CB8AC3E}">
        <p14:creationId xmlns:p14="http://schemas.microsoft.com/office/powerpoint/2010/main" val="7049716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14164" y="769326"/>
            <a:ext cx="2107144" cy="1550082"/>
            <a:chOff x="3326607" y="947688"/>
            <a:chExt cx="2140743" cy="1574800"/>
          </a:xfrm>
        </p:grpSpPr>
        <p:grpSp>
          <p:nvGrpSpPr>
            <p:cNvPr id="5" name="组合 4"/>
            <p:cNvGrpSpPr/>
            <p:nvPr/>
          </p:nvGrpSpPr>
          <p:grpSpPr>
            <a:xfrm>
              <a:off x="3813175" y="947688"/>
              <a:ext cx="1500187" cy="1498600"/>
              <a:chOff x="1978025" y="1323975"/>
              <a:chExt cx="1500187" cy="1498600"/>
            </a:xfrm>
          </p:grpSpPr>
          <p:sp>
            <p:nvSpPr>
              <p:cNvPr id="46" name="Oval 6"/>
              <p:cNvSpPr>
                <a:spLocks noChangeArrowheads="1"/>
              </p:cNvSpPr>
              <p:nvPr/>
            </p:nvSpPr>
            <p:spPr bwMode="auto">
              <a:xfrm>
                <a:off x="1978025" y="1323975"/>
                <a:ext cx="1500187" cy="1498600"/>
              </a:xfrm>
              <a:prstGeom prst="ellipse">
                <a:avLst/>
              </a:prstGeom>
              <a:solidFill>
                <a:srgbClr val="DEED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
              <p:cNvSpPr/>
              <p:nvPr/>
            </p:nvSpPr>
            <p:spPr bwMode="auto">
              <a:xfrm>
                <a:off x="1978025" y="2073275"/>
                <a:ext cx="1409700" cy="749300"/>
              </a:xfrm>
              <a:custGeom>
                <a:avLst/>
                <a:gdLst>
                  <a:gd name="T0" fmla="*/ 354 w 376"/>
                  <a:gd name="T1" fmla="*/ 94 h 200"/>
                  <a:gd name="T2" fmla="*/ 242 w 376"/>
                  <a:gd name="T3" fmla="*/ 120 h 200"/>
                  <a:gd name="T4" fmla="*/ 25 w 376"/>
                  <a:gd name="T5" fmla="*/ 0 h 200"/>
                  <a:gd name="T6" fmla="*/ 0 w 376"/>
                  <a:gd name="T7" fmla="*/ 1 h 200"/>
                  <a:gd name="T8" fmla="*/ 151 w 376"/>
                  <a:gd name="T9" fmla="*/ 194 h 200"/>
                  <a:gd name="T10" fmla="*/ 200 w 376"/>
                  <a:gd name="T11" fmla="*/ 200 h 200"/>
                  <a:gd name="T12" fmla="*/ 271 w 376"/>
                  <a:gd name="T13" fmla="*/ 187 h 200"/>
                  <a:gd name="T14" fmla="*/ 376 w 376"/>
                  <a:gd name="T15" fmla="*/ 95 h 200"/>
                  <a:gd name="T16" fmla="*/ 354 w 376"/>
                  <a:gd name="T17" fmla="*/ 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200">
                    <a:moveTo>
                      <a:pt x="354" y="94"/>
                    </a:moveTo>
                    <a:cubicBezTo>
                      <a:pt x="314" y="94"/>
                      <a:pt x="276" y="103"/>
                      <a:pt x="242" y="120"/>
                    </a:cubicBezTo>
                    <a:cubicBezTo>
                      <a:pt x="196" y="48"/>
                      <a:pt x="116" y="0"/>
                      <a:pt x="25" y="0"/>
                    </a:cubicBezTo>
                    <a:cubicBezTo>
                      <a:pt x="16" y="0"/>
                      <a:pt x="8" y="0"/>
                      <a:pt x="0" y="1"/>
                    </a:cubicBezTo>
                    <a:cubicBezTo>
                      <a:pt x="1" y="94"/>
                      <a:pt x="65" y="172"/>
                      <a:pt x="151" y="194"/>
                    </a:cubicBezTo>
                    <a:cubicBezTo>
                      <a:pt x="167" y="198"/>
                      <a:pt x="183" y="200"/>
                      <a:pt x="200" y="200"/>
                    </a:cubicBezTo>
                    <a:cubicBezTo>
                      <a:pt x="225" y="200"/>
                      <a:pt x="249" y="195"/>
                      <a:pt x="271" y="187"/>
                    </a:cubicBezTo>
                    <a:cubicBezTo>
                      <a:pt x="316" y="169"/>
                      <a:pt x="353" y="137"/>
                      <a:pt x="376" y="95"/>
                    </a:cubicBezTo>
                    <a:cubicBezTo>
                      <a:pt x="369" y="94"/>
                      <a:pt x="362" y="94"/>
                      <a:pt x="354" y="94"/>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
              <p:cNvSpPr/>
              <p:nvPr/>
            </p:nvSpPr>
            <p:spPr bwMode="auto">
              <a:xfrm>
                <a:off x="2120900" y="1841500"/>
                <a:ext cx="93662" cy="254000"/>
              </a:xfrm>
              <a:custGeom>
                <a:avLst/>
                <a:gdLst>
                  <a:gd name="T0" fmla="*/ 25 w 25"/>
                  <a:gd name="T1" fmla="*/ 25 h 68"/>
                  <a:gd name="T2" fmla="*/ 13 w 25"/>
                  <a:gd name="T3" fmla="*/ 0 h 68"/>
                  <a:gd name="T4" fmla="*/ 0 w 25"/>
                  <a:gd name="T5" fmla="*/ 25 h 68"/>
                  <a:gd name="T6" fmla="*/ 11 w 25"/>
                  <a:gd name="T7" fmla="*/ 50 h 68"/>
                  <a:gd name="T8" fmla="*/ 11 w 25"/>
                  <a:gd name="T9" fmla="*/ 68 h 68"/>
                  <a:gd name="T10" fmla="*/ 15 w 25"/>
                  <a:gd name="T11" fmla="*/ 68 h 68"/>
                  <a:gd name="T12" fmla="*/ 15 w 25"/>
                  <a:gd name="T13" fmla="*/ 50 h 68"/>
                  <a:gd name="T14" fmla="*/ 25 w 25"/>
                  <a:gd name="T15" fmla="*/ 25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68">
                    <a:moveTo>
                      <a:pt x="25" y="25"/>
                    </a:moveTo>
                    <a:cubicBezTo>
                      <a:pt x="25" y="17"/>
                      <a:pt x="21" y="0"/>
                      <a:pt x="13" y="0"/>
                    </a:cubicBezTo>
                    <a:cubicBezTo>
                      <a:pt x="4" y="0"/>
                      <a:pt x="0" y="17"/>
                      <a:pt x="0" y="25"/>
                    </a:cubicBezTo>
                    <a:cubicBezTo>
                      <a:pt x="0" y="32"/>
                      <a:pt x="2" y="48"/>
                      <a:pt x="11" y="50"/>
                    </a:cubicBezTo>
                    <a:cubicBezTo>
                      <a:pt x="11" y="68"/>
                      <a:pt x="11" y="68"/>
                      <a:pt x="11" y="68"/>
                    </a:cubicBezTo>
                    <a:cubicBezTo>
                      <a:pt x="15" y="68"/>
                      <a:pt x="15" y="68"/>
                      <a:pt x="15" y="68"/>
                    </a:cubicBezTo>
                    <a:cubicBezTo>
                      <a:pt x="15" y="50"/>
                      <a:pt x="15" y="50"/>
                      <a:pt x="15" y="50"/>
                    </a:cubicBezTo>
                    <a:cubicBezTo>
                      <a:pt x="24" y="48"/>
                      <a:pt x="25" y="32"/>
                      <a:pt x="25" y="25"/>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9"/>
              <p:cNvSpPr/>
              <p:nvPr/>
            </p:nvSpPr>
            <p:spPr bwMode="auto">
              <a:xfrm>
                <a:off x="3246438" y="1773238"/>
                <a:ext cx="74612" cy="206375"/>
              </a:xfrm>
              <a:custGeom>
                <a:avLst/>
                <a:gdLst>
                  <a:gd name="T0" fmla="*/ 20 w 20"/>
                  <a:gd name="T1" fmla="*/ 20 h 55"/>
                  <a:gd name="T2" fmla="*/ 10 w 20"/>
                  <a:gd name="T3" fmla="*/ 0 h 55"/>
                  <a:gd name="T4" fmla="*/ 0 w 20"/>
                  <a:gd name="T5" fmla="*/ 20 h 55"/>
                  <a:gd name="T6" fmla="*/ 9 w 20"/>
                  <a:gd name="T7" fmla="*/ 41 h 55"/>
                  <a:gd name="T8" fmla="*/ 9 w 20"/>
                  <a:gd name="T9" fmla="*/ 55 h 55"/>
                  <a:gd name="T10" fmla="*/ 12 w 20"/>
                  <a:gd name="T11" fmla="*/ 55 h 55"/>
                  <a:gd name="T12" fmla="*/ 12 w 20"/>
                  <a:gd name="T13" fmla="*/ 41 h 55"/>
                  <a:gd name="T14" fmla="*/ 20 w 20"/>
                  <a:gd name="T15" fmla="*/ 2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5">
                    <a:moveTo>
                      <a:pt x="20" y="20"/>
                    </a:moveTo>
                    <a:cubicBezTo>
                      <a:pt x="20" y="14"/>
                      <a:pt x="17" y="0"/>
                      <a:pt x="10" y="0"/>
                    </a:cubicBezTo>
                    <a:cubicBezTo>
                      <a:pt x="4" y="0"/>
                      <a:pt x="0" y="14"/>
                      <a:pt x="0" y="20"/>
                    </a:cubicBezTo>
                    <a:cubicBezTo>
                      <a:pt x="0" y="26"/>
                      <a:pt x="2" y="39"/>
                      <a:pt x="9" y="41"/>
                    </a:cubicBezTo>
                    <a:cubicBezTo>
                      <a:pt x="9" y="55"/>
                      <a:pt x="9" y="55"/>
                      <a:pt x="9" y="55"/>
                    </a:cubicBezTo>
                    <a:cubicBezTo>
                      <a:pt x="12" y="55"/>
                      <a:pt x="12" y="55"/>
                      <a:pt x="12" y="55"/>
                    </a:cubicBezTo>
                    <a:cubicBezTo>
                      <a:pt x="12" y="41"/>
                      <a:pt x="12" y="41"/>
                      <a:pt x="12" y="41"/>
                    </a:cubicBezTo>
                    <a:cubicBezTo>
                      <a:pt x="19" y="39"/>
                      <a:pt x="20" y="26"/>
                      <a:pt x="20" y="20"/>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3326607" y="1922413"/>
              <a:ext cx="446087" cy="581026"/>
              <a:chOff x="3326607" y="2279650"/>
              <a:chExt cx="446087" cy="581026"/>
            </a:xfrm>
          </p:grpSpPr>
          <p:sp>
            <p:nvSpPr>
              <p:cNvPr id="36"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7"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38" name="组合 37"/>
              <p:cNvGrpSpPr/>
              <p:nvPr/>
            </p:nvGrpSpPr>
            <p:grpSpPr>
              <a:xfrm>
                <a:off x="3326607" y="2279650"/>
                <a:ext cx="446087" cy="581026"/>
                <a:chOff x="1493838" y="2298700"/>
                <a:chExt cx="446087" cy="581026"/>
              </a:xfrm>
            </p:grpSpPr>
            <p:sp>
              <p:nvSpPr>
                <p:cNvPr id="39"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 name="组合 6"/>
            <p:cNvGrpSpPr/>
            <p:nvPr/>
          </p:nvGrpSpPr>
          <p:grpSpPr>
            <a:xfrm>
              <a:off x="4121150" y="1190576"/>
              <a:ext cx="1346200" cy="1114425"/>
              <a:chOff x="2286000" y="1566863"/>
              <a:chExt cx="1346200" cy="1114425"/>
            </a:xfrm>
          </p:grpSpPr>
          <p:sp>
            <p:nvSpPr>
              <p:cNvPr id="18" name="Freeform 10"/>
              <p:cNvSpPr/>
              <p:nvPr/>
            </p:nvSpPr>
            <p:spPr bwMode="auto">
              <a:xfrm>
                <a:off x="2878138" y="2343150"/>
                <a:ext cx="379412" cy="19050"/>
              </a:xfrm>
              <a:custGeom>
                <a:avLst/>
                <a:gdLst>
                  <a:gd name="T0" fmla="*/ 0 w 239"/>
                  <a:gd name="T1" fmla="*/ 12 h 12"/>
                  <a:gd name="T2" fmla="*/ 217 w 239"/>
                  <a:gd name="T3" fmla="*/ 12 h 12"/>
                  <a:gd name="T4" fmla="*/ 239 w 239"/>
                  <a:gd name="T5" fmla="*/ 0 h 12"/>
                  <a:gd name="T6" fmla="*/ 0 w 239"/>
                  <a:gd name="T7" fmla="*/ 0 h 12"/>
                  <a:gd name="T8" fmla="*/ 0 w 239"/>
                  <a:gd name="T9" fmla="*/ 12 h 12"/>
                </a:gdLst>
                <a:ahLst/>
                <a:cxnLst>
                  <a:cxn ang="0">
                    <a:pos x="T0" y="T1"/>
                  </a:cxn>
                  <a:cxn ang="0">
                    <a:pos x="T2" y="T3"/>
                  </a:cxn>
                  <a:cxn ang="0">
                    <a:pos x="T4" y="T5"/>
                  </a:cxn>
                  <a:cxn ang="0">
                    <a:pos x="T6" y="T7"/>
                  </a:cxn>
                  <a:cxn ang="0">
                    <a:pos x="T8" y="T9"/>
                  </a:cxn>
                </a:cxnLst>
                <a:rect l="0" t="0" r="r" b="b"/>
                <a:pathLst>
                  <a:path w="239" h="12">
                    <a:moveTo>
                      <a:pt x="0" y="12"/>
                    </a:moveTo>
                    <a:lnTo>
                      <a:pt x="217" y="12"/>
                    </a:lnTo>
                    <a:lnTo>
                      <a:pt x="239" y="0"/>
                    </a:lnTo>
                    <a:lnTo>
                      <a:pt x="0" y="0"/>
                    </a:lnTo>
                    <a:lnTo>
                      <a:pt x="0" y="12"/>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1"/>
              <p:cNvSpPr/>
              <p:nvPr/>
            </p:nvSpPr>
            <p:spPr bwMode="auto">
              <a:xfrm>
                <a:off x="3257550" y="2241550"/>
                <a:ext cx="374650" cy="15875"/>
              </a:xfrm>
              <a:custGeom>
                <a:avLst/>
                <a:gdLst>
                  <a:gd name="T0" fmla="*/ 0 w 236"/>
                  <a:gd name="T1" fmla="*/ 10 h 10"/>
                  <a:gd name="T2" fmla="*/ 215 w 236"/>
                  <a:gd name="T3" fmla="*/ 10 h 10"/>
                  <a:gd name="T4" fmla="*/ 236 w 236"/>
                  <a:gd name="T5" fmla="*/ 0 h 10"/>
                  <a:gd name="T6" fmla="*/ 0 w 236"/>
                  <a:gd name="T7" fmla="*/ 0 h 10"/>
                  <a:gd name="T8" fmla="*/ 0 w 236"/>
                  <a:gd name="T9" fmla="*/ 10 h 10"/>
                </a:gdLst>
                <a:ahLst/>
                <a:cxnLst>
                  <a:cxn ang="0">
                    <a:pos x="T0" y="T1"/>
                  </a:cxn>
                  <a:cxn ang="0">
                    <a:pos x="T2" y="T3"/>
                  </a:cxn>
                  <a:cxn ang="0">
                    <a:pos x="T4" y="T5"/>
                  </a:cxn>
                  <a:cxn ang="0">
                    <a:pos x="T6" y="T7"/>
                  </a:cxn>
                  <a:cxn ang="0">
                    <a:pos x="T8" y="T9"/>
                  </a:cxn>
                </a:cxnLst>
                <a:rect l="0" t="0" r="r" b="b"/>
                <a:pathLst>
                  <a:path w="236" h="10">
                    <a:moveTo>
                      <a:pt x="0" y="10"/>
                    </a:moveTo>
                    <a:lnTo>
                      <a:pt x="215" y="10"/>
                    </a:lnTo>
                    <a:lnTo>
                      <a:pt x="236" y="0"/>
                    </a:lnTo>
                    <a:lnTo>
                      <a:pt x="0" y="0"/>
                    </a:lnTo>
                    <a:lnTo>
                      <a:pt x="0" y="10"/>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128963" y="1968500"/>
                <a:ext cx="376237" cy="374650"/>
              </a:xfrm>
              <a:custGeom>
                <a:avLst/>
                <a:gdLst>
                  <a:gd name="T0" fmla="*/ 100 w 100"/>
                  <a:gd name="T1" fmla="*/ 0 h 100"/>
                  <a:gd name="T2" fmla="*/ 67 w 100"/>
                  <a:gd name="T3" fmla="*/ 0 h 100"/>
                  <a:gd name="T4" fmla="*/ 0 w 100"/>
                  <a:gd name="T5" fmla="*/ 0 h 100"/>
                  <a:gd name="T6" fmla="*/ 0 w 100"/>
                  <a:gd name="T7" fmla="*/ 67 h 100"/>
                  <a:gd name="T8" fmla="*/ 34 w 100"/>
                  <a:gd name="T9" fmla="*/ 100 h 100"/>
                  <a:gd name="T10" fmla="*/ 67 w 100"/>
                  <a:gd name="T11" fmla="*/ 67 h 100"/>
                  <a:gd name="T12" fmla="*/ 67 w 100"/>
                  <a:gd name="T13" fmla="*/ 34 h 100"/>
                  <a:gd name="T14" fmla="*/ 100 w 100"/>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0">
                    <a:moveTo>
                      <a:pt x="100" y="0"/>
                    </a:moveTo>
                    <a:cubicBezTo>
                      <a:pt x="67" y="0"/>
                      <a:pt x="67" y="0"/>
                      <a:pt x="67" y="0"/>
                    </a:cubicBezTo>
                    <a:cubicBezTo>
                      <a:pt x="0" y="0"/>
                      <a:pt x="0" y="0"/>
                      <a:pt x="0" y="0"/>
                    </a:cubicBezTo>
                    <a:cubicBezTo>
                      <a:pt x="0" y="67"/>
                      <a:pt x="0" y="67"/>
                      <a:pt x="0" y="67"/>
                    </a:cubicBezTo>
                    <a:cubicBezTo>
                      <a:pt x="0" y="85"/>
                      <a:pt x="15" y="100"/>
                      <a:pt x="34" y="100"/>
                    </a:cubicBezTo>
                    <a:cubicBezTo>
                      <a:pt x="52" y="100"/>
                      <a:pt x="67" y="85"/>
                      <a:pt x="67" y="67"/>
                    </a:cubicBezTo>
                    <a:cubicBezTo>
                      <a:pt x="67" y="34"/>
                      <a:pt x="67" y="34"/>
                      <a:pt x="67" y="34"/>
                    </a:cubicBezTo>
                    <a:cubicBezTo>
                      <a:pt x="67" y="15"/>
                      <a:pt x="82" y="0"/>
                      <a:pt x="100"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3381375" y="1968500"/>
                <a:ext cx="250825" cy="273050"/>
              </a:xfrm>
              <a:custGeom>
                <a:avLst/>
                <a:gdLst>
                  <a:gd name="T0" fmla="*/ 33 w 67"/>
                  <a:gd name="T1" fmla="*/ 0 h 73"/>
                  <a:gd name="T2" fmla="*/ 0 w 67"/>
                  <a:gd name="T3" fmla="*/ 34 h 73"/>
                  <a:gd name="T4" fmla="*/ 0 w 67"/>
                  <a:gd name="T5" fmla="*/ 73 h 73"/>
                  <a:gd name="T6" fmla="*/ 67 w 67"/>
                  <a:gd name="T7" fmla="*/ 73 h 73"/>
                  <a:gd name="T8" fmla="*/ 67 w 67"/>
                  <a:gd name="T9" fmla="*/ 34 h 73"/>
                  <a:gd name="T10" fmla="*/ 33 w 67"/>
                  <a:gd name="T11" fmla="*/ 0 h 73"/>
                </a:gdLst>
                <a:ahLst/>
                <a:cxnLst>
                  <a:cxn ang="0">
                    <a:pos x="T0" y="T1"/>
                  </a:cxn>
                  <a:cxn ang="0">
                    <a:pos x="T2" y="T3"/>
                  </a:cxn>
                  <a:cxn ang="0">
                    <a:pos x="T4" y="T5"/>
                  </a:cxn>
                  <a:cxn ang="0">
                    <a:pos x="T6" y="T7"/>
                  </a:cxn>
                  <a:cxn ang="0">
                    <a:pos x="T8" y="T9"/>
                  </a:cxn>
                  <a:cxn ang="0">
                    <a:pos x="T10" y="T11"/>
                  </a:cxn>
                </a:cxnLst>
                <a:rect l="0" t="0" r="r" b="b"/>
                <a:pathLst>
                  <a:path w="67" h="73">
                    <a:moveTo>
                      <a:pt x="33" y="0"/>
                    </a:moveTo>
                    <a:cubicBezTo>
                      <a:pt x="15" y="0"/>
                      <a:pt x="0" y="15"/>
                      <a:pt x="0" y="34"/>
                    </a:cubicBezTo>
                    <a:cubicBezTo>
                      <a:pt x="0" y="73"/>
                      <a:pt x="0" y="73"/>
                      <a:pt x="0" y="73"/>
                    </a:cubicBezTo>
                    <a:cubicBezTo>
                      <a:pt x="67" y="73"/>
                      <a:pt x="67" y="73"/>
                      <a:pt x="67" y="73"/>
                    </a:cubicBezTo>
                    <a:cubicBezTo>
                      <a:pt x="67" y="34"/>
                      <a:pt x="67" y="34"/>
                      <a:pt x="67" y="34"/>
                    </a:cubicBezTo>
                    <a:cubicBezTo>
                      <a:pt x="67" y="15"/>
                      <a:pt x="52" y="0"/>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Line 25"/>
              <p:cNvSpPr>
                <a:spLocks noChangeShapeType="1"/>
              </p:cNvSpPr>
              <p:nvPr/>
            </p:nvSpPr>
            <p:spPr bwMode="auto">
              <a:xfrm>
                <a:off x="2905125" y="2073275"/>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 name="Line 26"/>
              <p:cNvSpPr>
                <a:spLocks noChangeShapeType="1"/>
              </p:cNvSpPr>
              <p:nvPr/>
            </p:nvSpPr>
            <p:spPr bwMode="auto">
              <a:xfrm>
                <a:off x="2905125" y="2216150"/>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Freeform 12"/>
              <p:cNvSpPr/>
              <p:nvPr/>
            </p:nvSpPr>
            <p:spPr bwMode="auto">
              <a:xfrm>
                <a:off x="2878138" y="1566863"/>
                <a:ext cx="379412" cy="776288"/>
              </a:xfrm>
              <a:custGeom>
                <a:avLst/>
                <a:gdLst>
                  <a:gd name="T0" fmla="*/ 67 w 101"/>
                  <a:gd name="T1" fmla="*/ 174 h 207"/>
                  <a:gd name="T2" fmla="*/ 67 w 101"/>
                  <a:gd name="T3" fmla="*/ 33 h 207"/>
                  <a:gd name="T4" fmla="*/ 34 w 101"/>
                  <a:gd name="T5" fmla="*/ 0 h 207"/>
                  <a:gd name="T6" fmla="*/ 0 w 101"/>
                  <a:gd name="T7" fmla="*/ 33 h 207"/>
                  <a:gd name="T8" fmla="*/ 0 w 101"/>
                  <a:gd name="T9" fmla="*/ 207 h 207"/>
                  <a:gd name="T10" fmla="*/ 37 w 101"/>
                  <a:gd name="T11" fmla="*/ 207 h 207"/>
                  <a:gd name="T12" fmla="*/ 67 w 101"/>
                  <a:gd name="T13" fmla="*/ 207 h 207"/>
                  <a:gd name="T14" fmla="*/ 101 w 101"/>
                  <a:gd name="T15" fmla="*/ 207 h 207"/>
                  <a:gd name="T16" fmla="*/ 67 w 101"/>
                  <a:gd name="T17" fmla="*/ 17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207">
                    <a:moveTo>
                      <a:pt x="67" y="174"/>
                    </a:moveTo>
                    <a:cubicBezTo>
                      <a:pt x="67" y="33"/>
                      <a:pt x="67" y="33"/>
                      <a:pt x="67" y="33"/>
                    </a:cubicBezTo>
                    <a:cubicBezTo>
                      <a:pt x="67" y="15"/>
                      <a:pt x="52" y="0"/>
                      <a:pt x="34" y="0"/>
                    </a:cubicBezTo>
                    <a:cubicBezTo>
                      <a:pt x="15" y="0"/>
                      <a:pt x="0" y="15"/>
                      <a:pt x="0" y="33"/>
                    </a:cubicBezTo>
                    <a:cubicBezTo>
                      <a:pt x="0" y="207"/>
                      <a:pt x="0" y="207"/>
                      <a:pt x="0" y="207"/>
                    </a:cubicBezTo>
                    <a:cubicBezTo>
                      <a:pt x="37" y="207"/>
                      <a:pt x="37" y="207"/>
                      <a:pt x="37" y="207"/>
                    </a:cubicBezTo>
                    <a:cubicBezTo>
                      <a:pt x="67" y="207"/>
                      <a:pt x="67" y="207"/>
                      <a:pt x="67" y="207"/>
                    </a:cubicBezTo>
                    <a:cubicBezTo>
                      <a:pt x="101" y="207"/>
                      <a:pt x="101" y="207"/>
                      <a:pt x="101" y="207"/>
                    </a:cubicBezTo>
                    <a:cubicBezTo>
                      <a:pt x="82" y="207"/>
                      <a:pt x="67" y="192"/>
                      <a:pt x="67"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Line 15"/>
              <p:cNvSpPr>
                <a:spLocks noChangeShapeType="1"/>
              </p:cNvSpPr>
              <p:nvPr/>
            </p:nvSpPr>
            <p:spPr bwMode="auto">
              <a:xfrm>
                <a:off x="2644775" y="1830388"/>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16"/>
              <p:cNvSpPr>
                <a:spLocks noChangeShapeType="1"/>
              </p:cNvSpPr>
              <p:nvPr/>
            </p:nvSpPr>
            <p:spPr bwMode="auto">
              <a:xfrm>
                <a:off x="2644775" y="1968500"/>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17"/>
              <p:cNvSpPr>
                <a:spLocks noChangeShapeType="1"/>
              </p:cNvSpPr>
              <p:nvPr/>
            </p:nvSpPr>
            <p:spPr bwMode="auto">
              <a:xfrm>
                <a:off x="2644775" y="2111375"/>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Freeform 18"/>
              <p:cNvSpPr/>
              <p:nvPr/>
            </p:nvSpPr>
            <p:spPr bwMode="auto">
              <a:xfrm>
                <a:off x="2286000" y="1566863"/>
                <a:ext cx="719137" cy="1114425"/>
              </a:xfrm>
              <a:custGeom>
                <a:avLst/>
                <a:gdLst>
                  <a:gd name="T0" fmla="*/ 192 w 192"/>
                  <a:gd name="T1" fmla="*/ 0 h 297"/>
                  <a:gd name="T2" fmla="*/ 34 w 192"/>
                  <a:gd name="T3" fmla="*/ 0 h 297"/>
                  <a:gd name="T4" fmla="*/ 0 w 192"/>
                  <a:gd name="T5" fmla="*/ 33 h 297"/>
                  <a:gd name="T6" fmla="*/ 0 w 192"/>
                  <a:gd name="T7" fmla="*/ 297 h 297"/>
                  <a:gd name="T8" fmla="*/ 158 w 192"/>
                  <a:gd name="T9" fmla="*/ 297 h 297"/>
                  <a:gd name="T10" fmla="*/ 158 w 192"/>
                  <a:gd name="T11" fmla="*/ 33 h 297"/>
                  <a:gd name="T12" fmla="*/ 192 w 192"/>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192" h="297">
                    <a:moveTo>
                      <a:pt x="192" y="0"/>
                    </a:moveTo>
                    <a:cubicBezTo>
                      <a:pt x="34" y="0"/>
                      <a:pt x="34" y="0"/>
                      <a:pt x="34" y="0"/>
                    </a:cubicBezTo>
                    <a:cubicBezTo>
                      <a:pt x="15" y="0"/>
                      <a:pt x="0" y="15"/>
                      <a:pt x="0" y="33"/>
                    </a:cubicBezTo>
                    <a:cubicBezTo>
                      <a:pt x="0" y="297"/>
                      <a:pt x="0" y="297"/>
                      <a:pt x="0" y="297"/>
                    </a:cubicBezTo>
                    <a:cubicBezTo>
                      <a:pt x="158" y="297"/>
                      <a:pt x="158" y="297"/>
                      <a:pt x="158" y="297"/>
                    </a:cubicBezTo>
                    <a:cubicBezTo>
                      <a:pt x="158" y="33"/>
                      <a:pt x="158" y="33"/>
                      <a:pt x="158" y="33"/>
                    </a:cubicBezTo>
                    <a:cubicBezTo>
                      <a:pt x="158" y="15"/>
                      <a:pt x="173" y="0"/>
                      <a:pt x="192"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19"/>
              <p:cNvSpPr>
                <a:spLocks noChangeShapeType="1"/>
              </p:cNvSpPr>
              <p:nvPr/>
            </p:nvSpPr>
            <p:spPr bwMode="auto">
              <a:xfrm>
                <a:off x="2393950" y="22415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20"/>
              <p:cNvSpPr>
                <a:spLocks noChangeShapeType="1"/>
              </p:cNvSpPr>
              <p:nvPr/>
            </p:nvSpPr>
            <p:spPr bwMode="auto">
              <a:xfrm>
                <a:off x="2393950" y="2384425"/>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21"/>
              <p:cNvSpPr>
                <a:spLocks noChangeShapeType="1"/>
              </p:cNvSpPr>
              <p:nvPr/>
            </p:nvSpPr>
            <p:spPr bwMode="auto">
              <a:xfrm>
                <a:off x="2393950" y="210661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2" name="Line 22"/>
              <p:cNvSpPr>
                <a:spLocks noChangeShapeType="1"/>
              </p:cNvSpPr>
              <p:nvPr/>
            </p:nvSpPr>
            <p:spPr bwMode="auto">
              <a:xfrm>
                <a:off x="2393950" y="196850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23"/>
              <p:cNvSpPr>
                <a:spLocks noChangeShapeType="1"/>
              </p:cNvSpPr>
              <p:nvPr/>
            </p:nvSpPr>
            <p:spPr bwMode="auto">
              <a:xfrm>
                <a:off x="2393950" y="183356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Line 24"/>
              <p:cNvSpPr>
                <a:spLocks noChangeShapeType="1"/>
              </p:cNvSpPr>
              <p:nvPr/>
            </p:nvSpPr>
            <p:spPr bwMode="auto">
              <a:xfrm>
                <a:off x="2393950" y="16954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5" name="Line 27"/>
              <p:cNvSpPr>
                <a:spLocks noChangeShapeType="1"/>
              </p:cNvSpPr>
              <p:nvPr/>
            </p:nvSpPr>
            <p:spPr bwMode="auto">
              <a:xfrm>
                <a:off x="2393950" y="2522538"/>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8" name="组合 7"/>
            <p:cNvGrpSpPr/>
            <p:nvPr/>
          </p:nvGrpSpPr>
          <p:grpSpPr>
            <a:xfrm>
              <a:off x="3862388" y="2049413"/>
              <a:ext cx="561975" cy="473075"/>
              <a:chOff x="2027238" y="2425700"/>
              <a:chExt cx="561975" cy="473075"/>
            </a:xfrm>
          </p:grpSpPr>
          <p:sp>
            <p:nvSpPr>
              <p:cNvPr id="9"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50" name="TextBox 70"/>
          <p:cNvSpPr txBox="1"/>
          <p:nvPr/>
        </p:nvSpPr>
        <p:spPr>
          <a:xfrm>
            <a:off x="1204486" y="2715768"/>
            <a:ext cx="6814052" cy="646331"/>
          </a:xfrm>
          <a:prstGeom prst="rect">
            <a:avLst/>
          </a:prstGeom>
          <a:noFill/>
        </p:spPr>
        <p:txBody>
          <a:bodyPr wrap="square" rtlCol="0">
            <a:spAutoFit/>
          </a:bodyPr>
          <a:lstStyle/>
          <a:p>
            <a:pPr algn="dist"/>
            <a:r>
              <a:rPr lang="zh-CN" altLang="en-US" sz="3600" dirty="0">
                <a:ln w="6350">
                  <a:noFill/>
                </a:ln>
                <a:latin typeface="宋体" pitchFamily="2" charset="-122"/>
                <a:ea typeface="宋体" pitchFamily="2" charset="-122"/>
              </a:rPr>
              <a:t>基于可搜索加密新型网盘系统</a:t>
            </a:r>
          </a:p>
        </p:txBody>
      </p:sp>
      <p:grpSp>
        <p:nvGrpSpPr>
          <p:cNvPr id="52" name="组合 51"/>
          <p:cNvGrpSpPr/>
          <p:nvPr/>
        </p:nvGrpSpPr>
        <p:grpSpPr>
          <a:xfrm>
            <a:off x="3056060" y="4188111"/>
            <a:ext cx="174306" cy="174304"/>
            <a:chOff x="801291" y="3535885"/>
            <a:chExt cx="219347" cy="219347"/>
          </a:xfrm>
        </p:grpSpPr>
        <p:sp>
          <p:nvSpPr>
            <p:cNvPr id="53" name="Oval 10"/>
            <p:cNvSpPr>
              <a:spLocks noChangeArrowheads="1"/>
            </p:cNvSpPr>
            <p:nvPr/>
          </p:nvSpPr>
          <p:spPr bwMode="auto">
            <a:xfrm>
              <a:off x="801291" y="3535885"/>
              <a:ext cx="219347" cy="219347"/>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nvGrpSpPr>
            <p:cNvPr id="54" name="组合 53"/>
            <p:cNvGrpSpPr/>
            <p:nvPr/>
          </p:nvGrpSpPr>
          <p:grpSpPr>
            <a:xfrm>
              <a:off x="860980" y="3583766"/>
              <a:ext cx="100336" cy="114060"/>
              <a:chOff x="860980" y="3583766"/>
              <a:chExt cx="100336" cy="114060"/>
            </a:xfrm>
          </p:grpSpPr>
          <p:sp>
            <p:nvSpPr>
              <p:cNvPr id="55"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sp>
            <p:nvSpPr>
              <p:cNvPr id="56"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grpSp>
      <p:grpSp>
        <p:nvGrpSpPr>
          <p:cNvPr id="57" name="Group 14"/>
          <p:cNvGrpSpPr/>
          <p:nvPr/>
        </p:nvGrpSpPr>
        <p:grpSpPr bwMode="auto">
          <a:xfrm>
            <a:off x="4800872" y="4188111"/>
            <a:ext cx="174306" cy="174304"/>
            <a:chOff x="4248" y="3024"/>
            <a:chExt cx="600" cy="599"/>
          </a:xfrm>
        </p:grpSpPr>
        <p:sp>
          <p:nvSpPr>
            <p:cNvPr id="58" name="Oval 15"/>
            <p:cNvSpPr>
              <a:spLocks noChangeArrowheads="1"/>
            </p:cNvSpPr>
            <p:nvPr/>
          </p:nvSpPr>
          <p:spPr bwMode="auto">
            <a:xfrm>
              <a:off x="4248" y="3024"/>
              <a:ext cx="600" cy="599"/>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nvGrpSpPr>
            <p:cNvPr id="59" name="Group 16"/>
            <p:cNvGrpSpPr/>
            <p:nvPr/>
          </p:nvGrpSpPr>
          <p:grpSpPr bwMode="auto">
            <a:xfrm>
              <a:off x="4441" y="3144"/>
              <a:ext cx="215" cy="345"/>
              <a:chOff x="4441" y="3144"/>
              <a:chExt cx="215" cy="345"/>
            </a:xfrm>
          </p:grpSpPr>
          <p:sp>
            <p:nvSpPr>
              <p:cNvPr id="6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sp>
            <p:nvSpPr>
              <p:cNvPr id="6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grpSp>
      <p:sp>
        <p:nvSpPr>
          <p:cNvPr id="62" name="Text Box 19"/>
          <p:cNvSpPr txBox="1">
            <a:spLocks noChangeArrowheads="1"/>
          </p:cNvSpPr>
          <p:nvPr/>
        </p:nvSpPr>
        <p:spPr bwMode="auto">
          <a:xfrm>
            <a:off x="3243361" y="4136763"/>
            <a:ext cx="108234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宋体" pitchFamily="2" charset="-122"/>
                <a:ea typeface="宋体" pitchFamily="2" charset="-122"/>
              </a:rPr>
              <a:t>指导老师：毛睿</a:t>
            </a:r>
            <a:endParaRPr lang="en-US" altLang="zh-CN" sz="1000" dirty="0">
              <a:solidFill>
                <a:schemeClr val="bg1">
                  <a:lumMod val="50000"/>
                </a:schemeClr>
              </a:solidFill>
              <a:latin typeface="宋体" pitchFamily="2" charset="-122"/>
              <a:ea typeface="宋体" pitchFamily="2" charset="-122"/>
            </a:endParaRPr>
          </a:p>
        </p:txBody>
      </p:sp>
      <p:sp>
        <p:nvSpPr>
          <p:cNvPr id="63" name="Text Box 20"/>
          <p:cNvSpPr txBox="1">
            <a:spLocks noChangeArrowheads="1"/>
          </p:cNvSpPr>
          <p:nvPr/>
        </p:nvSpPr>
        <p:spPr bwMode="auto">
          <a:xfrm>
            <a:off x="5004048" y="4136763"/>
            <a:ext cx="9541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宋体" pitchFamily="2" charset="-122"/>
                <a:ea typeface="宋体" pitchFamily="2" charset="-122"/>
              </a:rPr>
              <a:t>答辩人：刘政</a:t>
            </a:r>
            <a:endParaRPr lang="en-US" altLang="zh-CN" sz="1000" dirty="0">
              <a:solidFill>
                <a:schemeClr val="bg1">
                  <a:lumMod val="50000"/>
                </a:schemeClr>
              </a:solidFill>
              <a:latin typeface="宋体" pitchFamily="2" charset="-122"/>
              <a:ea typeface="宋体" pitchFamily="2" charset="-122"/>
            </a:endParaRPr>
          </a:p>
        </p:txBody>
      </p:sp>
      <p:cxnSp>
        <p:nvCxnSpPr>
          <p:cNvPr id="64" name="直接连接符 63"/>
          <p:cNvCxnSpPr/>
          <p:nvPr/>
        </p:nvCxnSpPr>
        <p:spPr>
          <a:xfrm>
            <a:off x="1763688" y="3401854"/>
            <a:ext cx="5616624" cy="0"/>
          </a:xfrm>
          <a:prstGeom prst="line">
            <a:avLst/>
          </a:prstGeom>
          <a:noFill/>
          <a:ln w="6350" cap="flat" cmpd="sng" algn="ctr">
            <a:solidFill>
              <a:schemeClr val="bg1">
                <a:lumMod val="50000"/>
              </a:schemeClr>
            </a:solidFill>
            <a:prstDash val="solid"/>
          </a:ln>
          <a:effectLst/>
        </p:spPr>
      </p:cxnSp>
      <p:sp>
        <p:nvSpPr>
          <p:cNvPr id="65" name="矩形 64"/>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7871255"/>
      </p:ext>
    </p:extLst>
  </p:cSld>
  <p:clrMapOvr>
    <a:masterClrMapping/>
  </p:clrMapOvr>
  <mc:AlternateContent xmlns:mc="http://schemas.openxmlformats.org/markup-compatibility/2006" xmlns:p14="http://schemas.microsoft.com/office/powerpoint/2010/main">
    <mc:Choice Requires="p14">
      <p:transition spd="slow" p14:dur="39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8" presetClass="entr" presetSubtype="0" accel="50000" fill="hold" grpId="0" nodeType="clickEffect">
                                  <p:stCondLst>
                                    <p:cond delay="0"/>
                                  </p:stCondLst>
                                  <p:iterate type="lt">
                                    <p:tmPct val="50000"/>
                                  </p:iterate>
                                  <p:childTnLst>
                                    <p:set>
                                      <p:cBhvr>
                                        <p:cTn id="13" dur="1" fill="hold">
                                          <p:stCondLst>
                                            <p:cond delay="0"/>
                                          </p:stCondLst>
                                        </p:cTn>
                                        <p:tgtEl>
                                          <p:spTgt spid="50"/>
                                        </p:tgtEl>
                                        <p:attrNameLst>
                                          <p:attrName>style.visibility</p:attrName>
                                        </p:attrNameLst>
                                      </p:cBhvr>
                                      <p:to>
                                        <p:strVal val="visible"/>
                                      </p:to>
                                    </p:set>
                                    <p:set>
                                      <p:cBhvr>
                                        <p:cTn id="14" dur="455" fill="hold">
                                          <p:stCondLst>
                                            <p:cond delay="0"/>
                                          </p:stCondLst>
                                        </p:cTn>
                                        <p:tgtEl>
                                          <p:spTgt spid="50"/>
                                        </p:tgtEl>
                                        <p:attrNameLst>
                                          <p:attrName>style.rotation</p:attrName>
                                        </p:attrNameLst>
                                      </p:cBhvr>
                                      <p:to>
                                        <p:strVal val="-45.0"/>
                                      </p:to>
                                    </p:set>
                                    <p:anim calcmode="lin" valueType="num">
                                      <p:cBhvr>
                                        <p:cTn id="15" dur="455" fill="hold">
                                          <p:stCondLst>
                                            <p:cond delay="455"/>
                                          </p:stCondLst>
                                        </p:cTn>
                                        <p:tgtEl>
                                          <p:spTgt spid="50"/>
                                        </p:tgtEl>
                                        <p:attrNameLst>
                                          <p:attrName>style.rotation</p:attrName>
                                        </p:attrNameLst>
                                      </p:cBhvr>
                                      <p:tavLst>
                                        <p:tav tm="0">
                                          <p:val>
                                            <p:fltVal val="-45"/>
                                          </p:val>
                                        </p:tav>
                                        <p:tav tm="69900">
                                          <p:val>
                                            <p:fltVal val="45"/>
                                          </p:val>
                                        </p:tav>
                                        <p:tav tm="100000">
                                          <p:val>
                                            <p:fltVal val="0"/>
                                          </p:val>
                                        </p:tav>
                                      </p:tavLst>
                                    </p:anim>
                                    <p:anim calcmode="lin" valueType="num">
                                      <p:cBhvr>
                                        <p:cTn id="16" dur="455" fill="hold">
                                          <p:stCondLst>
                                            <p:cond delay="0"/>
                                          </p:stCondLst>
                                        </p:cTn>
                                        <p:tgtEl>
                                          <p:spTgt spid="50"/>
                                        </p:tgtEl>
                                        <p:attrNameLst>
                                          <p:attrName>ppt_y</p:attrName>
                                        </p:attrNameLst>
                                      </p:cBhvr>
                                      <p:tavLst>
                                        <p:tav tm="0">
                                          <p:val>
                                            <p:strVal val="#ppt_y-1"/>
                                          </p:val>
                                        </p:tav>
                                        <p:tav tm="100000">
                                          <p:val>
                                            <p:strVal val="#ppt_y-(0.354*#ppt_w-0.172*#ppt_h)"/>
                                          </p:val>
                                        </p:tav>
                                      </p:tavLst>
                                    </p:anim>
                                    <p:anim calcmode="lin" valueType="num">
                                      <p:cBhvr>
                                        <p:cTn id="17" dur="156" decel="50000" autoRev="1" fill="hold">
                                          <p:stCondLst>
                                            <p:cond delay="455"/>
                                          </p:stCondLst>
                                        </p:cTn>
                                        <p:tgtEl>
                                          <p:spTgt spid="50"/>
                                        </p:tgtEl>
                                        <p:attrNameLst>
                                          <p:attrName>ppt_y</p:attrName>
                                        </p:attrNameLst>
                                      </p:cBhvr>
                                      <p:tavLst>
                                        <p:tav tm="0">
                                          <p:val>
                                            <p:strVal val="#ppt_y-(0.354*#ppt_w-0.172*#ppt_h)"/>
                                          </p:val>
                                        </p:tav>
                                        <p:tav tm="100000">
                                          <p:val>
                                            <p:strVal val="#ppt_y-(0.354*#ppt_w-0.172*#ppt_h)-#ppt_h/2"/>
                                          </p:val>
                                        </p:tav>
                                      </p:tavLst>
                                    </p:anim>
                                    <p:anim calcmode="lin" valueType="num">
                                      <p:cBhvr>
                                        <p:cTn id="18" dur="136" fill="hold">
                                          <p:stCondLst>
                                            <p:cond delay="864"/>
                                          </p:stCondLst>
                                        </p:cTn>
                                        <p:tgtEl>
                                          <p:spTgt spid="50"/>
                                        </p:tgtEl>
                                        <p:attrNameLst>
                                          <p:attrName>ppt_y</p:attrName>
                                        </p:attrNameLst>
                                      </p:cBhvr>
                                      <p:tavLst>
                                        <p:tav tm="0">
                                          <p:val>
                                            <p:strVal val="#ppt_y-(0.354*#ppt_w-0.172*#ppt_h)"/>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barn(inVertical)">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1000"/>
                                        <p:tgtEl>
                                          <p:spTgt spid="52"/>
                                        </p:tgtEl>
                                      </p:cBhvr>
                                    </p:animEffect>
                                    <p:anim calcmode="lin" valueType="num">
                                      <p:cBhvr>
                                        <p:cTn id="29" dur="1000" fill="hold"/>
                                        <p:tgtEl>
                                          <p:spTgt spid="52"/>
                                        </p:tgtEl>
                                        <p:attrNameLst>
                                          <p:attrName>ppt_x</p:attrName>
                                        </p:attrNameLst>
                                      </p:cBhvr>
                                      <p:tavLst>
                                        <p:tav tm="0">
                                          <p:val>
                                            <p:strVal val="#ppt_x"/>
                                          </p:val>
                                        </p:tav>
                                        <p:tav tm="100000">
                                          <p:val>
                                            <p:strVal val="#ppt_x"/>
                                          </p:val>
                                        </p:tav>
                                      </p:tavLst>
                                    </p:anim>
                                    <p:anim calcmode="lin" valueType="num">
                                      <p:cBhvr>
                                        <p:cTn id="30" dur="1000" fill="hold"/>
                                        <p:tgtEl>
                                          <p:spTgt spid="52"/>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1000"/>
                                        <p:tgtEl>
                                          <p:spTgt spid="57"/>
                                        </p:tgtEl>
                                      </p:cBhvr>
                                    </p:animEffect>
                                    <p:anim calcmode="lin" valueType="num">
                                      <p:cBhvr>
                                        <p:cTn id="34" dur="1000" fill="hold"/>
                                        <p:tgtEl>
                                          <p:spTgt spid="57"/>
                                        </p:tgtEl>
                                        <p:attrNameLst>
                                          <p:attrName>ppt_x</p:attrName>
                                        </p:attrNameLst>
                                      </p:cBhvr>
                                      <p:tavLst>
                                        <p:tav tm="0">
                                          <p:val>
                                            <p:strVal val="#ppt_x"/>
                                          </p:val>
                                        </p:tav>
                                        <p:tav tm="100000">
                                          <p:val>
                                            <p:strVal val="#ppt_x"/>
                                          </p:val>
                                        </p:tav>
                                      </p:tavLst>
                                    </p:anim>
                                    <p:anim calcmode="lin" valueType="num">
                                      <p:cBhvr>
                                        <p:cTn id="3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wipe(left)">
                                      <p:cBhvr>
                                        <p:cTn id="40" dur="500"/>
                                        <p:tgtEl>
                                          <p:spTgt spid="6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wipe(left)">
                                      <p:cBhvr>
                                        <p:cTn id="4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2" grpId="0"/>
      <p:bldP spid="6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AEE"/>
        </a:solidFill>
        <a:effectLst/>
      </p:bgPr>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FDE3C03-5B6C-40FE-959E-A1D66C48BC39}"/>
              </a:ext>
            </a:extLst>
          </p:cNvPr>
          <p:cNvSpPr>
            <a:spLocks noGrp="1"/>
          </p:cNvSpPr>
          <p:nvPr>
            <p:ph type="ctrTitle"/>
          </p:nvPr>
        </p:nvSpPr>
        <p:spPr>
          <a:xfrm>
            <a:off x="1778000" y="1640807"/>
            <a:ext cx="3970087" cy="1861886"/>
          </a:xfrm>
        </p:spPr>
        <p:txBody>
          <a:bodyPr vert="horz" lIns="91440" tIns="45720" rIns="91440" bIns="45720" rtlCol="0" anchor="ctr">
            <a:normAutofit/>
          </a:bodyPr>
          <a:lstStyle/>
          <a:p>
            <a:pPr algn="l" defTabSz="914400"/>
            <a:r>
              <a:rPr lang="en-US" altLang="zh-CN" dirty="0"/>
              <a:t>2-1 </a:t>
            </a:r>
            <a:r>
              <a:rPr lang="zh-CN" altLang="en-US" dirty="0"/>
              <a:t>新型网盘系统设计</a:t>
            </a:r>
          </a:p>
        </p:txBody>
      </p:sp>
      <p:pic>
        <p:nvPicPr>
          <p:cNvPr id="22" name="Graphic 21">
            <a:extLst>
              <a:ext uri="{FF2B5EF4-FFF2-40B4-BE49-F238E27FC236}">
                <a16:creationId xmlns:a16="http://schemas.microsoft.com/office/drawing/2014/main" id="{50E71784-C539-448B-846B-48E19E551D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8650" y="2057400"/>
            <a:ext cx="1028700" cy="1028700"/>
          </a:xfrm>
          <a:prstGeom prst="rect">
            <a:avLst/>
          </a:prstGeom>
        </p:spPr>
      </p:pic>
      <p:pic>
        <p:nvPicPr>
          <p:cNvPr id="24" name="Graphic 23">
            <a:extLst>
              <a:ext uri="{FF2B5EF4-FFF2-40B4-BE49-F238E27FC236}">
                <a16:creationId xmlns:a16="http://schemas.microsoft.com/office/drawing/2014/main" id="{EC8C1EB1-DBA1-4045-A74C-3C9CD10E4E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1073" y="612252"/>
            <a:ext cx="3918995" cy="3918995"/>
          </a:xfrm>
          <a:prstGeom prst="rect">
            <a:avLst/>
          </a:prstGeom>
        </p:spPr>
      </p:pic>
    </p:spTree>
    <p:extLst>
      <p:ext uri="{BB962C8B-B14F-4D97-AF65-F5344CB8AC3E}">
        <p14:creationId xmlns:p14="http://schemas.microsoft.com/office/powerpoint/2010/main" val="1418176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AEE"/>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02781" cy="5143500"/>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6" name="Group 1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5143500"/>
            <a:chOff x="1320800" y="0"/>
            <a:chExt cx="2436813" cy="6858001"/>
          </a:xfrm>
        </p:grpSpPr>
        <p:sp>
          <p:nvSpPr>
            <p:cNvPr id="1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6" name="标题 5">
            <a:extLst>
              <a:ext uri="{FF2B5EF4-FFF2-40B4-BE49-F238E27FC236}">
                <a16:creationId xmlns:a16="http://schemas.microsoft.com/office/drawing/2014/main" id="{B5CE0ECD-45B6-4991-A0A9-7AD23992E370}"/>
              </a:ext>
            </a:extLst>
          </p:cNvPr>
          <p:cNvSpPr>
            <a:spLocks noGrp="1"/>
          </p:cNvSpPr>
          <p:nvPr>
            <p:ph type="title"/>
          </p:nvPr>
        </p:nvSpPr>
        <p:spPr>
          <a:xfrm>
            <a:off x="401265" y="514350"/>
            <a:ext cx="2085203" cy="3829050"/>
          </a:xfrm>
        </p:spPr>
        <p:txBody>
          <a:bodyPr>
            <a:normAutofit/>
          </a:bodyPr>
          <a:lstStyle/>
          <a:p>
            <a:r>
              <a:rPr lang="zh-CN" altLang="zh-CN" sz="3000" dirty="0">
                <a:solidFill>
                  <a:srgbClr val="FFFFFF"/>
                </a:solidFill>
              </a:rPr>
              <a:t>安全改进</a:t>
            </a:r>
            <a:endParaRPr lang="zh-CN" altLang="en-US" sz="3000" dirty="0">
              <a:solidFill>
                <a:srgbClr val="FFFFFF"/>
              </a:solidFill>
            </a:endParaRPr>
          </a:p>
        </p:txBody>
      </p:sp>
      <p:graphicFrame>
        <p:nvGraphicFramePr>
          <p:cNvPr id="9" name="内容占位符 6">
            <a:extLst>
              <a:ext uri="{FF2B5EF4-FFF2-40B4-BE49-F238E27FC236}">
                <a16:creationId xmlns:a16="http://schemas.microsoft.com/office/drawing/2014/main" id="{49610A10-21EA-42A9-A194-F06DD40E43C1}"/>
              </a:ext>
            </a:extLst>
          </p:cNvPr>
          <p:cNvGraphicFramePr>
            <a:graphicFrameLocks noGrp="1"/>
          </p:cNvGraphicFramePr>
          <p:nvPr>
            <p:ph idx="1"/>
            <p:extLst>
              <p:ext uri="{D42A27DB-BD31-4B8C-83A1-F6EECF244321}">
                <p14:modId xmlns:p14="http://schemas.microsoft.com/office/powerpoint/2010/main" val="1175770333"/>
              </p:ext>
            </p:extLst>
          </p:nvPr>
        </p:nvGraphicFramePr>
        <p:xfrm>
          <a:off x="3757612" y="514350"/>
          <a:ext cx="4869656" cy="3829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3098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AEE"/>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C7672-0FE2-4FA6-9CD8-3E63C5CFDFCA}"/>
              </a:ext>
            </a:extLst>
          </p:cNvPr>
          <p:cNvSpPr>
            <a:spLocks noGrp="1"/>
          </p:cNvSpPr>
          <p:nvPr>
            <p:ph type="title"/>
          </p:nvPr>
        </p:nvSpPr>
        <p:spPr>
          <a:xfrm>
            <a:off x="628650" y="273843"/>
            <a:ext cx="7886700" cy="994173"/>
          </a:xfrm>
        </p:spPr>
        <p:txBody>
          <a:bodyPr>
            <a:normAutofit/>
          </a:bodyPr>
          <a:lstStyle/>
          <a:p>
            <a:r>
              <a:rPr lang="zh-CN" altLang="en-US" dirty="0"/>
              <a:t>隐私保护</a:t>
            </a:r>
          </a:p>
        </p:txBody>
      </p:sp>
      <p:graphicFrame>
        <p:nvGraphicFramePr>
          <p:cNvPr id="5" name="内容占位符 2">
            <a:extLst>
              <a:ext uri="{FF2B5EF4-FFF2-40B4-BE49-F238E27FC236}">
                <a16:creationId xmlns:a16="http://schemas.microsoft.com/office/drawing/2014/main" id="{FEAD87EB-83E2-4A9C-B161-31623B0325F8}"/>
              </a:ext>
            </a:extLst>
          </p:cNvPr>
          <p:cNvGraphicFramePr>
            <a:graphicFrameLocks noGrp="1"/>
          </p:cNvGraphicFramePr>
          <p:nvPr>
            <p:ph idx="1"/>
            <p:extLst>
              <p:ext uri="{D42A27DB-BD31-4B8C-83A1-F6EECF244321}">
                <p14:modId xmlns:p14="http://schemas.microsoft.com/office/powerpoint/2010/main" val="812443673"/>
              </p:ext>
            </p:extLst>
          </p:nvPr>
        </p:nvGraphicFramePr>
        <p:xfrm>
          <a:off x="628650" y="1369218"/>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0489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FAEE"/>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40030"/>
            <a:ext cx="8661654" cy="466344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标题 4">
            <a:extLst>
              <a:ext uri="{FF2B5EF4-FFF2-40B4-BE49-F238E27FC236}">
                <a16:creationId xmlns:a16="http://schemas.microsoft.com/office/drawing/2014/main" id="{9A2F59CC-BA4D-4C6F-A0E0-E7609EA83D2E}"/>
              </a:ext>
            </a:extLst>
          </p:cNvPr>
          <p:cNvSpPr>
            <a:spLocks noGrp="1"/>
          </p:cNvSpPr>
          <p:nvPr>
            <p:ph type="title"/>
          </p:nvPr>
        </p:nvSpPr>
        <p:spPr>
          <a:xfrm>
            <a:off x="628650" y="722907"/>
            <a:ext cx="2620771" cy="3697685"/>
          </a:xfrm>
        </p:spPr>
        <p:txBody>
          <a:bodyPr>
            <a:normAutofit/>
          </a:bodyPr>
          <a:lstStyle/>
          <a:p>
            <a:pPr algn="r"/>
            <a:r>
              <a:rPr lang="zh-CN" altLang="en-US" dirty="0">
                <a:solidFill>
                  <a:schemeClr val="accent1"/>
                </a:solidFill>
              </a:rPr>
              <a:t>版本控制</a:t>
            </a:r>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543050"/>
            <a:ext cx="0" cy="20574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6D3E6710-104F-4DED-989A-A3CF4CA3D646}"/>
              </a:ext>
            </a:extLst>
          </p:cNvPr>
          <p:cNvSpPr>
            <a:spLocks noGrp="1"/>
          </p:cNvSpPr>
          <p:nvPr>
            <p:ph idx="1"/>
          </p:nvPr>
        </p:nvSpPr>
        <p:spPr>
          <a:xfrm>
            <a:off x="3732023" y="722907"/>
            <a:ext cx="4783327" cy="3697685"/>
          </a:xfrm>
        </p:spPr>
        <p:txBody>
          <a:bodyPr anchor="ctr">
            <a:normAutofit/>
          </a:bodyPr>
          <a:lstStyle/>
          <a:p>
            <a:r>
              <a:rPr lang="zh-CN" altLang="en-US" sz="1800" dirty="0"/>
              <a:t>可以追踪文件变化历史，回溯到指定时间的文件状态。</a:t>
            </a:r>
            <a:endParaRPr lang="en-US" altLang="zh-CN" sz="1800" dirty="0"/>
          </a:p>
          <a:p>
            <a:pPr marL="0" indent="0">
              <a:buNone/>
            </a:pPr>
            <a:endParaRPr lang="en-US" altLang="zh-CN" sz="1800" dirty="0"/>
          </a:p>
        </p:txBody>
      </p:sp>
    </p:spTree>
    <p:extLst>
      <p:ext uri="{BB962C8B-B14F-4D97-AF65-F5344CB8AC3E}">
        <p14:creationId xmlns:p14="http://schemas.microsoft.com/office/powerpoint/2010/main" val="1981068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243751" y="290122"/>
            <a:ext cx="265649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3200" b="1" dirty="0">
                <a:solidFill>
                  <a:schemeClr val="accent2"/>
                </a:solidFill>
              </a:rPr>
              <a:t>网盘组件设计</a:t>
            </a:r>
            <a:endParaRPr lang="en-US" altLang="zh-CN" sz="3200" b="1" dirty="0">
              <a:solidFill>
                <a:schemeClr val="accent2"/>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reeform 11"/>
          <p:cNvSpPr>
            <a:spLocks/>
          </p:cNvSpPr>
          <p:nvPr/>
        </p:nvSpPr>
        <p:spPr bwMode="auto">
          <a:xfrm>
            <a:off x="3828114" y="1364226"/>
            <a:ext cx="1747684" cy="1800574"/>
          </a:xfrm>
          <a:custGeom>
            <a:avLst/>
            <a:gdLst>
              <a:gd name="T0" fmla="*/ 276 w 322"/>
              <a:gd name="T1" fmla="*/ 284 h 332"/>
              <a:gd name="T2" fmla="*/ 162 w 322"/>
              <a:gd name="T3" fmla="*/ 332 h 332"/>
              <a:gd name="T4" fmla="*/ 0 w 322"/>
              <a:gd name="T5" fmla="*/ 170 h 332"/>
              <a:gd name="T6" fmla="*/ 47 w 322"/>
              <a:gd name="T7" fmla="*/ 51 h 332"/>
              <a:gd name="T8" fmla="*/ 162 w 322"/>
              <a:gd name="T9" fmla="*/ 0 h 332"/>
              <a:gd name="T10" fmla="*/ 322 w 322"/>
              <a:gd name="T11" fmla="*/ 0 h 332"/>
              <a:gd name="T12" fmla="*/ 322 w 322"/>
              <a:gd name="T13" fmla="*/ 170 h 332"/>
              <a:gd name="T14" fmla="*/ 276 w 322"/>
              <a:gd name="T15" fmla="*/ 284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332">
                <a:moveTo>
                  <a:pt x="276" y="284"/>
                </a:moveTo>
                <a:cubicBezTo>
                  <a:pt x="246" y="314"/>
                  <a:pt x="206" y="332"/>
                  <a:pt x="162" y="332"/>
                </a:cubicBezTo>
                <a:cubicBezTo>
                  <a:pt x="72" y="332"/>
                  <a:pt x="0" y="259"/>
                  <a:pt x="0" y="170"/>
                </a:cubicBezTo>
                <a:cubicBezTo>
                  <a:pt x="0" y="125"/>
                  <a:pt x="18" y="81"/>
                  <a:pt x="47" y="51"/>
                </a:cubicBezTo>
                <a:cubicBezTo>
                  <a:pt x="77" y="22"/>
                  <a:pt x="117" y="0"/>
                  <a:pt x="162" y="0"/>
                </a:cubicBezTo>
                <a:cubicBezTo>
                  <a:pt x="322" y="0"/>
                  <a:pt x="322" y="0"/>
                  <a:pt x="322" y="0"/>
                </a:cubicBezTo>
                <a:cubicBezTo>
                  <a:pt x="322" y="170"/>
                  <a:pt x="322" y="170"/>
                  <a:pt x="322" y="170"/>
                </a:cubicBezTo>
                <a:cubicBezTo>
                  <a:pt x="322" y="214"/>
                  <a:pt x="305" y="255"/>
                  <a:pt x="276" y="284"/>
                </a:cubicBezTo>
                <a:close/>
              </a:path>
            </a:pathLst>
          </a:custGeom>
          <a:solidFill>
            <a:srgbClr val="ED7D31"/>
          </a:solidFill>
          <a:ln>
            <a:noFill/>
          </a:ln>
          <a:effectLst>
            <a:outerShdw blurRad="254000" algn="tl" rotWithShape="0">
              <a:schemeClr val="bg1">
                <a:alpha val="80000"/>
              </a:schemeClr>
            </a:outerShdw>
          </a:effectLst>
          <a:extLst/>
        </p:spPr>
        <p:txBody>
          <a:bodyPr vert="horz" wrap="square" lIns="68580" tIns="486000" rIns="68580" bIns="34290" numCol="1" anchor="t" anchorCtr="0" compatLnSpc="1">
            <a:prstTxWarp prst="textNoShape">
              <a:avLst/>
            </a:prstTxWarp>
          </a:bodyPr>
          <a:lstStyle/>
          <a:p>
            <a:pPr algn="ctr"/>
            <a:r>
              <a:rPr lang="zh-CN" altLang="en-US" sz="3000" dirty="0">
                <a:solidFill>
                  <a:schemeClr val="bg1"/>
                </a:solidFill>
                <a:latin typeface="微软雅黑" panose="020B0503020204020204" pitchFamily="34" charset="-122"/>
                <a:ea typeface="微软雅黑" panose="020B0503020204020204" pitchFamily="34" charset="-122"/>
                <a:cs typeface="UKIJ Qolyazma" pitchFamily="18" charset="0"/>
              </a:rPr>
              <a:t>存储模块</a:t>
            </a:r>
          </a:p>
        </p:txBody>
      </p:sp>
      <p:sp>
        <p:nvSpPr>
          <p:cNvPr id="6" name="Freeform 6"/>
          <p:cNvSpPr>
            <a:spLocks/>
          </p:cNvSpPr>
          <p:nvPr/>
        </p:nvSpPr>
        <p:spPr bwMode="auto">
          <a:xfrm>
            <a:off x="1344067" y="1364226"/>
            <a:ext cx="1747684" cy="1821733"/>
          </a:xfrm>
          <a:custGeom>
            <a:avLst/>
            <a:gdLst>
              <a:gd name="T0" fmla="*/ 276 w 322"/>
              <a:gd name="T1" fmla="*/ 284 h 332"/>
              <a:gd name="T2" fmla="*/ 161 w 322"/>
              <a:gd name="T3" fmla="*/ 332 h 332"/>
              <a:gd name="T4" fmla="*/ 0 w 322"/>
              <a:gd name="T5" fmla="*/ 170 h 332"/>
              <a:gd name="T6" fmla="*/ 47 w 322"/>
              <a:gd name="T7" fmla="*/ 51 h 332"/>
              <a:gd name="T8" fmla="*/ 162 w 322"/>
              <a:gd name="T9" fmla="*/ 0 h 332"/>
              <a:gd name="T10" fmla="*/ 322 w 322"/>
              <a:gd name="T11" fmla="*/ 0 h 332"/>
              <a:gd name="T12" fmla="*/ 322 w 322"/>
              <a:gd name="T13" fmla="*/ 170 h 332"/>
              <a:gd name="T14" fmla="*/ 276 w 322"/>
              <a:gd name="T15" fmla="*/ 284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332">
                <a:moveTo>
                  <a:pt x="276" y="284"/>
                </a:moveTo>
                <a:cubicBezTo>
                  <a:pt x="246" y="314"/>
                  <a:pt x="206" y="332"/>
                  <a:pt x="161" y="332"/>
                </a:cubicBezTo>
                <a:cubicBezTo>
                  <a:pt x="72" y="332"/>
                  <a:pt x="0" y="259"/>
                  <a:pt x="0" y="170"/>
                </a:cubicBezTo>
                <a:cubicBezTo>
                  <a:pt x="0" y="125"/>
                  <a:pt x="18" y="81"/>
                  <a:pt x="47" y="51"/>
                </a:cubicBezTo>
                <a:cubicBezTo>
                  <a:pt x="76" y="22"/>
                  <a:pt x="117" y="0"/>
                  <a:pt x="162" y="0"/>
                </a:cubicBezTo>
                <a:cubicBezTo>
                  <a:pt x="322" y="0"/>
                  <a:pt x="322" y="0"/>
                  <a:pt x="322" y="0"/>
                </a:cubicBezTo>
                <a:cubicBezTo>
                  <a:pt x="322" y="170"/>
                  <a:pt x="322" y="170"/>
                  <a:pt x="322" y="170"/>
                </a:cubicBezTo>
                <a:cubicBezTo>
                  <a:pt x="322" y="214"/>
                  <a:pt x="305" y="255"/>
                  <a:pt x="276" y="284"/>
                </a:cubicBezTo>
                <a:close/>
              </a:path>
            </a:pathLst>
          </a:custGeom>
          <a:solidFill>
            <a:srgbClr val="5B9BD5"/>
          </a:solidFill>
          <a:ln>
            <a:noFill/>
          </a:ln>
          <a:effectLst>
            <a:outerShdw blurRad="254000" algn="tl" rotWithShape="0">
              <a:schemeClr val="bg1">
                <a:alpha val="80000"/>
              </a:schemeClr>
            </a:outerShdw>
          </a:effectLst>
          <a:extLst/>
        </p:spPr>
        <p:txBody>
          <a:bodyPr vert="horz" wrap="square" lIns="68580" tIns="486000" rIns="68580" bIns="34290" numCol="1" anchor="t" anchorCtr="0" compatLnSpc="1">
            <a:prstTxWarp prst="textNoShape">
              <a:avLst/>
            </a:prstTxWarp>
          </a:bodyPr>
          <a:lstStyle/>
          <a:p>
            <a:pPr algn="ctr"/>
            <a:r>
              <a:rPr lang="zh-CN" altLang="en-US" sz="3000" dirty="0">
                <a:solidFill>
                  <a:schemeClr val="bg1"/>
                </a:solidFill>
                <a:latin typeface="微软雅黑" panose="020B0503020204020204" pitchFamily="34" charset="-122"/>
                <a:ea typeface="微软雅黑" panose="020B0503020204020204" pitchFamily="34" charset="-122"/>
                <a:cs typeface="UKIJ Qolyazma" pitchFamily="18" charset="0"/>
              </a:rPr>
              <a:t>传输模块</a:t>
            </a:r>
          </a:p>
        </p:txBody>
      </p:sp>
      <p:sp>
        <p:nvSpPr>
          <p:cNvPr id="7" name="Freeform 16"/>
          <p:cNvSpPr>
            <a:spLocks/>
          </p:cNvSpPr>
          <p:nvPr/>
        </p:nvSpPr>
        <p:spPr bwMode="auto">
          <a:xfrm>
            <a:off x="6312161" y="1429093"/>
            <a:ext cx="1747683" cy="1798208"/>
          </a:xfrm>
          <a:custGeom>
            <a:avLst/>
            <a:gdLst>
              <a:gd name="T0" fmla="*/ 276 w 322"/>
              <a:gd name="T1" fmla="*/ 284 h 332"/>
              <a:gd name="T2" fmla="*/ 162 w 322"/>
              <a:gd name="T3" fmla="*/ 332 h 332"/>
              <a:gd name="T4" fmla="*/ 0 w 322"/>
              <a:gd name="T5" fmla="*/ 170 h 332"/>
              <a:gd name="T6" fmla="*/ 48 w 322"/>
              <a:gd name="T7" fmla="*/ 51 h 332"/>
              <a:gd name="T8" fmla="*/ 162 w 322"/>
              <a:gd name="T9" fmla="*/ 0 h 332"/>
              <a:gd name="T10" fmla="*/ 322 w 322"/>
              <a:gd name="T11" fmla="*/ 0 h 332"/>
              <a:gd name="T12" fmla="*/ 322 w 322"/>
              <a:gd name="T13" fmla="*/ 170 h 332"/>
              <a:gd name="T14" fmla="*/ 276 w 322"/>
              <a:gd name="T15" fmla="*/ 284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332">
                <a:moveTo>
                  <a:pt x="276" y="284"/>
                </a:moveTo>
                <a:cubicBezTo>
                  <a:pt x="246" y="314"/>
                  <a:pt x="207" y="332"/>
                  <a:pt x="162" y="332"/>
                </a:cubicBezTo>
                <a:cubicBezTo>
                  <a:pt x="72" y="332"/>
                  <a:pt x="0" y="259"/>
                  <a:pt x="0" y="170"/>
                </a:cubicBezTo>
                <a:cubicBezTo>
                  <a:pt x="0" y="125"/>
                  <a:pt x="18" y="81"/>
                  <a:pt x="48" y="51"/>
                </a:cubicBezTo>
                <a:cubicBezTo>
                  <a:pt x="77" y="22"/>
                  <a:pt x="118" y="0"/>
                  <a:pt x="162" y="0"/>
                </a:cubicBezTo>
                <a:cubicBezTo>
                  <a:pt x="322" y="0"/>
                  <a:pt x="322" y="0"/>
                  <a:pt x="322" y="0"/>
                </a:cubicBezTo>
                <a:cubicBezTo>
                  <a:pt x="322" y="170"/>
                  <a:pt x="322" y="170"/>
                  <a:pt x="322" y="170"/>
                </a:cubicBezTo>
                <a:cubicBezTo>
                  <a:pt x="322" y="214"/>
                  <a:pt x="305" y="255"/>
                  <a:pt x="276" y="284"/>
                </a:cubicBezTo>
                <a:close/>
              </a:path>
            </a:pathLst>
          </a:custGeom>
          <a:solidFill>
            <a:srgbClr val="5B9BD5"/>
          </a:solidFill>
          <a:ln>
            <a:noFill/>
          </a:ln>
          <a:effectLst>
            <a:outerShdw blurRad="254000" algn="tl" rotWithShape="0">
              <a:schemeClr val="bg1">
                <a:alpha val="80000"/>
              </a:schemeClr>
            </a:outerShdw>
          </a:effectLst>
          <a:extLst/>
        </p:spPr>
        <p:txBody>
          <a:bodyPr vert="horz" wrap="square" lIns="68580" tIns="486000" rIns="68580" bIns="34290" numCol="1" anchor="t" anchorCtr="0" compatLnSpc="1">
            <a:prstTxWarp prst="textNoShape">
              <a:avLst/>
            </a:prstTxWarp>
          </a:bodyPr>
          <a:lstStyle/>
          <a:p>
            <a:pPr algn="ctr"/>
            <a:r>
              <a:rPr lang="zh-CN" altLang="en-US" sz="3000" dirty="0">
                <a:solidFill>
                  <a:schemeClr val="bg1"/>
                </a:solidFill>
                <a:latin typeface="微软雅黑" panose="020B0503020204020204" pitchFamily="34" charset="-122"/>
                <a:ea typeface="微软雅黑" panose="020B0503020204020204" pitchFamily="34" charset="-122"/>
                <a:cs typeface="UKIJ Qolyazma" pitchFamily="18" charset="0"/>
              </a:rPr>
              <a:t>交互模块</a:t>
            </a:r>
          </a:p>
        </p:txBody>
      </p:sp>
      <p:sp>
        <p:nvSpPr>
          <p:cNvPr id="8" name="TextBox 31"/>
          <p:cNvSpPr txBox="1"/>
          <p:nvPr/>
        </p:nvSpPr>
        <p:spPr>
          <a:xfrm>
            <a:off x="1586967" y="3682724"/>
            <a:ext cx="1261884" cy="410049"/>
          </a:xfrm>
          <a:prstGeom prst="rect">
            <a:avLst/>
          </a:prstGeom>
          <a:noFill/>
        </p:spPr>
        <p:txBody>
          <a:bodyPr wrap="none" rtlCol="0" anchor="t">
            <a:spAutoFit/>
          </a:bodyPr>
          <a:lstStyle/>
          <a:p>
            <a:pPr algn="ctr">
              <a:lnSpc>
                <a:spcPct val="150000"/>
              </a:lnSpc>
            </a:pPr>
            <a:endParaRPr lang="en-US" altLang="zh-CN" sz="450" dirty="0">
              <a:latin typeface="微软雅黑" pitchFamily="34" charset="-122"/>
              <a:ea typeface="微软雅黑" pitchFamily="34" charset="-122"/>
              <a:cs typeface="华文黑体" pitchFamily="2" charset="-122"/>
            </a:endParaRPr>
          </a:p>
          <a:p>
            <a:pPr algn="ctr">
              <a:lnSpc>
                <a:spcPct val="150000"/>
              </a:lnSpc>
            </a:pPr>
            <a:r>
              <a:rPr lang="zh-CN" altLang="en-US" sz="1050" dirty="0">
                <a:latin typeface="微软雅黑" pitchFamily="34" charset="-122"/>
                <a:ea typeface="微软雅黑" pitchFamily="34" charset="-122"/>
                <a:cs typeface="华文黑体" pitchFamily="2" charset="-122"/>
              </a:rPr>
              <a:t>提供可靠传输功能</a:t>
            </a:r>
            <a:endParaRPr lang="en-US" altLang="zh-CN" sz="1050" dirty="0">
              <a:latin typeface="微软雅黑" pitchFamily="34" charset="-122"/>
              <a:ea typeface="微软雅黑" pitchFamily="34" charset="-122"/>
              <a:cs typeface="华文黑体" pitchFamily="2" charset="-122"/>
            </a:endParaRPr>
          </a:p>
        </p:txBody>
      </p:sp>
      <p:sp>
        <p:nvSpPr>
          <p:cNvPr id="9" name="TextBox 32"/>
          <p:cNvSpPr txBox="1"/>
          <p:nvPr/>
        </p:nvSpPr>
        <p:spPr>
          <a:xfrm>
            <a:off x="4340318" y="3654129"/>
            <a:ext cx="723275" cy="1137171"/>
          </a:xfrm>
          <a:prstGeom prst="rect">
            <a:avLst/>
          </a:prstGeom>
          <a:noFill/>
        </p:spPr>
        <p:txBody>
          <a:bodyPr wrap="none" rtlCol="0" anchor="t">
            <a:spAutoFit/>
          </a:bodyPr>
          <a:lstStyle/>
          <a:p>
            <a:pPr algn="ctr">
              <a:lnSpc>
                <a:spcPct val="150000"/>
              </a:lnSpc>
            </a:pPr>
            <a:endParaRPr lang="en-US" altLang="zh-CN" sz="450" dirty="0">
              <a:latin typeface="微软雅黑" pitchFamily="34" charset="-122"/>
              <a:ea typeface="微软雅黑" pitchFamily="34" charset="-122"/>
              <a:cs typeface="华文黑体" pitchFamily="2" charset="-122"/>
            </a:endParaRPr>
          </a:p>
          <a:p>
            <a:pPr algn="ctr">
              <a:lnSpc>
                <a:spcPct val="150000"/>
              </a:lnSpc>
            </a:pPr>
            <a:r>
              <a:rPr lang="zh-CN" altLang="en-US" sz="1050" dirty="0">
                <a:latin typeface="微软雅黑" pitchFamily="34" charset="-122"/>
                <a:ea typeface="微软雅黑" pitchFamily="34" charset="-122"/>
                <a:cs typeface="华文黑体" pitchFamily="2" charset="-122"/>
              </a:rPr>
              <a:t>文件存储</a:t>
            </a:r>
            <a:endParaRPr lang="en-US" altLang="zh-CN" sz="1050" dirty="0">
              <a:latin typeface="微软雅黑" pitchFamily="34" charset="-122"/>
              <a:ea typeface="微软雅黑" pitchFamily="34" charset="-122"/>
              <a:cs typeface="华文黑体" pitchFamily="2" charset="-122"/>
            </a:endParaRPr>
          </a:p>
          <a:p>
            <a:pPr algn="ctr">
              <a:lnSpc>
                <a:spcPct val="150000"/>
              </a:lnSpc>
            </a:pPr>
            <a:r>
              <a:rPr lang="zh-CN" altLang="en-US" sz="1050" dirty="0">
                <a:latin typeface="微软雅黑" pitchFamily="34" charset="-122"/>
                <a:ea typeface="微软雅黑" pitchFamily="34" charset="-122"/>
                <a:cs typeface="华文黑体" pitchFamily="2" charset="-122"/>
              </a:rPr>
              <a:t>加密功能</a:t>
            </a:r>
            <a:endParaRPr lang="en-US" altLang="zh-CN" sz="1050" dirty="0">
              <a:latin typeface="微软雅黑" pitchFamily="34" charset="-122"/>
              <a:ea typeface="微软雅黑" pitchFamily="34" charset="-122"/>
              <a:cs typeface="华文黑体" pitchFamily="2" charset="-122"/>
            </a:endParaRPr>
          </a:p>
          <a:p>
            <a:pPr algn="ctr">
              <a:lnSpc>
                <a:spcPct val="150000"/>
              </a:lnSpc>
            </a:pPr>
            <a:r>
              <a:rPr lang="zh-CN" altLang="en-US" sz="1050" dirty="0">
                <a:latin typeface="微软雅黑" pitchFamily="34" charset="-122"/>
                <a:ea typeface="微软雅黑" pitchFamily="34" charset="-122"/>
                <a:cs typeface="华文黑体" pitchFamily="2" charset="-122"/>
              </a:rPr>
              <a:t>加密搜索</a:t>
            </a:r>
            <a:endParaRPr lang="en-US" altLang="zh-CN" sz="1050" dirty="0">
              <a:latin typeface="微软雅黑" pitchFamily="34" charset="-122"/>
              <a:ea typeface="微软雅黑" pitchFamily="34" charset="-122"/>
              <a:cs typeface="华文黑体" pitchFamily="2" charset="-122"/>
            </a:endParaRPr>
          </a:p>
          <a:p>
            <a:pPr algn="ctr">
              <a:lnSpc>
                <a:spcPct val="150000"/>
              </a:lnSpc>
            </a:pPr>
            <a:r>
              <a:rPr lang="zh-CN" altLang="en-US" sz="1050" dirty="0">
                <a:latin typeface="微软雅黑" pitchFamily="34" charset="-122"/>
                <a:ea typeface="微软雅黑" pitchFamily="34" charset="-122"/>
                <a:cs typeface="华文黑体" pitchFamily="2" charset="-122"/>
              </a:rPr>
              <a:t>版本控制</a:t>
            </a:r>
          </a:p>
        </p:txBody>
      </p:sp>
      <p:sp>
        <p:nvSpPr>
          <p:cNvPr id="10" name="TextBox 33"/>
          <p:cNvSpPr txBox="1"/>
          <p:nvPr/>
        </p:nvSpPr>
        <p:spPr>
          <a:xfrm>
            <a:off x="6487734" y="3682724"/>
            <a:ext cx="1396537" cy="410049"/>
          </a:xfrm>
          <a:prstGeom prst="rect">
            <a:avLst/>
          </a:prstGeom>
          <a:noFill/>
        </p:spPr>
        <p:txBody>
          <a:bodyPr wrap="none" rtlCol="0" anchor="t">
            <a:spAutoFit/>
          </a:bodyPr>
          <a:lstStyle/>
          <a:p>
            <a:pPr algn="ctr">
              <a:lnSpc>
                <a:spcPct val="150000"/>
              </a:lnSpc>
            </a:pPr>
            <a:endParaRPr lang="en-US" altLang="zh-CN" sz="450" dirty="0">
              <a:latin typeface="微软雅黑" pitchFamily="34" charset="-122"/>
              <a:ea typeface="微软雅黑" pitchFamily="34" charset="-122"/>
              <a:cs typeface="华文黑体" pitchFamily="2" charset="-122"/>
            </a:endParaRPr>
          </a:p>
          <a:p>
            <a:pPr algn="ctr">
              <a:lnSpc>
                <a:spcPct val="150000"/>
              </a:lnSpc>
            </a:pPr>
            <a:r>
              <a:rPr lang="zh-CN" altLang="en-US" sz="1050" dirty="0">
                <a:latin typeface="微软雅黑" pitchFamily="34" charset="-122"/>
                <a:ea typeface="微软雅黑" pitchFamily="34" charset="-122"/>
                <a:cs typeface="华文黑体" pitchFamily="2" charset="-122"/>
              </a:rPr>
              <a:t>提供一系列操作接口</a:t>
            </a:r>
          </a:p>
        </p:txBody>
      </p:sp>
    </p:spTree>
    <p:extLst>
      <p:ext uri="{BB962C8B-B14F-4D97-AF65-F5344CB8AC3E}">
        <p14:creationId xmlns:p14="http://schemas.microsoft.com/office/powerpoint/2010/main" val="3371270036"/>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decel="10000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4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4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1900"/>
                            </p:stCondLst>
                            <p:childTnLst>
                              <p:par>
                                <p:cTn id="31" presetID="10"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240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EFAEE"/>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F4B4A4-EC30-40CF-85C8-5A4CC1157996}"/>
              </a:ext>
            </a:extLst>
          </p:cNvPr>
          <p:cNvSpPr>
            <a:spLocks noGrp="1"/>
          </p:cNvSpPr>
          <p:nvPr>
            <p:ph type="title"/>
          </p:nvPr>
        </p:nvSpPr>
        <p:spPr>
          <a:xfrm>
            <a:off x="1778000" y="1640807"/>
            <a:ext cx="7004665" cy="1861886"/>
          </a:xfrm>
        </p:spPr>
        <p:txBody>
          <a:bodyPr vert="horz" lIns="91440" tIns="45720" rIns="91440" bIns="45720" rtlCol="0" anchor="ctr">
            <a:normAutofit/>
          </a:bodyPr>
          <a:lstStyle/>
          <a:p>
            <a:pPr defTabSz="914400"/>
            <a:r>
              <a:rPr lang="en-US" altLang="zh-CN" sz="5100" kern="1200" dirty="0">
                <a:solidFill>
                  <a:schemeClr val="tx1"/>
                </a:solidFill>
                <a:latin typeface="+mj-lt"/>
                <a:ea typeface="+mj-ea"/>
                <a:cs typeface="+mj-cs"/>
              </a:rPr>
              <a:t>2-2	</a:t>
            </a:r>
            <a:r>
              <a:rPr lang="zh-CN" altLang="en-US" sz="5100" kern="1200" dirty="0">
                <a:solidFill>
                  <a:schemeClr val="tx1"/>
                </a:solidFill>
                <a:latin typeface="+mj-lt"/>
                <a:ea typeface="+mj-ea"/>
                <a:cs typeface="+mj-cs"/>
              </a:rPr>
              <a:t>可搜索加密算法优化</a:t>
            </a:r>
          </a:p>
        </p:txBody>
      </p:sp>
      <p:pic>
        <p:nvPicPr>
          <p:cNvPr id="6" name="Graphic 5">
            <a:extLst>
              <a:ext uri="{FF2B5EF4-FFF2-40B4-BE49-F238E27FC236}">
                <a16:creationId xmlns:a16="http://schemas.microsoft.com/office/drawing/2014/main" id="{0DB79056-8593-4D46-A273-FDEC05684D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50" y="2057400"/>
            <a:ext cx="1028700" cy="1028700"/>
          </a:xfrm>
          <a:prstGeom prst="rect">
            <a:avLst/>
          </a:prstGeom>
        </p:spPr>
      </p:pic>
      <p:pic>
        <p:nvPicPr>
          <p:cNvPr id="8" name="Graphic 7">
            <a:extLst>
              <a:ext uri="{FF2B5EF4-FFF2-40B4-BE49-F238E27FC236}">
                <a16:creationId xmlns:a16="http://schemas.microsoft.com/office/drawing/2014/main" id="{89FF9C29-2821-4A2D-9E70-AD41DA8FC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1073" y="612252"/>
            <a:ext cx="3918995" cy="3918995"/>
          </a:xfrm>
          <a:prstGeom prst="rect">
            <a:avLst/>
          </a:prstGeom>
        </p:spPr>
      </p:pic>
    </p:spTree>
    <p:extLst>
      <p:ext uri="{BB962C8B-B14F-4D97-AF65-F5344CB8AC3E}">
        <p14:creationId xmlns:p14="http://schemas.microsoft.com/office/powerpoint/2010/main" val="1991748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FAEE"/>
        </a:solidFill>
        <a:effectLst/>
      </p:bgPr>
    </p:bg>
    <p:spTree>
      <p:nvGrpSpPr>
        <p:cNvPr id="1" name=""/>
        <p:cNvGrpSpPr/>
        <p:nvPr/>
      </p:nvGrpSpPr>
      <p:grpSpPr>
        <a:xfrm>
          <a:off x="0" y="0"/>
          <a:ext cx="0" cy="0"/>
          <a:chOff x="0" y="0"/>
          <a:chExt cx="0" cy="0"/>
        </a:xfrm>
      </p:grpSpPr>
      <p:sp useBgFill="1">
        <p:nvSpPr>
          <p:cNvPr id="32"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7"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513992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108" y="1274691"/>
            <a:ext cx="2755857" cy="2602816"/>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标题 1">
            <a:extLst>
              <a:ext uri="{FF2B5EF4-FFF2-40B4-BE49-F238E27FC236}">
                <a16:creationId xmlns:a16="http://schemas.microsoft.com/office/drawing/2014/main" id="{59787903-8913-4829-8871-EBE593C71C34}"/>
              </a:ext>
            </a:extLst>
          </p:cNvPr>
          <p:cNvSpPr>
            <a:spLocks noGrp="1"/>
          </p:cNvSpPr>
          <p:nvPr>
            <p:ph type="title"/>
          </p:nvPr>
        </p:nvSpPr>
        <p:spPr>
          <a:xfrm>
            <a:off x="678657" y="1811491"/>
            <a:ext cx="2588798" cy="1799902"/>
          </a:xfrm>
        </p:spPr>
        <p:txBody>
          <a:bodyPr>
            <a:normAutofit/>
          </a:bodyPr>
          <a:lstStyle/>
          <a:p>
            <a:pPr algn="ctr"/>
            <a:r>
              <a:rPr lang="zh-CN" altLang="en-US" sz="3000">
                <a:solidFill>
                  <a:srgbClr val="FFFFFF"/>
                </a:solidFill>
              </a:rPr>
              <a:t>可搜索加密</a:t>
            </a:r>
          </a:p>
        </p:txBody>
      </p:sp>
      <p:sp>
        <p:nvSpPr>
          <p:cNvPr id="3" name="内容占位符 2">
            <a:extLst>
              <a:ext uri="{FF2B5EF4-FFF2-40B4-BE49-F238E27FC236}">
                <a16:creationId xmlns:a16="http://schemas.microsoft.com/office/drawing/2014/main" id="{7E33CBD8-8B71-4CB2-A20F-07A734110FF6}"/>
              </a:ext>
            </a:extLst>
          </p:cNvPr>
          <p:cNvSpPr>
            <a:spLocks noGrp="1"/>
          </p:cNvSpPr>
          <p:nvPr>
            <p:ph idx="1"/>
          </p:nvPr>
        </p:nvSpPr>
        <p:spPr>
          <a:xfrm>
            <a:off x="3840480" y="603504"/>
            <a:ext cx="4711446" cy="3936492"/>
          </a:xfrm>
        </p:spPr>
        <p:txBody>
          <a:bodyPr anchor="ctr">
            <a:normAutofit/>
          </a:bodyPr>
          <a:lstStyle/>
          <a:p>
            <a:pPr marL="0" indent="0">
              <a:buNone/>
            </a:pPr>
            <a:r>
              <a:rPr lang="zh-CN" altLang="zh-CN" sz="1500"/>
              <a:t>可搜索加密主要解决在服务端不完全可信的情况下对加密数据的关键字安全搜索。</a:t>
            </a:r>
            <a:r>
              <a:rPr lang="en-US" altLang="zh-CN" sz="1500"/>
              <a:t>2000</a:t>
            </a:r>
            <a:r>
              <a:rPr lang="zh-CN" altLang="zh-CN" sz="1500"/>
              <a:t>年，</a:t>
            </a:r>
            <a:r>
              <a:rPr lang="en-US" altLang="zh-CN" sz="1500"/>
              <a:t>Song</a:t>
            </a:r>
            <a:r>
              <a:rPr lang="zh-CN" altLang="zh-CN" sz="1500"/>
              <a:t>等人首次提出可搜索加密的概念。在借助这一技术下，用户借用服务器强大的计算资源进行关键字查询同时不会向服务器泄露任何隐私信息。这种模式下，不仅仅保护了用户数据的隐私，也防止他人窃取用户的信息，最后还能极大的提高对加密数据的查询效率。</a:t>
            </a:r>
            <a:endParaRPr lang="zh-CN" altLang="en-US" sz="1500"/>
          </a:p>
        </p:txBody>
      </p:sp>
    </p:spTree>
    <p:extLst>
      <p:ext uri="{BB962C8B-B14F-4D97-AF65-F5344CB8AC3E}">
        <p14:creationId xmlns:p14="http://schemas.microsoft.com/office/powerpoint/2010/main" val="1835063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EFAEE"/>
        </a:solidFill>
        <a:effectLst/>
      </p:bgPr>
    </p:bg>
    <p:spTree>
      <p:nvGrpSpPr>
        <p:cNvPr id="1" name=""/>
        <p:cNvGrpSpPr/>
        <p:nvPr/>
      </p:nvGrpSpPr>
      <p:grpSpPr>
        <a:xfrm>
          <a:off x="0" y="0"/>
          <a:ext cx="0" cy="0"/>
          <a:chOff x="0" y="0"/>
          <a:chExt cx="0" cy="0"/>
        </a:xfrm>
      </p:grpSpPr>
      <p:sp>
        <p:nvSpPr>
          <p:cNvPr id="29" name="Rectangle 18">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
            <a:ext cx="9143999" cy="13919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F4AA763-59D2-4A59-B3EB-1897EF41E396}"/>
              </a:ext>
            </a:extLst>
          </p:cNvPr>
          <p:cNvSpPr>
            <a:spLocks noGrp="1"/>
          </p:cNvSpPr>
          <p:nvPr>
            <p:ph type="title"/>
          </p:nvPr>
        </p:nvSpPr>
        <p:spPr>
          <a:xfrm>
            <a:off x="628650" y="273843"/>
            <a:ext cx="7886700" cy="994173"/>
          </a:xfrm>
        </p:spPr>
        <p:txBody>
          <a:bodyPr>
            <a:normAutofit/>
          </a:bodyPr>
          <a:lstStyle/>
          <a:p>
            <a:r>
              <a:rPr lang="zh-CN" altLang="en-US" dirty="0">
                <a:solidFill>
                  <a:schemeClr val="bg1"/>
                </a:solidFill>
              </a:rPr>
              <a:t>可搜索加密执行流程</a:t>
            </a:r>
          </a:p>
        </p:txBody>
      </p:sp>
      <p:graphicFrame>
        <p:nvGraphicFramePr>
          <p:cNvPr id="14" name="内容占位符 2">
            <a:extLst>
              <a:ext uri="{FF2B5EF4-FFF2-40B4-BE49-F238E27FC236}">
                <a16:creationId xmlns:a16="http://schemas.microsoft.com/office/drawing/2014/main" id="{3B3008D0-EB20-4E12-8E25-2931948617B7}"/>
              </a:ext>
            </a:extLst>
          </p:cNvPr>
          <p:cNvGraphicFramePr>
            <a:graphicFrameLocks noGrp="1"/>
          </p:cNvGraphicFramePr>
          <p:nvPr>
            <p:ph idx="1"/>
            <p:extLst>
              <p:ext uri="{D42A27DB-BD31-4B8C-83A1-F6EECF244321}">
                <p14:modId xmlns:p14="http://schemas.microsoft.com/office/powerpoint/2010/main" val="769132475"/>
              </p:ext>
            </p:extLst>
          </p:nvPr>
        </p:nvGraphicFramePr>
        <p:xfrm>
          <a:off x="628650" y="1875218"/>
          <a:ext cx="7886700" cy="2757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694343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EFAEE"/>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7B760-6F3B-4904-BF34-3B2D681A1218}"/>
              </a:ext>
            </a:extLst>
          </p:cNvPr>
          <p:cNvSpPr>
            <a:spLocks noGrp="1"/>
          </p:cNvSpPr>
          <p:nvPr>
            <p:ph type="title"/>
          </p:nvPr>
        </p:nvSpPr>
        <p:spPr>
          <a:xfrm>
            <a:off x="852321" y="470673"/>
            <a:ext cx="5605629" cy="994172"/>
          </a:xfrm>
        </p:spPr>
        <p:txBody>
          <a:bodyPr>
            <a:normAutofit/>
          </a:bodyPr>
          <a:lstStyle/>
          <a:p>
            <a:pPr algn="ctr"/>
            <a:r>
              <a:rPr lang="en-US" altLang="zh-CN" dirty="0"/>
              <a:t>Search</a:t>
            </a:r>
            <a:r>
              <a:rPr lang="zh-CN" altLang="en-US" dirty="0"/>
              <a:t>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0E1839D-347D-4738-8935-3EF881C195D1}"/>
                  </a:ext>
                </a:extLst>
              </p:cNvPr>
              <p:cNvSpPr>
                <a:spLocks noGrp="1"/>
              </p:cNvSpPr>
              <p:nvPr>
                <p:ph idx="1"/>
              </p:nvPr>
            </p:nvSpPr>
            <p:spPr>
              <a:xfrm>
                <a:off x="852321" y="1708629"/>
                <a:ext cx="4850901" cy="2587960"/>
              </a:xfrm>
            </p:spPr>
            <p:txBody>
              <a:bodyPr anchor="ctr">
                <a:normAutofit/>
              </a:bodyPr>
              <a:lstStyle/>
              <a:p>
                <a:r>
                  <a:rPr lang="zh-CN" altLang="zh-CN" sz="1800" dirty="0"/>
                  <a:t>搜索执行的过程就是服务器通过将搜索凭证与索引表进行比较来判断当前文件是否符合搜索条件。</a:t>
                </a:r>
                <a:r>
                  <a:rPr lang="zh-CN" altLang="en-US" sz="1800" dirty="0"/>
                  <a:t>原始搜索</a:t>
                </a:r>
                <a:r>
                  <a:rPr lang="zh-CN" altLang="zh-CN" sz="1800" dirty="0"/>
                  <a:t>方法是将搜索凭证与索引表中的关键字进行一一比对。如果假设关键字总数为</a:t>
                </a:r>
                <a:r>
                  <a:rPr lang="en-US" altLang="zh-CN" sz="1800" dirty="0"/>
                  <a:t>n</a:t>
                </a:r>
                <a:r>
                  <a:rPr lang="zh-CN" altLang="zh-CN" sz="1800" dirty="0"/>
                  <a:t>，搜索算法的效率为</a:t>
                </a:r>
                <a14:m>
                  <m:oMath xmlns:m="http://schemas.openxmlformats.org/officeDocument/2006/math">
                    <m:r>
                      <m:rPr>
                        <m:sty m:val="p"/>
                      </m:rPr>
                      <a:rPr lang="en-US" altLang="zh-CN" sz="1800">
                        <a:latin typeface="Cambria Math" panose="02040503050406030204" pitchFamily="18" charset="0"/>
                      </a:rPr>
                      <m:t>Ο</m:t>
                    </m:r>
                    <m:r>
                      <a:rPr lang="zh-CN" altLang="zh-CN" sz="1800">
                        <a:latin typeface="Cambria Math" panose="02040503050406030204" pitchFamily="18" charset="0"/>
                      </a:rPr>
                      <m:t>（</m:t>
                    </m:r>
                    <m:r>
                      <m:rPr>
                        <m:sty m:val="p"/>
                      </m:rPr>
                      <a:rPr lang="en-US" altLang="zh-CN" sz="1800">
                        <a:latin typeface="Cambria Math" panose="02040503050406030204" pitchFamily="18" charset="0"/>
                      </a:rPr>
                      <m:t>n</m:t>
                    </m:r>
                    <m:r>
                      <a:rPr lang="zh-CN" altLang="zh-CN" sz="1800">
                        <a:latin typeface="Cambria Math" panose="02040503050406030204" pitchFamily="18" charset="0"/>
                      </a:rPr>
                      <m:t>）</m:t>
                    </m:r>
                  </m:oMath>
                </a14:m>
                <a:r>
                  <a:rPr lang="zh-CN" altLang="zh-CN" sz="1800" b="1" dirty="0"/>
                  <a:t> </a:t>
                </a:r>
                <a:r>
                  <a:rPr lang="zh-CN" altLang="zh-CN" sz="1800" dirty="0"/>
                  <a:t>，即搜索算法的</a:t>
                </a:r>
                <a:r>
                  <a:rPr lang="zh-CN" altLang="en-US" sz="1800" dirty="0"/>
                  <a:t>执行</a:t>
                </a:r>
                <a:r>
                  <a:rPr lang="zh-CN" altLang="zh-CN" sz="1800" dirty="0"/>
                  <a:t>时间与关键字总量呈</a:t>
                </a:r>
                <a:r>
                  <a:rPr lang="zh-CN" altLang="zh-CN" sz="2400" dirty="0">
                    <a:solidFill>
                      <a:srgbClr val="FF0000"/>
                    </a:solidFill>
                  </a:rPr>
                  <a:t>线性关系</a:t>
                </a:r>
                <a:r>
                  <a:rPr lang="zh-CN" altLang="zh-CN" sz="1800" dirty="0"/>
                  <a:t>。</a:t>
                </a:r>
                <a:endParaRPr lang="zh-CN" altLang="en-US" sz="1800" dirty="0"/>
              </a:p>
            </p:txBody>
          </p:sp>
        </mc:Choice>
        <mc:Fallback xmlns="">
          <p:sp>
            <p:nvSpPr>
              <p:cNvPr id="3" name="内容占位符 2">
                <a:extLst>
                  <a:ext uri="{FF2B5EF4-FFF2-40B4-BE49-F238E27FC236}">
                    <a16:creationId xmlns:a16="http://schemas.microsoft.com/office/drawing/2014/main" id="{10E1839D-347D-4738-8935-3EF881C195D1}"/>
                  </a:ext>
                </a:extLst>
              </p:cNvPr>
              <p:cNvSpPr>
                <a:spLocks noGrp="1" noRot="1" noChangeAspect="1" noMove="1" noResize="1" noEditPoints="1" noAdjustHandles="1" noChangeArrowheads="1" noChangeShapeType="1" noTextEdit="1"/>
              </p:cNvSpPr>
              <p:nvPr>
                <p:ph idx="1"/>
              </p:nvPr>
            </p:nvSpPr>
            <p:spPr>
              <a:xfrm>
                <a:off x="852321" y="1708629"/>
                <a:ext cx="4850901" cy="2587960"/>
              </a:xfrm>
              <a:blipFill>
                <a:blip r:embed="rId2"/>
                <a:stretch>
                  <a:fillRect l="-879" r="-1884"/>
                </a:stretch>
              </a:blipFill>
            </p:spPr>
            <p:txBody>
              <a:bodyPr/>
              <a:lstStyle/>
              <a:p>
                <a:r>
                  <a:rPr lang="zh-CN" altLang="en-US">
                    <a:noFill/>
                  </a:rPr>
                  <a:t> </a:t>
                </a:r>
              </a:p>
            </p:txBody>
          </p:sp>
        </mc:Fallback>
      </mc:AlternateContent>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660" y="0"/>
            <a:ext cx="157734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6550" y="1769184"/>
            <a:ext cx="1605129" cy="1605129"/>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70B80B10-C7D3-4575-A5E2-A526D52D76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0489" y="2143125"/>
            <a:ext cx="857249" cy="857249"/>
          </a:xfrm>
          <a:prstGeom prst="rect">
            <a:avLst/>
          </a:prstGeom>
        </p:spPr>
      </p:pic>
    </p:spTree>
    <p:extLst>
      <p:ext uri="{BB962C8B-B14F-4D97-AF65-F5344CB8AC3E}">
        <p14:creationId xmlns:p14="http://schemas.microsoft.com/office/powerpoint/2010/main" val="2007094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EFAEE"/>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CDC02-AD37-444B-868C-3B2DD51EABF2}"/>
              </a:ext>
            </a:extLst>
          </p:cNvPr>
          <p:cNvSpPr>
            <a:spLocks noGrp="1"/>
          </p:cNvSpPr>
          <p:nvPr>
            <p:ph type="title"/>
          </p:nvPr>
        </p:nvSpPr>
        <p:spPr>
          <a:xfrm>
            <a:off x="852321" y="470673"/>
            <a:ext cx="5605629" cy="994172"/>
          </a:xfrm>
        </p:spPr>
        <p:txBody>
          <a:bodyPr>
            <a:normAutofit/>
          </a:bodyPr>
          <a:lstStyle/>
          <a:p>
            <a:pPr algn="ctr"/>
            <a:r>
              <a:rPr lang="zh-CN" altLang="en-US" dirty="0"/>
              <a:t>算法分析</a:t>
            </a:r>
          </a:p>
        </p:txBody>
      </p:sp>
      <p:sp>
        <p:nvSpPr>
          <p:cNvPr id="3" name="内容占位符 2">
            <a:extLst>
              <a:ext uri="{FF2B5EF4-FFF2-40B4-BE49-F238E27FC236}">
                <a16:creationId xmlns:a16="http://schemas.microsoft.com/office/drawing/2014/main" id="{3D177F82-ECCD-4115-83FD-7A670336368A}"/>
              </a:ext>
            </a:extLst>
          </p:cNvPr>
          <p:cNvSpPr>
            <a:spLocks noGrp="1"/>
          </p:cNvSpPr>
          <p:nvPr>
            <p:ph idx="1"/>
          </p:nvPr>
        </p:nvSpPr>
        <p:spPr>
          <a:xfrm>
            <a:off x="852321" y="1708629"/>
            <a:ext cx="4850901" cy="2587960"/>
          </a:xfrm>
        </p:spPr>
        <p:txBody>
          <a:bodyPr anchor="ctr">
            <a:normAutofit/>
          </a:bodyPr>
          <a:lstStyle/>
          <a:p>
            <a:r>
              <a:rPr lang="zh-CN" altLang="zh-CN" sz="1800" dirty="0"/>
              <a:t>考虑到关键字的数量会随着大量文件的添加而急速增加，单纯的线性搜索时间不能够适用于大量关键字的情况。单纯的关键字搜索类似于对整个关键字集合进行逐一遍历，这种方法不会发生查找遗漏情况，但是效率较低。</a:t>
            </a:r>
            <a:endParaRPr lang="zh-CN" altLang="en-US" sz="18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660" y="0"/>
            <a:ext cx="157734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6550" y="1769184"/>
            <a:ext cx="1605129" cy="1605129"/>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1F8270A8-3E93-4244-9940-7400B113ED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0489" y="2143125"/>
            <a:ext cx="857249" cy="857249"/>
          </a:xfrm>
          <a:prstGeom prst="rect">
            <a:avLst/>
          </a:prstGeom>
        </p:spPr>
      </p:pic>
    </p:spTree>
    <p:extLst>
      <p:ext uri="{BB962C8B-B14F-4D97-AF65-F5344CB8AC3E}">
        <p14:creationId xmlns:p14="http://schemas.microsoft.com/office/powerpoint/2010/main" val="302243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92072" y="4328398"/>
            <a:ext cx="677883" cy="370556"/>
            <a:chOff x="6992070" y="4328397"/>
            <a:chExt cx="677883" cy="370556"/>
          </a:xfrm>
        </p:grpSpPr>
        <p:grpSp>
          <p:nvGrpSpPr>
            <p:cNvPr id="5" name="组合 4"/>
            <p:cNvGrpSpPr/>
            <p:nvPr/>
          </p:nvGrpSpPr>
          <p:grpSpPr>
            <a:xfrm>
              <a:off x="6992070" y="4328397"/>
              <a:ext cx="275466" cy="358793"/>
              <a:chOff x="3326607" y="2279650"/>
              <a:chExt cx="446087" cy="581026"/>
            </a:xfrm>
          </p:grpSpPr>
          <p:sp>
            <p:nvSpPr>
              <p:cNvPr id="16"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18" name="组合 17"/>
              <p:cNvGrpSpPr/>
              <p:nvPr/>
            </p:nvGrpSpPr>
            <p:grpSpPr>
              <a:xfrm>
                <a:off x="3326607" y="2279650"/>
                <a:ext cx="446087" cy="581026"/>
                <a:chOff x="1493838" y="2298700"/>
                <a:chExt cx="446087" cy="581026"/>
              </a:xfrm>
            </p:grpSpPr>
            <p:sp>
              <p:nvSpPr>
                <p:cNvPr id="19"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 name="组合 5"/>
            <p:cNvGrpSpPr/>
            <p:nvPr/>
          </p:nvGrpSpPr>
          <p:grpSpPr>
            <a:xfrm>
              <a:off x="7322924" y="4406821"/>
              <a:ext cx="347029" cy="292132"/>
              <a:chOff x="2027238" y="2425700"/>
              <a:chExt cx="561975" cy="473075"/>
            </a:xfrm>
          </p:grpSpPr>
          <p:sp>
            <p:nvSpPr>
              <p:cNvPr id="7"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26" name="矩形 25"/>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566"/>
          <p:cNvSpPr txBox="1"/>
          <p:nvPr/>
        </p:nvSpPr>
        <p:spPr>
          <a:xfrm>
            <a:off x="7815487" y="4252259"/>
            <a:ext cx="864096" cy="492443"/>
          </a:xfrm>
          <a:prstGeom prst="rect">
            <a:avLst/>
          </a:prstGeom>
          <a:noFill/>
        </p:spPr>
        <p:txBody>
          <a:bodyPr wrap="square" lIns="0" tIns="0" rIns="0" bIns="0" rtlCol="0">
            <a:spAutoFit/>
          </a:bodyPr>
          <a:lstStyle/>
          <a:p>
            <a:pPr algn="dist"/>
            <a:r>
              <a:rPr lang="zh-CN" altLang="en-US" sz="2000" dirty="0">
                <a:ln w="6350">
                  <a:noFill/>
                </a:ln>
                <a:solidFill>
                  <a:srgbClr val="FF9101"/>
                </a:solidFill>
                <a:latin typeface="宋体" pitchFamily="2" charset="-122"/>
                <a:ea typeface="宋体" pitchFamily="2" charset="-122"/>
              </a:rPr>
              <a:t>目  录</a:t>
            </a:r>
            <a:endParaRPr lang="en-US" altLang="zh-CN" sz="2000" dirty="0">
              <a:ln w="6350">
                <a:noFill/>
              </a:ln>
              <a:solidFill>
                <a:srgbClr val="FF9101"/>
              </a:solidFill>
              <a:latin typeface="宋体" pitchFamily="2" charset="-122"/>
              <a:ea typeface="宋体" pitchFamily="2" charset="-122"/>
            </a:endParaRPr>
          </a:p>
          <a:p>
            <a:pPr algn="dist"/>
            <a:r>
              <a:rPr lang="en-US" altLang="zh-CN" sz="1200" dirty="0">
                <a:ln w="6350">
                  <a:noFill/>
                </a:ln>
                <a:solidFill>
                  <a:schemeClr val="tx1">
                    <a:lumMod val="65000"/>
                    <a:lumOff val="35000"/>
                  </a:schemeClr>
                </a:solidFill>
                <a:latin typeface="宋体" pitchFamily="2" charset="-122"/>
                <a:ea typeface="宋体" pitchFamily="2" charset="-122"/>
                <a:cs typeface="Arial" pitchFamily="34" charset="0"/>
              </a:rPr>
              <a:t>CONTENTS</a:t>
            </a:r>
            <a:endParaRPr lang="zh-CN" altLang="en-US" sz="1200" dirty="0">
              <a:ln w="6350">
                <a:noFill/>
              </a:ln>
              <a:solidFill>
                <a:schemeClr val="tx1">
                  <a:lumMod val="65000"/>
                  <a:lumOff val="35000"/>
                </a:schemeClr>
              </a:solidFill>
              <a:latin typeface="宋体" pitchFamily="2" charset="-122"/>
              <a:ea typeface="宋体" pitchFamily="2" charset="-122"/>
              <a:cs typeface="Arial" pitchFamily="34" charset="0"/>
            </a:endParaRPr>
          </a:p>
        </p:txBody>
      </p:sp>
      <p:sp>
        <p:nvSpPr>
          <p:cNvPr id="28" name="矩形 27"/>
          <p:cNvSpPr/>
          <p:nvPr/>
        </p:nvSpPr>
        <p:spPr>
          <a:xfrm>
            <a:off x="4469167" y="1922944"/>
            <a:ext cx="954107" cy="276999"/>
          </a:xfrm>
          <a:prstGeom prst="rect">
            <a:avLst/>
          </a:prstGeom>
        </p:spPr>
        <p:txBody>
          <a:bodyPr wrap="none">
            <a:spAutoFit/>
          </a:bodyPr>
          <a:lstStyle/>
          <a:p>
            <a:pPr algn="ctr"/>
            <a:r>
              <a:rPr lang="zh-CN" altLang="en-US" sz="1200" dirty="0">
                <a:ln w="6350">
                  <a:noFill/>
                </a:ln>
                <a:latin typeface="宋体" pitchFamily="2" charset="-122"/>
                <a:ea typeface="宋体" pitchFamily="2" charset="-122"/>
              </a:rPr>
              <a:t>创新点分析</a:t>
            </a:r>
          </a:p>
        </p:txBody>
      </p:sp>
      <p:sp>
        <p:nvSpPr>
          <p:cNvPr id="29" name="矩形 28"/>
          <p:cNvSpPr/>
          <p:nvPr/>
        </p:nvSpPr>
        <p:spPr>
          <a:xfrm>
            <a:off x="2893418" y="1922944"/>
            <a:ext cx="800220" cy="276999"/>
          </a:xfrm>
          <a:prstGeom prst="rect">
            <a:avLst/>
          </a:prstGeom>
        </p:spPr>
        <p:txBody>
          <a:bodyPr wrap="none">
            <a:spAutoFit/>
          </a:bodyPr>
          <a:lstStyle/>
          <a:p>
            <a:pPr algn="ctr"/>
            <a:r>
              <a:rPr lang="zh-CN" altLang="en-US" sz="1200" dirty="0">
                <a:ln w="6350">
                  <a:noFill/>
                </a:ln>
                <a:latin typeface="宋体" pitchFamily="2" charset="-122"/>
                <a:ea typeface="宋体" pitchFamily="2" charset="-122"/>
              </a:rPr>
              <a:t>研究内容</a:t>
            </a:r>
          </a:p>
        </p:txBody>
      </p:sp>
      <p:sp>
        <p:nvSpPr>
          <p:cNvPr id="30" name="矩形 29"/>
          <p:cNvSpPr/>
          <p:nvPr/>
        </p:nvSpPr>
        <p:spPr>
          <a:xfrm>
            <a:off x="1071750" y="1922944"/>
            <a:ext cx="1138170" cy="276999"/>
          </a:xfrm>
          <a:prstGeom prst="rect">
            <a:avLst/>
          </a:prstGeom>
        </p:spPr>
        <p:txBody>
          <a:bodyPr wrap="square">
            <a:spAutoFit/>
          </a:bodyPr>
          <a:lstStyle/>
          <a:p>
            <a:pPr algn="ctr"/>
            <a:r>
              <a:rPr lang="zh-CN" altLang="en-US" sz="1200" dirty="0">
                <a:ln w="6350">
                  <a:noFill/>
                </a:ln>
                <a:latin typeface="宋体" pitchFamily="2" charset="-122"/>
                <a:ea typeface="宋体" pitchFamily="2" charset="-122"/>
              </a:rPr>
              <a:t>研究背景</a:t>
            </a:r>
          </a:p>
        </p:txBody>
      </p:sp>
      <p:sp>
        <p:nvSpPr>
          <p:cNvPr id="32" name="矩形 31"/>
          <p:cNvSpPr/>
          <p:nvPr/>
        </p:nvSpPr>
        <p:spPr>
          <a:xfrm>
            <a:off x="6205576" y="1922944"/>
            <a:ext cx="800220" cy="276999"/>
          </a:xfrm>
          <a:prstGeom prst="rect">
            <a:avLst/>
          </a:prstGeom>
        </p:spPr>
        <p:txBody>
          <a:bodyPr wrap="none">
            <a:spAutoFit/>
          </a:bodyPr>
          <a:lstStyle/>
          <a:p>
            <a:pPr algn="ctr"/>
            <a:r>
              <a:rPr lang="zh-CN" altLang="en-US" sz="1200" dirty="0">
                <a:ln w="6350">
                  <a:noFill/>
                </a:ln>
                <a:latin typeface="宋体" pitchFamily="2" charset="-122"/>
                <a:ea typeface="宋体" pitchFamily="2" charset="-122"/>
              </a:rPr>
              <a:t>研究计划</a:t>
            </a:r>
          </a:p>
        </p:txBody>
      </p:sp>
      <p:grpSp>
        <p:nvGrpSpPr>
          <p:cNvPr id="36" name="组合 35"/>
          <p:cNvGrpSpPr/>
          <p:nvPr/>
        </p:nvGrpSpPr>
        <p:grpSpPr>
          <a:xfrm>
            <a:off x="3023217" y="1082116"/>
            <a:ext cx="589338" cy="589338"/>
            <a:chOff x="2648994" y="1082116"/>
            <a:chExt cx="589338" cy="589338"/>
          </a:xfrm>
        </p:grpSpPr>
        <p:sp>
          <p:nvSpPr>
            <p:cNvPr id="37" name="椭圆 36"/>
            <p:cNvSpPr/>
            <p:nvPr/>
          </p:nvSpPr>
          <p:spPr>
            <a:xfrm>
              <a:off x="2648994" y="1082116"/>
              <a:ext cx="589338" cy="589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10"/>
            <p:cNvSpPr>
              <a:spLocks noEditPoints="1"/>
            </p:cNvSpPr>
            <p:nvPr/>
          </p:nvSpPr>
          <p:spPr bwMode="auto">
            <a:xfrm>
              <a:off x="2800042" y="1236153"/>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6311018" y="1082116"/>
            <a:ext cx="589338" cy="589338"/>
            <a:chOff x="5936795" y="1082116"/>
            <a:chExt cx="589338" cy="589338"/>
          </a:xfrm>
        </p:grpSpPr>
        <p:sp>
          <p:nvSpPr>
            <p:cNvPr id="40" name="椭圆 39"/>
            <p:cNvSpPr/>
            <p:nvPr/>
          </p:nvSpPr>
          <p:spPr>
            <a:xfrm>
              <a:off x="5936795" y="1082116"/>
              <a:ext cx="589338" cy="5893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11"/>
            <p:cNvSpPr>
              <a:spLocks noEditPoints="1"/>
            </p:cNvSpPr>
            <p:nvPr/>
          </p:nvSpPr>
          <p:spPr bwMode="auto">
            <a:xfrm>
              <a:off x="6108428" y="1220247"/>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2" name="组合 41"/>
          <p:cNvGrpSpPr/>
          <p:nvPr/>
        </p:nvGrpSpPr>
        <p:grpSpPr>
          <a:xfrm>
            <a:off x="4651554" y="1082116"/>
            <a:ext cx="589338" cy="589338"/>
            <a:chOff x="4277331" y="1082116"/>
            <a:chExt cx="589338" cy="589338"/>
          </a:xfrm>
        </p:grpSpPr>
        <p:sp>
          <p:nvSpPr>
            <p:cNvPr id="43" name="椭圆 42"/>
            <p:cNvSpPr/>
            <p:nvPr/>
          </p:nvSpPr>
          <p:spPr>
            <a:xfrm>
              <a:off x="4277331" y="1082116"/>
              <a:ext cx="589338" cy="5893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2"/>
            <p:cNvSpPr>
              <a:spLocks noEditPoints="1"/>
            </p:cNvSpPr>
            <p:nvPr/>
          </p:nvSpPr>
          <p:spPr bwMode="auto">
            <a:xfrm>
              <a:off x="4464895" y="1223662"/>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5" name="组合 44"/>
          <p:cNvGrpSpPr/>
          <p:nvPr/>
        </p:nvGrpSpPr>
        <p:grpSpPr>
          <a:xfrm>
            <a:off x="1354292" y="1082116"/>
            <a:ext cx="589338" cy="589338"/>
            <a:chOff x="980069" y="1082116"/>
            <a:chExt cx="589338" cy="589338"/>
          </a:xfrm>
        </p:grpSpPr>
        <p:sp>
          <p:nvSpPr>
            <p:cNvPr id="46" name="椭圆 45"/>
            <p:cNvSpPr/>
            <p:nvPr/>
          </p:nvSpPr>
          <p:spPr>
            <a:xfrm>
              <a:off x="980069" y="1082116"/>
              <a:ext cx="589338" cy="589338"/>
            </a:xfrm>
            <a:prstGeom prst="ellipse">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13"/>
            <p:cNvSpPr>
              <a:spLocks noEditPoints="1"/>
            </p:cNvSpPr>
            <p:nvPr/>
          </p:nvSpPr>
          <p:spPr bwMode="auto">
            <a:xfrm>
              <a:off x="1100223" y="1232650"/>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8" name="矩形 47"/>
          <p:cNvSpPr/>
          <p:nvPr/>
        </p:nvSpPr>
        <p:spPr>
          <a:xfrm>
            <a:off x="4597410" y="2393827"/>
            <a:ext cx="697627" cy="517899"/>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mn-ea"/>
              </a:rPr>
              <a:t>关键技术</a:t>
            </a:r>
          </a:p>
          <a:p>
            <a:pPr algn="ctr">
              <a:lnSpc>
                <a:spcPct val="150000"/>
              </a:lnSpc>
            </a:pPr>
            <a:r>
              <a:rPr lang="zh-CN" altLang="en-US" sz="1000" dirty="0">
                <a:ln w="6350">
                  <a:noFill/>
                </a:ln>
                <a:solidFill>
                  <a:schemeClr val="bg1">
                    <a:lumMod val="50000"/>
                  </a:schemeClr>
                </a:solidFill>
                <a:latin typeface="+mn-ea"/>
              </a:rPr>
              <a:t>实践难点</a:t>
            </a:r>
          </a:p>
        </p:txBody>
      </p:sp>
      <p:sp>
        <p:nvSpPr>
          <p:cNvPr id="49" name="矩形 48"/>
          <p:cNvSpPr/>
          <p:nvPr/>
        </p:nvSpPr>
        <p:spPr>
          <a:xfrm>
            <a:off x="2816473" y="2393826"/>
            <a:ext cx="954107" cy="517899"/>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mn-ea"/>
              </a:rPr>
              <a:t>研究方法</a:t>
            </a:r>
          </a:p>
          <a:p>
            <a:pPr algn="ctr">
              <a:lnSpc>
                <a:spcPct val="150000"/>
              </a:lnSpc>
            </a:pPr>
            <a:r>
              <a:rPr lang="zh-CN" altLang="en-US" sz="1000" dirty="0">
                <a:ln w="6350">
                  <a:noFill/>
                </a:ln>
                <a:solidFill>
                  <a:schemeClr val="bg1">
                    <a:lumMod val="50000"/>
                  </a:schemeClr>
                </a:solidFill>
                <a:latin typeface="+mn-ea"/>
              </a:rPr>
              <a:t>与已进行工作</a:t>
            </a:r>
          </a:p>
        </p:txBody>
      </p:sp>
      <p:sp>
        <p:nvSpPr>
          <p:cNvPr id="50" name="矩形 49"/>
          <p:cNvSpPr/>
          <p:nvPr/>
        </p:nvSpPr>
        <p:spPr>
          <a:xfrm>
            <a:off x="971417" y="2393827"/>
            <a:ext cx="1338829" cy="287066"/>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mn-ea"/>
              </a:rPr>
              <a:t>研究现状与研究意义</a:t>
            </a:r>
          </a:p>
        </p:txBody>
      </p:sp>
      <p:sp>
        <p:nvSpPr>
          <p:cNvPr id="52" name="矩形 51"/>
          <p:cNvSpPr/>
          <p:nvPr/>
        </p:nvSpPr>
        <p:spPr>
          <a:xfrm>
            <a:off x="6256875" y="2393826"/>
            <a:ext cx="697627" cy="784830"/>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mn-ea"/>
              </a:rPr>
              <a:t>研究目标</a:t>
            </a:r>
            <a:endParaRPr lang="en-US" altLang="zh-CN" sz="1000" dirty="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成果形式</a:t>
            </a:r>
            <a:endParaRPr lang="en-US" altLang="zh-CN" sz="1000" dirty="0">
              <a:ln w="6350">
                <a:noFill/>
              </a:ln>
              <a:solidFill>
                <a:schemeClr val="bg1">
                  <a:lumMod val="50000"/>
                </a:schemeClr>
              </a:solidFill>
              <a:latin typeface="+mn-ea"/>
            </a:endParaRPr>
          </a:p>
          <a:p>
            <a:pPr algn="ctr">
              <a:lnSpc>
                <a:spcPct val="150000"/>
              </a:lnSpc>
            </a:pPr>
            <a:r>
              <a:rPr lang="zh-CN" altLang="en-US" sz="1000" dirty="0">
                <a:ln w="6350">
                  <a:noFill/>
                </a:ln>
                <a:solidFill>
                  <a:schemeClr val="bg1">
                    <a:lumMod val="50000"/>
                  </a:schemeClr>
                </a:solidFill>
                <a:latin typeface="+mn-ea"/>
              </a:rPr>
              <a:t>应用前景</a:t>
            </a:r>
            <a:endParaRPr lang="en-US" altLang="zh-CN" sz="1000" dirty="0">
              <a:ln w="6350">
                <a:noFill/>
              </a:ln>
              <a:solidFill>
                <a:schemeClr val="bg1">
                  <a:lumMod val="50000"/>
                </a:schemeClr>
              </a:solidFill>
              <a:latin typeface="+mn-ea"/>
            </a:endParaRPr>
          </a:p>
        </p:txBody>
      </p:sp>
      <p:cxnSp>
        <p:nvCxnSpPr>
          <p:cNvPr id="53" name="直接连接符 52"/>
          <p:cNvCxnSpPr/>
          <p:nvPr/>
        </p:nvCxnSpPr>
        <p:spPr>
          <a:xfrm flipH="1">
            <a:off x="4232493" y="2331319"/>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2586573" y="2331319"/>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955893" y="2331319"/>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5908893" y="2331319"/>
            <a:ext cx="1440160"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476828"/>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0-#ppt_w/2"/>
                                          </p:val>
                                        </p:tav>
                                        <p:tav tm="100000">
                                          <p:val>
                                            <p:strVal val="#ppt_x"/>
                                          </p:val>
                                        </p:tav>
                                      </p:tavLst>
                                    </p:anim>
                                    <p:anim calcmode="lin" valueType="num">
                                      <p:cBhvr additive="base">
                                        <p:cTn id="20" dur="500" fill="hold"/>
                                        <p:tgtEl>
                                          <p:spTgt spid="45"/>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0-#ppt_w/2"/>
                                          </p:val>
                                        </p:tav>
                                        <p:tav tm="100000">
                                          <p:val>
                                            <p:strVal val="#ppt_x"/>
                                          </p:val>
                                        </p:tav>
                                      </p:tavLst>
                                    </p:anim>
                                    <p:anim calcmode="lin" valueType="num">
                                      <p:cBhvr additive="base">
                                        <p:cTn id="24" dur="500" fill="hold"/>
                                        <p:tgtEl>
                                          <p:spTgt spid="3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0-#ppt_w/2"/>
                                          </p:val>
                                        </p:tav>
                                        <p:tav tm="100000">
                                          <p:val>
                                            <p:strVal val="#ppt_x"/>
                                          </p:val>
                                        </p:tav>
                                      </p:tavLst>
                                    </p:anim>
                                    <p:anim calcmode="lin" valueType="num">
                                      <p:cBhvr additive="base">
                                        <p:cTn id="32"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1+#ppt_w/2"/>
                                          </p:val>
                                        </p:tav>
                                        <p:tav tm="100000">
                                          <p:val>
                                            <p:strVal val="#ppt_x"/>
                                          </p:val>
                                        </p:tav>
                                      </p:tavLst>
                                    </p:anim>
                                    <p:anim calcmode="lin" valueType="num">
                                      <p:cBhvr additive="base">
                                        <p:cTn id="38" dur="500" fill="hold"/>
                                        <p:tgtEl>
                                          <p:spTgt spid="30"/>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1+#ppt_w/2"/>
                                          </p:val>
                                        </p:tav>
                                        <p:tav tm="100000">
                                          <p:val>
                                            <p:strVal val="#ppt_x"/>
                                          </p:val>
                                        </p:tav>
                                      </p:tavLst>
                                    </p:anim>
                                    <p:anim calcmode="lin" valueType="num">
                                      <p:cBhvr additive="base">
                                        <p:cTn id="42" dur="500" fill="hold"/>
                                        <p:tgtEl>
                                          <p:spTgt spid="29"/>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additive="base">
                                        <p:cTn id="45" dur="500" fill="hold"/>
                                        <p:tgtEl>
                                          <p:spTgt spid="28"/>
                                        </p:tgtEl>
                                        <p:attrNameLst>
                                          <p:attrName>ppt_x</p:attrName>
                                        </p:attrNameLst>
                                      </p:cBhvr>
                                      <p:tavLst>
                                        <p:tav tm="0">
                                          <p:val>
                                            <p:strVal val="1+#ppt_w/2"/>
                                          </p:val>
                                        </p:tav>
                                        <p:tav tm="100000">
                                          <p:val>
                                            <p:strVal val="#ppt_x"/>
                                          </p:val>
                                        </p:tav>
                                      </p:tavLst>
                                    </p:anim>
                                    <p:anim calcmode="lin" valueType="num">
                                      <p:cBhvr additive="base">
                                        <p:cTn id="46" dur="500" fill="hold"/>
                                        <p:tgtEl>
                                          <p:spTgt spid="28"/>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500" fill="hold"/>
                                        <p:tgtEl>
                                          <p:spTgt spid="32"/>
                                        </p:tgtEl>
                                        <p:attrNameLst>
                                          <p:attrName>ppt_x</p:attrName>
                                        </p:attrNameLst>
                                      </p:cBhvr>
                                      <p:tavLst>
                                        <p:tav tm="0">
                                          <p:val>
                                            <p:strVal val="1+#ppt_w/2"/>
                                          </p:val>
                                        </p:tav>
                                        <p:tav tm="100000">
                                          <p:val>
                                            <p:strVal val="#ppt_x"/>
                                          </p:val>
                                        </p:tav>
                                      </p:tavLst>
                                    </p:anim>
                                    <p:anim calcmode="lin" valueType="num">
                                      <p:cBhvr additive="base">
                                        <p:cTn id="50"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barn(inVertical)">
                                      <p:cBhvr>
                                        <p:cTn id="55" dur="500"/>
                                        <p:tgtEl>
                                          <p:spTgt spid="55"/>
                                        </p:tgtEl>
                                      </p:cBhvr>
                                    </p:animEffect>
                                  </p:childTnLst>
                                </p:cTn>
                              </p:par>
                              <p:par>
                                <p:cTn id="56" presetID="16" presetClass="entr" presetSubtype="21" fill="hold"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barn(inVertical)">
                                      <p:cBhvr>
                                        <p:cTn id="58" dur="500"/>
                                        <p:tgtEl>
                                          <p:spTgt spid="54"/>
                                        </p:tgtEl>
                                      </p:cBhvr>
                                    </p:animEffect>
                                  </p:childTnLst>
                                </p:cTn>
                              </p:par>
                              <p:par>
                                <p:cTn id="59" presetID="16" presetClass="entr" presetSubtype="21"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barn(inVertical)">
                                      <p:cBhvr>
                                        <p:cTn id="61" dur="500"/>
                                        <p:tgtEl>
                                          <p:spTgt spid="53"/>
                                        </p:tgtEl>
                                      </p:cBhvr>
                                    </p:animEffect>
                                  </p:childTnLst>
                                </p:cTn>
                              </p:par>
                              <p:par>
                                <p:cTn id="62" presetID="16" presetClass="entr" presetSubtype="21" fill="hold"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barn(inVertical)">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fade">
                                      <p:cBhvr>
                                        <p:cTn id="69" dur="1000"/>
                                        <p:tgtEl>
                                          <p:spTgt spid="50"/>
                                        </p:tgtEl>
                                      </p:cBhvr>
                                    </p:animEffect>
                                    <p:anim calcmode="lin" valueType="num">
                                      <p:cBhvr>
                                        <p:cTn id="70" dur="1000" fill="hold"/>
                                        <p:tgtEl>
                                          <p:spTgt spid="50"/>
                                        </p:tgtEl>
                                        <p:attrNameLst>
                                          <p:attrName>ppt_x</p:attrName>
                                        </p:attrNameLst>
                                      </p:cBhvr>
                                      <p:tavLst>
                                        <p:tav tm="0">
                                          <p:val>
                                            <p:strVal val="#ppt_x"/>
                                          </p:val>
                                        </p:tav>
                                        <p:tav tm="100000">
                                          <p:val>
                                            <p:strVal val="#ppt_x"/>
                                          </p:val>
                                        </p:tav>
                                      </p:tavLst>
                                    </p:anim>
                                    <p:anim calcmode="lin" valueType="num">
                                      <p:cBhvr>
                                        <p:cTn id="71" dur="1000" fill="hold"/>
                                        <p:tgtEl>
                                          <p:spTgt spid="50"/>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1000"/>
                                        <p:tgtEl>
                                          <p:spTgt spid="49"/>
                                        </p:tgtEl>
                                      </p:cBhvr>
                                    </p:animEffect>
                                    <p:anim calcmode="lin" valueType="num">
                                      <p:cBhvr>
                                        <p:cTn id="75" dur="1000" fill="hold"/>
                                        <p:tgtEl>
                                          <p:spTgt spid="49"/>
                                        </p:tgtEl>
                                        <p:attrNameLst>
                                          <p:attrName>ppt_x</p:attrName>
                                        </p:attrNameLst>
                                      </p:cBhvr>
                                      <p:tavLst>
                                        <p:tav tm="0">
                                          <p:val>
                                            <p:strVal val="#ppt_x"/>
                                          </p:val>
                                        </p:tav>
                                        <p:tav tm="100000">
                                          <p:val>
                                            <p:strVal val="#ppt_x"/>
                                          </p:val>
                                        </p:tav>
                                      </p:tavLst>
                                    </p:anim>
                                    <p:anim calcmode="lin" valueType="num">
                                      <p:cBhvr>
                                        <p:cTn id="76" dur="1000" fill="hold"/>
                                        <p:tgtEl>
                                          <p:spTgt spid="4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fade">
                                      <p:cBhvr>
                                        <p:cTn id="79" dur="1000"/>
                                        <p:tgtEl>
                                          <p:spTgt spid="48"/>
                                        </p:tgtEl>
                                      </p:cBhvr>
                                    </p:animEffect>
                                    <p:anim calcmode="lin" valueType="num">
                                      <p:cBhvr>
                                        <p:cTn id="80" dur="1000" fill="hold"/>
                                        <p:tgtEl>
                                          <p:spTgt spid="48"/>
                                        </p:tgtEl>
                                        <p:attrNameLst>
                                          <p:attrName>ppt_x</p:attrName>
                                        </p:attrNameLst>
                                      </p:cBhvr>
                                      <p:tavLst>
                                        <p:tav tm="0">
                                          <p:val>
                                            <p:strVal val="#ppt_x"/>
                                          </p:val>
                                        </p:tav>
                                        <p:tav tm="100000">
                                          <p:val>
                                            <p:strVal val="#ppt_x"/>
                                          </p:val>
                                        </p:tav>
                                      </p:tavLst>
                                    </p:anim>
                                    <p:anim calcmode="lin" valueType="num">
                                      <p:cBhvr>
                                        <p:cTn id="81" dur="1000" fill="hold"/>
                                        <p:tgtEl>
                                          <p:spTgt spid="4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52"/>
                                        </p:tgtEl>
                                        <p:attrNameLst>
                                          <p:attrName>style.visibility</p:attrName>
                                        </p:attrNameLst>
                                      </p:cBhvr>
                                      <p:to>
                                        <p:strVal val="visible"/>
                                      </p:to>
                                    </p:set>
                                    <p:animEffect transition="in" filter="fade">
                                      <p:cBhvr>
                                        <p:cTn id="84" dur="1000"/>
                                        <p:tgtEl>
                                          <p:spTgt spid="52"/>
                                        </p:tgtEl>
                                      </p:cBhvr>
                                    </p:animEffect>
                                    <p:anim calcmode="lin" valueType="num">
                                      <p:cBhvr>
                                        <p:cTn id="85" dur="1000" fill="hold"/>
                                        <p:tgtEl>
                                          <p:spTgt spid="52"/>
                                        </p:tgtEl>
                                        <p:attrNameLst>
                                          <p:attrName>ppt_x</p:attrName>
                                        </p:attrNameLst>
                                      </p:cBhvr>
                                      <p:tavLst>
                                        <p:tav tm="0">
                                          <p:val>
                                            <p:strVal val="#ppt_x"/>
                                          </p:val>
                                        </p:tav>
                                        <p:tav tm="100000">
                                          <p:val>
                                            <p:strVal val="#ppt_x"/>
                                          </p:val>
                                        </p:tav>
                                      </p:tavLst>
                                    </p:anim>
                                    <p:anim calcmode="lin" valueType="num">
                                      <p:cBhvr>
                                        <p:cTn id="86"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2" grpId="0"/>
      <p:bldP spid="48" grpId="0"/>
      <p:bldP spid="49" grpId="0"/>
      <p:bldP spid="50" grpId="0"/>
      <p:bldP spid="5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EFAEE"/>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78BDA-E861-4E00-99BD-3B475A474B22}"/>
              </a:ext>
            </a:extLst>
          </p:cNvPr>
          <p:cNvSpPr>
            <a:spLocks noGrp="1"/>
          </p:cNvSpPr>
          <p:nvPr>
            <p:ph type="title"/>
          </p:nvPr>
        </p:nvSpPr>
        <p:spPr>
          <a:xfrm>
            <a:off x="652653" y="454923"/>
            <a:ext cx="7838694" cy="994172"/>
          </a:xfrm>
        </p:spPr>
        <p:txBody>
          <a:bodyPr anchor="ctr">
            <a:normAutofit/>
          </a:bodyPr>
          <a:lstStyle/>
          <a:p>
            <a:r>
              <a:rPr lang="zh-CN" altLang="en-US" dirty="0"/>
              <a:t>算法改进</a:t>
            </a:r>
          </a:p>
        </p:txBody>
      </p:sp>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655" y="1532852"/>
            <a:ext cx="7642689" cy="60512"/>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内容占位符 2">
            <a:extLst>
              <a:ext uri="{FF2B5EF4-FFF2-40B4-BE49-F238E27FC236}">
                <a16:creationId xmlns:a16="http://schemas.microsoft.com/office/drawing/2014/main" id="{ABBC1699-5330-4CB8-9F03-4D1F0F964576}"/>
              </a:ext>
            </a:extLst>
          </p:cNvPr>
          <p:cNvGraphicFramePr>
            <a:graphicFrameLocks noGrp="1"/>
          </p:cNvGraphicFramePr>
          <p:nvPr>
            <p:ph idx="1"/>
            <p:extLst>
              <p:ext uri="{D42A27DB-BD31-4B8C-83A1-F6EECF244321}">
                <p14:modId xmlns:p14="http://schemas.microsoft.com/office/powerpoint/2010/main" val="2705351459"/>
              </p:ext>
            </p:extLst>
          </p:nvPr>
        </p:nvGraphicFramePr>
        <p:xfrm>
          <a:off x="750655" y="1789042"/>
          <a:ext cx="7642689" cy="2713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2159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EFAEE"/>
        </a:solidFill>
        <a:effectLst/>
      </p:bgPr>
    </p:bg>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D5309667-E700-4941-BFF6-974E461093B7}"/>
              </a:ext>
            </a:extLst>
          </p:cNvPr>
          <p:cNvSpPr>
            <a:spLocks noGrp="1"/>
          </p:cNvSpPr>
          <p:nvPr>
            <p:ph type="title"/>
          </p:nvPr>
        </p:nvSpPr>
        <p:spPr>
          <a:xfrm>
            <a:off x="852321" y="470673"/>
            <a:ext cx="5605629" cy="994172"/>
          </a:xfrm>
        </p:spPr>
        <p:txBody>
          <a:bodyPr>
            <a:normAutofit/>
          </a:bodyPr>
          <a:lstStyle/>
          <a:p>
            <a:r>
              <a:rPr lang="zh-CN" altLang="en-US"/>
              <a:t>特征值选取？</a:t>
            </a:r>
            <a:endParaRPr lang="zh-CN" altLang="en-US" dirty="0"/>
          </a:p>
        </p:txBody>
      </p:sp>
      <p:sp>
        <p:nvSpPr>
          <p:cNvPr id="3" name="内容占位符 2">
            <a:extLst>
              <a:ext uri="{FF2B5EF4-FFF2-40B4-BE49-F238E27FC236}">
                <a16:creationId xmlns:a16="http://schemas.microsoft.com/office/drawing/2014/main" id="{D5A801F3-E415-4C57-A216-9AF94E7D8A74}"/>
              </a:ext>
            </a:extLst>
          </p:cNvPr>
          <p:cNvSpPr>
            <a:spLocks noGrp="1"/>
          </p:cNvSpPr>
          <p:nvPr>
            <p:ph idx="1"/>
          </p:nvPr>
        </p:nvSpPr>
        <p:spPr>
          <a:xfrm>
            <a:off x="852321" y="1708629"/>
            <a:ext cx="4850901" cy="2587960"/>
          </a:xfrm>
        </p:spPr>
        <p:txBody>
          <a:bodyPr anchor="ctr">
            <a:normAutofit/>
          </a:bodyPr>
          <a:lstStyle/>
          <a:p>
            <a:pPr marL="0" indent="0">
              <a:buNone/>
            </a:pPr>
            <a:r>
              <a:rPr lang="zh-CN" altLang="zh-CN" sz="1800"/>
              <a:t>一个密码学上的累加器是一个</a:t>
            </a:r>
            <a:r>
              <a:rPr lang="en-US" altLang="zh-CN" sz="1800"/>
              <a:t>单向的隶属函数</a:t>
            </a:r>
            <a:r>
              <a:rPr lang="zh-CN" altLang="zh-CN" sz="1800"/>
              <a:t>。它可用于识别一个候选是否为一个</a:t>
            </a:r>
            <a:r>
              <a:rPr lang="en-US" altLang="zh-CN" sz="1800"/>
              <a:t>集合</a:t>
            </a:r>
            <a:r>
              <a:rPr lang="zh-CN" altLang="zh-CN" sz="1800"/>
              <a:t>的成员，且不会在过程中暴露</a:t>
            </a:r>
            <a:r>
              <a:rPr lang="en-US" altLang="zh-CN" sz="1800"/>
              <a:t>集合</a:t>
            </a:r>
            <a:r>
              <a:rPr lang="zh-CN" altLang="zh-CN" sz="1800"/>
              <a:t>中的成员。</a:t>
            </a:r>
            <a:r>
              <a:rPr lang="zh-CN" altLang="en-US" sz="1800"/>
              <a:t>动态累加器是指在累加器基础上可以进行动态添加删除操作。</a:t>
            </a:r>
            <a:endParaRPr lang="en-US" altLang="zh-CN" sz="1800"/>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660" y="0"/>
            <a:ext cx="157734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6550" y="1769184"/>
            <a:ext cx="1605129" cy="1605129"/>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BD5FEFBC-644D-49DC-B899-FC420458E7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0489" y="2143125"/>
            <a:ext cx="857249" cy="857249"/>
          </a:xfrm>
          <a:prstGeom prst="rect">
            <a:avLst/>
          </a:prstGeom>
        </p:spPr>
      </p:pic>
    </p:spTree>
    <p:extLst>
      <p:ext uri="{BB962C8B-B14F-4D97-AF65-F5344CB8AC3E}">
        <p14:creationId xmlns:p14="http://schemas.microsoft.com/office/powerpoint/2010/main" val="1020561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0"/>
          <p:cNvSpPr>
            <a:spLocks noChangeArrowheads="1"/>
          </p:cNvSpPr>
          <p:nvPr/>
        </p:nvSpPr>
        <p:spPr bwMode="auto">
          <a:xfrm>
            <a:off x="1662113" y="172088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2"/>
          </a:solidFill>
          <a:ln>
            <a:noFill/>
          </a:ln>
        </p:spPr>
        <p:txBody>
          <a:bodyPr/>
          <a:lstStyle/>
          <a:p>
            <a:endParaRPr lang="zh-CN" altLang="en-US"/>
          </a:p>
        </p:txBody>
      </p:sp>
      <p:sp>
        <p:nvSpPr>
          <p:cNvPr id="5" name="矩形 4"/>
          <p:cNvSpPr/>
          <p:nvPr/>
        </p:nvSpPr>
        <p:spPr>
          <a:xfrm>
            <a:off x="4572558" y="1890337"/>
            <a:ext cx="2951770" cy="400110"/>
          </a:xfrm>
          <a:prstGeom prst="rect">
            <a:avLst/>
          </a:prstGeom>
        </p:spPr>
        <p:txBody>
          <a:bodyPr wrap="square">
            <a:spAutoFit/>
          </a:bodyPr>
          <a:lstStyle/>
          <a:p>
            <a:r>
              <a:rPr lang="en-US" altLang="zh-CN" sz="2000" b="1" dirty="0">
                <a:ln w="6350">
                  <a:noFill/>
                </a:ln>
                <a:latin typeface="Impact" pitchFamily="34" charset="0"/>
                <a:ea typeface="微软雅黑" pitchFamily="34" charset="-122"/>
              </a:rPr>
              <a:t>3 </a:t>
            </a:r>
            <a:r>
              <a:rPr lang="zh-CN" altLang="en-US" sz="2000" b="1" dirty="0">
                <a:ln w="6350">
                  <a:noFill/>
                </a:ln>
                <a:latin typeface="Impact" pitchFamily="34" charset="0"/>
                <a:ea typeface="微软雅黑" pitchFamily="34" charset="-122"/>
              </a:rPr>
              <a:t>创新点分析</a:t>
            </a:r>
          </a:p>
        </p:txBody>
      </p:sp>
      <p:grpSp>
        <p:nvGrpSpPr>
          <p:cNvPr id="6" name="组合 5"/>
          <p:cNvGrpSpPr/>
          <p:nvPr/>
        </p:nvGrpSpPr>
        <p:grpSpPr>
          <a:xfrm>
            <a:off x="2725702" y="1943452"/>
            <a:ext cx="1279612" cy="1282202"/>
            <a:chOff x="2725702" y="1943451"/>
            <a:chExt cx="1279612" cy="1282202"/>
          </a:xfrm>
        </p:grpSpPr>
        <p:sp>
          <p:nvSpPr>
            <p:cNvPr id="7"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8" name="Freeform 12"/>
            <p:cNvSpPr>
              <a:spLocks noEditPoints="1"/>
            </p:cNvSpPr>
            <p:nvPr/>
          </p:nvSpPr>
          <p:spPr bwMode="auto">
            <a:xfrm>
              <a:off x="3143467" y="2252663"/>
              <a:ext cx="444082" cy="63817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244471933"/>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EFAEE"/>
        </a:solidFill>
        <a:effectLst/>
      </p:bgPr>
    </p:bg>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16B2CE28-7213-4360-8F02-4C1D277E2763}"/>
              </a:ext>
            </a:extLst>
          </p:cNvPr>
          <p:cNvSpPr>
            <a:spLocks noGrp="1"/>
          </p:cNvSpPr>
          <p:nvPr>
            <p:ph type="title"/>
          </p:nvPr>
        </p:nvSpPr>
        <p:spPr>
          <a:xfrm>
            <a:off x="628650" y="273843"/>
            <a:ext cx="7886700" cy="994173"/>
          </a:xfrm>
        </p:spPr>
        <p:txBody>
          <a:bodyPr>
            <a:normAutofit/>
          </a:bodyPr>
          <a:lstStyle/>
          <a:p>
            <a:r>
              <a:rPr lang="zh-CN" altLang="en-US" dirty="0"/>
              <a:t>创新点</a:t>
            </a:r>
          </a:p>
        </p:txBody>
      </p:sp>
      <p:graphicFrame>
        <p:nvGraphicFramePr>
          <p:cNvPr id="14" name="内容占位符 9">
            <a:extLst>
              <a:ext uri="{FF2B5EF4-FFF2-40B4-BE49-F238E27FC236}">
                <a16:creationId xmlns:a16="http://schemas.microsoft.com/office/drawing/2014/main" id="{A117E877-315F-4D71-A383-728C818EC6FF}"/>
              </a:ext>
            </a:extLst>
          </p:cNvPr>
          <p:cNvGraphicFramePr>
            <a:graphicFrameLocks noGrp="1"/>
          </p:cNvGraphicFramePr>
          <p:nvPr>
            <p:ph idx="1"/>
            <p:extLst>
              <p:ext uri="{D42A27DB-BD31-4B8C-83A1-F6EECF244321}">
                <p14:modId xmlns:p14="http://schemas.microsoft.com/office/powerpoint/2010/main" val="3713045415"/>
              </p:ext>
            </p:extLst>
          </p:nvPr>
        </p:nvGraphicFramePr>
        <p:xfrm>
          <a:off x="628650" y="1369218"/>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5175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0"/>
          <p:cNvSpPr>
            <a:spLocks noChangeArrowheads="1"/>
          </p:cNvSpPr>
          <p:nvPr/>
        </p:nvSpPr>
        <p:spPr bwMode="auto">
          <a:xfrm>
            <a:off x="1662116" y="181936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1"/>
          </a:solidFill>
          <a:ln>
            <a:noFill/>
          </a:ln>
        </p:spPr>
        <p:txBody>
          <a:bodyPr/>
          <a:lstStyle/>
          <a:p>
            <a:endParaRPr lang="zh-CN" altLang="en-US"/>
          </a:p>
        </p:txBody>
      </p:sp>
      <p:sp>
        <p:nvSpPr>
          <p:cNvPr id="4" name="矩形 3"/>
          <p:cNvSpPr/>
          <p:nvPr/>
        </p:nvSpPr>
        <p:spPr>
          <a:xfrm>
            <a:off x="4572560" y="2395796"/>
            <a:ext cx="870751" cy="295209"/>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进度安排</a:t>
            </a:r>
          </a:p>
        </p:txBody>
      </p:sp>
      <p:sp>
        <p:nvSpPr>
          <p:cNvPr id="5" name="矩形 4"/>
          <p:cNvSpPr/>
          <p:nvPr/>
        </p:nvSpPr>
        <p:spPr>
          <a:xfrm>
            <a:off x="4572558" y="1995686"/>
            <a:ext cx="2087674" cy="400110"/>
          </a:xfrm>
          <a:prstGeom prst="rect">
            <a:avLst/>
          </a:prstGeom>
        </p:spPr>
        <p:txBody>
          <a:bodyPr wrap="square">
            <a:spAutoFit/>
          </a:bodyPr>
          <a:lstStyle/>
          <a:p>
            <a:r>
              <a:rPr lang="zh-CN" altLang="en-US" sz="2000" b="1" dirty="0">
                <a:ln w="6350">
                  <a:noFill/>
                </a:ln>
                <a:latin typeface="Impact" pitchFamily="34" charset="0"/>
                <a:ea typeface="微软雅黑" pitchFamily="34" charset="-122"/>
              </a:rPr>
              <a:t>研究计划</a:t>
            </a:r>
          </a:p>
        </p:txBody>
      </p:sp>
      <p:grpSp>
        <p:nvGrpSpPr>
          <p:cNvPr id="6" name="组合 5"/>
          <p:cNvGrpSpPr/>
          <p:nvPr/>
        </p:nvGrpSpPr>
        <p:grpSpPr>
          <a:xfrm>
            <a:off x="2725702" y="1943452"/>
            <a:ext cx="1279612" cy="1282202"/>
            <a:chOff x="2725702" y="1943451"/>
            <a:chExt cx="1279612" cy="1282202"/>
          </a:xfrm>
        </p:grpSpPr>
        <p:sp>
          <p:nvSpPr>
            <p:cNvPr id="7"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8" name="Freeform 11"/>
            <p:cNvSpPr>
              <a:spLocks noEditPoints="1"/>
            </p:cNvSpPr>
            <p:nvPr/>
          </p:nvSpPr>
          <p:spPr bwMode="auto">
            <a:xfrm>
              <a:off x="3140488" y="2278095"/>
              <a:ext cx="462264" cy="587310"/>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3357658931"/>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758315" y="290122"/>
            <a:ext cx="16273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2800" b="1" dirty="0">
                <a:solidFill>
                  <a:schemeClr val="accent2"/>
                </a:solidFill>
              </a:rPr>
              <a:t>工作安排</a:t>
            </a:r>
            <a:endParaRPr lang="en-US" altLang="zh-CN" sz="2800" b="1" dirty="0">
              <a:solidFill>
                <a:schemeClr val="accent2"/>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矩形 3"/>
          <p:cNvSpPr>
            <a:spLocks noChangeArrowheads="1"/>
          </p:cNvSpPr>
          <p:nvPr/>
        </p:nvSpPr>
        <p:spPr bwMode="auto">
          <a:xfrm>
            <a:off x="2811826" y="1540046"/>
            <a:ext cx="5570415" cy="56287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67" name="右箭头 4"/>
          <p:cNvSpPr>
            <a:spLocks noChangeArrowheads="1"/>
          </p:cNvSpPr>
          <p:nvPr/>
        </p:nvSpPr>
        <p:spPr bwMode="auto">
          <a:xfrm>
            <a:off x="2758274" y="1648336"/>
            <a:ext cx="431972" cy="346292"/>
          </a:xfrm>
          <a:prstGeom prst="rightArrow">
            <a:avLst>
              <a:gd name="adj1" fmla="val 50000"/>
              <a:gd name="adj2" fmla="val 50007"/>
            </a:avLst>
          </a:prstGeom>
          <a:solidFill>
            <a:srgbClr val="ED7D31"/>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68" name="矩形 5"/>
          <p:cNvSpPr>
            <a:spLocks noChangeArrowheads="1"/>
          </p:cNvSpPr>
          <p:nvPr/>
        </p:nvSpPr>
        <p:spPr bwMode="auto">
          <a:xfrm>
            <a:off x="1012537" y="1540046"/>
            <a:ext cx="1834988" cy="562872"/>
          </a:xfrm>
          <a:prstGeom prst="rect">
            <a:avLst/>
          </a:prstGeom>
          <a:solidFill>
            <a:srgbClr val="ED7D31"/>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69" name="矩形 6"/>
          <p:cNvSpPr>
            <a:spLocks noChangeArrowheads="1"/>
          </p:cNvSpPr>
          <p:nvPr/>
        </p:nvSpPr>
        <p:spPr bwMode="auto">
          <a:xfrm>
            <a:off x="2811826" y="2379000"/>
            <a:ext cx="5570415" cy="56287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70" name="右箭头 7"/>
          <p:cNvSpPr>
            <a:spLocks noChangeArrowheads="1"/>
          </p:cNvSpPr>
          <p:nvPr/>
        </p:nvSpPr>
        <p:spPr bwMode="auto">
          <a:xfrm>
            <a:off x="2758274" y="2487291"/>
            <a:ext cx="431972" cy="346291"/>
          </a:xfrm>
          <a:prstGeom prst="rightArrow">
            <a:avLst>
              <a:gd name="adj1" fmla="val 50000"/>
              <a:gd name="adj2" fmla="val 49937"/>
            </a:avLst>
          </a:prstGeom>
          <a:solidFill>
            <a:srgbClr val="5B9BD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71" name="矩形 8"/>
          <p:cNvSpPr>
            <a:spLocks noChangeArrowheads="1"/>
          </p:cNvSpPr>
          <p:nvPr/>
        </p:nvSpPr>
        <p:spPr bwMode="auto">
          <a:xfrm>
            <a:off x="1012537" y="2379000"/>
            <a:ext cx="1834988" cy="562873"/>
          </a:xfrm>
          <a:prstGeom prst="rect">
            <a:avLst/>
          </a:prstGeom>
          <a:solidFill>
            <a:srgbClr val="5B9BD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72" name="矩形 9"/>
          <p:cNvSpPr>
            <a:spLocks noChangeArrowheads="1"/>
          </p:cNvSpPr>
          <p:nvPr/>
        </p:nvSpPr>
        <p:spPr bwMode="auto">
          <a:xfrm>
            <a:off x="2811826" y="3241754"/>
            <a:ext cx="5570415" cy="56287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73" name="右箭头 10"/>
          <p:cNvSpPr>
            <a:spLocks noChangeArrowheads="1"/>
          </p:cNvSpPr>
          <p:nvPr/>
        </p:nvSpPr>
        <p:spPr bwMode="auto">
          <a:xfrm>
            <a:off x="2758274" y="3350044"/>
            <a:ext cx="431972" cy="346292"/>
          </a:xfrm>
          <a:prstGeom prst="rightArrow">
            <a:avLst>
              <a:gd name="adj1" fmla="val 50000"/>
              <a:gd name="adj2" fmla="val 50007"/>
            </a:avLst>
          </a:prstGeom>
          <a:solidFill>
            <a:srgbClr val="ED7D31"/>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74" name="矩形 11"/>
          <p:cNvSpPr>
            <a:spLocks noChangeArrowheads="1"/>
          </p:cNvSpPr>
          <p:nvPr/>
        </p:nvSpPr>
        <p:spPr bwMode="auto">
          <a:xfrm>
            <a:off x="1012537" y="3241754"/>
            <a:ext cx="1834988" cy="562872"/>
          </a:xfrm>
          <a:prstGeom prst="rect">
            <a:avLst/>
          </a:prstGeom>
          <a:solidFill>
            <a:srgbClr val="ED7D31"/>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75" name="矩形 12"/>
          <p:cNvSpPr>
            <a:spLocks noChangeArrowheads="1"/>
          </p:cNvSpPr>
          <p:nvPr/>
        </p:nvSpPr>
        <p:spPr bwMode="auto">
          <a:xfrm>
            <a:off x="2811826" y="4140207"/>
            <a:ext cx="5570415" cy="56168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76" name="右箭头 14"/>
          <p:cNvSpPr>
            <a:spLocks noChangeArrowheads="1"/>
          </p:cNvSpPr>
          <p:nvPr/>
        </p:nvSpPr>
        <p:spPr bwMode="auto">
          <a:xfrm>
            <a:off x="2758274" y="4248499"/>
            <a:ext cx="431972" cy="346291"/>
          </a:xfrm>
          <a:prstGeom prst="rightArrow">
            <a:avLst>
              <a:gd name="adj1" fmla="val 50000"/>
              <a:gd name="adj2" fmla="val 49937"/>
            </a:avLst>
          </a:prstGeom>
          <a:solidFill>
            <a:srgbClr val="5B9BD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77" name="矩形 15"/>
          <p:cNvSpPr>
            <a:spLocks noChangeArrowheads="1"/>
          </p:cNvSpPr>
          <p:nvPr/>
        </p:nvSpPr>
        <p:spPr bwMode="auto">
          <a:xfrm>
            <a:off x="1012537" y="4140207"/>
            <a:ext cx="1834988" cy="561682"/>
          </a:xfrm>
          <a:prstGeom prst="rect">
            <a:avLst/>
          </a:prstGeom>
          <a:solidFill>
            <a:srgbClr val="5B9BD5"/>
          </a:solidFill>
          <a:ln>
            <a:noFill/>
          </a:ln>
        </p:spPr>
        <p:txBody>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endParaRPr lang="zh-CN" altLang="zh-CN" sz="1349"/>
          </a:p>
        </p:txBody>
      </p:sp>
      <p:sp>
        <p:nvSpPr>
          <p:cNvPr id="78" name="TextBox 16"/>
          <p:cNvSpPr>
            <a:spLocks noChangeArrowheads="1"/>
          </p:cNvSpPr>
          <p:nvPr/>
        </p:nvSpPr>
        <p:spPr bwMode="auto">
          <a:xfrm>
            <a:off x="1305277" y="1660236"/>
            <a:ext cx="1253076" cy="34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49"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649"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1649"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1649"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月</a:t>
            </a:r>
            <a:endParaRPr lang="zh-CN" altLang="en-US" sz="1574" dirty="0"/>
          </a:p>
        </p:txBody>
      </p:sp>
      <p:sp>
        <p:nvSpPr>
          <p:cNvPr id="79" name="TextBox 17"/>
          <p:cNvSpPr>
            <a:spLocks noChangeArrowheads="1"/>
          </p:cNvSpPr>
          <p:nvPr/>
        </p:nvSpPr>
        <p:spPr bwMode="auto">
          <a:xfrm>
            <a:off x="3308059" y="1594788"/>
            <a:ext cx="4804051" cy="5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4" dirty="0"/>
              <a:t>网盘各模块代码编写</a:t>
            </a:r>
            <a:endParaRPr lang="en-US" altLang="zh-CN" sz="1574" dirty="0"/>
          </a:p>
          <a:p>
            <a:pPr eaLnBrk="1" hangingPunct="1"/>
            <a:r>
              <a:rPr lang="zh-CN" altLang="en-US" sz="1574" dirty="0"/>
              <a:t>加密搜索功能初步完成，完成单元测试</a:t>
            </a:r>
          </a:p>
        </p:txBody>
      </p:sp>
      <p:sp>
        <p:nvSpPr>
          <p:cNvPr id="80" name="TextBox 18"/>
          <p:cNvSpPr>
            <a:spLocks noChangeArrowheads="1"/>
          </p:cNvSpPr>
          <p:nvPr/>
        </p:nvSpPr>
        <p:spPr bwMode="auto">
          <a:xfrm>
            <a:off x="1314798" y="2487290"/>
            <a:ext cx="1253076" cy="34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49"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1649"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1649"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-8</a:t>
            </a:r>
            <a:r>
              <a:rPr lang="zh-CN" altLang="en-US" sz="1649"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月</a:t>
            </a:r>
            <a:endParaRPr lang="zh-CN" altLang="en-US" sz="1574" dirty="0"/>
          </a:p>
        </p:txBody>
      </p:sp>
      <p:sp>
        <p:nvSpPr>
          <p:cNvPr id="81" name="TextBox 19"/>
          <p:cNvSpPr>
            <a:spLocks noChangeArrowheads="1"/>
          </p:cNvSpPr>
          <p:nvPr/>
        </p:nvSpPr>
        <p:spPr bwMode="auto">
          <a:xfrm>
            <a:off x="3308059" y="2421841"/>
            <a:ext cx="4804051" cy="33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4" dirty="0"/>
              <a:t>搜索算法的改进与应用</a:t>
            </a:r>
          </a:p>
        </p:txBody>
      </p:sp>
      <p:sp>
        <p:nvSpPr>
          <p:cNvPr id="82" name="TextBox 20"/>
          <p:cNvSpPr>
            <a:spLocks noChangeArrowheads="1"/>
          </p:cNvSpPr>
          <p:nvPr/>
        </p:nvSpPr>
        <p:spPr bwMode="auto">
          <a:xfrm>
            <a:off x="1314798" y="3350043"/>
            <a:ext cx="1253076" cy="34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49"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9</a:t>
            </a:r>
            <a:r>
              <a:rPr lang="zh-CN" altLang="en-US" sz="1649"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1649"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-11</a:t>
            </a:r>
            <a:r>
              <a:rPr lang="zh-CN" altLang="en-US" sz="1649"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月</a:t>
            </a:r>
            <a:endParaRPr lang="zh-CN" altLang="en-US" sz="1574" dirty="0"/>
          </a:p>
        </p:txBody>
      </p:sp>
      <p:sp>
        <p:nvSpPr>
          <p:cNvPr id="83" name="TextBox 21"/>
          <p:cNvSpPr>
            <a:spLocks noChangeArrowheads="1"/>
          </p:cNvSpPr>
          <p:nvPr/>
        </p:nvSpPr>
        <p:spPr bwMode="auto">
          <a:xfrm>
            <a:off x="3308059" y="3284595"/>
            <a:ext cx="4804051" cy="33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4" dirty="0"/>
              <a:t>系统进行实测并调优</a:t>
            </a:r>
          </a:p>
        </p:txBody>
      </p:sp>
      <p:sp>
        <p:nvSpPr>
          <p:cNvPr id="84" name="TextBox 22"/>
          <p:cNvSpPr>
            <a:spLocks noChangeArrowheads="1"/>
          </p:cNvSpPr>
          <p:nvPr/>
        </p:nvSpPr>
        <p:spPr bwMode="auto">
          <a:xfrm>
            <a:off x="1314798" y="4248498"/>
            <a:ext cx="1253076" cy="34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49"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11</a:t>
            </a:r>
            <a:r>
              <a:rPr lang="zh-CN" altLang="en-US" sz="1649"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1649"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574" dirty="0"/>
          </a:p>
        </p:txBody>
      </p:sp>
      <p:sp>
        <p:nvSpPr>
          <p:cNvPr id="85" name="TextBox 23"/>
          <p:cNvSpPr>
            <a:spLocks noChangeArrowheads="1"/>
          </p:cNvSpPr>
          <p:nvPr/>
        </p:nvSpPr>
        <p:spPr bwMode="auto">
          <a:xfrm>
            <a:off x="3308059" y="4183049"/>
            <a:ext cx="4804051" cy="334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zh-CN" altLang="en-US" sz="1574" dirty="0"/>
              <a:t>整理相关实验数据，总结系统优缺点</a:t>
            </a:r>
          </a:p>
        </p:txBody>
      </p:sp>
    </p:spTree>
    <p:extLst>
      <p:ext uri="{BB962C8B-B14F-4D97-AF65-F5344CB8AC3E}">
        <p14:creationId xmlns:p14="http://schemas.microsoft.com/office/powerpoint/2010/main" val="1436102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67"/>
                                        </p:tgtEl>
                                        <p:attrNameLst>
                                          <p:attrName>style.visibility</p:attrName>
                                        </p:attrNameLst>
                                      </p:cBhvr>
                                      <p:to>
                                        <p:strVal val="visible"/>
                                      </p:to>
                                    </p:set>
                                    <p:anim calcmode="lin" valueType="num">
                                      <p:cBhvr>
                                        <p:cTn id="16" dur="500" fill="hold"/>
                                        <p:tgtEl>
                                          <p:spTgt spid="67"/>
                                        </p:tgtEl>
                                        <p:attrNameLst>
                                          <p:attrName>ppt_x</p:attrName>
                                        </p:attrNameLst>
                                      </p:cBhvr>
                                      <p:tavLst>
                                        <p:tav tm="0">
                                          <p:val>
                                            <p:strVal val="0-#ppt_w/2"/>
                                          </p:val>
                                        </p:tav>
                                        <p:tav tm="100000">
                                          <p:val>
                                            <p:strVal val="#ppt_x"/>
                                          </p:val>
                                        </p:tav>
                                      </p:tavLst>
                                    </p:anim>
                                    <p:anim calcmode="lin" valueType="num">
                                      <p:cBhvr>
                                        <p:cTn id="17" dur="500" fill="hold"/>
                                        <p:tgtEl>
                                          <p:spTgt spid="67"/>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p:cTn id="20" dur="500" fill="hold"/>
                                        <p:tgtEl>
                                          <p:spTgt spid="68"/>
                                        </p:tgtEl>
                                        <p:attrNameLst>
                                          <p:attrName>ppt_x</p:attrName>
                                        </p:attrNameLst>
                                      </p:cBhvr>
                                      <p:tavLst>
                                        <p:tav tm="0">
                                          <p:val>
                                            <p:strVal val="0-#ppt_w/2"/>
                                          </p:val>
                                        </p:tav>
                                        <p:tav tm="100000">
                                          <p:val>
                                            <p:strVal val="#ppt_x"/>
                                          </p:val>
                                        </p:tav>
                                      </p:tavLst>
                                    </p:anim>
                                    <p:anim calcmode="lin" valueType="num">
                                      <p:cBhvr>
                                        <p:cTn id="21" dur="500" fill="hold"/>
                                        <p:tgtEl>
                                          <p:spTgt spid="68"/>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200"/>
                                  </p:stCondLst>
                                  <p:childTnLst>
                                    <p:set>
                                      <p:cBhvr>
                                        <p:cTn id="23" dur="1" fill="hold">
                                          <p:stCondLst>
                                            <p:cond delay="0"/>
                                          </p:stCondLst>
                                        </p:cTn>
                                        <p:tgtEl>
                                          <p:spTgt spid="70"/>
                                        </p:tgtEl>
                                        <p:attrNameLst>
                                          <p:attrName>style.visibility</p:attrName>
                                        </p:attrNameLst>
                                      </p:cBhvr>
                                      <p:to>
                                        <p:strVal val="visible"/>
                                      </p:to>
                                    </p:set>
                                    <p:anim calcmode="lin" valueType="num">
                                      <p:cBhvr>
                                        <p:cTn id="24" dur="500" fill="hold"/>
                                        <p:tgtEl>
                                          <p:spTgt spid="70"/>
                                        </p:tgtEl>
                                        <p:attrNameLst>
                                          <p:attrName>ppt_x</p:attrName>
                                        </p:attrNameLst>
                                      </p:cBhvr>
                                      <p:tavLst>
                                        <p:tav tm="0">
                                          <p:val>
                                            <p:strVal val="0-#ppt_w/2"/>
                                          </p:val>
                                        </p:tav>
                                        <p:tav tm="100000">
                                          <p:val>
                                            <p:strVal val="#ppt_x"/>
                                          </p:val>
                                        </p:tav>
                                      </p:tavLst>
                                    </p:anim>
                                    <p:anim calcmode="lin" valueType="num">
                                      <p:cBhvr>
                                        <p:cTn id="25" dur="500" fill="hold"/>
                                        <p:tgtEl>
                                          <p:spTgt spid="7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200"/>
                                  </p:stCondLst>
                                  <p:childTnLst>
                                    <p:set>
                                      <p:cBhvr>
                                        <p:cTn id="27" dur="1" fill="hold">
                                          <p:stCondLst>
                                            <p:cond delay="0"/>
                                          </p:stCondLst>
                                        </p:cTn>
                                        <p:tgtEl>
                                          <p:spTgt spid="71"/>
                                        </p:tgtEl>
                                        <p:attrNameLst>
                                          <p:attrName>style.visibility</p:attrName>
                                        </p:attrNameLst>
                                      </p:cBhvr>
                                      <p:to>
                                        <p:strVal val="visible"/>
                                      </p:to>
                                    </p:set>
                                    <p:anim calcmode="lin" valueType="num">
                                      <p:cBhvr>
                                        <p:cTn id="28" dur="500" fill="hold"/>
                                        <p:tgtEl>
                                          <p:spTgt spid="71"/>
                                        </p:tgtEl>
                                        <p:attrNameLst>
                                          <p:attrName>ppt_x</p:attrName>
                                        </p:attrNameLst>
                                      </p:cBhvr>
                                      <p:tavLst>
                                        <p:tav tm="0">
                                          <p:val>
                                            <p:strVal val="0-#ppt_w/2"/>
                                          </p:val>
                                        </p:tav>
                                        <p:tav tm="100000">
                                          <p:val>
                                            <p:strVal val="#ppt_x"/>
                                          </p:val>
                                        </p:tav>
                                      </p:tavLst>
                                    </p:anim>
                                    <p:anim calcmode="lin" valueType="num">
                                      <p:cBhvr>
                                        <p:cTn id="29" dur="500" fill="hold"/>
                                        <p:tgtEl>
                                          <p:spTgt spid="7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400"/>
                                  </p:stCondLst>
                                  <p:childTnLst>
                                    <p:set>
                                      <p:cBhvr>
                                        <p:cTn id="31" dur="1" fill="hold">
                                          <p:stCondLst>
                                            <p:cond delay="0"/>
                                          </p:stCondLst>
                                        </p:cTn>
                                        <p:tgtEl>
                                          <p:spTgt spid="73"/>
                                        </p:tgtEl>
                                        <p:attrNameLst>
                                          <p:attrName>style.visibility</p:attrName>
                                        </p:attrNameLst>
                                      </p:cBhvr>
                                      <p:to>
                                        <p:strVal val="visible"/>
                                      </p:to>
                                    </p:set>
                                    <p:anim calcmode="lin" valueType="num">
                                      <p:cBhvr>
                                        <p:cTn id="32" dur="500" fill="hold"/>
                                        <p:tgtEl>
                                          <p:spTgt spid="73"/>
                                        </p:tgtEl>
                                        <p:attrNameLst>
                                          <p:attrName>ppt_x</p:attrName>
                                        </p:attrNameLst>
                                      </p:cBhvr>
                                      <p:tavLst>
                                        <p:tav tm="0">
                                          <p:val>
                                            <p:strVal val="0-#ppt_w/2"/>
                                          </p:val>
                                        </p:tav>
                                        <p:tav tm="100000">
                                          <p:val>
                                            <p:strVal val="#ppt_x"/>
                                          </p:val>
                                        </p:tav>
                                      </p:tavLst>
                                    </p:anim>
                                    <p:anim calcmode="lin" valueType="num">
                                      <p:cBhvr>
                                        <p:cTn id="33" dur="500" fill="hold"/>
                                        <p:tgtEl>
                                          <p:spTgt spid="73"/>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400"/>
                                  </p:stCondLst>
                                  <p:childTnLst>
                                    <p:set>
                                      <p:cBhvr>
                                        <p:cTn id="35" dur="1" fill="hold">
                                          <p:stCondLst>
                                            <p:cond delay="0"/>
                                          </p:stCondLst>
                                        </p:cTn>
                                        <p:tgtEl>
                                          <p:spTgt spid="74"/>
                                        </p:tgtEl>
                                        <p:attrNameLst>
                                          <p:attrName>style.visibility</p:attrName>
                                        </p:attrNameLst>
                                      </p:cBhvr>
                                      <p:to>
                                        <p:strVal val="visible"/>
                                      </p:to>
                                    </p:set>
                                    <p:anim calcmode="lin" valueType="num">
                                      <p:cBhvr>
                                        <p:cTn id="36" dur="500" fill="hold"/>
                                        <p:tgtEl>
                                          <p:spTgt spid="74"/>
                                        </p:tgtEl>
                                        <p:attrNameLst>
                                          <p:attrName>ppt_x</p:attrName>
                                        </p:attrNameLst>
                                      </p:cBhvr>
                                      <p:tavLst>
                                        <p:tav tm="0">
                                          <p:val>
                                            <p:strVal val="0-#ppt_w/2"/>
                                          </p:val>
                                        </p:tav>
                                        <p:tav tm="100000">
                                          <p:val>
                                            <p:strVal val="#ppt_x"/>
                                          </p:val>
                                        </p:tav>
                                      </p:tavLst>
                                    </p:anim>
                                    <p:anim calcmode="lin" valueType="num">
                                      <p:cBhvr>
                                        <p:cTn id="37" dur="500" fill="hold"/>
                                        <p:tgtEl>
                                          <p:spTgt spid="74"/>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600"/>
                                  </p:stCondLst>
                                  <p:childTnLst>
                                    <p:set>
                                      <p:cBhvr>
                                        <p:cTn id="39" dur="1" fill="hold">
                                          <p:stCondLst>
                                            <p:cond delay="0"/>
                                          </p:stCondLst>
                                        </p:cTn>
                                        <p:tgtEl>
                                          <p:spTgt spid="76"/>
                                        </p:tgtEl>
                                        <p:attrNameLst>
                                          <p:attrName>style.visibility</p:attrName>
                                        </p:attrNameLst>
                                      </p:cBhvr>
                                      <p:to>
                                        <p:strVal val="visible"/>
                                      </p:to>
                                    </p:set>
                                    <p:anim calcmode="lin" valueType="num">
                                      <p:cBhvr>
                                        <p:cTn id="40" dur="500" fill="hold"/>
                                        <p:tgtEl>
                                          <p:spTgt spid="76"/>
                                        </p:tgtEl>
                                        <p:attrNameLst>
                                          <p:attrName>ppt_x</p:attrName>
                                        </p:attrNameLst>
                                      </p:cBhvr>
                                      <p:tavLst>
                                        <p:tav tm="0">
                                          <p:val>
                                            <p:strVal val="0-#ppt_w/2"/>
                                          </p:val>
                                        </p:tav>
                                        <p:tav tm="100000">
                                          <p:val>
                                            <p:strVal val="#ppt_x"/>
                                          </p:val>
                                        </p:tav>
                                      </p:tavLst>
                                    </p:anim>
                                    <p:anim calcmode="lin" valueType="num">
                                      <p:cBhvr>
                                        <p:cTn id="41" dur="500" fill="hold"/>
                                        <p:tgtEl>
                                          <p:spTgt spid="76"/>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600"/>
                                  </p:stCondLst>
                                  <p:childTnLst>
                                    <p:set>
                                      <p:cBhvr>
                                        <p:cTn id="43" dur="1" fill="hold">
                                          <p:stCondLst>
                                            <p:cond delay="0"/>
                                          </p:stCondLst>
                                        </p:cTn>
                                        <p:tgtEl>
                                          <p:spTgt spid="77"/>
                                        </p:tgtEl>
                                        <p:attrNameLst>
                                          <p:attrName>style.visibility</p:attrName>
                                        </p:attrNameLst>
                                      </p:cBhvr>
                                      <p:to>
                                        <p:strVal val="visible"/>
                                      </p:to>
                                    </p:set>
                                    <p:anim calcmode="lin" valueType="num">
                                      <p:cBhvr>
                                        <p:cTn id="44" dur="500" fill="hold"/>
                                        <p:tgtEl>
                                          <p:spTgt spid="77"/>
                                        </p:tgtEl>
                                        <p:attrNameLst>
                                          <p:attrName>ppt_x</p:attrName>
                                        </p:attrNameLst>
                                      </p:cBhvr>
                                      <p:tavLst>
                                        <p:tav tm="0">
                                          <p:val>
                                            <p:strVal val="0-#ppt_w/2"/>
                                          </p:val>
                                        </p:tav>
                                        <p:tav tm="100000">
                                          <p:val>
                                            <p:strVal val="#ppt_x"/>
                                          </p:val>
                                        </p:tav>
                                      </p:tavLst>
                                    </p:anim>
                                    <p:anim calcmode="lin" valueType="num">
                                      <p:cBhvr>
                                        <p:cTn id="45" dur="500" fill="hold"/>
                                        <p:tgtEl>
                                          <p:spTgt spid="77"/>
                                        </p:tgtEl>
                                        <p:attrNameLst>
                                          <p:attrName>ppt_y</p:attrName>
                                        </p:attrNameLst>
                                      </p:cBhvr>
                                      <p:tavLst>
                                        <p:tav tm="0">
                                          <p:val>
                                            <p:strVal val="#ppt_y"/>
                                          </p:val>
                                        </p:tav>
                                        <p:tav tm="100000">
                                          <p:val>
                                            <p:strVal val="#ppt_y"/>
                                          </p:val>
                                        </p:tav>
                                      </p:tavLst>
                                    </p:anim>
                                  </p:childTnLst>
                                </p:cTn>
                              </p:par>
                            </p:childTnLst>
                          </p:cTn>
                        </p:par>
                        <p:par>
                          <p:cTn id="46" fill="hold">
                            <p:stCondLst>
                              <p:cond delay="1600"/>
                            </p:stCondLst>
                            <p:childTnLst>
                              <p:par>
                                <p:cTn id="47" presetID="31" presetClass="entr" presetSubtype="0" fill="hold" grpId="0" nodeType="afterEffect">
                                  <p:stCondLst>
                                    <p:cond delay="0"/>
                                  </p:stCondLst>
                                  <p:childTnLst>
                                    <p:set>
                                      <p:cBhvr>
                                        <p:cTn id="48" dur="1" fill="hold">
                                          <p:stCondLst>
                                            <p:cond delay="0"/>
                                          </p:stCondLst>
                                        </p:cTn>
                                        <p:tgtEl>
                                          <p:spTgt spid="78"/>
                                        </p:tgtEl>
                                        <p:attrNameLst>
                                          <p:attrName>style.visibility</p:attrName>
                                        </p:attrNameLst>
                                      </p:cBhvr>
                                      <p:to>
                                        <p:strVal val="visible"/>
                                      </p:to>
                                    </p:set>
                                    <p:anim calcmode="lin" valueType="num">
                                      <p:cBhvr>
                                        <p:cTn id="49" dur="500" fill="hold"/>
                                        <p:tgtEl>
                                          <p:spTgt spid="78"/>
                                        </p:tgtEl>
                                        <p:attrNameLst>
                                          <p:attrName>ppt_w</p:attrName>
                                        </p:attrNameLst>
                                      </p:cBhvr>
                                      <p:tavLst>
                                        <p:tav tm="0">
                                          <p:val>
                                            <p:fltVal val="0"/>
                                          </p:val>
                                        </p:tav>
                                        <p:tav tm="100000">
                                          <p:val>
                                            <p:strVal val="#ppt_w"/>
                                          </p:val>
                                        </p:tav>
                                      </p:tavLst>
                                    </p:anim>
                                    <p:anim calcmode="lin" valueType="num">
                                      <p:cBhvr>
                                        <p:cTn id="50" dur="500" fill="hold"/>
                                        <p:tgtEl>
                                          <p:spTgt spid="78"/>
                                        </p:tgtEl>
                                        <p:attrNameLst>
                                          <p:attrName>ppt_h</p:attrName>
                                        </p:attrNameLst>
                                      </p:cBhvr>
                                      <p:tavLst>
                                        <p:tav tm="0">
                                          <p:val>
                                            <p:fltVal val="0"/>
                                          </p:val>
                                        </p:tav>
                                        <p:tav tm="100000">
                                          <p:val>
                                            <p:strVal val="#ppt_h"/>
                                          </p:val>
                                        </p:tav>
                                      </p:tavLst>
                                    </p:anim>
                                    <p:anim calcmode="lin" valueType="num">
                                      <p:cBhvr>
                                        <p:cTn id="51" dur="500" fill="hold"/>
                                        <p:tgtEl>
                                          <p:spTgt spid="78"/>
                                        </p:tgtEl>
                                        <p:attrNameLst>
                                          <p:attrName>style.rotation</p:attrName>
                                        </p:attrNameLst>
                                      </p:cBhvr>
                                      <p:tavLst>
                                        <p:tav tm="0">
                                          <p:val>
                                            <p:fltVal val="90"/>
                                          </p:val>
                                        </p:tav>
                                        <p:tav tm="100000">
                                          <p:val>
                                            <p:fltVal val="0"/>
                                          </p:val>
                                        </p:tav>
                                      </p:tavLst>
                                    </p:anim>
                                    <p:animEffect>
                                      <p:cBhvr>
                                        <p:cTn id="52" dur="500"/>
                                        <p:tgtEl>
                                          <p:spTgt spid="78"/>
                                        </p:tgtEl>
                                      </p:cBhvr>
                                    </p:animEffect>
                                  </p:childTnLst>
                                </p:cTn>
                              </p:par>
                            </p:childTnLst>
                          </p:cTn>
                        </p:par>
                        <p:par>
                          <p:cTn id="53" fill="hold">
                            <p:stCondLst>
                              <p:cond delay="2100"/>
                            </p:stCondLst>
                            <p:childTnLst>
                              <p:par>
                                <p:cTn id="54" presetID="22" presetClass="entr" presetSubtype="8" fill="hold" grpId="0" nodeType="afterEffect">
                                  <p:stCondLst>
                                    <p:cond delay="0"/>
                                  </p:stCondLst>
                                  <p:childTnLst>
                                    <p:set>
                                      <p:cBhvr>
                                        <p:cTn id="55" dur="1" fill="hold">
                                          <p:stCondLst>
                                            <p:cond delay="0"/>
                                          </p:stCondLst>
                                        </p:cTn>
                                        <p:tgtEl>
                                          <p:spTgt spid="79"/>
                                        </p:tgtEl>
                                        <p:attrNameLst>
                                          <p:attrName>style.visibility</p:attrName>
                                        </p:attrNameLst>
                                      </p:cBhvr>
                                      <p:to>
                                        <p:strVal val="visible"/>
                                      </p:to>
                                    </p:set>
                                    <p:animEffect>
                                      <p:cBhvr>
                                        <p:cTn id="56" dur="500"/>
                                        <p:tgtEl>
                                          <p:spTgt spid="79"/>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p:cBhvr>
                                        <p:cTn id="59" dur="500"/>
                                        <p:tgtEl>
                                          <p:spTgt spid="66"/>
                                        </p:tgtEl>
                                      </p:cBhvr>
                                    </p:animEffect>
                                  </p:childTnLst>
                                </p:cTn>
                              </p:par>
                            </p:childTnLst>
                          </p:cTn>
                        </p:par>
                        <p:par>
                          <p:cTn id="60" fill="hold">
                            <p:stCondLst>
                              <p:cond delay="2600"/>
                            </p:stCondLst>
                            <p:childTnLst>
                              <p:par>
                                <p:cTn id="61" presetID="31" presetClass="entr" presetSubtype="0" fill="hold" grpId="0" nodeType="afterEffect">
                                  <p:stCondLst>
                                    <p:cond delay="0"/>
                                  </p:stCondLst>
                                  <p:childTnLst>
                                    <p:set>
                                      <p:cBhvr>
                                        <p:cTn id="62" dur="1" fill="hold">
                                          <p:stCondLst>
                                            <p:cond delay="0"/>
                                          </p:stCondLst>
                                        </p:cTn>
                                        <p:tgtEl>
                                          <p:spTgt spid="80"/>
                                        </p:tgtEl>
                                        <p:attrNameLst>
                                          <p:attrName>style.visibility</p:attrName>
                                        </p:attrNameLst>
                                      </p:cBhvr>
                                      <p:to>
                                        <p:strVal val="visible"/>
                                      </p:to>
                                    </p:set>
                                    <p:anim calcmode="lin" valueType="num">
                                      <p:cBhvr>
                                        <p:cTn id="63" dur="500" fill="hold"/>
                                        <p:tgtEl>
                                          <p:spTgt spid="80"/>
                                        </p:tgtEl>
                                        <p:attrNameLst>
                                          <p:attrName>ppt_w</p:attrName>
                                        </p:attrNameLst>
                                      </p:cBhvr>
                                      <p:tavLst>
                                        <p:tav tm="0">
                                          <p:val>
                                            <p:fltVal val="0"/>
                                          </p:val>
                                        </p:tav>
                                        <p:tav tm="100000">
                                          <p:val>
                                            <p:strVal val="#ppt_w"/>
                                          </p:val>
                                        </p:tav>
                                      </p:tavLst>
                                    </p:anim>
                                    <p:anim calcmode="lin" valueType="num">
                                      <p:cBhvr>
                                        <p:cTn id="64" dur="500" fill="hold"/>
                                        <p:tgtEl>
                                          <p:spTgt spid="80"/>
                                        </p:tgtEl>
                                        <p:attrNameLst>
                                          <p:attrName>ppt_h</p:attrName>
                                        </p:attrNameLst>
                                      </p:cBhvr>
                                      <p:tavLst>
                                        <p:tav tm="0">
                                          <p:val>
                                            <p:fltVal val="0"/>
                                          </p:val>
                                        </p:tav>
                                        <p:tav tm="100000">
                                          <p:val>
                                            <p:strVal val="#ppt_h"/>
                                          </p:val>
                                        </p:tav>
                                      </p:tavLst>
                                    </p:anim>
                                    <p:anim calcmode="lin" valueType="num">
                                      <p:cBhvr>
                                        <p:cTn id="65" dur="500" fill="hold"/>
                                        <p:tgtEl>
                                          <p:spTgt spid="80"/>
                                        </p:tgtEl>
                                        <p:attrNameLst>
                                          <p:attrName>style.rotation</p:attrName>
                                        </p:attrNameLst>
                                      </p:cBhvr>
                                      <p:tavLst>
                                        <p:tav tm="0">
                                          <p:val>
                                            <p:fltVal val="90"/>
                                          </p:val>
                                        </p:tav>
                                        <p:tav tm="100000">
                                          <p:val>
                                            <p:fltVal val="0"/>
                                          </p:val>
                                        </p:tav>
                                      </p:tavLst>
                                    </p:anim>
                                    <p:animEffect>
                                      <p:cBhvr>
                                        <p:cTn id="66" dur="500"/>
                                        <p:tgtEl>
                                          <p:spTgt spid="80"/>
                                        </p:tgtEl>
                                      </p:cBhvr>
                                    </p:animEffect>
                                  </p:childTnLst>
                                </p:cTn>
                              </p:par>
                            </p:childTnLst>
                          </p:cTn>
                        </p:par>
                        <p:par>
                          <p:cTn id="67" fill="hold">
                            <p:stCondLst>
                              <p:cond delay="3100"/>
                            </p:stCondLst>
                            <p:childTnLst>
                              <p:par>
                                <p:cTn id="68" presetID="22" presetClass="entr" presetSubtype="8" fill="hold" grpId="0" nodeType="afterEffect">
                                  <p:stCondLst>
                                    <p:cond delay="0"/>
                                  </p:stCondLst>
                                  <p:childTnLst>
                                    <p:set>
                                      <p:cBhvr>
                                        <p:cTn id="69" dur="1" fill="hold">
                                          <p:stCondLst>
                                            <p:cond delay="0"/>
                                          </p:stCondLst>
                                        </p:cTn>
                                        <p:tgtEl>
                                          <p:spTgt spid="81"/>
                                        </p:tgtEl>
                                        <p:attrNameLst>
                                          <p:attrName>style.visibility</p:attrName>
                                        </p:attrNameLst>
                                      </p:cBhvr>
                                      <p:to>
                                        <p:strVal val="visible"/>
                                      </p:to>
                                    </p:set>
                                    <p:animEffect>
                                      <p:cBhvr>
                                        <p:cTn id="70" dur="500"/>
                                        <p:tgtEl>
                                          <p:spTgt spid="81"/>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69"/>
                                        </p:tgtEl>
                                        <p:attrNameLst>
                                          <p:attrName>style.visibility</p:attrName>
                                        </p:attrNameLst>
                                      </p:cBhvr>
                                      <p:to>
                                        <p:strVal val="visible"/>
                                      </p:to>
                                    </p:set>
                                    <p:animEffect>
                                      <p:cBhvr>
                                        <p:cTn id="73" dur="500"/>
                                        <p:tgtEl>
                                          <p:spTgt spid="69"/>
                                        </p:tgtEl>
                                      </p:cBhvr>
                                    </p:animEffect>
                                  </p:childTnLst>
                                </p:cTn>
                              </p:par>
                            </p:childTnLst>
                          </p:cTn>
                        </p:par>
                        <p:par>
                          <p:cTn id="74" fill="hold">
                            <p:stCondLst>
                              <p:cond delay="3600"/>
                            </p:stCondLst>
                            <p:childTnLst>
                              <p:par>
                                <p:cTn id="75" presetID="31" presetClass="entr" presetSubtype="0" fill="hold" grpId="0" nodeType="afterEffect">
                                  <p:stCondLst>
                                    <p:cond delay="0"/>
                                  </p:stCondLst>
                                  <p:childTnLst>
                                    <p:set>
                                      <p:cBhvr>
                                        <p:cTn id="76" dur="1" fill="hold">
                                          <p:stCondLst>
                                            <p:cond delay="0"/>
                                          </p:stCondLst>
                                        </p:cTn>
                                        <p:tgtEl>
                                          <p:spTgt spid="82"/>
                                        </p:tgtEl>
                                        <p:attrNameLst>
                                          <p:attrName>style.visibility</p:attrName>
                                        </p:attrNameLst>
                                      </p:cBhvr>
                                      <p:to>
                                        <p:strVal val="visible"/>
                                      </p:to>
                                    </p:set>
                                    <p:anim calcmode="lin" valueType="num">
                                      <p:cBhvr>
                                        <p:cTn id="77" dur="500" fill="hold"/>
                                        <p:tgtEl>
                                          <p:spTgt spid="82"/>
                                        </p:tgtEl>
                                        <p:attrNameLst>
                                          <p:attrName>ppt_w</p:attrName>
                                        </p:attrNameLst>
                                      </p:cBhvr>
                                      <p:tavLst>
                                        <p:tav tm="0">
                                          <p:val>
                                            <p:fltVal val="0"/>
                                          </p:val>
                                        </p:tav>
                                        <p:tav tm="100000">
                                          <p:val>
                                            <p:strVal val="#ppt_w"/>
                                          </p:val>
                                        </p:tav>
                                      </p:tavLst>
                                    </p:anim>
                                    <p:anim calcmode="lin" valueType="num">
                                      <p:cBhvr>
                                        <p:cTn id="78" dur="500" fill="hold"/>
                                        <p:tgtEl>
                                          <p:spTgt spid="82"/>
                                        </p:tgtEl>
                                        <p:attrNameLst>
                                          <p:attrName>ppt_h</p:attrName>
                                        </p:attrNameLst>
                                      </p:cBhvr>
                                      <p:tavLst>
                                        <p:tav tm="0">
                                          <p:val>
                                            <p:fltVal val="0"/>
                                          </p:val>
                                        </p:tav>
                                        <p:tav tm="100000">
                                          <p:val>
                                            <p:strVal val="#ppt_h"/>
                                          </p:val>
                                        </p:tav>
                                      </p:tavLst>
                                    </p:anim>
                                    <p:anim calcmode="lin" valueType="num">
                                      <p:cBhvr>
                                        <p:cTn id="79" dur="500" fill="hold"/>
                                        <p:tgtEl>
                                          <p:spTgt spid="82"/>
                                        </p:tgtEl>
                                        <p:attrNameLst>
                                          <p:attrName>style.rotation</p:attrName>
                                        </p:attrNameLst>
                                      </p:cBhvr>
                                      <p:tavLst>
                                        <p:tav tm="0">
                                          <p:val>
                                            <p:fltVal val="90"/>
                                          </p:val>
                                        </p:tav>
                                        <p:tav tm="100000">
                                          <p:val>
                                            <p:fltVal val="0"/>
                                          </p:val>
                                        </p:tav>
                                      </p:tavLst>
                                    </p:anim>
                                    <p:animEffect>
                                      <p:cBhvr>
                                        <p:cTn id="80" dur="500"/>
                                        <p:tgtEl>
                                          <p:spTgt spid="82"/>
                                        </p:tgtEl>
                                      </p:cBhvr>
                                    </p:animEffect>
                                  </p:childTnLst>
                                </p:cTn>
                              </p:par>
                            </p:childTnLst>
                          </p:cTn>
                        </p:par>
                        <p:par>
                          <p:cTn id="81" fill="hold">
                            <p:stCondLst>
                              <p:cond delay="4100"/>
                            </p:stCondLst>
                            <p:childTnLst>
                              <p:par>
                                <p:cTn id="82" presetID="22" presetClass="entr" presetSubtype="8" fill="hold" grpId="0" nodeType="afterEffect">
                                  <p:stCondLst>
                                    <p:cond delay="0"/>
                                  </p:stCondLst>
                                  <p:childTnLst>
                                    <p:set>
                                      <p:cBhvr>
                                        <p:cTn id="83" dur="1" fill="hold">
                                          <p:stCondLst>
                                            <p:cond delay="0"/>
                                          </p:stCondLst>
                                        </p:cTn>
                                        <p:tgtEl>
                                          <p:spTgt spid="83"/>
                                        </p:tgtEl>
                                        <p:attrNameLst>
                                          <p:attrName>style.visibility</p:attrName>
                                        </p:attrNameLst>
                                      </p:cBhvr>
                                      <p:to>
                                        <p:strVal val="visible"/>
                                      </p:to>
                                    </p:set>
                                    <p:animEffect>
                                      <p:cBhvr>
                                        <p:cTn id="84" dur="500"/>
                                        <p:tgtEl>
                                          <p:spTgt spid="83"/>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Effect>
                                      <p:cBhvr>
                                        <p:cTn id="87" dur="500"/>
                                        <p:tgtEl>
                                          <p:spTgt spid="72"/>
                                        </p:tgtEl>
                                      </p:cBhvr>
                                    </p:animEffect>
                                  </p:childTnLst>
                                </p:cTn>
                              </p:par>
                            </p:childTnLst>
                          </p:cTn>
                        </p:par>
                        <p:par>
                          <p:cTn id="88" fill="hold">
                            <p:stCondLst>
                              <p:cond delay="4600"/>
                            </p:stCondLst>
                            <p:childTnLst>
                              <p:par>
                                <p:cTn id="89" presetID="31" presetClass="entr" presetSubtype="0" fill="hold" grpId="0" nodeType="afterEffect">
                                  <p:stCondLst>
                                    <p:cond delay="0"/>
                                  </p:stCondLst>
                                  <p:childTnLst>
                                    <p:set>
                                      <p:cBhvr>
                                        <p:cTn id="90" dur="1" fill="hold">
                                          <p:stCondLst>
                                            <p:cond delay="0"/>
                                          </p:stCondLst>
                                        </p:cTn>
                                        <p:tgtEl>
                                          <p:spTgt spid="84"/>
                                        </p:tgtEl>
                                        <p:attrNameLst>
                                          <p:attrName>style.visibility</p:attrName>
                                        </p:attrNameLst>
                                      </p:cBhvr>
                                      <p:to>
                                        <p:strVal val="visible"/>
                                      </p:to>
                                    </p:set>
                                    <p:anim calcmode="lin" valueType="num">
                                      <p:cBhvr>
                                        <p:cTn id="91" dur="500" fill="hold"/>
                                        <p:tgtEl>
                                          <p:spTgt spid="84"/>
                                        </p:tgtEl>
                                        <p:attrNameLst>
                                          <p:attrName>ppt_w</p:attrName>
                                        </p:attrNameLst>
                                      </p:cBhvr>
                                      <p:tavLst>
                                        <p:tav tm="0">
                                          <p:val>
                                            <p:fltVal val="0"/>
                                          </p:val>
                                        </p:tav>
                                        <p:tav tm="100000">
                                          <p:val>
                                            <p:strVal val="#ppt_w"/>
                                          </p:val>
                                        </p:tav>
                                      </p:tavLst>
                                    </p:anim>
                                    <p:anim calcmode="lin" valueType="num">
                                      <p:cBhvr>
                                        <p:cTn id="92" dur="500" fill="hold"/>
                                        <p:tgtEl>
                                          <p:spTgt spid="84"/>
                                        </p:tgtEl>
                                        <p:attrNameLst>
                                          <p:attrName>ppt_h</p:attrName>
                                        </p:attrNameLst>
                                      </p:cBhvr>
                                      <p:tavLst>
                                        <p:tav tm="0">
                                          <p:val>
                                            <p:fltVal val="0"/>
                                          </p:val>
                                        </p:tav>
                                        <p:tav tm="100000">
                                          <p:val>
                                            <p:strVal val="#ppt_h"/>
                                          </p:val>
                                        </p:tav>
                                      </p:tavLst>
                                    </p:anim>
                                    <p:anim calcmode="lin" valueType="num">
                                      <p:cBhvr>
                                        <p:cTn id="93" dur="500" fill="hold"/>
                                        <p:tgtEl>
                                          <p:spTgt spid="84"/>
                                        </p:tgtEl>
                                        <p:attrNameLst>
                                          <p:attrName>style.rotation</p:attrName>
                                        </p:attrNameLst>
                                      </p:cBhvr>
                                      <p:tavLst>
                                        <p:tav tm="0">
                                          <p:val>
                                            <p:fltVal val="90"/>
                                          </p:val>
                                        </p:tav>
                                        <p:tav tm="100000">
                                          <p:val>
                                            <p:fltVal val="0"/>
                                          </p:val>
                                        </p:tav>
                                      </p:tavLst>
                                    </p:anim>
                                    <p:animEffect>
                                      <p:cBhvr>
                                        <p:cTn id="94" dur="500"/>
                                        <p:tgtEl>
                                          <p:spTgt spid="84"/>
                                        </p:tgtEl>
                                      </p:cBhvr>
                                    </p:animEffect>
                                  </p:childTnLst>
                                </p:cTn>
                              </p:par>
                            </p:childTnLst>
                          </p:cTn>
                        </p:par>
                        <p:par>
                          <p:cTn id="95" fill="hold">
                            <p:stCondLst>
                              <p:cond delay="5100"/>
                            </p:stCondLst>
                            <p:childTnLst>
                              <p:par>
                                <p:cTn id="96" presetID="22" presetClass="entr" presetSubtype="8" fill="hold" grpId="0" nodeType="afterEffect">
                                  <p:stCondLst>
                                    <p:cond delay="0"/>
                                  </p:stCondLst>
                                  <p:childTnLst>
                                    <p:set>
                                      <p:cBhvr>
                                        <p:cTn id="97" dur="1" fill="hold">
                                          <p:stCondLst>
                                            <p:cond delay="0"/>
                                          </p:stCondLst>
                                        </p:cTn>
                                        <p:tgtEl>
                                          <p:spTgt spid="85"/>
                                        </p:tgtEl>
                                        <p:attrNameLst>
                                          <p:attrName>style.visibility</p:attrName>
                                        </p:attrNameLst>
                                      </p:cBhvr>
                                      <p:to>
                                        <p:strVal val="visible"/>
                                      </p:to>
                                    </p:set>
                                    <p:animEffect>
                                      <p:cBhvr>
                                        <p:cTn id="98" dur="500"/>
                                        <p:tgtEl>
                                          <p:spTgt spid="8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75"/>
                                        </p:tgtEl>
                                        <p:attrNameLst>
                                          <p:attrName>style.visibility</p:attrName>
                                        </p:attrNameLst>
                                      </p:cBhvr>
                                      <p:to>
                                        <p:strVal val="visible"/>
                                      </p:to>
                                    </p:set>
                                    <p:animEffect>
                                      <p:cBhvr>
                                        <p:cTn id="101"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6" grpId="0" bldLvl="0" animBg="1" autoUpdateAnimBg="0"/>
      <p:bldP spid="67" grpId="0" bldLvl="0" animBg="1" autoUpdateAnimBg="0"/>
      <p:bldP spid="68" grpId="0" bldLvl="0" animBg="1" autoUpdateAnimBg="0"/>
      <p:bldP spid="69" grpId="0" bldLvl="0" animBg="1" autoUpdateAnimBg="0"/>
      <p:bldP spid="70" grpId="0" bldLvl="0" animBg="1" autoUpdateAnimBg="0"/>
      <p:bldP spid="71" grpId="0" bldLvl="0" animBg="1" autoUpdateAnimBg="0"/>
      <p:bldP spid="72" grpId="0" bldLvl="0" animBg="1" autoUpdateAnimBg="0"/>
      <p:bldP spid="73" grpId="0" bldLvl="0" animBg="1" autoUpdateAnimBg="0"/>
      <p:bldP spid="74" grpId="0" bldLvl="0" animBg="1" autoUpdateAnimBg="0"/>
      <p:bldP spid="75" grpId="0" bldLvl="0" animBg="1" autoUpdateAnimBg="0"/>
      <p:bldP spid="76" grpId="0" bldLvl="0" animBg="1" autoUpdateAnimBg="0"/>
      <p:bldP spid="77" grpId="0" bldLvl="0" animBg="1" autoUpdateAnimBg="0"/>
      <p:bldP spid="78" grpId="0" bldLvl="0" autoUpdateAnimBg="0"/>
      <p:bldP spid="79" grpId="0" bldLvl="0" autoUpdateAnimBg="0"/>
      <p:bldP spid="80" grpId="0" bldLvl="0" autoUpdateAnimBg="0"/>
      <p:bldP spid="81" grpId="0" bldLvl="0" autoUpdateAnimBg="0"/>
      <p:bldP spid="82" grpId="0" bldLvl="0" autoUpdateAnimBg="0"/>
      <p:bldP spid="83" grpId="0" bldLvl="0" autoUpdateAnimBg="0"/>
      <p:bldP spid="84" grpId="0" bldLvl="0" autoUpdateAnimBg="0"/>
      <p:bldP spid="85"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18428" y="760516"/>
            <a:ext cx="2107144" cy="1550082"/>
            <a:chOff x="3326607" y="947688"/>
            <a:chExt cx="2140743" cy="1574800"/>
          </a:xfrm>
        </p:grpSpPr>
        <p:grpSp>
          <p:nvGrpSpPr>
            <p:cNvPr id="5" name="组合 4"/>
            <p:cNvGrpSpPr/>
            <p:nvPr/>
          </p:nvGrpSpPr>
          <p:grpSpPr>
            <a:xfrm>
              <a:off x="3813175" y="947688"/>
              <a:ext cx="1500187" cy="1498600"/>
              <a:chOff x="1978025" y="1323975"/>
              <a:chExt cx="1500187" cy="1498600"/>
            </a:xfrm>
          </p:grpSpPr>
          <p:sp>
            <p:nvSpPr>
              <p:cNvPr id="46" name="Oval 6"/>
              <p:cNvSpPr>
                <a:spLocks noChangeArrowheads="1"/>
              </p:cNvSpPr>
              <p:nvPr/>
            </p:nvSpPr>
            <p:spPr bwMode="auto">
              <a:xfrm>
                <a:off x="1978025" y="1323975"/>
                <a:ext cx="1500187" cy="1498600"/>
              </a:xfrm>
              <a:prstGeom prst="ellipse">
                <a:avLst/>
              </a:prstGeom>
              <a:solidFill>
                <a:srgbClr val="DEED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7"/>
              <p:cNvSpPr/>
              <p:nvPr/>
            </p:nvSpPr>
            <p:spPr bwMode="auto">
              <a:xfrm>
                <a:off x="1978025" y="2073275"/>
                <a:ext cx="1409700" cy="749300"/>
              </a:xfrm>
              <a:custGeom>
                <a:avLst/>
                <a:gdLst>
                  <a:gd name="T0" fmla="*/ 354 w 376"/>
                  <a:gd name="T1" fmla="*/ 94 h 200"/>
                  <a:gd name="T2" fmla="*/ 242 w 376"/>
                  <a:gd name="T3" fmla="*/ 120 h 200"/>
                  <a:gd name="T4" fmla="*/ 25 w 376"/>
                  <a:gd name="T5" fmla="*/ 0 h 200"/>
                  <a:gd name="T6" fmla="*/ 0 w 376"/>
                  <a:gd name="T7" fmla="*/ 1 h 200"/>
                  <a:gd name="T8" fmla="*/ 151 w 376"/>
                  <a:gd name="T9" fmla="*/ 194 h 200"/>
                  <a:gd name="T10" fmla="*/ 200 w 376"/>
                  <a:gd name="T11" fmla="*/ 200 h 200"/>
                  <a:gd name="T12" fmla="*/ 271 w 376"/>
                  <a:gd name="T13" fmla="*/ 187 h 200"/>
                  <a:gd name="T14" fmla="*/ 376 w 376"/>
                  <a:gd name="T15" fmla="*/ 95 h 200"/>
                  <a:gd name="T16" fmla="*/ 354 w 376"/>
                  <a:gd name="T17" fmla="*/ 9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200">
                    <a:moveTo>
                      <a:pt x="354" y="94"/>
                    </a:moveTo>
                    <a:cubicBezTo>
                      <a:pt x="314" y="94"/>
                      <a:pt x="276" y="103"/>
                      <a:pt x="242" y="120"/>
                    </a:cubicBezTo>
                    <a:cubicBezTo>
                      <a:pt x="196" y="48"/>
                      <a:pt x="116" y="0"/>
                      <a:pt x="25" y="0"/>
                    </a:cubicBezTo>
                    <a:cubicBezTo>
                      <a:pt x="16" y="0"/>
                      <a:pt x="8" y="0"/>
                      <a:pt x="0" y="1"/>
                    </a:cubicBezTo>
                    <a:cubicBezTo>
                      <a:pt x="1" y="94"/>
                      <a:pt x="65" y="172"/>
                      <a:pt x="151" y="194"/>
                    </a:cubicBezTo>
                    <a:cubicBezTo>
                      <a:pt x="167" y="198"/>
                      <a:pt x="183" y="200"/>
                      <a:pt x="200" y="200"/>
                    </a:cubicBezTo>
                    <a:cubicBezTo>
                      <a:pt x="225" y="200"/>
                      <a:pt x="249" y="195"/>
                      <a:pt x="271" y="187"/>
                    </a:cubicBezTo>
                    <a:cubicBezTo>
                      <a:pt x="316" y="169"/>
                      <a:pt x="353" y="137"/>
                      <a:pt x="376" y="95"/>
                    </a:cubicBezTo>
                    <a:cubicBezTo>
                      <a:pt x="369" y="94"/>
                      <a:pt x="362" y="94"/>
                      <a:pt x="354" y="94"/>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8"/>
              <p:cNvSpPr/>
              <p:nvPr/>
            </p:nvSpPr>
            <p:spPr bwMode="auto">
              <a:xfrm>
                <a:off x="2120900" y="1841500"/>
                <a:ext cx="93662" cy="254000"/>
              </a:xfrm>
              <a:custGeom>
                <a:avLst/>
                <a:gdLst>
                  <a:gd name="T0" fmla="*/ 25 w 25"/>
                  <a:gd name="T1" fmla="*/ 25 h 68"/>
                  <a:gd name="T2" fmla="*/ 13 w 25"/>
                  <a:gd name="T3" fmla="*/ 0 h 68"/>
                  <a:gd name="T4" fmla="*/ 0 w 25"/>
                  <a:gd name="T5" fmla="*/ 25 h 68"/>
                  <a:gd name="T6" fmla="*/ 11 w 25"/>
                  <a:gd name="T7" fmla="*/ 50 h 68"/>
                  <a:gd name="T8" fmla="*/ 11 w 25"/>
                  <a:gd name="T9" fmla="*/ 68 h 68"/>
                  <a:gd name="T10" fmla="*/ 15 w 25"/>
                  <a:gd name="T11" fmla="*/ 68 h 68"/>
                  <a:gd name="T12" fmla="*/ 15 w 25"/>
                  <a:gd name="T13" fmla="*/ 50 h 68"/>
                  <a:gd name="T14" fmla="*/ 25 w 25"/>
                  <a:gd name="T15" fmla="*/ 25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68">
                    <a:moveTo>
                      <a:pt x="25" y="25"/>
                    </a:moveTo>
                    <a:cubicBezTo>
                      <a:pt x="25" y="17"/>
                      <a:pt x="21" y="0"/>
                      <a:pt x="13" y="0"/>
                    </a:cubicBezTo>
                    <a:cubicBezTo>
                      <a:pt x="4" y="0"/>
                      <a:pt x="0" y="17"/>
                      <a:pt x="0" y="25"/>
                    </a:cubicBezTo>
                    <a:cubicBezTo>
                      <a:pt x="0" y="32"/>
                      <a:pt x="2" y="48"/>
                      <a:pt x="11" y="50"/>
                    </a:cubicBezTo>
                    <a:cubicBezTo>
                      <a:pt x="11" y="68"/>
                      <a:pt x="11" y="68"/>
                      <a:pt x="11" y="68"/>
                    </a:cubicBezTo>
                    <a:cubicBezTo>
                      <a:pt x="15" y="68"/>
                      <a:pt x="15" y="68"/>
                      <a:pt x="15" y="68"/>
                    </a:cubicBezTo>
                    <a:cubicBezTo>
                      <a:pt x="15" y="50"/>
                      <a:pt x="15" y="50"/>
                      <a:pt x="15" y="50"/>
                    </a:cubicBezTo>
                    <a:cubicBezTo>
                      <a:pt x="24" y="48"/>
                      <a:pt x="25" y="32"/>
                      <a:pt x="25" y="25"/>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9"/>
              <p:cNvSpPr/>
              <p:nvPr/>
            </p:nvSpPr>
            <p:spPr bwMode="auto">
              <a:xfrm>
                <a:off x="3246438" y="1773238"/>
                <a:ext cx="74612" cy="206375"/>
              </a:xfrm>
              <a:custGeom>
                <a:avLst/>
                <a:gdLst>
                  <a:gd name="T0" fmla="*/ 20 w 20"/>
                  <a:gd name="T1" fmla="*/ 20 h 55"/>
                  <a:gd name="T2" fmla="*/ 10 w 20"/>
                  <a:gd name="T3" fmla="*/ 0 h 55"/>
                  <a:gd name="T4" fmla="*/ 0 w 20"/>
                  <a:gd name="T5" fmla="*/ 20 h 55"/>
                  <a:gd name="T6" fmla="*/ 9 w 20"/>
                  <a:gd name="T7" fmla="*/ 41 h 55"/>
                  <a:gd name="T8" fmla="*/ 9 w 20"/>
                  <a:gd name="T9" fmla="*/ 55 h 55"/>
                  <a:gd name="T10" fmla="*/ 12 w 20"/>
                  <a:gd name="T11" fmla="*/ 55 h 55"/>
                  <a:gd name="T12" fmla="*/ 12 w 20"/>
                  <a:gd name="T13" fmla="*/ 41 h 55"/>
                  <a:gd name="T14" fmla="*/ 20 w 20"/>
                  <a:gd name="T15" fmla="*/ 2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55">
                    <a:moveTo>
                      <a:pt x="20" y="20"/>
                    </a:moveTo>
                    <a:cubicBezTo>
                      <a:pt x="20" y="14"/>
                      <a:pt x="17" y="0"/>
                      <a:pt x="10" y="0"/>
                    </a:cubicBezTo>
                    <a:cubicBezTo>
                      <a:pt x="4" y="0"/>
                      <a:pt x="0" y="14"/>
                      <a:pt x="0" y="20"/>
                    </a:cubicBezTo>
                    <a:cubicBezTo>
                      <a:pt x="0" y="26"/>
                      <a:pt x="2" y="39"/>
                      <a:pt x="9" y="41"/>
                    </a:cubicBezTo>
                    <a:cubicBezTo>
                      <a:pt x="9" y="55"/>
                      <a:pt x="9" y="55"/>
                      <a:pt x="9" y="55"/>
                    </a:cubicBezTo>
                    <a:cubicBezTo>
                      <a:pt x="12" y="55"/>
                      <a:pt x="12" y="55"/>
                      <a:pt x="12" y="55"/>
                    </a:cubicBezTo>
                    <a:cubicBezTo>
                      <a:pt x="12" y="41"/>
                      <a:pt x="12" y="41"/>
                      <a:pt x="12" y="41"/>
                    </a:cubicBezTo>
                    <a:cubicBezTo>
                      <a:pt x="19" y="39"/>
                      <a:pt x="20" y="26"/>
                      <a:pt x="20" y="20"/>
                    </a:cubicBezTo>
                    <a:close/>
                  </a:path>
                </a:pathLst>
              </a:custGeom>
              <a:solidFill>
                <a:srgbClr val="C6E6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3326607" y="1922413"/>
              <a:ext cx="446087" cy="581026"/>
              <a:chOff x="3326607" y="2279650"/>
              <a:chExt cx="446087" cy="581026"/>
            </a:xfrm>
          </p:grpSpPr>
          <p:sp>
            <p:nvSpPr>
              <p:cNvPr id="36" name="Line 28"/>
              <p:cNvSpPr>
                <a:spLocks noChangeShapeType="1"/>
              </p:cNvSpPr>
              <p:nvPr/>
            </p:nvSpPr>
            <p:spPr bwMode="auto">
              <a:xfrm>
                <a:off x="3328988" y="2859782"/>
                <a:ext cx="230187"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7" name="Line 29"/>
              <p:cNvSpPr>
                <a:spLocks noChangeShapeType="1"/>
              </p:cNvSpPr>
              <p:nvPr/>
            </p:nvSpPr>
            <p:spPr bwMode="auto">
              <a:xfrm>
                <a:off x="3592512" y="2859782"/>
                <a:ext cx="49212" cy="0"/>
              </a:xfrm>
              <a:prstGeom prst="line">
                <a:avLst/>
              </a:prstGeom>
              <a:noFill/>
              <a:ln w="6350" cap="rnd">
                <a:solidFill>
                  <a:srgbClr val="12B78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nvGrpSpPr>
              <p:cNvPr id="38" name="组合 37"/>
              <p:cNvGrpSpPr/>
              <p:nvPr/>
            </p:nvGrpSpPr>
            <p:grpSpPr>
              <a:xfrm>
                <a:off x="3326607" y="2279650"/>
                <a:ext cx="446087" cy="581026"/>
                <a:chOff x="1493838" y="2298700"/>
                <a:chExt cx="446087" cy="581026"/>
              </a:xfrm>
            </p:grpSpPr>
            <p:sp>
              <p:nvSpPr>
                <p:cNvPr id="39" name="Freeform 30"/>
                <p:cNvSpPr/>
                <p:nvPr/>
              </p:nvSpPr>
              <p:spPr bwMode="auto">
                <a:xfrm>
                  <a:off x="1520825" y="2317750"/>
                  <a:ext cx="400050" cy="512763"/>
                </a:xfrm>
                <a:custGeom>
                  <a:avLst/>
                  <a:gdLst>
                    <a:gd name="T0" fmla="*/ 37 w 252"/>
                    <a:gd name="T1" fmla="*/ 323 h 323"/>
                    <a:gd name="T2" fmla="*/ 0 w 252"/>
                    <a:gd name="T3" fmla="*/ 295 h 323"/>
                    <a:gd name="T4" fmla="*/ 215 w 252"/>
                    <a:gd name="T5" fmla="*/ 0 h 323"/>
                    <a:gd name="T6" fmla="*/ 252 w 252"/>
                    <a:gd name="T7" fmla="*/ 28 h 323"/>
                    <a:gd name="T8" fmla="*/ 37 w 252"/>
                    <a:gd name="T9" fmla="*/ 323 h 323"/>
                  </a:gdLst>
                  <a:ahLst/>
                  <a:cxnLst>
                    <a:cxn ang="0">
                      <a:pos x="T0" y="T1"/>
                    </a:cxn>
                    <a:cxn ang="0">
                      <a:pos x="T2" y="T3"/>
                    </a:cxn>
                    <a:cxn ang="0">
                      <a:pos x="T4" y="T5"/>
                    </a:cxn>
                    <a:cxn ang="0">
                      <a:pos x="T6" y="T7"/>
                    </a:cxn>
                    <a:cxn ang="0">
                      <a:pos x="T8" y="T9"/>
                    </a:cxn>
                  </a:cxnLst>
                  <a:rect l="0" t="0" r="r" b="b"/>
                  <a:pathLst>
                    <a:path w="252" h="323">
                      <a:moveTo>
                        <a:pt x="37" y="323"/>
                      </a:moveTo>
                      <a:lnTo>
                        <a:pt x="0" y="295"/>
                      </a:lnTo>
                      <a:lnTo>
                        <a:pt x="215" y="0"/>
                      </a:lnTo>
                      <a:lnTo>
                        <a:pt x="252" y="28"/>
                      </a:lnTo>
                      <a:lnTo>
                        <a:pt x="37" y="323"/>
                      </a:ln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1"/>
                <p:cNvSpPr/>
                <p:nvPr/>
              </p:nvSpPr>
              <p:spPr bwMode="auto">
                <a:xfrm>
                  <a:off x="1768475" y="2317750"/>
                  <a:ext cx="152400" cy="171450"/>
                </a:xfrm>
                <a:custGeom>
                  <a:avLst/>
                  <a:gdLst>
                    <a:gd name="T0" fmla="*/ 40 w 96"/>
                    <a:gd name="T1" fmla="*/ 108 h 108"/>
                    <a:gd name="T2" fmla="*/ 0 w 96"/>
                    <a:gd name="T3" fmla="*/ 80 h 108"/>
                    <a:gd name="T4" fmla="*/ 59 w 96"/>
                    <a:gd name="T5" fmla="*/ 0 h 108"/>
                    <a:gd name="T6" fmla="*/ 96 w 96"/>
                    <a:gd name="T7" fmla="*/ 28 h 108"/>
                    <a:gd name="T8" fmla="*/ 40 w 96"/>
                    <a:gd name="T9" fmla="*/ 108 h 108"/>
                  </a:gdLst>
                  <a:ahLst/>
                  <a:cxnLst>
                    <a:cxn ang="0">
                      <a:pos x="T0" y="T1"/>
                    </a:cxn>
                    <a:cxn ang="0">
                      <a:pos x="T2" y="T3"/>
                    </a:cxn>
                    <a:cxn ang="0">
                      <a:pos x="T4" y="T5"/>
                    </a:cxn>
                    <a:cxn ang="0">
                      <a:pos x="T6" y="T7"/>
                    </a:cxn>
                    <a:cxn ang="0">
                      <a:pos x="T8" y="T9"/>
                    </a:cxn>
                  </a:cxnLst>
                  <a:rect l="0" t="0" r="r" b="b"/>
                  <a:pathLst>
                    <a:path w="96" h="108">
                      <a:moveTo>
                        <a:pt x="40" y="108"/>
                      </a:moveTo>
                      <a:lnTo>
                        <a:pt x="0" y="80"/>
                      </a:lnTo>
                      <a:lnTo>
                        <a:pt x="59" y="0"/>
                      </a:lnTo>
                      <a:lnTo>
                        <a:pt x="96" y="28"/>
                      </a:lnTo>
                      <a:lnTo>
                        <a:pt x="40" y="108"/>
                      </a:lnTo>
                      <a:close/>
                    </a:path>
                  </a:pathLst>
                </a:custGeom>
                <a:solidFill>
                  <a:srgbClr val="FF9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2"/>
                <p:cNvSpPr/>
                <p:nvPr/>
              </p:nvSpPr>
              <p:spPr bwMode="auto">
                <a:xfrm>
                  <a:off x="1738313" y="2376488"/>
                  <a:ext cx="130175" cy="169863"/>
                </a:xfrm>
                <a:custGeom>
                  <a:avLst/>
                  <a:gdLst>
                    <a:gd name="T0" fmla="*/ 4 w 35"/>
                    <a:gd name="T1" fmla="*/ 44 h 45"/>
                    <a:gd name="T2" fmla="*/ 1 w 35"/>
                    <a:gd name="T3" fmla="*/ 44 h 45"/>
                    <a:gd name="T4" fmla="*/ 1 w 35"/>
                    <a:gd name="T5" fmla="*/ 44 h 45"/>
                    <a:gd name="T6" fmla="*/ 1 w 35"/>
                    <a:gd name="T7" fmla="*/ 42 h 45"/>
                    <a:gd name="T8" fmla="*/ 31 w 35"/>
                    <a:gd name="T9" fmla="*/ 1 h 45"/>
                    <a:gd name="T10" fmla="*/ 33 w 35"/>
                    <a:gd name="T11" fmla="*/ 1 h 45"/>
                    <a:gd name="T12" fmla="*/ 33 w 35"/>
                    <a:gd name="T13" fmla="*/ 1 h 45"/>
                    <a:gd name="T14" fmla="*/ 34 w 35"/>
                    <a:gd name="T15" fmla="*/ 3 h 45"/>
                    <a:gd name="T16" fmla="*/ 4 w 35"/>
                    <a:gd name="T1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4" y="44"/>
                      </a:moveTo>
                      <a:cubicBezTo>
                        <a:pt x="3" y="45"/>
                        <a:pt x="2" y="45"/>
                        <a:pt x="1" y="44"/>
                      </a:cubicBezTo>
                      <a:cubicBezTo>
                        <a:pt x="1" y="44"/>
                        <a:pt x="1" y="44"/>
                        <a:pt x="1" y="44"/>
                      </a:cubicBezTo>
                      <a:cubicBezTo>
                        <a:pt x="1" y="44"/>
                        <a:pt x="0" y="43"/>
                        <a:pt x="1" y="42"/>
                      </a:cubicBezTo>
                      <a:cubicBezTo>
                        <a:pt x="31" y="1"/>
                        <a:pt x="31" y="1"/>
                        <a:pt x="31" y="1"/>
                      </a:cubicBezTo>
                      <a:cubicBezTo>
                        <a:pt x="31" y="0"/>
                        <a:pt x="32" y="0"/>
                        <a:pt x="33" y="1"/>
                      </a:cubicBezTo>
                      <a:cubicBezTo>
                        <a:pt x="33" y="1"/>
                        <a:pt x="33" y="1"/>
                        <a:pt x="33" y="1"/>
                      </a:cubicBezTo>
                      <a:cubicBezTo>
                        <a:pt x="34" y="2"/>
                        <a:pt x="35" y="3"/>
                        <a:pt x="34" y="3"/>
                      </a:cubicBezTo>
                      <a:lnTo>
                        <a:pt x="4"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3"/>
                <p:cNvSpPr/>
                <p:nvPr/>
              </p:nvSpPr>
              <p:spPr bwMode="auto">
                <a:xfrm>
                  <a:off x="1854200" y="2298700"/>
                  <a:ext cx="85725" cy="66675"/>
                </a:xfrm>
                <a:custGeom>
                  <a:avLst/>
                  <a:gdLst>
                    <a:gd name="T0" fmla="*/ 22 w 23"/>
                    <a:gd name="T1" fmla="*/ 17 h 18"/>
                    <a:gd name="T2" fmla="*/ 18 w 23"/>
                    <a:gd name="T3" fmla="*/ 17 h 18"/>
                    <a:gd name="T4" fmla="*/ 2 w 23"/>
                    <a:gd name="T5" fmla="*/ 5 h 18"/>
                    <a:gd name="T6" fmla="*/ 1 w 23"/>
                    <a:gd name="T7" fmla="*/ 1 h 18"/>
                    <a:gd name="T8" fmla="*/ 1 w 23"/>
                    <a:gd name="T9" fmla="*/ 1 h 18"/>
                    <a:gd name="T10" fmla="*/ 5 w 23"/>
                    <a:gd name="T11" fmla="*/ 1 h 18"/>
                    <a:gd name="T12" fmla="*/ 22 w 23"/>
                    <a:gd name="T13" fmla="*/ 13 h 18"/>
                    <a:gd name="T14" fmla="*/ 22 w 23"/>
                    <a:gd name="T15" fmla="*/ 17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8">
                      <a:moveTo>
                        <a:pt x="22" y="17"/>
                      </a:moveTo>
                      <a:cubicBezTo>
                        <a:pt x="21" y="18"/>
                        <a:pt x="20" y="18"/>
                        <a:pt x="18" y="17"/>
                      </a:cubicBezTo>
                      <a:cubicBezTo>
                        <a:pt x="2" y="5"/>
                        <a:pt x="2" y="5"/>
                        <a:pt x="2" y="5"/>
                      </a:cubicBezTo>
                      <a:cubicBezTo>
                        <a:pt x="1" y="4"/>
                        <a:pt x="0" y="3"/>
                        <a:pt x="1" y="1"/>
                      </a:cubicBezTo>
                      <a:cubicBezTo>
                        <a:pt x="1" y="1"/>
                        <a:pt x="1" y="1"/>
                        <a:pt x="1" y="1"/>
                      </a:cubicBezTo>
                      <a:cubicBezTo>
                        <a:pt x="2" y="0"/>
                        <a:pt x="4" y="0"/>
                        <a:pt x="5" y="1"/>
                      </a:cubicBezTo>
                      <a:cubicBezTo>
                        <a:pt x="22" y="13"/>
                        <a:pt x="22" y="13"/>
                        <a:pt x="22" y="13"/>
                      </a:cubicBezTo>
                      <a:cubicBezTo>
                        <a:pt x="23" y="14"/>
                        <a:pt x="23" y="16"/>
                        <a:pt x="22" y="17"/>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4"/>
                <p:cNvSpPr/>
                <p:nvPr/>
              </p:nvSpPr>
              <p:spPr bwMode="auto">
                <a:xfrm>
                  <a:off x="1493838" y="2786063"/>
                  <a:ext cx="85725" cy="93663"/>
                </a:xfrm>
                <a:custGeom>
                  <a:avLst/>
                  <a:gdLst>
                    <a:gd name="T0" fmla="*/ 0 w 54"/>
                    <a:gd name="T1" fmla="*/ 59 h 59"/>
                    <a:gd name="T2" fmla="*/ 17 w 54"/>
                    <a:gd name="T3" fmla="*/ 0 h 59"/>
                    <a:gd name="T4" fmla="*/ 54 w 54"/>
                    <a:gd name="T5" fmla="*/ 28 h 59"/>
                    <a:gd name="T6" fmla="*/ 0 w 54"/>
                    <a:gd name="T7" fmla="*/ 59 h 59"/>
                  </a:gdLst>
                  <a:ahLst/>
                  <a:cxnLst>
                    <a:cxn ang="0">
                      <a:pos x="T0" y="T1"/>
                    </a:cxn>
                    <a:cxn ang="0">
                      <a:pos x="T2" y="T3"/>
                    </a:cxn>
                    <a:cxn ang="0">
                      <a:pos x="T4" y="T5"/>
                    </a:cxn>
                    <a:cxn ang="0">
                      <a:pos x="T6" y="T7"/>
                    </a:cxn>
                  </a:cxnLst>
                  <a:rect l="0" t="0" r="r" b="b"/>
                  <a:pathLst>
                    <a:path w="54" h="59">
                      <a:moveTo>
                        <a:pt x="0" y="59"/>
                      </a:moveTo>
                      <a:lnTo>
                        <a:pt x="17" y="0"/>
                      </a:lnTo>
                      <a:lnTo>
                        <a:pt x="54" y="28"/>
                      </a:lnTo>
                      <a:lnTo>
                        <a:pt x="0" y="59"/>
                      </a:lnTo>
                      <a:close/>
                    </a:path>
                  </a:pathLst>
                </a:custGeom>
                <a:solidFill>
                  <a:srgbClr val="FDE1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5"/>
                <p:cNvSpPr/>
                <p:nvPr/>
              </p:nvSpPr>
              <p:spPr bwMode="auto">
                <a:xfrm>
                  <a:off x="1520825" y="2778125"/>
                  <a:ext cx="66675" cy="52388"/>
                </a:xfrm>
                <a:custGeom>
                  <a:avLst/>
                  <a:gdLst>
                    <a:gd name="T0" fmla="*/ 42 w 42"/>
                    <a:gd name="T1" fmla="*/ 28 h 33"/>
                    <a:gd name="T2" fmla="*/ 2 w 42"/>
                    <a:gd name="T3" fmla="*/ 0 h 33"/>
                    <a:gd name="T4" fmla="*/ 0 w 42"/>
                    <a:gd name="T5" fmla="*/ 5 h 33"/>
                    <a:gd name="T6" fmla="*/ 37 w 42"/>
                    <a:gd name="T7" fmla="*/ 33 h 33"/>
                    <a:gd name="T8" fmla="*/ 42 w 42"/>
                    <a:gd name="T9" fmla="*/ 28 h 33"/>
                  </a:gdLst>
                  <a:ahLst/>
                  <a:cxnLst>
                    <a:cxn ang="0">
                      <a:pos x="T0" y="T1"/>
                    </a:cxn>
                    <a:cxn ang="0">
                      <a:pos x="T2" y="T3"/>
                    </a:cxn>
                    <a:cxn ang="0">
                      <a:pos x="T4" y="T5"/>
                    </a:cxn>
                    <a:cxn ang="0">
                      <a:pos x="T6" y="T7"/>
                    </a:cxn>
                    <a:cxn ang="0">
                      <a:pos x="T8" y="T9"/>
                    </a:cxn>
                  </a:cxnLst>
                  <a:rect l="0" t="0" r="r" b="b"/>
                  <a:pathLst>
                    <a:path w="42" h="33">
                      <a:moveTo>
                        <a:pt x="42" y="28"/>
                      </a:moveTo>
                      <a:lnTo>
                        <a:pt x="2" y="0"/>
                      </a:lnTo>
                      <a:lnTo>
                        <a:pt x="0" y="5"/>
                      </a:lnTo>
                      <a:lnTo>
                        <a:pt x="37" y="33"/>
                      </a:lnTo>
                      <a:lnTo>
                        <a:pt x="42" y="28"/>
                      </a:ln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6"/>
                <p:cNvSpPr/>
                <p:nvPr/>
              </p:nvSpPr>
              <p:spPr bwMode="auto">
                <a:xfrm>
                  <a:off x="1493838" y="2857500"/>
                  <a:ext cx="22225" cy="22225"/>
                </a:xfrm>
                <a:custGeom>
                  <a:avLst/>
                  <a:gdLst>
                    <a:gd name="T0" fmla="*/ 5 w 14"/>
                    <a:gd name="T1" fmla="*/ 0 h 14"/>
                    <a:gd name="T2" fmla="*/ 0 w 14"/>
                    <a:gd name="T3" fmla="*/ 14 h 14"/>
                    <a:gd name="T4" fmla="*/ 14 w 14"/>
                    <a:gd name="T5" fmla="*/ 7 h 14"/>
                    <a:gd name="T6" fmla="*/ 5 w 14"/>
                    <a:gd name="T7" fmla="*/ 0 h 14"/>
                  </a:gdLst>
                  <a:ahLst/>
                  <a:cxnLst>
                    <a:cxn ang="0">
                      <a:pos x="T0" y="T1"/>
                    </a:cxn>
                    <a:cxn ang="0">
                      <a:pos x="T2" y="T3"/>
                    </a:cxn>
                    <a:cxn ang="0">
                      <a:pos x="T4" y="T5"/>
                    </a:cxn>
                    <a:cxn ang="0">
                      <a:pos x="T6" y="T7"/>
                    </a:cxn>
                  </a:cxnLst>
                  <a:rect l="0" t="0" r="r" b="b"/>
                  <a:pathLst>
                    <a:path w="14" h="14">
                      <a:moveTo>
                        <a:pt x="5" y="0"/>
                      </a:moveTo>
                      <a:lnTo>
                        <a:pt x="0" y="14"/>
                      </a:lnTo>
                      <a:lnTo>
                        <a:pt x="14" y="7"/>
                      </a:lnTo>
                      <a:lnTo>
                        <a:pt x="5" y="0"/>
                      </a:ln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 name="组合 6"/>
            <p:cNvGrpSpPr/>
            <p:nvPr/>
          </p:nvGrpSpPr>
          <p:grpSpPr>
            <a:xfrm>
              <a:off x="4121150" y="1190576"/>
              <a:ext cx="1346200" cy="1114425"/>
              <a:chOff x="2286000" y="1566863"/>
              <a:chExt cx="1346200" cy="1114425"/>
            </a:xfrm>
          </p:grpSpPr>
          <p:sp>
            <p:nvSpPr>
              <p:cNvPr id="18" name="Freeform 10"/>
              <p:cNvSpPr/>
              <p:nvPr/>
            </p:nvSpPr>
            <p:spPr bwMode="auto">
              <a:xfrm>
                <a:off x="2878138" y="2343150"/>
                <a:ext cx="379412" cy="19050"/>
              </a:xfrm>
              <a:custGeom>
                <a:avLst/>
                <a:gdLst>
                  <a:gd name="T0" fmla="*/ 0 w 239"/>
                  <a:gd name="T1" fmla="*/ 12 h 12"/>
                  <a:gd name="T2" fmla="*/ 217 w 239"/>
                  <a:gd name="T3" fmla="*/ 12 h 12"/>
                  <a:gd name="T4" fmla="*/ 239 w 239"/>
                  <a:gd name="T5" fmla="*/ 0 h 12"/>
                  <a:gd name="T6" fmla="*/ 0 w 239"/>
                  <a:gd name="T7" fmla="*/ 0 h 12"/>
                  <a:gd name="T8" fmla="*/ 0 w 239"/>
                  <a:gd name="T9" fmla="*/ 12 h 12"/>
                </a:gdLst>
                <a:ahLst/>
                <a:cxnLst>
                  <a:cxn ang="0">
                    <a:pos x="T0" y="T1"/>
                  </a:cxn>
                  <a:cxn ang="0">
                    <a:pos x="T2" y="T3"/>
                  </a:cxn>
                  <a:cxn ang="0">
                    <a:pos x="T4" y="T5"/>
                  </a:cxn>
                  <a:cxn ang="0">
                    <a:pos x="T6" y="T7"/>
                  </a:cxn>
                  <a:cxn ang="0">
                    <a:pos x="T8" y="T9"/>
                  </a:cxn>
                </a:cxnLst>
                <a:rect l="0" t="0" r="r" b="b"/>
                <a:pathLst>
                  <a:path w="239" h="12">
                    <a:moveTo>
                      <a:pt x="0" y="12"/>
                    </a:moveTo>
                    <a:lnTo>
                      <a:pt x="217" y="12"/>
                    </a:lnTo>
                    <a:lnTo>
                      <a:pt x="239" y="0"/>
                    </a:lnTo>
                    <a:lnTo>
                      <a:pt x="0" y="0"/>
                    </a:lnTo>
                    <a:lnTo>
                      <a:pt x="0" y="12"/>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1"/>
              <p:cNvSpPr/>
              <p:nvPr/>
            </p:nvSpPr>
            <p:spPr bwMode="auto">
              <a:xfrm>
                <a:off x="3257550" y="2241550"/>
                <a:ext cx="374650" cy="15875"/>
              </a:xfrm>
              <a:custGeom>
                <a:avLst/>
                <a:gdLst>
                  <a:gd name="T0" fmla="*/ 0 w 236"/>
                  <a:gd name="T1" fmla="*/ 10 h 10"/>
                  <a:gd name="T2" fmla="*/ 215 w 236"/>
                  <a:gd name="T3" fmla="*/ 10 h 10"/>
                  <a:gd name="T4" fmla="*/ 236 w 236"/>
                  <a:gd name="T5" fmla="*/ 0 h 10"/>
                  <a:gd name="T6" fmla="*/ 0 w 236"/>
                  <a:gd name="T7" fmla="*/ 0 h 10"/>
                  <a:gd name="T8" fmla="*/ 0 w 236"/>
                  <a:gd name="T9" fmla="*/ 10 h 10"/>
                </a:gdLst>
                <a:ahLst/>
                <a:cxnLst>
                  <a:cxn ang="0">
                    <a:pos x="T0" y="T1"/>
                  </a:cxn>
                  <a:cxn ang="0">
                    <a:pos x="T2" y="T3"/>
                  </a:cxn>
                  <a:cxn ang="0">
                    <a:pos x="T4" y="T5"/>
                  </a:cxn>
                  <a:cxn ang="0">
                    <a:pos x="T6" y="T7"/>
                  </a:cxn>
                  <a:cxn ang="0">
                    <a:pos x="T8" y="T9"/>
                  </a:cxn>
                </a:cxnLst>
                <a:rect l="0" t="0" r="r" b="b"/>
                <a:pathLst>
                  <a:path w="236" h="10">
                    <a:moveTo>
                      <a:pt x="0" y="10"/>
                    </a:moveTo>
                    <a:lnTo>
                      <a:pt x="215" y="10"/>
                    </a:lnTo>
                    <a:lnTo>
                      <a:pt x="236" y="0"/>
                    </a:lnTo>
                    <a:lnTo>
                      <a:pt x="0" y="0"/>
                    </a:lnTo>
                    <a:lnTo>
                      <a:pt x="0" y="10"/>
                    </a:lnTo>
                    <a:close/>
                  </a:path>
                </a:pathLst>
              </a:custGeom>
              <a:solidFill>
                <a:srgbClr val="B7C8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128963" y="1968500"/>
                <a:ext cx="376237" cy="374650"/>
              </a:xfrm>
              <a:custGeom>
                <a:avLst/>
                <a:gdLst>
                  <a:gd name="T0" fmla="*/ 100 w 100"/>
                  <a:gd name="T1" fmla="*/ 0 h 100"/>
                  <a:gd name="T2" fmla="*/ 67 w 100"/>
                  <a:gd name="T3" fmla="*/ 0 h 100"/>
                  <a:gd name="T4" fmla="*/ 0 w 100"/>
                  <a:gd name="T5" fmla="*/ 0 h 100"/>
                  <a:gd name="T6" fmla="*/ 0 w 100"/>
                  <a:gd name="T7" fmla="*/ 67 h 100"/>
                  <a:gd name="T8" fmla="*/ 34 w 100"/>
                  <a:gd name="T9" fmla="*/ 100 h 100"/>
                  <a:gd name="T10" fmla="*/ 67 w 100"/>
                  <a:gd name="T11" fmla="*/ 67 h 100"/>
                  <a:gd name="T12" fmla="*/ 67 w 100"/>
                  <a:gd name="T13" fmla="*/ 34 h 100"/>
                  <a:gd name="T14" fmla="*/ 100 w 100"/>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0">
                    <a:moveTo>
                      <a:pt x="100" y="0"/>
                    </a:moveTo>
                    <a:cubicBezTo>
                      <a:pt x="67" y="0"/>
                      <a:pt x="67" y="0"/>
                      <a:pt x="67" y="0"/>
                    </a:cubicBezTo>
                    <a:cubicBezTo>
                      <a:pt x="0" y="0"/>
                      <a:pt x="0" y="0"/>
                      <a:pt x="0" y="0"/>
                    </a:cubicBezTo>
                    <a:cubicBezTo>
                      <a:pt x="0" y="67"/>
                      <a:pt x="0" y="67"/>
                      <a:pt x="0" y="67"/>
                    </a:cubicBezTo>
                    <a:cubicBezTo>
                      <a:pt x="0" y="85"/>
                      <a:pt x="15" y="100"/>
                      <a:pt x="34" y="100"/>
                    </a:cubicBezTo>
                    <a:cubicBezTo>
                      <a:pt x="52" y="100"/>
                      <a:pt x="67" y="85"/>
                      <a:pt x="67" y="67"/>
                    </a:cubicBezTo>
                    <a:cubicBezTo>
                      <a:pt x="67" y="34"/>
                      <a:pt x="67" y="34"/>
                      <a:pt x="67" y="34"/>
                    </a:cubicBezTo>
                    <a:cubicBezTo>
                      <a:pt x="67" y="15"/>
                      <a:pt x="82" y="0"/>
                      <a:pt x="100"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3381375" y="1968500"/>
                <a:ext cx="250825" cy="273050"/>
              </a:xfrm>
              <a:custGeom>
                <a:avLst/>
                <a:gdLst>
                  <a:gd name="T0" fmla="*/ 33 w 67"/>
                  <a:gd name="T1" fmla="*/ 0 h 73"/>
                  <a:gd name="T2" fmla="*/ 0 w 67"/>
                  <a:gd name="T3" fmla="*/ 34 h 73"/>
                  <a:gd name="T4" fmla="*/ 0 w 67"/>
                  <a:gd name="T5" fmla="*/ 73 h 73"/>
                  <a:gd name="T6" fmla="*/ 67 w 67"/>
                  <a:gd name="T7" fmla="*/ 73 h 73"/>
                  <a:gd name="T8" fmla="*/ 67 w 67"/>
                  <a:gd name="T9" fmla="*/ 34 h 73"/>
                  <a:gd name="T10" fmla="*/ 33 w 67"/>
                  <a:gd name="T11" fmla="*/ 0 h 73"/>
                </a:gdLst>
                <a:ahLst/>
                <a:cxnLst>
                  <a:cxn ang="0">
                    <a:pos x="T0" y="T1"/>
                  </a:cxn>
                  <a:cxn ang="0">
                    <a:pos x="T2" y="T3"/>
                  </a:cxn>
                  <a:cxn ang="0">
                    <a:pos x="T4" y="T5"/>
                  </a:cxn>
                  <a:cxn ang="0">
                    <a:pos x="T6" y="T7"/>
                  </a:cxn>
                  <a:cxn ang="0">
                    <a:pos x="T8" y="T9"/>
                  </a:cxn>
                  <a:cxn ang="0">
                    <a:pos x="T10" y="T11"/>
                  </a:cxn>
                </a:cxnLst>
                <a:rect l="0" t="0" r="r" b="b"/>
                <a:pathLst>
                  <a:path w="67" h="73">
                    <a:moveTo>
                      <a:pt x="33" y="0"/>
                    </a:moveTo>
                    <a:cubicBezTo>
                      <a:pt x="15" y="0"/>
                      <a:pt x="0" y="15"/>
                      <a:pt x="0" y="34"/>
                    </a:cubicBezTo>
                    <a:cubicBezTo>
                      <a:pt x="0" y="73"/>
                      <a:pt x="0" y="73"/>
                      <a:pt x="0" y="73"/>
                    </a:cubicBezTo>
                    <a:cubicBezTo>
                      <a:pt x="67" y="73"/>
                      <a:pt x="67" y="73"/>
                      <a:pt x="67" y="73"/>
                    </a:cubicBezTo>
                    <a:cubicBezTo>
                      <a:pt x="67" y="34"/>
                      <a:pt x="67" y="34"/>
                      <a:pt x="67" y="34"/>
                    </a:cubicBezTo>
                    <a:cubicBezTo>
                      <a:pt x="67" y="15"/>
                      <a:pt x="52" y="0"/>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Line 25"/>
              <p:cNvSpPr>
                <a:spLocks noChangeShapeType="1"/>
              </p:cNvSpPr>
              <p:nvPr/>
            </p:nvSpPr>
            <p:spPr bwMode="auto">
              <a:xfrm>
                <a:off x="2905125" y="2073275"/>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 name="Line 26"/>
              <p:cNvSpPr>
                <a:spLocks noChangeShapeType="1"/>
              </p:cNvSpPr>
              <p:nvPr/>
            </p:nvSpPr>
            <p:spPr bwMode="auto">
              <a:xfrm>
                <a:off x="2905125" y="2216150"/>
                <a:ext cx="377825"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Freeform 12"/>
              <p:cNvSpPr/>
              <p:nvPr/>
            </p:nvSpPr>
            <p:spPr bwMode="auto">
              <a:xfrm>
                <a:off x="2878138" y="1566863"/>
                <a:ext cx="379412" cy="776288"/>
              </a:xfrm>
              <a:custGeom>
                <a:avLst/>
                <a:gdLst>
                  <a:gd name="T0" fmla="*/ 67 w 101"/>
                  <a:gd name="T1" fmla="*/ 174 h 207"/>
                  <a:gd name="T2" fmla="*/ 67 w 101"/>
                  <a:gd name="T3" fmla="*/ 33 h 207"/>
                  <a:gd name="T4" fmla="*/ 34 w 101"/>
                  <a:gd name="T5" fmla="*/ 0 h 207"/>
                  <a:gd name="T6" fmla="*/ 0 w 101"/>
                  <a:gd name="T7" fmla="*/ 33 h 207"/>
                  <a:gd name="T8" fmla="*/ 0 w 101"/>
                  <a:gd name="T9" fmla="*/ 207 h 207"/>
                  <a:gd name="T10" fmla="*/ 37 w 101"/>
                  <a:gd name="T11" fmla="*/ 207 h 207"/>
                  <a:gd name="T12" fmla="*/ 67 w 101"/>
                  <a:gd name="T13" fmla="*/ 207 h 207"/>
                  <a:gd name="T14" fmla="*/ 101 w 101"/>
                  <a:gd name="T15" fmla="*/ 207 h 207"/>
                  <a:gd name="T16" fmla="*/ 67 w 101"/>
                  <a:gd name="T17" fmla="*/ 17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207">
                    <a:moveTo>
                      <a:pt x="67" y="174"/>
                    </a:moveTo>
                    <a:cubicBezTo>
                      <a:pt x="67" y="33"/>
                      <a:pt x="67" y="33"/>
                      <a:pt x="67" y="33"/>
                    </a:cubicBezTo>
                    <a:cubicBezTo>
                      <a:pt x="67" y="15"/>
                      <a:pt x="52" y="0"/>
                      <a:pt x="34" y="0"/>
                    </a:cubicBezTo>
                    <a:cubicBezTo>
                      <a:pt x="15" y="0"/>
                      <a:pt x="0" y="15"/>
                      <a:pt x="0" y="33"/>
                    </a:cubicBezTo>
                    <a:cubicBezTo>
                      <a:pt x="0" y="207"/>
                      <a:pt x="0" y="207"/>
                      <a:pt x="0" y="207"/>
                    </a:cubicBezTo>
                    <a:cubicBezTo>
                      <a:pt x="37" y="207"/>
                      <a:pt x="37" y="207"/>
                      <a:pt x="37" y="207"/>
                    </a:cubicBezTo>
                    <a:cubicBezTo>
                      <a:pt x="67" y="207"/>
                      <a:pt x="67" y="207"/>
                      <a:pt x="67" y="207"/>
                    </a:cubicBezTo>
                    <a:cubicBezTo>
                      <a:pt x="101" y="207"/>
                      <a:pt x="101" y="207"/>
                      <a:pt x="101" y="207"/>
                    </a:cubicBezTo>
                    <a:cubicBezTo>
                      <a:pt x="82" y="207"/>
                      <a:pt x="67" y="192"/>
                      <a:pt x="67"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Line 15"/>
              <p:cNvSpPr>
                <a:spLocks noChangeShapeType="1"/>
              </p:cNvSpPr>
              <p:nvPr/>
            </p:nvSpPr>
            <p:spPr bwMode="auto">
              <a:xfrm>
                <a:off x="2644775" y="1830388"/>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16"/>
              <p:cNvSpPr>
                <a:spLocks noChangeShapeType="1"/>
              </p:cNvSpPr>
              <p:nvPr/>
            </p:nvSpPr>
            <p:spPr bwMode="auto">
              <a:xfrm>
                <a:off x="2644775" y="1968500"/>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17"/>
              <p:cNvSpPr>
                <a:spLocks noChangeShapeType="1"/>
              </p:cNvSpPr>
              <p:nvPr/>
            </p:nvSpPr>
            <p:spPr bwMode="auto">
              <a:xfrm>
                <a:off x="2644775" y="2111375"/>
                <a:ext cx="379412" cy="0"/>
              </a:xfrm>
              <a:prstGeom prst="line">
                <a:avLst/>
              </a:prstGeom>
              <a:noFill/>
              <a:ln w="6350" cap="rnd">
                <a:solidFill>
                  <a:srgbClr val="EEEEEE"/>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Freeform 18"/>
              <p:cNvSpPr/>
              <p:nvPr/>
            </p:nvSpPr>
            <p:spPr bwMode="auto">
              <a:xfrm>
                <a:off x="2286000" y="1566863"/>
                <a:ext cx="719137" cy="1114425"/>
              </a:xfrm>
              <a:custGeom>
                <a:avLst/>
                <a:gdLst>
                  <a:gd name="T0" fmla="*/ 192 w 192"/>
                  <a:gd name="T1" fmla="*/ 0 h 297"/>
                  <a:gd name="T2" fmla="*/ 34 w 192"/>
                  <a:gd name="T3" fmla="*/ 0 h 297"/>
                  <a:gd name="T4" fmla="*/ 0 w 192"/>
                  <a:gd name="T5" fmla="*/ 33 h 297"/>
                  <a:gd name="T6" fmla="*/ 0 w 192"/>
                  <a:gd name="T7" fmla="*/ 297 h 297"/>
                  <a:gd name="T8" fmla="*/ 158 w 192"/>
                  <a:gd name="T9" fmla="*/ 297 h 297"/>
                  <a:gd name="T10" fmla="*/ 158 w 192"/>
                  <a:gd name="T11" fmla="*/ 33 h 297"/>
                  <a:gd name="T12" fmla="*/ 192 w 192"/>
                  <a:gd name="T13" fmla="*/ 0 h 297"/>
                </a:gdLst>
                <a:ahLst/>
                <a:cxnLst>
                  <a:cxn ang="0">
                    <a:pos x="T0" y="T1"/>
                  </a:cxn>
                  <a:cxn ang="0">
                    <a:pos x="T2" y="T3"/>
                  </a:cxn>
                  <a:cxn ang="0">
                    <a:pos x="T4" y="T5"/>
                  </a:cxn>
                  <a:cxn ang="0">
                    <a:pos x="T6" y="T7"/>
                  </a:cxn>
                  <a:cxn ang="0">
                    <a:pos x="T8" y="T9"/>
                  </a:cxn>
                  <a:cxn ang="0">
                    <a:pos x="T10" y="T11"/>
                  </a:cxn>
                  <a:cxn ang="0">
                    <a:pos x="T12" y="T13"/>
                  </a:cxn>
                </a:cxnLst>
                <a:rect l="0" t="0" r="r" b="b"/>
                <a:pathLst>
                  <a:path w="192" h="297">
                    <a:moveTo>
                      <a:pt x="192" y="0"/>
                    </a:moveTo>
                    <a:cubicBezTo>
                      <a:pt x="34" y="0"/>
                      <a:pt x="34" y="0"/>
                      <a:pt x="34" y="0"/>
                    </a:cubicBezTo>
                    <a:cubicBezTo>
                      <a:pt x="15" y="0"/>
                      <a:pt x="0" y="15"/>
                      <a:pt x="0" y="33"/>
                    </a:cubicBezTo>
                    <a:cubicBezTo>
                      <a:pt x="0" y="297"/>
                      <a:pt x="0" y="297"/>
                      <a:pt x="0" y="297"/>
                    </a:cubicBezTo>
                    <a:cubicBezTo>
                      <a:pt x="158" y="297"/>
                      <a:pt x="158" y="297"/>
                      <a:pt x="158" y="297"/>
                    </a:cubicBezTo>
                    <a:cubicBezTo>
                      <a:pt x="158" y="33"/>
                      <a:pt x="158" y="33"/>
                      <a:pt x="158" y="33"/>
                    </a:cubicBezTo>
                    <a:cubicBezTo>
                      <a:pt x="158" y="15"/>
                      <a:pt x="173" y="0"/>
                      <a:pt x="192" y="0"/>
                    </a:cubicBezTo>
                    <a:close/>
                  </a:path>
                </a:pathLst>
              </a:custGeom>
              <a:solidFill>
                <a:srgbClr val="12B7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19"/>
              <p:cNvSpPr>
                <a:spLocks noChangeShapeType="1"/>
              </p:cNvSpPr>
              <p:nvPr/>
            </p:nvSpPr>
            <p:spPr bwMode="auto">
              <a:xfrm>
                <a:off x="2393950" y="22415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20"/>
              <p:cNvSpPr>
                <a:spLocks noChangeShapeType="1"/>
              </p:cNvSpPr>
              <p:nvPr/>
            </p:nvSpPr>
            <p:spPr bwMode="auto">
              <a:xfrm>
                <a:off x="2393950" y="2384425"/>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21"/>
              <p:cNvSpPr>
                <a:spLocks noChangeShapeType="1"/>
              </p:cNvSpPr>
              <p:nvPr/>
            </p:nvSpPr>
            <p:spPr bwMode="auto">
              <a:xfrm>
                <a:off x="2393950" y="210661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2" name="Line 22"/>
              <p:cNvSpPr>
                <a:spLocks noChangeShapeType="1"/>
              </p:cNvSpPr>
              <p:nvPr/>
            </p:nvSpPr>
            <p:spPr bwMode="auto">
              <a:xfrm>
                <a:off x="2393950" y="196850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23"/>
              <p:cNvSpPr>
                <a:spLocks noChangeShapeType="1"/>
              </p:cNvSpPr>
              <p:nvPr/>
            </p:nvSpPr>
            <p:spPr bwMode="auto">
              <a:xfrm>
                <a:off x="2393950" y="1833563"/>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Line 24"/>
              <p:cNvSpPr>
                <a:spLocks noChangeShapeType="1"/>
              </p:cNvSpPr>
              <p:nvPr/>
            </p:nvSpPr>
            <p:spPr bwMode="auto">
              <a:xfrm>
                <a:off x="2393950" y="1695450"/>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5" name="Line 27"/>
              <p:cNvSpPr>
                <a:spLocks noChangeShapeType="1"/>
              </p:cNvSpPr>
              <p:nvPr/>
            </p:nvSpPr>
            <p:spPr bwMode="auto">
              <a:xfrm>
                <a:off x="2393950" y="2522538"/>
                <a:ext cx="379412" cy="0"/>
              </a:xfrm>
              <a:prstGeom prst="line">
                <a:avLst/>
              </a:prstGeom>
              <a:noFill/>
              <a:ln w="6350" cap="rnd">
                <a:solidFill>
                  <a:srgbClr val="FFFFFF"/>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8" name="组合 7"/>
            <p:cNvGrpSpPr/>
            <p:nvPr/>
          </p:nvGrpSpPr>
          <p:grpSpPr>
            <a:xfrm>
              <a:off x="3862388" y="2049413"/>
              <a:ext cx="561975" cy="473075"/>
              <a:chOff x="2027238" y="2425700"/>
              <a:chExt cx="561975" cy="473075"/>
            </a:xfrm>
          </p:grpSpPr>
          <p:sp>
            <p:nvSpPr>
              <p:cNvPr id="9" name="Freeform 37"/>
              <p:cNvSpPr/>
              <p:nvPr/>
            </p:nvSpPr>
            <p:spPr bwMode="auto">
              <a:xfrm>
                <a:off x="2138363" y="2425700"/>
                <a:ext cx="338137" cy="228600"/>
              </a:xfrm>
              <a:custGeom>
                <a:avLst/>
                <a:gdLst>
                  <a:gd name="T0" fmla="*/ 90 w 90"/>
                  <a:gd name="T1" fmla="*/ 52 h 61"/>
                  <a:gd name="T2" fmla="*/ 81 w 90"/>
                  <a:gd name="T3" fmla="*/ 61 h 61"/>
                  <a:gd name="T4" fmla="*/ 9 w 90"/>
                  <a:gd name="T5" fmla="*/ 61 h 61"/>
                  <a:gd name="T6" fmla="*/ 0 w 90"/>
                  <a:gd name="T7" fmla="*/ 52 h 61"/>
                  <a:gd name="T8" fmla="*/ 0 w 90"/>
                  <a:gd name="T9" fmla="*/ 9 h 61"/>
                  <a:gd name="T10" fmla="*/ 9 w 90"/>
                  <a:gd name="T11" fmla="*/ 0 h 61"/>
                  <a:gd name="T12" fmla="*/ 81 w 90"/>
                  <a:gd name="T13" fmla="*/ 0 h 61"/>
                  <a:gd name="T14" fmla="*/ 90 w 90"/>
                  <a:gd name="T15" fmla="*/ 9 h 61"/>
                  <a:gd name="T16" fmla="*/ 90 w 90"/>
                  <a:gd name="T1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1">
                    <a:moveTo>
                      <a:pt x="90" y="52"/>
                    </a:moveTo>
                    <a:cubicBezTo>
                      <a:pt x="90" y="57"/>
                      <a:pt x="86" y="61"/>
                      <a:pt x="81" y="61"/>
                    </a:cubicBezTo>
                    <a:cubicBezTo>
                      <a:pt x="9" y="61"/>
                      <a:pt x="9" y="61"/>
                      <a:pt x="9" y="61"/>
                    </a:cubicBezTo>
                    <a:cubicBezTo>
                      <a:pt x="4" y="61"/>
                      <a:pt x="0" y="57"/>
                      <a:pt x="0" y="52"/>
                    </a:cubicBezTo>
                    <a:cubicBezTo>
                      <a:pt x="0" y="9"/>
                      <a:pt x="0" y="9"/>
                      <a:pt x="0" y="9"/>
                    </a:cubicBezTo>
                    <a:cubicBezTo>
                      <a:pt x="0" y="4"/>
                      <a:pt x="4" y="0"/>
                      <a:pt x="9" y="0"/>
                    </a:cubicBezTo>
                    <a:cubicBezTo>
                      <a:pt x="81" y="0"/>
                      <a:pt x="81" y="0"/>
                      <a:pt x="81" y="0"/>
                    </a:cubicBezTo>
                    <a:cubicBezTo>
                      <a:pt x="86" y="0"/>
                      <a:pt x="90" y="4"/>
                      <a:pt x="90" y="9"/>
                    </a:cubicBezTo>
                    <a:lnTo>
                      <a:pt x="90" y="52"/>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38"/>
              <p:cNvSpPr/>
              <p:nvPr/>
            </p:nvSpPr>
            <p:spPr bwMode="auto">
              <a:xfrm>
                <a:off x="2101850" y="2511425"/>
                <a:ext cx="412750" cy="57150"/>
              </a:xfrm>
              <a:custGeom>
                <a:avLst/>
                <a:gdLst>
                  <a:gd name="T0" fmla="*/ 110 w 110"/>
                  <a:gd name="T1" fmla="*/ 7 h 15"/>
                  <a:gd name="T2" fmla="*/ 103 w 110"/>
                  <a:gd name="T3" fmla="*/ 15 h 15"/>
                  <a:gd name="T4" fmla="*/ 7 w 110"/>
                  <a:gd name="T5" fmla="*/ 15 h 15"/>
                  <a:gd name="T6" fmla="*/ 0 w 110"/>
                  <a:gd name="T7" fmla="*/ 7 h 15"/>
                  <a:gd name="T8" fmla="*/ 0 w 110"/>
                  <a:gd name="T9" fmla="*/ 7 h 15"/>
                  <a:gd name="T10" fmla="*/ 7 w 110"/>
                  <a:gd name="T11" fmla="*/ 0 h 15"/>
                  <a:gd name="T12" fmla="*/ 103 w 110"/>
                  <a:gd name="T13" fmla="*/ 0 h 15"/>
                  <a:gd name="T14" fmla="*/ 110 w 11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5">
                    <a:moveTo>
                      <a:pt x="110" y="7"/>
                    </a:moveTo>
                    <a:cubicBezTo>
                      <a:pt x="110" y="11"/>
                      <a:pt x="107" y="15"/>
                      <a:pt x="103" y="15"/>
                    </a:cubicBezTo>
                    <a:cubicBezTo>
                      <a:pt x="7" y="15"/>
                      <a:pt x="7" y="15"/>
                      <a:pt x="7" y="15"/>
                    </a:cubicBezTo>
                    <a:cubicBezTo>
                      <a:pt x="3" y="15"/>
                      <a:pt x="0" y="11"/>
                      <a:pt x="0" y="7"/>
                    </a:cubicBezTo>
                    <a:cubicBezTo>
                      <a:pt x="0" y="7"/>
                      <a:pt x="0" y="7"/>
                      <a:pt x="0" y="7"/>
                    </a:cubicBezTo>
                    <a:cubicBezTo>
                      <a:pt x="0" y="3"/>
                      <a:pt x="3" y="0"/>
                      <a:pt x="7" y="0"/>
                    </a:cubicBezTo>
                    <a:cubicBezTo>
                      <a:pt x="103" y="0"/>
                      <a:pt x="103" y="0"/>
                      <a:pt x="103" y="0"/>
                    </a:cubicBezTo>
                    <a:cubicBezTo>
                      <a:pt x="107" y="0"/>
                      <a:pt x="110" y="3"/>
                      <a:pt x="110" y="7"/>
                    </a:cubicBezTo>
                    <a:close/>
                  </a:path>
                </a:pathLst>
              </a:custGeom>
              <a:solidFill>
                <a:srgbClr val="FFBC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39"/>
              <p:cNvSpPr/>
              <p:nvPr/>
            </p:nvSpPr>
            <p:spPr bwMode="auto">
              <a:xfrm>
                <a:off x="2027238" y="2613025"/>
                <a:ext cx="561975" cy="269875"/>
              </a:xfrm>
              <a:custGeom>
                <a:avLst/>
                <a:gdLst>
                  <a:gd name="T0" fmla="*/ 150 w 150"/>
                  <a:gd name="T1" fmla="*/ 63 h 72"/>
                  <a:gd name="T2" fmla="*/ 141 w 150"/>
                  <a:gd name="T3" fmla="*/ 72 h 72"/>
                  <a:gd name="T4" fmla="*/ 9 w 150"/>
                  <a:gd name="T5" fmla="*/ 72 h 72"/>
                  <a:gd name="T6" fmla="*/ 0 w 150"/>
                  <a:gd name="T7" fmla="*/ 63 h 72"/>
                  <a:gd name="T8" fmla="*/ 0 w 150"/>
                  <a:gd name="T9" fmla="*/ 9 h 72"/>
                  <a:gd name="T10" fmla="*/ 9 w 150"/>
                  <a:gd name="T11" fmla="*/ 0 h 72"/>
                  <a:gd name="T12" fmla="*/ 141 w 150"/>
                  <a:gd name="T13" fmla="*/ 0 h 72"/>
                  <a:gd name="T14" fmla="*/ 150 w 150"/>
                  <a:gd name="T15" fmla="*/ 9 h 72"/>
                  <a:gd name="T16" fmla="*/ 150 w 150"/>
                  <a:gd name="T17" fmla="*/ 6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2">
                    <a:moveTo>
                      <a:pt x="150" y="63"/>
                    </a:moveTo>
                    <a:cubicBezTo>
                      <a:pt x="150" y="68"/>
                      <a:pt x="146" y="72"/>
                      <a:pt x="141" y="72"/>
                    </a:cubicBezTo>
                    <a:cubicBezTo>
                      <a:pt x="9" y="72"/>
                      <a:pt x="9" y="72"/>
                      <a:pt x="9" y="72"/>
                    </a:cubicBezTo>
                    <a:cubicBezTo>
                      <a:pt x="4" y="72"/>
                      <a:pt x="0" y="68"/>
                      <a:pt x="0" y="63"/>
                    </a:cubicBezTo>
                    <a:cubicBezTo>
                      <a:pt x="0" y="9"/>
                      <a:pt x="0" y="9"/>
                      <a:pt x="0" y="9"/>
                    </a:cubicBezTo>
                    <a:cubicBezTo>
                      <a:pt x="0" y="4"/>
                      <a:pt x="4" y="0"/>
                      <a:pt x="9" y="0"/>
                    </a:cubicBezTo>
                    <a:cubicBezTo>
                      <a:pt x="141" y="0"/>
                      <a:pt x="141" y="0"/>
                      <a:pt x="141" y="0"/>
                    </a:cubicBezTo>
                    <a:cubicBezTo>
                      <a:pt x="146" y="0"/>
                      <a:pt x="150" y="4"/>
                      <a:pt x="150" y="9"/>
                    </a:cubicBezTo>
                    <a:lnTo>
                      <a:pt x="150" y="63"/>
                    </a:lnTo>
                    <a:close/>
                  </a:path>
                </a:pathLst>
              </a:custGeom>
              <a:solidFill>
                <a:srgbClr val="8F65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40"/>
              <p:cNvSpPr/>
              <p:nvPr/>
            </p:nvSpPr>
            <p:spPr bwMode="auto">
              <a:xfrm>
                <a:off x="2085975"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41"/>
              <p:cNvSpPr/>
              <p:nvPr/>
            </p:nvSpPr>
            <p:spPr bwMode="auto">
              <a:xfrm>
                <a:off x="2214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42"/>
              <p:cNvSpPr/>
              <p:nvPr/>
            </p:nvSpPr>
            <p:spPr bwMode="auto">
              <a:xfrm>
                <a:off x="2341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43"/>
              <p:cNvSpPr/>
              <p:nvPr/>
            </p:nvSpPr>
            <p:spPr bwMode="auto">
              <a:xfrm>
                <a:off x="2468563" y="2654300"/>
                <a:ext cx="60325" cy="198438"/>
              </a:xfrm>
              <a:custGeom>
                <a:avLst/>
                <a:gdLst>
                  <a:gd name="T0" fmla="*/ 16 w 16"/>
                  <a:gd name="T1" fmla="*/ 45 h 53"/>
                  <a:gd name="T2" fmla="*/ 8 w 16"/>
                  <a:gd name="T3" fmla="*/ 53 h 53"/>
                  <a:gd name="T4" fmla="*/ 8 w 16"/>
                  <a:gd name="T5" fmla="*/ 53 h 53"/>
                  <a:gd name="T6" fmla="*/ 0 w 16"/>
                  <a:gd name="T7" fmla="*/ 45 h 53"/>
                  <a:gd name="T8" fmla="*/ 0 w 16"/>
                  <a:gd name="T9" fmla="*/ 8 h 53"/>
                  <a:gd name="T10" fmla="*/ 8 w 16"/>
                  <a:gd name="T11" fmla="*/ 0 h 53"/>
                  <a:gd name="T12" fmla="*/ 8 w 16"/>
                  <a:gd name="T13" fmla="*/ 0 h 53"/>
                  <a:gd name="T14" fmla="*/ 16 w 16"/>
                  <a:gd name="T15" fmla="*/ 8 h 53"/>
                  <a:gd name="T16" fmla="*/ 16 w 16"/>
                  <a:gd name="T17" fmla="*/ 4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3">
                    <a:moveTo>
                      <a:pt x="16" y="45"/>
                    </a:moveTo>
                    <a:cubicBezTo>
                      <a:pt x="16" y="49"/>
                      <a:pt x="12" y="53"/>
                      <a:pt x="8" y="53"/>
                    </a:cubicBezTo>
                    <a:cubicBezTo>
                      <a:pt x="8" y="53"/>
                      <a:pt x="8" y="53"/>
                      <a:pt x="8" y="53"/>
                    </a:cubicBezTo>
                    <a:cubicBezTo>
                      <a:pt x="4" y="53"/>
                      <a:pt x="0" y="49"/>
                      <a:pt x="0" y="45"/>
                    </a:cubicBezTo>
                    <a:cubicBezTo>
                      <a:pt x="0" y="8"/>
                      <a:pt x="0" y="8"/>
                      <a:pt x="0" y="8"/>
                    </a:cubicBezTo>
                    <a:cubicBezTo>
                      <a:pt x="0" y="4"/>
                      <a:pt x="4" y="0"/>
                      <a:pt x="8" y="0"/>
                    </a:cubicBezTo>
                    <a:cubicBezTo>
                      <a:pt x="8" y="0"/>
                      <a:pt x="8" y="0"/>
                      <a:pt x="8" y="0"/>
                    </a:cubicBezTo>
                    <a:cubicBezTo>
                      <a:pt x="12" y="0"/>
                      <a:pt x="16" y="4"/>
                      <a:pt x="16" y="8"/>
                    </a:cubicBezTo>
                    <a:lnTo>
                      <a:pt x="16" y="45"/>
                    </a:lnTo>
                    <a:close/>
                  </a:path>
                </a:pathLst>
              </a:custGeom>
              <a:solidFill>
                <a:srgbClr val="7756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44"/>
              <p:cNvSpPr/>
              <p:nvPr/>
            </p:nvSpPr>
            <p:spPr bwMode="auto">
              <a:xfrm>
                <a:off x="2074863" y="2882900"/>
                <a:ext cx="473075" cy="15875"/>
              </a:xfrm>
              <a:custGeom>
                <a:avLst/>
                <a:gdLst>
                  <a:gd name="T0" fmla="*/ 126 w 126"/>
                  <a:gd name="T1" fmla="*/ 2 h 4"/>
                  <a:gd name="T2" fmla="*/ 124 w 126"/>
                  <a:gd name="T3" fmla="*/ 4 h 4"/>
                  <a:gd name="T4" fmla="*/ 2 w 126"/>
                  <a:gd name="T5" fmla="*/ 4 h 4"/>
                  <a:gd name="T6" fmla="*/ 0 w 126"/>
                  <a:gd name="T7" fmla="*/ 2 h 4"/>
                  <a:gd name="T8" fmla="*/ 0 w 126"/>
                  <a:gd name="T9" fmla="*/ 2 h 4"/>
                  <a:gd name="T10" fmla="*/ 2 w 126"/>
                  <a:gd name="T11" fmla="*/ 0 h 4"/>
                  <a:gd name="T12" fmla="*/ 124 w 126"/>
                  <a:gd name="T13" fmla="*/ 0 h 4"/>
                  <a:gd name="T14" fmla="*/ 126 w 12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4">
                    <a:moveTo>
                      <a:pt x="126" y="2"/>
                    </a:moveTo>
                    <a:cubicBezTo>
                      <a:pt x="126" y="3"/>
                      <a:pt x="125" y="4"/>
                      <a:pt x="124" y="4"/>
                    </a:cubicBezTo>
                    <a:cubicBezTo>
                      <a:pt x="2" y="4"/>
                      <a:pt x="2" y="4"/>
                      <a:pt x="2" y="4"/>
                    </a:cubicBezTo>
                    <a:cubicBezTo>
                      <a:pt x="1" y="4"/>
                      <a:pt x="0" y="3"/>
                      <a:pt x="0" y="2"/>
                    </a:cubicBezTo>
                    <a:cubicBezTo>
                      <a:pt x="0" y="2"/>
                      <a:pt x="0" y="2"/>
                      <a:pt x="0" y="2"/>
                    </a:cubicBezTo>
                    <a:cubicBezTo>
                      <a:pt x="0" y="1"/>
                      <a:pt x="1" y="0"/>
                      <a:pt x="2" y="0"/>
                    </a:cubicBezTo>
                    <a:cubicBezTo>
                      <a:pt x="124" y="0"/>
                      <a:pt x="124" y="0"/>
                      <a:pt x="124" y="0"/>
                    </a:cubicBezTo>
                    <a:cubicBezTo>
                      <a:pt x="125" y="0"/>
                      <a:pt x="126" y="1"/>
                      <a:pt x="126" y="2"/>
                    </a:cubicBezTo>
                    <a:close/>
                  </a:path>
                </a:pathLst>
              </a:custGeom>
              <a:solidFill>
                <a:srgbClr val="502E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45"/>
              <p:cNvSpPr>
                <a:spLocks noChangeArrowheads="1"/>
              </p:cNvSpPr>
              <p:nvPr/>
            </p:nvSpPr>
            <p:spPr bwMode="auto">
              <a:xfrm>
                <a:off x="2138363" y="2568575"/>
                <a:ext cx="338137" cy="44450"/>
              </a:xfrm>
              <a:prstGeom prst="rect">
                <a:avLst/>
              </a:prstGeom>
              <a:solidFill>
                <a:srgbClr val="7756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sp>
        <p:nvSpPr>
          <p:cNvPr id="50" name="TextBox 70"/>
          <p:cNvSpPr txBox="1"/>
          <p:nvPr/>
        </p:nvSpPr>
        <p:spPr>
          <a:xfrm>
            <a:off x="1691680" y="2715767"/>
            <a:ext cx="5760640" cy="646331"/>
          </a:xfrm>
          <a:prstGeom prst="rect">
            <a:avLst/>
          </a:prstGeom>
          <a:noFill/>
        </p:spPr>
        <p:txBody>
          <a:bodyPr wrap="square" rtlCol="0">
            <a:spAutoFit/>
          </a:bodyPr>
          <a:lstStyle/>
          <a:p>
            <a:pPr algn="ctr"/>
            <a:r>
              <a:rPr lang="zh-CN" altLang="en-US" sz="3600" dirty="0">
                <a:ln w="6350">
                  <a:noFill/>
                </a:ln>
                <a:latin typeface="宋体" pitchFamily="2" charset="-122"/>
                <a:ea typeface="宋体" pitchFamily="2" charset="-122"/>
              </a:rPr>
              <a:t>感谢聆听</a:t>
            </a:r>
          </a:p>
        </p:txBody>
      </p:sp>
      <p:grpSp>
        <p:nvGrpSpPr>
          <p:cNvPr id="52" name="组合 51"/>
          <p:cNvGrpSpPr/>
          <p:nvPr/>
        </p:nvGrpSpPr>
        <p:grpSpPr>
          <a:xfrm>
            <a:off x="3056060" y="4188111"/>
            <a:ext cx="174306" cy="174304"/>
            <a:chOff x="801291" y="3535885"/>
            <a:chExt cx="219347" cy="219347"/>
          </a:xfrm>
        </p:grpSpPr>
        <p:sp>
          <p:nvSpPr>
            <p:cNvPr id="53" name="Oval 10"/>
            <p:cNvSpPr>
              <a:spLocks noChangeArrowheads="1"/>
            </p:cNvSpPr>
            <p:nvPr/>
          </p:nvSpPr>
          <p:spPr bwMode="auto">
            <a:xfrm>
              <a:off x="801291" y="3535885"/>
              <a:ext cx="219347" cy="219347"/>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nvGrpSpPr>
            <p:cNvPr id="54" name="组合 53"/>
            <p:cNvGrpSpPr/>
            <p:nvPr/>
          </p:nvGrpSpPr>
          <p:grpSpPr>
            <a:xfrm>
              <a:off x="860980" y="3583766"/>
              <a:ext cx="100336" cy="114060"/>
              <a:chOff x="860980" y="3583766"/>
              <a:chExt cx="100336" cy="114060"/>
            </a:xfrm>
          </p:grpSpPr>
          <p:sp>
            <p:nvSpPr>
              <p:cNvPr id="55"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sp>
            <p:nvSpPr>
              <p:cNvPr id="56"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rgbClr val="FEFAEE"/>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grpSp>
      <p:grpSp>
        <p:nvGrpSpPr>
          <p:cNvPr id="57" name="Group 14"/>
          <p:cNvGrpSpPr/>
          <p:nvPr/>
        </p:nvGrpSpPr>
        <p:grpSpPr bwMode="auto">
          <a:xfrm>
            <a:off x="4800872" y="4188111"/>
            <a:ext cx="174306" cy="174304"/>
            <a:chOff x="4248" y="3024"/>
            <a:chExt cx="600" cy="599"/>
          </a:xfrm>
        </p:grpSpPr>
        <p:sp>
          <p:nvSpPr>
            <p:cNvPr id="58" name="Oval 15"/>
            <p:cNvSpPr>
              <a:spLocks noChangeArrowheads="1"/>
            </p:cNvSpPr>
            <p:nvPr/>
          </p:nvSpPr>
          <p:spPr bwMode="auto">
            <a:xfrm>
              <a:off x="4248" y="3024"/>
              <a:ext cx="600" cy="599"/>
            </a:xfrm>
            <a:prstGeom prst="ellipse">
              <a:avLst/>
            </a:prstGeom>
            <a:solidFill>
              <a:srgbClr val="FF910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nvGrpSpPr>
            <p:cNvPr id="59" name="Group 16"/>
            <p:cNvGrpSpPr/>
            <p:nvPr/>
          </p:nvGrpSpPr>
          <p:grpSpPr bwMode="auto">
            <a:xfrm>
              <a:off x="4441" y="3144"/>
              <a:ext cx="215" cy="345"/>
              <a:chOff x="4441" y="3144"/>
              <a:chExt cx="215" cy="345"/>
            </a:xfrm>
          </p:grpSpPr>
          <p:sp>
            <p:nvSpPr>
              <p:cNvPr id="60"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sp>
            <p:nvSpPr>
              <p:cNvPr id="61"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EFAEE"/>
              </a:solidFill>
              <a:ln w="635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dist"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chemeClr val="tx1">
                      <a:lumMod val="65000"/>
                      <a:lumOff val="35000"/>
                    </a:schemeClr>
                  </a:solidFill>
                  <a:effectLst/>
                  <a:uLnTx/>
                  <a:uFillTx/>
                  <a:latin typeface="微软雅黑" pitchFamily="34" charset="-122"/>
                  <a:ea typeface="微软雅黑" pitchFamily="34" charset="-122"/>
                  <a:cs typeface="+mn-cs"/>
                </a:endParaRPr>
              </a:p>
            </p:txBody>
          </p:sp>
        </p:grpSp>
      </p:grpSp>
      <p:sp>
        <p:nvSpPr>
          <p:cNvPr id="62" name="Text Box 19"/>
          <p:cNvSpPr txBox="1">
            <a:spLocks noChangeArrowheads="1"/>
          </p:cNvSpPr>
          <p:nvPr/>
        </p:nvSpPr>
        <p:spPr bwMode="auto">
          <a:xfrm>
            <a:off x="3243361" y="4136763"/>
            <a:ext cx="108234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宋体" pitchFamily="2" charset="-122"/>
                <a:ea typeface="宋体" pitchFamily="2" charset="-122"/>
              </a:rPr>
              <a:t>指导老师：毛睿</a:t>
            </a:r>
            <a:endParaRPr lang="en-US" altLang="zh-CN" sz="1000" dirty="0">
              <a:solidFill>
                <a:schemeClr val="bg1">
                  <a:lumMod val="50000"/>
                </a:schemeClr>
              </a:solidFill>
              <a:latin typeface="宋体" pitchFamily="2" charset="-122"/>
              <a:ea typeface="宋体" pitchFamily="2" charset="-122"/>
            </a:endParaRPr>
          </a:p>
        </p:txBody>
      </p:sp>
      <p:sp>
        <p:nvSpPr>
          <p:cNvPr id="63" name="Text Box 20"/>
          <p:cNvSpPr txBox="1">
            <a:spLocks noChangeArrowheads="1"/>
          </p:cNvSpPr>
          <p:nvPr/>
        </p:nvSpPr>
        <p:spPr bwMode="auto">
          <a:xfrm>
            <a:off x="5004048" y="4136763"/>
            <a:ext cx="95410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00" dirty="0">
                <a:solidFill>
                  <a:schemeClr val="bg1">
                    <a:lumMod val="50000"/>
                  </a:schemeClr>
                </a:solidFill>
                <a:latin typeface="宋体" pitchFamily="2" charset="-122"/>
                <a:ea typeface="宋体" pitchFamily="2" charset="-122"/>
              </a:rPr>
              <a:t>答辩人：刘政</a:t>
            </a:r>
            <a:endParaRPr lang="en-US" altLang="zh-CN" sz="1000" dirty="0">
              <a:solidFill>
                <a:schemeClr val="bg1">
                  <a:lumMod val="50000"/>
                </a:schemeClr>
              </a:solidFill>
              <a:latin typeface="宋体" pitchFamily="2" charset="-122"/>
              <a:ea typeface="宋体" pitchFamily="2" charset="-122"/>
            </a:endParaRPr>
          </a:p>
        </p:txBody>
      </p:sp>
      <p:cxnSp>
        <p:nvCxnSpPr>
          <p:cNvPr id="64" name="直接连接符 63"/>
          <p:cNvCxnSpPr/>
          <p:nvPr/>
        </p:nvCxnSpPr>
        <p:spPr>
          <a:xfrm>
            <a:off x="1763688" y="3401854"/>
            <a:ext cx="5616624" cy="0"/>
          </a:xfrm>
          <a:prstGeom prst="line">
            <a:avLst/>
          </a:prstGeom>
          <a:noFill/>
          <a:ln w="6350" cap="flat" cmpd="sng" algn="ctr">
            <a:solidFill>
              <a:schemeClr val="bg1">
                <a:lumMod val="50000"/>
              </a:schemeClr>
            </a:solidFill>
            <a:prstDash val="solid"/>
          </a:ln>
          <a:effectLst/>
        </p:spPr>
      </p:cxnSp>
      <p:sp>
        <p:nvSpPr>
          <p:cNvPr id="65" name="矩形 64"/>
          <p:cNvSpPr/>
          <p:nvPr/>
        </p:nvSpPr>
        <p:spPr>
          <a:xfrm>
            <a:off x="0" y="5071492"/>
            <a:ext cx="9144000" cy="72008"/>
          </a:xfrm>
          <a:prstGeom prst="rect">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03481095"/>
      </p:ext>
    </p:extLst>
  </p:cSld>
  <p:clrMapOvr>
    <a:masterClrMapping/>
  </p:clrMapOvr>
  <mc:AlternateContent xmlns:mc="http://schemas.openxmlformats.org/markup-compatibility/2006" xmlns:p14="http://schemas.microsoft.com/office/powerpoint/2010/main">
    <mc:Choice Requires="p14">
      <p:transition spd="slow" p14:dur="3900" advTm="0">
        <p14:glitter pattern="hexago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8" presetClass="entr" presetSubtype="0" accel="50000" fill="hold" grpId="0" nodeType="clickEffect">
                                  <p:stCondLst>
                                    <p:cond delay="0"/>
                                  </p:stCondLst>
                                  <p:iterate type="lt">
                                    <p:tmPct val="50000"/>
                                  </p:iterate>
                                  <p:childTnLst>
                                    <p:set>
                                      <p:cBhvr>
                                        <p:cTn id="13" dur="1" fill="hold">
                                          <p:stCondLst>
                                            <p:cond delay="0"/>
                                          </p:stCondLst>
                                        </p:cTn>
                                        <p:tgtEl>
                                          <p:spTgt spid="50"/>
                                        </p:tgtEl>
                                        <p:attrNameLst>
                                          <p:attrName>style.visibility</p:attrName>
                                        </p:attrNameLst>
                                      </p:cBhvr>
                                      <p:to>
                                        <p:strVal val="visible"/>
                                      </p:to>
                                    </p:set>
                                    <p:set>
                                      <p:cBhvr>
                                        <p:cTn id="14" dur="455" fill="hold">
                                          <p:stCondLst>
                                            <p:cond delay="0"/>
                                          </p:stCondLst>
                                        </p:cTn>
                                        <p:tgtEl>
                                          <p:spTgt spid="50"/>
                                        </p:tgtEl>
                                        <p:attrNameLst>
                                          <p:attrName>style.rotation</p:attrName>
                                        </p:attrNameLst>
                                      </p:cBhvr>
                                      <p:to>
                                        <p:strVal val="-45.0"/>
                                      </p:to>
                                    </p:set>
                                    <p:anim calcmode="lin" valueType="num">
                                      <p:cBhvr>
                                        <p:cTn id="15" dur="455" fill="hold">
                                          <p:stCondLst>
                                            <p:cond delay="455"/>
                                          </p:stCondLst>
                                        </p:cTn>
                                        <p:tgtEl>
                                          <p:spTgt spid="50"/>
                                        </p:tgtEl>
                                        <p:attrNameLst>
                                          <p:attrName>style.rotation</p:attrName>
                                        </p:attrNameLst>
                                      </p:cBhvr>
                                      <p:tavLst>
                                        <p:tav tm="0">
                                          <p:val>
                                            <p:fltVal val="-45"/>
                                          </p:val>
                                        </p:tav>
                                        <p:tav tm="69900">
                                          <p:val>
                                            <p:fltVal val="45"/>
                                          </p:val>
                                        </p:tav>
                                        <p:tav tm="100000">
                                          <p:val>
                                            <p:fltVal val="0"/>
                                          </p:val>
                                        </p:tav>
                                      </p:tavLst>
                                    </p:anim>
                                    <p:anim calcmode="lin" valueType="num">
                                      <p:cBhvr>
                                        <p:cTn id="16" dur="455" fill="hold">
                                          <p:stCondLst>
                                            <p:cond delay="0"/>
                                          </p:stCondLst>
                                        </p:cTn>
                                        <p:tgtEl>
                                          <p:spTgt spid="50"/>
                                        </p:tgtEl>
                                        <p:attrNameLst>
                                          <p:attrName>ppt_y</p:attrName>
                                        </p:attrNameLst>
                                      </p:cBhvr>
                                      <p:tavLst>
                                        <p:tav tm="0">
                                          <p:val>
                                            <p:strVal val="#ppt_y-1"/>
                                          </p:val>
                                        </p:tav>
                                        <p:tav tm="100000">
                                          <p:val>
                                            <p:strVal val="#ppt_y-(0.354*#ppt_w-0.172*#ppt_h)"/>
                                          </p:val>
                                        </p:tav>
                                      </p:tavLst>
                                    </p:anim>
                                    <p:anim calcmode="lin" valueType="num">
                                      <p:cBhvr>
                                        <p:cTn id="17" dur="156" decel="50000" autoRev="1" fill="hold">
                                          <p:stCondLst>
                                            <p:cond delay="455"/>
                                          </p:stCondLst>
                                        </p:cTn>
                                        <p:tgtEl>
                                          <p:spTgt spid="50"/>
                                        </p:tgtEl>
                                        <p:attrNameLst>
                                          <p:attrName>ppt_y</p:attrName>
                                        </p:attrNameLst>
                                      </p:cBhvr>
                                      <p:tavLst>
                                        <p:tav tm="0">
                                          <p:val>
                                            <p:strVal val="#ppt_y-(0.354*#ppt_w-0.172*#ppt_h)"/>
                                          </p:val>
                                        </p:tav>
                                        <p:tav tm="100000">
                                          <p:val>
                                            <p:strVal val="#ppt_y-(0.354*#ppt_w-0.172*#ppt_h)-#ppt_h/2"/>
                                          </p:val>
                                        </p:tav>
                                      </p:tavLst>
                                    </p:anim>
                                    <p:anim calcmode="lin" valueType="num">
                                      <p:cBhvr>
                                        <p:cTn id="18" dur="136" fill="hold">
                                          <p:stCondLst>
                                            <p:cond delay="864"/>
                                          </p:stCondLst>
                                        </p:cTn>
                                        <p:tgtEl>
                                          <p:spTgt spid="50"/>
                                        </p:tgtEl>
                                        <p:attrNameLst>
                                          <p:attrName>ppt_y</p:attrName>
                                        </p:attrNameLst>
                                      </p:cBhvr>
                                      <p:tavLst>
                                        <p:tav tm="0">
                                          <p:val>
                                            <p:strVal val="#ppt_y-(0.354*#ppt_w-0.172*#ppt_h)"/>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barn(inVertical)">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1000"/>
                                        <p:tgtEl>
                                          <p:spTgt spid="52"/>
                                        </p:tgtEl>
                                      </p:cBhvr>
                                    </p:animEffect>
                                    <p:anim calcmode="lin" valueType="num">
                                      <p:cBhvr>
                                        <p:cTn id="29" dur="1000" fill="hold"/>
                                        <p:tgtEl>
                                          <p:spTgt spid="52"/>
                                        </p:tgtEl>
                                        <p:attrNameLst>
                                          <p:attrName>ppt_x</p:attrName>
                                        </p:attrNameLst>
                                      </p:cBhvr>
                                      <p:tavLst>
                                        <p:tav tm="0">
                                          <p:val>
                                            <p:strVal val="#ppt_x"/>
                                          </p:val>
                                        </p:tav>
                                        <p:tav tm="100000">
                                          <p:val>
                                            <p:strVal val="#ppt_x"/>
                                          </p:val>
                                        </p:tav>
                                      </p:tavLst>
                                    </p:anim>
                                    <p:anim calcmode="lin" valueType="num">
                                      <p:cBhvr>
                                        <p:cTn id="30" dur="1000" fill="hold"/>
                                        <p:tgtEl>
                                          <p:spTgt spid="52"/>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1000"/>
                                        <p:tgtEl>
                                          <p:spTgt spid="57"/>
                                        </p:tgtEl>
                                      </p:cBhvr>
                                    </p:animEffect>
                                    <p:anim calcmode="lin" valueType="num">
                                      <p:cBhvr>
                                        <p:cTn id="34" dur="1000" fill="hold"/>
                                        <p:tgtEl>
                                          <p:spTgt spid="57"/>
                                        </p:tgtEl>
                                        <p:attrNameLst>
                                          <p:attrName>ppt_x</p:attrName>
                                        </p:attrNameLst>
                                      </p:cBhvr>
                                      <p:tavLst>
                                        <p:tav tm="0">
                                          <p:val>
                                            <p:strVal val="#ppt_x"/>
                                          </p:val>
                                        </p:tav>
                                        <p:tav tm="100000">
                                          <p:val>
                                            <p:strVal val="#ppt_x"/>
                                          </p:val>
                                        </p:tav>
                                      </p:tavLst>
                                    </p:anim>
                                    <p:anim calcmode="lin" valueType="num">
                                      <p:cBhvr>
                                        <p:cTn id="3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wipe(left)">
                                      <p:cBhvr>
                                        <p:cTn id="40" dur="500"/>
                                        <p:tgtEl>
                                          <p:spTgt spid="6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wipe(left)">
                                      <p:cBhvr>
                                        <p:cTn id="4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2" grpId="0"/>
      <p:bldP spid="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40"/>
          <p:cNvSpPr>
            <a:spLocks noChangeArrowheads="1"/>
          </p:cNvSpPr>
          <p:nvPr/>
        </p:nvSpPr>
        <p:spPr bwMode="auto">
          <a:xfrm>
            <a:off x="1662116" y="181936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11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14" name="组合 113"/>
          <p:cNvGrpSpPr/>
          <p:nvPr/>
        </p:nvGrpSpPr>
        <p:grpSpPr>
          <a:xfrm>
            <a:off x="2725702" y="1943452"/>
            <a:ext cx="1279612" cy="1282202"/>
            <a:chOff x="2725702" y="1943451"/>
            <a:chExt cx="1279612" cy="1282202"/>
          </a:xfrm>
        </p:grpSpPr>
        <p:sp>
          <p:nvSpPr>
            <p:cNvPr id="115"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116" name="Freeform 13"/>
            <p:cNvSpPr>
              <a:spLocks noEditPoints="1"/>
            </p:cNvSpPr>
            <p:nvPr/>
          </p:nvSpPr>
          <p:spPr bwMode="auto">
            <a:xfrm>
              <a:off x="3031287" y="2283524"/>
              <a:ext cx="668442" cy="555120"/>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
        <p:nvSpPr>
          <p:cNvPr id="117" name="矩形 116"/>
          <p:cNvSpPr/>
          <p:nvPr/>
        </p:nvSpPr>
        <p:spPr>
          <a:xfrm>
            <a:off x="4572558" y="2275560"/>
            <a:ext cx="870751" cy="287066"/>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mn-ea"/>
              </a:rPr>
              <a:t>选题背景</a:t>
            </a:r>
          </a:p>
        </p:txBody>
      </p:sp>
      <p:sp>
        <p:nvSpPr>
          <p:cNvPr id="118" name="矩形 117"/>
          <p:cNvSpPr/>
          <p:nvPr/>
        </p:nvSpPr>
        <p:spPr>
          <a:xfrm>
            <a:off x="4572557" y="1875449"/>
            <a:ext cx="1496404" cy="400110"/>
          </a:xfrm>
          <a:prstGeom prst="rect">
            <a:avLst/>
          </a:prstGeom>
        </p:spPr>
        <p:txBody>
          <a:bodyPr wrap="square">
            <a:spAutoFit/>
          </a:bodyPr>
          <a:lstStyle/>
          <a:p>
            <a:r>
              <a:rPr lang="en-US" altLang="zh-CN" sz="2000" b="1" dirty="0">
                <a:ln w="6350">
                  <a:noFill/>
                </a:ln>
                <a:latin typeface="+mn-ea"/>
              </a:rPr>
              <a:t>1 </a:t>
            </a:r>
            <a:r>
              <a:rPr lang="zh-CN" altLang="en-US" sz="2000" b="1" dirty="0">
                <a:ln w="6350">
                  <a:noFill/>
                </a:ln>
                <a:latin typeface="+mn-ea"/>
              </a:rPr>
              <a:t>研究背景</a:t>
            </a:r>
          </a:p>
        </p:txBody>
      </p:sp>
    </p:spTree>
    <p:extLst>
      <p:ext uri="{BB962C8B-B14F-4D97-AF65-F5344CB8AC3E}">
        <p14:creationId xmlns:p14="http://schemas.microsoft.com/office/powerpoint/2010/main" val="3737374482"/>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barn(inVertical)">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3"/>
                                        </p:tgtEl>
                                        <p:attrNameLst>
                                          <p:attrName>style.visibility</p:attrName>
                                        </p:attrNameLst>
                                      </p:cBhvr>
                                      <p:to>
                                        <p:strVal val="visible"/>
                                      </p:to>
                                    </p:set>
                                    <p:anim calcmode="lin" valueType="num">
                                      <p:cBhvr additive="base">
                                        <p:cTn id="12" dur="500" fill="hold"/>
                                        <p:tgtEl>
                                          <p:spTgt spid="113"/>
                                        </p:tgtEl>
                                        <p:attrNameLst>
                                          <p:attrName>ppt_x</p:attrName>
                                        </p:attrNameLst>
                                      </p:cBhvr>
                                      <p:tavLst>
                                        <p:tav tm="0">
                                          <p:val>
                                            <p:strVal val="0-#ppt_w/2"/>
                                          </p:val>
                                        </p:tav>
                                        <p:tav tm="100000">
                                          <p:val>
                                            <p:strVal val="#ppt_x"/>
                                          </p:val>
                                        </p:tav>
                                      </p:tavLst>
                                    </p:anim>
                                    <p:anim calcmode="lin" valueType="num">
                                      <p:cBhvr additive="base">
                                        <p:cTn id="13" dur="500" fill="hold"/>
                                        <p:tgtEl>
                                          <p:spTgt spid="11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14"/>
                                        </p:tgtEl>
                                        <p:attrNameLst>
                                          <p:attrName>style.visibility</p:attrName>
                                        </p:attrNameLst>
                                      </p:cBhvr>
                                      <p:to>
                                        <p:strVal val="visible"/>
                                      </p:to>
                                    </p:set>
                                    <p:anim calcmode="lin" valueType="num">
                                      <p:cBhvr>
                                        <p:cTn id="18" dur="500" fill="hold"/>
                                        <p:tgtEl>
                                          <p:spTgt spid="114"/>
                                        </p:tgtEl>
                                        <p:attrNameLst>
                                          <p:attrName>ppt_w</p:attrName>
                                        </p:attrNameLst>
                                      </p:cBhvr>
                                      <p:tavLst>
                                        <p:tav tm="0">
                                          <p:val>
                                            <p:fltVal val="0"/>
                                          </p:val>
                                        </p:tav>
                                        <p:tav tm="100000">
                                          <p:val>
                                            <p:strVal val="#ppt_w"/>
                                          </p:val>
                                        </p:tav>
                                      </p:tavLst>
                                    </p:anim>
                                    <p:anim calcmode="lin" valueType="num">
                                      <p:cBhvr>
                                        <p:cTn id="19" dur="500" fill="hold"/>
                                        <p:tgtEl>
                                          <p:spTgt spid="114"/>
                                        </p:tgtEl>
                                        <p:attrNameLst>
                                          <p:attrName>ppt_h</p:attrName>
                                        </p:attrNameLst>
                                      </p:cBhvr>
                                      <p:tavLst>
                                        <p:tav tm="0">
                                          <p:val>
                                            <p:fltVal val="0"/>
                                          </p:val>
                                        </p:tav>
                                        <p:tav tm="100000">
                                          <p:val>
                                            <p:strVal val="#ppt_h"/>
                                          </p:val>
                                        </p:tav>
                                      </p:tavLst>
                                    </p:anim>
                                    <p:animEffect transition="in" filter="fade">
                                      <p:cBhvr>
                                        <p:cTn id="20" dur="500"/>
                                        <p:tgtEl>
                                          <p:spTgt spid="11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18"/>
                                        </p:tgtEl>
                                        <p:attrNameLst>
                                          <p:attrName>style.visibility</p:attrName>
                                        </p:attrNameLst>
                                      </p:cBhvr>
                                      <p:to>
                                        <p:strVal val="visible"/>
                                      </p:to>
                                    </p:set>
                                    <p:animEffect transition="in" filter="fade">
                                      <p:cBhvr>
                                        <p:cTn id="25" dur="1000"/>
                                        <p:tgtEl>
                                          <p:spTgt spid="118"/>
                                        </p:tgtEl>
                                      </p:cBhvr>
                                    </p:animEffect>
                                    <p:anim calcmode="lin" valueType="num">
                                      <p:cBhvr>
                                        <p:cTn id="26" dur="1000" fill="hold"/>
                                        <p:tgtEl>
                                          <p:spTgt spid="118"/>
                                        </p:tgtEl>
                                        <p:attrNameLst>
                                          <p:attrName>ppt_x</p:attrName>
                                        </p:attrNameLst>
                                      </p:cBhvr>
                                      <p:tavLst>
                                        <p:tav tm="0">
                                          <p:val>
                                            <p:strVal val="#ppt_x"/>
                                          </p:val>
                                        </p:tav>
                                        <p:tav tm="100000">
                                          <p:val>
                                            <p:strVal val="#ppt_x"/>
                                          </p:val>
                                        </p:tav>
                                      </p:tavLst>
                                    </p:anim>
                                    <p:anim calcmode="lin" valueType="num">
                                      <p:cBhvr>
                                        <p:cTn id="27" dur="1000" fill="hold"/>
                                        <p:tgtEl>
                                          <p:spTgt spid="11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17"/>
                                        </p:tgtEl>
                                        <p:attrNameLst>
                                          <p:attrName>style.visibility</p:attrName>
                                        </p:attrNameLst>
                                      </p:cBhvr>
                                      <p:to>
                                        <p:strVal val="visible"/>
                                      </p:to>
                                    </p:set>
                                    <p:animEffect transition="in" filter="fade">
                                      <p:cBhvr>
                                        <p:cTn id="30" dur="1000"/>
                                        <p:tgtEl>
                                          <p:spTgt spid="117"/>
                                        </p:tgtEl>
                                      </p:cBhvr>
                                    </p:animEffect>
                                    <p:anim calcmode="lin" valueType="num">
                                      <p:cBhvr>
                                        <p:cTn id="31" dur="1000" fill="hold"/>
                                        <p:tgtEl>
                                          <p:spTgt spid="117"/>
                                        </p:tgtEl>
                                        <p:attrNameLst>
                                          <p:attrName>ppt_x</p:attrName>
                                        </p:attrNameLst>
                                      </p:cBhvr>
                                      <p:tavLst>
                                        <p:tav tm="0">
                                          <p:val>
                                            <p:strVal val="#ppt_x"/>
                                          </p:val>
                                        </p:tav>
                                        <p:tav tm="100000">
                                          <p:val>
                                            <p:strVal val="#ppt_x"/>
                                          </p:val>
                                        </p:tav>
                                      </p:tavLst>
                                    </p:anim>
                                    <p:anim calcmode="lin" valueType="num">
                                      <p:cBhvr>
                                        <p:cTn id="32"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animBg="1"/>
      <p:bldP spid="117" grpId="0"/>
      <p:bldP spid="1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8F7EB1-8F0B-4E1A-BCA8-DCF62A93A48E}"/>
              </a:ext>
            </a:extLst>
          </p:cNvPr>
          <p:cNvSpPr>
            <a:spLocks noGrp="1"/>
          </p:cNvSpPr>
          <p:nvPr>
            <p:ph type="title"/>
          </p:nvPr>
        </p:nvSpPr>
        <p:spPr>
          <a:xfrm>
            <a:off x="0" y="0"/>
            <a:ext cx="7886700" cy="994172"/>
          </a:xfrm>
        </p:spPr>
        <p:txBody>
          <a:bodyPr/>
          <a:lstStyle/>
          <a:p>
            <a:r>
              <a:rPr lang="en-US" altLang="zh-CN" dirty="0"/>
              <a:t>01-1</a:t>
            </a:r>
            <a:r>
              <a:rPr lang="zh-CN" altLang="en-US" dirty="0"/>
              <a:t>研究背景</a:t>
            </a:r>
          </a:p>
        </p:txBody>
      </p:sp>
      <p:grpSp>
        <p:nvGrpSpPr>
          <p:cNvPr id="4" name="组 3">
            <a:extLst>
              <a:ext uri="{FF2B5EF4-FFF2-40B4-BE49-F238E27FC236}">
                <a16:creationId xmlns:a16="http://schemas.microsoft.com/office/drawing/2014/main" id="{D34CF663-83CA-4064-8A3A-3017AA1E80F9}"/>
              </a:ext>
            </a:extLst>
          </p:cNvPr>
          <p:cNvGrpSpPr/>
          <p:nvPr/>
        </p:nvGrpSpPr>
        <p:grpSpPr>
          <a:xfrm>
            <a:off x="0" y="1177637"/>
            <a:ext cx="9144000" cy="3144981"/>
            <a:chOff x="0" y="1177637"/>
            <a:chExt cx="12192000" cy="2550785"/>
          </a:xfrm>
          <a:solidFill>
            <a:schemeClr val="accent1"/>
          </a:solidFill>
        </p:grpSpPr>
        <p:pic>
          <p:nvPicPr>
            <p:cNvPr id="5" name="图片 4">
              <a:extLst>
                <a:ext uri="{FF2B5EF4-FFF2-40B4-BE49-F238E27FC236}">
                  <a16:creationId xmlns:a16="http://schemas.microsoft.com/office/drawing/2014/main" id="{73989EF3-9288-494D-8D1D-2BFEAE622672}"/>
                </a:ext>
              </a:extLst>
            </p:cNvPr>
            <p:cNvPicPr>
              <a:picLocks noChangeAspect="1"/>
            </p:cNvPicPr>
            <p:nvPr/>
          </p:nvPicPr>
          <p:blipFill rotWithShape="1">
            <a:blip r:embed="rId3">
              <a:extLst>
                <a:ext uri="{28A0092B-C50C-407E-A947-70E740481C1C}">
                  <a14:useLocalDpi xmlns:a14="http://schemas.microsoft.com/office/drawing/2010/main" val="0"/>
                </a:ext>
              </a:extLst>
            </a:blip>
            <a:srcRect l="5022" t="5000" r="5341" b="56342"/>
            <a:stretch/>
          </p:blipFill>
          <p:spPr>
            <a:xfrm>
              <a:off x="0" y="1177637"/>
              <a:ext cx="12192000" cy="2550784"/>
            </a:xfrm>
            <a:prstGeom prst="rect">
              <a:avLst/>
            </a:prstGeom>
            <a:grpFill/>
          </p:spPr>
        </p:pic>
        <p:sp>
          <p:nvSpPr>
            <p:cNvPr id="6" name="矩形 5">
              <a:extLst>
                <a:ext uri="{FF2B5EF4-FFF2-40B4-BE49-F238E27FC236}">
                  <a16:creationId xmlns:a16="http://schemas.microsoft.com/office/drawing/2014/main" id="{D1FFC2F1-6EB3-4653-BBC5-9631CF2A1C21}"/>
                </a:ext>
              </a:extLst>
            </p:cNvPr>
            <p:cNvSpPr/>
            <p:nvPr/>
          </p:nvSpPr>
          <p:spPr>
            <a:xfrm>
              <a:off x="0" y="1177638"/>
              <a:ext cx="12192000" cy="25507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文本框 6">
            <a:extLst>
              <a:ext uri="{FF2B5EF4-FFF2-40B4-BE49-F238E27FC236}">
                <a16:creationId xmlns:a16="http://schemas.microsoft.com/office/drawing/2014/main" id="{66A7B677-0EFA-4DED-A821-CEC052D8BA75}"/>
              </a:ext>
            </a:extLst>
          </p:cNvPr>
          <p:cNvSpPr txBox="1"/>
          <p:nvPr/>
        </p:nvSpPr>
        <p:spPr>
          <a:xfrm>
            <a:off x="1120878" y="1651819"/>
            <a:ext cx="3524864" cy="954107"/>
          </a:xfrm>
          <a:prstGeom prst="rect">
            <a:avLst/>
          </a:prstGeom>
          <a:noFill/>
        </p:spPr>
        <p:txBody>
          <a:bodyPr wrap="square" rtlCol="0">
            <a:spAutoFit/>
          </a:bodyPr>
          <a:lstStyle/>
          <a:p>
            <a:pPr algn="ctr"/>
            <a:r>
              <a:rPr lang="zh-CN" altLang="en-US" sz="2800" dirty="0">
                <a:solidFill>
                  <a:schemeClr val="bg1"/>
                </a:solidFill>
              </a:rPr>
              <a:t>数据量大，数据种类繁多，数据修改频繁</a:t>
            </a:r>
          </a:p>
        </p:txBody>
      </p:sp>
      <p:sp>
        <p:nvSpPr>
          <p:cNvPr id="8" name="文本框 7">
            <a:extLst>
              <a:ext uri="{FF2B5EF4-FFF2-40B4-BE49-F238E27FC236}">
                <a16:creationId xmlns:a16="http://schemas.microsoft.com/office/drawing/2014/main" id="{C325FBC8-84C9-4CF6-9DBA-229E6B8842FD}"/>
              </a:ext>
            </a:extLst>
          </p:cNvPr>
          <p:cNvSpPr txBox="1"/>
          <p:nvPr/>
        </p:nvSpPr>
        <p:spPr>
          <a:xfrm>
            <a:off x="1120878" y="3442642"/>
            <a:ext cx="3524864" cy="523220"/>
          </a:xfrm>
          <a:prstGeom prst="rect">
            <a:avLst/>
          </a:prstGeom>
          <a:noFill/>
        </p:spPr>
        <p:txBody>
          <a:bodyPr wrap="square" rtlCol="0">
            <a:spAutoFit/>
          </a:bodyPr>
          <a:lstStyle/>
          <a:p>
            <a:pPr algn="ctr"/>
            <a:r>
              <a:rPr lang="zh-CN" altLang="en-US" sz="2800" dirty="0">
                <a:solidFill>
                  <a:schemeClr val="bg1"/>
                </a:solidFill>
              </a:rPr>
              <a:t>数据存储？</a:t>
            </a:r>
          </a:p>
        </p:txBody>
      </p:sp>
      <p:sp>
        <p:nvSpPr>
          <p:cNvPr id="9" name="箭头: 下 8">
            <a:extLst>
              <a:ext uri="{FF2B5EF4-FFF2-40B4-BE49-F238E27FC236}">
                <a16:creationId xmlns:a16="http://schemas.microsoft.com/office/drawing/2014/main" id="{66FB68F5-628D-4FF6-B2C3-26BFCC864B84}"/>
              </a:ext>
            </a:extLst>
          </p:cNvPr>
          <p:cNvSpPr/>
          <p:nvPr/>
        </p:nvSpPr>
        <p:spPr>
          <a:xfrm>
            <a:off x="2536723" y="2605926"/>
            <a:ext cx="693174" cy="836716"/>
          </a:xfrm>
          <a:prstGeom prst="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DCE09CFB-1C1D-4D5A-BFF0-3843F1D166FD}"/>
              </a:ext>
            </a:extLst>
          </p:cNvPr>
          <p:cNvPicPr>
            <a:picLocks noChangeAspect="1"/>
          </p:cNvPicPr>
          <p:nvPr/>
        </p:nvPicPr>
        <p:blipFill>
          <a:blip r:embed="rId4"/>
          <a:stretch>
            <a:fillRect/>
          </a:stretch>
        </p:blipFill>
        <p:spPr>
          <a:xfrm>
            <a:off x="4822636" y="1177636"/>
            <a:ext cx="4180248" cy="3144980"/>
          </a:xfrm>
          <a:prstGeom prst="rect">
            <a:avLst/>
          </a:prstGeom>
          <a:effectLst>
            <a:softEdge rad="101600"/>
          </a:effectLst>
        </p:spPr>
      </p:pic>
    </p:spTree>
    <p:extLst>
      <p:ext uri="{BB962C8B-B14F-4D97-AF65-F5344CB8AC3E}">
        <p14:creationId xmlns:p14="http://schemas.microsoft.com/office/powerpoint/2010/main" val="2301610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2C814-5027-499C-9E39-27129EC058EB}"/>
              </a:ext>
            </a:extLst>
          </p:cNvPr>
          <p:cNvSpPr>
            <a:spLocks noGrp="1"/>
          </p:cNvSpPr>
          <p:nvPr>
            <p:ph type="title"/>
          </p:nvPr>
        </p:nvSpPr>
        <p:spPr>
          <a:xfrm>
            <a:off x="9218" y="9635"/>
            <a:ext cx="7886700" cy="994172"/>
          </a:xfrm>
        </p:spPr>
        <p:txBody>
          <a:bodyPr/>
          <a:lstStyle/>
          <a:p>
            <a:r>
              <a:rPr lang="en-US" altLang="zh-CN" dirty="0"/>
              <a:t>01-1</a:t>
            </a:r>
            <a:r>
              <a:rPr lang="zh-CN" altLang="en-US" dirty="0"/>
              <a:t>研究背景</a:t>
            </a:r>
          </a:p>
        </p:txBody>
      </p:sp>
      <p:sp>
        <p:nvSpPr>
          <p:cNvPr id="4" name="云形 3">
            <a:extLst>
              <a:ext uri="{FF2B5EF4-FFF2-40B4-BE49-F238E27FC236}">
                <a16:creationId xmlns:a16="http://schemas.microsoft.com/office/drawing/2014/main" id="{ED538D3C-4229-468A-A8B7-01316A45FF67}"/>
              </a:ext>
            </a:extLst>
          </p:cNvPr>
          <p:cNvSpPr/>
          <p:nvPr/>
        </p:nvSpPr>
        <p:spPr>
          <a:xfrm>
            <a:off x="1138383" y="1765248"/>
            <a:ext cx="1951404" cy="1449900"/>
          </a:xfrm>
          <a:prstGeom prst="cloud">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云存储</a:t>
            </a:r>
          </a:p>
        </p:txBody>
      </p:sp>
      <p:sp>
        <p:nvSpPr>
          <p:cNvPr id="5" name="箭头: 右 4">
            <a:extLst>
              <a:ext uri="{FF2B5EF4-FFF2-40B4-BE49-F238E27FC236}">
                <a16:creationId xmlns:a16="http://schemas.microsoft.com/office/drawing/2014/main" id="{45ED86A2-ED49-4F9F-98DF-05B7A1C31E55}"/>
              </a:ext>
            </a:extLst>
          </p:cNvPr>
          <p:cNvSpPr/>
          <p:nvPr/>
        </p:nvSpPr>
        <p:spPr>
          <a:xfrm rot="20497845">
            <a:off x="2700026" y="1109709"/>
            <a:ext cx="2742320" cy="866618"/>
          </a:xfrm>
          <a:prstGeom prst="rightArrow">
            <a:avLst/>
          </a:prstGeom>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BA76CAC-3BC5-48BD-8D34-42AFEA31FF2E}"/>
              </a:ext>
            </a:extLst>
          </p:cNvPr>
          <p:cNvSpPr txBox="1"/>
          <p:nvPr/>
        </p:nvSpPr>
        <p:spPr>
          <a:xfrm>
            <a:off x="5434781" y="320109"/>
            <a:ext cx="2890684" cy="2585323"/>
          </a:xfrm>
          <a:prstGeom prst="rect">
            <a:avLst/>
          </a:prstGeom>
          <a:noFill/>
        </p:spPr>
        <p:txBody>
          <a:bodyPr wrap="square" rtlCol="0">
            <a:spAutoFit/>
          </a:bodyPr>
          <a:lstStyle/>
          <a:p>
            <a:r>
              <a:rPr lang="zh-CN" altLang="en-US" b="1" dirty="0"/>
              <a:t>云存储</a:t>
            </a:r>
            <a:r>
              <a:rPr lang="zh-CN" altLang="en-US" dirty="0"/>
              <a:t>是一种网上在线存储（</a:t>
            </a:r>
            <a:r>
              <a:rPr lang="en-US" altLang="zh-CN" dirty="0"/>
              <a:t>Cloud storage</a:t>
            </a:r>
            <a:r>
              <a:rPr lang="zh-CN" altLang="en-US" dirty="0"/>
              <a:t>）的模式，即把数据存放在通常由第三方托管的多台虚拟服务器，而非专属的服务器上。托管公司营运大型的数据中心，需要数据存储托管的人，则透过向其购买或租赁存储空间的方式，来满足数据存储的需求。数据中心营运商根据客户的需求，在后端准备存储虚拟化的资源，并将其以存储资源池的方式提供，客户便可自行使用此存储资源池来存放文件或对象。</a:t>
            </a:r>
          </a:p>
        </p:txBody>
      </p:sp>
      <p:sp>
        <p:nvSpPr>
          <p:cNvPr id="7" name="文本框 6">
            <a:extLst>
              <a:ext uri="{FF2B5EF4-FFF2-40B4-BE49-F238E27FC236}">
                <a16:creationId xmlns:a16="http://schemas.microsoft.com/office/drawing/2014/main" id="{2819ACD2-DC30-4CCD-A6CC-5600B017ED8C}"/>
              </a:ext>
            </a:extLst>
          </p:cNvPr>
          <p:cNvSpPr txBox="1"/>
          <p:nvPr/>
        </p:nvSpPr>
        <p:spPr>
          <a:xfrm>
            <a:off x="3642852" y="1462729"/>
            <a:ext cx="619432" cy="300082"/>
          </a:xfrm>
          <a:prstGeom prst="rect">
            <a:avLst/>
          </a:prstGeom>
          <a:noFill/>
        </p:spPr>
        <p:txBody>
          <a:bodyPr wrap="square" rtlCol="0">
            <a:spAutoFit/>
          </a:bodyPr>
          <a:lstStyle/>
          <a:p>
            <a:r>
              <a:rPr lang="zh-CN" altLang="en-US" dirty="0">
                <a:solidFill>
                  <a:schemeClr val="bg1"/>
                </a:solidFill>
              </a:rPr>
              <a:t>定义</a:t>
            </a:r>
          </a:p>
        </p:txBody>
      </p:sp>
      <p:sp>
        <p:nvSpPr>
          <p:cNvPr id="8" name="箭头: 右 7">
            <a:extLst>
              <a:ext uri="{FF2B5EF4-FFF2-40B4-BE49-F238E27FC236}">
                <a16:creationId xmlns:a16="http://schemas.microsoft.com/office/drawing/2014/main" id="{A080CCA6-0F10-420B-9261-E16A5541BD50}"/>
              </a:ext>
            </a:extLst>
          </p:cNvPr>
          <p:cNvSpPr/>
          <p:nvPr/>
        </p:nvSpPr>
        <p:spPr>
          <a:xfrm rot="1482869">
            <a:off x="2783880" y="2748291"/>
            <a:ext cx="2500361" cy="75216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C3A34D24-8850-426A-ADB0-05A44BD29655}"/>
              </a:ext>
            </a:extLst>
          </p:cNvPr>
          <p:cNvSpPr txBox="1"/>
          <p:nvPr/>
        </p:nvSpPr>
        <p:spPr>
          <a:xfrm>
            <a:off x="3588945" y="2915066"/>
            <a:ext cx="619432" cy="300082"/>
          </a:xfrm>
          <a:prstGeom prst="rect">
            <a:avLst/>
          </a:prstGeom>
          <a:noFill/>
        </p:spPr>
        <p:txBody>
          <a:bodyPr wrap="square" rtlCol="0">
            <a:spAutoFit/>
          </a:bodyPr>
          <a:lstStyle/>
          <a:p>
            <a:r>
              <a:rPr lang="zh-CN" altLang="en-US" dirty="0">
                <a:solidFill>
                  <a:schemeClr val="bg1"/>
                </a:solidFill>
              </a:rPr>
              <a:t>应用</a:t>
            </a:r>
          </a:p>
        </p:txBody>
      </p:sp>
      <p:sp>
        <p:nvSpPr>
          <p:cNvPr id="10" name="文本框 9">
            <a:extLst>
              <a:ext uri="{FF2B5EF4-FFF2-40B4-BE49-F238E27FC236}">
                <a16:creationId xmlns:a16="http://schemas.microsoft.com/office/drawing/2014/main" id="{3B5D9CB9-288A-42DB-A3AF-5134DBD68075}"/>
              </a:ext>
            </a:extLst>
          </p:cNvPr>
          <p:cNvSpPr txBox="1"/>
          <p:nvPr/>
        </p:nvSpPr>
        <p:spPr>
          <a:xfrm>
            <a:off x="5434781" y="3378381"/>
            <a:ext cx="2662084" cy="507831"/>
          </a:xfrm>
          <a:prstGeom prst="rect">
            <a:avLst/>
          </a:prstGeom>
          <a:noFill/>
        </p:spPr>
        <p:txBody>
          <a:bodyPr wrap="square" rtlCol="0">
            <a:spAutoFit/>
          </a:bodyPr>
          <a:lstStyle/>
          <a:p>
            <a:r>
              <a:rPr lang="zh-CN" altLang="en-US" dirty="0"/>
              <a:t>网盘，例如百度网盘、</a:t>
            </a:r>
            <a:r>
              <a:rPr lang="en-US" altLang="zh-CN" dirty="0"/>
              <a:t>Dropbox</a:t>
            </a:r>
            <a:r>
              <a:rPr lang="zh-CN" altLang="en-US" dirty="0"/>
              <a:t>等软件</a:t>
            </a:r>
          </a:p>
        </p:txBody>
      </p:sp>
    </p:spTree>
    <p:extLst>
      <p:ext uri="{BB962C8B-B14F-4D97-AF65-F5344CB8AC3E}">
        <p14:creationId xmlns:p14="http://schemas.microsoft.com/office/powerpoint/2010/main" val="421186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7"/>
          <p:cNvSpPr>
            <a:spLocks/>
          </p:cNvSpPr>
          <p:nvPr/>
        </p:nvSpPr>
        <p:spPr bwMode="auto">
          <a:xfrm>
            <a:off x="6794381" y="2962038"/>
            <a:ext cx="1864331" cy="1313857"/>
          </a:xfrm>
          <a:custGeom>
            <a:avLst/>
            <a:gdLst>
              <a:gd name="T0" fmla="*/ 0 w 675"/>
              <a:gd name="T1" fmla="*/ 0 h 253"/>
              <a:gd name="T2" fmla="*/ 0 w 675"/>
              <a:gd name="T3" fmla="*/ 163 h 253"/>
              <a:gd name="T4" fmla="*/ 0 w 675"/>
              <a:gd name="T5" fmla="*/ 163 h 253"/>
              <a:gd name="T6" fmla="*/ 170 w 675"/>
              <a:gd name="T7" fmla="*/ 208 h 253"/>
              <a:gd name="T8" fmla="*/ 338 w 675"/>
              <a:gd name="T9" fmla="*/ 253 h 253"/>
              <a:gd name="T10" fmla="*/ 505 w 675"/>
              <a:gd name="T11" fmla="*/ 208 h 253"/>
              <a:gd name="T12" fmla="*/ 675 w 675"/>
              <a:gd name="T13" fmla="*/ 163 h 253"/>
              <a:gd name="T14" fmla="*/ 675 w 675"/>
              <a:gd name="T15" fmla="*/ 163 h 253"/>
              <a:gd name="T16" fmla="*/ 675 w 675"/>
              <a:gd name="T17" fmla="*/ 0 h 253"/>
              <a:gd name="T18" fmla="*/ 0 w 675"/>
              <a:gd name="T19"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253">
                <a:moveTo>
                  <a:pt x="0" y="0"/>
                </a:moveTo>
                <a:lnTo>
                  <a:pt x="0" y="163"/>
                </a:lnTo>
                <a:lnTo>
                  <a:pt x="0" y="163"/>
                </a:lnTo>
                <a:lnTo>
                  <a:pt x="170" y="208"/>
                </a:lnTo>
                <a:lnTo>
                  <a:pt x="338" y="253"/>
                </a:lnTo>
                <a:lnTo>
                  <a:pt x="505" y="208"/>
                </a:lnTo>
                <a:lnTo>
                  <a:pt x="675" y="163"/>
                </a:lnTo>
                <a:lnTo>
                  <a:pt x="675" y="163"/>
                </a:lnTo>
                <a:lnTo>
                  <a:pt x="675" y="0"/>
                </a:lnTo>
                <a:lnTo>
                  <a:pt x="0" y="0"/>
                </a:lnTo>
                <a:close/>
              </a:path>
            </a:pathLst>
          </a:custGeom>
          <a:solidFill>
            <a:srgbClr val="ED7D31">
              <a:alpha val="80000"/>
            </a:srgbClr>
          </a:solidFill>
          <a:ln>
            <a:noFill/>
          </a:ln>
          <a:effectLst/>
        </p:spPr>
        <p:txBody>
          <a:bodyPr vert="horz" wrap="square" lIns="0" tIns="0" rIns="0" bIns="0" numCol="1" anchor="ctr" anchorCtr="1" compatLnSpc="1">
            <a:prstTxWarp prst="textNoShape">
              <a:avLst/>
            </a:prstTxWarp>
          </a:bodyPr>
          <a:lstStyle/>
          <a:p>
            <a:pPr lvl="0" algn="ctr"/>
            <a:endParaRPr lang="zh-CN" altLang="en-US" sz="1013" dirty="0">
              <a:latin typeface="微软雅黑" pitchFamily="34" charset="-122"/>
              <a:ea typeface="微软雅黑" pitchFamily="34" charset="-122"/>
            </a:endParaRPr>
          </a:p>
        </p:txBody>
      </p:sp>
      <p:sp>
        <p:nvSpPr>
          <p:cNvPr id="2" name="Text Box 42"/>
          <p:cNvSpPr txBox="1">
            <a:spLocks noChangeArrowheads="1"/>
          </p:cNvSpPr>
          <p:nvPr/>
        </p:nvSpPr>
        <p:spPr bwMode="auto">
          <a:xfrm>
            <a:off x="2969787" y="798557"/>
            <a:ext cx="34870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buFont typeface="Arial" charset="0"/>
              <a:buNone/>
            </a:pPr>
            <a:r>
              <a:rPr lang="zh-CN" altLang="en-US" sz="3200" b="1" dirty="0">
                <a:solidFill>
                  <a:schemeClr val="accent2"/>
                </a:solidFill>
              </a:rPr>
              <a:t>本地存储</a:t>
            </a:r>
            <a:r>
              <a:rPr lang="en-US" altLang="zh-CN" sz="3200" b="1" dirty="0">
                <a:solidFill>
                  <a:schemeClr val="accent2"/>
                </a:solidFill>
              </a:rPr>
              <a:t>vs</a:t>
            </a:r>
            <a:r>
              <a:rPr lang="zh-CN" altLang="en-US" sz="3200" b="1" dirty="0">
                <a:solidFill>
                  <a:schemeClr val="accent2"/>
                </a:solidFill>
              </a:rPr>
              <a:t>云存储</a:t>
            </a:r>
            <a:endParaRPr lang="en-US" altLang="zh-CN" sz="3200" b="1" dirty="0">
              <a:solidFill>
                <a:schemeClr val="accent2"/>
              </a:solidFill>
            </a:endParaRPr>
          </a:p>
        </p:txBody>
      </p:sp>
      <p:sp>
        <p:nvSpPr>
          <p:cNvPr id="5" name="Freeform 6"/>
          <p:cNvSpPr>
            <a:spLocks/>
          </p:cNvSpPr>
          <p:nvPr/>
        </p:nvSpPr>
        <p:spPr bwMode="auto">
          <a:xfrm>
            <a:off x="6785238" y="1488058"/>
            <a:ext cx="1864331" cy="1313864"/>
          </a:xfrm>
          <a:custGeom>
            <a:avLst/>
            <a:gdLst>
              <a:gd name="T0" fmla="*/ 675 w 675"/>
              <a:gd name="T1" fmla="*/ 90 h 411"/>
              <a:gd name="T2" fmla="*/ 505 w 675"/>
              <a:gd name="T3" fmla="*/ 45 h 411"/>
              <a:gd name="T4" fmla="*/ 338 w 675"/>
              <a:gd name="T5" fmla="*/ 0 h 411"/>
              <a:gd name="T6" fmla="*/ 170 w 675"/>
              <a:gd name="T7" fmla="*/ 45 h 411"/>
              <a:gd name="T8" fmla="*/ 0 w 675"/>
              <a:gd name="T9" fmla="*/ 90 h 411"/>
              <a:gd name="T10" fmla="*/ 0 w 675"/>
              <a:gd name="T11" fmla="*/ 90 h 411"/>
              <a:gd name="T12" fmla="*/ 0 w 675"/>
              <a:gd name="T13" fmla="*/ 411 h 411"/>
              <a:gd name="T14" fmla="*/ 675 w 675"/>
              <a:gd name="T15" fmla="*/ 411 h 411"/>
              <a:gd name="T16" fmla="*/ 675 w 675"/>
              <a:gd name="T17" fmla="*/ 90 h 411"/>
              <a:gd name="T18" fmla="*/ 675 w 675"/>
              <a:gd name="T19" fmla="*/ 9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411">
                <a:moveTo>
                  <a:pt x="675" y="90"/>
                </a:moveTo>
                <a:lnTo>
                  <a:pt x="505" y="45"/>
                </a:lnTo>
                <a:lnTo>
                  <a:pt x="338" y="0"/>
                </a:lnTo>
                <a:lnTo>
                  <a:pt x="170" y="45"/>
                </a:lnTo>
                <a:lnTo>
                  <a:pt x="0" y="90"/>
                </a:lnTo>
                <a:lnTo>
                  <a:pt x="0" y="90"/>
                </a:lnTo>
                <a:lnTo>
                  <a:pt x="0" y="411"/>
                </a:lnTo>
                <a:lnTo>
                  <a:pt x="675" y="411"/>
                </a:lnTo>
                <a:lnTo>
                  <a:pt x="675" y="90"/>
                </a:lnTo>
                <a:lnTo>
                  <a:pt x="675" y="90"/>
                </a:lnTo>
                <a:close/>
              </a:path>
            </a:pathLst>
          </a:custGeom>
          <a:solidFill>
            <a:srgbClr val="5B9BD5">
              <a:alpha val="80000"/>
            </a:srgbClr>
          </a:solidFill>
          <a:ln>
            <a:noFill/>
          </a:ln>
          <a:effectLst/>
        </p:spPr>
        <p:txBody>
          <a:bodyPr vert="horz" wrap="square" lIns="0" tIns="0" rIns="0" bIns="0" numCol="1" anchor="ctr" anchorCtr="1" compatLnSpc="1">
            <a:prstTxWarp prst="textNoShape">
              <a:avLst/>
            </a:prstTxWarp>
          </a:bodyPr>
          <a:lstStyle/>
          <a:p>
            <a:pPr algn="ctr"/>
            <a:endParaRPr lang="en-US" altLang="zh-CN" sz="1800" dirty="0">
              <a:solidFill>
                <a:schemeClr val="bg1"/>
              </a:solidFill>
              <a:latin typeface="微软雅黑" pitchFamily="34" charset="-122"/>
              <a:ea typeface="微软雅黑" pitchFamily="34" charset="-122"/>
              <a:cs typeface="UKIJ Qolyazma" pitchFamily="18" charset="0"/>
            </a:endParaRPr>
          </a:p>
        </p:txBody>
      </p:sp>
      <p:cxnSp>
        <p:nvCxnSpPr>
          <p:cNvPr id="6" name="直接连接符 5"/>
          <p:cNvCxnSpPr/>
          <p:nvPr/>
        </p:nvCxnSpPr>
        <p:spPr>
          <a:xfrm flipH="1">
            <a:off x="1933841" y="2783633"/>
            <a:ext cx="4860540" cy="0"/>
          </a:xfrm>
          <a:prstGeom prst="line">
            <a:avLst/>
          </a:prstGeom>
          <a:ln w="38100">
            <a:solidFill>
              <a:srgbClr val="5B9BD5"/>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1933841" y="2980029"/>
            <a:ext cx="4860540" cy="0"/>
          </a:xfrm>
          <a:prstGeom prst="line">
            <a:avLst/>
          </a:prstGeom>
          <a:ln w="38100">
            <a:solidFill>
              <a:srgbClr val="ED7D31"/>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flipH="1">
            <a:off x="6907935" y="2114102"/>
            <a:ext cx="1616633" cy="323161"/>
          </a:xfrm>
          <a:prstGeom prst="rect">
            <a:avLst/>
          </a:prstGeom>
          <a:noFill/>
          <a:ln>
            <a:noFill/>
          </a:ln>
        </p:spPr>
        <p:txBody>
          <a:bodyPr wrap="square" lIns="68576" tIns="34288" rIns="68576" bIns="34288">
            <a:spAutoFit/>
          </a:bodyPr>
          <a:lstStyle>
            <a:defPPr>
              <a:defRPr lang="zh-CN"/>
            </a:defPPr>
            <a:lvl1pPr algn="ctr" eaLnBrk="0" hangingPunct="0">
              <a:defRPr sz="2200" b="1">
                <a:solidFill>
                  <a:srgbClr val="333333"/>
                </a:solidFill>
                <a:latin typeface="微软雅黑" pitchFamily="34" charset="-122"/>
                <a:ea typeface="微软雅黑" pitchFamily="34" charset="-122"/>
              </a:defRPr>
            </a:lvl1pPr>
            <a:lvl2pPr marL="742950" indent="-285750" eaLnBrk="0" hangingPunct="0">
              <a:defRPr>
                <a:latin typeface="Arial" charset="0"/>
                <a:ea typeface="宋体" charset="-122"/>
              </a:defRPr>
            </a:lvl2pPr>
            <a:lvl3pPr marL="1143000" indent="-228600" eaLnBrk="0" hangingPunct="0">
              <a:defRPr>
                <a:latin typeface="Arial" charset="0"/>
                <a:ea typeface="宋体" charset="-122"/>
              </a:defRPr>
            </a:lvl3pPr>
            <a:lvl4pPr marL="1600200" indent="-228600" eaLnBrk="0" hangingPunct="0">
              <a:defRPr>
                <a:latin typeface="Arial" charset="0"/>
                <a:ea typeface="宋体" charset="-122"/>
              </a:defRPr>
            </a:lvl4pPr>
            <a:lvl5pPr marL="2057400" indent="-228600" eaLnBrk="0" hangingPunct="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r>
              <a:rPr lang="zh-CN" altLang="en-US" sz="1650" dirty="0">
                <a:solidFill>
                  <a:schemeClr val="tx1">
                    <a:lumMod val="75000"/>
                    <a:lumOff val="25000"/>
                  </a:schemeClr>
                </a:solidFill>
              </a:rPr>
              <a:t>云存储</a:t>
            </a:r>
          </a:p>
        </p:txBody>
      </p:sp>
      <p:sp>
        <p:nvSpPr>
          <p:cNvPr id="9" name="TextBox 14"/>
          <p:cNvSpPr txBox="1"/>
          <p:nvPr/>
        </p:nvSpPr>
        <p:spPr>
          <a:xfrm>
            <a:off x="1933841" y="1690683"/>
            <a:ext cx="4869684" cy="853567"/>
          </a:xfrm>
          <a:prstGeom prst="rect">
            <a:avLst/>
          </a:prstGeom>
          <a:noFill/>
        </p:spPr>
        <p:txBody>
          <a:bodyPr wrap="square" rtlCol="0">
            <a:spAutoFit/>
          </a:bodyPr>
          <a:lstStyle/>
          <a:p>
            <a:pPr>
              <a:lnSpc>
                <a:spcPct val="130000"/>
              </a:lnSpc>
            </a:pPr>
            <a:r>
              <a:rPr lang="zh-CN" altLang="en-US" sz="2000" dirty="0">
                <a:solidFill>
                  <a:schemeClr val="tx1">
                    <a:lumMod val="75000"/>
                    <a:lumOff val="25000"/>
                  </a:schemeClr>
                </a:solidFill>
                <a:latin typeface="微软雅黑" pitchFamily="34" charset="-122"/>
                <a:ea typeface="微软雅黑" pitchFamily="34" charset="-122"/>
              </a:rPr>
              <a:t>（</a:t>
            </a:r>
            <a:r>
              <a:rPr lang="en-US" altLang="zh-CN" sz="2000" dirty="0">
                <a:solidFill>
                  <a:schemeClr val="tx1">
                    <a:lumMod val="75000"/>
                    <a:lumOff val="25000"/>
                  </a:schemeClr>
                </a:solidFill>
                <a:latin typeface="微软雅黑" pitchFamily="34" charset="-122"/>
                <a:ea typeface="微软雅黑" pitchFamily="34" charset="-122"/>
              </a:rPr>
              <a:t>1</a:t>
            </a:r>
            <a:r>
              <a:rPr lang="zh-CN" altLang="en-US" sz="2000" dirty="0">
                <a:solidFill>
                  <a:schemeClr val="tx1">
                    <a:lumMod val="75000"/>
                    <a:lumOff val="25000"/>
                  </a:schemeClr>
                </a:solidFill>
                <a:latin typeface="微软雅黑" pitchFamily="34" charset="-122"/>
                <a:ea typeface="微软雅黑" pitchFamily="34" charset="-122"/>
              </a:rPr>
              <a:t>）不需要携带物理设备</a:t>
            </a:r>
            <a:endParaRPr lang="en-US" altLang="zh-CN" sz="2000" dirty="0">
              <a:solidFill>
                <a:schemeClr val="tx1">
                  <a:lumMod val="75000"/>
                  <a:lumOff val="25000"/>
                </a:schemeClr>
              </a:solidFill>
              <a:latin typeface="微软雅黑" pitchFamily="34" charset="-122"/>
              <a:ea typeface="微软雅黑" pitchFamily="34" charset="-122"/>
            </a:endParaRPr>
          </a:p>
          <a:p>
            <a:pPr>
              <a:lnSpc>
                <a:spcPct val="130000"/>
              </a:lnSpc>
            </a:pPr>
            <a:r>
              <a:rPr lang="zh-CN" altLang="en-US" sz="2000" dirty="0">
                <a:solidFill>
                  <a:schemeClr val="tx1">
                    <a:lumMod val="75000"/>
                    <a:lumOff val="25000"/>
                  </a:schemeClr>
                </a:solidFill>
                <a:latin typeface="微软雅黑" pitchFamily="34" charset="-122"/>
                <a:ea typeface="微软雅黑" pitchFamily="34" charset="-122"/>
              </a:rPr>
              <a:t>（</a:t>
            </a:r>
            <a:r>
              <a:rPr lang="en-US" altLang="zh-CN" sz="2000" dirty="0">
                <a:solidFill>
                  <a:schemeClr val="tx1">
                    <a:lumMod val="75000"/>
                    <a:lumOff val="25000"/>
                  </a:schemeClr>
                </a:solidFill>
                <a:latin typeface="微软雅黑" pitchFamily="34" charset="-122"/>
                <a:ea typeface="微软雅黑" pitchFamily="34" charset="-122"/>
              </a:rPr>
              <a:t>2</a:t>
            </a:r>
            <a:r>
              <a:rPr lang="zh-CN" altLang="en-US" sz="2000" dirty="0">
                <a:solidFill>
                  <a:schemeClr val="tx1">
                    <a:lumMod val="75000"/>
                    <a:lumOff val="25000"/>
                  </a:schemeClr>
                </a:solidFill>
                <a:latin typeface="微软雅黑" pitchFamily="34" charset="-122"/>
                <a:ea typeface="微软雅黑" pitchFamily="34" charset="-122"/>
              </a:rPr>
              <a:t>）多终端共享（</a:t>
            </a:r>
            <a:r>
              <a:rPr lang="en-US" altLang="zh-CN" sz="2000" dirty="0">
                <a:solidFill>
                  <a:schemeClr val="tx1">
                    <a:lumMod val="75000"/>
                    <a:lumOff val="25000"/>
                  </a:schemeClr>
                </a:solidFill>
                <a:latin typeface="微软雅黑" pitchFamily="34" charset="-122"/>
                <a:ea typeface="微软雅黑" pitchFamily="34" charset="-122"/>
              </a:rPr>
              <a:t>3</a:t>
            </a:r>
            <a:r>
              <a:rPr lang="zh-CN" altLang="en-US" sz="2000" dirty="0">
                <a:solidFill>
                  <a:schemeClr val="tx1">
                    <a:lumMod val="75000"/>
                    <a:lumOff val="25000"/>
                  </a:schemeClr>
                </a:solidFill>
                <a:latin typeface="微软雅黑" pitchFamily="34" charset="-122"/>
                <a:ea typeface="微软雅黑" pitchFamily="34" charset="-122"/>
              </a:rPr>
              <a:t>）文件的备份</a:t>
            </a:r>
          </a:p>
        </p:txBody>
      </p:sp>
      <p:sp>
        <p:nvSpPr>
          <p:cNvPr id="10" name="TextBox 15"/>
          <p:cNvSpPr txBox="1"/>
          <p:nvPr/>
        </p:nvSpPr>
        <p:spPr>
          <a:xfrm flipH="1">
            <a:off x="6907934" y="3329893"/>
            <a:ext cx="1616633" cy="323161"/>
          </a:xfrm>
          <a:prstGeom prst="rect">
            <a:avLst/>
          </a:prstGeom>
          <a:noFill/>
          <a:ln>
            <a:noFill/>
          </a:ln>
        </p:spPr>
        <p:txBody>
          <a:bodyPr wrap="square" lIns="68576" tIns="34288" rIns="68576" bIns="34288">
            <a:spAutoFit/>
          </a:bodyPr>
          <a:lstStyle>
            <a:defPPr>
              <a:defRPr lang="zh-CN"/>
            </a:defPPr>
            <a:lvl1pPr eaLnBrk="0" hangingPunct="0">
              <a:defRPr sz="2200" b="1">
                <a:solidFill>
                  <a:srgbClr val="333333"/>
                </a:solidFill>
                <a:latin typeface="微软雅黑" pitchFamily="34" charset="-122"/>
                <a:ea typeface="微软雅黑" pitchFamily="34" charset="-122"/>
              </a:defRPr>
            </a:lvl1pPr>
            <a:lvl2pPr marL="742950" indent="-285750" eaLnBrk="0" hangingPunct="0">
              <a:defRPr>
                <a:latin typeface="Arial" charset="0"/>
                <a:ea typeface="宋体" charset="-122"/>
              </a:defRPr>
            </a:lvl2pPr>
            <a:lvl3pPr marL="1143000" indent="-228600" eaLnBrk="0" hangingPunct="0">
              <a:defRPr>
                <a:latin typeface="Arial" charset="0"/>
                <a:ea typeface="宋体" charset="-122"/>
              </a:defRPr>
            </a:lvl3pPr>
            <a:lvl4pPr marL="1600200" indent="-228600" eaLnBrk="0" hangingPunct="0">
              <a:defRPr>
                <a:latin typeface="Arial" charset="0"/>
                <a:ea typeface="宋体" charset="-122"/>
              </a:defRPr>
            </a:lvl4pPr>
            <a:lvl5pPr marL="2057400" indent="-228600" eaLnBrk="0" hangingPunct="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pPr algn="ctr"/>
            <a:r>
              <a:rPr lang="zh-CN" altLang="en-US" sz="1650" dirty="0">
                <a:solidFill>
                  <a:schemeClr val="tx1">
                    <a:lumMod val="75000"/>
                    <a:lumOff val="25000"/>
                  </a:schemeClr>
                </a:solidFill>
              </a:rPr>
              <a:t>本地存储</a:t>
            </a:r>
          </a:p>
        </p:txBody>
      </p:sp>
      <p:sp>
        <p:nvSpPr>
          <p:cNvPr id="11" name="TextBox 16"/>
          <p:cNvSpPr txBox="1"/>
          <p:nvPr/>
        </p:nvSpPr>
        <p:spPr>
          <a:xfrm>
            <a:off x="2002038" y="3226270"/>
            <a:ext cx="4482498" cy="853567"/>
          </a:xfrm>
          <a:prstGeom prst="rect">
            <a:avLst/>
          </a:prstGeom>
          <a:noFill/>
        </p:spPr>
        <p:txBody>
          <a:bodyPr wrap="square" rtlCol="0">
            <a:spAutoFit/>
          </a:bodyPr>
          <a:lstStyle/>
          <a:p>
            <a:pPr>
              <a:lnSpc>
                <a:spcPct val="130000"/>
              </a:lnSpc>
            </a:pPr>
            <a:r>
              <a:rPr lang="zh-CN" altLang="en-US" sz="2000" dirty="0">
                <a:solidFill>
                  <a:schemeClr val="tx1">
                    <a:lumMod val="75000"/>
                    <a:lumOff val="25000"/>
                  </a:schemeClr>
                </a:solidFill>
                <a:latin typeface="微软雅黑" pitchFamily="34" charset="-122"/>
                <a:ea typeface="微软雅黑" pitchFamily="34" charset="-122"/>
              </a:rPr>
              <a:t>（</a:t>
            </a:r>
            <a:r>
              <a:rPr lang="en-US" altLang="zh-CN" sz="2000" dirty="0">
                <a:solidFill>
                  <a:schemeClr val="tx1">
                    <a:lumMod val="75000"/>
                    <a:lumOff val="25000"/>
                  </a:schemeClr>
                </a:solidFill>
                <a:latin typeface="微软雅黑" pitchFamily="34" charset="-122"/>
                <a:ea typeface="微软雅黑" pitchFamily="34" charset="-122"/>
              </a:rPr>
              <a:t>1</a:t>
            </a:r>
            <a:r>
              <a:rPr lang="zh-CN" altLang="en-US" sz="2000" dirty="0">
                <a:solidFill>
                  <a:schemeClr val="tx1">
                    <a:lumMod val="75000"/>
                    <a:lumOff val="25000"/>
                  </a:schemeClr>
                </a:solidFill>
                <a:latin typeface="微软雅黑" pitchFamily="34" charset="-122"/>
                <a:ea typeface="微软雅黑" pitchFamily="34" charset="-122"/>
              </a:rPr>
              <a:t>）文件安全（</a:t>
            </a:r>
            <a:r>
              <a:rPr lang="en-US" altLang="zh-CN" sz="2000" dirty="0">
                <a:solidFill>
                  <a:schemeClr val="tx1">
                    <a:lumMod val="75000"/>
                    <a:lumOff val="25000"/>
                  </a:schemeClr>
                </a:solidFill>
                <a:latin typeface="微软雅黑" pitchFamily="34" charset="-122"/>
                <a:ea typeface="微软雅黑" pitchFamily="34" charset="-122"/>
              </a:rPr>
              <a:t>2</a:t>
            </a:r>
            <a:r>
              <a:rPr lang="zh-CN" altLang="en-US" sz="2000" dirty="0">
                <a:solidFill>
                  <a:schemeClr val="tx1">
                    <a:lumMod val="75000"/>
                    <a:lumOff val="25000"/>
                  </a:schemeClr>
                </a:solidFill>
                <a:latin typeface="微软雅黑" pitchFamily="34" charset="-122"/>
                <a:ea typeface="微软雅黑" pitchFamily="34" charset="-122"/>
              </a:rPr>
              <a:t>）用户隐私</a:t>
            </a:r>
            <a:endParaRPr lang="en-US" altLang="zh-CN" sz="2000" dirty="0">
              <a:solidFill>
                <a:schemeClr val="tx1">
                  <a:lumMod val="75000"/>
                  <a:lumOff val="25000"/>
                </a:schemeClr>
              </a:solidFill>
              <a:latin typeface="微软雅黑" pitchFamily="34" charset="-122"/>
              <a:ea typeface="微软雅黑" pitchFamily="34" charset="-122"/>
            </a:endParaRPr>
          </a:p>
          <a:p>
            <a:pPr>
              <a:lnSpc>
                <a:spcPct val="130000"/>
              </a:lnSpc>
            </a:pPr>
            <a:r>
              <a:rPr lang="zh-CN" altLang="en-US" sz="2000" dirty="0">
                <a:solidFill>
                  <a:schemeClr val="tx1">
                    <a:lumMod val="75000"/>
                    <a:lumOff val="25000"/>
                  </a:schemeClr>
                </a:solidFill>
                <a:latin typeface="微软雅黑" pitchFamily="34" charset="-122"/>
                <a:ea typeface="微软雅黑" pitchFamily="34" charset="-122"/>
              </a:rPr>
              <a:t>（</a:t>
            </a:r>
            <a:r>
              <a:rPr lang="en-US" altLang="zh-CN" sz="2000" dirty="0">
                <a:solidFill>
                  <a:schemeClr val="tx1">
                    <a:lumMod val="75000"/>
                    <a:lumOff val="25000"/>
                  </a:schemeClr>
                </a:solidFill>
                <a:latin typeface="微软雅黑" pitchFamily="34" charset="-122"/>
                <a:ea typeface="微软雅黑" pitchFamily="34" charset="-122"/>
              </a:rPr>
              <a:t>3</a:t>
            </a:r>
            <a:r>
              <a:rPr lang="zh-CN" altLang="en-US" sz="2000" dirty="0">
                <a:solidFill>
                  <a:schemeClr val="tx1">
                    <a:lumMod val="75000"/>
                    <a:lumOff val="25000"/>
                  </a:schemeClr>
                </a:solidFill>
                <a:latin typeface="微软雅黑" pitchFamily="34" charset="-122"/>
                <a:ea typeface="微软雅黑" pitchFamily="34" charset="-122"/>
              </a:rPr>
              <a:t>）文件编辑便捷（</a:t>
            </a:r>
            <a:r>
              <a:rPr lang="en-US" altLang="zh-CN" sz="2000" dirty="0">
                <a:solidFill>
                  <a:schemeClr val="tx1">
                    <a:lumMod val="75000"/>
                    <a:lumOff val="25000"/>
                  </a:schemeClr>
                </a:solidFill>
                <a:latin typeface="微软雅黑" pitchFamily="34" charset="-122"/>
                <a:ea typeface="微软雅黑" pitchFamily="34" charset="-122"/>
              </a:rPr>
              <a:t>4</a:t>
            </a:r>
            <a:r>
              <a:rPr lang="zh-CN" altLang="en-US" sz="2000" dirty="0">
                <a:solidFill>
                  <a:schemeClr val="tx1">
                    <a:lumMod val="75000"/>
                    <a:lumOff val="25000"/>
                  </a:schemeClr>
                </a:solidFill>
                <a:latin typeface="微软雅黑" pitchFamily="34" charset="-122"/>
                <a:ea typeface="微软雅黑" pitchFamily="34" charset="-122"/>
              </a:rPr>
              <a:t>）无网络</a:t>
            </a:r>
          </a:p>
        </p:txBody>
      </p:sp>
      <p:sp>
        <p:nvSpPr>
          <p:cNvPr id="13" name="标题 1">
            <a:extLst>
              <a:ext uri="{FF2B5EF4-FFF2-40B4-BE49-F238E27FC236}">
                <a16:creationId xmlns:a16="http://schemas.microsoft.com/office/drawing/2014/main" id="{EE73BEEA-2F1A-41BC-A1B0-399099678EFC}"/>
              </a:ext>
            </a:extLst>
          </p:cNvPr>
          <p:cNvSpPr>
            <a:spLocks noGrp="1"/>
          </p:cNvSpPr>
          <p:nvPr>
            <p:ph type="title"/>
          </p:nvPr>
        </p:nvSpPr>
        <p:spPr>
          <a:xfrm>
            <a:off x="0" y="11766"/>
            <a:ext cx="3287047" cy="994172"/>
          </a:xfrm>
        </p:spPr>
        <p:txBody>
          <a:bodyPr/>
          <a:lstStyle/>
          <a:p>
            <a:r>
              <a:rPr lang="en-US" altLang="zh-CN" dirty="0"/>
              <a:t>01-2</a:t>
            </a:r>
            <a:r>
              <a:rPr lang="zh-CN" altLang="en-US" dirty="0"/>
              <a:t>研究意义</a:t>
            </a:r>
          </a:p>
        </p:txBody>
      </p:sp>
      <p:sp>
        <p:nvSpPr>
          <p:cNvPr id="14" name="文本框 13">
            <a:extLst>
              <a:ext uri="{FF2B5EF4-FFF2-40B4-BE49-F238E27FC236}">
                <a16:creationId xmlns:a16="http://schemas.microsoft.com/office/drawing/2014/main" id="{CCAB32DC-2240-44AD-BB11-CC6A35795353}"/>
              </a:ext>
            </a:extLst>
          </p:cNvPr>
          <p:cNvSpPr txBox="1"/>
          <p:nvPr/>
        </p:nvSpPr>
        <p:spPr>
          <a:xfrm>
            <a:off x="1858296" y="4470669"/>
            <a:ext cx="2470355" cy="369332"/>
          </a:xfrm>
          <a:prstGeom prst="rect">
            <a:avLst/>
          </a:prstGeom>
          <a:noFill/>
        </p:spPr>
        <p:txBody>
          <a:bodyPr wrap="square" rtlCol="0">
            <a:spAutoFit/>
          </a:bodyPr>
          <a:lstStyle/>
          <a:p>
            <a:r>
              <a:rPr lang="zh-CN" altLang="en-US" sz="1800" dirty="0">
                <a:solidFill>
                  <a:srgbClr val="FF0000"/>
                </a:solidFill>
              </a:rPr>
              <a:t>如何改进现有网盘技术</a:t>
            </a:r>
          </a:p>
        </p:txBody>
      </p:sp>
      <p:sp>
        <p:nvSpPr>
          <p:cNvPr id="15" name="文本框 14">
            <a:extLst>
              <a:ext uri="{FF2B5EF4-FFF2-40B4-BE49-F238E27FC236}">
                <a16:creationId xmlns:a16="http://schemas.microsoft.com/office/drawing/2014/main" id="{DF15F755-9712-47FC-A6FF-A00214B12487}"/>
              </a:ext>
            </a:extLst>
          </p:cNvPr>
          <p:cNvSpPr txBox="1"/>
          <p:nvPr/>
        </p:nvSpPr>
        <p:spPr>
          <a:xfrm>
            <a:off x="4230305" y="4220170"/>
            <a:ext cx="966019" cy="923330"/>
          </a:xfrm>
          <a:prstGeom prst="rect">
            <a:avLst/>
          </a:prstGeom>
          <a:noFill/>
        </p:spPr>
        <p:txBody>
          <a:bodyPr wrap="square" rtlCol="0">
            <a:spAutoFit/>
          </a:bodyPr>
          <a:lstStyle/>
          <a:p>
            <a:r>
              <a:rPr lang="zh-CN" altLang="en-US" sz="5400" dirty="0">
                <a:solidFill>
                  <a:srgbClr val="FF0000"/>
                </a:solidFill>
              </a:rPr>
              <a:t>？</a:t>
            </a:r>
          </a:p>
        </p:txBody>
      </p:sp>
    </p:spTree>
    <p:extLst>
      <p:ext uri="{BB962C8B-B14F-4D97-AF65-F5344CB8AC3E}">
        <p14:creationId xmlns:p14="http://schemas.microsoft.com/office/powerpoint/2010/main" val="3833437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airplan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ppt_y</p:attrName>
                                        </p:attrNameLst>
                                      </p:cBhvr>
                                      <p:tavLst>
                                        <p:tav tm="0">
                                          <p:val>
                                            <p:strVal val="#ppt_y-#ppt_h*1.125000"/>
                                          </p:val>
                                        </p:tav>
                                        <p:tav tm="100000">
                                          <p:val>
                                            <p:strVal val="#ppt_y"/>
                                          </p:val>
                                        </p:tav>
                                      </p:tavLst>
                                    </p:anim>
                                    <p:animEffect transition="in" filter="wipe(down)">
                                      <p:cBhvr>
                                        <p:cTn id="17" dur="500"/>
                                        <p:tgtEl>
                                          <p:spTgt spid="12"/>
                                        </p:tgtEl>
                                      </p:cBhvr>
                                    </p:animEffect>
                                  </p:childTnLst>
                                </p:cTn>
                              </p:par>
                              <p:par>
                                <p:cTn id="18" presetID="22" presetClass="entr" presetSubtype="2"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wipe(right)">
                                      <p:cBhvr>
                                        <p:cTn id="20" dur="500"/>
                                        <p:tgtEl>
                                          <p:spTgt spid="6"/>
                                        </p:tgtEl>
                                      </p:cBhvr>
                                    </p:animEffect>
                                  </p:childTnLst>
                                </p:cTn>
                              </p:par>
                              <p:par>
                                <p:cTn id="21" presetID="22" presetClass="entr" presetSubtype="2" fill="hold" nodeType="withEffect">
                                  <p:stCondLst>
                                    <p:cond delay="40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500"/>
                                        <p:tgtEl>
                                          <p:spTgt spid="7"/>
                                        </p:tgtEl>
                                      </p:cBhvr>
                                    </p:animEffect>
                                  </p:childTnLst>
                                </p:cTn>
                              </p:par>
                              <p:par>
                                <p:cTn id="24" presetID="10" presetClass="entr" presetSubtype="0" fill="hold" grpId="0" nodeType="withEffect">
                                  <p:stCondLst>
                                    <p:cond delay="1000"/>
                                  </p:stCondLst>
                                  <p:iterate type="lt">
                                    <p:tmPct val="10000"/>
                                  </p:iterate>
                                  <p:childTnLst>
                                    <p:set>
                                      <p:cBhvr>
                                        <p:cTn id="25" dur="1" fill="hold">
                                          <p:stCondLst>
                                            <p:cond delay="0"/>
                                          </p:stCondLst>
                                        </p:cTn>
                                        <p:tgtEl>
                                          <p:spTgt spid="8"/>
                                        </p:tgtEl>
                                        <p:attrNameLst>
                                          <p:attrName>style.visibility</p:attrName>
                                        </p:attrNameLst>
                                      </p:cBhvr>
                                      <p:to>
                                        <p:strVal val="visible"/>
                                      </p:to>
                                    </p:set>
                                    <p:animEffect transition="in" filter="fade">
                                      <p:cBhvr>
                                        <p:cTn id="26" dur="100"/>
                                        <p:tgtEl>
                                          <p:spTgt spid="8"/>
                                        </p:tgtEl>
                                      </p:cBhvr>
                                    </p:animEffect>
                                  </p:childTnLst>
                                </p:cTn>
                              </p:par>
                              <p:par>
                                <p:cTn id="27" presetID="10" presetClass="entr" presetSubtype="0" fill="hold" grpId="0" nodeType="withEffect">
                                  <p:stCondLst>
                                    <p:cond delay="1000"/>
                                  </p:stCondLst>
                                  <p:iterate type="lt">
                                    <p:tmPct val="10000"/>
                                  </p:iterate>
                                  <p:childTnLst>
                                    <p:set>
                                      <p:cBhvr>
                                        <p:cTn id="28" dur="1" fill="hold">
                                          <p:stCondLst>
                                            <p:cond delay="0"/>
                                          </p:stCondLst>
                                        </p:cTn>
                                        <p:tgtEl>
                                          <p:spTgt spid="9"/>
                                        </p:tgtEl>
                                        <p:attrNameLst>
                                          <p:attrName>style.visibility</p:attrName>
                                        </p:attrNameLst>
                                      </p:cBhvr>
                                      <p:to>
                                        <p:strVal val="visible"/>
                                      </p:to>
                                    </p:set>
                                    <p:animEffect transition="in" filter="fade">
                                      <p:cBhvr>
                                        <p:cTn id="29" dur="100"/>
                                        <p:tgtEl>
                                          <p:spTgt spid="9"/>
                                        </p:tgtEl>
                                      </p:cBhvr>
                                    </p:animEffect>
                                  </p:childTnLst>
                                </p:cTn>
                              </p:par>
                              <p:par>
                                <p:cTn id="30" presetID="10" presetClass="entr" presetSubtype="0" fill="hold" grpId="0" nodeType="withEffect">
                                  <p:stCondLst>
                                    <p:cond delay="1000"/>
                                  </p:stCondLst>
                                  <p:iterate type="lt">
                                    <p:tmPct val="10000"/>
                                  </p:iterate>
                                  <p:childTnLst>
                                    <p:set>
                                      <p:cBhvr>
                                        <p:cTn id="31" dur="1" fill="hold">
                                          <p:stCondLst>
                                            <p:cond delay="0"/>
                                          </p:stCondLst>
                                        </p:cTn>
                                        <p:tgtEl>
                                          <p:spTgt spid="10"/>
                                        </p:tgtEl>
                                        <p:attrNameLst>
                                          <p:attrName>style.visibility</p:attrName>
                                        </p:attrNameLst>
                                      </p:cBhvr>
                                      <p:to>
                                        <p:strVal val="visible"/>
                                      </p:to>
                                    </p:set>
                                    <p:animEffect transition="in" filter="fade">
                                      <p:cBhvr>
                                        <p:cTn id="32" dur="100"/>
                                        <p:tgtEl>
                                          <p:spTgt spid="10"/>
                                        </p:tgtEl>
                                      </p:cBhvr>
                                    </p:animEffect>
                                  </p:childTnLst>
                                </p:cTn>
                              </p:par>
                              <p:par>
                                <p:cTn id="33" presetID="10" presetClass="entr" presetSubtype="0" fill="hold" grpId="0" nodeType="withEffect">
                                  <p:stCondLst>
                                    <p:cond delay="1000"/>
                                  </p:stCondLst>
                                  <p:iterate type="lt">
                                    <p:tmPct val="10000"/>
                                  </p:iterate>
                                  <p:childTnLst>
                                    <p:set>
                                      <p:cBhvr>
                                        <p:cTn id="34" dur="1" fill="hold">
                                          <p:stCondLst>
                                            <p:cond delay="0"/>
                                          </p:stCondLst>
                                        </p:cTn>
                                        <p:tgtEl>
                                          <p:spTgt spid="11"/>
                                        </p:tgtEl>
                                        <p:attrNameLst>
                                          <p:attrName>style.visibility</p:attrName>
                                        </p:attrNameLst>
                                      </p:cBhvr>
                                      <p:to>
                                        <p:strVal val="visible"/>
                                      </p:to>
                                    </p:set>
                                    <p:animEffect transition="in" filter="fade">
                                      <p:cBhvr>
                                        <p:cTn id="35" dur="1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5" grpId="0" animBg="1"/>
      <p:bldP spid="8" grpId="0"/>
      <p:bldP spid="9" grpId="0"/>
      <p:bldP spid="10" grpId="0"/>
      <p:bldP spid="11"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AEE"/>
        </a:solidFill>
        <a:effectLst/>
      </p:bgPr>
    </p:bg>
    <p:spTree>
      <p:nvGrpSpPr>
        <p:cNvPr id="1" name=""/>
        <p:cNvGrpSpPr/>
        <p:nvPr/>
      </p:nvGrpSpPr>
      <p:grpSpPr>
        <a:xfrm>
          <a:off x="0" y="0"/>
          <a:ext cx="0" cy="0"/>
          <a:chOff x="0" y="0"/>
          <a:chExt cx="0" cy="0"/>
        </a:xfrm>
      </p:grpSpPr>
      <p:sp>
        <p:nvSpPr>
          <p:cNvPr id="3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A7B35C7-3399-4B50-93DC-C1175FAAC143}"/>
              </a:ext>
            </a:extLst>
          </p:cNvPr>
          <p:cNvSpPr>
            <a:spLocks noGrp="1"/>
          </p:cNvSpPr>
          <p:nvPr>
            <p:ph type="title"/>
          </p:nvPr>
        </p:nvSpPr>
        <p:spPr>
          <a:xfrm>
            <a:off x="771525" y="1475449"/>
            <a:ext cx="1971675" cy="1910443"/>
          </a:xfrm>
          <a:prstGeom prst="ellipse">
            <a:avLst/>
          </a:prstGeom>
          <a:noFill/>
        </p:spPr>
        <p:txBody>
          <a:bodyPr vert="horz" lIns="91440" tIns="45720" rIns="91440" bIns="45720" rtlCol="0" anchor="ctr">
            <a:normAutofit/>
          </a:bodyPr>
          <a:lstStyle/>
          <a:p>
            <a:pPr algn="ctr" defTabSz="914400"/>
            <a:r>
              <a:rPr lang="zh-CN" altLang="en-US" sz="2300" kern="1200">
                <a:solidFill>
                  <a:srgbClr val="FFFFFF"/>
                </a:solidFill>
                <a:latin typeface="+mj-lt"/>
                <a:ea typeface="+mj-ea"/>
                <a:cs typeface="+mj-cs"/>
              </a:rPr>
              <a:t>传统网盘软件架构</a:t>
            </a:r>
            <a:br>
              <a:rPr lang="zh-CN" altLang="en-US" sz="2300" kern="1200">
                <a:solidFill>
                  <a:srgbClr val="FFFFFF"/>
                </a:solidFill>
                <a:latin typeface="+mj-lt"/>
                <a:ea typeface="+mj-ea"/>
                <a:cs typeface="+mj-cs"/>
              </a:rPr>
            </a:br>
            <a:endParaRPr lang="zh-CN" altLang="en-US" sz="2300" kern="1200">
              <a:solidFill>
                <a:srgbClr val="FFFFFF"/>
              </a:solidFill>
              <a:latin typeface="+mj-lt"/>
              <a:ea typeface="+mj-ea"/>
              <a:cs typeface="+mj-cs"/>
            </a:endParaRPr>
          </a:p>
        </p:txBody>
      </p:sp>
      <p:pic>
        <p:nvPicPr>
          <p:cNvPr id="4" name="图片 3">
            <a:extLst>
              <a:ext uri="{FF2B5EF4-FFF2-40B4-BE49-F238E27FC236}">
                <a16:creationId xmlns:a16="http://schemas.microsoft.com/office/drawing/2014/main" id="{B51B7A88-75F1-4AB3-BCD9-FFBAE634DC4F}"/>
              </a:ext>
            </a:extLst>
          </p:cNvPr>
          <p:cNvPicPr>
            <a:picLocks noChangeAspect="1"/>
          </p:cNvPicPr>
          <p:nvPr/>
        </p:nvPicPr>
        <p:blipFill>
          <a:blip r:embed="rId3"/>
          <a:stretch>
            <a:fillRect/>
          </a:stretch>
        </p:blipFill>
        <p:spPr>
          <a:xfrm>
            <a:off x="3582987" y="717873"/>
            <a:ext cx="5085525" cy="3706005"/>
          </a:xfrm>
          <a:prstGeom prst="rect">
            <a:avLst/>
          </a:prstGeom>
        </p:spPr>
      </p:pic>
    </p:spTree>
    <p:extLst>
      <p:ext uri="{BB962C8B-B14F-4D97-AF65-F5344CB8AC3E}">
        <p14:creationId xmlns:p14="http://schemas.microsoft.com/office/powerpoint/2010/main" val="3030743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p:cNvSpPr txBox="1">
            <a:spLocks noChangeArrowheads="1"/>
          </p:cNvSpPr>
          <p:nvPr/>
        </p:nvSpPr>
        <p:spPr bwMode="auto">
          <a:xfrm>
            <a:off x="3655724" y="290122"/>
            <a:ext cx="183255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pPr>
            <a:r>
              <a:rPr lang="zh-CN" altLang="en-US" sz="3200" b="1" dirty="0">
                <a:solidFill>
                  <a:schemeClr val="accent2"/>
                </a:solidFill>
              </a:rPr>
              <a:t>潜在问题</a:t>
            </a:r>
            <a:endParaRPr lang="en-US" altLang="zh-CN" sz="3200" b="1" dirty="0">
              <a:solidFill>
                <a:schemeClr val="accent2"/>
              </a:solidFill>
            </a:endParaRPr>
          </a:p>
        </p:txBody>
      </p:sp>
      <p:cxnSp>
        <p:nvCxnSpPr>
          <p:cNvPr id="4" name="直接连接符 3"/>
          <p:cNvCxnSpPr/>
          <p:nvPr/>
        </p:nvCxnSpPr>
        <p:spPr>
          <a:xfrm>
            <a:off x="4226801" y="837031"/>
            <a:ext cx="690398"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3505201" y="1675266"/>
            <a:ext cx="2400300" cy="2400300"/>
          </a:xfrm>
          <a:prstGeom prst="ellipse">
            <a:avLst/>
          </a:prstGeom>
          <a:solidFill>
            <a:srgbClr val="5B9BD5">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6" name="椭圆 5"/>
          <p:cNvSpPr/>
          <p:nvPr/>
        </p:nvSpPr>
        <p:spPr>
          <a:xfrm>
            <a:off x="3140148" y="1310214"/>
            <a:ext cx="3130406" cy="3130406"/>
          </a:xfrm>
          <a:prstGeom prst="ellipse">
            <a:avLst/>
          </a:prstGeom>
          <a:noFill/>
          <a:ln w="317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grpSp>
        <p:nvGrpSpPr>
          <p:cNvPr id="7" name="组合 6"/>
          <p:cNvGrpSpPr/>
          <p:nvPr/>
        </p:nvGrpSpPr>
        <p:grpSpPr>
          <a:xfrm>
            <a:off x="6281333" y="1460364"/>
            <a:ext cx="2865072" cy="1127920"/>
            <a:chOff x="484131" y="2418093"/>
            <a:chExt cx="3820096" cy="1503891"/>
          </a:xfrm>
        </p:grpSpPr>
        <p:sp>
          <p:nvSpPr>
            <p:cNvPr id="8" name="矩形 7"/>
            <p:cNvSpPr/>
            <p:nvPr/>
          </p:nvSpPr>
          <p:spPr>
            <a:xfrm>
              <a:off x="484131" y="2733027"/>
              <a:ext cx="3820096" cy="1188957"/>
            </a:xfrm>
            <a:prstGeom prst="rect">
              <a:avLst/>
            </a:prstGeom>
            <a:noFill/>
          </p:spPr>
          <p:txBody>
            <a:bodyPr wrap="square">
              <a:spAutoFit/>
            </a:bodyPr>
            <a:lstStyle/>
            <a:p>
              <a:pPr>
                <a:lnSpc>
                  <a:spcPct val="150000"/>
                </a:lnSpc>
              </a:pPr>
              <a:r>
                <a:rPr lang="zh-CN" altLang="en-US" sz="1200" dirty="0"/>
                <a:t>（</a:t>
              </a:r>
              <a:r>
                <a:rPr lang="en-US" altLang="zh-CN" sz="1200" dirty="0"/>
                <a:t>1</a:t>
              </a:r>
              <a:r>
                <a:rPr lang="zh-CN" altLang="en-US" sz="1200" dirty="0"/>
                <a:t>）文件以明文方式存储在服务器</a:t>
              </a:r>
              <a:endParaRPr lang="en-US" altLang="zh-CN" sz="1200" dirty="0"/>
            </a:p>
            <a:p>
              <a:pPr>
                <a:lnSpc>
                  <a:spcPct val="150000"/>
                </a:lnSpc>
              </a:pPr>
              <a:r>
                <a:rPr lang="zh-CN" altLang="en-US" sz="1200" dirty="0"/>
                <a:t>（</a:t>
              </a:r>
              <a:r>
                <a:rPr lang="en-US" altLang="zh-CN" sz="1200" dirty="0"/>
                <a:t>2</a:t>
              </a:r>
              <a:r>
                <a:rPr lang="zh-CN" altLang="en-US" sz="1200" dirty="0"/>
                <a:t>）文件在不可靠的网络环境下明文传输</a:t>
              </a:r>
              <a:endParaRPr lang="en-US" altLang="zh-CN" sz="1200" dirty="0"/>
            </a:p>
          </p:txBody>
        </p:sp>
        <p:sp>
          <p:nvSpPr>
            <p:cNvPr id="9" name="文本框 17"/>
            <p:cNvSpPr txBox="1"/>
            <p:nvPr/>
          </p:nvSpPr>
          <p:spPr>
            <a:xfrm>
              <a:off x="544923" y="2418093"/>
              <a:ext cx="1272143" cy="430886"/>
            </a:xfrm>
            <a:prstGeom prst="rect">
              <a:avLst/>
            </a:prstGeom>
            <a:noFill/>
          </p:spPr>
          <p:txBody>
            <a:bodyPr wrap="none" rtlCol="0">
              <a:spAutoFit/>
            </a:bodyPr>
            <a:lstStyle/>
            <a:p>
              <a:r>
                <a:rPr lang="zh-CN" altLang="en-US" sz="1500" dirty="0">
                  <a:solidFill>
                    <a:schemeClr val="tx1">
                      <a:lumMod val="75000"/>
                      <a:lumOff val="25000"/>
                    </a:schemeClr>
                  </a:solidFill>
                  <a:latin typeface="微软雅黑" pitchFamily="34" charset="-122"/>
                  <a:ea typeface="微软雅黑" pitchFamily="34" charset="-122"/>
                </a:rPr>
                <a:t>安全问题</a:t>
              </a:r>
            </a:p>
          </p:txBody>
        </p:sp>
      </p:grpSp>
      <p:grpSp>
        <p:nvGrpSpPr>
          <p:cNvPr id="10" name="组合 9"/>
          <p:cNvGrpSpPr/>
          <p:nvPr/>
        </p:nvGrpSpPr>
        <p:grpSpPr>
          <a:xfrm>
            <a:off x="194111" y="2618274"/>
            <a:ext cx="2865072" cy="814698"/>
            <a:chOff x="449775" y="2458453"/>
            <a:chExt cx="3820096" cy="1086264"/>
          </a:xfrm>
        </p:grpSpPr>
        <p:sp>
          <p:nvSpPr>
            <p:cNvPr id="11" name="矩形 10"/>
            <p:cNvSpPr/>
            <p:nvPr/>
          </p:nvSpPr>
          <p:spPr>
            <a:xfrm>
              <a:off x="449775" y="2729109"/>
              <a:ext cx="3820096" cy="815608"/>
            </a:xfrm>
            <a:prstGeom prst="rect">
              <a:avLst/>
            </a:prstGeom>
            <a:noFill/>
          </p:spPr>
          <p:txBody>
            <a:bodyPr wrap="square">
              <a:spAutoFit/>
            </a:bodyPr>
            <a:lstStyle/>
            <a:p>
              <a:pPr>
                <a:lnSpc>
                  <a:spcPct val="150000"/>
                </a:lnSpc>
              </a:pPr>
              <a:r>
                <a:rPr lang="zh-CN" altLang="en-US" sz="1200" dirty="0"/>
                <a:t>（</a:t>
              </a:r>
              <a:r>
                <a:rPr lang="en-US" altLang="zh-CN" sz="1200" dirty="0"/>
                <a:t>1</a:t>
              </a:r>
              <a:r>
                <a:rPr lang="zh-CN" altLang="en-US" sz="1200" dirty="0"/>
                <a:t>）服务器收集用户存储的数据</a:t>
              </a:r>
              <a:endParaRPr lang="en-US" altLang="zh-CN" sz="1200" dirty="0"/>
            </a:p>
            <a:p>
              <a:pPr>
                <a:lnSpc>
                  <a:spcPct val="150000"/>
                </a:lnSpc>
              </a:pPr>
              <a:r>
                <a:rPr lang="zh-CN" altLang="en-US" sz="1200" dirty="0"/>
                <a:t>（</a:t>
              </a:r>
              <a:r>
                <a:rPr lang="en-US" altLang="zh-CN" sz="1200" dirty="0"/>
                <a:t>2</a:t>
              </a:r>
              <a:r>
                <a:rPr lang="zh-CN" altLang="en-US" sz="1200" dirty="0"/>
                <a:t>）记录用户搜索记录</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12" name="文本框 24"/>
            <p:cNvSpPr txBox="1"/>
            <p:nvPr/>
          </p:nvSpPr>
          <p:spPr>
            <a:xfrm>
              <a:off x="2512786" y="2458453"/>
              <a:ext cx="1340537" cy="451405"/>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隐私问题</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3862391" y="2032454"/>
            <a:ext cx="1685925" cy="1685925"/>
            <a:chOff x="4862685" y="2533650"/>
            <a:chExt cx="2247900" cy="2247900"/>
          </a:xfrm>
        </p:grpSpPr>
        <p:sp>
          <p:nvSpPr>
            <p:cNvPr id="14" name="椭圆 13"/>
            <p:cNvSpPr/>
            <p:nvPr/>
          </p:nvSpPr>
          <p:spPr>
            <a:xfrm>
              <a:off x="4862685" y="2533650"/>
              <a:ext cx="2247900" cy="224790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15" name="Freeform 7"/>
            <p:cNvSpPr>
              <a:spLocks noChangeAspect="1" noEditPoints="1"/>
            </p:cNvSpPr>
            <p:nvPr/>
          </p:nvSpPr>
          <p:spPr bwMode="auto">
            <a:xfrm>
              <a:off x="5600263" y="3172305"/>
              <a:ext cx="772742" cy="577230"/>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783731">
                <a:defRPr/>
              </a:pPr>
              <a:endParaRPr lang="zh-CN" altLang="en-US" sz="1800" kern="0">
                <a:solidFill>
                  <a:schemeClr val="tx1">
                    <a:lumMod val="75000"/>
                    <a:lumOff val="25000"/>
                  </a:schemeClr>
                </a:solidFill>
                <a:latin typeface="微软雅黑" pitchFamily="34" charset="-122"/>
                <a:ea typeface="微软雅黑" pitchFamily="34" charset="-122"/>
              </a:endParaRPr>
            </a:p>
          </p:txBody>
        </p:sp>
        <p:sp>
          <p:nvSpPr>
            <p:cNvPr id="16" name="文本框 15"/>
            <p:cNvSpPr txBox="1"/>
            <p:nvPr/>
          </p:nvSpPr>
          <p:spPr>
            <a:xfrm>
              <a:off x="5345272" y="3939754"/>
              <a:ext cx="1340537" cy="451405"/>
            </a:xfrm>
            <a:prstGeom prst="rect">
              <a:avLst/>
            </a:prstGeom>
            <a:noFill/>
          </p:spPr>
          <p:txBody>
            <a:bodyPr wrap="none" rtlCol="0">
              <a:spAutoFit/>
            </a:bodyPr>
            <a:lstStyle/>
            <a:p>
              <a:r>
                <a:rPr lang="zh-CN" altLang="en-US" sz="1600" dirty="0"/>
                <a:t>潜在问题</a:t>
              </a:r>
              <a:endParaRPr lang="zh-CN" altLang="en-US" sz="1600" dirty="0">
                <a:solidFill>
                  <a:schemeClr val="tx1">
                    <a:lumMod val="75000"/>
                    <a:lumOff val="25000"/>
                  </a:schemeClr>
                </a:solidFill>
                <a:latin typeface="微软雅黑" pitchFamily="34" charset="-122"/>
                <a:ea typeface="微软雅黑" pitchFamily="34" charset="-122"/>
              </a:endParaRPr>
            </a:p>
          </p:txBody>
        </p:sp>
      </p:grpSp>
      <p:grpSp>
        <p:nvGrpSpPr>
          <p:cNvPr id="17" name="组合 16"/>
          <p:cNvGrpSpPr/>
          <p:nvPr/>
        </p:nvGrpSpPr>
        <p:grpSpPr>
          <a:xfrm>
            <a:off x="5608468" y="1077067"/>
            <a:ext cx="594066" cy="657008"/>
            <a:chOff x="7190791" y="1259800"/>
            <a:chExt cx="792088" cy="876010"/>
          </a:xfrm>
          <a:solidFill>
            <a:srgbClr val="5B9BD5"/>
          </a:solidFill>
        </p:grpSpPr>
        <p:grpSp>
          <p:nvGrpSpPr>
            <p:cNvPr id="18" name="组合 17"/>
            <p:cNvGrpSpPr/>
            <p:nvPr/>
          </p:nvGrpSpPr>
          <p:grpSpPr>
            <a:xfrm rot="1291582">
              <a:off x="7190791" y="1259800"/>
              <a:ext cx="792088" cy="876010"/>
              <a:chOff x="6744072" y="893003"/>
              <a:chExt cx="792088" cy="876010"/>
            </a:xfrm>
            <a:grpFill/>
          </p:grpSpPr>
          <p:sp>
            <p:nvSpPr>
              <p:cNvPr id="20" name="流程图: 联系 19"/>
              <p:cNvSpPr/>
              <p:nvPr/>
            </p:nvSpPr>
            <p:spPr>
              <a:xfrm>
                <a:off x="6744072" y="893003"/>
                <a:ext cx="792088" cy="792088"/>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21" name="等腰三角形 20"/>
              <p:cNvSpPr/>
              <p:nvPr/>
            </p:nvSpPr>
            <p:spPr>
              <a:xfrm rot="11236714">
                <a:off x="6978736" y="1601169"/>
                <a:ext cx="216024" cy="1678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latin typeface="微软雅黑" pitchFamily="34" charset="-122"/>
                  <a:ea typeface="微软雅黑" pitchFamily="34" charset="-122"/>
                </a:endParaRPr>
              </a:p>
            </p:txBody>
          </p:sp>
        </p:grpSp>
        <p:sp>
          <p:nvSpPr>
            <p:cNvPr id="19" name="文本框 28"/>
            <p:cNvSpPr txBox="1"/>
            <p:nvPr/>
          </p:nvSpPr>
          <p:spPr>
            <a:xfrm>
              <a:off x="7423168" y="1475477"/>
              <a:ext cx="425757" cy="430886"/>
            </a:xfrm>
            <a:prstGeom prst="rect">
              <a:avLst/>
            </a:prstGeom>
            <a:grpFill/>
          </p:spPr>
          <p:txBody>
            <a:bodyPr wrap="none" rtlCol="0">
              <a:spAutoFit/>
            </a:bodyPr>
            <a:lstStyle/>
            <a:p>
              <a:r>
                <a:rPr lang="en-US" altLang="zh-CN" sz="1500" dirty="0">
                  <a:solidFill>
                    <a:schemeClr val="tx1">
                      <a:lumMod val="75000"/>
                      <a:lumOff val="25000"/>
                    </a:schemeClr>
                  </a:solidFill>
                  <a:latin typeface="微软雅黑" pitchFamily="34" charset="-122"/>
                  <a:ea typeface="微软雅黑" pitchFamily="34" charset="-122"/>
                </a:rPr>
                <a:t>A</a:t>
              </a:r>
              <a:endParaRPr lang="zh-CN" altLang="en-US" sz="1500" dirty="0">
                <a:solidFill>
                  <a:schemeClr val="tx1">
                    <a:lumMod val="75000"/>
                    <a:lumOff val="25000"/>
                  </a:schemeClr>
                </a:solidFill>
                <a:latin typeface="微软雅黑" pitchFamily="34" charset="-122"/>
                <a:ea typeface="微软雅黑" pitchFamily="34" charset="-122"/>
              </a:endParaRPr>
            </a:p>
          </p:txBody>
        </p:sp>
      </p:grpSp>
      <p:grpSp>
        <p:nvGrpSpPr>
          <p:cNvPr id="22" name="组合 21"/>
          <p:cNvGrpSpPr/>
          <p:nvPr/>
        </p:nvGrpSpPr>
        <p:grpSpPr>
          <a:xfrm>
            <a:off x="3064957" y="2150602"/>
            <a:ext cx="657008" cy="594066"/>
            <a:chOff x="3799443" y="2691181"/>
            <a:chExt cx="876010" cy="792088"/>
          </a:xfrm>
          <a:solidFill>
            <a:srgbClr val="5B9BD5"/>
          </a:solidFill>
        </p:grpSpPr>
        <p:grpSp>
          <p:nvGrpSpPr>
            <p:cNvPr id="23" name="组合 22"/>
            <p:cNvGrpSpPr/>
            <p:nvPr/>
          </p:nvGrpSpPr>
          <p:grpSpPr>
            <a:xfrm rot="18172526">
              <a:off x="3841404" y="2649220"/>
              <a:ext cx="792088" cy="876010"/>
              <a:chOff x="6744072" y="893003"/>
              <a:chExt cx="792088" cy="876010"/>
            </a:xfrm>
            <a:grpFill/>
          </p:grpSpPr>
          <p:sp>
            <p:nvSpPr>
              <p:cNvPr id="25" name="流程图: 联系 24"/>
              <p:cNvSpPr/>
              <p:nvPr/>
            </p:nvSpPr>
            <p:spPr>
              <a:xfrm>
                <a:off x="6744072" y="893003"/>
                <a:ext cx="792088" cy="792088"/>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26" name="等腰三角形 25"/>
              <p:cNvSpPr/>
              <p:nvPr/>
            </p:nvSpPr>
            <p:spPr>
              <a:xfrm rot="11236714">
                <a:off x="6978736" y="1601169"/>
                <a:ext cx="216024" cy="1678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latin typeface="微软雅黑" pitchFamily="34" charset="-122"/>
                  <a:ea typeface="微软雅黑" pitchFamily="34" charset="-122"/>
                </a:endParaRPr>
              </a:p>
            </p:txBody>
          </p:sp>
        </p:grpSp>
        <p:sp>
          <p:nvSpPr>
            <p:cNvPr id="24" name="文本框 29"/>
            <p:cNvSpPr txBox="1"/>
            <p:nvPr/>
          </p:nvSpPr>
          <p:spPr>
            <a:xfrm>
              <a:off x="3975023" y="2864393"/>
              <a:ext cx="406522" cy="430887"/>
            </a:xfrm>
            <a:prstGeom prst="rect">
              <a:avLst/>
            </a:prstGeom>
            <a:grpFill/>
          </p:spPr>
          <p:txBody>
            <a:bodyPr wrap="none" rtlCol="0">
              <a:spAutoFit/>
            </a:bodyPr>
            <a:lstStyle/>
            <a:p>
              <a:r>
                <a:rPr lang="en-US" altLang="zh-CN" sz="1500" dirty="0">
                  <a:solidFill>
                    <a:schemeClr val="tx1">
                      <a:lumMod val="75000"/>
                      <a:lumOff val="25000"/>
                    </a:schemeClr>
                  </a:solidFill>
                  <a:latin typeface="微软雅黑" pitchFamily="34" charset="-122"/>
                  <a:ea typeface="微软雅黑" pitchFamily="34" charset="-122"/>
                </a:rPr>
                <a:t>B</a:t>
              </a:r>
              <a:endParaRPr lang="zh-CN" altLang="en-US" sz="1500" dirty="0">
                <a:solidFill>
                  <a:schemeClr val="tx1">
                    <a:lumMod val="75000"/>
                    <a:lumOff val="2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23780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300" fill="hold"/>
                                        <p:tgtEl>
                                          <p:spTgt spid="13"/>
                                        </p:tgtEl>
                                        <p:attrNameLst>
                                          <p:attrName>ppt_w</p:attrName>
                                        </p:attrNameLst>
                                      </p:cBhvr>
                                      <p:tavLst>
                                        <p:tav tm="0">
                                          <p:val>
                                            <p:fltVal val="0"/>
                                          </p:val>
                                        </p:tav>
                                        <p:tav tm="100000">
                                          <p:val>
                                            <p:strVal val="#ppt_w"/>
                                          </p:val>
                                        </p:tav>
                                      </p:tavLst>
                                    </p:anim>
                                    <p:anim calcmode="lin" valueType="num">
                                      <p:cBhvr>
                                        <p:cTn id="17" dur="300" fill="hold"/>
                                        <p:tgtEl>
                                          <p:spTgt spid="13"/>
                                        </p:tgtEl>
                                        <p:attrNameLst>
                                          <p:attrName>ppt_h</p:attrName>
                                        </p:attrNameLst>
                                      </p:cBhvr>
                                      <p:tavLst>
                                        <p:tav tm="0">
                                          <p:val>
                                            <p:fltVal val="0"/>
                                          </p:val>
                                        </p:tav>
                                        <p:tav tm="100000">
                                          <p:val>
                                            <p:strVal val="#ppt_h"/>
                                          </p:val>
                                        </p:tav>
                                      </p:tavLst>
                                    </p:anim>
                                    <p:animEffect transition="in" filter="fade">
                                      <p:cBhvr>
                                        <p:cTn id="18" dur="300"/>
                                        <p:tgtEl>
                                          <p:spTgt spid="13"/>
                                        </p:tgtEl>
                                      </p:cBhvr>
                                    </p:animEffect>
                                  </p:childTnLst>
                                </p:cTn>
                              </p:par>
                            </p:childTnLst>
                          </p:cTn>
                        </p:par>
                        <p:par>
                          <p:cTn id="19" fill="hold">
                            <p:stCondLst>
                              <p:cond delay="800"/>
                            </p:stCondLst>
                            <p:childTnLst>
                              <p:par>
                                <p:cTn id="20" presetID="53" presetClass="entr" presetSubtype="16"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300" fill="hold"/>
                                        <p:tgtEl>
                                          <p:spTgt spid="5"/>
                                        </p:tgtEl>
                                        <p:attrNameLst>
                                          <p:attrName>ppt_w</p:attrName>
                                        </p:attrNameLst>
                                      </p:cBhvr>
                                      <p:tavLst>
                                        <p:tav tm="0">
                                          <p:val>
                                            <p:fltVal val="0"/>
                                          </p:val>
                                        </p:tav>
                                        <p:tav tm="100000">
                                          <p:val>
                                            <p:strVal val="#ppt_w"/>
                                          </p:val>
                                        </p:tav>
                                      </p:tavLst>
                                    </p:anim>
                                    <p:anim calcmode="lin" valueType="num">
                                      <p:cBhvr>
                                        <p:cTn id="23" dur="300" fill="hold"/>
                                        <p:tgtEl>
                                          <p:spTgt spid="5"/>
                                        </p:tgtEl>
                                        <p:attrNameLst>
                                          <p:attrName>ppt_h</p:attrName>
                                        </p:attrNameLst>
                                      </p:cBhvr>
                                      <p:tavLst>
                                        <p:tav tm="0">
                                          <p:val>
                                            <p:fltVal val="0"/>
                                          </p:val>
                                        </p:tav>
                                        <p:tav tm="100000">
                                          <p:val>
                                            <p:strVal val="#ppt_h"/>
                                          </p:val>
                                        </p:tav>
                                      </p:tavLst>
                                    </p:anim>
                                    <p:animEffect transition="in" filter="fade">
                                      <p:cBhvr>
                                        <p:cTn id="24" dur="300"/>
                                        <p:tgtEl>
                                          <p:spTgt spid="5"/>
                                        </p:tgtEl>
                                      </p:cBhvr>
                                    </p:animEffect>
                                  </p:childTnLst>
                                </p:cTn>
                              </p:par>
                            </p:childTnLst>
                          </p:cTn>
                        </p:par>
                        <p:par>
                          <p:cTn id="25" fill="hold">
                            <p:stCondLst>
                              <p:cond delay="1100"/>
                            </p:stCondLst>
                            <p:childTnLst>
                              <p:par>
                                <p:cTn id="26" presetID="53" presetClass="entr" presetSubtype="16"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300" fill="hold"/>
                                        <p:tgtEl>
                                          <p:spTgt spid="6"/>
                                        </p:tgtEl>
                                        <p:attrNameLst>
                                          <p:attrName>ppt_w</p:attrName>
                                        </p:attrNameLst>
                                      </p:cBhvr>
                                      <p:tavLst>
                                        <p:tav tm="0">
                                          <p:val>
                                            <p:fltVal val="0"/>
                                          </p:val>
                                        </p:tav>
                                        <p:tav tm="100000">
                                          <p:val>
                                            <p:strVal val="#ppt_w"/>
                                          </p:val>
                                        </p:tav>
                                      </p:tavLst>
                                    </p:anim>
                                    <p:anim calcmode="lin" valueType="num">
                                      <p:cBhvr>
                                        <p:cTn id="29" dur="300" fill="hold"/>
                                        <p:tgtEl>
                                          <p:spTgt spid="6"/>
                                        </p:tgtEl>
                                        <p:attrNameLst>
                                          <p:attrName>ppt_h</p:attrName>
                                        </p:attrNameLst>
                                      </p:cBhvr>
                                      <p:tavLst>
                                        <p:tav tm="0">
                                          <p:val>
                                            <p:fltVal val="0"/>
                                          </p:val>
                                        </p:tav>
                                        <p:tav tm="100000">
                                          <p:val>
                                            <p:strVal val="#ppt_h"/>
                                          </p:val>
                                        </p:tav>
                                      </p:tavLst>
                                    </p:anim>
                                    <p:animEffect transition="in" filter="fade">
                                      <p:cBhvr>
                                        <p:cTn id="30" dur="300"/>
                                        <p:tgtEl>
                                          <p:spTgt spid="6"/>
                                        </p:tgtEl>
                                      </p:cBhvr>
                                    </p:animEffect>
                                  </p:childTnLst>
                                </p:cTn>
                              </p:par>
                            </p:childTnLst>
                          </p:cTn>
                        </p:par>
                        <p:par>
                          <p:cTn id="31" fill="hold">
                            <p:stCondLst>
                              <p:cond delay="1400"/>
                            </p:stCondLst>
                            <p:childTnLst>
                              <p:par>
                                <p:cTn id="32" presetID="2" presetClass="entr" presetSubtype="3"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fill="hold"/>
                                        <p:tgtEl>
                                          <p:spTgt spid="17"/>
                                        </p:tgtEl>
                                        <p:attrNameLst>
                                          <p:attrName>ppt_x</p:attrName>
                                        </p:attrNameLst>
                                      </p:cBhvr>
                                      <p:tavLst>
                                        <p:tav tm="0">
                                          <p:val>
                                            <p:strVal val="1+#ppt_w/2"/>
                                          </p:val>
                                        </p:tav>
                                        <p:tav tm="100000">
                                          <p:val>
                                            <p:strVal val="#ppt_x"/>
                                          </p:val>
                                        </p:tav>
                                      </p:tavLst>
                                    </p:anim>
                                    <p:anim calcmode="lin" valueType="num">
                                      <p:cBhvr additive="base">
                                        <p:cTn id="35" dur="500" fill="hold"/>
                                        <p:tgtEl>
                                          <p:spTgt spid="17"/>
                                        </p:tgtEl>
                                        <p:attrNameLst>
                                          <p:attrName>ppt_y</p:attrName>
                                        </p:attrNameLst>
                                      </p:cBhvr>
                                      <p:tavLst>
                                        <p:tav tm="0">
                                          <p:val>
                                            <p:strVal val="0-#ppt_h/2"/>
                                          </p:val>
                                        </p:tav>
                                        <p:tav tm="100000">
                                          <p:val>
                                            <p:strVal val="#ppt_y"/>
                                          </p:val>
                                        </p:tav>
                                      </p:tavLst>
                                    </p:anim>
                                  </p:childTnLst>
                                </p:cTn>
                              </p:par>
                              <p:par>
                                <p:cTn id="36" presetID="26" presetClass="emph" presetSubtype="0" fill="hold" nodeType="withEffect">
                                  <p:stCondLst>
                                    <p:cond delay="0"/>
                                  </p:stCondLst>
                                  <p:childTnLst>
                                    <p:animEffect transition="out" filter="fade">
                                      <p:cBhvr>
                                        <p:cTn id="37" dur="500" tmFilter="0, 0; .2, .5; .8, .5; 1, 0"/>
                                        <p:tgtEl>
                                          <p:spTgt spid="17"/>
                                        </p:tgtEl>
                                      </p:cBhvr>
                                    </p:animEffect>
                                    <p:animScale>
                                      <p:cBhvr>
                                        <p:cTn id="38" dur="250" autoRev="1" fill="hold"/>
                                        <p:tgtEl>
                                          <p:spTgt spid="17"/>
                                        </p:tgtEl>
                                      </p:cBhvr>
                                      <p:by x="105000" y="105000"/>
                                    </p:animScale>
                                  </p:childTnLst>
                                </p:cTn>
                              </p:par>
                              <p:par>
                                <p:cTn id="39" presetID="2" presetClass="entr" presetSubtype="2"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1+#ppt_w/2"/>
                                          </p:val>
                                        </p:tav>
                                        <p:tav tm="100000">
                                          <p:val>
                                            <p:strVal val="#ppt_x"/>
                                          </p:val>
                                        </p:tav>
                                      </p:tavLst>
                                    </p:anim>
                                    <p:anim calcmode="lin" valueType="num">
                                      <p:cBhvr additive="base">
                                        <p:cTn id="42" dur="500" fill="hold"/>
                                        <p:tgtEl>
                                          <p:spTgt spid="7"/>
                                        </p:tgtEl>
                                        <p:attrNameLst>
                                          <p:attrName>ppt_y</p:attrName>
                                        </p:attrNameLst>
                                      </p:cBhvr>
                                      <p:tavLst>
                                        <p:tav tm="0">
                                          <p:val>
                                            <p:strVal val="#ppt_y"/>
                                          </p:val>
                                        </p:tav>
                                        <p:tav tm="100000">
                                          <p:val>
                                            <p:strVal val="#ppt_y"/>
                                          </p:val>
                                        </p:tav>
                                      </p:tavLst>
                                    </p:anim>
                                  </p:childTnLst>
                                </p:cTn>
                              </p:par>
                            </p:childTnLst>
                          </p:cTn>
                        </p:par>
                        <p:par>
                          <p:cTn id="43" fill="hold">
                            <p:stCondLst>
                              <p:cond delay="1900"/>
                            </p:stCondLst>
                            <p:childTnLst>
                              <p:par>
                                <p:cTn id="44" presetID="2" presetClass="entr" presetSubtype="8" fill="hold" nodeType="after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500" fill="hold"/>
                                        <p:tgtEl>
                                          <p:spTgt spid="22"/>
                                        </p:tgtEl>
                                        <p:attrNameLst>
                                          <p:attrName>ppt_x</p:attrName>
                                        </p:attrNameLst>
                                      </p:cBhvr>
                                      <p:tavLst>
                                        <p:tav tm="0">
                                          <p:val>
                                            <p:strVal val="0-#ppt_w/2"/>
                                          </p:val>
                                        </p:tav>
                                        <p:tav tm="100000">
                                          <p:val>
                                            <p:strVal val="#ppt_x"/>
                                          </p:val>
                                        </p:tav>
                                      </p:tavLst>
                                    </p:anim>
                                    <p:anim calcmode="lin" valueType="num">
                                      <p:cBhvr additive="base">
                                        <p:cTn id="47" dur="500" fill="hold"/>
                                        <p:tgtEl>
                                          <p:spTgt spid="22"/>
                                        </p:tgtEl>
                                        <p:attrNameLst>
                                          <p:attrName>ppt_y</p:attrName>
                                        </p:attrNameLst>
                                      </p:cBhvr>
                                      <p:tavLst>
                                        <p:tav tm="0">
                                          <p:val>
                                            <p:strVal val="#ppt_y"/>
                                          </p:val>
                                        </p:tav>
                                        <p:tav tm="100000">
                                          <p:val>
                                            <p:strVal val="#ppt_y"/>
                                          </p:val>
                                        </p:tav>
                                      </p:tavLst>
                                    </p:anim>
                                  </p:childTnLst>
                                </p:cTn>
                              </p:par>
                              <p:par>
                                <p:cTn id="48" presetID="26" presetClass="emph" presetSubtype="0" fill="hold" nodeType="withEffect">
                                  <p:stCondLst>
                                    <p:cond delay="0"/>
                                  </p:stCondLst>
                                  <p:childTnLst>
                                    <p:animEffect transition="out" filter="fade">
                                      <p:cBhvr>
                                        <p:cTn id="49" dur="500" tmFilter="0, 0; .2, .5; .8, .5; 1, 0"/>
                                        <p:tgtEl>
                                          <p:spTgt spid="22"/>
                                        </p:tgtEl>
                                      </p:cBhvr>
                                    </p:animEffect>
                                    <p:animScale>
                                      <p:cBhvr>
                                        <p:cTn id="50" dur="250" autoRev="1" fill="hold"/>
                                        <p:tgtEl>
                                          <p:spTgt spid="22"/>
                                        </p:tgtEl>
                                      </p:cBhvr>
                                      <p:by x="105000" y="105000"/>
                                    </p:animScale>
                                  </p:childTnLst>
                                </p:cTn>
                              </p:par>
                              <p:par>
                                <p:cTn id="51" presetID="2" presetClass="entr" presetSubtype="8"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0-#ppt_w/2"/>
                                          </p:val>
                                        </p:tav>
                                        <p:tav tm="100000">
                                          <p:val>
                                            <p:strVal val="#ppt_x"/>
                                          </p:val>
                                        </p:tav>
                                      </p:tavLst>
                                    </p:anim>
                                    <p:anim calcmode="lin" valueType="num">
                                      <p:cBhvr additive="base">
                                        <p:cTn id="5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AEE"/>
        </a:solidFill>
        <a:effectLst/>
      </p:bgPr>
    </p:bg>
    <p:spTree>
      <p:nvGrpSpPr>
        <p:cNvPr id="1" name=""/>
        <p:cNvGrpSpPr/>
        <p:nvPr/>
      </p:nvGrpSpPr>
      <p:grpSpPr>
        <a:xfrm>
          <a:off x="0" y="0"/>
          <a:ext cx="0" cy="0"/>
          <a:chOff x="0" y="0"/>
          <a:chExt cx="0" cy="0"/>
        </a:xfrm>
      </p:grpSpPr>
      <p:sp>
        <p:nvSpPr>
          <p:cNvPr id="2" name="Rectangle 40"/>
          <p:cNvSpPr>
            <a:spLocks noChangeArrowheads="1"/>
          </p:cNvSpPr>
          <p:nvPr/>
        </p:nvSpPr>
        <p:spPr bwMode="auto">
          <a:xfrm>
            <a:off x="1662116" y="1819368"/>
            <a:ext cx="7481887" cy="1504766"/>
          </a:xfrm>
          <a:prstGeom prst="rect">
            <a:avLst/>
          </a:prstGeom>
          <a:solidFill>
            <a:schemeClr val="bg2">
              <a:lumMod val="90000"/>
              <a:alpha val="20000"/>
            </a:schemeClr>
          </a:solidFill>
          <a:ln>
            <a:noFill/>
          </a:ln>
          <a:effectLst/>
        </p:spPr>
        <p:txBody>
          <a:bodyPr wrap="none" anchor="ctr"/>
          <a:lstStyle/>
          <a:p>
            <a:endParaRPr lang="zh-CN" altLang="en-US"/>
          </a:p>
        </p:txBody>
      </p:sp>
      <p:sp>
        <p:nvSpPr>
          <p:cNvPr id="3" name="Freeform 34"/>
          <p:cNvSpPr/>
          <p:nvPr/>
        </p:nvSpPr>
        <p:spPr bwMode="auto">
          <a:xfrm>
            <a:off x="2" y="1819368"/>
            <a:ext cx="4103747" cy="1504766"/>
          </a:xfrm>
          <a:custGeom>
            <a:avLst/>
            <a:gdLst/>
            <a:ahLst/>
            <a:cxnLst/>
            <a:rect l="l" t="t" r="r" b="b"/>
            <a:pathLst>
              <a:path w="4103747" h="1504766">
                <a:moveTo>
                  <a:pt x="0" y="0"/>
                </a:moveTo>
                <a:cubicBezTo>
                  <a:pt x="442960" y="0"/>
                  <a:pt x="1380722" y="0"/>
                  <a:pt x="3365993" y="0"/>
                </a:cubicBezTo>
                <a:cubicBezTo>
                  <a:pt x="3759462" y="0"/>
                  <a:pt x="4103747" y="345356"/>
                  <a:pt x="4103747" y="764717"/>
                </a:cubicBezTo>
                <a:cubicBezTo>
                  <a:pt x="4103747" y="1159410"/>
                  <a:pt x="3759462" y="1504766"/>
                  <a:pt x="3365993" y="1504766"/>
                </a:cubicBezTo>
                <a:cubicBezTo>
                  <a:pt x="3365993" y="1504766"/>
                  <a:pt x="3365993" y="1504766"/>
                  <a:pt x="0" y="1504766"/>
                </a:cubicBezTo>
                <a:close/>
              </a:path>
            </a:pathLst>
          </a:custGeom>
          <a:solidFill>
            <a:schemeClr val="accent1"/>
          </a:solidFill>
          <a:ln>
            <a:noFill/>
          </a:ln>
        </p:spPr>
        <p:txBody>
          <a:bodyPr/>
          <a:lstStyle/>
          <a:p>
            <a:endParaRPr lang="zh-CN" altLang="en-US"/>
          </a:p>
        </p:txBody>
      </p:sp>
      <p:sp>
        <p:nvSpPr>
          <p:cNvPr id="4" name="矩形 3"/>
          <p:cNvSpPr/>
          <p:nvPr/>
        </p:nvSpPr>
        <p:spPr>
          <a:xfrm>
            <a:off x="4572558" y="2395796"/>
            <a:ext cx="1511952" cy="526041"/>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新型网盘系统设计</a:t>
            </a:r>
            <a:endParaRPr lang="en-US" altLang="zh-CN" sz="1000" dirty="0">
              <a:ln w="6350">
                <a:noFill/>
              </a:ln>
              <a:solidFill>
                <a:schemeClr val="bg1">
                  <a:lumMod val="50000"/>
                </a:schemeClr>
              </a:solidFill>
              <a:latin typeface="Impact" pitchFamily="34" charset="0"/>
              <a:ea typeface="微软雅黑" pitchFamily="34" charset="-122"/>
            </a:endParaRP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可搜索加密算法优化</a:t>
            </a:r>
          </a:p>
        </p:txBody>
      </p:sp>
      <p:sp>
        <p:nvSpPr>
          <p:cNvPr id="5" name="矩形 4"/>
          <p:cNvSpPr/>
          <p:nvPr/>
        </p:nvSpPr>
        <p:spPr>
          <a:xfrm>
            <a:off x="4572558" y="1995686"/>
            <a:ext cx="2087674" cy="400110"/>
          </a:xfrm>
          <a:prstGeom prst="rect">
            <a:avLst/>
          </a:prstGeom>
        </p:spPr>
        <p:txBody>
          <a:bodyPr wrap="square">
            <a:spAutoFit/>
          </a:bodyPr>
          <a:lstStyle/>
          <a:p>
            <a:r>
              <a:rPr lang="en-US" altLang="zh-CN" sz="2000" b="1" dirty="0">
                <a:ln w="6350">
                  <a:noFill/>
                </a:ln>
                <a:latin typeface="Impact" pitchFamily="34" charset="0"/>
                <a:ea typeface="微软雅黑" pitchFamily="34" charset="-122"/>
              </a:rPr>
              <a:t>2 </a:t>
            </a:r>
            <a:r>
              <a:rPr lang="zh-CN" altLang="en-US" sz="2000" b="1" dirty="0">
                <a:ln w="6350">
                  <a:noFill/>
                </a:ln>
                <a:latin typeface="Impact" pitchFamily="34" charset="0"/>
                <a:ea typeface="微软雅黑" pitchFamily="34" charset="-122"/>
              </a:rPr>
              <a:t>研究内容</a:t>
            </a:r>
          </a:p>
        </p:txBody>
      </p:sp>
      <p:grpSp>
        <p:nvGrpSpPr>
          <p:cNvPr id="6" name="组合 5"/>
          <p:cNvGrpSpPr/>
          <p:nvPr/>
        </p:nvGrpSpPr>
        <p:grpSpPr>
          <a:xfrm>
            <a:off x="2725702" y="1943452"/>
            <a:ext cx="1279612" cy="1282202"/>
            <a:chOff x="2725702" y="1943451"/>
            <a:chExt cx="1279612" cy="1282202"/>
          </a:xfrm>
        </p:grpSpPr>
        <p:sp>
          <p:nvSpPr>
            <p:cNvPr id="7" name="Oval 35"/>
            <p:cNvSpPr>
              <a:spLocks noChangeArrowheads="1"/>
            </p:cNvSpPr>
            <p:nvPr/>
          </p:nvSpPr>
          <p:spPr bwMode="auto">
            <a:xfrm>
              <a:off x="2725702" y="1943451"/>
              <a:ext cx="1279612" cy="1282202"/>
            </a:xfrm>
            <a:prstGeom prst="ellipse">
              <a:avLst/>
            </a:prstGeom>
            <a:solidFill>
              <a:schemeClr val="bg2"/>
            </a:solidFill>
            <a:ln>
              <a:noFill/>
            </a:ln>
          </p:spPr>
          <p:txBody>
            <a:bodyPr/>
            <a:lstStyle/>
            <a:p>
              <a:endParaRPr lang="zh-CN" altLang="en-US"/>
            </a:p>
          </p:txBody>
        </p:sp>
        <p:sp>
          <p:nvSpPr>
            <p:cNvPr id="8" name="Freeform 10"/>
            <p:cNvSpPr>
              <a:spLocks noEditPoints="1"/>
            </p:cNvSpPr>
            <p:nvPr/>
          </p:nvSpPr>
          <p:spPr bwMode="auto">
            <a:xfrm>
              <a:off x="3043982" y="2262188"/>
              <a:ext cx="643052" cy="644728"/>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616088591"/>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1116</Words>
  <Application>Microsoft Office PowerPoint</Application>
  <PresentationFormat>全屏显示(16:9)</PresentationFormat>
  <Paragraphs>129</Paragraphs>
  <Slides>26</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等线</vt:lpstr>
      <vt:lpstr>宋体</vt:lpstr>
      <vt:lpstr>微软雅黑</vt:lpstr>
      <vt:lpstr>Arial</vt:lpstr>
      <vt:lpstr>Calibri</vt:lpstr>
      <vt:lpstr>Calibri Light</vt:lpstr>
      <vt:lpstr>Cambria Math</vt:lpstr>
      <vt:lpstr>Impact</vt:lpstr>
      <vt:lpstr>Wingdings</vt:lpstr>
      <vt:lpstr>第一PPT，www.1ppt.com</vt:lpstr>
      <vt:lpstr>PowerPoint 演示文稿</vt:lpstr>
      <vt:lpstr>PowerPoint 演示文稿</vt:lpstr>
      <vt:lpstr>PowerPoint 演示文稿</vt:lpstr>
      <vt:lpstr>01-1研究背景</vt:lpstr>
      <vt:lpstr>01-1研究背景</vt:lpstr>
      <vt:lpstr>01-2研究意义</vt:lpstr>
      <vt:lpstr>传统网盘软件架构 </vt:lpstr>
      <vt:lpstr>PowerPoint 演示文稿</vt:lpstr>
      <vt:lpstr>PowerPoint 演示文稿</vt:lpstr>
      <vt:lpstr>2-1 新型网盘系统设计</vt:lpstr>
      <vt:lpstr>安全改进</vt:lpstr>
      <vt:lpstr>隐私保护</vt:lpstr>
      <vt:lpstr>版本控制</vt:lpstr>
      <vt:lpstr>PowerPoint 演示文稿</vt:lpstr>
      <vt:lpstr>2-2 可搜索加密算法优化</vt:lpstr>
      <vt:lpstr>可搜索加密</vt:lpstr>
      <vt:lpstr>可搜索加密执行流程</vt:lpstr>
      <vt:lpstr>Search算法</vt:lpstr>
      <vt:lpstr>算法分析</vt:lpstr>
      <vt:lpstr>算法改进</vt:lpstr>
      <vt:lpstr>特征值选取？</vt:lpstr>
      <vt:lpstr>PowerPoint 演示文稿</vt:lpstr>
      <vt:lpstr>创新点</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政</dc:creator>
  <cp:lastModifiedBy>刘 政</cp:lastModifiedBy>
  <cp:revision>12</cp:revision>
  <dcterms:created xsi:type="dcterms:W3CDTF">2019-04-21T07:23:28Z</dcterms:created>
  <dcterms:modified xsi:type="dcterms:W3CDTF">2019-04-22T02:39:31Z</dcterms:modified>
</cp:coreProperties>
</file>