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4"/>
  </p:notesMasterIdLst>
  <p:sldIdLst>
    <p:sldId id="282" r:id="rId3"/>
    <p:sldId id="257" r:id="rId4"/>
    <p:sldId id="273" r:id="rId5"/>
    <p:sldId id="277" r:id="rId6"/>
    <p:sldId id="283" r:id="rId7"/>
    <p:sldId id="285" r:id="rId8"/>
    <p:sldId id="284" r:id="rId9"/>
    <p:sldId id="286" r:id="rId10"/>
    <p:sldId id="287" r:id="rId11"/>
    <p:sldId id="288" r:id="rId12"/>
    <p:sldId id="292" r:id="rId13"/>
    <p:sldId id="302" r:id="rId14"/>
    <p:sldId id="293" r:id="rId15"/>
    <p:sldId id="294" r:id="rId16"/>
    <p:sldId id="272" r:id="rId17"/>
    <p:sldId id="297" r:id="rId18"/>
    <p:sldId id="296" r:id="rId19"/>
    <p:sldId id="298" r:id="rId20"/>
    <p:sldId id="328" r:id="rId21"/>
    <p:sldId id="327" r:id="rId22"/>
    <p:sldId id="300" r:id="rId23"/>
    <p:sldId id="280" r:id="rId24"/>
    <p:sldId id="258" r:id="rId25"/>
    <p:sldId id="330" r:id="rId26"/>
    <p:sldId id="299" r:id="rId27"/>
    <p:sldId id="329" r:id="rId28"/>
    <p:sldId id="304" r:id="rId29"/>
    <p:sldId id="303" r:id="rId30"/>
    <p:sldId id="306" r:id="rId31"/>
    <p:sldId id="307" r:id="rId32"/>
    <p:sldId id="326" r:id="rId33"/>
  </p:sldIdLst>
  <p:sldSz cx="12192000" cy="6858000"/>
  <p:notesSz cx="6858000" cy="9144000"/>
  <p:defaultTextStyle>
    <a:defPPr>
      <a:defRPr lang="ii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33" autoAdjust="0"/>
  </p:normalViewPr>
  <p:slideViewPr>
    <p:cSldViewPr snapToGrid="0">
      <p:cViewPr>
        <p:scale>
          <a:sx n="57" d="100"/>
          <a:sy n="57" d="100"/>
        </p:scale>
        <p:origin x="10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i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750F2-94E5-407F-B381-96C824A900EC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i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i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B2966-6A47-4832-A706-427458845E3B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71457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尊敬的各位老师，大家上午好，我的开题题目是</a:t>
            </a:r>
            <a:r>
              <a:rPr lang="en-US" altLang="zh-CN" dirty="0"/>
              <a:t>research and development in Sketch-based network traffic measurement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77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网络流量测量研究的哪些问题呢，有基数估计、流分布估计，</a:t>
            </a:r>
            <a:r>
              <a:rPr lang="en-US" altLang="zh-CN" dirty="0"/>
              <a:t>heavy hitter</a:t>
            </a:r>
            <a:r>
              <a:rPr lang="zh-CN" altLang="en-US" dirty="0"/>
              <a:t>探测，</a:t>
            </a:r>
            <a:r>
              <a:rPr lang="en-US" altLang="zh-CN" dirty="0"/>
              <a:t>DDoS</a:t>
            </a:r>
            <a:r>
              <a:rPr lang="zh-CN" altLang="en-US" dirty="0"/>
              <a:t>预测等，总的来说，都是记录流量的标识</a:t>
            </a:r>
            <a:r>
              <a:rPr lang="en-US" altLang="zh-CN" dirty="0"/>
              <a:t>key</a:t>
            </a:r>
            <a:r>
              <a:rPr lang="zh-CN" altLang="en-US" dirty="0"/>
              <a:t>和统计数量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91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对于测量结果的评价指标，首先是内存占用，由于算法跑在路由器上，因此算法占用内存越小越好，同时，要求速度要快，也就是时间复杂度要低；而</a:t>
            </a:r>
            <a:r>
              <a:rPr lang="en-US" altLang="zh-CN" dirty="0"/>
              <a:t>sketch</a:t>
            </a:r>
            <a:r>
              <a:rPr lang="zh-CN" altLang="en-US" dirty="0"/>
              <a:t>是近似算法，要求由较高的精确度。同时，</a:t>
            </a:r>
            <a:r>
              <a:rPr lang="en-US" altLang="zh-CN" dirty="0" err="1"/>
              <a:t>OpenSketch</a:t>
            </a:r>
            <a:r>
              <a:rPr lang="zh-CN" altLang="en-US" dirty="0"/>
              <a:t>提出了通用性的要求，当然也可以定义新的指标，比如</a:t>
            </a:r>
            <a:r>
              <a:rPr lang="en-US" altLang="zh-CN" dirty="0"/>
              <a:t>elastic sketch</a:t>
            </a:r>
            <a:r>
              <a:rPr lang="zh-CN" altLang="en-US" dirty="0"/>
              <a:t>提出自适应性以及跨平台的要求。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76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i-CN" dirty="0"/>
              <a:t>Sketch</a:t>
            </a:r>
            <a:r>
              <a:rPr lang="zh-CN" altLang="en-US" dirty="0"/>
              <a:t>的研究方法和传统的算法研究类似，分为理论证明和实验评估，实验很好理解，这里就不再赘述，我简单介绍一下理论证明的思路，这里以</a:t>
            </a:r>
            <a:r>
              <a:rPr lang="en-US" altLang="zh-CN" dirty="0"/>
              <a:t>count-min sketch</a:t>
            </a:r>
            <a:r>
              <a:rPr lang="zh-CN" altLang="en-US" dirty="0"/>
              <a:t>为例子，首先求出每个</a:t>
            </a:r>
            <a:r>
              <a:rPr lang="en-US" altLang="zh-CN" dirty="0"/>
              <a:t>bucket</a:t>
            </a:r>
            <a:r>
              <a:rPr lang="zh-CN" altLang="en-US" dirty="0"/>
              <a:t>的期望，由于哈希冲突的存在，这个值肯定是高估的，然后利用马尔可夫不等式可以得出单个</a:t>
            </a:r>
            <a:r>
              <a:rPr lang="en-US" altLang="zh-CN" dirty="0"/>
              <a:t>bucket</a:t>
            </a:r>
            <a:r>
              <a:rPr lang="zh-CN" altLang="en-US" dirty="0"/>
              <a:t>值与期望满足的概率关系。然后将多个哈希值结合起来，得出概率公式，根据这个设置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的数量，我们可以自己定义精度和置信度。其他的</a:t>
            </a:r>
            <a:r>
              <a:rPr lang="en-US" altLang="zh-CN" dirty="0"/>
              <a:t>sketch</a:t>
            </a:r>
            <a:r>
              <a:rPr lang="zh-CN" altLang="en-US" dirty="0"/>
              <a:t>也是类似的思路。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80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第三部分介绍文献综述。主要介绍相关文献的主要思路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13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4194803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reversible sketch</a:t>
            </a:r>
            <a:r>
              <a:rPr lang="zh-CN" altLang="en-US" dirty="0"/>
              <a:t>，我们知道由于哈希冲突的存在，无法根据</a:t>
            </a:r>
            <a:r>
              <a:rPr lang="en-US" altLang="zh-CN" dirty="0"/>
              <a:t>counter</a:t>
            </a:r>
            <a:r>
              <a:rPr lang="zh-CN" altLang="en-US" dirty="0"/>
              <a:t>来反推</a:t>
            </a:r>
            <a:r>
              <a:rPr lang="en-US" altLang="zh-CN" dirty="0"/>
              <a:t>key, </a:t>
            </a:r>
            <a:r>
              <a:rPr lang="zh-CN" altLang="en-US" dirty="0"/>
              <a:t>但是</a:t>
            </a:r>
            <a:r>
              <a:rPr lang="en-US" altLang="zh-CN" dirty="0"/>
              <a:t>key</a:t>
            </a:r>
            <a:r>
              <a:rPr lang="zh-CN" altLang="en-US" dirty="0"/>
              <a:t>又很重要，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首先来看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reversible 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mangling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的相关性重构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，然后模块哈希将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分片并映射到更小的空间。例如，将一个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地址划分为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q=4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个单词，然后选择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个独立的哈希函数，从空间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位映射到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位，最后得到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位密钥。再看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的思路，根据不同层级的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来筛选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heavy hitter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73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再看</a:t>
            </a:r>
            <a:r>
              <a:rPr lang="en-US" altLang="zh-CN" dirty="0">
                <a:effectLst/>
              </a:rPr>
              <a:t>LD-Sketch</a:t>
            </a:r>
            <a:r>
              <a:rPr lang="zh-CN" altLang="en-US" dirty="0">
                <a:effectLst/>
              </a:rPr>
              <a:t>，目的是实时探测流量异常，主要</a:t>
            </a:r>
            <a:r>
              <a:rPr lang="en-US" altLang="zh-CN" dirty="0">
                <a:effectLst/>
              </a:rPr>
              <a:t>idea</a:t>
            </a:r>
            <a:r>
              <a:rPr lang="zh-CN" altLang="en-US" dirty="0">
                <a:effectLst/>
              </a:rPr>
              <a:t>是它结合了基于</a:t>
            </a:r>
            <a:r>
              <a:rPr lang="en-US" altLang="zh-CN" dirty="0">
                <a:effectLst/>
              </a:rPr>
              <a:t>counter based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sketch based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hash</a:t>
            </a:r>
            <a:r>
              <a:rPr lang="zh-CN" altLang="en-US" dirty="0">
                <a:effectLst/>
              </a:rPr>
              <a:t>之后，不仅传递更新值，也将</a:t>
            </a:r>
            <a:r>
              <a:rPr lang="en-US" altLang="zh-CN" dirty="0">
                <a:effectLst/>
              </a:rPr>
              <a:t>key</a:t>
            </a:r>
            <a:r>
              <a:rPr lang="zh-CN" altLang="en-US" dirty="0">
                <a:effectLst/>
              </a:rPr>
              <a:t>存入</a:t>
            </a:r>
            <a:r>
              <a:rPr lang="en-US" altLang="zh-CN" dirty="0">
                <a:effectLst/>
              </a:rPr>
              <a:t>bucket</a:t>
            </a:r>
            <a:r>
              <a:rPr lang="zh-CN" altLang="en-US" dirty="0">
                <a:effectLst/>
              </a:rPr>
              <a:t>，然后构成一个包含所有传入数据的数组；同时使用分布式架构精确和大规模地检测出重击者和重击者。弊端：键空间占用过大；包处理速率，分布式提高精度和可扩展性；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它基于两个阶段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局部检测和分布式检测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形势的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，能插就插，不能插则加判断是否可用最小值代替；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12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FID-sketch</a:t>
            </a:r>
            <a:r>
              <a:rPr lang="zh-CN" altLang="en-US" dirty="0"/>
              <a:t>解决的是内存和查询速率的问题，基本</a:t>
            </a:r>
            <a:r>
              <a:rPr lang="en-US" altLang="zh-CN" dirty="0"/>
              <a:t>idea</a:t>
            </a:r>
            <a:r>
              <a:rPr lang="zh-CN" altLang="en-US" dirty="0"/>
              <a:t>是将</a:t>
            </a:r>
            <a:r>
              <a:rPr lang="en-US" altLang="zh-CN" dirty="0"/>
              <a:t>sketch</a:t>
            </a:r>
            <a:r>
              <a:rPr lang="zh-CN" altLang="en-US" dirty="0"/>
              <a:t>分成分别具有查询、插入和删除操作的三个</a:t>
            </a:r>
            <a:r>
              <a:rPr lang="en-US" altLang="zh-CN" dirty="0" err="1"/>
              <a:t>subsketch</a:t>
            </a:r>
            <a:r>
              <a:rPr lang="en-US" altLang="zh-CN" dirty="0"/>
              <a:t>, </a:t>
            </a:r>
            <a:r>
              <a:rPr lang="zh-CN" altLang="en-US" dirty="0"/>
              <a:t>然后将查询的</a:t>
            </a:r>
            <a:r>
              <a:rPr lang="en-US" altLang="zh-CN" dirty="0"/>
              <a:t>sketch</a:t>
            </a:r>
            <a:r>
              <a:rPr lang="zh-CN" altLang="en-US" dirty="0"/>
              <a:t>值于片上内存，其他放于片外。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通过提供草图中该项目当前频率的估计值，帮助确定当插入一个项目时，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的最小计数器是否应该增加。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有助于确定在删除项目时应该减少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的哪些计数器，而不会造成任何低估错误。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:1,</a:t>
            </a:r>
            <a:r>
              <a:rPr lang="zh-CN" altLang="en-US" dirty="0"/>
              <a:t>查询元素过少？</a:t>
            </a:r>
            <a:r>
              <a:rPr lang="en-US" altLang="zh-CN" dirty="0"/>
              <a:t>2</a:t>
            </a:r>
            <a:r>
              <a:rPr lang="zh-CN" altLang="en-US" dirty="0"/>
              <a:t>，几个表联动</a:t>
            </a:r>
            <a:endParaRPr lang="en-US" altLang="zh-CN" dirty="0"/>
          </a:p>
          <a:p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174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i-CN" dirty="0" err="1"/>
              <a:t>Open</a:t>
            </a:r>
            <a:r>
              <a:rPr lang="en-US" altLang="zh-CN" dirty="0" err="1"/>
              <a:t>sketch</a:t>
            </a:r>
            <a:r>
              <a:rPr lang="en-US" altLang="zh-CN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需要在真实的网络环境中部署不同的草图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的设计哲学，控制面和数据面分离；根据任务来配置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的设置，比如选择怎么的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定义其准确值等等。为了应对不同的任务，分成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hashing, classification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三部分。当然，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没有解决为每个任务设计和操作新的自定义草图的基本需求。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UnivMon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则利用更深层次的数据流模型，既然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和计数，然后设计算法返回这些数。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531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sketchvisor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其解决的是高流量负载问题，通过设置一个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path,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当负载很大时，主要负责记录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heavy hitters,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path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记录带缺失的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值，然后在控制层根据这些数据进行还原，最终得到最后的结果。而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sketchlearn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则是发现了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 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固有统计属性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即在某种程度上满足一定的高斯分布，因此可以根据这个进行大象流和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 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的分离，从而减轻资源冲突，提高精准度。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94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N:space </a:t>
            </a:r>
            <a:r>
              <a:rPr lang="zh-CN" altLang="en-US" dirty="0"/>
              <a:t>空间大小</a:t>
            </a:r>
            <a:r>
              <a:rPr lang="en-US" altLang="zh-CN" dirty="0"/>
              <a:t>,</a:t>
            </a:r>
            <a:r>
              <a:rPr lang="zh-CN" altLang="en-US" dirty="0"/>
              <a:t>也就是个数</a:t>
            </a:r>
            <a:r>
              <a:rPr lang="en-US" altLang="zh-CN" dirty="0"/>
              <a:t>;H: heavy hitter</a:t>
            </a:r>
            <a:r>
              <a:rPr lang="zh-CN" altLang="en-US" dirty="0"/>
              <a:t>的最大个数</a:t>
            </a:r>
            <a:endParaRPr lang="en-US" altLang="zh-CN" dirty="0"/>
          </a:p>
          <a:p>
            <a:r>
              <a:rPr lang="en-US" altLang="ii-CN" dirty="0"/>
              <a:t>Count-min Sketch,</a:t>
            </a:r>
            <a:r>
              <a:rPr lang="zh-CN" altLang="en-US" dirty="0"/>
              <a:t>空间复杂度是</a:t>
            </a:r>
            <a:r>
              <a:rPr lang="en-US" altLang="zh-CN" dirty="0" err="1"/>
              <a:t>dw</a:t>
            </a:r>
            <a:r>
              <a:rPr lang="zh-CN" altLang="en-US" dirty="0"/>
              <a:t>个计数器和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en-US" altLang="zh-CN" dirty="0"/>
              <a:t>hash</a:t>
            </a:r>
            <a:r>
              <a:rPr lang="zh-CN" altLang="en-US" dirty="0"/>
              <a:t>函数的空间，查询每个元素的时间复杂度是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首先来看</a:t>
            </a:r>
            <a:r>
              <a:rPr lang="en-US" altLang="zh-CN" dirty="0"/>
              <a:t>sketch</a:t>
            </a:r>
            <a:r>
              <a:rPr lang="zh-CN" altLang="en-US" dirty="0"/>
              <a:t>算法的汇总，发现</a:t>
            </a:r>
            <a:r>
              <a:rPr lang="en-US" altLang="zh-CN" dirty="0"/>
              <a:t>sketch</a:t>
            </a:r>
            <a:r>
              <a:rPr lang="zh-CN" altLang="en-US" dirty="0"/>
              <a:t>花费更多的复杂度用于查询，也就是说对于</a:t>
            </a:r>
            <a:r>
              <a:rPr lang="en-US" altLang="zh-CN" dirty="0"/>
              <a:t>sketch</a:t>
            </a:r>
            <a:r>
              <a:rPr lang="zh-CN" altLang="en-US" dirty="0"/>
              <a:t>算法来说，大部分资源花费在了查询和返回</a:t>
            </a:r>
            <a:r>
              <a:rPr lang="en-US" altLang="zh-CN" dirty="0"/>
              <a:t>flow key</a:t>
            </a:r>
            <a:r>
              <a:rPr lang="zh-CN" altLang="en-US" dirty="0"/>
              <a:t>上面。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我将从一下五方面展开这是答辩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51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opensketch</a:t>
            </a:r>
            <a:r>
              <a:rPr lang="zh-CN" altLang="en-US" dirty="0"/>
              <a:t>和</a:t>
            </a:r>
            <a:r>
              <a:rPr lang="en-US" altLang="zh-CN" dirty="0" err="1"/>
              <a:t>Univmon</a:t>
            </a:r>
            <a:r>
              <a:rPr lang="zh-CN" altLang="en-US" dirty="0"/>
              <a:t>追求的是通用性，用一种一劳永逸的方法解决测量问题，前者通过</a:t>
            </a:r>
            <a:r>
              <a:rPr lang="en-US" altLang="zh-CN" dirty="0" err="1"/>
              <a:t>sdn</a:t>
            </a:r>
            <a:r>
              <a:rPr lang="zh-CN" altLang="en-US" dirty="0"/>
              <a:t>的思想，将多个</a:t>
            </a:r>
            <a:r>
              <a:rPr lang="en-US" altLang="zh-CN" dirty="0"/>
              <a:t>sketch</a:t>
            </a:r>
            <a:r>
              <a:rPr lang="zh-CN" altLang="en-US" dirty="0"/>
              <a:t>选择搭配实现测量目的；而后者是通过分布式</a:t>
            </a:r>
            <a:r>
              <a:rPr lang="en-US" altLang="zh-CN" dirty="0"/>
              <a:t>sketch,</a:t>
            </a:r>
            <a:r>
              <a:rPr lang="zh-CN" altLang="en-US" dirty="0"/>
              <a:t>然后从流理论出发，汇总数据；而</a:t>
            </a:r>
            <a:r>
              <a:rPr lang="en-US" altLang="zh-CN" dirty="0" err="1"/>
              <a:t>sketcvisor</a:t>
            </a:r>
            <a:r>
              <a:rPr lang="zh-CN" altLang="en-US" dirty="0"/>
              <a:t>和</a:t>
            </a:r>
            <a:r>
              <a:rPr lang="en-US" altLang="zh-CN" dirty="0" err="1"/>
              <a:t>sketchlearn</a:t>
            </a:r>
            <a:r>
              <a:rPr lang="zh-CN" altLang="en-US" dirty="0"/>
              <a:t>都是分离大象流和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达到减小资源冲突的目的；前者是通过快速通道，后者利用高斯分布，前者带来精度降低，后者消耗太多资源。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854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21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835947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给定长度</a:t>
                </a:r>
                <a14:m>
                  <m:oMath xmlns:m="http://schemas.openxmlformats.org/officeDocument/2006/math">
                    <m:r>
                      <a:rPr kumimoji="0" lang="zh-CN" alt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为</m:t>
                    </m:r>
                    <m:f>
                      <m:fPr>
                        <m:ctrlP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num>
                      <m:den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的数组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K[M/L]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，数组的值为</a:t>
                </a:r>
                <a14:m>
                  <m:oMath xmlns:m="http://schemas.openxmlformats.org/officeDocument/2006/math">
                    <m:r>
                      <a:rPr kumimoji="0" lang="zh-CN" alt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𝜑</m:t>
                    </m:r>
                    <m:r>
                      <a:rPr kumimoji="0" lang="en-US" altLang="zh-CN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kumimoji="0" lang="en-US" altLang="zh-CN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m:t>_</m:t>
                        </m:r>
                        <m:r>
                          <m:rPr>
                            <m:nor/>
                          </m:rPr>
                          <a:rPr kumimoji="0" lang="en-US" altLang="zh-CN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m:t>elements</m:t>
                        </m:r>
                      </m:sub>
                    </m:sSub>
                  </m:oMath>
                </a14:m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每隔几个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epoch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进行更新；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每个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K[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]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负责每行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L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个计数器的查询，若为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frequency item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，则标记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;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将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frequency items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复制至动态哈希表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;</a:t>
                </a:r>
              </a:p>
              <a:p>
                <a:endParaRPr lang="ii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给定长度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为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 M/𝐿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的数组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K[M/L]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，数组的值为</a:t>
                </a:r>
                <a:r>
                  <a: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𝜑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∗𝑁_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"total_elements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" 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每隔几个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epoch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进行更新；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每个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K[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]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负责每行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L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个计数器的查询，若为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frequency item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，则标记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;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将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frequency items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复制至动态哈希表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;</a:t>
                </a:r>
              </a:p>
              <a:p>
                <a:endParaRPr lang="ii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22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537230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这个算法可能会遇到哪些挑战呢，一是动态阈值设置，二是如何避免重复记录，三是如何删除伪</a:t>
            </a:r>
            <a:r>
              <a:rPr lang="en-US" altLang="zh-CN" dirty="0"/>
              <a:t>heavy hitters;</a:t>
            </a:r>
          </a:p>
          <a:p>
            <a:r>
              <a:rPr lang="zh-CN" altLang="en-US" dirty="0"/>
              <a:t>解决方法如下所示，首先增加一个计数器记录所有流个数，然后设置同步时钟每隔一段时间进行更新；二是设置一个标记位，如果大于就设置为</a:t>
            </a:r>
            <a:r>
              <a:rPr lang="en-US" altLang="zh-CN" dirty="0"/>
              <a:t>1</a:t>
            </a:r>
            <a:r>
              <a:rPr lang="zh-CN" altLang="en-US" dirty="0"/>
              <a:t>；同理，也可以根据标识位进行删除；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23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02869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我们设想这样一个情景，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同时映射到一个地址，会导致哈希冲突，面临一个判断</a:t>
            </a:r>
            <a:r>
              <a:rPr lang="en-US" altLang="zh-CN" dirty="0"/>
              <a:t>; A </a:t>
            </a:r>
            <a:r>
              <a:rPr lang="zh-CN" altLang="en-US" dirty="0"/>
              <a:t>还是</a:t>
            </a:r>
            <a:r>
              <a:rPr lang="en-US" altLang="zh-CN" dirty="0"/>
              <a:t>B </a:t>
            </a:r>
            <a:r>
              <a:rPr lang="zh-CN" altLang="en-US" dirty="0"/>
              <a:t>才是</a:t>
            </a:r>
            <a:r>
              <a:rPr lang="en-US" altLang="zh-CN" dirty="0"/>
              <a:t>heavy hitter</a:t>
            </a:r>
            <a:r>
              <a:rPr lang="zh-CN" altLang="en-US" dirty="0"/>
              <a:t>，所以需要重新设计</a:t>
            </a:r>
            <a:r>
              <a:rPr lang="en-US" altLang="zh-CN" dirty="0"/>
              <a:t>bucket</a:t>
            </a:r>
            <a:r>
              <a:rPr lang="zh-CN" altLang="en-US" dirty="0"/>
              <a:t>结构来提高精确度，我的解决方案很简单是把冲突的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全部存储起来，然后进行判断。这样就有了精确度的保证。当然也可以设计算法自动删除，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24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729452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实验设置；将本</a:t>
            </a:r>
            <a:r>
              <a:rPr lang="en-US" altLang="zh-CN" dirty="0"/>
              <a:t>sketch</a:t>
            </a:r>
            <a:r>
              <a:rPr lang="zh-CN" altLang="en-US" dirty="0"/>
              <a:t>方法与其他</a:t>
            </a:r>
            <a:r>
              <a:rPr lang="en-US" altLang="zh-CN" dirty="0"/>
              <a:t>sketch</a:t>
            </a:r>
            <a:r>
              <a:rPr lang="zh-CN" altLang="en-US" dirty="0"/>
              <a:t>进行对比实验，当然如过有效可以考虑部署在白盒交换机上；</a:t>
            </a:r>
            <a:endParaRPr lang="en-US" altLang="zh-CN" dirty="0"/>
          </a:p>
          <a:p>
            <a:r>
              <a:rPr lang="zh-CN" altLang="en-US" dirty="0"/>
              <a:t>实验平台是同方工作站，测试数据来自</a:t>
            </a:r>
            <a:r>
              <a:rPr lang="en-US" altLang="zh-CN" dirty="0" err="1"/>
              <a:t>caida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856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i-CN" dirty="0"/>
              <a:t>1,</a:t>
            </a:r>
            <a:r>
              <a:rPr lang="zh-CN" altLang="en-US" dirty="0"/>
              <a:t>运行在网络设备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，动态</a:t>
            </a:r>
            <a:r>
              <a:rPr lang="en-US" altLang="zh-CN" dirty="0"/>
              <a:t>hash</a:t>
            </a:r>
            <a:r>
              <a:rPr lang="zh-CN" altLang="en-US" dirty="0"/>
              <a:t>表；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结合机器学习；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99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接下来是研究计划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27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131546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首先是已完成工作，算法设计方面，首先阅读了相关文献，了解了当前的各种</a:t>
            </a:r>
            <a:r>
              <a:rPr lang="en-US" altLang="zh-CN" dirty="0"/>
              <a:t>sketch</a:t>
            </a:r>
            <a:r>
              <a:rPr lang="zh-CN" altLang="en-US" dirty="0"/>
              <a:t>算法的设计和应用；然后是学习流算法相关理论，并且尝试证明，最后是对于</a:t>
            </a:r>
            <a:r>
              <a:rPr lang="en-US" altLang="zh-CN" dirty="0"/>
              <a:t>sketch</a:t>
            </a:r>
            <a:r>
              <a:rPr lang="zh-CN" altLang="en-US" dirty="0"/>
              <a:t>的全域哈希函数进行了学习；而在实验方面，首先从</a:t>
            </a:r>
            <a:r>
              <a:rPr lang="en-US" altLang="zh-CN" dirty="0"/>
              <a:t>CAIDA</a:t>
            </a:r>
            <a:r>
              <a:rPr lang="zh-CN" altLang="en-US" dirty="0"/>
              <a:t>获取了数据集，其次跑了</a:t>
            </a:r>
            <a:r>
              <a:rPr lang="en-US" altLang="zh-CN" dirty="0"/>
              <a:t>count-min sketch</a:t>
            </a:r>
            <a:r>
              <a:rPr lang="zh-CN" altLang="en-US" dirty="0"/>
              <a:t>的算法实验；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391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然后是计划安排，这个月主要是文献阅读，然后七月跑实验，争取发篇</a:t>
            </a:r>
            <a:r>
              <a:rPr lang="en-US" altLang="zh-CN" dirty="0"/>
              <a:t>paper</a:t>
            </a:r>
            <a:r>
              <a:rPr lang="zh-CN" altLang="en-US" dirty="0"/>
              <a:t>至少</a:t>
            </a:r>
            <a:r>
              <a:rPr lang="en-US" altLang="zh-CN" dirty="0" err="1"/>
              <a:t>infocomm</a:t>
            </a:r>
            <a:r>
              <a:rPr lang="zh-CN" altLang="en-US" dirty="0"/>
              <a:t>的小论文；然后在网络设备上跑</a:t>
            </a:r>
            <a:r>
              <a:rPr lang="en-US" altLang="zh-CN" dirty="0"/>
              <a:t>, </a:t>
            </a:r>
            <a:r>
              <a:rPr lang="zh-CN" altLang="en-US" dirty="0"/>
              <a:t>最后是提高改进以及</a:t>
            </a:r>
            <a:r>
              <a:rPr lang="en-US" altLang="zh-CN" dirty="0"/>
              <a:t>paper</a:t>
            </a:r>
            <a:r>
              <a:rPr lang="zh-CN" altLang="en-US" dirty="0"/>
              <a:t>写作；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87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首先是背景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3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400022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最大的挑战</a:t>
            </a:r>
            <a:r>
              <a:rPr lang="en-US" altLang="zh-CN" dirty="0"/>
              <a:t>; </a:t>
            </a:r>
            <a:r>
              <a:rPr lang="zh-CN" altLang="en-US" dirty="0"/>
              <a:t>代码能力不足影响</a:t>
            </a:r>
            <a:r>
              <a:rPr lang="zh-CN" altLang="en-US"/>
              <a:t>项目进度；</a:t>
            </a:r>
            <a:endParaRPr lang="en-US" altLang="zh-CN" dirty="0"/>
          </a:p>
          <a:p>
            <a:r>
              <a:rPr lang="zh-CN" altLang="en-US" dirty="0"/>
              <a:t>目标：跑出算法，中个会议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633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谢谢大家，欢迎各位老师批评指正。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6D0A0-FD96-4910-BAC5-41EC293146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61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课题来自于鹏城实验室的大湾区未来网络试验与应用环境项目，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该项目将尝试建设以深圳为中心，覆盖泛粤港澳大湾区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个城市的首个区域性试验与应用网络，并为广东“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行动计划”的应用提供高性能网络保障。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高性能网络带来网络监控和管理的巨大挑战；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因此，对于新型的网络测量技术提出了要求；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4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接下来来回答网络流量测量的相关概念，首先是什么是网络流量测量，网络流量测量是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计算特定网络上流量的统计特征的过程，如流频率、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heavy hitters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它是当下热门的云和数据中心的网络管理基础；</a:t>
            </a:r>
            <a:endParaRPr lang="en-US" altLang="zh-CN" dirty="0"/>
          </a:p>
          <a:p>
            <a:r>
              <a:rPr lang="zh-CN" altLang="en-US" dirty="0"/>
              <a:t>传统的流量测量方法是</a:t>
            </a:r>
            <a:r>
              <a:rPr lang="en-US" altLang="zh-CN" dirty="0" err="1"/>
              <a:t>netflow</a:t>
            </a:r>
            <a:r>
              <a:rPr lang="en-US" altLang="zh-CN" dirty="0"/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通过收集进入和离开网络接口的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数据包的数量和信息达到测量目的；</a:t>
            </a:r>
            <a:endParaRPr lang="en-US" altLang="zh-CN" dirty="0"/>
          </a:p>
          <a:p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05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但是传统的测量方法无法应对当前的挑战。</a:t>
            </a:r>
            <a:endParaRPr lang="en-US" altLang="zh-CN" dirty="0"/>
          </a:p>
          <a:p>
            <a:r>
              <a:rPr lang="zh-CN" altLang="en-US" dirty="0"/>
              <a:t>我们迎来了大数据时代，根据</a:t>
            </a:r>
            <a:r>
              <a:rPr lang="en-US" altLang="zh-CN" dirty="0" err="1"/>
              <a:t>internetlivestats</a:t>
            </a:r>
            <a:r>
              <a:rPr lang="zh-CN" altLang="en-US" dirty="0"/>
              <a:t>统计，全球有超过</a:t>
            </a:r>
            <a:r>
              <a:rPr lang="en-US" altLang="zh-CN" dirty="0"/>
              <a:t>42.5</a:t>
            </a:r>
            <a:r>
              <a:rPr lang="zh-CN" altLang="en-US" dirty="0"/>
              <a:t>亿网民，近</a:t>
            </a:r>
            <a:r>
              <a:rPr lang="en-US" altLang="zh-CN" dirty="0"/>
              <a:t>17</a:t>
            </a:r>
            <a:r>
              <a:rPr lang="zh-CN" altLang="en-US" dirty="0"/>
              <a:t>亿个网站，同时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网络对通信量规模化、数据结构灵活性、资源分布快速转变的需求急剧增加；因此要求新的测量方法首先要占用很少的内存，其次足够的灵活性应对各种任务和变化。</a:t>
            </a:r>
            <a:endParaRPr lang="en-US" altLang="zh-CN" dirty="0"/>
          </a:p>
          <a:p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13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近几年学者们重点研究基于</a:t>
            </a:r>
            <a:r>
              <a:rPr lang="en-US" altLang="zh-CN" dirty="0"/>
              <a:t>counter</a:t>
            </a:r>
            <a:r>
              <a:rPr lang="zh-CN" altLang="en-US" dirty="0"/>
              <a:t>和</a:t>
            </a:r>
            <a:r>
              <a:rPr lang="en-US" altLang="zh-CN" dirty="0"/>
              <a:t>sketch</a:t>
            </a:r>
            <a:r>
              <a:rPr lang="zh-CN" altLang="en-US" dirty="0"/>
              <a:t>的测量方法。</a:t>
            </a:r>
            <a:endParaRPr lang="en-US" altLang="zh-CN" dirty="0"/>
          </a:p>
          <a:p>
            <a:r>
              <a:rPr lang="zh-CN" altLang="en-US" dirty="0"/>
              <a:t>首先来看计数器法，它的</a:t>
            </a:r>
            <a:r>
              <a:rPr lang="en-US" altLang="zh-CN" dirty="0"/>
              <a:t>idea</a:t>
            </a:r>
            <a:r>
              <a:rPr lang="zh-CN" altLang="en-US" dirty="0"/>
              <a:t>是为每一个流维持一个计数器，然后进行匹配更新和插入操作；优点是可以获得准确的结果，弊端是无法处理大容量数据，比如来自高速网络。</a:t>
            </a:r>
            <a:endParaRPr lang="en-US" altLang="zh-CN" dirty="0"/>
          </a:p>
          <a:p>
            <a:r>
              <a:rPr lang="en-US" altLang="zh-CN" dirty="0"/>
              <a:t>Sketch</a:t>
            </a:r>
            <a:r>
              <a:rPr lang="zh-CN" altLang="en-US" dirty="0"/>
              <a:t>是概要技术，由</a:t>
            </a:r>
            <a:r>
              <a:rPr lang="en-US" altLang="zh-CN" dirty="0"/>
              <a:t>d</a:t>
            </a:r>
            <a:r>
              <a:rPr lang="zh-CN" altLang="en-US" dirty="0"/>
              <a:t>行乘以</a:t>
            </a:r>
            <a:r>
              <a:rPr lang="en-US" altLang="zh-CN" dirty="0"/>
              <a:t>w</a:t>
            </a:r>
            <a:r>
              <a:rPr lang="zh-CN" altLang="en-US" dirty="0"/>
              <a:t>列的数组组成，每行由一个</a:t>
            </a:r>
            <a:r>
              <a:rPr lang="en-US" altLang="zh-CN" dirty="0"/>
              <a:t>hash</a:t>
            </a:r>
            <a:r>
              <a:rPr lang="zh-CN" altLang="en-US" dirty="0"/>
              <a:t>函数进行映射，然后进行更新；这个方法是牺牲一定精度来达到处理高通量数据的目的。所以，我们选择基于</a:t>
            </a:r>
            <a:r>
              <a:rPr lang="en-US" altLang="zh-CN" dirty="0"/>
              <a:t>sketch</a:t>
            </a:r>
            <a:r>
              <a:rPr lang="zh-CN" altLang="en-US" dirty="0"/>
              <a:t>技术来开发流量测量算法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94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2966-6A47-4832-A706-427458845E3B}" type="slidenum">
              <a:rPr lang="ii-CN" altLang="en-US" smtClean="0"/>
              <a:t>8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46117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我们研究的对象是数据流，利用</a:t>
            </a:r>
            <a:r>
              <a:rPr lang="en-US" altLang="zh-CN" dirty="0"/>
              <a:t>cash model</a:t>
            </a:r>
            <a:r>
              <a:rPr lang="zh-CN" altLang="en-US" dirty="0"/>
              <a:t>对流进行数学描述；</a:t>
            </a:r>
            <a:r>
              <a:rPr lang="en-US" altLang="zh-CN" dirty="0" err="1"/>
              <a:t>ki</a:t>
            </a:r>
            <a:r>
              <a:rPr lang="en-US" altLang="zh-CN" dirty="0"/>
              <a:t> </a:t>
            </a:r>
            <a:r>
              <a:rPr lang="zh-CN" altLang="en-US" dirty="0"/>
              <a:t>指代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，是对每个流的唯一标识，如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元组、源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是一个更新值，如流的包数，不能小于零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我们在流程级解决目标问题</a:t>
            </a:r>
            <a:endParaRPr lang="ii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21B25-4AAE-4DFC-B7A5-343BC5C28FA7}" type="slidenum">
              <a:rPr kumimoji="0" lang="ii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i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06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2139-D042-4A12-AD2D-564983086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8BD41-E103-4AC6-9235-A7A5C07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ii-CN"/>
              <a:t>Click to edit Master subtitle style</a:t>
            </a:r>
            <a:endParaRPr lang="ii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2162-AF65-4D51-81C1-14EE5F74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F4AD-36AF-4298-B824-9A02A517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693A-3749-4423-9638-6E1E3163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52855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17E1-F430-43AE-B5A0-A3497218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C89BA-FF57-4916-ACEB-3355C4E2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4EAA-A228-4BAE-9FD6-68E057C9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92F8-C486-4E3D-B28B-BEE34C59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32BC-89BE-457D-8F4C-D01F4B27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86898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9DA6E-6A4D-4229-BC5E-BEB78F3DA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A5854-86A3-44BE-96D8-83C84248F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871B-2E7A-4380-B275-4B80FBF0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E059-E128-4487-9F17-08230498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CD2C-6D61-4B36-B7C6-E3F81680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80554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ii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8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9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6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3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03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91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EF27-E2EA-42E2-86B9-EB339C8C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CE25-99E6-40F5-8AEA-67CA087B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441F-5E2B-4EDC-8D2C-3DDC510F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4970-5BFF-4283-9AAF-6697DEA6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9356-62D0-4A89-BF66-2BEDF2F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310363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ii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91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03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29705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71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8315-DDBC-4279-94A2-F41E685A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55A3-9E2D-4EF0-BC48-1A4D310A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264C-A8C5-4C75-8999-5EB66735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F211-65A8-444C-9BEA-9B662EE6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52E6-4AA4-473C-8403-11FCC35D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3861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9B1C-993D-4236-B696-2F723146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7206-00FA-48AC-B0A3-CED011CD2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484CE-EE59-4AF3-BCBF-7795D9EE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8449-5376-463B-9318-87BF43D1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8B3EE-D7E3-404B-92C5-2453EE1E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A461D-C0E6-4674-8811-52C9779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9599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E085-C9E0-41AE-9D01-83CCC3D5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12A5-733B-4901-BC78-B507FD3B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0BCE8-915A-46C7-BCBB-F526EA614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989BC-D716-4CE4-A958-9FF47D676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075FD-D99C-4A06-AF0E-0D84773C4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CEB42-E20C-4C83-9876-F0104309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F874C-2A11-417C-8C1D-48BEF4BB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E234D-32BA-4FA6-8C40-0757ABA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144359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85A0-58B2-4CE5-8963-0E88F91F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82653-E10E-4CF9-A2B2-1F2B7D02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1865-8F29-4878-8280-64D828B5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8DC2-F27B-4C78-8FE3-4B6F82ED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74979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E22E6-1CD8-42BB-9C96-54DF00A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A18C7-B098-4A64-B5DF-79CA861A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CC6C-07E4-4BC0-A221-B8EBEA14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5559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E763-BAF0-494E-9022-C78B2894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BA3F-849B-474A-965A-7B515065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0373-B6B4-4430-BD48-743F6B4D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0C49-51E3-4468-AD9D-CFE44205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99C2F-EE75-4E9F-AA30-0DE1C3C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3C07F-C381-4D81-A569-6900D78A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30329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E258-B40F-4122-8A11-8376BB5B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C8B9-5DD8-4CD5-B151-9395BC0EC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i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92BA8-BAE4-4207-A16F-9236516F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ii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5259-73BA-459C-8490-CEB8920E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D9CCA-1A6C-4F50-AE71-7163B6BC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40B1-0BC5-4D2B-B533-A013F3AD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41546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4E9E3-6299-4C99-9CA3-FBD125B8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ii-CN"/>
              <a:t>Click to edit Master title style</a:t>
            </a:r>
            <a:endParaRPr lang="ii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60A8-6A61-46DE-9C71-542669A8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ii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953D-A4D9-4078-A72F-BBA037C36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BB84-BFA2-4A26-B61A-D1EEF571A93A}" type="datetimeFigureOut">
              <a:rPr lang="ii-CN" altLang="en-US" smtClean="0"/>
              <a:t>2019/6/18</a:t>
            </a:fld>
            <a:endParaRPr lang="ii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79A6-E683-4244-B7AC-DDE06844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i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A70F-D48C-4D46-8982-8841EE6B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C747-6F33-4326-83D4-4C8A99E93873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16055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i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ii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ii-CN"/>
              <a:t>Click to edit Master text styles</a:t>
            </a:r>
          </a:p>
          <a:p>
            <a:pPr lvl="1"/>
            <a:r>
              <a:rPr lang="en-US" altLang="ii-CN"/>
              <a:t>Second level</a:t>
            </a:r>
          </a:p>
          <a:p>
            <a:pPr lvl="2"/>
            <a:r>
              <a:rPr lang="en-US" altLang="ii-CN"/>
              <a:t>Third level</a:t>
            </a:r>
          </a:p>
          <a:p>
            <a:pPr lvl="3"/>
            <a:r>
              <a:rPr lang="en-US" altLang="ii-CN"/>
              <a:t>Fourth level</a:t>
            </a:r>
          </a:p>
          <a:p>
            <a:pPr lvl="4"/>
            <a:r>
              <a:rPr lang="en-US" altLang="ii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A4ED-B612-40EC-8E90-83F3009E230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1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2"/>
            <a:ext cx="12192000" cy="2437647"/>
          </a:xfrm>
          <a:prstGeom prst="rect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1738" y="280373"/>
            <a:ext cx="2974047" cy="2973644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8"/>
          <p:cNvSpPr txBox="1"/>
          <p:nvPr/>
        </p:nvSpPr>
        <p:spPr>
          <a:xfrm>
            <a:off x="10687218" y="7085472"/>
            <a:ext cx="1504783" cy="492404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延时文字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61975" y="3479957"/>
            <a:ext cx="11108458" cy="1231068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and Development in Sketch-based Network Traffic Measurement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4984839" y="5058004"/>
            <a:ext cx="226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刘斌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11849321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5A1789-151C-4B4B-A82F-309F70F91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29" y="514206"/>
            <a:ext cx="3646967" cy="26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Research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98EE47-F45C-4AE4-B27B-B389154E4F46}"/>
              </a:ext>
            </a:extLst>
          </p:cNvPr>
          <p:cNvSpPr/>
          <p:nvPr/>
        </p:nvSpPr>
        <p:spPr>
          <a:xfrm>
            <a:off x="687009" y="1059780"/>
            <a:ext cx="9070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process of counting the statistical characteristics of the behaviors of the flows on a specific network, such as per-flow frequency, heavy hitters.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5F8D6-EEF3-4C44-863F-34E10F69183C}"/>
              </a:ext>
            </a:extLst>
          </p:cNvPr>
          <p:cNvSpPr/>
          <p:nvPr/>
        </p:nvSpPr>
        <p:spPr>
          <a:xfrm>
            <a:off x="687009" y="1933738"/>
            <a:ext cx="8568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Traffic measurement tasks to be measure, which are defined in the following: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DDoS prediction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Predicting a destination host that receives data from more than a threshold number of source hosts in an epoch.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Cardinality estimation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Estimating the number of distinct flows in an epoch.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Flow size distribution estimation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Estimating the fractions of flows for different ranges of byte counts in an epoch.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Entropy estimation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Estimating the entropy of flow size distribution in an epoch.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Heavy hitter detection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detect all the heavy hitters whose packets is more than a certain threshold and return the keys of the heavy hitters.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Heavy change detection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detect all the heavy change 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whose change of size across two consecutive epochs is larger than a threshold </a:t>
            </a: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for all the intervals and return the key associated with the heavy change flow</a:t>
            </a:r>
            <a:r>
              <a:rPr lang="en-US" altLang="ii-CN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7902ECE-36A4-4EC8-9282-9168F5E19A3F}"/>
              </a:ext>
            </a:extLst>
          </p:cNvPr>
          <p:cNvSpPr/>
          <p:nvPr/>
        </p:nvSpPr>
        <p:spPr>
          <a:xfrm rot="10800000">
            <a:off x="9467384" y="2232532"/>
            <a:ext cx="579863" cy="327415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649C-FE6B-4150-9BAA-041FA2C73E59}"/>
              </a:ext>
            </a:extLst>
          </p:cNvPr>
          <p:cNvSpPr txBox="1"/>
          <p:nvPr/>
        </p:nvSpPr>
        <p:spPr>
          <a:xfrm>
            <a:off x="10259119" y="3546440"/>
            <a:ext cx="138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2000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altLang="ii-CN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ii-CN" sz="2000" b="1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ii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/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BE6308-7483-43FC-940A-13AA2A8890E0}"/>
              </a:ext>
            </a:extLst>
          </p:cNvPr>
          <p:cNvSpPr txBox="1"/>
          <p:nvPr/>
        </p:nvSpPr>
        <p:spPr>
          <a:xfrm>
            <a:off x="687010" y="1630647"/>
            <a:ext cx="106424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i-CN" sz="2400" dirty="0">
                <a:latin typeface="Arial" panose="020B0604020202020204" pitchFamily="34" charset="0"/>
                <a:cs typeface="Arial" panose="020B0604020202020204" pitchFamily="34" charset="0"/>
              </a:rPr>
              <a:t>Memory usage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i-CN" sz="2400" dirty="0">
                <a:latin typeface="Arial" panose="020B0604020202020204" pitchFamily="34" charset="0"/>
                <a:cs typeface="Arial" panose="020B0604020202020204" pitchFamily="34" charset="0"/>
              </a:rPr>
              <a:t>Speed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i-CN" sz="24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i-CN" sz="2400" dirty="0">
                <a:latin typeface="Arial" panose="020B0604020202020204" pitchFamily="34" charset="0"/>
                <a:cs typeface="Arial" panose="020B0604020202020204" pitchFamily="34" charset="0"/>
              </a:rPr>
              <a:t>Generality 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OpenSketch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[NSDI’ 13])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to traffic characteristics </a:t>
            </a:r>
            <a:r>
              <a:rPr lang="en-US" altLang="ii-CN" sz="2400" dirty="0">
                <a:latin typeface="Arial" panose="020B0604020202020204" pitchFamily="34" charset="0"/>
                <a:cs typeface="Arial" panose="020B0604020202020204" pitchFamily="34" charset="0"/>
              </a:rPr>
              <a:t>(Elastic Sketch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[SIGCOMM 18])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platform </a:t>
            </a:r>
            <a:r>
              <a:rPr lang="en-US" altLang="ii-CN" sz="2400" dirty="0">
                <a:latin typeface="Arial" panose="020B0604020202020204" pitchFamily="34" charset="0"/>
                <a:cs typeface="Arial" panose="020B0604020202020204" pitchFamily="34" charset="0"/>
              </a:rPr>
              <a:t>(Elastic Sketch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[SIGCOMM 18])</a:t>
            </a:r>
            <a:endParaRPr lang="en-US" altLang="ii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i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Research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89FA95-3858-4C8E-87C3-4F5E15646D15}"/>
              </a:ext>
            </a:extLst>
          </p:cNvPr>
          <p:cNvSpPr/>
          <p:nvPr/>
        </p:nvSpPr>
        <p:spPr>
          <a:xfrm>
            <a:off x="634128" y="1727464"/>
            <a:ext cx="5142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b="1" i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Theoretical Proof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 mathematic, proving the Sketch algorithm can achieve less complexity or less error with high probability.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BBF7F-F71F-4AD1-8A84-7F2AC88B9CBC}"/>
              </a:ext>
            </a:extLst>
          </p:cNvPr>
          <p:cNvSpPr/>
          <p:nvPr/>
        </p:nvSpPr>
        <p:spPr>
          <a:xfrm>
            <a:off x="687010" y="1040229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b="1" i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Theory &amp; Experiment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0A6BC7-1505-4F97-B359-A9A67C0782B6}"/>
              </a:ext>
            </a:extLst>
          </p:cNvPr>
          <p:cNvSpPr/>
          <p:nvPr/>
        </p:nvSpPr>
        <p:spPr>
          <a:xfrm>
            <a:off x="634128" y="3061030"/>
            <a:ext cx="450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Take the Count-min Sketch for example</a:t>
            </a:r>
            <a:endParaRPr lang="ii-CN" altLang="ii-CN" b="1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5" name="Group 70">
            <a:extLst>
              <a:ext uri="{FF2B5EF4-FFF2-40B4-BE49-F238E27FC236}">
                <a16:creationId xmlns:a16="http://schemas.microsoft.com/office/drawing/2014/main" id="{9FD9D0F8-A8AF-4548-AAB9-B4F8405A94EC}"/>
              </a:ext>
            </a:extLst>
          </p:cNvPr>
          <p:cNvGrpSpPr/>
          <p:nvPr/>
        </p:nvGrpSpPr>
        <p:grpSpPr>
          <a:xfrm>
            <a:off x="308770" y="4161943"/>
            <a:ext cx="3474661" cy="1739880"/>
            <a:chOff x="5125387" y="2302059"/>
            <a:chExt cx="3652240" cy="1828800"/>
          </a:xfrm>
        </p:grpSpPr>
        <p:sp>
          <p:nvSpPr>
            <p:cNvPr id="16" name="Rounded Rectangle 78">
              <a:extLst>
                <a:ext uri="{FF2B5EF4-FFF2-40B4-BE49-F238E27FC236}">
                  <a16:creationId xmlns:a16="http://schemas.microsoft.com/office/drawing/2014/main" id="{A8ADA98E-70EA-485C-BC0D-525F32907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ounded Rectangle 79">
              <a:extLst>
                <a:ext uri="{FF2B5EF4-FFF2-40B4-BE49-F238E27FC236}">
                  <a16:creationId xmlns:a16="http://schemas.microsoft.com/office/drawing/2014/main" id="{537DE5EB-1BF2-4A8E-A389-63AE8F396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23020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</a:rPr>
                <a:t>19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80">
              <a:extLst>
                <a:ext uri="{FF2B5EF4-FFF2-40B4-BE49-F238E27FC236}">
                  <a16:creationId xmlns:a16="http://schemas.microsoft.com/office/drawing/2014/main" id="{49C30DDC-642B-4D5B-91A3-748E054C7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81">
              <a:extLst>
                <a:ext uri="{FF2B5EF4-FFF2-40B4-BE49-F238E27FC236}">
                  <a16:creationId xmlns:a16="http://schemas.microsoft.com/office/drawing/2014/main" id="{17AB8B14-1237-4ED5-9A13-5CA00226B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82">
              <a:extLst>
                <a:ext uri="{FF2B5EF4-FFF2-40B4-BE49-F238E27FC236}">
                  <a16:creationId xmlns:a16="http://schemas.microsoft.com/office/drawing/2014/main" id="{1BE701B6-B040-4215-A85E-D1B26490E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ounded Rectangle 83">
              <a:extLst>
                <a:ext uri="{FF2B5EF4-FFF2-40B4-BE49-F238E27FC236}">
                  <a16:creationId xmlns:a16="http://schemas.microsoft.com/office/drawing/2014/main" id="{F5F9E3E1-D86F-4759-A39D-27959B675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84">
              <a:extLst>
                <a:ext uri="{FF2B5EF4-FFF2-40B4-BE49-F238E27FC236}">
                  <a16:creationId xmlns:a16="http://schemas.microsoft.com/office/drawing/2014/main" id="{764F71AF-19FE-4CE6-B5B3-14314F5DA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85">
              <a:extLst>
                <a:ext uri="{FF2B5EF4-FFF2-40B4-BE49-F238E27FC236}">
                  <a16:creationId xmlns:a16="http://schemas.microsoft.com/office/drawing/2014/main" id="{4793B37E-3185-433F-B555-53C819E25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86">
              <a:extLst>
                <a:ext uri="{FF2B5EF4-FFF2-40B4-BE49-F238E27FC236}">
                  <a16:creationId xmlns:a16="http://schemas.microsoft.com/office/drawing/2014/main" id="{9014EFA7-8AD1-4C15-A061-D6F9BA768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Rounded Rectangle 87">
              <a:extLst>
                <a:ext uri="{FF2B5EF4-FFF2-40B4-BE49-F238E27FC236}">
                  <a16:creationId xmlns:a16="http://schemas.microsoft.com/office/drawing/2014/main" id="{5379F9FC-B063-4928-B66C-98738E8F0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ounded Rectangle 88">
              <a:extLst>
                <a:ext uri="{FF2B5EF4-FFF2-40B4-BE49-F238E27FC236}">
                  <a16:creationId xmlns:a16="http://schemas.microsoft.com/office/drawing/2014/main" id="{61B3BEA3-DF9D-4FC5-9581-AC858CF86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27592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>
                  <a:solidFill>
                    <a:srgbClr val="000000"/>
                  </a:solidFill>
                </a:rPr>
                <a:t>24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7" name="Rounded Rectangle 89">
              <a:extLst>
                <a:ext uri="{FF2B5EF4-FFF2-40B4-BE49-F238E27FC236}">
                  <a16:creationId xmlns:a16="http://schemas.microsoft.com/office/drawing/2014/main" id="{B09A95A3-EA49-46B1-BC57-DFFEDB3F6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90">
              <a:extLst>
                <a:ext uri="{FF2B5EF4-FFF2-40B4-BE49-F238E27FC236}">
                  <a16:creationId xmlns:a16="http://schemas.microsoft.com/office/drawing/2014/main" id="{B0AD006E-0D06-4D62-B5F7-84A7A5B16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ounded Rectangle 91">
              <a:extLst>
                <a:ext uri="{FF2B5EF4-FFF2-40B4-BE49-F238E27FC236}">
                  <a16:creationId xmlns:a16="http://schemas.microsoft.com/office/drawing/2014/main" id="{939567D0-B70B-4F46-A441-778D8B5193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92">
              <a:extLst>
                <a:ext uri="{FF2B5EF4-FFF2-40B4-BE49-F238E27FC236}">
                  <a16:creationId xmlns:a16="http://schemas.microsoft.com/office/drawing/2014/main" id="{44A5B623-4FE4-4337-95C9-05C5E7B0F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Rounded Rectangle 93">
              <a:extLst>
                <a:ext uri="{FF2B5EF4-FFF2-40B4-BE49-F238E27FC236}">
                  <a16:creationId xmlns:a16="http://schemas.microsoft.com/office/drawing/2014/main" id="{8A17D058-6A0C-4A0F-AB32-78CFE1C54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ounded Rectangle 94">
              <a:extLst>
                <a:ext uri="{FF2B5EF4-FFF2-40B4-BE49-F238E27FC236}">
                  <a16:creationId xmlns:a16="http://schemas.microsoft.com/office/drawing/2014/main" id="{43A39398-B73B-4067-9DA8-80096E6C3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32164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>
                  <a:solidFill>
                    <a:srgbClr val="000000"/>
                  </a:solidFill>
                </a:rPr>
                <a:t>26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95">
              <a:extLst>
                <a:ext uri="{FF2B5EF4-FFF2-40B4-BE49-F238E27FC236}">
                  <a16:creationId xmlns:a16="http://schemas.microsoft.com/office/drawing/2014/main" id="{F757FE78-9C26-43C2-88F3-BEC1865E2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96">
              <a:extLst>
                <a:ext uri="{FF2B5EF4-FFF2-40B4-BE49-F238E27FC236}">
                  <a16:creationId xmlns:a16="http://schemas.microsoft.com/office/drawing/2014/main" id="{299D7F11-FBC9-4809-A3F7-767BD5C78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Rounded Rectangle 97">
              <a:extLst>
                <a:ext uri="{FF2B5EF4-FFF2-40B4-BE49-F238E27FC236}">
                  <a16:creationId xmlns:a16="http://schemas.microsoft.com/office/drawing/2014/main" id="{7D7C2649-8BFD-426B-9F96-1A0429C53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Rounded Rectangle 98">
              <a:extLst>
                <a:ext uri="{FF2B5EF4-FFF2-40B4-BE49-F238E27FC236}">
                  <a16:creationId xmlns:a16="http://schemas.microsoft.com/office/drawing/2014/main" id="{B4210D8F-C869-4AD0-BB5C-A898E4BA38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ounded Rectangle 99">
              <a:extLst>
                <a:ext uri="{FF2B5EF4-FFF2-40B4-BE49-F238E27FC236}">
                  <a16:creationId xmlns:a16="http://schemas.microsoft.com/office/drawing/2014/main" id="{7C3A0587-6076-460D-A99A-803ECF8CB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ounded Rectangle 100">
              <a:extLst>
                <a:ext uri="{FF2B5EF4-FFF2-40B4-BE49-F238E27FC236}">
                  <a16:creationId xmlns:a16="http://schemas.microsoft.com/office/drawing/2014/main" id="{2E7E1AE3-B0E3-41CC-A62C-D443EF482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Rounded Rectangle 101">
              <a:extLst>
                <a:ext uri="{FF2B5EF4-FFF2-40B4-BE49-F238E27FC236}">
                  <a16:creationId xmlns:a16="http://schemas.microsoft.com/office/drawing/2014/main" id="{5BB9AE73-EC76-40F0-9D21-2B133F0E7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Rounded Rectangle 102">
              <a:extLst>
                <a:ext uri="{FF2B5EF4-FFF2-40B4-BE49-F238E27FC236}">
                  <a16:creationId xmlns:a16="http://schemas.microsoft.com/office/drawing/2014/main" id="{793B0CA5-60FC-4CD4-8F0C-DD974D6E8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103">
              <a:extLst>
                <a:ext uri="{FF2B5EF4-FFF2-40B4-BE49-F238E27FC236}">
                  <a16:creationId xmlns:a16="http://schemas.microsoft.com/office/drawing/2014/main" id="{70AE4869-9AA8-4A8B-94DB-3D002BF6F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36736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>
                  <a:solidFill>
                    <a:srgbClr val="000000"/>
                  </a:solidFill>
                </a:rPr>
                <a:t>18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104">
              <a:extLst>
                <a:ext uri="{FF2B5EF4-FFF2-40B4-BE49-F238E27FC236}">
                  <a16:creationId xmlns:a16="http://schemas.microsoft.com/office/drawing/2014/main" id="{F922469B-AEE9-4603-A685-1FD8CCE35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105">
              <a:extLst>
                <a:ext uri="{FF2B5EF4-FFF2-40B4-BE49-F238E27FC236}">
                  <a16:creationId xmlns:a16="http://schemas.microsoft.com/office/drawing/2014/main" id="{B651D0D1-A73C-4297-8A11-0838C88DD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106">
              <a:extLst>
                <a:ext uri="{FF2B5EF4-FFF2-40B4-BE49-F238E27FC236}">
                  <a16:creationId xmlns:a16="http://schemas.microsoft.com/office/drawing/2014/main" id="{EB6EF255-A3E0-4A53-A67C-C4B68E7FF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107">
              <a:extLst>
                <a:ext uri="{FF2B5EF4-FFF2-40B4-BE49-F238E27FC236}">
                  <a16:creationId xmlns:a16="http://schemas.microsoft.com/office/drawing/2014/main" id="{43C0778B-DFDC-4173-B940-B5EABDA53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108">
              <a:extLst>
                <a:ext uri="{FF2B5EF4-FFF2-40B4-BE49-F238E27FC236}">
                  <a16:creationId xmlns:a16="http://schemas.microsoft.com/office/drawing/2014/main" id="{8CAA9988-2A9F-4108-A181-B86567AC7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ounded Rectangle 109">
              <a:extLst>
                <a:ext uri="{FF2B5EF4-FFF2-40B4-BE49-F238E27FC236}">
                  <a16:creationId xmlns:a16="http://schemas.microsoft.com/office/drawing/2014/main" id="{EFEA3D54-2239-42EE-9B40-8EC4F9E7F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F1CD2C56-15E3-4F38-8A7F-207C6E2447F3}"/>
                </a:ext>
              </a:extLst>
            </p:cNvPr>
            <p:cNvSpPr/>
            <p:nvPr/>
          </p:nvSpPr>
          <p:spPr>
            <a:xfrm>
              <a:off x="5125387" y="2302059"/>
              <a:ext cx="365224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9" name="Freeform 71">
            <a:extLst>
              <a:ext uri="{FF2B5EF4-FFF2-40B4-BE49-F238E27FC236}">
                <a16:creationId xmlns:a16="http://schemas.microsoft.com/office/drawing/2014/main" id="{D6199A22-D8A8-4143-AF5C-55FFAA60930A}"/>
              </a:ext>
            </a:extLst>
          </p:cNvPr>
          <p:cNvSpPr/>
          <p:nvPr/>
        </p:nvSpPr>
        <p:spPr>
          <a:xfrm>
            <a:off x="1213680" y="4110858"/>
            <a:ext cx="3365409" cy="666541"/>
          </a:xfrm>
          <a:custGeom>
            <a:avLst/>
            <a:gdLst>
              <a:gd name="connsiteX0" fmla="*/ 0 w 3560618"/>
              <a:gd name="connsiteY0" fmla="*/ 213071 h 628707"/>
              <a:gd name="connsiteX1" fmla="*/ 2189018 w 3560618"/>
              <a:gd name="connsiteY1" fmla="*/ 19107 h 628707"/>
              <a:gd name="connsiteX2" fmla="*/ 3560618 w 3560618"/>
              <a:gd name="connsiteY2" fmla="*/ 628707 h 62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618" h="628707">
                <a:moveTo>
                  <a:pt x="0" y="213071"/>
                </a:moveTo>
                <a:cubicBezTo>
                  <a:pt x="797791" y="81452"/>
                  <a:pt x="1595582" y="-50166"/>
                  <a:pt x="2189018" y="19107"/>
                </a:cubicBezTo>
                <a:cubicBezTo>
                  <a:pt x="2782454" y="88380"/>
                  <a:pt x="3560618" y="628707"/>
                  <a:pt x="3560618" y="62870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Freeform 72">
            <a:extLst>
              <a:ext uri="{FF2B5EF4-FFF2-40B4-BE49-F238E27FC236}">
                <a16:creationId xmlns:a16="http://schemas.microsoft.com/office/drawing/2014/main" id="{235AEC14-35F2-49A6-8FE3-C424BD356C54}"/>
              </a:ext>
            </a:extLst>
          </p:cNvPr>
          <p:cNvSpPr/>
          <p:nvPr/>
        </p:nvSpPr>
        <p:spPr>
          <a:xfrm>
            <a:off x="1571515" y="4709499"/>
            <a:ext cx="3007574" cy="116623"/>
          </a:xfrm>
          <a:custGeom>
            <a:avLst/>
            <a:gdLst>
              <a:gd name="connsiteX0" fmla="*/ 0 w 3075709"/>
              <a:gd name="connsiteY0" fmla="*/ 0 h 27709"/>
              <a:gd name="connsiteX1" fmla="*/ 1773382 w 3075709"/>
              <a:gd name="connsiteY1" fmla="*/ 27709 h 27709"/>
              <a:gd name="connsiteX2" fmla="*/ 3075709 w 3075709"/>
              <a:gd name="connsiteY2" fmla="*/ 0 h 27709"/>
              <a:gd name="connsiteX3" fmla="*/ 3075709 w 3075709"/>
              <a:gd name="connsiteY3" fmla="*/ 0 h 2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709" h="27709">
                <a:moveTo>
                  <a:pt x="0" y="0"/>
                </a:moveTo>
                <a:lnTo>
                  <a:pt x="1773382" y="27709"/>
                </a:lnTo>
                <a:cubicBezTo>
                  <a:pt x="2286000" y="27709"/>
                  <a:pt x="3075709" y="0"/>
                  <a:pt x="3075709" y="0"/>
                </a:cubicBezTo>
                <a:lnTo>
                  <a:pt x="3075709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Freeform 73">
            <a:extLst>
              <a:ext uri="{FF2B5EF4-FFF2-40B4-BE49-F238E27FC236}">
                <a16:creationId xmlns:a16="http://schemas.microsoft.com/office/drawing/2014/main" id="{08971CA4-2918-4CE0-BD2A-85A372F33295}"/>
              </a:ext>
            </a:extLst>
          </p:cNvPr>
          <p:cNvSpPr/>
          <p:nvPr/>
        </p:nvSpPr>
        <p:spPr>
          <a:xfrm>
            <a:off x="782987" y="4802674"/>
            <a:ext cx="3796102" cy="494532"/>
          </a:xfrm>
          <a:custGeom>
            <a:avLst/>
            <a:gdLst>
              <a:gd name="connsiteX0" fmla="*/ 0 w 3990109"/>
              <a:gd name="connsiteY0" fmla="*/ 443345 h 519806"/>
              <a:gd name="connsiteX1" fmla="*/ 1898073 w 3990109"/>
              <a:gd name="connsiteY1" fmla="*/ 484909 h 519806"/>
              <a:gd name="connsiteX2" fmla="*/ 3990109 w 3990109"/>
              <a:gd name="connsiteY2" fmla="*/ 0 h 51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0109" h="519806">
                <a:moveTo>
                  <a:pt x="0" y="443345"/>
                </a:moveTo>
                <a:cubicBezTo>
                  <a:pt x="616527" y="501072"/>
                  <a:pt x="1233055" y="558800"/>
                  <a:pt x="1898073" y="484909"/>
                </a:cubicBezTo>
                <a:cubicBezTo>
                  <a:pt x="2563091" y="411018"/>
                  <a:pt x="3990109" y="0"/>
                  <a:pt x="3990109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Freeform 74">
            <a:extLst>
              <a:ext uri="{FF2B5EF4-FFF2-40B4-BE49-F238E27FC236}">
                <a16:creationId xmlns:a16="http://schemas.microsoft.com/office/drawing/2014/main" id="{69A38710-64FB-4AAB-BE6E-1D5E7260035B}"/>
              </a:ext>
            </a:extLst>
          </p:cNvPr>
          <p:cNvSpPr/>
          <p:nvPr/>
        </p:nvSpPr>
        <p:spPr>
          <a:xfrm>
            <a:off x="1231812" y="4839778"/>
            <a:ext cx="3361132" cy="949459"/>
          </a:xfrm>
          <a:custGeom>
            <a:avLst/>
            <a:gdLst>
              <a:gd name="connsiteX0" fmla="*/ 0 w 3532909"/>
              <a:gd name="connsiteY0" fmla="*/ 900546 h 997983"/>
              <a:gd name="connsiteX1" fmla="*/ 1565563 w 3532909"/>
              <a:gd name="connsiteY1" fmla="*/ 914400 h 997983"/>
              <a:gd name="connsiteX2" fmla="*/ 3532909 w 3532909"/>
              <a:gd name="connsiteY2" fmla="*/ 0 h 99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997983">
                <a:moveTo>
                  <a:pt x="0" y="900546"/>
                </a:moveTo>
                <a:cubicBezTo>
                  <a:pt x="488372" y="982518"/>
                  <a:pt x="976745" y="1064491"/>
                  <a:pt x="1565563" y="914400"/>
                </a:cubicBezTo>
                <a:cubicBezTo>
                  <a:pt x="2154381" y="764309"/>
                  <a:pt x="3532909" y="0"/>
                  <a:pt x="3532909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C19F41B0-D48E-4C54-8054-798F33750162}"/>
              </a:ext>
            </a:extLst>
          </p:cNvPr>
          <p:cNvSpPr txBox="1"/>
          <p:nvPr/>
        </p:nvSpPr>
        <p:spPr>
          <a:xfrm>
            <a:off x="3966984" y="4032802"/>
            <a:ext cx="122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ounded Rectangle 76">
            <a:extLst>
              <a:ext uri="{FF2B5EF4-FFF2-40B4-BE49-F238E27FC236}">
                <a16:creationId xmlns:a16="http://schemas.microsoft.com/office/drawing/2014/main" id="{78F3916E-48B2-428D-B652-5150EDEE4248}"/>
              </a:ext>
            </a:extLst>
          </p:cNvPr>
          <p:cNvSpPr>
            <a:spLocks noChangeAspect="1"/>
          </p:cNvSpPr>
          <p:nvPr/>
        </p:nvSpPr>
        <p:spPr>
          <a:xfrm>
            <a:off x="4718988" y="4634412"/>
            <a:ext cx="327888" cy="330577"/>
          </a:xfrm>
          <a:prstGeom prst="roundRect">
            <a:avLst/>
          </a:prstGeom>
          <a:solidFill>
            <a:srgbClr val="2BB7B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TextBox 77">
            <a:extLst>
              <a:ext uri="{FF2B5EF4-FFF2-40B4-BE49-F238E27FC236}">
                <a16:creationId xmlns:a16="http://schemas.microsoft.com/office/drawing/2014/main" id="{9FC0721F-2305-4271-9C09-600196467881}"/>
              </a:ext>
            </a:extLst>
          </p:cNvPr>
          <p:cNvSpPr txBox="1"/>
          <p:nvPr/>
        </p:nvSpPr>
        <p:spPr>
          <a:xfrm>
            <a:off x="4264040" y="5110245"/>
            <a:ext cx="222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’frequency: </a:t>
            </a:r>
            <a:r>
              <a:rPr lang="en-US" altLang="zh-CN" sz="16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Min{19, 24, 26, </a:t>
            </a:r>
            <a:r>
              <a:rPr lang="en-US" altLang="zh-CN" sz="16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1A5E37-AAAC-46BE-8015-F54423A611CA}"/>
              </a:ext>
            </a:extLst>
          </p:cNvPr>
          <p:cNvSpPr txBox="1"/>
          <p:nvPr/>
        </p:nvSpPr>
        <p:spPr>
          <a:xfrm>
            <a:off x="1444619" y="3791842"/>
            <a:ext cx="74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w</a:t>
            </a:r>
            <a:endParaRPr lang="ii-CN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FFFBD4-6184-4BB1-8F83-C0CE2E875848}"/>
              </a:ext>
            </a:extLst>
          </p:cNvPr>
          <p:cNvSpPr txBox="1"/>
          <p:nvPr/>
        </p:nvSpPr>
        <p:spPr>
          <a:xfrm>
            <a:off x="24696" y="5025794"/>
            <a:ext cx="4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51A9DC-97E1-44BE-9FE1-EF191D49342E}"/>
                  </a:ext>
                </a:extLst>
              </p:cNvPr>
              <p:cNvSpPr txBox="1"/>
              <p:nvPr/>
            </p:nvSpPr>
            <p:spPr>
              <a:xfrm>
                <a:off x="6415670" y="1635728"/>
                <a:ext cx="5453468" cy="74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ii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ii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ii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ii-CN" altLang="en-U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51A9DC-97E1-44BE-9FE1-EF191D49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70" y="1635728"/>
                <a:ext cx="5453468" cy="747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i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261037-D88E-47F9-972E-4FE8EAD255CD}"/>
                  </a:ext>
                </a:extLst>
              </p:cNvPr>
              <p:cNvSpPr txBox="1"/>
              <p:nvPr/>
            </p:nvSpPr>
            <p:spPr>
              <a:xfrm>
                <a:off x="6065639" y="2801173"/>
                <a:ext cx="6278265" cy="143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  <m:r>
                        <a:rPr lang="en-US" altLang="ii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ii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ii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den>
                      </m:f>
                      <m:r>
                        <a:rPr lang="en-US" altLang="ii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i-CN" alt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261037-D88E-47F9-972E-4FE8EAD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39" y="2801173"/>
                <a:ext cx="6278265" cy="1437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i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ACD98FA-3B81-4DB9-8DEE-E74FA9DD7FA0}"/>
                  </a:ext>
                </a:extLst>
              </p:cNvPr>
              <p:cNvSpPr txBox="1"/>
              <p:nvPr/>
            </p:nvSpPr>
            <p:spPr>
              <a:xfrm>
                <a:off x="6550500" y="4476394"/>
                <a:ext cx="5453468" cy="730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e>
                      </m:acc>
                      <m:sSub>
                        <m:sSub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ii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ii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ii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ii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ii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ii-CN" alt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ACD98FA-3B81-4DB9-8DEE-E74FA9DD7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500" y="4476394"/>
                <a:ext cx="5453468" cy="730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i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B5C9C710-A94C-4493-B314-D9EDDEEB5723}"/>
              </a:ext>
            </a:extLst>
          </p:cNvPr>
          <p:cNvSpPr txBox="1"/>
          <p:nvPr/>
        </p:nvSpPr>
        <p:spPr>
          <a:xfrm>
            <a:off x="6703034" y="1107165"/>
            <a:ext cx="51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1600" dirty="0">
                <a:latin typeface="Arial" panose="020B0604020202020204" pitchFamily="34" charset="0"/>
                <a:cs typeface="Arial" panose="020B0604020202020204" pitchFamily="34" charset="0"/>
              </a:rPr>
              <a:t>Step1 : compute the expectation of the value of the bucket</a:t>
            </a:r>
            <a:endParaRPr lang="ii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1034E3-F7B9-440D-BE19-C636852C1499}"/>
              </a:ext>
            </a:extLst>
          </p:cNvPr>
          <p:cNvSpPr txBox="1"/>
          <p:nvPr/>
        </p:nvSpPr>
        <p:spPr>
          <a:xfrm>
            <a:off x="6703034" y="2441931"/>
            <a:ext cx="51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1600" dirty="0">
                <a:latin typeface="Arial" panose="020B0604020202020204" pitchFamily="34" charset="0"/>
                <a:cs typeface="Arial" panose="020B0604020202020204" pitchFamily="34" charset="0"/>
              </a:rPr>
              <a:t>Step2 : apply Markov’s inequality </a:t>
            </a:r>
            <a:endParaRPr lang="ii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3F17E3-D26B-4EF7-B4C1-05EEC83DF624}"/>
              </a:ext>
            </a:extLst>
          </p:cNvPr>
          <p:cNvSpPr txBox="1"/>
          <p:nvPr/>
        </p:nvSpPr>
        <p:spPr>
          <a:xfrm>
            <a:off x="6703034" y="4155039"/>
            <a:ext cx="51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1600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ii-CN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connect each hash function</a:t>
            </a:r>
            <a:endParaRPr lang="ii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CD09CF-0FFF-4ED1-BF0C-4115886EAD70}"/>
                  </a:ext>
                </a:extLst>
              </p:cNvPr>
              <p:cNvSpPr txBox="1"/>
              <p:nvPr/>
            </p:nvSpPr>
            <p:spPr>
              <a:xfrm>
                <a:off x="6703034" y="5273937"/>
                <a:ext cx="5148400" cy="820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ii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ii-CN" alt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den>
                      </m:f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i-CN" alt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𝑦𝑖𝑒𝑙𝑑𝑠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ii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e>
                      </m:acc>
                      <m:sSub>
                        <m:sSubPr>
                          <m:ctrlP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ii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i-CN" alt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ii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i-CN" alt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i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CD09CF-0FFF-4ED1-BF0C-4115886EA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34" y="5273937"/>
                <a:ext cx="5148400" cy="820802"/>
              </a:xfrm>
              <a:prstGeom prst="rect">
                <a:avLst/>
              </a:prstGeom>
              <a:blipFill>
                <a:blip r:embed="rId7"/>
                <a:stretch>
                  <a:fillRect l="-711" t="-2222"/>
                </a:stretch>
              </a:blipFill>
            </p:spPr>
            <p:txBody>
              <a:bodyPr/>
              <a:lstStyle/>
              <a:p>
                <a:r>
                  <a:rPr lang="ii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3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2BB7B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2BB7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7" y="2092178"/>
            <a:ext cx="480503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PART 03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4" y="3777734"/>
            <a:ext cx="479506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Related Works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2980D7-B7BB-4942-9E9F-13E815A64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6" t="24220" r="37010" b="44357"/>
          <a:stretch/>
        </p:blipFill>
        <p:spPr>
          <a:xfrm>
            <a:off x="1794646" y="1983261"/>
            <a:ext cx="1951630" cy="1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/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Reversible Sketch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E6E3E5-C9CB-49D9-8379-73D55C0B0455}"/>
              </a:ext>
            </a:extLst>
          </p:cNvPr>
          <p:cNvSpPr/>
          <p:nvPr/>
        </p:nvSpPr>
        <p:spPr>
          <a:xfrm>
            <a:off x="687010" y="1677054"/>
            <a:ext cx="549076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Reversible Sketch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IP mangling techniques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altLang="ii-CN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Modular hashing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2B0D6-5FDD-4698-9DF4-8283417B157B}"/>
              </a:ext>
            </a:extLst>
          </p:cNvPr>
          <p:cNvSpPr/>
          <p:nvPr/>
        </p:nvSpPr>
        <p:spPr>
          <a:xfrm>
            <a:off x="6324889" y="1681425"/>
            <a:ext cx="5317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sz="2000" b="1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SeqHash</a:t>
            </a:r>
            <a:endParaRPr lang="en-US" altLang="ii-CN" sz="2000" b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utilize multi-level hashing to filter mouse flows by setting the different length of sub-key bits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EE16B-366F-407A-A059-13A060F78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0" y="3265847"/>
            <a:ext cx="51054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6221C-57D5-4DB2-9193-48B326110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74" y="4533808"/>
            <a:ext cx="4273326" cy="1456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1C05C-0F0A-42D0-A84F-51E65721D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602" y="3055087"/>
            <a:ext cx="4172963" cy="25551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010A92-E641-4B2E-8C03-D1B45CDA4645}"/>
              </a:ext>
            </a:extLst>
          </p:cNvPr>
          <p:cNvSpPr txBox="1"/>
          <p:nvPr/>
        </p:nvSpPr>
        <p:spPr>
          <a:xfrm>
            <a:off x="687010" y="919257"/>
            <a:ext cx="1052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Motivations: reversible sketch and return keys</a:t>
            </a:r>
            <a:endParaRPr kumimoji="0" lang="ii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8F1E0B-91C8-4F3D-BA59-3DC446E45D19}"/>
              </a:ext>
            </a:extLst>
          </p:cNvPr>
          <p:cNvSpPr/>
          <p:nvPr/>
        </p:nvSpPr>
        <p:spPr>
          <a:xfrm>
            <a:off x="0" y="63042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ii-CN" sz="12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Schweller</a:t>
            </a:r>
            <a:r>
              <a:rPr lang="en-US" altLang="ii-CN" sz="12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Robert, et al. "Reversible sketches: enabling monitoring and analysis over high-speed data streams." </a:t>
            </a:r>
            <a:r>
              <a:rPr lang="en-US" altLang="ii-CN" sz="12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IEEE/ACM Transactions on Networking (</a:t>
            </a:r>
            <a:r>
              <a:rPr lang="en-US" altLang="ii-CN" sz="1200" i="1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ToN</a:t>
            </a:r>
            <a:r>
              <a:rPr lang="en-US" altLang="ii-CN" sz="12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altLang="ii-CN" sz="12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15.5 (2007): 1059-1072.</a:t>
            </a:r>
            <a:endParaRPr lang="ii-CN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2F3F1-9ECA-4702-BCB1-B08584934E4E}"/>
              </a:ext>
            </a:extLst>
          </p:cNvPr>
          <p:cNvSpPr/>
          <p:nvPr/>
        </p:nvSpPr>
        <p:spPr>
          <a:xfrm>
            <a:off x="6177775" y="6304243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ii-CN" sz="1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Tian Bu, </a:t>
            </a:r>
            <a:r>
              <a:rPr lang="en-US" altLang="ii-CN" sz="1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Jin</a:t>
            </a:r>
            <a:r>
              <a:rPr lang="en-US" altLang="ii-CN" sz="1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Cao, </a:t>
            </a:r>
            <a:r>
              <a:rPr lang="en-US" altLang="ii-CN" sz="1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Aiyou</a:t>
            </a:r>
            <a:r>
              <a:rPr lang="en-US" altLang="ii-CN" sz="1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Chen, and Patrick P. C. Lee. 2010. Sequential Hashing: A Flexible Approach for Unveiling Significant Patterns in High Speed Networks. Computer Networks 54, 18 (2010), 3309–3326.</a:t>
            </a:r>
            <a:endParaRPr lang="ii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1792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LD-sketch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81E1B-2081-43AD-BAE0-57395806FF4D}"/>
              </a:ext>
            </a:extLst>
          </p:cNvPr>
          <p:cNvSpPr txBox="1"/>
          <p:nvPr/>
        </p:nvSpPr>
        <p:spPr>
          <a:xfrm>
            <a:off x="687009" y="1047596"/>
            <a:ext cx="1052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Motivations: Real-time characterization of network traffic anomalies</a:t>
            </a:r>
            <a:endParaRPr kumimoji="0" lang="ii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09BF7-F554-400E-881C-124A26D08441}"/>
              </a:ext>
            </a:extLst>
          </p:cNvPr>
          <p:cNvSpPr txBox="1"/>
          <p:nvPr/>
        </p:nvSpPr>
        <p:spPr>
          <a:xfrm>
            <a:off x="687009" y="1663149"/>
            <a:ext cx="1081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Ideas: augment a sketch in which each bucket keeps track of anomaly candidates in an associative array, similar to counter-based techniques</a:t>
            </a:r>
            <a:endParaRPr kumimoji="0" lang="ii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0C141-F417-4A33-8C5A-5DEED519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9" y="2994028"/>
            <a:ext cx="5135121" cy="1694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F2617-CD43-4728-BB9E-EEEE20B9D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74" y="2410533"/>
            <a:ext cx="5807387" cy="37444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FF19F8-D155-48FA-AB08-408531D91E19}"/>
              </a:ext>
            </a:extLst>
          </p:cNvPr>
          <p:cNvSpPr/>
          <p:nvPr/>
        </p:nvSpPr>
        <p:spPr>
          <a:xfrm>
            <a:off x="520537" y="49550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Both"/>
              <a:tabLst/>
              <a:defRPr/>
            </a:pPr>
            <a:r>
              <a:rPr kumimoji="0" lang="ii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Ai,j, which denotes the associative array used in counter-based detection,</a:t>
            </a:r>
            <a:endParaRPr kumimoji="0" lang="en-US" altLang="ii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(ii) li,j, which denotes the maximum length of Ai,j, and </a:t>
            </a:r>
            <a:endParaRPr kumimoji="0" lang="en-US" altLang="ii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(iii) ei,j, which denotes the maximum estimation error for the true sums of the keys hashed to bucket (i, j)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ECC1D-EE1C-45A4-B3E1-FB192C1054EF}"/>
              </a:ext>
            </a:extLst>
          </p:cNvPr>
          <p:cNvSpPr/>
          <p:nvPr/>
        </p:nvSpPr>
        <p:spPr>
          <a:xfrm>
            <a:off x="6299621" y="62560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Microsoft Yi Baiti" panose="03000500000000000000" pitchFamily="66" charset="0"/>
                <a:cs typeface="+mn-cs"/>
              </a:rPr>
              <a:t>Qun</a:t>
            </a:r>
            <a:r>
              <a:rPr kumimoji="0" lang="en-US" altLang="ii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Microsoft Yi Baiti" panose="03000500000000000000" pitchFamily="66" charset="0"/>
                <a:cs typeface="+mn-cs"/>
              </a:rPr>
              <a:t> Huang and Patrick P. C. Lee. LD-Sketch: A Distributed Sketching Design for Accurate and Scalable Anomaly Detection in Network Data Streams. IEEE INFOCOM 2014</a:t>
            </a:r>
            <a:endParaRPr kumimoji="0" lang="ii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416390-8E1E-4515-B73A-9C97AF607D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FID-Sketch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40613-E5C5-481A-A70E-2458549EFB3F}"/>
              </a:ext>
            </a:extLst>
          </p:cNvPr>
          <p:cNvSpPr txBox="1"/>
          <p:nvPr/>
        </p:nvSpPr>
        <p:spPr>
          <a:xfrm>
            <a:off x="659386" y="982333"/>
            <a:ext cx="10523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2000" dirty="0">
                <a:latin typeface="Arial" panose="020B0604020202020204" pitchFamily="34" charset="0"/>
                <a:cs typeface="Arial" panose="020B0604020202020204" pitchFamily="34" charset="0"/>
              </a:rPr>
              <a:t>Motivations:  lack of large enough fast memory to keep high accuracy  and improve speed of query </a:t>
            </a:r>
            <a:endParaRPr lang="ii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C7891-067E-407A-AA1D-D3C864076AB8}"/>
              </a:ext>
            </a:extLst>
          </p:cNvPr>
          <p:cNvSpPr txBox="1"/>
          <p:nvPr/>
        </p:nvSpPr>
        <p:spPr>
          <a:xfrm>
            <a:off x="659386" y="2017051"/>
            <a:ext cx="992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2400" dirty="0"/>
              <a:t>Ideas:</a:t>
            </a:r>
            <a:endParaRPr lang="ii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8C3D5-A316-4F72-968E-39CD8809377F}"/>
              </a:ext>
            </a:extLst>
          </p:cNvPr>
          <p:cNvSpPr txBox="1"/>
          <p:nvPr/>
        </p:nvSpPr>
        <p:spPr>
          <a:xfrm>
            <a:off x="659386" y="5463117"/>
            <a:ext cx="985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2400" dirty="0"/>
              <a:t>Limits:  it comes at the cost of slightly slower insertions and deletions</a:t>
            </a:r>
            <a:endParaRPr lang="ii-CN" altLang="en-US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5DD3EAC-0469-4F94-8B6B-80606B9F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67251"/>
              </p:ext>
            </p:extLst>
          </p:nvPr>
        </p:nvGraphicFramePr>
        <p:xfrm>
          <a:off x="5495924" y="3265138"/>
          <a:ext cx="60007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114089707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385362891"/>
                    </a:ext>
                  </a:extLst>
                </a:gridCol>
              </a:tblGrid>
              <a:tr h="321672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39382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7814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32526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902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C456662-E3AA-43EC-9ABE-367B0B36B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693"/>
              </p:ext>
            </p:extLst>
          </p:nvPr>
        </p:nvGraphicFramePr>
        <p:xfrm>
          <a:off x="3533774" y="2083612"/>
          <a:ext cx="6000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114089707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385362891"/>
                    </a:ext>
                  </a:extLst>
                </a:gridCol>
              </a:tblGrid>
              <a:tr h="321672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39382"/>
                  </a:ext>
                </a:extLst>
              </a:tr>
              <a:tr h="321672">
                <a:tc gridSpan="2">
                  <a:txBody>
                    <a:bodyPr/>
                    <a:lstStyle/>
                    <a:p>
                      <a:r>
                        <a:rPr lang="en-US" altLang="ii-CN" dirty="0"/>
                        <a:t>……</a:t>
                      </a:r>
                      <a:endParaRPr lang="ii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63170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7814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32526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9026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0B6D18-75C1-479E-A5E8-43A87081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99793"/>
              </p:ext>
            </p:extLst>
          </p:nvPr>
        </p:nvGraphicFramePr>
        <p:xfrm>
          <a:off x="7458074" y="2398363"/>
          <a:ext cx="60007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114089707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385362891"/>
                    </a:ext>
                  </a:extLst>
                </a:gridCol>
              </a:tblGrid>
              <a:tr h="321672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39382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7814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32526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902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17D8989-AA68-4917-93C3-B3E6DA33B7FC}"/>
              </a:ext>
            </a:extLst>
          </p:cNvPr>
          <p:cNvSpPr txBox="1"/>
          <p:nvPr/>
        </p:nvSpPr>
        <p:spPr>
          <a:xfrm>
            <a:off x="5039219" y="4823015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FQ-</a:t>
            </a:r>
            <a:r>
              <a:rPr lang="en-US" altLang="ii-CN" dirty="0" err="1"/>
              <a:t>subsketch</a:t>
            </a:r>
            <a:endParaRPr lang="ii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F11C5-78E5-45AC-B29C-AB40C47186C8}"/>
              </a:ext>
            </a:extLst>
          </p:cNvPr>
          <p:cNvSpPr txBox="1"/>
          <p:nvPr/>
        </p:nvSpPr>
        <p:spPr>
          <a:xfrm>
            <a:off x="3081336" y="4008810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IS-</a:t>
            </a:r>
            <a:r>
              <a:rPr lang="en-US" altLang="ii-CN" dirty="0" err="1"/>
              <a:t>subsketch</a:t>
            </a:r>
            <a:endParaRPr lang="ii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AD7F-B91B-4712-B1A7-E87E73470EBA}"/>
              </a:ext>
            </a:extLst>
          </p:cNvPr>
          <p:cNvSpPr txBox="1"/>
          <p:nvPr/>
        </p:nvSpPr>
        <p:spPr>
          <a:xfrm>
            <a:off x="7087094" y="3954000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DS-</a:t>
            </a:r>
            <a:r>
              <a:rPr lang="en-US" altLang="ii-CN" dirty="0" err="1"/>
              <a:t>subsketch</a:t>
            </a:r>
            <a:endParaRPr lang="ii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FF799-C8DF-474A-A4EE-1CF70CB08247}"/>
              </a:ext>
            </a:extLst>
          </p:cNvPr>
          <p:cNvSpPr txBox="1"/>
          <p:nvPr/>
        </p:nvSpPr>
        <p:spPr>
          <a:xfrm>
            <a:off x="5329237" y="2874393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On-chip</a:t>
            </a:r>
            <a:endParaRPr lang="ii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8940B-C279-4881-8680-23A4E9C46527}"/>
              </a:ext>
            </a:extLst>
          </p:cNvPr>
          <p:cNvSpPr txBox="1"/>
          <p:nvPr/>
        </p:nvSpPr>
        <p:spPr>
          <a:xfrm>
            <a:off x="7291387" y="202903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Off-chip</a:t>
            </a:r>
            <a:endParaRPr lang="ii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8ECFF-9C51-4558-A69B-218850E38759}"/>
              </a:ext>
            </a:extLst>
          </p:cNvPr>
          <p:cNvSpPr txBox="1"/>
          <p:nvPr/>
        </p:nvSpPr>
        <p:spPr>
          <a:xfrm>
            <a:off x="3367086" y="1741195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Off-chip</a:t>
            </a:r>
            <a:endParaRPr lang="ii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21FBA4-87BD-40CB-B804-11559EBD6AB2}"/>
                  </a:ext>
                </a:extLst>
              </p:cNvPr>
              <p:cNvSpPr/>
              <p:nvPr/>
            </p:nvSpPr>
            <p:spPr>
              <a:xfrm>
                <a:off x="9361028" y="3914001"/>
                <a:ext cx="8493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i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i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i-CN" altLang="en-US" i="1">
                            <a:latin typeface="Cambria Math" panose="02040503050406030204" pitchFamily="18" charset="0"/>
                          </a:rPr>
                          <m:t>𝑖𝑛𝑠</m:t>
                        </m:r>
                      </m:sub>
                    </m:sSub>
                  </m:oMath>
                </a14:m>
                <a:endParaRPr lang="en-US" altLang="ii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i-CN" alt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21FBA4-87BD-40CB-B804-11559EBD6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028" y="3914001"/>
                <a:ext cx="849335" cy="646331"/>
              </a:xfrm>
              <a:prstGeom prst="rect">
                <a:avLst/>
              </a:prstGeom>
              <a:blipFill>
                <a:blip r:embed="rId4"/>
                <a:stretch>
                  <a:fillRect l="-5036" t="-1887"/>
                </a:stretch>
              </a:blipFill>
            </p:spPr>
            <p:txBody>
              <a:bodyPr/>
              <a:lstStyle/>
              <a:p>
                <a:r>
                  <a:rPr lang="ii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3F3778C-7694-475E-905C-E4BF997D7ADC}"/>
              </a:ext>
            </a:extLst>
          </p:cNvPr>
          <p:cNvSpPr txBox="1"/>
          <p:nvPr/>
        </p:nvSpPr>
        <p:spPr>
          <a:xfrm>
            <a:off x="1133046" y="4278665"/>
            <a:ext cx="203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ii-CN" dirty="0"/>
              <a:t>Insertion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ii-CN" dirty="0"/>
              <a:t>Deletion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ii-CN" dirty="0"/>
              <a:t>Query</a:t>
            </a:r>
            <a:endParaRPr lang="ii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03B48C-2EAB-4C68-AD54-892DDD53EC91}"/>
              </a:ext>
            </a:extLst>
          </p:cNvPr>
          <p:cNvSpPr/>
          <p:nvPr/>
        </p:nvSpPr>
        <p:spPr>
          <a:xfrm>
            <a:off x="0" y="6396335"/>
            <a:ext cx="78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Tong Yang, </a:t>
            </a:r>
            <a:r>
              <a:rPr lang="en-US" altLang="ii-CN" sz="12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Haowei</a:t>
            </a:r>
            <a:r>
              <a:rPr lang="en-US" altLang="ii-CN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Zhang, Hao Wang, Muhammad Shahzad, Qin Xin, </a:t>
            </a:r>
            <a:r>
              <a:rPr lang="en-US" altLang="ii-CN" sz="12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Xue</a:t>
            </a:r>
            <a:r>
              <a:rPr lang="en-US" altLang="ii-CN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Liu, </a:t>
            </a:r>
            <a:r>
              <a:rPr lang="en-US" altLang="ii-CN" sz="12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Xiaoming</a:t>
            </a:r>
            <a:r>
              <a:rPr lang="en-US" altLang="ii-CN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Li. FID-sketch: An Accurate Sketch to Store </a:t>
            </a:r>
            <a:r>
              <a:rPr lang="en-US" altLang="ii-CN" sz="12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Frequencies</a:t>
            </a:r>
            <a:r>
              <a:rPr lang="en-US" altLang="ii-CN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Data Streams. </a:t>
            </a:r>
            <a:r>
              <a:rPr lang="en-US" altLang="ii-CN" sz="12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World Wide Web Journal 2018</a:t>
            </a:r>
            <a:r>
              <a:rPr lang="en-US" altLang="ii-CN" sz="1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ii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20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Universal Sketch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1D52AD-BFC5-4320-8121-78B35811B0B8}"/>
              </a:ext>
            </a:extLst>
          </p:cNvPr>
          <p:cNvSpPr/>
          <p:nvPr/>
        </p:nvSpPr>
        <p:spPr>
          <a:xfrm>
            <a:off x="557561" y="1521445"/>
            <a:ext cx="55384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sz="2000" b="1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OpenSketch</a:t>
            </a:r>
            <a:endParaRPr lang="en-US" altLang="ii-CN" sz="2000" b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data plane and control plane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data plane consists of a three-stage pipeline – hashing, filtering, and counting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control plane includes a measurement library </a:t>
            </a:r>
            <a:r>
              <a:rPr lang="en-US" altLang="zh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configure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A7619-0EC1-442C-AFEC-10252EB9AF76}"/>
              </a:ext>
            </a:extLst>
          </p:cNvPr>
          <p:cNvSpPr txBox="1"/>
          <p:nvPr/>
        </p:nvSpPr>
        <p:spPr>
          <a:xfrm>
            <a:off x="687010" y="975012"/>
            <a:ext cx="110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ii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Motivations: general</a:t>
            </a:r>
            <a:r>
              <a:rPr lang="en-US" altLang="ii-CN" sz="2400" dirty="0" err="1">
                <a:solidFill>
                  <a:prstClr val="black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ity</a:t>
            </a:r>
            <a:r>
              <a:rPr lang="en-US" altLang="ii-CN" sz="2400" dirty="0">
                <a:solidFill>
                  <a:prstClr val="black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 </a:t>
            </a:r>
            <a:r>
              <a:rPr lang="en-US" altLang="ii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a wide variety of measurement tasks</a:t>
            </a:r>
            <a:endParaRPr kumimoji="0" lang="ii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01FA-D2A6-470D-BABD-54B0A1A2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17" y="3829769"/>
            <a:ext cx="3848100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52125B-F43D-48CC-ADB7-5660545F1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61" y="4218187"/>
            <a:ext cx="5275339" cy="20073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1F9B85-141F-4359-BD3F-2A9C0F599C1D}"/>
              </a:ext>
            </a:extLst>
          </p:cNvPr>
          <p:cNvSpPr/>
          <p:nvPr/>
        </p:nvSpPr>
        <p:spPr>
          <a:xfrm>
            <a:off x="6216588" y="1587581"/>
            <a:ext cx="615807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sz="2000" b="1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UnivMon</a:t>
            </a:r>
            <a:endParaRPr lang="en-US" altLang="ii-CN" sz="2000" b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distributed data plane nodes process the incoming stream of packets by samplin</a:t>
            </a:r>
            <a:r>
              <a:rPr lang="en-US" altLang="zh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Paralleled count-sketch</a:t>
            </a:r>
          </a:p>
          <a:p>
            <a:pPr marL="342900" indent="-342900">
              <a:buFont typeface="+mj-lt"/>
              <a:buAutoNum type="arabicParenR"/>
            </a:pPr>
            <a:endParaRPr lang="en-US" altLang="ii-CN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49EFA2-CAC7-4C5E-9B30-2039F5425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485" y="2938963"/>
            <a:ext cx="3010714" cy="1998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64833-AD26-461E-9D0E-2119A857E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051" y="5044593"/>
            <a:ext cx="4265518" cy="16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2550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ITC Avant Garde Std Bk" panose="020B0502020202020204" pitchFamily="34" charset="0"/>
                <a:ea typeface="等线" panose="02010600030101010101" pitchFamily="2" charset="-122"/>
              </a:rPr>
              <a:t>Sketch System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69DBDF-1BB8-4F56-B7EF-36352503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35" y="3546736"/>
            <a:ext cx="2468136" cy="2106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E3265E-FE23-455E-9740-E1744370A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486" y="3768347"/>
            <a:ext cx="2568677" cy="20318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CB7BC2-FD4A-4DF1-88C1-67FACC243274}"/>
              </a:ext>
            </a:extLst>
          </p:cNvPr>
          <p:cNvSpPr/>
          <p:nvPr/>
        </p:nvSpPr>
        <p:spPr>
          <a:xfrm>
            <a:off x="687010" y="1470504"/>
            <a:ext cx="5089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SketchVisor</a:t>
            </a:r>
            <a:endParaRPr lang="en-US" altLang="ii-CN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augments a fast path to provide high-performance local measurement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recovers accurate measurement results from both sketch-based and fast path measurements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5DE58-F7E5-4621-9577-425AE55EC6C9}"/>
              </a:ext>
            </a:extLst>
          </p:cNvPr>
          <p:cNvSpPr/>
          <p:nvPr/>
        </p:nvSpPr>
        <p:spPr>
          <a:xfrm>
            <a:off x="549605" y="914005"/>
            <a:ext cx="622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Motivated:</a:t>
            </a:r>
            <a:r>
              <a:rPr lang="ii-CN" altLang="en-US" dirty="0">
                <a:latin typeface="Arial" panose="020B0604020202020204" pitchFamily="34" charset="0"/>
                <a:cs typeface="Arial" panose="020B0604020202020204" pitchFamily="34" charset="0"/>
              </a:rPr>
              <a:t>severe performance drops under high traffic 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46B76-1B35-400B-B439-E893029AFDF2}"/>
              </a:ext>
            </a:extLst>
          </p:cNvPr>
          <p:cNvSpPr/>
          <p:nvPr/>
        </p:nvSpPr>
        <p:spPr>
          <a:xfrm>
            <a:off x="6415670" y="1967745"/>
            <a:ext cx="5089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SketchLearn</a:t>
            </a:r>
            <a:endParaRPr lang="en-US" altLang="ii-CN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mouse flows follow the Gaussian distribution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separates large flows from the multi-level sketch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53593-47D1-4BB0-830E-331D8445D183}"/>
              </a:ext>
            </a:extLst>
          </p:cNvPr>
          <p:cNvSpPr/>
          <p:nvPr/>
        </p:nvSpPr>
        <p:spPr>
          <a:xfrm>
            <a:off x="6415670" y="1400194"/>
            <a:ext cx="575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Motivated: resource conflicts in massive network traffic</a:t>
            </a:r>
            <a:endParaRPr lang="ii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3020-9C87-4C17-934B-72715E57A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341" y="3966878"/>
            <a:ext cx="5219700" cy="1066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1CA777-68B1-4B8D-98DC-57198B6CDD1F}"/>
              </a:ext>
            </a:extLst>
          </p:cNvPr>
          <p:cNvSpPr/>
          <p:nvPr/>
        </p:nvSpPr>
        <p:spPr>
          <a:xfrm>
            <a:off x="-228612" y="6257836"/>
            <a:ext cx="68259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/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ii-CN" sz="11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Qun</a:t>
            </a: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Huang, Xin </a:t>
            </a:r>
            <a:r>
              <a:rPr lang="en-US" altLang="ii-CN" sz="11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Jin</a:t>
            </a: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Patrick P. C. Lee, </a:t>
            </a:r>
            <a:r>
              <a:rPr lang="en-US" altLang="ii-CN" sz="11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Runhui</a:t>
            </a: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Li, Lu Tang, Yi-Chao Chen, and Gong Zhang. 2017. </a:t>
            </a:r>
            <a:r>
              <a:rPr lang="en-US" altLang="ii-CN" sz="11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SketchVisor</a:t>
            </a: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Robust Network Measurement for Software Packet Processing. In Proceedings of SIGCOMM ’17, Los Angeles, CA, USA, August 2125, 2017, 14 pages.</a:t>
            </a:r>
            <a:endParaRPr lang="ii-CN" altLang="ii-CN" sz="11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CEFCA-C990-4E52-9697-550282E66B33}"/>
              </a:ext>
            </a:extLst>
          </p:cNvPr>
          <p:cNvSpPr/>
          <p:nvPr/>
        </p:nvSpPr>
        <p:spPr>
          <a:xfrm>
            <a:off x="6975846" y="6457095"/>
            <a:ext cx="50228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    Huang, </a:t>
            </a:r>
            <a:r>
              <a:rPr lang="en-US" altLang="ii-CN" sz="11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Qun</a:t>
            </a: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et al. “</a:t>
            </a:r>
            <a:r>
              <a:rPr lang="en-US" altLang="ii-CN" sz="11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Sketchlearn</a:t>
            </a: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relieving user burdens in approximate measurement with automated statistical inference.” </a:t>
            </a:r>
            <a:r>
              <a:rPr lang="en-US" altLang="ii-CN" sz="1100" i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SIGCOMM</a:t>
            </a:r>
            <a:r>
              <a:rPr lang="en-US" altLang="ii-CN" sz="11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(2018).</a:t>
            </a:r>
            <a:endParaRPr lang="ii-CN" altLang="ii-CN" sz="11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5053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Analysis of Sketch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2ABEC274-05E7-4AF3-BDD0-4B3A5E768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121978"/>
                  </p:ext>
                </p:extLst>
              </p:nvPr>
            </p:nvGraphicFramePr>
            <p:xfrm>
              <a:off x="618307" y="1264770"/>
              <a:ext cx="10955385" cy="45338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7264">
                      <a:extLst>
                        <a:ext uri="{9D8B030D-6E8A-4147-A177-3AD203B41FA5}">
                          <a16:colId xmlns:a16="http://schemas.microsoft.com/office/drawing/2014/main" val="1372680104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265604587"/>
                        </a:ext>
                      </a:extLst>
                    </a:gridCol>
                    <a:gridCol w="1405054">
                      <a:extLst>
                        <a:ext uri="{9D8B030D-6E8A-4147-A177-3AD203B41FA5}">
                          <a16:colId xmlns:a16="http://schemas.microsoft.com/office/drawing/2014/main" val="3330950951"/>
                        </a:ext>
                      </a:extLst>
                    </a:gridCol>
                    <a:gridCol w="3155795">
                      <a:extLst>
                        <a:ext uri="{9D8B030D-6E8A-4147-A177-3AD203B41FA5}">
                          <a16:colId xmlns:a16="http://schemas.microsoft.com/office/drawing/2014/main" val="1584508977"/>
                        </a:ext>
                      </a:extLst>
                    </a:gridCol>
                    <a:gridCol w="3043009">
                      <a:extLst>
                        <a:ext uri="{9D8B030D-6E8A-4147-A177-3AD203B41FA5}">
                          <a16:colId xmlns:a16="http://schemas.microsoft.com/office/drawing/2014/main" val="1353992075"/>
                        </a:ext>
                      </a:extLst>
                    </a:gridCol>
                  </a:tblGrid>
                  <a:tr h="845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Sketch Algorithms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Motivation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Main idea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complexity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Space complexity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250015"/>
                      </a:ext>
                    </a:extLst>
                  </a:tr>
                  <a:tr h="1351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Reversible</a:t>
                          </a:r>
                        </a:p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Sketch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IP mangling &amp; Modular hash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𝑙𝑜𝑔𝑁</m:t>
                                    </m:r>
                                  </m:e>
                                </m:d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𝑙𝑜𝑔𝑙𝑜𝑔𝑁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𝑙𝑜𝑔𝑙𝑜𝑔𝑁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𝑙𝑜𝑔𝑁</m:t>
                                        </m:r>
                                      </m:num>
                                      <m:den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𝑙𝑜𝑔𝑙𝑜𝑔𝑁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𝑙𝑜𝑔𝑁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𝑙𝑜𝑔𝑙𝑜𝑔</m:t>
                                        </m:r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033182"/>
                      </a:ext>
                    </a:extLst>
                  </a:tr>
                  <a:tr h="682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SeqHash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</a:t>
                          </a:r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Multi-levels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𝑙𝑜𝑔𝑁</m:t>
                                    </m:r>
                                  </m:e>
                                </m:d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𝐻𝑙𝑜𝑔𝑁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𝐻</m:t>
                                    </m:r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𝑙𝑜𝑔𝑁</m:t>
                                    </m:r>
                                  </m:e>
                                </m:d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𝐻𝑙𝑜𝑔𝑁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689227"/>
                      </a:ext>
                    </a:extLst>
                  </a:tr>
                  <a:tr h="973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LD-Sketch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Real-time traffic anomaly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Bucket tracking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𝑙𝑜𝑔</m:t>
                                    </m:r>
                                    <m:f>
                                      <m:fPr>
                                        <m:ctrlP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ii-CN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𝑑</m:t>
                                        </m:r>
                                        <m:r>
                                          <a:rPr lang="ii-CN" altLang="en-US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𝑑𝐻</m:t>
                                    </m:r>
                                  </m:num>
                                  <m:den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(1−</m:t>
                                    </m:r>
                                    <m:r>
                                      <a:rPr lang="ii-CN" alt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𝛾</m:t>
                                    </m:r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𝑙𝑜𝑔</m:t>
                                </m:r>
                                <m:f>
                                  <m:f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  <m:r>
                                      <a:rPr lang="ii-CN" alt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den>
                                </m:f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𝑑𝐻</m:t>
                                    </m:r>
                                  </m:num>
                                  <m:den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(1−</m:t>
                                    </m:r>
                                    <m:r>
                                      <a:rPr lang="ii-CN" alt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𝛾</m:t>
                                    </m:r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𝑙𝑜𝑔</m:t>
                                </m:r>
                                <m:f>
                                  <m:f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  <m:r>
                                      <a:rPr lang="ii-CN" alt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den>
                                </m:f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74397"/>
                      </a:ext>
                    </a:extLst>
                  </a:tr>
                  <a:tr h="682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Count-min Sketch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counting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𝑙𝑜𝑔</m:t>
                                </m:r>
                                <m:f>
                                  <m:f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i-CN" alt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i-CN" alt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𝜖</m:t>
                                    </m:r>
                                  </m:den>
                                </m:f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𝑙𝑜𝑔</m:t>
                                </m:r>
                                <m:f>
                                  <m:fPr>
                                    <m:ctrlP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ii-CN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i-CN" alt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den>
                                </m:f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𝐻𝑙𝑜𝑔𝑛</m:t>
                                </m:r>
                                <m:r>
                                  <a:rPr lang="en-US" altLang="ii-CN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3477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2ABEC274-05E7-4AF3-BDD0-4B3A5E768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121978"/>
                  </p:ext>
                </p:extLst>
              </p:nvPr>
            </p:nvGraphicFramePr>
            <p:xfrm>
              <a:off x="618307" y="1264770"/>
              <a:ext cx="10955385" cy="45338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7264">
                      <a:extLst>
                        <a:ext uri="{9D8B030D-6E8A-4147-A177-3AD203B41FA5}">
                          <a16:colId xmlns:a16="http://schemas.microsoft.com/office/drawing/2014/main" val="1372680104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265604587"/>
                        </a:ext>
                      </a:extLst>
                    </a:gridCol>
                    <a:gridCol w="1405054">
                      <a:extLst>
                        <a:ext uri="{9D8B030D-6E8A-4147-A177-3AD203B41FA5}">
                          <a16:colId xmlns:a16="http://schemas.microsoft.com/office/drawing/2014/main" val="3330950951"/>
                        </a:ext>
                      </a:extLst>
                    </a:gridCol>
                    <a:gridCol w="3155795">
                      <a:extLst>
                        <a:ext uri="{9D8B030D-6E8A-4147-A177-3AD203B41FA5}">
                          <a16:colId xmlns:a16="http://schemas.microsoft.com/office/drawing/2014/main" val="1584508977"/>
                        </a:ext>
                      </a:extLst>
                    </a:gridCol>
                    <a:gridCol w="3043009">
                      <a:extLst>
                        <a:ext uri="{9D8B030D-6E8A-4147-A177-3AD203B41FA5}">
                          <a16:colId xmlns:a16="http://schemas.microsoft.com/office/drawing/2014/main" val="1353992075"/>
                        </a:ext>
                      </a:extLst>
                    </a:gridCol>
                  </a:tblGrid>
                  <a:tr h="845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Sketch Algorithms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Motivation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Main idea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complexity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Space complexity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250015"/>
                      </a:ext>
                    </a:extLst>
                  </a:tr>
                  <a:tr h="1351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Reversible</a:t>
                          </a:r>
                        </a:p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Sketch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IP mangling &amp; Modular hash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150965" t="-63964" r="-97104" b="-173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260521" t="-63964" r="-802" b="-173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033182"/>
                      </a:ext>
                    </a:extLst>
                  </a:tr>
                  <a:tr h="682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SeqHash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</a:t>
                          </a:r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Multi-levels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150965" t="-325000" r="-97104" b="-2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260521" t="-325000" r="-802" b="-244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7689227"/>
                      </a:ext>
                    </a:extLst>
                  </a:tr>
                  <a:tr h="973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LD-Sketch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Real-time traffic anomaly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Bucket tracking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150965" t="-297500" r="-97104" b="-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260521" t="-297500" r="-802" b="-7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74397"/>
                      </a:ext>
                    </a:extLst>
                  </a:tr>
                  <a:tr h="682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Count-min Sketch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ii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counting</a:t>
                          </a:r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i-CN" alt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150965" t="-567857" r="-97104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i-CN"/>
                        </a:p>
                      </a:txBody>
                      <a:tcPr>
                        <a:blipFill>
                          <a:blip r:embed="rId4"/>
                          <a:stretch>
                            <a:fillRect l="-260521" t="-567857" r="-802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3477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13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188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B7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6670" y="293248"/>
            <a:ext cx="2384573" cy="2384573"/>
            <a:chOff x="4240335" y="3008435"/>
            <a:chExt cx="3711332" cy="3711332"/>
          </a:xfrm>
        </p:grpSpPr>
        <p:sp>
          <p:nvSpPr>
            <p:cNvPr id="6" name="椭圆 5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8" name="椭圆 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2BB7B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770101" y="1203314"/>
            <a:ext cx="4239532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D6D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OUTLINE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7"/>
          <p:cNvSpPr txBox="1"/>
          <p:nvPr/>
        </p:nvSpPr>
        <p:spPr>
          <a:xfrm>
            <a:off x="3712184" y="2282454"/>
            <a:ext cx="717848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3712184" y="3208068"/>
            <a:ext cx="717848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3712184" y="4133683"/>
            <a:ext cx="717848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3712184" y="4987575"/>
            <a:ext cx="717848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4500331" y="2343953"/>
            <a:ext cx="383404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Background</a:t>
            </a:r>
          </a:p>
        </p:txBody>
      </p:sp>
      <p:sp>
        <p:nvSpPr>
          <p:cNvPr id="17" name="文本框 22"/>
          <p:cNvSpPr txBox="1"/>
          <p:nvPr/>
        </p:nvSpPr>
        <p:spPr>
          <a:xfrm>
            <a:off x="4500330" y="3268504"/>
            <a:ext cx="406403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Problem Definition</a:t>
            </a:r>
          </a:p>
        </p:txBody>
      </p:sp>
      <p:sp>
        <p:nvSpPr>
          <p:cNvPr id="19" name="文本框 24"/>
          <p:cNvSpPr txBox="1"/>
          <p:nvPr/>
        </p:nvSpPr>
        <p:spPr>
          <a:xfrm>
            <a:off x="4512410" y="5057345"/>
            <a:ext cx="426384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Innovations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875329" y="2922043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75329" y="3846636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875329" y="4767013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75329" y="5620567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875328" y="1972517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9020A7-DEEB-4A2B-928A-5604C74F5E43}"/>
              </a:ext>
            </a:extLst>
          </p:cNvPr>
          <p:cNvSpPr txBox="1"/>
          <p:nvPr/>
        </p:nvSpPr>
        <p:spPr>
          <a:xfrm>
            <a:off x="4524736" y="5956800"/>
            <a:ext cx="277896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77"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ITC Avant Garde Std Bk" panose="020B0502020202020204" pitchFamily="34" charset="0"/>
              </a:rPr>
              <a:t>Research Plans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2">
            <a:extLst>
              <a:ext uri="{FF2B5EF4-FFF2-40B4-BE49-F238E27FC236}">
                <a16:creationId xmlns:a16="http://schemas.microsoft.com/office/drawing/2014/main" id="{8F6CAD64-FD36-4113-AFF8-E3E5BC398FFC}"/>
              </a:ext>
            </a:extLst>
          </p:cNvPr>
          <p:cNvSpPr/>
          <p:nvPr/>
        </p:nvSpPr>
        <p:spPr>
          <a:xfrm>
            <a:off x="3836005" y="6518429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0">
            <a:extLst>
              <a:ext uri="{FF2B5EF4-FFF2-40B4-BE49-F238E27FC236}">
                <a16:creationId xmlns:a16="http://schemas.microsoft.com/office/drawing/2014/main" id="{CC9EF88C-1604-4110-A314-D3A8CFE8EF4B}"/>
              </a:ext>
            </a:extLst>
          </p:cNvPr>
          <p:cNvSpPr txBox="1"/>
          <p:nvPr/>
        </p:nvSpPr>
        <p:spPr>
          <a:xfrm>
            <a:off x="3712184" y="5831190"/>
            <a:ext cx="717848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4">
            <a:extLst>
              <a:ext uri="{FF2B5EF4-FFF2-40B4-BE49-F238E27FC236}">
                <a16:creationId xmlns:a16="http://schemas.microsoft.com/office/drawing/2014/main" id="{55BE0D64-DDEB-4276-A579-9FC5FFDB641C}"/>
              </a:ext>
            </a:extLst>
          </p:cNvPr>
          <p:cNvSpPr txBox="1"/>
          <p:nvPr/>
        </p:nvSpPr>
        <p:spPr>
          <a:xfrm>
            <a:off x="4512411" y="4156089"/>
            <a:ext cx="495318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ITC Avant Garde Std Bk" panose="020B0502020202020204" pitchFamily="34" charset="0"/>
                <a:ea typeface="等线" panose="02010600030101010101" pitchFamily="2" charset="-122"/>
              </a:rPr>
              <a:t>Related Works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71E3BF-61DE-4773-9AA0-535F7CF48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6" t="24220" r="37010" b="44357"/>
          <a:stretch/>
        </p:blipFill>
        <p:spPr>
          <a:xfrm>
            <a:off x="1790719" y="602458"/>
            <a:ext cx="1951630" cy="1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5221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Analysis of Sketch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BEC274-05E7-4AF3-BDD0-4B3A5E76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24848"/>
              </p:ext>
            </p:extLst>
          </p:nvPr>
        </p:nvGraphicFramePr>
        <p:xfrm>
          <a:off x="687009" y="1197862"/>
          <a:ext cx="10817981" cy="464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367">
                  <a:extLst>
                    <a:ext uri="{9D8B030D-6E8A-4147-A177-3AD203B41FA5}">
                      <a16:colId xmlns:a16="http://schemas.microsoft.com/office/drawing/2014/main" val="1372680104"/>
                    </a:ext>
                  </a:extLst>
                </a:gridCol>
                <a:gridCol w="1739590">
                  <a:extLst>
                    <a:ext uri="{9D8B030D-6E8A-4147-A177-3AD203B41FA5}">
                      <a16:colId xmlns:a16="http://schemas.microsoft.com/office/drawing/2014/main" val="3265604587"/>
                    </a:ext>
                  </a:extLst>
                </a:gridCol>
                <a:gridCol w="1325200">
                  <a:extLst>
                    <a:ext uri="{9D8B030D-6E8A-4147-A177-3AD203B41FA5}">
                      <a16:colId xmlns:a16="http://schemas.microsoft.com/office/drawing/2014/main" val="3330950951"/>
                    </a:ext>
                  </a:extLst>
                </a:gridCol>
                <a:gridCol w="6330824">
                  <a:extLst>
                    <a:ext uri="{9D8B030D-6E8A-4147-A177-3AD203B41FA5}">
                      <a16:colId xmlns:a16="http://schemas.microsoft.com/office/drawing/2014/main" val="1584508977"/>
                    </a:ext>
                  </a:extLst>
                </a:gridCol>
              </a:tblGrid>
              <a:tr h="885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 Algorithms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 idea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drawbacks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50015"/>
                  </a:ext>
                </a:extLst>
              </a:tr>
              <a:tr h="793310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OpenSketch</a:t>
                      </a:r>
                      <a:endParaRPr lang="en-US" altLang="ii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Adaptive&amp;Generality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SDN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ii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eed to design and operate new custom sketches for each task. 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ii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commit to a specific set of metrics to monitor 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33182"/>
                  </a:ext>
                </a:extLst>
              </a:tr>
              <a:tr h="755533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UnivMon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Generality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Sampling</a:t>
                      </a:r>
                    </a:p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&amp;Distributed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i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Can’t give best accuracy and return the reversible keys.</a:t>
                      </a:r>
                      <a:endParaRPr lang="ii-CN" altLang="ii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89227"/>
                  </a:ext>
                </a:extLst>
              </a:tr>
              <a:tr h="656865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SketchVisor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Massive traffic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path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Degradation of accuracy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397"/>
                  </a:ext>
                </a:extLst>
              </a:tr>
              <a:tr h="717757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SketchLearn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 configurations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Gaussian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Pipeline consumption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47731"/>
                  </a:ext>
                </a:extLst>
              </a:tr>
              <a:tr h="717757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 Sketch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Generality &amp;cross-platform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Ostrascim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consumption</a:t>
                      </a:r>
                      <a:endParaRPr lang="ii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9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94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2BB7B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2BB7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7" y="2092178"/>
            <a:ext cx="480503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PART 04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4" y="3777734"/>
            <a:ext cx="479506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ITC Avant Garde Std Bk" panose="020B0502020202020204" pitchFamily="34" charset="0"/>
                <a:ea typeface="等线" panose="02010600030101010101" pitchFamily="2" charset="-122"/>
              </a:rPr>
              <a:t>Innovation</a:t>
            </a:r>
            <a:endParaRPr kumimoji="0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2980D7-B7BB-4942-9E9F-13E815A64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6" t="24220" r="37010" b="44357"/>
          <a:stretch/>
        </p:blipFill>
        <p:spPr>
          <a:xfrm>
            <a:off x="1794646" y="1983261"/>
            <a:ext cx="1951630" cy="1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04114-EB60-4F4A-8757-451E8AA6D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37882"/>
              </p:ext>
            </p:extLst>
          </p:nvPr>
        </p:nvGraphicFramePr>
        <p:xfrm>
          <a:off x="6648448" y="1577581"/>
          <a:ext cx="510222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89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63528791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2057188513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508070843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C17DD-F7C4-4E16-A9F2-56775D98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27465"/>
              </p:ext>
            </p:extLst>
          </p:nvPr>
        </p:nvGraphicFramePr>
        <p:xfrm>
          <a:off x="6648448" y="2456845"/>
          <a:ext cx="510222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89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63528791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2057188513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508070843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E8FD2F-AAC0-410E-B0E6-640E367E7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54598"/>
              </p:ext>
            </p:extLst>
          </p:nvPr>
        </p:nvGraphicFramePr>
        <p:xfrm>
          <a:off x="6648449" y="3015180"/>
          <a:ext cx="510222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89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63528791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2057188513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508070843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601175-66A9-402C-8C59-7CF06710618F}"/>
              </a:ext>
            </a:extLst>
          </p:cNvPr>
          <p:cNvSpPr txBox="1"/>
          <p:nvPr/>
        </p:nvSpPr>
        <p:spPr>
          <a:xfrm>
            <a:off x="6172200" y="1577581"/>
            <a:ext cx="800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H1</a:t>
            </a:r>
            <a:endParaRPr kumimoji="0" lang="ii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83BA3-DA60-4636-B6BA-824487E9187A}"/>
              </a:ext>
            </a:extLst>
          </p:cNvPr>
          <p:cNvSpPr txBox="1"/>
          <p:nvPr/>
        </p:nvSpPr>
        <p:spPr>
          <a:xfrm>
            <a:off x="6205653" y="2480593"/>
            <a:ext cx="800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H2</a:t>
            </a:r>
            <a:endParaRPr kumimoji="0" lang="ii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F5E0F-A590-421D-99DC-310F251CC782}"/>
              </a:ext>
            </a:extLst>
          </p:cNvPr>
          <p:cNvSpPr txBox="1"/>
          <p:nvPr/>
        </p:nvSpPr>
        <p:spPr>
          <a:xfrm>
            <a:off x="6205653" y="3025210"/>
            <a:ext cx="800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H3</a:t>
            </a:r>
            <a:endParaRPr kumimoji="0" lang="ii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01D7AB-83DC-48D3-BE79-0BAAC417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52406"/>
              </p:ext>
            </p:extLst>
          </p:nvPr>
        </p:nvGraphicFramePr>
        <p:xfrm>
          <a:off x="687010" y="1813982"/>
          <a:ext cx="2625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145">
                  <a:extLst>
                    <a:ext uri="{9D8B030D-6E8A-4147-A177-3AD203B41FA5}">
                      <a16:colId xmlns:a16="http://schemas.microsoft.com/office/drawing/2014/main" val="317506636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3910438761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3957942031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62926198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30241384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ii-CN" dirty="0"/>
                        <a:t>x1</a:t>
                      </a:r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ii-CN" dirty="0"/>
                        <a:t>x2</a:t>
                      </a:r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ii-CN" dirty="0"/>
                        <a:t>x3</a:t>
                      </a:r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ii-CN" dirty="0"/>
                        <a:t>…</a:t>
                      </a:r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ii-CN" dirty="0" err="1"/>
                        <a:t>xn</a:t>
                      </a:r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84859"/>
                  </a:ext>
                </a:extLst>
              </a:tr>
            </a:tbl>
          </a:graphicData>
        </a:graphic>
      </p:graphicFrame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9060CE4-9ABC-4D95-AEB3-D30C693630B8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312735" y="1760461"/>
            <a:ext cx="2859465" cy="236401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FB8EBB2-2266-4742-B1D8-DA2E7B47873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312735" y="1996862"/>
            <a:ext cx="2892918" cy="666611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F702BB9-3E4A-4AE5-AFB6-56DE45CDCF8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312735" y="1996862"/>
            <a:ext cx="2892918" cy="1211228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200725A-A7FD-4767-991C-EF8294286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6399"/>
              </p:ext>
            </p:extLst>
          </p:nvPr>
        </p:nvGraphicFramePr>
        <p:xfrm>
          <a:off x="6648450" y="3566821"/>
          <a:ext cx="510222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89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63528791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2057188513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508070843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C94DB42-1585-4352-90C8-306263D22007}"/>
              </a:ext>
            </a:extLst>
          </p:cNvPr>
          <p:cNvSpPr txBox="1"/>
          <p:nvPr/>
        </p:nvSpPr>
        <p:spPr>
          <a:xfrm>
            <a:off x="6205653" y="3580198"/>
            <a:ext cx="800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H4</a:t>
            </a:r>
            <a:endParaRPr kumimoji="0" lang="ii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44C8687-7278-4EF2-8E58-C112AFDA85E7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3312735" y="1996862"/>
            <a:ext cx="2892918" cy="1766216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3">
            <a:extLst>
              <a:ext uri="{FF2B5EF4-FFF2-40B4-BE49-F238E27FC236}">
                <a16:creationId xmlns:a16="http://schemas.microsoft.com/office/drawing/2014/main" id="{C59B1C3C-5C64-4320-9349-B67C77A46608}"/>
              </a:ext>
            </a:extLst>
          </p:cNvPr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">
            <a:extLst>
              <a:ext uri="{FF2B5EF4-FFF2-40B4-BE49-F238E27FC236}">
                <a16:creationId xmlns:a16="http://schemas.microsoft.com/office/drawing/2014/main" id="{486E5045-F17C-48A8-B110-EB371934161C}"/>
              </a:ext>
            </a:extLst>
          </p:cNvPr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88E00FB6-4840-4EFF-A46D-DC5FE470F8F3}"/>
              </a:ext>
            </a:extLst>
          </p:cNvPr>
          <p:cNvSpPr txBox="1"/>
          <p:nvPr/>
        </p:nvSpPr>
        <p:spPr>
          <a:xfrm>
            <a:off x="1226684" y="187729"/>
            <a:ext cx="636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Preliminary Algorithm for Heavy Hitters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29F759-8259-4F7F-825E-C18C83018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ED230DE-2CBE-4C7D-A9C2-3CED8A3F4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87347"/>
              </p:ext>
            </p:extLst>
          </p:nvPr>
        </p:nvGraphicFramePr>
        <p:xfrm>
          <a:off x="687010" y="4644547"/>
          <a:ext cx="29155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89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841AF09-1877-4D70-BBBF-E97E649800CA}"/>
              </a:ext>
            </a:extLst>
          </p:cNvPr>
          <p:cNvSpPr/>
          <p:nvPr/>
        </p:nvSpPr>
        <p:spPr>
          <a:xfrm>
            <a:off x="687010" y="4642321"/>
            <a:ext cx="732116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6F37E-9129-4858-892C-EF17F610D2F1}"/>
              </a:ext>
            </a:extLst>
          </p:cNvPr>
          <p:cNvSpPr txBox="1"/>
          <p:nvPr/>
        </p:nvSpPr>
        <p:spPr>
          <a:xfrm>
            <a:off x="634021" y="949375"/>
            <a:ext cx="440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)  Given a d*w Count-min Sketch </a:t>
            </a:r>
            <a:endParaRPr lang="ii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11A07-EE46-4EC0-A51B-CB886098B7AD}"/>
              </a:ext>
            </a:extLst>
          </p:cNvPr>
          <p:cNvSpPr/>
          <p:nvPr/>
        </p:nvSpPr>
        <p:spPr>
          <a:xfrm>
            <a:off x="526583" y="3949501"/>
            <a:ext cx="6006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2) Parallel multi-thread query: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Given a Array[L], each responsible to w/L counters</a:t>
            </a:r>
            <a:endParaRPr lang="ii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A1797-88CE-4663-A396-8E177D4957E1}"/>
              </a:ext>
            </a:extLst>
          </p:cNvPr>
          <p:cNvSpPr/>
          <p:nvPr/>
        </p:nvSpPr>
        <p:spPr>
          <a:xfrm>
            <a:off x="526583" y="5163505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3) Given a array consisting of buckets </a:t>
            </a:r>
            <a:endParaRPr lang="ii-CN" altLang="en-US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97DB42E-B5FB-4949-B0E0-899F1225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50013"/>
              </p:ext>
            </p:extLst>
          </p:nvPr>
        </p:nvGraphicFramePr>
        <p:xfrm>
          <a:off x="634020" y="5731864"/>
          <a:ext cx="67034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640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1635287918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2057188513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3315963261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addre1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addre2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add3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sp>
        <p:nvSpPr>
          <p:cNvPr id="28" name="Right Brace 27">
            <a:extLst>
              <a:ext uri="{FF2B5EF4-FFF2-40B4-BE49-F238E27FC236}">
                <a16:creationId xmlns:a16="http://schemas.microsoft.com/office/drawing/2014/main" id="{AA6519FB-6606-43C2-B882-8492711A9FD7}"/>
              </a:ext>
            </a:extLst>
          </p:cNvPr>
          <p:cNvSpPr/>
          <p:nvPr/>
        </p:nvSpPr>
        <p:spPr>
          <a:xfrm rot="16200000">
            <a:off x="8248287" y="-59377"/>
            <a:ext cx="287433" cy="28198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89127C-77AB-4CED-9EA6-A0EF7C7966D6}"/>
              </a:ext>
            </a:extLst>
          </p:cNvPr>
          <p:cNvSpPr txBox="1"/>
          <p:nvPr/>
        </p:nvSpPr>
        <p:spPr>
          <a:xfrm>
            <a:off x="8118088" y="868165"/>
            <a:ext cx="82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>
                <a:solidFill>
                  <a:srgbClr val="FF0000"/>
                </a:solidFill>
              </a:rPr>
              <a:t>w/L</a:t>
            </a:r>
            <a:endParaRPr lang="ii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49036 -0.381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8" grpId="0"/>
      <p:bldP spid="13" grpId="0" animBg="1"/>
      <p:bldP spid="13" grpId="1" animBg="1"/>
      <p:bldP spid="22" grpId="0"/>
      <p:bldP spid="23" grpId="0"/>
      <p:bldP spid="27" grpId="0"/>
      <p:bldP spid="28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C584AEDA-65F4-4343-BE5A-D64B915347CF}"/>
              </a:ext>
            </a:extLst>
          </p:cNvPr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4">
            <a:extLst>
              <a:ext uri="{FF2B5EF4-FFF2-40B4-BE49-F238E27FC236}">
                <a16:creationId xmlns:a16="http://schemas.microsoft.com/office/drawing/2014/main" id="{09385B0E-4639-442A-9384-42AE0084C44F}"/>
              </a:ext>
            </a:extLst>
          </p:cNvPr>
          <p:cNvSpPr/>
          <p:nvPr/>
        </p:nvSpPr>
        <p:spPr>
          <a:xfrm>
            <a:off x="921969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F5A8F801-FE07-4CE6-B049-58C092B60598}"/>
              </a:ext>
            </a:extLst>
          </p:cNvPr>
          <p:cNvSpPr txBox="1"/>
          <p:nvPr/>
        </p:nvSpPr>
        <p:spPr>
          <a:xfrm>
            <a:off x="1286145" y="187729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Challenges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07DB7-F81B-4A2A-A146-B7B649DD0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4FE49F-4430-4287-A7EA-DC54701A7728}"/>
              </a:ext>
            </a:extLst>
          </p:cNvPr>
          <p:cNvSpPr txBox="1"/>
          <p:nvPr/>
        </p:nvSpPr>
        <p:spPr>
          <a:xfrm>
            <a:off x="687010" y="1346350"/>
            <a:ext cx="74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How to  set the value of dynamic threshold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2115A9-58EF-4818-9B63-18E5D9919415}"/>
              </a:ext>
            </a:extLst>
          </p:cNvPr>
          <p:cNvSpPr/>
          <p:nvPr/>
        </p:nvSpPr>
        <p:spPr>
          <a:xfrm>
            <a:off x="687010" y="3246373"/>
            <a:ext cx="685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add a counter to record all packets size, update every epoch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93174-5EF0-456F-AA29-6035F278D3DF}"/>
              </a:ext>
            </a:extLst>
          </p:cNvPr>
          <p:cNvSpPr/>
          <p:nvPr/>
        </p:nvSpPr>
        <p:spPr>
          <a:xfrm>
            <a:off x="687010" y="1887803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2) How to avoid record heavy hitter repeatedly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501B1-B201-443E-8AD2-48416ABE2332}"/>
              </a:ext>
            </a:extLst>
          </p:cNvPr>
          <p:cNvSpPr/>
          <p:nvPr/>
        </p:nvSpPr>
        <p:spPr>
          <a:xfrm>
            <a:off x="687010" y="442566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b) set flag bit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6F77A-6C3F-48DE-978E-34BE40163BCE}"/>
              </a:ext>
            </a:extLst>
          </p:cNvPr>
          <p:cNvSpPr/>
          <p:nvPr/>
        </p:nvSpPr>
        <p:spPr>
          <a:xfrm>
            <a:off x="687010" y="2420755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3) How to delete pseudo-heavy hitters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28D8B-2D8C-444A-B834-7F0337B4212B}"/>
              </a:ext>
            </a:extLst>
          </p:cNvPr>
          <p:cNvSpPr/>
          <p:nvPr/>
        </p:nvSpPr>
        <p:spPr>
          <a:xfrm>
            <a:off x="687010" y="5707708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c) check the flag bit periodically and update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40DE03-5D6E-43B2-B7E1-361C0DCDB9AC}"/>
              </a:ext>
            </a:extLst>
          </p:cNvPr>
          <p:cNvGrpSpPr/>
          <p:nvPr/>
        </p:nvGrpSpPr>
        <p:grpSpPr>
          <a:xfrm>
            <a:off x="1906859" y="3836020"/>
            <a:ext cx="3055434" cy="369332"/>
            <a:chOff x="1906859" y="3836020"/>
            <a:chExt cx="3055434" cy="3693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5A90BF-797B-4F58-AB23-47AC2E349472}"/>
                </a:ext>
              </a:extLst>
            </p:cNvPr>
            <p:cNvSpPr/>
            <p:nvPr/>
          </p:nvSpPr>
          <p:spPr>
            <a:xfrm>
              <a:off x="2832410" y="3836020"/>
              <a:ext cx="11262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ii-CN" dirty="0">
                  <a:solidFill>
                    <a:schemeClr val="tx1"/>
                  </a:solidFill>
                </a:rPr>
                <a:t>counter</a:t>
              </a:r>
              <a:endParaRPr lang="ii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C77ED0-CFE2-41DC-91F8-A66AF1946DC0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906859" y="4020686"/>
              <a:ext cx="9255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51F14D5-CD30-499D-883B-66A59C4E889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683" y="4012658"/>
              <a:ext cx="10036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E1AE67D-0133-467C-A603-C3653D3E1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20871"/>
              </p:ext>
            </p:extLst>
          </p:nvPr>
        </p:nvGraphicFramePr>
        <p:xfrm>
          <a:off x="1997341" y="5065934"/>
          <a:ext cx="24631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51">
                  <a:extLst>
                    <a:ext uri="{9D8B030D-6E8A-4147-A177-3AD203B41FA5}">
                      <a16:colId xmlns:a16="http://schemas.microsoft.com/office/drawing/2014/main" val="3160154364"/>
                    </a:ext>
                  </a:extLst>
                </a:gridCol>
                <a:gridCol w="1807896">
                  <a:extLst>
                    <a:ext uri="{9D8B030D-6E8A-4147-A177-3AD203B41FA5}">
                      <a16:colId xmlns:a16="http://schemas.microsoft.com/office/drawing/2014/main" val="342859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/>
                        <a:t>flag</a:t>
                      </a:r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/>
                        <a:t>counter</a:t>
                      </a:r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7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  <p:bldP spid="14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C584AEDA-65F4-4343-BE5A-D64B915347CF}"/>
              </a:ext>
            </a:extLst>
          </p:cNvPr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4">
            <a:extLst>
              <a:ext uri="{FF2B5EF4-FFF2-40B4-BE49-F238E27FC236}">
                <a16:creationId xmlns:a16="http://schemas.microsoft.com/office/drawing/2014/main" id="{09385B0E-4639-442A-9384-42AE0084C44F}"/>
              </a:ext>
            </a:extLst>
          </p:cNvPr>
          <p:cNvSpPr/>
          <p:nvPr/>
        </p:nvSpPr>
        <p:spPr>
          <a:xfrm>
            <a:off x="921969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F5A8F801-FE07-4CE6-B049-58C092B60598}"/>
              </a:ext>
            </a:extLst>
          </p:cNvPr>
          <p:cNvSpPr txBox="1"/>
          <p:nvPr/>
        </p:nvSpPr>
        <p:spPr>
          <a:xfrm>
            <a:off x="1286145" y="187729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Improvement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07DB7-F81B-4A2A-A146-B7B649DD0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401F0-2EEF-4D33-8763-CB81DF73A7D5}"/>
              </a:ext>
            </a:extLst>
          </p:cNvPr>
          <p:cNvSpPr txBox="1"/>
          <p:nvPr/>
        </p:nvSpPr>
        <p:spPr>
          <a:xfrm>
            <a:off x="3990924" y="3356876"/>
            <a:ext cx="797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2000" b="1" dirty="0">
                <a:latin typeface="Arial" panose="020B0604020202020204" pitchFamily="34" charset="0"/>
                <a:cs typeface="Arial" panose="020B0604020202020204" pitchFamily="34" charset="0"/>
              </a:rPr>
              <a:t>Above design saves memory but do not improve accuracy</a:t>
            </a:r>
            <a:endParaRPr lang="ii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E43212-0610-4BA2-81C6-64DA3AA7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63961"/>
              </p:ext>
            </p:extLst>
          </p:nvPr>
        </p:nvGraphicFramePr>
        <p:xfrm>
          <a:off x="5421815" y="1329796"/>
          <a:ext cx="510222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89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635287918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2057188513"/>
                    </a:ext>
                  </a:extLst>
                </a:gridCol>
                <a:gridCol w="728889">
                  <a:extLst>
                    <a:ext uri="{9D8B030D-6E8A-4147-A177-3AD203B41FA5}">
                      <a16:colId xmlns:a16="http://schemas.microsoft.com/office/drawing/2014/main" val="1508070843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i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999E21-A87E-48B5-B2AA-4C06548D9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78412"/>
              </p:ext>
            </p:extLst>
          </p:nvPr>
        </p:nvGraphicFramePr>
        <p:xfrm>
          <a:off x="2522654" y="1329796"/>
          <a:ext cx="956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64">
                  <a:extLst>
                    <a:ext uri="{9D8B030D-6E8A-4147-A177-3AD203B41FA5}">
                      <a16:colId xmlns:a16="http://schemas.microsoft.com/office/drawing/2014/main" val="1858893549"/>
                    </a:ext>
                  </a:extLst>
                </a:gridCol>
                <a:gridCol w="478264">
                  <a:extLst>
                    <a:ext uri="{9D8B030D-6E8A-4147-A177-3AD203B41FA5}">
                      <a16:colId xmlns:a16="http://schemas.microsoft.com/office/drawing/2014/main" val="403590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/>
                        <a:t>A</a:t>
                      </a:r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/>
                        <a:t>B</a:t>
                      </a:r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02190"/>
                  </a:ext>
                </a:extLst>
              </a:tr>
            </a:tbl>
          </a:graphicData>
        </a:graphic>
      </p:graphicFrame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72FBA57-4BCA-4799-B22A-D5593DC52F6B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V="1">
            <a:off x="3479182" y="1329796"/>
            <a:ext cx="4493744" cy="185420"/>
          </a:xfrm>
          <a:prstGeom prst="curvedConnector4">
            <a:avLst>
              <a:gd name="adj1" fmla="val 21615"/>
              <a:gd name="adj2" fmla="val 22328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0BCF-7D22-4F40-B786-04E92AF41CE6}"/>
              </a:ext>
            </a:extLst>
          </p:cNvPr>
          <p:cNvCxnSpPr/>
          <p:nvPr/>
        </p:nvCxnSpPr>
        <p:spPr>
          <a:xfrm>
            <a:off x="7972926" y="1862824"/>
            <a:ext cx="0" cy="85250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A8A423-60A0-42A5-80D1-6B7844199990}"/>
              </a:ext>
            </a:extLst>
          </p:cNvPr>
          <p:cNvSpPr txBox="1"/>
          <p:nvPr/>
        </p:nvSpPr>
        <p:spPr>
          <a:xfrm>
            <a:off x="6991626" y="2797707"/>
            <a:ext cx="224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B is the heavy hitters</a:t>
            </a:r>
            <a:endParaRPr lang="ii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F68689-5945-4C7C-9304-F9CC346AC351}"/>
              </a:ext>
            </a:extLst>
          </p:cNvPr>
          <p:cNvSpPr/>
          <p:nvPr/>
        </p:nvSpPr>
        <p:spPr>
          <a:xfrm>
            <a:off x="7697405" y="1326224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ii-CN" b="1" dirty="0">
                <a:solidFill>
                  <a:srgbClr val="FF0000"/>
                </a:solidFill>
              </a:rPr>
              <a:t>+1</a:t>
            </a:r>
            <a:endParaRPr lang="ii-CN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06EF7CF-3BBD-4620-926B-80916F60D6B2}"/>
              </a:ext>
            </a:extLst>
          </p:cNvPr>
          <p:cNvCxnSpPr>
            <a:cxnSpLocks/>
            <a:stCxn id="8" idx="0"/>
            <a:endCxn id="19" idx="0"/>
          </p:cNvCxnSpPr>
          <p:nvPr/>
        </p:nvCxnSpPr>
        <p:spPr>
          <a:xfrm rot="5400000" flipH="1" flipV="1">
            <a:off x="5486922" y="-1156208"/>
            <a:ext cx="12700" cy="4972008"/>
          </a:xfrm>
          <a:prstGeom prst="curved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91CC49-9E04-4B1F-9A9B-9C9025B07BAF}"/>
              </a:ext>
            </a:extLst>
          </p:cNvPr>
          <p:cNvSpPr txBox="1"/>
          <p:nvPr/>
        </p:nvSpPr>
        <p:spPr>
          <a:xfrm>
            <a:off x="9545447" y="1970576"/>
            <a:ext cx="512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4800" dirty="0">
                <a:solidFill>
                  <a:srgbClr val="FF0000"/>
                </a:solidFill>
              </a:rPr>
              <a:t>?</a:t>
            </a:r>
            <a:endParaRPr lang="ii-CN" altLang="en-US" sz="48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F5F80-40A1-4911-A5C8-2DB08682EF50}"/>
              </a:ext>
            </a:extLst>
          </p:cNvPr>
          <p:cNvSpPr txBox="1"/>
          <p:nvPr/>
        </p:nvSpPr>
        <p:spPr>
          <a:xfrm>
            <a:off x="10296839" y="2289075"/>
            <a:ext cx="869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/>
              <a:t>A or B</a:t>
            </a:r>
            <a:endParaRPr lang="ii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1133E-2FE6-4456-B6F5-3116AEAD66B6}"/>
              </a:ext>
            </a:extLst>
          </p:cNvPr>
          <p:cNvSpPr txBox="1"/>
          <p:nvPr/>
        </p:nvSpPr>
        <p:spPr>
          <a:xfrm>
            <a:off x="799306" y="3698136"/>
            <a:ext cx="323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Redesign the bucket</a:t>
            </a:r>
            <a:endParaRPr lang="ii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F2538BD-FBEF-4489-9EDD-95EE4D136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05471"/>
              </p:ext>
            </p:extLst>
          </p:nvPr>
        </p:nvGraphicFramePr>
        <p:xfrm>
          <a:off x="921969" y="4462736"/>
          <a:ext cx="67034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640">
                  <a:extLst>
                    <a:ext uri="{9D8B030D-6E8A-4147-A177-3AD203B41FA5}">
                      <a16:colId xmlns:a16="http://schemas.microsoft.com/office/drawing/2014/main" val="1927882708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4004674901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929889716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3024596986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1635287918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2057188513"/>
                    </a:ext>
                  </a:extLst>
                </a:gridCol>
                <a:gridCol w="957640">
                  <a:extLst>
                    <a:ext uri="{9D8B030D-6E8A-4147-A177-3AD203B41FA5}">
                      <a16:colId xmlns:a16="http://schemas.microsoft.com/office/drawing/2014/main" val="3315963261"/>
                    </a:ext>
                  </a:extLst>
                </a:gridCol>
              </a:tblGrid>
              <a:tr h="289284"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addre1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addre2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add3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ii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157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1BF454A-4AC1-4A44-AC3A-8C7D5B33C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36331"/>
              </p:ext>
            </p:extLst>
          </p:nvPr>
        </p:nvGraphicFramePr>
        <p:xfrm>
          <a:off x="921969" y="4828496"/>
          <a:ext cx="95143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436">
                  <a:extLst>
                    <a:ext uri="{9D8B030D-6E8A-4147-A177-3AD203B41FA5}">
                      <a16:colId xmlns:a16="http://schemas.microsoft.com/office/drawing/2014/main" val="3635810470"/>
                    </a:ext>
                  </a:extLst>
                </a:gridCol>
              </a:tblGrid>
              <a:tr h="327522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Key2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&amp;value2</a:t>
                      </a:r>
                      <a:endParaRPr lang="ii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88325"/>
                  </a:ext>
                </a:extLst>
              </a:tr>
              <a:tr h="327522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Key3&amp;value3</a:t>
                      </a:r>
                      <a:endParaRPr lang="ii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98130"/>
                  </a:ext>
                </a:extLst>
              </a:tr>
              <a:tr h="327522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ii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5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1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  <p:bldP spid="34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Experimental Design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CA37D5-737E-47B7-8CE1-60869702D5C8}"/>
              </a:ext>
            </a:extLst>
          </p:cNvPr>
          <p:cNvSpPr/>
          <p:nvPr/>
        </p:nvSpPr>
        <p:spPr>
          <a:xfrm>
            <a:off x="862508" y="4676599"/>
            <a:ext cx="5950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Test data:</a:t>
            </a:r>
          </a:p>
          <a:p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conduct experiments based on data traces captured by CAIDA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22286-DAFA-4704-860A-A118D7FDA0D0}"/>
              </a:ext>
            </a:extLst>
          </p:cNvPr>
          <p:cNvSpPr/>
          <p:nvPr/>
        </p:nvSpPr>
        <p:spPr>
          <a:xfrm>
            <a:off x="862506" y="1059360"/>
            <a:ext cx="69991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Comparison: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make performance comparison with three methods toward heavy hitter, such as Lossy Counting, Space saving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A86A5-B4F0-4450-B451-1B88CAD68A3C}"/>
              </a:ext>
            </a:extLst>
          </p:cNvPr>
          <p:cNvSpPr/>
          <p:nvPr/>
        </p:nvSpPr>
        <p:spPr>
          <a:xfrm>
            <a:off x="862508" y="2951946"/>
            <a:ext cx="651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Computer Platform:</a:t>
            </a:r>
          </a:p>
          <a:p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Tsinghua </a:t>
            </a:r>
            <a:r>
              <a:rPr lang="en-US" altLang="ii-CN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Tongfang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station whose CPU is the Intel CORE i7 9</a:t>
            </a:r>
            <a:r>
              <a:rPr lang="en-US" altLang="ii-CN" kern="100" baseline="30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generation with 8 cores and 8 threads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E83502-B1E3-445D-B1E9-937207841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563" y="3170426"/>
            <a:ext cx="4997737" cy="1626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8B3C0-FCA3-4EB7-B502-BF6A028C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658" y="5090970"/>
            <a:ext cx="5138092" cy="12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8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/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5212E-E319-4739-9395-610488FB60BD}"/>
              </a:ext>
            </a:extLst>
          </p:cNvPr>
          <p:cNvSpPr txBox="1"/>
          <p:nvPr/>
        </p:nvSpPr>
        <p:spPr>
          <a:xfrm>
            <a:off x="9104228" y="6512983"/>
            <a:ext cx="32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Picture from www.Google.com</a:t>
            </a:r>
            <a:endParaRPr kumimoji="0" lang="ii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02F4E5-D63A-445D-A69A-B7578A2ABBFB}"/>
              </a:ext>
            </a:extLst>
          </p:cNvPr>
          <p:cNvSpPr/>
          <p:nvPr/>
        </p:nvSpPr>
        <p:spPr>
          <a:xfrm>
            <a:off x="687009" y="1521445"/>
            <a:ext cx="6583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install algorithm on </a:t>
            </a:r>
            <a:r>
              <a:rPr lang="en-US" altLang="zh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network equipment 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 real network environment</a:t>
            </a:r>
          </a:p>
        </p:txBody>
      </p:sp>
      <p:pic>
        <p:nvPicPr>
          <p:cNvPr id="9" name="Picture 2" descr="âäº¤ææ©âçå¾çæç´¢ç»æ">
            <a:extLst>
              <a:ext uri="{FF2B5EF4-FFF2-40B4-BE49-F238E27FC236}">
                <a16:creationId xmlns:a16="http://schemas.microsoft.com/office/drawing/2014/main" id="{231CDF80-23DF-422C-BF3F-5675D691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54" y="1035912"/>
            <a:ext cx="3791936" cy="20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F00599-4A40-4D05-87EC-D26E177051A7}"/>
              </a:ext>
            </a:extLst>
          </p:cNvPr>
          <p:cNvSpPr/>
          <p:nvPr/>
        </p:nvSpPr>
        <p:spPr>
          <a:xfrm>
            <a:off x="687009" y="2533902"/>
            <a:ext cx="6583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2) </a:t>
            </a:r>
            <a:r>
              <a:rPr lang="en-US" altLang="zh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ynamic hashing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A3835-1BD6-4C63-959F-8E979525FDE9}"/>
              </a:ext>
            </a:extLst>
          </p:cNvPr>
          <p:cNvSpPr/>
          <p:nvPr/>
        </p:nvSpPr>
        <p:spPr>
          <a:xfrm>
            <a:off x="687008" y="3585435"/>
            <a:ext cx="6583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3) machine-learning based network traffic measurement</a:t>
            </a:r>
          </a:p>
        </p:txBody>
      </p:sp>
    </p:spTree>
    <p:extLst>
      <p:ext uri="{BB962C8B-B14F-4D97-AF65-F5344CB8AC3E}">
        <p14:creationId xmlns:p14="http://schemas.microsoft.com/office/powerpoint/2010/main" val="14860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2BB7B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2BB7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7" y="2092178"/>
            <a:ext cx="480503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PART 05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4" y="3777734"/>
            <a:ext cx="479506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Research Plan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2980D7-B7BB-4942-9E9F-13E815A64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6" t="24220" r="37010" b="44357"/>
          <a:stretch/>
        </p:blipFill>
        <p:spPr>
          <a:xfrm>
            <a:off x="1794646" y="1983261"/>
            <a:ext cx="1951630" cy="1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43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/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AE871F-D776-4823-BA3F-914C64A1C3E4}"/>
              </a:ext>
            </a:extLst>
          </p:cNvPr>
          <p:cNvSpPr/>
          <p:nvPr/>
        </p:nvSpPr>
        <p:spPr>
          <a:xfrm>
            <a:off x="687011" y="1280997"/>
            <a:ext cx="791058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Our works mainly consist of</a:t>
            </a: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 sketch algorithm design and experiments:</a:t>
            </a:r>
          </a:p>
          <a:p>
            <a:pPr algn="just">
              <a:spcAft>
                <a:spcPts val="0"/>
              </a:spcAft>
            </a:pPr>
            <a:endParaRPr lang="en-US" altLang="ii-CN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sz="2000" b="1" dirty="0">
                <a:latin typeface="Arial" panose="020B0604020202020204" pitchFamily="34" charset="0"/>
                <a:cs typeface="Arial" panose="020B0604020202020204" pitchFamily="34" charset="0"/>
              </a:rPr>
              <a:t>Sketch algorithm design: 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reviewed papers 30+ about Sketch and others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theory of stream model and proof about novel sketch algorithms 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universal-hash functions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reviewed papers about heavy hitters detection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endParaRPr lang="en-US" altLang="ii-CN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Experiments: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got the “Anonymized Internet Traces” dataset from CAIDA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wrote the codes about count-min sketch and input some data to test.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91714-2FE4-42A0-AD97-D6CBA28EB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71" y="4749740"/>
            <a:ext cx="4089428" cy="14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48BE90-F011-49A4-A4B6-663E9807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34076"/>
              </p:ext>
            </p:extLst>
          </p:nvPr>
        </p:nvGraphicFramePr>
        <p:xfrm>
          <a:off x="1445942" y="1363028"/>
          <a:ext cx="9300116" cy="413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907">
                  <a:extLst>
                    <a:ext uri="{9D8B030D-6E8A-4147-A177-3AD203B41FA5}">
                      <a16:colId xmlns:a16="http://schemas.microsoft.com/office/drawing/2014/main" val="2253646764"/>
                    </a:ext>
                  </a:extLst>
                </a:gridCol>
                <a:gridCol w="5809209">
                  <a:extLst>
                    <a:ext uri="{9D8B030D-6E8A-4147-A177-3AD203B41FA5}">
                      <a16:colId xmlns:a16="http://schemas.microsoft.com/office/drawing/2014/main" val="1761355836"/>
                    </a:ext>
                  </a:extLst>
                </a:gridCol>
              </a:tblGrid>
              <a:tr h="475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Arrangement</a:t>
                      </a:r>
                      <a:endParaRPr lang="ii-CN" sz="18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088525"/>
                  </a:ext>
                </a:extLst>
              </a:tr>
              <a:tr h="881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</a:t>
                      </a:r>
                      <a:endParaRPr 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Literature research and give the proof of complexity and accuracy of algorithm</a:t>
                      </a:r>
                      <a:endParaRPr lang="ii-CN" sz="18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779642"/>
                  </a:ext>
                </a:extLst>
              </a:tr>
              <a:tr h="9013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July</a:t>
                      </a:r>
                      <a:endParaRPr 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 precise algorithm design and </a:t>
                      </a:r>
                      <a:r>
                        <a:rPr lang="en-US" altLang="ii-CN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relative programs to finish experiments, then deliver paper</a:t>
                      </a:r>
                      <a:endParaRPr lang="ii-CN" alt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504244"/>
                  </a:ext>
                </a:extLst>
              </a:tr>
              <a:tr h="910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August-September</a:t>
                      </a:r>
                      <a:endParaRPr 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the algorithm on </a:t>
                      </a:r>
                      <a:r>
                        <a:rPr lang="en-US" altLang="zh-CN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platform such as switch or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NetFPGA</a:t>
                      </a:r>
                      <a:endParaRPr 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658399"/>
                  </a:ext>
                </a:extLst>
              </a:tr>
              <a:tr h="963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October to graduation</a:t>
                      </a:r>
                      <a:endParaRPr 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 performance of algorithm and write thesis</a:t>
                      </a:r>
                      <a:endParaRPr lang="ii-CN" sz="18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2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9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2BB7B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2BB7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7" y="2092178"/>
            <a:ext cx="480503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PART 01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4" y="3777734"/>
            <a:ext cx="479506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等线" panose="02010600030101010101" pitchFamily="2" charset="-122"/>
                <a:cs typeface="+mn-cs"/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1E3BF-61DE-4773-9AA0-535F7CF48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6" t="24220" r="37010" b="44357"/>
          <a:stretch/>
        </p:blipFill>
        <p:spPr>
          <a:xfrm>
            <a:off x="1794646" y="1983261"/>
            <a:ext cx="1951630" cy="1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Expected Goals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0A68DD-659B-49A7-8BB1-03AFCD336DAF}"/>
              </a:ext>
            </a:extLst>
          </p:cNvPr>
          <p:cNvSpPr/>
          <p:nvPr/>
        </p:nvSpPr>
        <p:spPr>
          <a:xfrm>
            <a:off x="687010" y="1421084"/>
            <a:ext cx="7497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May encounter the following difficulties:</a:t>
            </a:r>
          </a:p>
          <a:p>
            <a:pPr algn="just">
              <a:spcAft>
                <a:spcPts val="0"/>
              </a:spcAft>
            </a:pP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Get trouble when proving sketch complexity and accuracy due to insufficient mathematical knowledge.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methodology is proved to poor performance.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endParaRPr lang="en-US" altLang="ii-CN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Costing too much time on coding that causes to delays progress. 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9BA4-44FB-4DFC-8E3E-66FB8673F109}"/>
              </a:ext>
            </a:extLst>
          </p:cNvPr>
          <p:cNvSpPr/>
          <p:nvPr/>
        </p:nvSpPr>
        <p:spPr>
          <a:xfrm>
            <a:off x="687010" y="4226572"/>
            <a:ext cx="730841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Expected Goals: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sketch algorithm can achieve better performance and also perform well in real network environment. 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propose paper to a conference meeting/journal. </a:t>
            </a:r>
            <a:endParaRPr lang="ii-CN" altLang="ii-CN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0419" y="1128545"/>
            <a:ext cx="2493904" cy="249390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361596" y="4388268"/>
            <a:ext cx="903568" cy="903568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31865" y="676908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93914" y="3555823"/>
            <a:ext cx="401413" cy="40141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19617" y="1754637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4586" y="448648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6293" y="5798678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6046381" y="14064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65732" y="6014569"/>
            <a:ext cx="183185" cy="183185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58535" y="4164626"/>
            <a:ext cx="1099479" cy="109947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6" name="TextBox 80"/>
          <p:cNvSpPr txBox="1"/>
          <p:nvPr/>
        </p:nvSpPr>
        <p:spPr>
          <a:xfrm>
            <a:off x="2781028" y="2030725"/>
            <a:ext cx="1542410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造字工房俊雅锐宋体验版常规体" pitchFamily="50" charset="-122"/>
                <a:cs typeface="+mn-cs"/>
              </a:rPr>
              <a:t>Q&amp;A</a:t>
            </a:r>
            <a:endParaRPr kumimoji="0" lang="zh-CN" altLang="en-US" sz="4267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造字工房俊雅锐宋体验版常规体" pitchFamily="5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/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5212E-E319-4739-9395-610488FB60BD}"/>
              </a:ext>
            </a:extLst>
          </p:cNvPr>
          <p:cNvSpPr txBox="1"/>
          <p:nvPr/>
        </p:nvSpPr>
        <p:spPr>
          <a:xfrm>
            <a:off x="9104228" y="6512983"/>
            <a:ext cx="32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i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Microsoft Yi Baiti" panose="03000500000000000000" pitchFamily="66" charset="0"/>
                <a:cs typeface="+mn-cs"/>
              </a:rPr>
              <a:t>Picture from www.Google.com</a:t>
            </a:r>
            <a:endParaRPr kumimoji="0" lang="ii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pic>
        <p:nvPicPr>
          <p:cNvPr id="1026" name="Picture 2" descr="âç²¤æ¾³æ¸¯å¤§æ¹¾åºâçå¾çæç´¢ç»æ">
            <a:extLst>
              <a:ext uri="{FF2B5EF4-FFF2-40B4-BE49-F238E27FC236}">
                <a16:creationId xmlns:a16="http://schemas.microsoft.com/office/drawing/2014/main" id="{AC6950B3-22BB-41C3-81BB-1ADF5337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90" y="1847061"/>
            <a:ext cx="5000692" cy="34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2199E3-D8A9-4F55-92D3-4EF49F3BF42D}"/>
              </a:ext>
            </a:extLst>
          </p:cNvPr>
          <p:cNvSpPr/>
          <p:nvPr/>
        </p:nvSpPr>
        <p:spPr>
          <a:xfrm>
            <a:off x="687010" y="2055530"/>
            <a:ext cx="60104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Goals: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build the first regional pilot and application network centered in Shenzhen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provide high performance network support for 4K video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connect various cities by 300+ Gbps communication links</a:t>
            </a:r>
          </a:p>
          <a:p>
            <a:pPr algn="just">
              <a:spcAft>
                <a:spcPts val="0"/>
              </a:spcAft>
            </a:pPr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Challenge: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brings huge pressure for networking monitoring and management. </a:t>
            </a:r>
          </a:p>
          <a:p>
            <a:pPr algn="just">
              <a:spcAft>
                <a:spcPts val="0"/>
              </a:spcAft>
            </a:pPr>
            <a:r>
              <a:rPr lang="en-US" altLang="ii-CN" sz="2000" b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Requirement: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ii-CN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Novel techniques such as high performance network traffic measurement techniques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DC8B94-3270-4FDE-B49B-4EB74F803594}"/>
              </a:ext>
            </a:extLst>
          </p:cNvPr>
          <p:cNvSpPr/>
          <p:nvPr/>
        </p:nvSpPr>
        <p:spPr>
          <a:xfrm>
            <a:off x="687010" y="1139175"/>
            <a:ext cx="6655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sz="2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Future network test and application environment in the greater bay area </a:t>
            </a:r>
            <a:endParaRPr lang="ii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5527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Network Traffic Measurement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FC187C-ABB1-47B0-B8DE-57AF564DD350}"/>
              </a:ext>
            </a:extLst>
          </p:cNvPr>
          <p:cNvSpPr/>
          <p:nvPr/>
        </p:nvSpPr>
        <p:spPr>
          <a:xfrm>
            <a:off x="671898" y="1350991"/>
            <a:ext cx="65887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sz="20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Definition: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process of counting the statistical characteristics of the behaviors of the flows on a specific network, such as per-flow frequency, heavy hitters. </a:t>
            </a:r>
          </a:p>
          <a:p>
            <a:endParaRPr lang="en-US" altLang="ii-CN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ii-CN" sz="20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Role: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fundamental to network management in clouds and data centers</a:t>
            </a:r>
          </a:p>
          <a:p>
            <a:endParaRPr lang="en-US" altLang="ii-CN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ii-CN" sz="20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Traditional method: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Collect the quantity and information of IP packets entering and leaving the network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04022-9C8F-4982-9F10-042FFA1A5C44}"/>
              </a:ext>
            </a:extLst>
          </p:cNvPr>
          <p:cNvSpPr/>
          <p:nvPr/>
        </p:nvSpPr>
        <p:spPr>
          <a:xfrm>
            <a:off x="8130023" y="6488668"/>
            <a:ext cx="378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dirty="0">
                <a:solidFill>
                  <a:schemeClr val="bg1">
                    <a:lumMod val="75000"/>
                  </a:schemeClr>
                </a:solidFill>
              </a:rPr>
              <a:t>https://zh.wikipedia.org/wiki/NetFlow</a:t>
            </a:r>
            <a:endParaRPr lang="ii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 descr="https://upload.wikimedia.org/wikipedia/commons/thumb/9/9e/NetFlow_Architecture_2012.png/512px-NetFlow_Architecture_2012.png">
            <a:extLst>
              <a:ext uri="{FF2B5EF4-FFF2-40B4-BE49-F238E27FC236}">
                <a16:creationId xmlns:a16="http://schemas.microsoft.com/office/drawing/2014/main" id="{5525C88B-23E4-4959-B632-01EB77EF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64" y="2070476"/>
            <a:ext cx="4876800" cy="24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9E284-361A-4229-8D18-A4EE1D7B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21" y="1325711"/>
            <a:ext cx="4495897" cy="2193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B50606-98E1-4952-9EBD-1806728AC634}"/>
              </a:ext>
            </a:extLst>
          </p:cNvPr>
          <p:cNvSpPr/>
          <p:nvPr/>
        </p:nvSpPr>
        <p:spPr>
          <a:xfrm>
            <a:off x="687010" y="1325710"/>
            <a:ext cx="61914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Challenges: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“Age of Big Data”</a:t>
            </a:r>
            <a:r>
              <a:rPr lang="zh-CN" alt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according to internetlivestats.com, there are more than 4.25 billion Internet users and 1.69 billion websites in the world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network demands for scaling traffic, flexible data structure and rapid shifting of the resource distribution pattern increase sharply</a:t>
            </a:r>
          </a:p>
          <a:p>
            <a:endParaRPr lang="en-US" altLang="ii-CN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9743E5-0603-4100-9066-8F997438FD6C}"/>
              </a:ext>
            </a:extLst>
          </p:cNvPr>
          <p:cNvSpPr/>
          <p:nvPr/>
        </p:nvSpPr>
        <p:spPr>
          <a:xfrm>
            <a:off x="6701051" y="6488668"/>
            <a:ext cx="549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dirty="0">
                <a:solidFill>
                  <a:schemeClr val="bg1">
                    <a:lumMod val="75000"/>
                  </a:schemeClr>
                </a:solidFill>
              </a:rPr>
              <a:t>https://www.internetlivestats.com/  &amp;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www.90sheji.com</a:t>
            </a:r>
            <a:endParaRPr lang="ii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 descr="ç¸å³å¾ç">
            <a:extLst>
              <a:ext uri="{FF2B5EF4-FFF2-40B4-BE49-F238E27FC236}">
                <a16:creationId xmlns:a16="http://schemas.microsoft.com/office/drawing/2014/main" id="{B3CEFC6C-B57E-4B21-9DD1-C2BAC14A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21" y="2407410"/>
            <a:ext cx="2476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4">
            <a:extLst>
              <a:ext uri="{FF2B5EF4-FFF2-40B4-BE49-F238E27FC236}">
                <a16:creationId xmlns:a16="http://schemas.microsoft.com/office/drawing/2014/main" id="{FD3EBB55-DD61-47F7-A0E4-E44D6393A51B}"/>
              </a:ext>
            </a:extLst>
          </p:cNvPr>
          <p:cNvSpPr txBox="1"/>
          <p:nvPr/>
        </p:nvSpPr>
        <p:spPr>
          <a:xfrm>
            <a:off x="1226684" y="213720"/>
            <a:ext cx="5527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Network Traffic Measurement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861FBB-6D16-4555-B809-21263B701890}"/>
              </a:ext>
            </a:extLst>
          </p:cNvPr>
          <p:cNvGrpSpPr/>
          <p:nvPr/>
        </p:nvGrpSpPr>
        <p:grpSpPr>
          <a:xfrm>
            <a:off x="687010" y="4384414"/>
            <a:ext cx="2657189" cy="2657189"/>
            <a:chOff x="687010" y="4384414"/>
            <a:chExt cx="2657189" cy="2657189"/>
          </a:xfrm>
        </p:grpSpPr>
        <p:pic>
          <p:nvPicPr>
            <p:cNvPr id="4102" name="Picture 6" descr="âåå­ å¡éå¾âçå¾çæç´¢ç»æ">
              <a:extLst>
                <a:ext uri="{FF2B5EF4-FFF2-40B4-BE49-F238E27FC236}">
                  <a16:creationId xmlns:a16="http://schemas.microsoft.com/office/drawing/2014/main" id="{B946312D-5529-423E-ACBE-9D23B54E5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10" y="4384414"/>
              <a:ext cx="2657189" cy="2657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E4A39F-EB1E-4567-98BF-AD3CAE3B2A10}"/>
                </a:ext>
              </a:extLst>
            </p:cNvPr>
            <p:cNvCxnSpPr>
              <a:cxnSpLocks/>
            </p:cNvCxnSpPr>
            <p:nvPr/>
          </p:nvCxnSpPr>
          <p:spPr>
            <a:xfrm>
              <a:off x="862508" y="5713009"/>
              <a:ext cx="1831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7CB0B9-9C51-4703-9B8E-E3FCACB90052}"/>
                </a:ext>
              </a:extLst>
            </p:cNvPr>
            <p:cNvSpPr txBox="1"/>
            <p:nvPr/>
          </p:nvSpPr>
          <p:spPr>
            <a:xfrm>
              <a:off x="1011806" y="5532290"/>
              <a:ext cx="36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小</a:t>
              </a:r>
              <a:endParaRPr lang="ii-CN" altLang="en-US" dirty="0"/>
            </a:p>
          </p:txBody>
        </p:sp>
      </p:grpSp>
      <p:pic>
        <p:nvPicPr>
          <p:cNvPr id="4104" name="Picture 8" descr="ç¸å³å¾ç">
            <a:extLst>
              <a:ext uri="{FF2B5EF4-FFF2-40B4-BE49-F238E27FC236}">
                <a16:creationId xmlns:a16="http://schemas.microsoft.com/office/drawing/2014/main" id="{B418694A-1ACE-4F21-8F68-CA96BD48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37" y="4629241"/>
            <a:ext cx="2298363" cy="216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364899-3237-46C9-A17E-43B3E35C00D8}"/>
              </a:ext>
            </a:extLst>
          </p:cNvPr>
          <p:cNvSpPr/>
          <p:nvPr/>
        </p:nvSpPr>
        <p:spPr>
          <a:xfrm>
            <a:off x="687010" y="3436832"/>
            <a:ext cx="6096001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  <a:endParaRPr lang="en-US" altLang="ii-CN" sz="2000" b="1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Less 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Flexible to support multi-tasks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 various situations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635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Traffic Measurement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5212E-E319-4739-9395-610488FB60BD}"/>
              </a:ext>
            </a:extLst>
          </p:cNvPr>
          <p:cNvSpPr txBox="1"/>
          <p:nvPr/>
        </p:nvSpPr>
        <p:spPr>
          <a:xfrm>
            <a:off x="7855229" y="6310920"/>
            <a:ext cx="4087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ii-CN" sz="1200" dirty="0">
                <a:solidFill>
                  <a:prstClr val="white">
                    <a:lumMod val="85000"/>
                  </a:prstClr>
                </a:solidFill>
              </a:rPr>
              <a:t>Tong, Da. High-Performance Network Traffic Measurement and Analysis. Diss. University of Southern California, 2016</a:t>
            </a:r>
            <a:r>
              <a:rPr lang="en-US" altLang="ii-CN" dirty="0">
                <a:solidFill>
                  <a:prstClr val="white">
                    <a:lumMod val="85000"/>
                  </a:prstClr>
                </a:solidFill>
              </a:rPr>
              <a:t>.</a:t>
            </a:r>
            <a:endParaRPr kumimoji="0" lang="ii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Microsoft Yi Baiti" panose="03000500000000000000" pitchFamily="66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65A512-138F-49A3-8DE5-A1F7826D3487}"/>
              </a:ext>
            </a:extLst>
          </p:cNvPr>
          <p:cNvSpPr/>
          <p:nvPr/>
        </p:nvSpPr>
        <p:spPr>
          <a:xfrm>
            <a:off x="687009" y="1389374"/>
            <a:ext cx="647780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i-CN" sz="20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Counter based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keep a counter for each flow in the data stream to record the total activity;</a:t>
            </a:r>
          </a:p>
          <a:p>
            <a:r>
              <a:rPr lang="en-US" altLang="ii-CN" sz="2000" dirty="0">
                <a:latin typeface="Arial" panose="020B0604020202020204" pitchFamily="34" charset="0"/>
                <a:cs typeface="Arial" panose="020B0604020202020204" pitchFamily="34" charset="0"/>
              </a:rPr>
              <a:t>Characteristic: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get precise results and easily be accelerated to very high throughput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an’t process massive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ii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E562C-A305-4A8F-814D-2E2102464DBD}"/>
              </a:ext>
            </a:extLst>
          </p:cNvPr>
          <p:cNvSpPr/>
          <p:nvPr/>
        </p:nvSpPr>
        <p:spPr>
          <a:xfrm>
            <a:off x="687009" y="3932967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ii-CN" sz="2000" b="1" dirty="0">
                <a:latin typeface="Arial" panose="020B0604020202020204" pitchFamily="34" charset="0"/>
                <a:cs typeface="Arial" panose="020B0604020202020204" pitchFamily="34" charset="0"/>
              </a:rPr>
              <a:t>Sketch based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Sketch is a highly accurate data stream summarization technique with sub-linear memory complexity</a:t>
            </a:r>
          </a:p>
          <a:p>
            <a:r>
              <a:rPr lang="en-US" altLang="ii-CN" sz="2000" dirty="0">
                <a:latin typeface="Arial" panose="020B0604020202020204" pitchFamily="34" charset="0"/>
                <a:cs typeface="Arial" panose="020B0604020202020204" pitchFamily="34" charset="0"/>
              </a:rPr>
              <a:t>Characteristic: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achieve a high throughput to support massive capacity data with sub-linear memory footprint by sacrificing slight accuracy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4492F-E249-4C32-BFAF-F1B3F3CCE6E2}"/>
              </a:ext>
            </a:extLst>
          </p:cNvPr>
          <p:cNvSpPr/>
          <p:nvPr/>
        </p:nvSpPr>
        <p:spPr>
          <a:xfrm>
            <a:off x="687009" y="975012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Counter based and Sketch based techniques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799286-3FFF-4465-8EE1-35699F8E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74267"/>
              </p:ext>
            </p:extLst>
          </p:nvPr>
        </p:nvGraphicFramePr>
        <p:xfrm>
          <a:off x="9497738" y="1810258"/>
          <a:ext cx="15398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75">
                  <a:extLst>
                    <a:ext uri="{9D8B030D-6E8A-4147-A177-3AD203B41FA5}">
                      <a16:colId xmlns:a16="http://schemas.microsoft.com/office/drawing/2014/main" val="2128888351"/>
                    </a:ext>
                  </a:extLst>
                </a:gridCol>
              </a:tblGrid>
              <a:tr h="27078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i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88995"/>
                  </a:ext>
                </a:extLst>
              </a:tr>
              <a:tr h="27078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Counter: A[51]</a:t>
                      </a:r>
                      <a:endParaRPr lang="ii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42814"/>
                  </a:ext>
                </a:extLst>
              </a:tr>
              <a:tr h="270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Counter: A[50]</a:t>
                      </a:r>
                      <a:endParaRPr lang="ii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264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3306DB6-8C95-4944-86EE-F11285C1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86639"/>
              </p:ext>
            </p:extLst>
          </p:nvPr>
        </p:nvGraphicFramePr>
        <p:xfrm>
          <a:off x="7219676" y="2123630"/>
          <a:ext cx="1664334" cy="31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67">
                  <a:extLst>
                    <a:ext uri="{9D8B030D-6E8A-4147-A177-3AD203B41FA5}">
                      <a16:colId xmlns:a16="http://schemas.microsoft.com/office/drawing/2014/main" val="761643131"/>
                    </a:ext>
                  </a:extLst>
                </a:gridCol>
                <a:gridCol w="832167">
                  <a:extLst>
                    <a:ext uri="{9D8B030D-6E8A-4147-A177-3AD203B41FA5}">
                      <a16:colId xmlns:a16="http://schemas.microsoft.com/office/drawing/2014/main" val="1300726323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altLang="ii-CN" sz="1200" dirty="0"/>
                        <a:t>&lt;53,4&gt;</a:t>
                      </a:r>
                      <a:endParaRPr lang="ii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i-CN" sz="1200" dirty="0"/>
                        <a:t>&lt; 50, 7&gt;</a:t>
                      </a:r>
                      <a:endParaRPr lang="ii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0586"/>
                  </a:ext>
                </a:extLst>
              </a:tr>
            </a:tbl>
          </a:graphicData>
        </a:graphic>
      </p:graphicFrame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D8348FD-0B1B-4720-B67A-3B24BF5C3885}"/>
              </a:ext>
            </a:extLst>
          </p:cNvPr>
          <p:cNvCxnSpPr/>
          <p:nvPr/>
        </p:nvCxnSpPr>
        <p:spPr>
          <a:xfrm>
            <a:off x="8884010" y="2221738"/>
            <a:ext cx="613728" cy="29146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27140C-8B51-4266-BD33-ECE8DB63B255}"/>
              </a:ext>
            </a:extLst>
          </p:cNvPr>
          <p:cNvSpPr txBox="1"/>
          <p:nvPr/>
        </p:nvSpPr>
        <p:spPr>
          <a:xfrm>
            <a:off x="10714397" y="2338896"/>
            <a:ext cx="44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1400" dirty="0">
                <a:solidFill>
                  <a:srgbClr val="FF0000"/>
                </a:solidFill>
              </a:rPr>
              <a:t>+7</a:t>
            </a:r>
            <a:endParaRPr lang="ii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BBAD2-4B11-4544-A9F4-84B0091915FD}"/>
              </a:ext>
            </a:extLst>
          </p:cNvPr>
          <p:cNvSpPr txBox="1"/>
          <p:nvPr/>
        </p:nvSpPr>
        <p:spPr>
          <a:xfrm>
            <a:off x="8799871" y="2479329"/>
            <a:ext cx="782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1400" dirty="0">
                <a:solidFill>
                  <a:srgbClr val="FF0000"/>
                </a:solidFill>
              </a:rPr>
              <a:t>update</a:t>
            </a:r>
            <a:endParaRPr lang="ii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F33457D-1A99-49E7-B1D2-27E694E3D6F3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8676312" y="1302205"/>
            <a:ext cx="196957" cy="144589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F3120-29B0-46AF-96E9-85346F6264F8}"/>
              </a:ext>
            </a:extLst>
          </p:cNvPr>
          <p:cNvSpPr/>
          <p:nvPr/>
        </p:nvSpPr>
        <p:spPr>
          <a:xfrm>
            <a:off x="9684246" y="1810258"/>
            <a:ext cx="1166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Counter: A[53]</a:t>
            </a:r>
            <a:endParaRPr lang="ii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332AC0-FFEB-449D-83F6-7F3B8D1E3E74}"/>
              </a:ext>
            </a:extLst>
          </p:cNvPr>
          <p:cNvSpPr txBox="1"/>
          <p:nvPr/>
        </p:nvSpPr>
        <p:spPr>
          <a:xfrm>
            <a:off x="8591274" y="1612911"/>
            <a:ext cx="782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sz="1400" dirty="0">
                <a:solidFill>
                  <a:srgbClr val="FF0000"/>
                </a:solidFill>
              </a:rPr>
              <a:t>insert</a:t>
            </a:r>
            <a:endParaRPr lang="ii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344A66-2661-4C77-824A-9DA400BC7FA8}"/>
              </a:ext>
            </a:extLst>
          </p:cNvPr>
          <p:cNvSpPr txBox="1"/>
          <p:nvPr/>
        </p:nvSpPr>
        <p:spPr>
          <a:xfrm>
            <a:off x="10050885" y="2696596"/>
            <a:ext cx="800219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ii-CN" sz="4000" dirty="0">
                <a:solidFill>
                  <a:srgbClr val="92D050"/>
                </a:solidFill>
              </a:rPr>
              <a:t>….</a:t>
            </a:r>
            <a:endParaRPr lang="ii-CN" altLang="en-US" sz="4000" dirty="0">
              <a:solidFill>
                <a:srgbClr val="92D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2847A-B850-4B4A-8B97-85796B6635D4}"/>
              </a:ext>
            </a:extLst>
          </p:cNvPr>
          <p:cNvSpPr txBox="1"/>
          <p:nvPr/>
        </p:nvSpPr>
        <p:spPr>
          <a:xfrm>
            <a:off x="10050885" y="1175559"/>
            <a:ext cx="800219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ii-CN" sz="4000" dirty="0">
                <a:solidFill>
                  <a:srgbClr val="92D050"/>
                </a:solidFill>
              </a:rPr>
              <a:t>….</a:t>
            </a:r>
            <a:endParaRPr lang="ii-CN" altLang="en-US" sz="4000" dirty="0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B5CBE-8807-4D8B-843E-A0ACA1F80BD7}"/>
              </a:ext>
            </a:extLst>
          </p:cNvPr>
          <p:cNvSpPr txBox="1"/>
          <p:nvPr/>
        </p:nvSpPr>
        <p:spPr>
          <a:xfrm rot="16200000">
            <a:off x="6500499" y="1867579"/>
            <a:ext cx="800219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ii-CN" sz="4000" dirty="0">
                <a:solidFill>
                  <a:srgbClr val="92D050"/>
                </a:solidFill>
              </a:rPr>
              <a:t>….</a:t>
            </a:r>
            <a:endParaRPr lang="ii-CN" altLang="en-US" sz="4000" dirty="0">
              <a:solidFill>
                <a:srgbClr val="92D050"/>
              </a:solidFill>
            </a:endParaRPr>
          </a:p>
        </p:txBody>
      </p:sp>
      <p:grpSp>
        <p:nvGrpSpPr>
          <p:cNvPr id="24" name="Group 19">
            <a:extLst>
              <a:ext uri="{FF2B5EF4-FFF2-40B4-BE49-F238E27FC236}">
                <a16:creationId xmlns:a16="http://schemas.microsoft.com/office/drawing/2014/main" id="{9C33514D-0828-4E7C-8FA0-79DC4FFC52B8}"/>
              </a:ext>
            </a:extLst>
          </p:cNvPr>
          <p:cNvGrpSpPr/>
          <p:nvPr/>
        </p:nvGrpSpPr>
        <p:grpSpPr>
          <a:xfrm>
            <a:off x="7368957" y="4216430"/>
            <a:ext cx="781409" cy="196517"/>
            <a:chOff x="1965795" y="2356923"/>
            <a:chExt cx="1381650" cy="347472"/>
          </a:xfrm>
        </p:grpSpPr>
        <p:sp>
          <p:nvSpPr>
            <p:cNvPr id="29" name="Rounded Rectangle 26">
              <a:extLst>
                <a:ext uri="{FF2B5EF4-FFF2-40B4-BE49-F238E27FC236}">
                  <a16:creationId xmlns:a16="http://schemas.microsoft.com/office/drawing/2014/main" id="{999AD0DD-15AD-49BF-8CCD-F2A18238F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5795" y="2356923"/>
              <a:ext cx="344646" cy="347472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7">
              <a:extLst>
                <a:ext uri="{FF2B5EF4-FFF2-40B4-BE49-F238E27FC236}">
                  <a16:creationId xmlns:a16="http://schemas.microsoft.com/office/drawing/2014/main" id="{F355A97D-3DF2-4331-9C7D-9085FB8F4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1974" y="2356923"/>
              <a:ext cx="344646" cy="347472"/>
            </a:xfrm>
            <a:prstGeom prst="roundRect">
              <a:avLst/>
            </a:prstGeom>
            <a:solidFill>
              <a:srgbClr val="00FA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28">
              <a:extLst>
                <a:ext uri="{FF2B5EF4-FFF2-40B4-BE49-F238E27FC236}">
                  <a16:creationId xmlns:a16="http://schemas.microsoft.com/office/drawing/2014/main" id="{54937C61-7A56-45B3-B70C-D8A5408CB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6620" y="2356923"/>
              <a:ext cx="344646" cy="347472"/>
            </a:xfrm>
            <a:prstGeom prst="roundRect">
              <a:avLst/>
            </a:prstGeom>
            <a:solidFill>
              <a:srgbClr val="FF26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ounded Rectangle 29">
              <a:extLst>
                <a:ext uri="{FF2B5EF4-FFF2-40B4-BE49-F238E27FC236}">
                  <a16:creationId xmlns:a16="http://schemas.microsoft.com/office/drawing/2014/main" id="{BECE7602-3EE6-45F6-91A1-D39010B16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2799" y="2356923"/>
              <a:ext cx="344646" cy="347472"/>
            </a:xfrm>
            <a:prstGeom prst="roundRect">
              <a:avLst/>
            </a:prstGeom>
            <a:solidFill>
              <a:srgbClr val="2BB7B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30077F58-4F56-40D1-AB30-39CA57798C8D}"/>
              </a:ext>
            </a:extLst>
          </p:cNvPr>
          <p:cNvGrpSpPr/>
          <p:nvPr/>
        </p:nvGrpSpPr>
        <p:grpSpPr>
          <a:xfrm>
            <a:off x="9099465" y="4143698"/>
            <a:ext cx="2065567" cy="1034299"/>
            <a:chOff x="5125387" y="2302059"/>
            <a:chExt cx="3652240" cy="1828800"/>
          </a:xfrm>
        </p:grpSpPr>
        <p:sp>
          <p:nvSpPr>
            <p:cNvPr id="34" name="Rounded Rectangle 31">
              <a:extLst>
                <a:ext uri="{FF2B5EF4-FFF2-40B4-BE49-F238E27FC236}">
                  <a16:creationId xmlns:a16="http://schemas.microsoft.com/office/drawing/2014/main" id="{FAA180C9-5503-4ABA-A38E-43E3FC7A8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2">
              <a:extLst>
                <a:ext uri="{FF2B5EF4-FFF2-40B4-BE49-F238E27FC236}">
                  <a16:creationId xmlns:a16="http://schemas.microsoft.com/office/drawing/2014/main" id="{1CB13FC2-BA8D-4B2C-B19E-C9EB4575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23020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+1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3">
              <a:extLst>
                <a:ext uri="{FF2B5EF4-FFF2-40B4-BE49-F238E27FC236}">
                  <a16:creationId xmlns:a16="http://schemas.microsoft.com/office/drawing/2014/main" id="{59C72B5D-310C-4F98-B8F8-B73CA3C11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4">
              <a:extLst>
                <a:ext uri="{FF2B5EF4-FFF2-40B4-BE49-F238E27FC236}">
                  <a16:creationId xmlns:a16="http://schemas.microsoft.com/office/drawing/2014/main" id="{CB09987C-9ED9-4543-B092-08F4AFD0B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5">
              <a:extLst>
                <a:ext uri="{FF2B5EF4-FFF2-40B4-BE49-F238E27FC236}">
                  <a16:creationId xmlns:a16="http://schemas.microsoft.com/office/drawing/2014/main" id="{F83113FE-E3A1-401C-B8D5-A0080943D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ounded Rectangle 36">
              <a:extLst>
                <a:ext uri="{FF2B5EF4-FFF2-40B4-BE49-F238E27FC236}">
                  <a16:creationId xmlns:a16="http://schemas.microsoft.com/office/drawing/2014/main" id="{8C8F59C6-E765-466D-BCAF-5AAB2A3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ounded Rectangle 37">
              <a:extLst>
                <a:ext uri="{FF2B5EF4-FFF2-40B4-BE49-F238E27FC236}">
                  <a16:creationId xmlns:a16="http://schemas.microsoft.com/office/drawing/2014/main" id="{19ECADD0-EF03-45CF-A728-720654305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ounded Rectangle 38">
              <a:extLst>
                <a:ext uri="{FF2B5EF4-FFF2-40B4-BE49-F238E27FC236}">
                  <a16:creationId xmlns:a16="http://schemas.microsoft.com/office/drawing/2014/main" id="{495A452A-3A61-4756-89A9-5105CC477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23020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ounded Rectangle 39">
              <a:extLst>
                <a:ext uri="{FF2B5EF4-FFF2-40B4-BE49-F238E27FC236}">
                  <a16:creationId xmlns:a16="http://schemas.microsoft.com/office/drawing/2014/main" id="{5B982472-7DDA-48BC-BF8F-5925721F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ounded Rectangle 40">
              <a:extLst>
                <a:ext uri="{FF2B5EF4-FFF2-40B4-BE49-F238E27FC236}">
                  <a16:creationId xmlns:a16="http://schemas.microsoft.com/office/drawing/2014/main" id="{B0E70174-417B-4A21-A193-D4C634624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ounded Rectangle 41">
              <a:extLst>
                <a:ext uri="{FF2B5EF4-FFF2-40B4-BE49-F238E27FC236}">
                  <a16:creationId xmlns:a16="http://schemas.microsoft.com/office/drawing/2014/main" id="{EEF71EE6-D454-4FF5-86F9-2B655C01A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27592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+1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ounded Rectangle 42">
              <a:extLst>
                <a:ext uri="{FF2B5EF4-FFF2-40B4-BE49-F238E27FC236}">
                  <a16:creationId xmlns:a16="http://schemas.microsoft.com/office/drawing/2014/main" id="{108095BC-62DE-4C95-A6C8-8C6743428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ounded Rectangle 43">
              <a:extLst>
                <a:ext uri="{FF2B5EF4-FFF2-40B4-BE49-F238E27FC236}">
                  <a16:creationId xmlns:a16="http://schemas.microsoft.com/office/drawing/2014/main" id="{412B1A49-719F-4C24-827F-2444147D7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ounded Rectangle 44">
              <a:extLst>
                <a:ext uri="{FF2B5EF4-FFF2-40B4-BE49-F238E27FC236}">
                  <a16:creationId xmlns:a16="http://schemas.microsoft.com/office/drawing/2014/main" id="{28ECF05D-E1AC-4B02-9A05-4355412E6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ounded Rectangle 45">
              <a:extLst>
                <a:ext uri="{FF2B5EF4-FFF2-40B4-BE49-F238E27FC236}">
                  <a16:creationId xmlns:a16="http://schemas.microsoft.com/office/drawing/2014/main" id="{96F71C44-BED7-4396-9111-AE1C392FB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ounded Rectangle 46">
              <a:extLst>
                <a:ext uri="{FF2B5EF4-FFF2-40B4-BE49-F238E27FC236}">
                  <a16:creationId xmlns:a16="http://schemas.microsoft.com/office/drawing/2014/main" id="{089E8E9B-2270-43D6-A339-647BA445B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27592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7">
              <a:extLst>
                <a:ext uri="{FF2B5EF4-FFF2-40B4-BE49-F238E27FC236}">
                  <a16:creationId xmlns:a16="http://schemas.microsoft.com/office/drawing/2014/main" id="{B0AAA036-A60D-4163-BB4E-5565B7E51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32164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+1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48">
              <a:extLst>
                <a:ext uri="{FF2B5EF4-FFF2-40B4-BE49-F238E27FC236}">
                  <a16:creationId xmlns:a16="http://schemas.microsoft.com/office/drawing/2014/main" id="{D8978A4E-8D4B-44A7-97E4-13D41028F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ounded Rectangle 49">
              <a:extLst>
                <a:ext uri="{FF2B5EF4-FFF2-40B4-BE49-F238E27FC236}">
                  <a16:creationId xmlns:a16="http://schemas.microsoft.com/office/drawing/2014/main" id="{CECF4722-171B-404D-9D24-8BDEE5522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ounded Rectangle 50">
              <a:extLst>
                <a:ext uri="{FF2B5EF4-FFF2-40B4-BE49-F238E27FC236}">
                  <a16:creationId xmlns:a16="http://schemas.microsoft.com/office/drawing/2014/main" id="{E8CDE26E-E982-4950-83FA-B83A14EF9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ed Rectangle 51">
              <a:extLst>
                <a:ext uri="{FF2B5EF4-FFF2-40B4-BE49-F238E27FC236}">
                  <a16:creationId xmlns:a16="http://schemas.microsoft.com/office/drawing/2014/main" id="{79B258B3-BAB8-4CBD-8D3D-0C314A68D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ed Rectangle 52">
              <a:extLst>
                <a:ext uri="{FF2B5EF4-FFF2-40B4-BE49-F238E27FC236}">
                  <a16:creationId xmlns:a16="http://schemas.microsoft.com/office/drawing/2014/main" id="{16358A1B-428D-40FE-AE1A-E21082D4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ounded Rectangle 53">
              <a:extLst>
                <a:ext uri="{FF2B5EF4-FFF2-40B4-BE49-F238E27FC236}">
                  <a16:creationId xmlns:a16="http://schemas.microsoft.com/office/drawing/2014/main" id="{A1D92E9C-E558-4D86-9740-5BAD23CBB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54">
              <a:extLst>
                <a:ext uri="{FF2B5EF4-FFF2-40B4-BE49-F238E27FC236}">
                  <a16:creationId xmlns:a16="http://schemas.microsoft.com/office/drawing/2014/main" id="{DF599110-05AF-43E7-B7EC-CFB7B9A8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32164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ounded Rectangle 55">
              <a:extLst>
                <a:ext uri="{FF2B5EF4-FFF2-40B4-BE49-F238E27FC236}">
                  <a16:creationId xmlns:a16="http://schemas.microsoft.com/office/drawing/2014/main" id="{71632D0A-7140-42F1-A4B2-8032FB6ED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38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ounded Rectangle 56">
              <a:extLst>
                <a:ext uri="{FF2B5EF4-FFF2-40B4-BE49-F238E27FC236}">
                  <a16:creationId xmlns:a16="http://schemas.microsoft.com/office/drawing/2014/main" id="{C33F1942-50B8-4089-B67F-81A05BCDE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917" y="3673659"/>
              <a:ext cx="456530" cy="457200"/>
            </a:xfrm>
            <a:prstGeom prst="roundRect">
              <a:avLst/>
            </a:prstGeom>
            <a:solidFill>
              <a:srgbClr val="FFF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+1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ounded Rectangle 57">
              <a:extLst>
                <a:ext uri="{FF2B5EF4-FFF2-40B4-BE49-F238E27FC236}">
                  <a16:creationId xmlns:a16="http://schemas.microsoft.com/office/drawing/2014/main" id="{FEC8902A-6560-4635-AA1D-640EF6558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844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ounded Rectangle 58">
              <a:extLst>
                <a:ext uri="{FF2B5EF4-FFF2-40B4-BE49-F238E27FC236}">
                  <a16:creationId xmlns:a16="http://schemas.microsoft.com/office/drawing/2014/main" id="{5795F48B-FFF2-4DD4-B0F0-427BA34C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497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ounded Rectangle 59">
              <a:extLst>
                <a:ext uri="{FF2B5EF4-FFF2-40B4-BE49-F238E27FC236}">
                  <a16:creationId xmlns:a16="http://schemas.microsoft.com/office/drawing/2014/main" id="{6D8B64A6-B16A-43DD-A1EA-89F40E4BE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50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ounded Rectangle 60">
              <a:extLst>
                <a:ext uri="{FF2B5EF4-FFF2-40B4-BE49-F238E27FC236}">
                  <a16:creationId xmlns:a16="http://schemas.microsoft.com/office/drawing/2014/main" id="{CE511628-6B7D-4C49-B195-90D4892E8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03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1">
              <a:extLst>
                <a:ext uri="{FF2B5EF4-FFF2-40B4-BE49-F238E27FC236}">
                  <a16:creationId xmlns:a16="http://schemas.microsoft.com/office/drawing/2014/main" id="{D1F6A83A-08CD-4C41-ACBE-E27A1F573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456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2">
              <a:extLst>
                <a:ext uri="{FF2B5EF4-FFF2-40B4-BE49-F238E27FC236}">
                  <a16:creationId xmlns:a16="http://schemas.microsoft.com/office/drawing/2014/main" id="{22D74438-6FCD-48BE-914F-AE368164F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097" y="3673659"/>
              <a:ext cx="45653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D32FAC4F-3774-4D96-9F52-A5ACDB2D98D7}"/>
                </a:ext>
              </a:extLst>
            </p:cNvPr>
            <p:cNvSpPr/>
            <p:nvPr/>
          </p:nvSpPr>
          <p:spPr>
            <a:xfrm>
              <a:off x="5125387" y="2302059"/>
              <a:ext cx="365224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Freeform 64">
            <a:extLst>
              <a:ext uri="{FF2B5EF4-FFF2-40B4-BE49-F238E27FC236}">
                <a16:creationId xmlns:a16="http://schemas.microsoft.com/office/drawing/2014/main" id="{873DC487-F5EC-44DB-9F29-B7ECD1535C23}"/>
              </a:ext>
            </a:extLst>
          </p:cNvPr>
          <p:cNvSpPr/>
          <p:nvPr/>
        </p:nvSpPr>
        <p:spPr>
          <a:xfrm>
            <a:off x="8150366" y="4154083"/>
            <a:ext cx="1253697" cy="138624"/>
          </a:xfrm>
          <a:custGeom>
            <a:avLst/>
            <a:gdLst>
              <a:gd name="connsiteX0" fmla="*/ 0 w 2216727"/>
              <a:gd name="connsiteY0" fmla="*/ 375581 h 500272"/>
              <a:gd name="connsiteX1" fmla="*/ 1066800 w 2216727"/>
              <a:gd name="connsiteY1" fmla="*/ 1508 h 500272"/>
              <a:gd name="connsiteX2" fmla="*/ 2216727 w 2216727"/>
              <a:gd name="connsiteY2" fmla="*/ 500272 h 500272"/>
              <a:gd name="connsiteX3" fmla="*/ 2216727 w 2216727"/>
              <a:gd name="connsiteY3" fmla="*/ 500272 h 50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7" h="500272">
                <a:moveTo>
                  <a:pt x="0" y="375581"/>
                </a:moveTo>
                <a:cubicBezTo>
                  <a:pt x="348673" y="178153"/>
                  <a:pt x="697346" y="-19274"/>
                  <a:pt x="1066800" y="1508"/>
                </a:cubicBezTo>
                <a:cubicBezTo>
                  <a:pt x="1436254" y="22290"/>
                  <a:pt x="2216727" y="500272"/>
                  <a:pt x="2216727" y="500272"/>
                </a:cubicBezTo>
                <a:lnTo>
                  <a:pt x="2216727" y="50027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5A893AF3-F36D-4281-8187-8D97290342DE}"/>
              </a:ext>
            </a:extLst>
          </p:cNvPr>
          <p:cNvSpPr/>
          <p:nvPr/>
        </p:nvSpPr>
        <p:spPr>
          <a:xfrm rot="669378" flipV="1">
            <a:off x="8197579" y="4440764"/>
            <a:ext cx="1540547" cy="103959"/>
          </a:xfrm>
          <a:custGeom>
            <a:avLst/>
            <a:gdLst>
              <a:gd name="connsiteX0" fmla="*/ 0 w 2216727"/>
              <a:gd name="connsiteY0" fmla="*/ 375581 h 500272"/>
              <a:gd name="connsiteX1" fmla="*/ 1066800 w 2216727"/>
              <a:gd name="connsiteY1" fmla="*/ 1508 h 500272"/>
              <a:gd name="connsiteX2" fmla="*/ 2216727 w 2216727"/>
              <a:gd name="connsiteY2" fmla="*/ 500272 h 500272"/>
              <a:gd name="connsiteX3" fmla="*/ 2216727 w 2216727"/>
              <a:gd name="connsiteY3" fmla="*/ 500272 h 50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7" h="500272">
                <a:moveTo>
                  <a:pt x="0" y="375581"/>
                </a:moveTo>
                <a:cubicBezTo>
                  <a:pt x="348673" y="178153"/>
                  <a:pt x="697346" y="-19274"/>
                  <a:pt x="1066800" y="1508"/>
                </a:cubicBezTo>
                <a:cubicBezTo>
                  <a:pt x="1436254" y="22290"/>
                  <a:pt x="2216727" y="500272"/>
                  <a:pt x="2216727" y="500272"/>
                </a:cubicBezTo>
                <a:lnTo>
                  <a:pt x="2216727" y="50027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853BE553-CCFC-4A95-95C3-43C2D3E531AA}"/>
              </a:ext>
            </a:extLst>
          </p:cNvPr>
          <p:cNvSpPr/>
          <p:nvPr/>
        </p:nvSpPr>
        <p:spPr>
          <a:xfrm>
            <a:off x="8182966" y="4317857"/>
            <a:ext cx="1354538" cy="798679"/>
          </a:xfrm>
          <a:custGeom>
            <a:avLst/>
            <a:gdLst>
              <a:gd name="connsiteX0" fmla="*/ 0 w 2222696"/>
              <a:gd name="connsiteY0" fmla="*/ 0 h 1441433"/>
              <a:gd name="connsiteX1" fmla="*/ 844062 w 2222696"/>
              <a:gd name="connsiteY1" fmla="*/ 1322363 h 1441433"/>
              <a:gd name="connsiteX2" fmla="*/ 2222696 w 2222696"/>
              <a:gd name="connsiteY2" fmla="*/ 1378634 h 144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696" h="1441433">
                <a:moveTo>
                  <a:pt x="0" y="0"/>
                </a:moveTo>
                <a:cubicBezTo>
                  <a:pt x="236806" y="546295"/>
                  <a:pt x="473613" y="1092591"/>
                  <a:pt x="844062" y="1322363"/>
                </a:cubicBezTo>
                <a:cubicBezTo>
                  <a:pt x="1214511" y="1552135"/>
                  <a:pt x="2222696" y="1378634"/>
                  <a:pt x="2222696" y="1378634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67">
            <a:extLst>
              <a:ext uri="{FF2B5EF4-FFF2-40B4-BE49-F238E27FC236}">
                <a16:creationId xmlns:a16="http://schemas.microsoft.com/office/drawing/2014/main" id="{286431DC-FD46-423A-832E-2738C621B19C}"/>
              </a:ext>
            </a:extLst>
          </p:cNvPr>
          <p:cNvSpPr/>
          <p:nvPr/>
        </p:nvSpPr>
        <p:spPr>
          <a:xfrm>
            <a:off x="8182966" y="4292708"/>
            <a:ext cx="994518" cy="533062"/>
          </a:xfrm>
          <a:custGeom>
            <a:avLst/>
            <a:gdLst>
              <a:gd name="connsiteX0" fmla="*/ 0 w 1758462"/>
              <a:gd name="connsiteY0" fmla="*/ 0 h 942536"/>
              <a:gd name="connsiteX1" fmla="*/ 759656 w 1758462"/>
              <a:gd name="connsiteY1" fmla="*/ 745588 h 942536"/>
              <a:gd name="connsiteX2" fmla="*/ 1758462 w 1758462"/>
              <a:gd name="connsiteY2" fmla="*/ 942536 h 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942536">
                <a:moveTo>
                  <a:pt x="0" y="0"/>
                </a:moveTo>
                <a:cubicBezTo>
                  <a:pt x="233289" y="294249"/>
                  <a:pt x="466579" y="588499"/>
                  <a:pt x="759656" y="745588"/>
                </a:cubicBezTo>
                <a:cubicBezTo>
                  <a:pt x="1052733" y="902677"/>
                  <a:pt x="1758462" y="942536"/>
                  <a:pt x="1758462" y="942536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68">
            <a:extLst>
              <a:ext uri="{FF2B5EF4-FFF2-40B4-BE49-F238E27FC236}">
                <a16:creationId xmlns:a16="http://schemas.microsoft.com/office/drawing/2014/main" id="{01013B2D-E637-4C4F-9D06-EC970F6315EA}"/>
              </a:ext>
            </a:extLst>
          </p:cNvPr>
          <p:cNvSpPr txBox="1"/>
          <p:nvPr/>
        </p:nvSpPr>
        <p:spPr>
          <a:xfrm>
            <a:off x="8388159" y="3784845"/>
            <a:ext cx="77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Insert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4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allAtOnce"/>
      <p:bldP spid="16" grpId="0"/>
      <p:bldP spid="17" grpId="0"/>
      <p:bldP spid="19" grpId="0"/>
      <p:bldP spid="20" grpId="0"/>
      <p:bldP spid="21" grpId="0"/>
      <p:bldP spid="22" grpId="0"/>
      <p:bldP spid="23" grpId="0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2BB7B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2BB7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7" y="2092178"/>
            <a:ext cx="480503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PART 02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4" y="3777734"/>
            <a:ext cx="479506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ITC Avant Garde Std Bk" panose="020B0502020202020204" pitchFamily="34" charset="0"/>
                <a:ea typeface="等线" panose="02010600030101010101" pitchFamily="2" charset="-122"/>
              </a:rPr>
              <a:t>Problem Definition</a:t>
            </a:r>
            <a:endParaRPr kumimoji="0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2980D7-B7BB-4942-9E9F-13E815A64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6" t="24220" r="37010" b="44357"/>
          <a:stretch/>
        </p:blipFill>
        <p:spPr>
          <a:xfrm>
            <a:off x="1794646" y="1983261"/>
            <a:ext cx="1951630" cy="1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2BB7B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26684" y="213720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/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C69EC-C1BF-4A67-9A87-6DDB345B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35010" r="13155" b="40588"/>
          <a:stretch/>
        </p:blipFill>
        <p:spPr>
          <a:xfrm>
            <a:off x="7670469" y="0"/>
            <a:ext cx="3971926" cy="923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E78046-EE5B-469A-A3DA-D41940B10AD9}"/>
                  </a:ext>
                </a:extLst>
              </p:cNvPr>
              <p:cNvSpPr/>
              <p:nvPr/>
            </p:nvSpPr>
            <p:spPr>
              <a:xfrm>
                <a:off x="687010" y="1095675"/>
                <a:ext cx="7243803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000" b="1" kern="100" dirty="0"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Data Stream</a:t>
                </a:r>
                <a:r>
                  <a:rPr lang="en-US" altLang="ii-CN" sz="2000" b="1" kern="100" dirty="0"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Model:</a:t>
                </a:r>
              </a:p>
              <a:p>
                <a:pPr marL="285750" indent="-285750" algn="just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ii-CN" kern="100" dirty="0"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i-CN" altLang="ii-CN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ii-CN" i="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ii-CN" altLang="ii-CN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ii-CN" i="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ii-CN" i="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ii-CN" i="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ii-CN" altLang="ii-CN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ii-CN" i="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ii-CN" i="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ii-CN" i="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</m:d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ϵ</m:t>
                    </m:r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[0, </m:t>
                    </m:r>
                    <m:r>
                      <m:rPr>
                        <m:sty m:val="p"/>
                      </m:rP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−1]}</m:t>
                    </m:r>
                  </m:oMath>
                </a14:m>
                <a:r>
                  <a:rPr lang="en-US" altLang="ii-CN" kern="100" dirty="0"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be a stream of flows. N means the total number of flows in the stream. Each flow </a:t>
                </a:r>
                <a14:m>
                  <m:oMath xmlns:m="http://schemas.openxmlformats.org/officeDocument/2006/math"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ii-CN" altLang="ii-CN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ii-CN" i="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ii-CN" i="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ii-CN" altLang="ii-CN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ii-CN" i="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ii-CN" i="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ii-CN" i="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ii-CN" kern="100" dirty="0"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consists of key and value.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E78046-EE5B-469A-A3DA-D41940B10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0" y="1095675"/>
                <a:ext cx="7243803" cy="1231106"/>
              </a:xfrm>
              <a:prstGeom prst="rect">
                <a:avLst/>
              </a:prstGeom>
              <a:blipFill>
                <a:blip r:embed="rId4"/>
                <a:stretch>
                  <a:fillRect l="-926" t="-2475" r="-673" b="-6931"/>
                </a:stretch>
              </a:blipFill>
            </p:spPr>
            <p:txBody>
              <a:bodyPr/>
              <a:lstStyle/>
              <a:p>
                <a:r>
                  <a:rPr lang="ii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4AB89B-FC8B-4F2B-A20B-3E7F8FACF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23555"/>
              </p:ext>
            </p:extLst>
          </p:nvPr>
        </p:nvGraphicFramePr>
        <p:xfrm>
          <a:off x="6386329" y="3919058"/>
          <a:ext cx="21066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325">
                  <a:extLst>
                    <a:ext uri="{9D8B030D-6E8A-4147-A177-3AD203B41FA5}">
                      <a16:colId xmlns:a16="http://schemas.microsoft.com/office/drawing/2014/main" val="1204326504"/>
                    </a:ext>
                  </a:extLst>
                </a:gridCol>
                <a:gridCol w="1053325">
                  <a:extLst>
                    <a:ext uri="{9D8B030D-6E8A-4147-A177-3AD203B41FA5}">
                      <a16:colId xmlns:a16="http://schemas.microsoft.com/office/drawing/2014/main" val="3261928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/>
                        <a:t>key</a:t>
                      </a:r>
                      <a:endParaRPr lang="ii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i-CN" dirty="0"/>
                        <a:t>value</a:t>
                      </a:r>
                      <a:endParaRPr lang="ii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314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9818EB-75CC-4DB7-B562-1F32378E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70162"/>
              </p:ext>
            </p:extLst>
          </p:nvPr>
        </p:nvGraphicFramePr>
        <p:xfrm>
          <a:off x="1488732" y="2735599"/>
          <a:ext cx="6045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9">
                  <a:extLst>
                    <a:ext uri="{9D8B030D-6E8A-4147-A177-3AD203B41FA5}">
                      <a16:colId xmlns:a16="http://schemas.microsoft.com/office/drawing/2014/main" val="3425959698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396655286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2645336534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3773040880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1868080032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3058794946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1877476755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3472068745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2508073304"/>
                    </a:ext>
                  </a:extLst>
                </a:gridCol>
                <a:gridCol w="604589">
                  <a:extLst>
                    <a:ext uri="{9D8B030D-6E8A-4147-A177-3AD203B41FA5}">
                      <a16:colId xmlns:a16="http://schemas.microsoft.com/office/drawing/2014/main" val="285957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i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715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8A7BFDB-9E11-467F-A05D-BCAB8D83677A}"/>
              </a:ext>
            </a:extLst>
          </p:cNvPr>
          <p:cNvSpPr txBox="1"/>
          <p:nvPr/>
        </p:nvSpPr>
        <p:spPr>
          <a:xfrm>
            <a:off x="3847549" y="3431623"/>
            <a:ext cx="19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i-CN" dirty="0">
                <a:latin typeface="Arial" panose="020B0604020202020204" pitchFamily="34" charset="0"/>
                <a:cs typeface="Arial" panose="020B0604020202020204" pitchFamily="34" charset="0"/>
              </a:rPr>
              <a:t>Data stream A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2A632-7191-478E-AFCF-290F98EED94D}"/>
              </a:ext>
            </a:extLst>
          </p:cNvPr>
          <p:cNvSpPr txBox="1"/>
          <p:nvPr/>
        </p:nvSpPr>
        <p:spPr>
          <a:xfrm>
            <a:off x="6386329" y="4345799"/>
            <a:ext cx="624415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ii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F8A4F-1823-44FC-AD61-0E18BC777735}"/>
              </a:ext>
            </a:extLst>
          </p:cNvPr>
          <p:cNvSpPr/>
          <p:nvPr/>
        </p:nvSpPr>
        <p:spPr>
          <a:xfrm>
            <a:off x="2688869" y="2462561"/>
            <a:ext cx="4232190" cy="88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8296C48-F576-4D64-9FFC-0E18401794D6}"/>
                  </a:ext>
                </a:extLst>
              </p:cNvPr>
              <p:cNvSpPr/>
              <p:nvPr/>
            </p:nvSpPr>
            <p:spPr>
              <a:xfrm>
                <a:off x="687010" y="4761820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ii-CN" sz="2000" b="1" kern="100" dirty="0"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Flow:</a:t>
                </a:r>
              </a:p>
              <a:p>
                <a:pPr algn="just"/>
                <a:r>
                  <a:rPr lang="en-US" altLang="ii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Definition:</a:t>
                </a:r>
                <a:r>
                  <a:rPr lang="en-US" altLang="ii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ii-CN" dirty="0">
                    <a:latin typeface="Arial" panose="020B0604020202020204" pitchFamily="34" charset="0"/>
                    <a:cs typeface="Arial" panose="020B0604020202020204" pitchFamily="34" charset="0"/>
                  </a:rPr>
                  <a:t>A flow is a collection of packets with the same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i-CN" altLang="ii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ii-CN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ii-CN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ii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network stream A.</a:t>
                </a:r>
                <a:endParaRPr lang="ii-CN" altLang="ii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8296C48-F576-4D64-9FFC-0E1840179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0" y="4761820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l="-1100" t="-2548" r="-800" b="-8917"/>
                </a:stretch>
              </a:blipFill>
            </p:spPr>
            <p:txBody>
              <a:bodyPr/>
              <a:lstStyle/>
              <a:p>
                <a:r>
                  <a:rPr lang="ii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C3A52C4-B324-4011-94FF-B7C6CD3E6C61}"/>
              </a:ext>
            </a:extLst>
          </p:cNvPr>
          <p:cNvGrpSpPr/>
          <p:nvPr/>
        </p:nvGrpSpPr>
        <p:grpSpPr>
          <a:xfrm>
            <a:off x="6386329" y="2921019"/>
            <a:ext cx="2079089" cy="998039"/>
            <a:chOff x="6386329" y="2921019"/>
            <a:chExt cx="2079089" cy="99803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88B784-59D7-4C9C-9A4E-64A24AD39B6C}"/>
                </a:ext>
              </a:extLst>
            </p:cNvPr>
            <p:cNvCxnSpPr/>
            <p:nvPr/>
          </p:nvCxnSpPr>
          <p:spPr>
            <a:xfrm flipH="1">
              <a:off x="6386329" y="2921019"/>
              <a:ext cx="125983" cy="9980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ED34C0-B63D-4F0C-A188-7D649CB37846}"/>
                </a:ext>
              </a:extLst>
            </p:cNvPr>
            <p:cNvCxnSpPr>
              <a:cxnSpLocks/>
            </p:cNvCxnSpPr>
            <p:nvPr/>
          </p:nvCxnSpPr>
          <p:spPr>
            <a:xfrm>
              <a:off x="6526092" y="2938942"/>
              <a:ext cx="1939326" cy="9801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2FCA150-503F-41F0-9627-335F49DC9FF9}"/>
              </a:ext>
            </a:extLst>
          </p:cNvPr>
          <p:cNvSpPr/>
          <p:nvPr/>
        </p:nvSpPr>
        <p:spPr>
          <a:xfrm>
            <a:off x="8757122" y="4716638"/>
            <a:ext cx="3202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i-CN" dirty="0"/>
              <a:t>{</a:t>
            </a:r>
            <a:r>
              <a:rPr lang="ii-CN" altLang="en-US" dirty="0"/>
              <a:t>5-tuple, source IP address</a:t>
            </a:r>
            <a:r>
              <a:rPr lang="en-US" altLang="ii-CN" dirty="0"/>
              <a:t>, etc.}</a:t>
            </a:r>
            <a:endParaRPr lang="ii-CN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A20F52-F556-43C9-9915-27D5B55D2394}"/>
              </a:ext>
            </a:extLst>
          </p:cNvPr>
          <p:cNvCxnSpPr>
            <a:endCxn id="22" idx="1"/>
          </p:cNvCxnSpPr>
          <p:nvPr/>
        </p:nvCxnSpPr>
        <p:spPr>
          <a:xfrm>
            <a:off x="7098208" y="4289898"/>
            <a:ext cx="1658914" cy="611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8026</TotalTime>
  <Words>3817</Words>
  <Application>Microsoft Office PowerPoint</Application>
  <PresentationFormat>Widescreen</PresentationFormat>
  <Paragraphs>420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ITC Avant Garde Std Bk</vt:lpstr>
      <vt:lpstr>等线</vt:lpstr>
      <vt:lpstr>微软雅黑</vt:lpstr>
      <vt:lpstr>Arial</vt:lpstr>
      <vt:lpstr>Calibri</vt:lpstr>
      <vt:lpstr>Calibri Light</vt:lpstr>
      <vt:lpstr>Cambria Math</vt:lpstr>
      <vt:lpstr>Georgia</vt:lpstr>
      <vt:lpstr>Impact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yibin</dc:creator>
  <cp:lastModifiedBy>liu yibin</cp:lastModifiedBy>
  <cp:revision>136</cp:revision>
  <dcterms:created xsi:type="dcterms:W3CDTF">2019-06-18T12:38:45Z</dcterms:created>
  <dcterms:modified xsi:type="dcterms:W3CDTF">2019-06-24T02:25:00Z</dcterms:modified>
</cp:coreProperties>
</file>