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3"/>
  </p:notesMasterIdLst>
  <p:sldIdLst>
    <p:sldId id="256" r:id="rId2"/>
    <p:sldId id="257" r:id="rId3"/>
    <p:sldId id="258" r:id="rId4"/>
    <p:sldId id="289" r:id="rId5"/>
    <p:sldId id="306" r:id="rId6"/>
    <p:sldId id="259" r:id="rId7"/>
    <p:sldId id="315" r:id="rId8"/>
    <p:sldId id="311" r:id="rId9"/>
    <p:sldId id="318" r:id="rId10"/>
    <p:sldId id="319" r:id="rId11"/>
    <p:sldId id="260" r:id="rId12"/>
    <p:sldId id="312" r:id="rId13"/>
    <p:sldId id="300" r:id="rId14"/>
    <p:sldId id="261" r:id="rId15"/>
    <p:sldId id="302" r:id="rId16"/>
    <p:sldId id="316" r:id="rId17"/>
    <p:sldId id="290" r:id="rId18"/>
    <p:sldId id="308" r:id="rId19"/>
    <p:sldId id="322" r:id="rId20"/>
    <p:sldId id="320" r:id="rId21"/>
    <p:sldId id="307" r:id="rId22"/>
    <p:sldId id="304" r:id="rId23"/>
    <p:sldId id="272" r:id="rId24"/>
    <p:sldId id="305" r:id="rId25"/>
    <p:sldId id="287" r:id="rId26"/>
    <p:sldId id="286" r:id="rId27"/>
    <p:sldId id="313" r:id="rId28"/>
    <p:sldId id="317" r:id="rId29"/>
    <p:sldId id="314" r:id="rId30"/>
    <p:sldId id="321" r:id="rId31"/>
    <p:sldId id="278"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为开 吕" initials="为开" lastIdx="2" clrIdx="0">
    <p:extLst>
      <p:ext uri="{19B8F6BF-5375-455C-9EA6-DF929625EA0E}">
        <p15:presenceInfo xmlns:p15="http://schemas.microsoft.com/office/powerpoint/2012/main" userId="2c964d81662953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6D00"/>
    <a:srgbClr val="2BB7B3"/>
    <a:srgbClr val="1A3F6C"/>
    <a:srgbClr val="01ABA8"/>
    <a:srgbClr val="097D72"/>
    <a:srgbClr val="018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3" autoAdjust="0"/>
    <p:restoredTop sz="60806" autoAdjust="0"/>
  </p:normalViewPr>
  <p:slideViewPr>
    <p:cSldViewPr snapToGrid="0">
      <p:cViewPr varScale="1">
        <p:scale>
          <a:sx n="73" d="100"/>
          <a:sy n="73" d="100"/>
        </p:scale>
        <p:origin x="96" y="58"/>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638BD-34D4-46AA-860E-D8547DB50F29}" type="datetimeFigureOut">
              <a:rPr lang="zh-CN" altLang="en-US" smtClean="0"/>
              <a:t>2019/6/23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6D0A0-FD96-4910-BAC5-41EC293146BB}" type="slidenum">
              <a:rPr lang="zh-CN" altLang="en-US" smtClean="0"/>
              <a:t>‹#›</a:t>
            </a:fld>
            <a:endParaRPr lang="zh-CN" altLang="en-US"/>
          </a:p>
        </p:txBody>
      </p:sp>
    </p:spTree>
    <p:extLst>
      <p:ext uri="{BB962C8B-B14F-4D97-AF65-F5344CB8AC3E}">
        <p14:creationId xmlns:p14="http://schemas.microsoft.com/office/powerpoint/2010/main" val="1523475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1</a:t>
            </a:fld>
            <a:endParaRPr lang="zh-CN" altLang="en-US"/>
          </a:p>
        </p:txBody>
      </p:sp>
    </p:spTree>
    <p:extLst>
      <p:ext uri="{BB962C8B-B14F-4D97-AF65-F5344CB8AC3E}">
        <p14:creationId xmlns:p14="http://schemas.microsoft.com/office/powerpoint/2010/main" val="3725250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如何对现有模型进行优化，提出一种新的混合模型是否可行？如何进行更加高效的故障诊断？基于</a:t>
            </a:r>
            <a:r>
              <a:rPr lang="en-US" altLang="zh-CN" dirty="0"/>
              <a:t>ID</a:t>
            </a:r>
            <a:r>
              <a:rPr lang="zh-CN" altLang="en-US" dirty="0"/>
              <a:t>的故障报告是否可行？通过哪些网络测量工具获得哪些网络信息会有效？针对大数据场景，如何基于已有的技术方案设计一个高效的系统？</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12</a:t>
            </a:fld>
            <a:endParaRPr lang="zh-CN" altLang="en-US"/>
          </a:p>
        </p:txBody>
      </p:sp>
    </p:spTree>
    <p:extLst>
      <p:ext uri="{BB962C8B-B14F-4D97-AF65-F5344CB8AC3E}">
        <p14:creationId xmlns:p14="http://schemas.microsoft.com/office/powerpoint/2010/main" val="335581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模型效率应该比较高，利用足够简单的模型来实现准确的检测。</a:t>
            </a:r>
            <a:endParaRPr lang="en-US" altLang="zh-CN" dirty="0"/>
          </a:p>
          <a:p>
            <a:pPr marL="171450" indent="-171450">
              <a:buFont typeface="Arial" panose="020B0604020202020204" pitchFamily="34" charset="0"/>
              <a:buChar char="•"/>
            </a:pPr>
            <a:r>
              <a:rPr lang="zh-CN" altLang="en-US" dirty="0"/>
              <a:t>模型支持在线增量更新，这一点很关键，因为网络状态特征是高度动态变化的，不可能训练一个模型会一直有效。</a:t>
            </a:r>
            <a:endParaRPr lang="en-US" altLang="zh-CN" dirty="0"/>
          </a:p>
          <a:p>
            <a:pPr marL="171450" indent="-171450">
              <a:buFont typeface="Arial" panose="020B0604020202020204" pitchFamily="34" charset="0"/>
              <a:buChar char="•"/>
            </a:pPr>
            <a:r>
              <a:rPr lang="zh-CN" altLang="en-US" dirty="0"/>
              <a:t>如何高效的处理大数据的问题。</a:t>
            </a:r>
            <a:endParaRPr lang="en-US" altLang="zh-CN" dirty="0"/>
          </a:p>
          <a:p>
            <a:pPr marL="171450" indent="-171450">
              <a:buFont typeface="Arial" panose="020B0604020202020204" pitchFamily="34" charset="0"/>
              <a:buChar char="•"/>
            </a:pPr>
            <a:r>
              <a:rPr lang="zh-CN" altLang="en-US" dirty="0"/>
              <a:t>如何优化滑动窗口的大小问题</a:t>
            </a:r>
            <a:r>
              <a:rPr lang="en-US" altLang="zh-CN" dirty="0"/>
              <a:t>, </a:t>
            </a:r>
            <a:r>
              <a:rPr lang="zh-CN" altLang="en-US" dirty="0"/>
              <a:t>前面讲到</a:t>
            </a:r>
            <a:r>
              <a:rPr lang="en-US" altLang="zh-CN" dirty="0"/>
              <a:t>MAG-GAN</a:t>
            </a:r>
            <a:r>
              <a:rPr lang="zh-CN" altLang="en-US" dirty="0"/>
              <a:t>就是在这问题上做的不是很好，如何优化是个关键问题。</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13</a:t>
            </a:fld>
            <a:endParaRPr lang="zh-CN" altLang="en-US"/>
          </a:p>
        </p:txBody>
      </p:sp>
    </p:spTree>
    <p:extLst>
      <p:ext uri="{BB962C8B-B14F-4D97-AF65-F5344CB8AC3E}">
        <p14:creationId xmlns:p14="http://schemas.microsoft.com/office/powerpoint/2010/main" val="82015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14</a:t>
            </a:fld>
            <a:endParaRPr lang="zh-CN" altLang="en-US"/>
          </a:p>
        </p:txBody>
      </p:sp>
    </p:spTree>
    <p:extLst>
      <p:ext uri="{BB962C8B-B14F-4D97-AF65-F5344CB8AC3E}">
        <p14:creationId xmlns:p14="http://schemas.microsoft.com/office/powerpoint/2010/main" val="172166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zh-CN" altLang="en-US" dirty="0"/>
              <a:t>下面我们来看一下整个系统设计，这里面有两种角色，一种是充当</a:t>
            </a:r>
            <a:r>
              <a:rPr lang="en-US" altLang="zh-CN" dirty="0"/>
              <a:t>measure worker</a:t>
            </a:r>
            <a:r>
              <a:rPr lang="zh-CN" altLang="en-US" dirty="0"/>
              <a:t>服务器，这种服务器上运行着网络测量工具，可以获得一些网络状态信息和主机状态信息，并将它以测量日志的形式存放。然后通过</a:t>
            </a:r>
            <a:r>
              <a:rPr lang="en-US" altLang="zh-CN" dirty="0" err="1"/>
              <a:t>logstash</a:t>
            </a:r>
            <a:r>
              <a:rPr lang="zh-CN" altLang="en-US" dirty="0"/>
              <a:t>进行收集，存到</a:t>
            </a:r>
            <a:r>
              <a:rPr lang="en-US" altLang="zh-CN" dirty="0"/>
              <a:t>Elasticsearch</a:t>
            </a:r>
            <a:r>
              <a:rPr lang="zh-CN" altLang="en-US" dirty="0"/>
              <a:t>中，滑动窗口维护本地状态信息，并在这基础上建模以及异常检测和故障诊断。</a:t>
            </a:r>
            <a:r>
              <a:rPr lang="en-US" altLang="zh-CN" dirty="0"/>
              <a:t>Measure server</a:t>
            </a:r>
            <a:r>
              <a:rPr lang="zh-CN" altLang="en-US" dirty="0"/>
              <a:t>会收集所有</a:t>
            </a:r>
            <a:r>
              <a:rPr lang="en-US" altLang="zh-CN" dirty="0"/>
              <a:t>measure worker</a:t>
            </a:r>
            <a:r>
              <a:rPr lang="zh-CN" altLang="en-US" dirty="0"/>
              <a:t>上的信息，然后对全局进行建模以及异常检测和故障诊断。同时</a:t>
            </a:r>
            <a:r>
              <a:rPr lang="en-US" altLang="zh-CN" dirty="0"/>
              <a:t>measure server</a:t>
            </a:r>
            <a:r>
              <a:rPr lang="zh-CN" altLang="en-US" dirty="0"/>
              <a:t>上还运行着</a:t>
            </a:r>
            <a:r>
              <a:rPr lang="en-US" altLang="zh-CN" dirty="0"/>
              <a:t>web</a:t>
            </a:r>
            <a:r>
              <a:rPr lang="zh-CN" altLang="en-US" dirty="0"/>
              <a:t>服务，用来进行结果的可视化展示。</a:t>
            </a:r>
            <a:endParaRPr lang="ii-CN" altLang="en-US" dirty="0"/>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15</a:t>
            </a:fld>
            <a:endParaRPr lang="zh-CN" altLang="en-US"/>
          </a:p>
        </p:txBody>
      </p:sp>
    </p:spTree>
    <p:extLst>
      <p:ext uri="{BB962C8B-B14F-4D97-AF65-F5344CB8AC3E}">
        <p14:creationId xmlns:p14="http://schemas.microsoft.com/office/powerpoint/2010/main" val="196450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zh-CN" altLang="en-US" dirty="0"/>
              <a:t>下面是一些可能的创新，为啥说是可能的技术创新呢，因为还没经过实践的检验。</a:t>
            </a:r>
            <a:endParaRPr lang="en-US" altLang="zh-CN" dirty="0"/>
          </a:p>
          <a:p>
            <a:pPr marL="171450" indent="-171450">
              <a:buFont typeface="Arial" panose="020B0604020202020204" pitchFamily="34" charset="0"/>
              <a:buChar char="•"/>
            </a:pPr>
            <a:r>
              <a:rPr lang="zh-CN" altLang="en-US" dirty="0"/>
              <a:t>首先就是动态滑动窗口的设计，可以对最佳子序列长度进行优化。</a:t>
            </a:r>
            <a:endParaRPr lang="en-US" altLang="zh-CN" dirty="0"/>
          </a:p>
          <a:p>
            <a:pPr marL="171450" indent="-171450">
              <a:buFont typeface="Arial" panose="020B0604020202020204" pitchFamily="34" charset="0"/>
              <a:buChar char="•"/>
            </a:pPr>
            <a:r>
              <a:rPr lang="zh-CN" altLang="en-US" dirty="0"/>
              <a:t>其次就是尝试提出一中无监督的混合模型，目前的方案是基于</a:t>
            </a:r>
            <a:r>
              <a:rPr lang="en-US" altLang="zh-CN" dirty="0"/>
              <a:t>ARIMA , t-SNE and k-medoids</a:t>
            </a:r>
            <a:r>
              <a:rPr lang="zh-CN" altLang="en-US" dirty="0"/>
              <a:t>，这些模型分开来前人都做过，但将其组合起来，好像还没人做过</a:t>
            </a:r>
            <a:r>
              <a:rPr lang="en-US" altLang="zh-CN" dirty="0"/>
              <a:t>.</a:t>
            </a:r>
          </a:p>
          <a:p>
            <a:pPr marL="171450" indent="-171450">
              <a:buFont typeface="Arial" panose="020B0604020202020204" pitchFamily="34" charset="0"/>
              <a:buChar char="•"/>
            </a:pPr>
            <a:r>
              <a:rPr lang="zh-CN" altLang="en-US" dirty="0"/>
              <a:t>再者就是从时间和空间上进行两个维度的异常检测，提高检测的准确度和鲁棒性。</a:t>
            </a:r>
            <a:endParaRPr lang="en-US" altLang="zh-CN" dirty="0"/>
          </a:p>
          <a:p>
            <a:pPr marL="171450" indent="-171450">
              <a:buFont typeface="Arial" panose="020B0604020202020204" pitchFamily="34" charset="0"/>
              <a:buChar char="•"/>
            </a:pPr>
            <a:r>
              <a:rPr lang="zh-CN" altLang="en-US" dirty="0"/>
              <a:t>提出一种基于</a:t>
            </a:r>
            <a:r>
              <a:rPr lang="en-US" altLang="zh-CN" dirty="0"/>
              <a:t>ID</a:t>
            </a:r>
            <a:r>
              <a:rPr lang="zh-CN" altLang="en-US" dirty="0"/>
              <a:t>的简单高效的故障诊断方法。</a:t>
            </a:r>
            <a:endParaRPr lang="en-US" altLang="zh-CN" dirty="0"/>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16</a:t>
            </a:fld>
            <a:endParaRPr lang="zh-CN" altLang="en-US"/>
          </a:p>
        </p:txBody>
      </p:sp>
    </p:spTree>
    <p:extLst>
      <p:ext uri="{BB962C8B-B14F-4D97-AF65-F5344CB8AC3E}">
        <p14:creationId xmlns:p14="http://schemas.microsoft.com/office/powerpoint/2010/main" val="2753512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下面我们具体看下设计，测量数据的生成主要是通过一些</a:t>
            </a:r>
            <a:r>
              <a:rPr lang="en-US" altLang="zh-CN" dirty="0" err="1"/>
              <a:t>linux</a:t>
            </a:r>
            <a:r>
              <a:rPr lang="zh-CN" altLang="en-US" dirty="0"/>
              <a:t>自带的测量工具，比如</a:t>
            </a:r>
            <a:r>
              <a:rPr lang="en-US" altLang="zh-CN" dirty="0" err="1"/>
              <a:t>ping,tcpdump</a:t>
            </a:r>
            <a:r>
              <a:rPr lang="zh-CN" altLang="en-US" dirty="0"/>
              <a:t>以及一些支持</a:t>
            </a:r>
            <a:r>
              <a:rPr lang="en-US" altLang="zh-CN" dirty="0"/>
              <a:t>Linux</a:t>
            </a:r>
            <a:r>
              <a:rPr lang="zh-CN" altLang="en-US" dirty="0"/>
              <a:t>的工具，比如</a:t>
            </a:r>
            <a:r>
              <a:rPr lang="en-US" altLang="zh-CN" dirty="0"/>
              <a:t>tracer</a:t>
            </a:r>
            <a:r>
              <a:rPr lang="zh-CN" altLang="en-US" dirty="0"/>
              <a:t>，</a:t>
            </a:r>
            <a:r>
              <a:rPr lang="en-US" altLang="zh-CN" dirty="0"/>
              <a:t>oneprobe</a:t>
            </a:r>
            <a:r>
              <a:rPr lang="zh-CN" altLang="en-US" dirty="0"/>
              <a:t>等。</a:t>
            </a:r>
            <a:endParaRPr lang="en-US" altLang="zh-CN" dirty="0"/>
          </a:p>
          <a:p>
            <a:r>
              <a:rPr lang="zh-CN" altLang="en-US" dirty="0"/>
              <a:t>为了对这些工具进行管理可能还需要一些脚本文件来管理。最后所有的测试数据以日志文件的形式保存。</a:t>
            </a:r>
            <a:endParaRPr lang="en-US" altLang="zh-CN" dirty="0"/>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17</a:t>
            </a:fld>
            <a:endParaRPr lang="zh-CN" altLang="en-US"/>
          </a:p>
        </p:txBody>
      </p:sp>
    </p:spTree>
    <p:extLst>
      <p:ext uri="{BB962C8B-B14F-4D97-AF65-F5344CB8AC3E}">
        <p14:creationId xmlns:p14="http://schemas.microsoft.com/office/powerpoint/2010/main" val="3945600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特征的生成，首先会将收集来的数据进行聚类，生成如图所示的原始数据，这里对于每个变量都会有一个</a:t>
            </a:r>
            <a:r>
              <a:rPr lang="en-US" altLang="zh-CN" dirty="0"/>
              <a:t>ARIMA</a:t>
            </a:r>
            <a:r>
              <a:rPr lang="zh-CN" altLang="en-US" dirty="0"/>
              <a:t>的预测值，然后利用右边这个公式生成转换后的特征向量。这个公式的含义是</a:t>
            </a:r>
            <a:r>
              <a:rPr lang="en-US" altLang="zh-CN" dirty="0"/>
              <a:t>p(x)</a:t>
            </a:r>
            <a:r>
              <a:rPr lang="zh-CN" altLang="en-US" dirty="0"/>
              <a:t>代表预测数据，</a:t>
            </a:r>
            <a:r>
              <a:rPr lang="en-US" altLang="zh-CN" dirty="0"/>
              <a:t>t(x)</a:t>
            </a:r>
            <a:r>
              <a:rPr lang="zh-CN" altLang="en-US" dirty="0"/>
              <a:t>代表真实数据。</a:t>
            </a:r>
            <a:r>
              <a:rPr lang="en-US" altLang="zh-CN" dirty="0"/>
              <a:t>E(x)</a:t>
            </a:r>
            <a:r>
              <a:rPr lang="zh-CN" altLang="en-US" dirty="0"/>
              <a:t>代表均值，这一步其实也相当于做了正则化了，最后我们再进行降维，这样就生成了最终的特征向量。</a:t>
            </a:r>
            <a:endParaRPr lang="en-US" altLang="zh-C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06D0A0-FD96-4910-BAC5-41EC293146B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682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异常检测模块，我们从上往下看，最上面是我们数据采集模块，我们通过像</a:t>
            </a:r>
            <a:r>
              <a:rPr lang="en-US" altLang="zh-CN" dirty="0"/>
              <a:t>Logstash</a:t>
            </a:r>
            <a:r>
              <a:rPr lang="zh-CN" altLang="en-US" dirty="0"/>
              <a:t>和</a:t>
            </a:r>
            <a:r>
              <a:rPr lang="en-US" altLang="zh-CN" dirty="0"/>
              <a:t>Elasticsearch</a:t>
            </a:r>
            <a:r>
              <a:rPr lang="zh-CN" altLang="en-US" dirty="0"/>
              <a:t>这样的大数据工具进行收集和存储。下面</a:t>
            </a:r>
            <a:r>
              <a:rPr lang="en-US" altLang="zh-CN" dirty="0"/>
              <a:t>sliding window</a:t>
            </a:r>
            <a:r>
              <a:rPr lang="zh-CN" altLang="en-US" dirty="0"/>
              <a:t>本质上是一个缓存，那将缓存最近的一段数据，将老的数据抛弃。然后青色的模块是特征生成模块，生成好的特征会被放到</a:t>
            </a:r>
            <a:r>
              <a:rPr lang="en-US" altLang="zh-CN" dirty="0"/>
              <a:t>K-medoids</a:t>
            </a:r>
            <a:r>
              <a:rPr lang="zh-CN" altLang="en-US" dirty="0"/>
              <a:t>中进行聚类，聚类之后的数据就是我们的训练模型。蓝色这一部分代表检测过程，当样本数据过来时，会通过</a:t>
            </a:r>
            <a:r>
              <a:rPr lang="en-US" altLang="zh-CN" dirty="0"/>
              <a:t>WA-KNN</a:t>
            </a:r>
            <a:r>
              <a:rPr lang="zh-CN" altLang="en-US" dirty="0"/>
              <a:t>进行分类，最终样本会被分为正常，异常，异常又可以通过人工对聚类好的</a:t>
            </a:r>
            <a:r>
              <a:rPr lang="en-US" altLang="zh-CN" dirty="0"/>
              <a:t>cluster</a:t>
            </a:r>
            <a:r>
              <a:rPr lang="zh-CN" altLang="en-US" dirty="0"/>
              <a:t>进行标记，这样我们就可以知道具体是哪一类异常了。</a:t>
            </a:r>
            <a:endParaRPr lang="en-US" altLang="zh-C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06D0A0-FD96-4910-BAC5-41EC293146B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0771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zh-CN" altLang="en-US" dirty="0"/>
              <a:t>我们可以看到右边，这两种角色前面已经提到过。</a:t>
            </a:r>
            <a:r>
              <a:rPr lang="en-US" altLang="zh-CN" dirty="0"/>
              <a:t>Measure server</a:t>
            </a:r>
            <a:r>
              <a:rPr lang="zh-CN" altLang="en-US" dirty="0"/>
              <a:t>的滑动窗口维护</a:t>
            </a:r>
            <a:r>
              <a:rPr lang="en-US" altLang="zh-CN" dirty="0"/>
              <a:t>global</a:t>
            </a:r>
            <a:r>
              <a:rPr lang="zh-CN" altLang="en-US" dirty="0"/>
              <a:t>的网络状态信息，然后对此建模，然后进行异常检测，所以本质上是将异常点和当前所有机器进行比对，本质上是在空间上进行建模。这是基于一个假设，那就当前数据中心的绝大多数机器应该是正常的。第二个就是本地的服务器，它的滑动窗口维护的该主机本身的网络状态历史信息，所以本质上是对时间进行建模</a:t>
            </a:r>
            <a:r>
              <a:rPr lang="en-US" altLang="zh-CN" dirty="0"/>
              <a:t>,</a:t>
            </a:r>
            <a:r>
              <a:rPr lang="zh-CN" altLang="en-US" dirty="0"/>
              <a:t>这是基于一个假设，异常发生前的数据都是正常数据。比如对于图中红色数据表示为异常数据，那么两个服务器都会报告异常，并生成含</a:t>
            </a:r>
            <a:r>
              <a:rPr lang="en-US" altLang="zh-CN" dirty="0"/>
              <a:t>ID</a:t>
            </a:r>
            <a:r>
              <a:rPr lang="zh-CN" altLang="en-US" dirty="0"/>
              <a:t>和异常类型的故障诊断报告。但它们比对的数据是不一样的。之前的工作大多数只是做了时间上的建模，同时对时空进行建模算是本论文的一个创新点。</a:t>
            </a:r>
            <a:endParaRPr lang="en-US" altLang="zh-CN" dirty="0"/>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20</a:t>
            </a:fld>
            <a:endParaRPr lang="zh-CN" altLang="en-US"/>
          </a:p>
        </p:txBody>
      </p:sp>
    </p:spTree>
    <p:extLst>
      <p:ext uri="{BB962C8B-B14F-4D97-AF65-F5344CB8AC3E}">
        <p14:creationId xmlns:p14="http://schemas.microsoft.com/office/powerpoint/2010/main" val="3209529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zh-CN" altLang="en-US" dirty="0"/>
              <a:t>滑动窗口是处理多元时序数据的一种方法，它本质上是进行时序数据子序列进行缓存。使用滑动窗口的合理性在于，数据中心产生的时序数据数据量很大，不可能对这么大的数据建模。同时，由于数据中心的网络状态特征是高度动态变化的，过老的数据不仅没有参考价值，而且可能会影响模型的准确度。</a:t>
            </a:r>
            <a:endParaRPr lang="en-US" altLang="zh-CN" dirty="0"/>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21</a:t>
            </a:fld>
            <a:endParaRPr lang="zh-CN" altLang="en-US"/>
          </a:p>
        </p:txBody>
      </p:sp>
    </p:spTree>
    <p:extLst>
      <p:ext uri="{BB962C8B-B14F-4D97-AF65-F5344CB8AC3E}">
        <p14:creationId xmlns:p14="http://schemas.microsoft.com/office/powerpoint/2010/main" val="250199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2</a:t>
            </a:fld>
            <a:endParaRPr lang="zh-CN" altLang="en-US"/>
          </a:p>
        </p:txBody>
      </p:sp>
    </p:spTree>
    <p:extLst>
      <p:ext uri="{BB962C8B-B14F-4D97-AF65-F5344CB8AC3E}">
        <p14:creationId xmlns:p14="http://schemas.microsoft.com/office/powerpoint/2010/main" val="2976153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这里再简单总结一下模型选择的原因：</a:t>
            </a:r>
            <a:r>
              <a:rPr lang="en-US" altLang="zh-CN" dirty="0"/>
              <a:t>ARIMA</a:t>
            </a:r>
            <a:r>
              <a:rPr lang="zh-CN" altLang="en-US" dirty="0"/>
              <a:t>是用来对时序数据进行预测，它可以处理周期性的数据。</a:t>
            </a:r>
            <a:r>
              <a:rPr lang="en-US" altLang="zh-CN" dirty="0"/>
              <a:t>t-</a:t>
            </a:r>
            <a:r>
              <a:rPr lang="en-US" altLang="zh-CN" dirty="0" err="1"/>
              <a:t>sne</a:t>
            </a:r>
            <a:r>
              <a:rPr lang="zh-CN" altLang="en-US" dirty="0"/>
              <a:t>是一种降维方法，同时它可以实现远者更远，近者更近，有利于后面聚类。</a:t>
            </a:r>
            <a:r>
              <a:rPr lang="en-US" altLang="zh-CN" dirty="0"/>
              <a:t>K-medoids</a:t>
            </a:r>
            <a:r>
              <a:rPr lang="zh-CN" altLang="en-US" dirty="0"/>
              <a:t>是一种聚类方法，对异常数据不敏感，</a:t>
            </a:r>
            <a:r>
              <a:rPr lang="en-US" altLang="zh-CN" dirty="0"/>
              <a:t>WA-KNN</a:t>
            </a:r>
            <a:r>
              <a:rPr lang="zh-CN" altLang="en-US" dirty="0"/>
              <a:t>用来对检测数据进行分类，优点在于</a:t>
            </a:r>
            <a:r>
              <a:rPr lang="zh-CN" altLang="en-US" sz="1200" b="0" i="0" kern="1200" dirty="0">
                <a:solidFill>
                  <a:schemeClr val="tx1"/>
                </a:solidFill>
                <a:effectLst/>
                <a:latin typeface="+mn-lt"/>
                <a:ea typeface="+mn-ea"/>
                <a:cs typeface="+mn-cs"/>
              </a:rPr>
              <a:t>简单，易于理解，易于实现，无需参数估计，无需训练</a:t>
            </a:r>
            <a:r>
              <a:rPr lang="zh-CN" altLang="en-US" dirty="0"/>
              <a:t>。可以看到整个系统的算法选择没涉及到很多参数的训练，模型简单，支持在线增加更新，但是这里只是基于前人的经验进行选择的，具体还得看后面的实验进行效果分析。</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这里主要介绍一下模型选择的理由，所以这里是根据前人的工作，从经验的角度来选择的模型。但是实际上模型的选择还得看后面调参的效果。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ii-CN" dirty="0"/>
              <a:t>ARIMA</a:t>
            </a:r>
            <a:r>
              <a:rPr lang="zh-CN" altLang="en-US" dirty="0"/>
              <a:t>（自回归移动平均模型）在时序数据处理方面用的是比较多的，</a:t>
            </a:r>
            <a:r>
              <a:rPr lang="en-US" altLang="zh-CN" dirty="0"/>
              <a:t>python</a:t>
            </a:r>
            <a:r>
              <a:rPr lang="zh-CN" altLang="en-US" dirty="0"/>
              <a:t>的</a:t>
            </a:r>
            <a:r>
              <a:rPr lang="en-US" altLang="zh-CN" sz="1200" b="0" i="0" kern="1200" dirty="0" err="1">
                <a:solidFill>
                  <a:schemeClr val="tx1"/>
                </a:solidFill>
                <a:effectLst/>
                <a:latin typeface="+mn-lt"/>
                <a:ea typeface="+mn-ea"/>
                <a:cs typeface="+mn-cs"/>
              </a:rPr>
              <a:t>statsmodels</a:t>
            </a:r>
            <a:r>
              <a:rPr lang="zh-CN" altLang="en-US" sz="1200" b="0" i="0" kern="1200" dirty="0">
                <a:solidFill>
                  <a:schemeClr val="tx1"/>
                </a:solidFill>
                <a:effectLst/>
                <a:latin typeface="+mn-lt"/>
                <a:ea typeface="+mn-ea"/>
                <a:cs typeface="+mn-cs"/>
              </a:rPr>
              <a:t>工具包里面有针对周期性分解的函数，结合这个工具包就可以对周期性数据做比较好的预测</a:t>
            </a:r>
            <a:r>
              <a:rPr lang="zh-CN" altLang="en-US" dirty="0"/>
              <a:t>。它有个前提假设，那就是数据是平稳的，如果数据不平稳那么是捕捉不到规律的。</a:t>
            </a:r>
            <a:endParaRPr lang="en-US" altLang="zh-CN" dirty="0"/>
          </a:p>
          <a:p>
            <a:pPr latinLnBrk="1"/>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代表预测模型中采用的时序数据本身的滞后数</a:t>
            </a:r>
            <a:r>
              <a:rPr lang="en-US" altLang="zh-CN" sz="1200" b="0" i="0" kern="1200" dirty="0">
                <a:solidFill>
                  <a:schemeClr val="tx1"/>
                </a:solidFill>
                <a:effectLst/>
                <a:latin typeface="+mn-lt"/>
                <a:ea typeface="+mn-ea"/>
                <a:cs typeface="+mn-cs"/>
              </a:rPr>
              <a:t>(lags) ,</a:t>
            </a:r>
            <a:r>
              <a:rPr lang="zh-CN" altLang="en-US" sz="1200" b="0" i="0" kern="1200" dirty="0">
                <a:solidFill>
                  <a:schemeClr val="tx1"/>
                </a:solidFill>
                <a:effectLst/>
                <a:latin typeface="+mn-lt"/>
                <a:ea typeface="+mn-ea"/>
                <a:cs typeface="+mn-cs"/>
              </a:rPr>
              <a:t>也叫做</a:t>
            </a:r>
            <a:r>
              <a:rPr lang="en-US" altLang="zh-CN" sz="1200" b="0" i="0" kern="1200" dirty="0">
                <a:solidFill>
                  <a:schemeClr val="tx1"/>
                </a:solidFill>
                <a:effectLst/>
                <a:latin typeface="+mn-lt"/>
                <a:ea typeface="+mn-ea"/>
                <a:cs typeface="+mn-cs"/>
              </a:rPr>
              <a:t>AR/Auto-Regressive</a:t>
            </a:r>
            <a:r>
              <a:rPr lang="zh-CN" altLang="en-US" sz="1200" b="0" i="0" kern="1200" dirty="0">
                <a:solidFill>
                  <a:schemeClr val="tx1"/>
                </a:solidFill>
                <a:effectLst/>
                <a:latin typeface="+mn-lt"/>
                <a:ea typeface="+mn-ea"/>
                <a:cs typeface="+mn-cs"/>
              </a:rPr>
              <a:t>项</a:t>
            </a:r>
          </a:p>
          <a:p>
            <a:pPr latinLnBrk="1"/>
            <a:r>
              <a:rPr lang="en-US" altLang="zh-CN" sz="1200" b="0" i="0" kern="1200" dirty="0">
                <a:solidFill>
                  <a:schemeClr val="tx1"/>
                </a:solidFill>
                <a:effectLst/>
                <a:latin typeface="+mn-lt"/>
                <a:ea typeface="+mn-ea"/>
                <a:cs typeface="+mn-cs"/>
              </a:rPr>
              <a:t>d--</a:t>
            </a:r>
            <a:r>
              <a:rPr lang="zh-CN" altLang="en-US" sz="1200" b="0" i="0" kern="1200" dirty="0">
                <a:solidFill>
                  <a:schemeClr val="tx1"/>
                </a:solidFill>
                <a:effectLst/>
                <a:latin typeface="+mn-lt"/>
                <a:ea typeface="+mn-ea"/>
                <a:cs typeface="+mn-cs"/>
              </a:rPr>
              <a:t>代表时序数据需要进行几阶差分化，才是稳定的，也叫</a:t>
            </a:r>
            <a:r>
              <a:rPr lang="en-US" altLang="zh-CN" sz="1200" b="0" i="0" kern="1200" dirty="0">
                <a:solidFill>
                  <a:schemeClr val="tx1"/>
                </a:solidFill>
                <a:effectLst/>
                <a:latin typeface="+mn-lt"/>
                <a:ea typeface="+mn-ea"/>
                <a:cs typeface="+mn-cs"/>
              </a:rPr>
              <a:t>Integrated</a:t>
            </a:r>
            <a:r>
              <a:rPr lang="zh-CN" altLang="en-US" sz="1200" b="0" i="0" kern="1200" dirty="0">
                <a:solidFill>
                  <a:schemeClr val="tx1"/>
                </a:solidFill>
                <a:effectLst/>
                <a:latin typeface="+mn-lt"/>
                <a:ea typeface="+mn-ea"/>
                <a:cs typeface="+mn-cs"/>
              </a:rPr>
              <a:t>项。</a:t>
            </a:r>
          </a:p>
          <a:p>
            <a:pPr latinLnBrk="1"/>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代表预测模型中采用的预测误差的滞后数</a:t>
            </a:r>
            <a:r>
              <a:rPr lang="en-US" altLang="zh-CN" sz="1200" b="0" i="0" kern="1200" dirty="0">
                <a:solidFill>
                  <a:schemeClr val="tx1"/>
                </a:solidFill>
                <a:effectLst/>
                <a:latin typeface="+mn-lt"/>
                <a:ea typeface="+mn-ea"/>
                <a:cs typeface="+mn-cs"/>
              </a:rPr>
              <a:t>(lags)</a:t>
            </a:r>
            <a:r>
              <a:rPr lang="zh-CN" altLang="en-US" sz="1200" b="0" i="0" kern="1200" dirty="0">
                <a:solidFill>
                  <a:schemeClr val="tx1"/>
                </a:solidFill>
                <a:effectLst/>
                <a:latin typeface="+mn-lt"/>
                <a:ea typeface="+mn-ea"/>
                <a:cs typeface="+mn-cs"/>
              </a:rPr>
              <a:t>，也叫做</a:t>
            </a:r>
            <a:r>
              <a:rPr lang="en-US" altLang="zh-CN" sz="1200" b="0" i="0" kern="1200" dirty="0">
                <a:solidFill>
                  <a:schemeClr val="tx1"/>
                </a:solidFill>
                <a:effectLst/>
                <a:latin typeface="+mn-lt"/>
                <a:ea typeface="+mn-ea"/>
                <a:cs typeface="+mn-cs"/>
              </a:rPr>
              <a:t>MA/Moving Average</a:t>
            </a:r>
            <a:r>
              <a:rPr lang="zh-CN" altLang="en-US" sz="1200" b="0" i="0" kern="1200" dirty="0">
                <a:solidFill>
                  <a:schemeClr val="tx1"/>
                </a:solidFill>
                <a:effectLst/>
                <a:latin typeface="+mn-lt"/>
                <a:ea typeface="+mn-ea"/>
                <a:cs typeface="+mn-cs"/>
              </a:rPr>
              <a:t>项</a:t>
            </a:r>
            <a:endParaRPr lang="en-US" altLang="ii-CN" dirty="0"/>
          </a:p>
          <a:p>
            <a:pPr marL="171450" indent="-171450">
              <a:buFont typeface="Arial" panose="020B0604020202020204" pitchFamily="34" charset="0"/>
              <a:buChar char="•"/>
            </a:pPr>
            <a:r>
              <a:rPr lang="en-US" altLang="zh-CN" dirty="0"/>
              <a:t>t-</a:t>
            </a:r>
            <a:r>
              <a:rPr lang="en-US" altLang="zh-CN" dirty="0" err="1"/>
              <a:t>SNE,</a:t>
            </a:r>
            <a:r>
              <a:rPr lang="en-US" altLang="zh-CN" sz="1200" b="0" i="0" kern="1200" dirty="0" err="1">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－分布随机近邻嵌入</a:t>
            </a:r>
            <a:r>
              <a:rPr lang="en-US" altLang="zh-CN" sz="1200" b="0" i="0" kern="1200" dirty="0">
                <a:solidFill>
                  <a:schemeClr val="tx1"/>
                </a:solidFill>
                <a:effectLst/>
                <a:latin typeface="+mn-lt"/>
                <a:ea typeface="+mn-ea"/>
                <a:cs typeface="+mn-cs"/>
              </a:rPr>
              <a:t>,</a:t>
            </a:r>
            <a:r>
              <a:rPr lang="zh-CN" altLang="en-US" dirty="0"/>
              <a:t>是一种非线性的降维方法，跟</a:t>
            </a:r>
            <a:r>
              <a:rPr lang="en-US" altLang="zh-CN" dirty="0"/>
              <a:t>PCA</a:t>
            </a:r>
            <a:r>
              <a:rPr lang="zh-CN" altLang="en-US" dirty="0"/>
              <a:t>这种线性的降维方法，它可以实现原来离得近的数据继续离得近，原来离得远的数据降维之后会被拉的更远，这样处理之后我们后面进行聚类效果会更好。</a:t>
            </a:r>
            <a:r>
              <a:rPr lang="en-US" altLang="zh-CN" dirty="0"/>
              <a:t>T-SNE</a:t>
            </a:r>
            <a:r>
              <a:rPr lang="zh-CN" altLang="en-US" dirty="0"/>
              <a:t>假设原空间符合高斯分布，而降维空间符合</a:t>
            </a:r>
            <a:r>
              <a:rPr lang="en-US" altLang="zh-CN" dirty="0"/>
              <a:t>t</a:t>
            </a:r>
            <a:r>
              <a:rPr lang="zh-CN" altLang="en-US" dirty="0"/>
              <a:t>分布，然后将距离以条件概率的形式表示，当两点相近时，条件概率较大，当两点很远时，条件概率趋近于</a:t>
            </a:r>
            <a:r>
              <a:rPr lang="en-US" altLang="zh-CN" dirty="0"/>
              <a:t>.</a:t>
            </a:r>
          </a:p>
          <a:p>
            <a:pPr marL="171450" indent="-171450">
              <a:buFont typeface="Arial" panose="020B0604020202020204" pitchFamily="34" charset="0"/>
              <a:buChar char="•"/>
            </a:pPr>
            <a:r>
              <a:rPr lang="en-US" altLang="zh-CN" dirty="0"/>
              <a:t>K-medoids</a:t>
            </a:r>
            <a:r>
              <a:rPr lang="zh-CN" altLang="en-US" dirty="0"/>
              <a:t>算法是对</a:t>
            </a:r>
            <a:r>
              <a:rPr lang="en-US" altLang="zh-CN" dirty="0"/>
              <a:t>K-means</a:t>
            </a:r>
            <a:r>
              <a:rPr lang="zh-CN" altLang="en-US" dirty="0"/>
              <a:t>算法的改进，它选择的中心点为</a:t>
            </a:r>
            <a:r>
              <a:rPr lang="en-US" altLang="zh-CN" dirty="0"/>
              <a:t>cluster</a:t>
            </a:r>
            <a:r>
              <a:rPr lang="zh-CN" altLang="en-US" dirty="0"/>
              <a:t>中存在的一点，准则函数是当前</a:t>
            </a:r>
            <a:r>
              <a:rPr lang="en-US" altLang="zh-CN" dirty="0"/>
              <a:t>cluster</a:t>
            </a:r>
            <a:r>
              <a:rPr lang="zh-CN" altLang="en-US" dirty="0"/>
              <a:t>中所有其他点到该中心点的距离之和。</a:t>
            </a:r>
            <a:r>
              <a:rPr lang="en-US" altLang="zh-CN" dirty="0"/>
              <a:t>K-means</a:t>
            </a:r>
            <a:r>
              <a:rPr lang="zh-CN" altLang="en-US" dirty="0"/>
              <a:t>选择的中心点是当前类中所有点的重心。也是一种比较常见的聚类算法，它对异常点的敏感程度没有</a:t>
            </a:r>
            <a:r>
              <a:rPr lang="en-US" altLang="zh-CN" dirty="0"/>
              <a:t>K-means</a:t>
            </a:r>
            <a:r>
              <a:rPr lang="zh-CN" altLang="en-US" dirty="0"/>
              <a:t>高。</a:t>
            </a:r>
            <a:r>
              <a:rPr lang="en-US" altLang="zh-CN" dirty="0"/>
              <a:t>sklearn</a:t>
            </a:r>
            <a:r>
              <a:rPr lang="zh-CN" altLang="en-US" dirty="0"/>
              <a:t>包里面带有很多聚类算法，后面在实验时可以对不同的聚类算法进行对比研究。</a:t>
            </a:r>
            <a:endParaRPr lang="en-US" altLang="zh-CN" dirty="0"/>
          </a:p>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KNN</a:t>
            </a:r>
            <a:r>
              <a:rPr lang="zh-CN" altLang="en-US" sz="1200" b="0" i="0" kern="1200" dirty="0">
                <a:solidFill>
                  <a:schemeClr val="tx1"/>
                </a:solidFill>
                <a:effectLst/>
                <a:latin typeface="+mn-lt"/>
                <a:ea typeface="+mn-ea"/>
                <a:cs typeface="+mn-cs"/>
              </a:rPr>
              <a:t>的优点，简单，易于理解，易于实现，无需参数估计，无需训练，适合对稀有事件进行分类。由于这里正样本的数量要显著大于负样本的数量，所以使用</a:t>
            </a:r>
            <a:r>
              <a:rPr lang="en-US" altLang="zh-CN" sz="1200" b="0" i="0" kern="1200" dirty="0">
                <a:solidFill>
                  <a:schemeClr val="tx1"/>
                </a:solidFill>
                <a:effectLst/>
                <a:latin typeface="+mn-lt"/>
                <a:ea typeface="+mn-ea"/>
                <a:cs typeface="+mn-cs"/>
              </a:rPr>
              <a:t>WA-KNN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weight adjust KNN</a:t>
            </a:r>
            <a:r>
              <a:rPr lang="zh-CN" altLang="en-US" sz="1200" b="0" i="0" kern="1200" dirty="0">
                <a:solidFill>
                  <a:schemeClr val="tx1"/>
                </a:solidFill>
                <a:effectLst/>
                <a:latin typeface="+mn-lt"/>
                <a:ea typeface="+mn-ea"/>
                <a:cs typeface="+mn-cs"/>
              </a:rPr>
              <a:t>）来挑战权重。</a:t>
            </a:r>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806D0A0-FD96-4910-BAC5-41EC293146BB}" type="slidenum">
              <a:rPr lang="zh-CN" altLang="en-US" smtClean="0"/>
              <a:t>22</a:t>
            </a:fld>
            <a:endParaRPr lang="zh-CN" altLang="en-US"/>
          </a:p>
        </p:txBody>
      </p:sp>
    </p:spTree>
    <p:extLst>
      <p:ext uri="{BB962C8B-B14F-4D97-AF65-F5344CB8AC3E}">
        <p14:creationId xmlns:p14="http://schemas.microsoft.com/office/powerpoint/2010/main" val="583054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软件平台主要是一些大数据处理工具，机器学习工具和虚拟环境工具。硬件平台可能需要搭建一个仿真实验用的集群。数据平台包括公开异常检测数据集和自己生成的数据。</a:t>
            </a:r>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23</a:t>
            </a:fld>
            <a:endParaRPr lang="zh-CN" altLang="en-US"/>
          </a:p>
        </p:txBody>
      </p:sp>
    </p:spTree>
    <p:extLst>
      <p:ext uri="{BB962C8B-B14F-4D97-AF65-F5344CB8AC3E}">
        <p14:creationId xmlns:p14="http://schemas.microsoft.com/office/powerpoint/2010/main" val="15608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具体实现步骤，首先设计并实现算法，然后通过公开数据集测试后，再集成到系统中，将系统部署到仿真平台，通过人为注入异常进行检测。</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24</a:t>
            </a:fld>
            <a:endParaRPr lang="zh-CN" altLang="en-US"/>
          </a:p>
        </p:txBody>
      </p:sp>
    </p:spTree>
    <p:extLst>
      <p:ext uri="{BB962C8B-B14F-4D97-AF65-F5344CB8AC3E}">
        <p14:creationId xmlns:p14="http://schemas.microsoft.com/office/powerpoint/2010/main" val="2892562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a:t>评价方法的主要包括常见的机器学习算法评价指标，以及跟已有工作对比，当然算法的时间性能和资源占用率也需要考察。</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25</a:t>
            </a:fld>
            <a:endParaRPr lang="zh-CN" altLang="en-US"/>
          </a:p>
        </p:txBody>
      </p:sp>
    </p:spTree>
    <p:extLst>
      <p:ext uri="{BB962C8B-B14F-4D97-AF65-F5344CB8AC3E}">
        <p14:creationId xmlns:p14="http://schemas.microsoft.com/office/powerpoint/2010/main" val="1917458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26</a:t>
            </a:fld>
            <a:endParaRPr lang="zh-CN" altLang="en-US"/>
          </a:p>
        </p:txBody>
      </p:sp>
    </p:spTree>
    <p:extLst>
      <p:ext uri="{BB962C8B-B14F-4D97-AF65-F5344CB8AC3E}">
        <p14:creationId xmlns:p14="http://schemas.microsoft.com/office/powerpoint/2010/main" val="3679392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研究的需求的话，主要是一些软硬件的平台，这些实验室基本能满足，公开数据集网上也可以直接下载。</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27</a:t>
            </a:fld>
            <a:endParaRPr lang="zh-CN" altLang="en-US"/>
          </a:p>
        </p:txBody>
      </p:sp>
    </p:spTree>
    <p:extLst>
      <p:ext uri="{BB962C8B-B14F-4D97-AF65-F5344CB8AC3E}">
        <p14:creationId xmlns:p14="http://schemas.microsoft.com/office/powerpoint/2010/main" val="10082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研究进展，目前做了</a:t>
            </a:r>
            <a:r>
              <a:rPr lang="en-US" altLang="zh-CN" dirty="0"/>
              <a:t>survey</a:t>
            </a:r>
            <a:r>
              <a:rPr lang="zh-CN" altLang="en-US" dirty="0"/>
              <a:t>有了初步的方案。同时也基本完成平台的框架开发，现在已经部署</a:t>
            </a:r>
            <a:r>
              <a:rPr lang="en-US" altLang="zh-CN" dirty="0" err="1"/>
              <a:t>elasticsearch</a:t>
            </a:r>
            <a:r>
              <a:rPr lang="zh-CN" altLang="en-US" dirty="0"/>
              <a:t>和</a:t>
            </a:r>
            <a:r>
              <a:rPr lang="en-US" altLang="zh-CN" dirty="0" err="1"/>
              <a:t>logstash</a:t>
            </a:r>
            <a:r>
              <a:rPr lang="zh-CN" altLang="en-US" dirty="0"/>
              <a:t>，可以进行数据的收集和存储。同时也基于</a:t>
            </a:r>
            <a:r>
              <a:rPr lang="en-US" altLang="zh-CN" dirty="0" err="1"/>
              <a:t>springboot</a:t>
            </a:r>
            <a:r>
              <a:rPr lang="zh-CN" altLang="en-US" dirty="0"/>
              <a:t>实现了</a:t>
            </a:r>
            <a:r>
              <a:rPr lang="en-US" altLang="zh-CN" dirty="0"/>
              <a:t>web</a:t>
            </a:r>
            <a:r>
              <a:rPr lang="zh-CN" altLang="en-US" dirty="0"/>
              <a:t>服务，可以进行简单的数据展示，但是异常检测和故障诊断的核心功能还没做。</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28</a:t>
            </a:fld>
            <a:endParaRPr lang="zh-CN" altLang="en-US"/>
          </a:p>
        </p:txBody>
      </p:sp>
    </p:spTree>
    <p:extLst>
      <p:ext uri="{BB962C8B-B14F-4D97-AF65-F5344CB8AC3E}">
        <p14:creationId xmlns:p14="http://schemas.microsoft.com/office/powerpoint/2010/main" val="1028365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这边是时间安排。</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29</a:t>
            </a:fld>
            <a:endParaRPr lang="zh-CN" altLang="en-US"/>
          </a:p>
        </p:txBody>
      </p:sp>
    </p:spTree>
    <p:extLst>
      <p:ext uri="{BB962C8B-B14F-4D97-AF65-F5344CB8AC3E}">
        <p14:creationId xmlns:p14="http://schemas.microsoft.com/office/powerpoint/2010/main" val="1497251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30</a:t>
            </a:fld>
            <a:endParaRPr lang="zh-CN" altLang="en-US"/>
          </a:p>
        </p:txBody>
      </p:sp>
    </p:spTree>
    <p:extLst>
      <p:ext uri="{BB962C8B-B14F-4D97-AF65-F5344CB8AC3E}">
        <p14:creationId xmlns:p14="http://schemas.microsoft.com/office/powerpoint/2010/main" val="781045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你这里网络二字体现在哪？</a:t>
            </a:r>
            <a:endParaRPr lang="en-US" altLang="zh-CN" dirty="0"/>
          </a:p>
          <a:p>
            <a:r>
              <a:rPr lang="zh-CN" altLang="en-US" dirty="0"/>
              <a:t>我们之所以是在服务器上做是因为想利用服务器强大的计算能力，至于是检测服务器异常还是网络设备异常，这主要看输入的数据是有关服务器的数据还是有关网络设备的数据而定的，其算法模型是一样的，数据不一样，则功能不一样。</a:t>
            </a:r>
            <a:endParaRPr lang="en-US" altLang="zh-CN" dirty="0"/>
          </a:p>
          <a:p>
            <a:r>
              <a:rPr lang="en-US" altLang="zh-CN" dirty="0"/>
              <a:t>2</a:t>
            </a:r>
            <a:r>
              <a:rPr lang="zh-CN" altLang="en-US" dirty="0"/>
              <a:t>）看了这么多，你到底是想检测哪些异常？</a:t>
            </a:r>
            <a:endParaRPr lang="en-US" altLang="zh-CN" dirty="0"/>
          </a:p>
          <a:p>
            <a:r>
              <a:rPr lang="zh-CN" altLang="en-US" dirty="0"/>
              <a:t>对于主机：是否过载，是否遭受攻击（具体哪类攻击）</a:t>
            </a:r>
            <a:endParaRPr lang="en-US" altLang="zh-CN" dirty="0"/>
          </a:p>
          <a:p>
            <a:r>
              <a:rPr lang="zh-CN" altLang="en-US" dirty="0"/>
              <a:t>对于交换机：是否坏掉了。</a:t>
            </a:r>
            <a:endParaRPr lang="en-US" altLang="zh-CN" dirty="0"/>
          </a:p>
          <a:p>
            <a:r>
              <a:rPr lang="en-US" altLang="zh-CN" dirty="0"/>
              <a:t>3</a:t>
            </a:r>
            <a:r>
              <a:rPr lang="zh-CN" altLang="en-US" dirty="0"/>
              <a:t>）你这里的异常检测和故障诊断的区别？</a:t>
            </a:r>
            <a:endParaRPr lang="en-US" altLang="zh-CN" dirty="0"/>
          </a:p>
          <a:p>
            <a:r>
              <a:rPr lang="zh-CN" altLang="en-US" dirty="0"/>
              <a:t>这里的故障诊断，更多强调的是报告物理上哪台机器出问题了。至于是啥原因造成的异常，在异常检测分类中做了一部分工作，如果还涉及到根因分析的话，那这个工作难度就太了，估计搞出来都可以发</a:t>
            </a:r>
            <a:r>
              <a:rPr lang="en-US" altLang="zh-CN" dirty="0" err="1"/>
              <a:t>siggcomn</a:t>
            </a:r>
            <a:r>
              <a:rPr lang="zh-CN" altLang="en-US" dirty="0"/>
              <a:t>。</a:t>
            </a:r>
            <a:endParaRPr lang="en-US" altLang="zh-CN" dirty="0"/>
          </a:p>
          <a:p>
            <a:r>
              <a:rPr lang="en-US" altLang="zh-CN" dirty="0"/>
              <a:t>4</a:t>
            </a:r>
            <a:r>
              <a:rPr lang="zh-CN" altLang="en-US" dirty="0"/>
              <a:t>）像交换机失效这种情况，我简单</a:t>
            </a:r>
            <a:r>
              <a:rPr lang="en-US" altLang="zh-CN" dirty="0"/>
              <a:t>ping</a:t>
            </a:r>
            <a:r>
              <a:rPr lang="zh-CN" altLang="en-US" dirty="0"/>
              <a:t>一下就可以了，还需要你这种鸡儿玩意吗？</a:t>
            </a:r>
            <a:endParaRPr lang="en-US" altLang="zh-CN" dirty="0"/>
          </a:p>
          <a:p>
            <a:r>
              <a:rPr lang="zh-CN" altLang="en-US" dirty="0"/>
              <a:t>通过</a:t>
            </a:r>
            <a:r>
              <a:rPr lang="en-US" altLang="zh-CN" dirty="0"/>
              <a:t>ping</a:t>
            </a:r>
            <a:r>
              <a:rPr lang="zh-CN" altLang="en-US" dirty="0"/>
              <a:t>来做，只能应对一些简单的情况，对复杂的情况，用</a:t>
            </a:r>
            <a:r>
              <a:rPr lang="en-US" altLang="zh-CN" dirty="0"/>
              <a:t>if</a:t>
            </a:r>
            <a:r>
              <a:rPr lang="zh-CN" altLang="en-US" dirty="0"/>
              <a:t>语句可能就不太好弄了。如果加入人工来判定，那就人工智能了，不是机器学习了。</a:t>
            </a:r>
            <a:endParaRPr lang="en-US" altLang="zh-CN" dirty="0"/>
          </a:p>
          <a:p>
            <a:r>
              <a:rPr lang="en-US" altLang="zh-CN" dirty="0"/>
              <a:t>5</a:t>
            </a:r>
            <a:r>
              <a:rPr lang="zh-CN" altLang="en-US" dirty="0"/>
              <a:t>）你这个论文谁来指导？</a:t>
            </a:r>
            <a:endParaRPr lang="en-US" altLang="zh-CN" dirty="0"/>
          </a:p>
          <a:p>
            <a:r>
              <a:rPr lang="zh-CN" altLang="en-US" dirty="0"/>
              <a:t>我这里面获取网络状态参数这一块，涉及到测量，测量这一块伟超老师是大佬。</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6</a:t>
            </a:r>
            <a:r>
              <a:rPr lang="zh-CN" altLang="en-US" dirty="0"/>
              <a:t>）基于</a:t>
            </a:r>
            <a:r>
              <a:rPr lang="en-US" altLang="zh-CN" dirty="0"/>
              <a:t>LSTM</a:t>
            </a:r>
            <a:r>
              <a:rPr lang="zh-CN" altLang="en-US" dirty="0"/>
              <a:t>和</a:t>
            </a:r>
            <a:r>
              <a:rPr lang="en-US" altLang="zh-CN" dirty="0" err="1"/>
              <a:t>arama</a:t>
            </a:r>
            <a:r>
              <a:rPr lang="zh-CN" altLang="en-US" dirty="0"/>
              <a:t>处理时序数据，哪个更好呢？</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首先应当明确的是两者的原理根本不同，</a:t>
            </a:r>
            <a:r>
              <a:rPr lang="en-US" altLang="zh-CN" dirty="0"/>
              <a:t>LSTM</a:t>
            </a:r>
            <a:r>
              <a:rPr lang="zh-CN" altLang="en-US" dirty="0"/>
              <a:t>本质上是个神经网络，而</a:t>
            </a:r>
            <a:r>
              <a:rPr lang="en-US" altLang="zh-CN" dirty="0" err="1"/>
              <a:t>arama</a:t>
            </a:r>
            <a:r>
              <a:rPr lang="zh-CN" altLang="en-US" dirty="0"/>
              <a:t>本质上是通过差分后进行平滑预测。</a:t>
            </a:r>
            <a:r>
              <a:rPr lang="en-US" altLang="zh-CN" dirty="0"/>
              <a:t>LSTM</a:t>
            </a:r>
            <a:r>
              <a:rPr lang="zh-CN" altLang="en-US" dirty="0"/>
              <a:t>因为是神经网络，所以训练模型的过程代价很大，是</a:t>
            </a:r>
            <a:r>
              <a:rPr lang="en-US" altLang="zh-CN" dirty="0" err="1"/>
              <a:t>arama</a:t>
            </a:r>
            <a:r>
              <a:rPr lang="zh-CN" altLang="en-US" dirty="0"/>
              <a:t>的</a:t>
            </a:r>
            <a:r>
              <a:rPr lang="en-US" altLang="zh-CN" dirty="0"/>
              <a:t>2000</a:t>
            </a:r>
            <a:r>
              <a:rPr lang="zh-CN" altLang="en-US" dirty="0"/>
              <a:t>倍，但预测时间比较短。</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31</a:t>
            </a:fld>
            <a:endParaRPr lang="zh-CN" altLang="en-US"/>
          </a:p>
        </p:txBody>
      </p:sp>
    </p:spTree>
    <p:extLst>
      <p:ext uri="{BB962C8B-B14F-4D97-AF65-F5344CB8AC3E}">
        <p14:creationId xmlns:p14="http://schemas.microsoft.com/office/powerpoint/2010/main" val="284561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研究课题来源于华为公司与南方科技大学未来网络研究院的合作项目“</a:t>
            </a:r>
            <a:r>
              <a:rPr lang="en-US" altLang="zh-CN" sz="1200" kern="1200" dirty="0">
                <a:solidFill>
                  <a:schemeClr val="tx1"/>
                </a:solidFill>
                <a:effectLst/>
                <a:latin typeface="+mn-lt"/>
                <a:ea typeface="+mn-ea"/>
                <a:cs typeface="+mn-cs"/>
              </a:rPr>
              <a:t>WAN</a:t>
            </a:r>
            <a:r>
              <a:rPr lang="zh-CN" altLang="zh-CN" sz="1200" kern="1200" dirty="0">
                <a:solidFill>
                  <a:schemeClr val="tx1"/>
                </a:solidFill>
                <a:effectLst/>
                <a:latin typeface="+mn-lt"/>
                <a:ea typeface="+mn-ea"/>
                <a:cs typeface="+mn-cs"/>
              </a:rPr>
              <a:t>网络勘测技术合作项目”。</a:t>
            </a:r>
            <a:r>
              <a:rPr lang="zh-CN" altLang="en-US" dirty="0"/>
              <a:t>数据中心正在成为整个</a:t>
            </a:r>
            <a:r>
              <a:rPr lang="en-US" altLang="zh-CN" dirty="0"/>
              <a:t>IT</a:t>
            </a:r>
            <a:r>
              <a:rPr lang="zh-CN" altLang="en-US" dirty="0"/>
              <a:t>服务的基础，数据中心故障将会带来很大的经济损失，但是由于数据中心设备众多，网络连接繁杂，出现故障在所难免，而靠纯人工进行监控成本高，所以如何利用机器学习的方法对数据中心进行智能异常检测和故障诊断就很重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2018</a:t>
            </a:r>
            <a:r>
              <a:rPr lang="zh-CN" altLang="en-US" dirty="0"/>
              <a:t>年发生的十大荡机事件，谷歌微软亚马逊，阿里腾讯无一幸免。一旦发生数据中心荡机或者服务服务不可用，影响是很大的。</a:t>
            </a:r>
            <a:r>
              <a:rPr lang="en-US" altLang="zh-CN" dirty="0"/>
              <a:t>2015</a:t>
            </a:r>
            <a:r>
              <a:rPr lang="zh-CN" altLang="en-US" dirty="0"/>
              <a:t>年某互联网公司系统瘫痪</a:t>
            </a:r>
            <a:r>
              <a:rPr lang="en-US" altLang="zh-CN" dirty="0"/>
              <a:t>12h</a:t>
            </a:r>
            <a:r>
              <a:rPr lang="zh-CN" altLang="en-US" dirty="0"/>
              <a:t>，股价暴跌</a:t>
            </a:r>
            <a:r>
              <a:rPr lang="en-US" altLang="zh-CN" dirty="0"/>
              <a:t>11%,</a:t>
            </a:r>
            <a:r>
              <a:rPr lang="zh-CN" altLang="en-US" dirty="0"/>
              <a:t>宕机平均每小时损失</a:t>
            </a:r>
            <a:r>
              <a:rPr lang="en-US" altLang="zh-CN" dirty="0"/>
              <a:t>106.48</a:t>
            </a:r>
            <a:r>
              <a:rPr lang="zh-CN" altLang="en-US" dirty="0"/>
              <a:t>万美元。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来自华为的项目：</a:t>
            </a:r>
            <a:r>
              <a:rPr lang="en-US" altLang="zh-CN" dirty="0"/>
              <a:t>Project from WAN network survey technical cooperation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4</a:t>
            </a:fld>
            <a:endParaRPr lang="zh-CN" altLang="en-US"/>
          </a:p>
        </p:txBody>
      </p:sp>
    </p:spTree>
    <p:extLst>
      <p:ext uri="{BB962C8B-B14F-4D97-AF65-F5344CB8AC3E}">
        <p14:creationId xmlns:p14="http://schemas.microsoft.com/office/powerpoint/2010/main" val="540550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对于异常的定义，目前广泛接受的定义就是：当前观测到的值和之前其他观测值明显不同。在我的课题研究中，又具体化为空间上的异常和时间上的异常，这个后面会详细讲。</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t>异常，按类型又可以分为点异常，就是特定数据实例偏离数据集的正常模式，上下文异常，又称之为条件异常，集体异常，一组类似的实例对整个数据集表现异常。产生的原因可能是硬件故障，非法入侵等。</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1980,</a:t>
            </a:r>
            <a:r>
              <a:rPr lang="en-US" altLang="zh-CN" sz="1200" b="0" i="0" kern="1200" dirty="0">
                <a:solidFill>
                  <a:schemeClr val="tx1"/>
                </a:solidFill>
                <a:effectLst/>
                <a:latin typeface="+mn-lt"/>
                <a:ea typeface="+mn-ea"/>
                <a:cs typeface="+mn-cs"/>
              </a:rPr>
              <a:t> Hawkins D. Identification of outliers (monographs on statistics and applied probability). 1st ed. Netherlands: Springer; 1980.</a:t>
            </a:r>
            <a:endParaRPr lang="zh-CN" altLang="zh-CN"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异常是指与其他观测结果相距甚远的观测结果</a:t>
            </a:r>
            <a:r>
              <a:rPr lang="en-US" altLang="zh-CN" dirty="0"/>
              <a:t>,</a:t>
            </a:r>
            <a:r>
              <a:rPr lang="zh-CN" altLang="en-US" dirty="0"/>
              <a:t>其他观测结果，又怎么定义，我觉得可以从时间上和空间上进行定义，从时间上就是和历史数据，从空间上就是和其他所有机器。</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异常的分类：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点异常，特定数据实例偏离数据集的正常模式。突发流量，可能是</a:t>
            </a:r>
            <a:r>
              <a:rPr lang="en-US" altLang="zh-CN" dirty="0"/>
              <a:t>DDOS</a:t>
            </a:r>
            <a:r>
              <a:rPr lang="zh-CN" altLang="en-US" dirty="0"/>
              <a:t>攻击。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上下文异常，又称之为条件异常。比如双</a:t>
            </a:r>
            <a:r>
              <a:rPr lang="en-US" altLang="zh-CN" dirty="0"/>
              <a:t>6.18</a:t>
            </a:r>
            <a:r>
              <a:rPr lang="zh-CN" altLang="en-US" dirty="0"/>
              <a:t>期间的流量陡增就不能算异常，其他时间点的流量陡增可能就是异常。这个在数据中心是比较常见的，而且往往会呈现周期性的特点，所以后期建模的时候一定要将时间维度考虑进去。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集体异常，当多个指标或者多台机器，产生一组类似的数据实例，这一组类似的实例对整个数据集表现异常，可以将其判定为异常。比如，在服务器中，如果只是</a:t>
            </a:r>
            <a:r>
              <a:rPr lang="en-US" altLang="zh-CN" dirty="0"/>
              <a:t>CPU</a:t>
            </a:r>
            <a:r>
              <a:rPr lang="zh-CN" altLang="en-US" dirty="0"/>
              <a:t>占用过高，可能是因为应用过多，但如果</a:t>
            </a:r>
            <a:r>
              <a:rPr lang="en-US" altLang="zh-CN" dirty="0"/>
              <a:t>CPU</a:t>
            </a:r>
            <a:r>
              <a:rPr lang="zh-CN" altLang="en-US" dirty="0"/>
              <a:t>占用过高，磁盘</a:t>
            </a:r>
            <a:r>
              <a:rPr lang="en-US" altLang="zh-CN" dirty="0"/>
              <a:t>IO</a:t>
            </a:r>
            <a:r>
              <a:rPr lang="zh-CN" altLang="en-US" dirty="0"/>
              <a:t>，网络接口</a:t>
            </a:r>
            <a:r>
              <a:rPr lang="en-US" altLang="zh-CN" dirty="0"/>
              <a:t>IO</a:t>
            </a:r>
            <a:r>
              <a:rPr lang="zh-CN" altLang="en-US" dirty="0"/>
              <a:t>，网络拥塞等指标都异常了，那基本可以判断是被攻击了。或者这种也可以从时间上进行说明，比如</a:t>
            </a:r>
            <a:r>
              <a:rPr lang="en-US" altLang="zh-CN" dirty="0"/>
              <a:t>1s</a:t>
            </a:r>
            <a:r>
              <a:rPr lang="zh-CN" altLang="en-US" dirty="0"/>
              <a:t>或者</a:t>
            </a:r>
            <a:r>
              <a:rPr lang="en-US" altLang="zh-CN" dirty="0"/>
              <a:t>1</a:t>
            </a:r>
            <a:r>
              <a:rPr lang="zh-CN" altLang="en-US" dirty="0"/>
              <a:t>分钟，</a:t>
            </a:r>
            <a:r>
              <a:rPr lang="en-US" altLang="zh-CN" dirty="0" err="1"/>
              <a:t>cpu</a:t>
            </a:r>
            <a:r>
              <a:rPr lang="zh-CN" altLang="en-US" dirty="0"/>
              <a:t>占用率</a:t>
            </a:r>
            <a:r>
              <a:rPr lang="en-US" altLang="zh-CN" dirty="0"/>
              <a:t>100%,</a:t>
            </a:r>
            <a:r>
              <a:rPr lang="zh-CN" altLang="en-US" dirty="0"/>
              <a:t>可能不是异常，但是连续</a:t>
            </a:r>
            <a:r>
              <a:rPr lang="en-US" altLang="zh-CN" dirty="0"/>
              <a:t>1</a:t>
            </a:r>
            <a:r>
              <a:rPr lang="zh-CN" altLang="en-US" dirty="0"/>
              <a:t>个小时</a:t>
            </a:r>
            <a:r>
              <a:rPr lang="en-US" altLang="zh-CN" dirty="0" err="1"/>
              <a:t>cpu</a:t>
            </a:r>
            <a:r>
              <a:rPr lang="zh-CN" altLang="en-US" dirty="0"/>
              <a:t>占用率达到</a:t>
            </a:r>
            <a:r>
              <a:rPr lang="en-US" altLang="zh-CN" dirty="0"/>
              <a:t>100%</a:t>
            </a:r>
            <a:r>
              <a:rPr lang="zh-CN" altLang="en-US" dirty="0"/>
              <a:t>，那肯定会出事。</a:t>
            </a:r>
          </a:p>
        </p:txBody>
      </p:sp>
      <p:sp>
        <p:nvSpPr>
          <p:cNvPr id="4" name="灯片编号占位符 3"/>
          <p:cNvSpPr>
            <a:spLocks noGrp="1"/>
          </p:cNvSpPr>
          <p:nvPr>
            <p:ph type="sldNum" sz="quarter" idx="5"/>
          </p:nvPr>
        </p:nvSpPr>
        <p:spPr/>
        <p:txBody>
          <a:bodyPr/>
          <a:lstStyle/>
          <a:p>
            <a:fld id="{4806D0A0-FD96-4910-BAC5-41EC293146BB}" type="slidenum">
              <a:rPr lang="zh-CN" altLang="en-US" smtClean="0"/>
              <a:t>5</a:t>
            </a:fld>
            <a:endParaRPr lang="zh-CN" altLang="en-US"/>
          </a:p>
        </p:txBody>
      </p:sp>
    </p:spTree>
    <p:extLst>
      <p:ext uri="{BB962C8B-B14F-4D97-AF65-F5344CB8AC3E}">
        <p14:creationId xmlns:p14="http://schemas.microsoft.com/office/powerpoint/2010/main" val="166337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6</a:t>
            </a:fld>
            <a:endParaRPr lang="zh-CN" altLang="en-US"/>
          </a:p>
        </p:txBody>
      </p:sp>
    </p:spTree>
    <p:extLst>
      <p:ext uri="{BB962C8B-B14F-4D97-AF65-F5344CB8AC3E}">
        <p14:creationId xmlns:p14="http://schemas.microsoft.com/office/powerpoint/2010/main" val="3482912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对于异常检测从研究内容上可以分为基于日志的异常检测，基于</a:t>
            </a:r>
            <a:r>
              <a:rPr lang="en-US" altLang="zh-CN" dirty="0"/>
              <a:t>KPI </a:t>
            </a:r>
            <a:r>
              <a:rPr lang="zh-CN" altLang="en-US" dirty="0"/>
              <a:t>的异常检测，和基于多变量时序数据的异常检测。我们首先看一下基于日志的异常检测，</a:t>
            </a:r>
            <a:r>
              <a:rPr lang="en-US" altLang="zh-CN" dirty="0" err="1"/>
              <a:t>Logclass</a:t>
            </a:r>
            <a:r>
              <a:rPr lang="zh-CN" altLang="en-US" dirty="0"/>
              <a:t>是</a:t>
            </a:r>
            <a:r>
              <a:rPr lang="en-US" altLang="zh-CN" dirty="0"/>
              <a:t>18</a:t>
            </a:r>
            <a:r>
              <a:rPr lang="zh-CN" altLang="en-US" dirty="0"/>
              <a:t>年裴丹发在</a:t>
            </a:r>
            <a:r>
              <a:rPr lang="en-US" altLang="zh-CN" dirty="0" err="1"/>
              <a:t>IWQos</a:t>
            </a:r>
            <a:r>
              <a:rPr lang="zh-CN" altLang="en-US" dirty="0"/>
              <a:t>上的一篇论文，他通过组合使用</a:t>
            </a:r>
            <a:r>
              <a:rPr lang="en-US" altLang="zh-CN" dirty="0"/>
              <a:t>FT-tree</a:t>
            </a:r>
            <a:r>
              <a:rPr lang="zh-CN" altLang="en-US" dirty="0"/>
              <a:t>和</a:t>
            </a:r>
            <a:r>
              <a:rPr lang="en-US" altLang="zh-CN" dirty="0"/>
              <a:t>PU </a:t>
            </a:r>
            <a:r>
              <a:rPr lang="en-US" altLang="zh-CN" dirty="0" err="1"/>
              <a:t>learing</a:t>
            </a:r>
            <a:r>
              <a:rPr lang="zh-CN" altLang="en-US" dirty="0"/>
              <a:t>模型来进行日志检测。</a:t>
            </a:r>
            <a:r>
              <a:rPr lang="en-US" altLang="zh-CN" dirty="0"/>
              <a:t>PU </a:t>
            </a:r>
            <a:r>
              <a:rPr lang="en-US" altLang="zh-CN" dirty="0" err="1"/>
              <a:t>learing</a:t>
            </a:r>
            <a:r>
              <a:rPr lang="zh-CN" altLang="en-US" dirty="0"/>
              <a:t>模型是针对异常检测问题中存在的大量正样本和未标记样本而提出一种半监督的二元分类模型，它可以很好处理正负样本不平衡的问题。</a:t>
            </a:r>
            <a:r>
              <a:rPr lang="en-US" altLang="zh-CN" dirty="0"/>
              <a:t>FT-tree</a:t>
            </a:r>
            <a:r>
              <a:rPr lang="zh-CN" altLang="en-US" dirty="0"/>
              <a:t>的核心思想就是将日志模板用一棵词树表示，这样它可以重复利用关键词，压缩数据，也支持模板在线更新。它的主要亮点是基于</a:t>
            </a:r>
            <a:r>
              <a:rPr lang="en-US" altLang="zh-CN" dirty="0"/>
              <a:t>PU </a:t>
            </a:r>
            <a:r>
              <a:rPr lang="en-US" altLang="zh-CN" dirty="0" err="1"/>
              <a:t>learing</a:t>
            </a:r>
            <a:r>
              <a:rPr lang="zh-CN" altLang="en-US" dirty="0"/>
              <a:t>可以很好的处理</a:t>
            </a:r>
            <a:r>
              <a:rPr lang="en-US" altLang="zh-CN" dirty="0"/>
              <a:t>partial label</a:t>
            </a:r>
            <a:r>
              <a:rPr lang="zh-CN" altLang="en-US" dirty="0"/>
              <a:t>问题。不足是效率比较低，也跟设备相关。</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Dlog</a:t>
            </a:r>
            <a:r>
              <a:rPr lang="zh-CN" altLang="en-US" dirty="0"/>
              <a:t>是</a:t>
            </a:r>
            <a:r>
              <a:rPr lang="en-US" altLang="zh-CN" dirty="0"/>
              <a:t>2017</a:t>
            </a:r>
            <a:r>
              <a:rPr lang="zh-CN" altLang="en-US" dirty="0"/>
              <a:t>年西电发的一篇文章，相比于</a:t>
            </a:r>
            <a:r>
              <a:rPr lang="en-US" altLang="zh-CN" dirty="0" err="1"/>
              <a:t>Logclass</a:t>
            </a:r>
            <a:r>
              <a:rPr lang="en-US" altLang="zh-CN" dirty="0"/>
              <a:t>,</a:t>
            </a:r>
            <a:r>
              <a:rPr lang="zh-CN" altLang="en-US" dirty="0"/>
              <a:t>它也使用了</a:t>
            </a:r>
            <a:r>
              <a:rPr lang="en-US" altLang="zh-CN" dirty="0"/>
              <a:t>FT-tree</a:t>
            </a:r>
            <a:r>
              <a:rPr lang="zh-CN" altLang="en-US" dirty="0"/>
              <a:t>但是它将参数和关键词单独处理，同时对网络事件进行聚类，所以可以准确判断是哪种异常。它的不足是需要人工设定阈值，同时基于日志的异常检测很难做到设备无关。</a:t>
            </a: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2018</a:t>
            </a:r>
            <a:r>
              <a:rPr lang="zh-CN" altLang="en-US" dirty="0"/>
              <a:t>年裴丹他们组发在</a:t>
            </a:r>
            <a:r>
              <a:rPr lang="en-US" altLang="zh-CN" dirty="0"/>
              <a:t>IWQoS</a:t>
            </a:r>
            <a:r>
              <a:rPr lang="zh-CN" altLang="en-US" dirty="0"/>
              <a:t>上的，对交换机日志进行处理。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FT-tree</a:t>
            </a:r>
            <a:r>
              <a:rPr lang="zh-CN" altLang="en-US" dirty="0"/>
              <a:t>是他们在</a:t>
            </a:r>
            <a:r>
              <a:rPr lang="en-US" altLang="zh-CN" dirty="0"/>
              <a:t>2017</a:t>
            </a:r>
            <a:r>
              <a:rPr lang="zh-CN" altLang="en-US" dirty="0"/>
              <a:t>年的</a:t>
            </a:r>
            <a:r>
              <a:rPr lang="en-US" altLang="zh-CN" dirty="0"/>
              <a:t>IWQoS</a:t>
            </a:r>
            <a:r>
              <a:rPr lang="zh-CN" altLang="en-US" dirty="0"/>
              <a:t>中提出的一种处理日志的模板技术，是把交换机的日志解析成一棵词频树，根节点是类型，子节点是子类型，可以重复利用高频词汇。这样既可以压缩数据，又可以做到模板的增量更新，比如说在</a:t>
            </a:r>
            <a:r>
              <a:rPr lang="en-US" altLang="zh-CN" dirty="0"/>
              <a:t>return</a:t>
            </a:r>
            <a:r>
              <a:rPr lang="zh-CN" altLang="en-US" dirty="0"/>
              <a:t>下面直接添加新的的子节点</a:t>
            </a:r>
            <a:r>
              <a:rPr lang="en-US" altLang="zh-CN" dirty="0"/>
              <a:t>ae1</a:t>
            </a:r>
            <a:r>
              <a:rPr lang="zh-CN" altLang="en-US" dirty="0"/>
              <a:t>。</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使用词袋模型来代表单词之间的组合</a:t>
            </a:r>
            <a:r>
              <a:rPr lang="en-US" altLang="zh-CN" dirty="0"/>
              <a:t>,</a:t>
            </a:r>
            <a:r>
              <a:rPr lang="zh-CN" altLang="en-US" dirty="0"/>
              <a:t>它在这里把参数类型的直接去掉。</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PU learning,</a:t>
            </a:r>
            <a:r>
              <a:rPr lang="zh-CN" altLang="en-US" dirty="0"/>
              <a:t>中文叫做</a:t>
            </a:r>
            <a:r>
              <a:rPr lang="zh-CN" altLang="en-US" sz="1200" b="0" i="0" kern="1200" dirty="0">
                <a:solidFill>
                  <a:schemeClr val="tx1"/>
                </a:solidFill>
                <a:effectLst/>
                <a:latin typeface="+mn-lt"/>
                <a:ea typeface="+mn-ea"/>
                <a:cs typeface="+mn-cs"/>
              </a:rPr>
              <a:t>正例和无标记样本学习</a:t>
            </a:r>
            <a:r>
              <a:rPr lang="zh-CN" altLang="en-US" dirty="0"/>
              <a:t>，它是一种半监督的二元分类模型，可以通过标准的正样本和大量未分类的样本训练出一个二元分类器</a:t>
            </a:r>
            <a:r>
              <a:rPr lang="en-US" altLang="zh-CN" dirty="0"/>
              <a:t>,</a:t>
            </a:r>
            <a:r>
              <a:rPr lang="zh-CN" altLang="en-US" dirty="0"/>
              <a:t>所以比较适合用来做异常检测。它的核心思想就是在保证正样本的错误率不低于</a:t>
            </a:r>
            <a:r>
              <a:rPr lang="en-US" altLang="zh-CN" dirty="0"/>
              <a:t>1-r</a:t>
            </a:r>
            <a:r>
              <a:rPr lang="zh-CN" altLang="en-US" dirty="0"/>
              <a:t>的情况下，最小化未标记样本中的正样本的数目。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2017</a:t>
            </a:r>
            <a:r>
              <a:rPr lang="zh-CN" altLang="en-US" dirty="0"/>
              <a:t>年西电发的一篇文章，对路由器日志进行处理。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将这套方法用到了路由器，</a:t>
            </a:r>
            <a:r>
              <a:rPr lang="en-US" altLang="zh-CN" dirty="0"/>
              <a:t>F-tree</a:t>
            </a:r>
            <a:r>
              <a:rPr lang="zh-CN" altLang="en-US" dirty="0"/>
              <a:t>是用来进行生成特征向量的，它在这里将参数和关键词分开处理。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prstClr val="black"/>
                </a:solidFill>
                <a:latin typeface="Calibri" panose="020F0502020204030204"/>
                <a:ea typeface="+mn-ea"/>
              </a:rPr>
              <a:t>k-medoids</a:t>
            </a:r>
            <a:r>
              <a:rPr lang="zh-CN" altLang="en-US" dirty="0">
                <a:solidFill>
                  <a:prstClr val="black"/>
                </a:solidFill>
                <a:latin typeface="Calibri" panose="020F0502020204030204"/>
                <a:ea typeface="+mn-ea"/>
              </a:rPr>
              <a:t>算法的计算复杂度较大，所以首先用</a:t>
            </a:r>
            <a:r>
              <a:rPr lang="en-US" altLang="zh-CN" dirty="0">
                <a:solidFill>
                  <a:prstClr val="black"/>
                </a:solidFill>
                <a:latin typeface="Calibri" panose="020F0502020204030204"/>
                <a:ea typeface="+mn-ea"/>
              </a:rPr>
              <a:t>PCA</a:t>
            </a:r>
            <a:r>
              <a:rPr lang="zh-CN" altLang="en-US" dirty="0">
                <a:solidFill>
                  <a:prstClr val="black"/>
                </a:solidFill>
                <a:latin typeface="Calibri" panose="020F0502020204030204"/>
                <a:ea typeface="+mn-ea"/>
              </a:rPr>
              <a:t>进行了降维。</a:t>
            </a:r>
            <a:endParaRPr lang="en-US" altLang="zh-CN" dirty="0">
              <a:solidFill>
                <a:prstClr val="black"/>
              </a:solidFill>
              <a:latin typeface="Calibri" panose="020F0502020204030204"/>
              <a:ea typeface="+mn-ea"/>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solidFill>
                  <a:prstClr val="black"/>
                </a:solidFill>
                <a:latin typeface="Calibri" panose="020F0502020204030204"/>
                <a:ea typeface="+mn-ea"/>
              </a:rPr>
              <a:t>异常判断的方法是通过计算离中心点的距离，如果大于某个阈值就认为是异常。同样通过聚类也可以实现不同类型的事件。如果出现不在当前的各个聚类中，那么就需要人工标记。</a:t>
            </a:r>
            <a:endParaRPr lang="en-US" altLang="zh-CN" dirty="0">
              <a:solidFill>
                <a:prstClr val="black"/>
              </a:solidFill>
              <a:latin typeface="Calibri" panose="020F0502020204030204"/>
              <a:ea typeface="+mn-ea"/>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a:solidFill>
                  <a:prstClr val="black"/>
                </a:solidFill>
                <a:latin typeface="Calibri" panose="020F0502020204030204"/>
                <a:ea typeface="+mn-ea"/>
              </a:rPr>
              <a:t>其实基于日志来做的人并不多，主要有两个问题，第一个就是日志不仅数量多，而且冗余信息大，特征不明显，前期对数据的处理要求很高。第二个就是，日志数据没有公开的数据集，而且这种异常日志也不容易通过人工注入的方式产生，所以数据也是个问题。我们之前打算基于日志来做，但后来发现数据是个大问题，所以最后又改了方案。</a:t>
            </a:r>
            <a:endParaRPr lang="en-US" altLang="zh-CN" dirty="0">
              <a:solidFill>
                <a:prstClr val="black"/>
              </a:solidFill>
              <a:latin typeface="Calibri" panose="020F0502020204030204"/>
              <a:ea typeface="+mn-ea"/>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06D0A0-FD96-4910-BAC5-41EC293146B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6786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下面我们来看基于单变量时序数据也就是</a:t>
            </a:r>
            <a:r>
              <a:rPr lang="en-US" altLang="zh-CN" dirty="0"/>
              <a:t>KPI </a:t>
            </a:r>
            <a:r>
              <a:rPr lang="zh-CN" altLang="en-US" dirty="0"/>
              <a:t>的异常检测。</a:t>
            </a:r>
            <a:r>
              <a:rPr lang="en-US" altLang="zh-CN" dirty="0"/>
              <a:t>ADSaS:</a:t>
            </a:r>
            <a:r>
              <a:rPr lang="zh-CN" altLang="en-US" dirty="0"/>
              <a:t>这是从</a:t>
            </a:r>
            <a:r>
              <a:rPr lang="en-US" altLang="zh-CN" dirty="0" err="1"/>
              <a:t>arxiv</a:t>
            </a:r>
            <a:r>
              <a:rPr lang="zh-CN" altLang="en-US" dirty="0"/>
              <a:t>上搞下来的一篇</a:t>
            </a:r>
            <a:r>
              <a:rPr lang="en-US" altLang="zh-CN" dirty="0"/>
              <a:t>19</a:t>
            </a:r>
            <a:r>
              <a:rPr lang="zh-CN" altLang="en-US" dirty="0"/>
              <a:t>年的最新论文。他基于</a:t>
            </a:r>
            <a:r>
              <a:rPr lang="en-US" altLang="zh-CN" dirty="0"/>
              <a:t>ARIMA</a:t>
            </a:r>
            <a:r>
              <a:rPr lang="zh-CN" altLang="en-US" dirty="0"/>
              <a:t>和</a:t>
            </a:r>
            <a:r>
              <a:rPr lang="en-US" altLang="zh-CN" dirty="0"/>
              <a:t>STL</a:t>
            </a:r>
            <a:r>
              <a:rPr lang="zh-CN" altLang="en-US" dirty="0"/>
              <a:t>来做的，</a:t>
            </a:r>
            <a:r>
              <a:rPr lang="en-US" altLang="zh-CN" dirty="0"/>
              <a:t>ARIMA</a:t>
            </a:r>
            <a:r>
              <a:rPr lang="zh-CN" altLang="en-US" dirty="0"/>
              <a:t>是用来处理时序数据的常见手段，通过差分可以对不平稳的数据进行平滑性处理，从而对时序数据做出很好的预测。结合像</a:t>
            </a:r>
            <a:r>
              <a:rPr lang="en-US" altLang="zh-CN" dirty="0"/>
              <a:t>STL</a:t>
            </a:r>
            <a:r>
              <a:rPr lang="zh-CN" altLang="en-US" dirty="0"/>
              <a:t>这种趋势分解算法可以处理周期性数据。它这篇文章的亮点主要是可以对多种类型的异常进行高效检测，不足主要是没法捕获多变量之间的潜在关联。</a:t>
            </a:r>
            <a:r>
              <a:rPr lang="en-US" altLang="zh-CN" dirty="0"/>
              <a:t>Opprentice</a:t>
            </a:r>
            <a:r>
              <a:rPr lang="zh-CN" altLang="en-US" dirty="0"/>
              <a:t>：这是裴丹在</a:t>
            </a:r>
            <a:r>
              <a:rPr lang="en-US" altLang="zh-CN" dirty="0"/>
              <a:t>15</a:t>
            </a:r>
            <a:r>
              <a:rPr lang="zh-CN" altLang="en-US" dirty="0"/>
              <a:t>年发的一篇</a:t>
            </a:r>
            <a:r>
              <a:rPr lang="en-US" altLang="zh-CN" dirty="0"/>
              <a:t>IMC</a:t>
            </a:r>
            <a:r>
              <a:rPr lang="zh-CN" altLang="en-US" dirty="0"/>
              <a:t>，它是基于随机森林的有监督学习。它这篇文章的亮点是，只需要对异常数据进行标记，极大减少了标记的工作量。它的不足是还是需要标记，而且只是对几个</a:t>
            </a:r>
            <a:r>
              <a:rPr lang="en-US" altLang="zh-CN" dirty="0"/>
              <a:t>KPI</a:t>
            </a:r>
            <a:r>
              <a:rPr lang="zh-CN" altLang="en-US" dirty="0"/>
              <a:t>进行单独研究。</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ADSaS:</a:t>
            </a:r>
            <a:r>
              <a:rPr lang="zh-CN" altLang="en-US" dirty="0"/>
              <a:t>这是从</a:t>
            </a:r>
            <a:r>
              <a:rPr lang="en-US" altLang="zh-CN" dirty="0" err="1"/>
              <a:t>arxiv</a:t>
            </a:r>
            <a:r>
              <a:rPr lang="zh-CN" altLang="en-US" dirty="0"/>
              <a:t>上搞下来的一篇</a:t>
            </a:r>
            <a:r>
              <a:rPr lang="en-US" altLang="zh-CN" dirty="0"/>
              <a:t>19</a:t>
            </a:r>
            <a:r>
              <a:rPr lang="zh-CN" altLang="en-US" dirty="0"/>
              <a:t>年的最新论文，</a:t>
            </a:r>
            <a:r>
              <a:rPr lang="en-US" altLang="zh-CN" dirty="0"/>
              <a:t> </a:t>
            </a:r>
            <a:r>
              <a:rPr lang="zh-CN" altLang="en-US" dirty="0"/>
              <a:t>基于</a:t>
            </a:r>
            <a:r>
              <a:rPr lang="en-US" altLang="zh-CN" dirty="0"/>
              <a:t>ARIMA</a:t>
            </a:r>
            <a:r>
              <a:rPr lang="zh-CN" altLang="en-US" dirty="0"/>
              <a:t>和</a:t>
            </a:r>
            <a:r>
              <a:rPr lang="en-US" altLang="zh-CN" dirty="0"/>
              <a:t>STL</a:t>
            </a:r>
            <a:r>
              <a:rPr lang="zh-CN" altLang="en-US" dirty="0"/>
              <a:t>来做的，</a:t>
            </a:r>
            <a:r>
              <a:rPr lang="en-US" altLang="zh-CN" dirty="0"/>
              <a:t>ARIMA</a:t>
            </a:r>
            <a:r>
              <a:rPr lang="zh-CN" altLang="en-US" dirty="0"/>
              <a:t>是用来处理时序数据的常见手段，差分整合移动，平均自回归模型。通过差分可以对不平稳的数据进行平滑性处理，从而对时序数据做出很好的预测。结合像</a:t>
            </a:r>
            <a:r>
              <a:rPr lang="en-US" altLang="zh-CN" dirty="0"/>
              <a:t>STL</a:t>
            </a:r>
            <a:r>
              <a:rPr lang="zh-CN" altLang="en-US" dirty="0"/>
              <a:t>这种趋势分解算法可以处理周期性数据。</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STL</a:t>
            </a:r>
            <a:r>
              <a:rPr lang="zh-CN" altLang="en-US" dirty="0"/>
              <a:t>（</a:t>
            </a:r>
            <a:r>
              <a:rPr lang="en-US" altLang="zh-CN" sz="1200" b="0" i="0" kern="1200" dirty="0">
                <a:solidFill>
                  <a:schemeClr val="tx1"/>
                </a:solidFill>
                <a:effectLst/>
                <a:latin typeface="+mn-lt"/>
                <a:ea typeface="+mn-ea"/>
                <a:cs typeface="+mn-cs"/>
              </a:rPr>
              <a:t>Seasonal and Trend decomposition using Loess</a:t>
            </a:r>
            <a:r>
              <a:rPr lang="zh-CN" altLang="en-US" dirty="0"/>
              <a:t>）</a:t>
            </a:r>
            <a:r>
              <a:rPr lang="en-US" altLang="zh-CN" dirty="0"/>
              <a:t>:</a:t>
            </a:r>
            <a:r>
              <a:rPr lang="zh-CN" altLang="en-US" sz="1200" b="0" i="0" kern="1200" dirty="0">
                <a:solidFill>
                  <a:schemeClr val="tx1"/>
                </a:solidFill>
                <a:effectLst/>
                <a:latin typeface="+mn-lt"/>
                <a:ea typeface="+mn-ea"/>
                <a:cs typeface="+mn-cs"/>
              </a:rPr>
              <a:t>鲁棒局部加权回归作为平滑方法的时间序列分解方法，实际上就是把时间序列分成一段一段的来处理。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可以监测多种类型的异常，</a:t>
            </a:r>
            <a:r>
              <a:rPr lang="en-US" altLang="zh-CN" sz="1200" b="0" i="0" kern="1200" dirty="0">
                <a:solidFill>
                  <a:schemeClr val="tx1"/>
                </a:solidFill>
                <a:effectLst/>
                <a:latin typeface="+mn-lt"/>
                <a:ea typeface="+mn-ea"/>
                <a:cs typeface="+mn-cs"/>
              </a:rPr>
              <a:t>concept drift, contextual anomalies, and collective anomalies</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sz="1200" b="0" i="0" kern="1200" dirty="0">
                <a:solidFill>
                  <a:schemeClr val="tx1"/>
                </a:solidFill>
                <a:effectLst/>
                <a:latin typeface="+mn-lt"/>
                <a:ea typeface="+mn-ea"/>
                <a:cs typeface="+mn-cs"/>
              </a:rPr>
              <a:t>它本质上是对单个</a:t>
            </a:r>
            <a:r>
              <a:rPr lang="en-US" altLang="zh-CN" sz="1200" b="0" i="0" kern="1200" dirty="0">
                <a:solidFill>
                  <a:schemeClr val="tx1"/>
                </a:solidFill>
                <a:effectLst/>
                <a:latin typeface="+mn-lt"/>
                <a:ea typeface="+mn-ea"/>
                <a:cs typeface="+mn-cs"/>
              </a:rPr>
              <a:t>KPI</a:t>
            </a:r>
            <a:r>
              <a:rPr lang="zh-CN" altLang="en-US" sz="1200" b="0" i="0" kern="1200" dirty="0">
                <a:solidFill>
                  <a:schemeClr val="tx1"/>
                </a:solidFill>
                <a:effectLst/>
                <a:latin typeface="+mn-lt"/>
                <a:ea typeface="+mn-ea"/>
                <a:cs typeface="+mn-cs"/>
              </a:rPr>
              <a:t>进行趋势分析，当发现当前值超出了某个范围，就认为是异常的。这种基于单</a:t>
            </a:r>
            <a:r>
              <a:rPr lang="en-US" altLang="zh-CN" sz="1200" b="0" i="0" kern="1200" dirty="0">
                <a:solidFill>
                  <a:schemeClr val="tx1"/>
                </a:solidFill>
                <a:effectLst/>
                <a:latin typeface="+mn-lt"/>
                <a:ea typeface="+mn-ea"/>
                <a:cs typeface="+mn-cs"/>
              </a:rPr>
              <a:t>KPI</a:t>
            </a:r>
            <a:r>
              <a:rPr lang="zh-CN" altLang="en-US" sz="1200" b="0" i="0" kern="1200" dirty="0">
                <a:solidFill>
                  <a:schemeClr val="tx1"/>
                </a:solidFill>
                <a:effectLst/>
                <a:latin typeface="+mn-lt"/>
                <a:ea typeface="+mn-ea"/>
                <a:cs typeface="+mn-cs"/>
              </a:rPr>
              <a:t>的方法，由于搞的人多，现在对单个变量的预测精度已经可以做的很高了，但是它没办法捕获多变量之间的潜在关联，而实际上网络状态变量之间是有关系的，比如一条服务器的网络流激增，那么</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和内存的使用率可能会上升。当然这种关联是我们先验知识知道的，但也存再这种潜在的关联，也是一些重要的特征。</a:t>
            </a:r>
            <a:endParaRPr lang="en-US" altLang="zh-CN"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Opprentice</a:t>
            </a:r>
            <a:r>
              <a:rPr lang="zh-CN" altLang="en-US" dirty="0"/>
              <a:t>：这是裴丹在</a:t>
            </a:r>
            <a:r>
              <a:rPr lang="en-US" altLang="zh-CN" dirty="0"/>
              <a:t>15</a:t>
            </a:r>
            <a:r>
              <a:rPr lang="zh-CN" altLang="en-US" dirty="0"/>
              <a:t>年发的一篇</a:t>
            </a:r>
            <a:r>
              <a:rPr lang="en-US" altLang="zh-CN" dirty="0"/>
              <a:t>IMC,</a:t>
            </a:r>
            <a:r>
              <a:rPr lang="zh-CN" altLang="en-US" dirty="0"/>
              <a:t>年代有点久远，它当时还是基于有监督学习的，但它核心的</a:t>
            </a:r>
            <a:r>
              <a:rPr lang="en-US" altLang="zh-CN" dirty="0"/>
              <a:t>idea</a:t>
            </a:r>
            <a:r>
              <a:rPr lang="zh-CN" altLang="en-US" dirty="0"/>
              <a:t>就是只需要手工去标记异常数据即可，这样只需要在一段时间内去标记少量异常数据，论文中讲到是每两个星期十分钟因内。这也是基于一个实时，那就是正常数据远远大于异常数据，这是异常检测的一个特点。</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t>它是基于随机森林分类器，自动选择</a:t>
            </a:r>
            <a:r>
              <a:rPr lang="en-US" altLang="zh-CN" dirty="0"/>
              <a:t>detector</a:t>
            </a:r>
            <a:r>
              <a:rPr lang="zh-CN" altLang="en-US" dirty="0"/>
              <a:t>合适的参数组合和阈值。</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随机森林是一种常见的多分类器，它包含多棵决策树，分类结果是决策树的众数，</a:t>
            </a:r>
            <a:r>
              <a:rPr lang="zh-CN" altLang="en-US" sz="1200" b="0" i="0" kern="1200" dirty="0">
                <a:solidFill>
                  <a:schemeClr val="tx1"/>
                </a:solidFill>
                <a:effectLst/>
                <a:latin typeface="+mn-lt"/>
                <a:ea typeface="+mn-ea"/>
                <a:cs typeface="+mn-cs"/>
              </a:rPr>
              <a:t>它能获得更多的信息以减少拟合数值和估计分割的偏差，由于采用了随机采样，方差小，泛化能力强</a:t>
            </a:r>
            <a:r>
              <a:rPr lang="zh-CN" altLang="en-US" dirty="0"/>
              <a:t>。在训练的时候为了处理数据的</a:t>
            </a:r>
            <a:r>
              <a:rPr lang="en-US" altLang="zh-CN" dirty="0"/>
              <a:t>imbalance</a:t>
            </a:r>
            <a:r>
              <a:rPr lang="zh-CN" altLang="en-US" dirty="0"/>
              <a:t>问题，它这里是通过调整分类的阈值，对于大量重复数据通过集成学习的方法来规避。</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它在这篇文章中是用来了（</a:t>
            </a:r>
            <a:r>
              <a:rPr lang="en-US" altLang="zh-CN" dirty="0"/>
              <a:t>PV(</a:t>
            </a:r>
            <a:r>
              <a:rPr lang="zh-CN" altLang="en-US" dirty="0"/>
              <a:t>网页浏览量，</a:t>
            </a:r>
            <a:r>
              <a:rPr lang="en-US" altLang="zh-CN" dirty="0"/>
              <a:t>SR</a:t>
            </a:r>
            <a:r>
              <a:rPr lang="zh-CN" altLang="en-US" dirty="0"/>
              <a:t>（反应机器数）</a:t>
            </a:r>
            <a:r>
              <a:rPr lang="en-US" altLang="zh-CN" dirty="0"/>
              <a:t>,SRT</a:t>
            </a:r>
            <a:r>
              <a:rPr lang="zh-CN" altLang="en-US" dirty="0"/>
              <a:t>（搜寻反应时间））。</a:t>
            </a:r>
            <a:br>
              <a:rPr lang="en-US" altLang="zh-CN" dirty="0"/>
            </a:br>
            <a:endParaRPr lang="zh-CN" altLang="en-US"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8</a:t>
            </a:fld>
            <a:endParaRPr lang="zh-CN" altLang="en-US"/>
          </a:p>
        </p:txBody>
      </p:sp>
    </p:spTree>
    <p:extLst>
      <p:ext uri="{BB962C8B-B14F-4D97-AF65-F5344CB8AC3E}">
        <p14:creationId xmlns:p14="http://schemas.microsoft.com/office/powerpoint/2010/main" val="1043006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t>下面我们来介绍一下基于多变量时序数据的异常检测，这是现在研究的热点。</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MAG-GAN:</a:t>
            </a:r>
            <a:r>
              <a:rPr lang="zh-CN" altLang="en-US" dirty="0"/>
              <a:t>这是从</a:t>
            </a:r>
            <a:r>
              <a:rPr lang="en-US" altLang="zh-CN" dirty="0" err="1"/>
              <a:t>arxiv</a:t>
            </a:r>
            <a:r>
              <a:rPr lang="zh-CN" altLang="en-US" dirty="0"/>
              <a:t>上搞下来的</a:t>
            </a:r>
            <a:r>
              <a:rPr lang="en-US" altLang="zh-CN" dirty="0"/>
              <a:t>19</a:t>
            </a:r>
            <a:r>
              <a:rPr lang="zh-CN" altLang="en-US" dirty="0"/>
              <a:t>年最新的文章。它用</a:t>
            </a:r>
            <a:r>
              <a:rPr lang="en-US" altLang="zh-CN" dirty="0"/>
              <a:t>LSTM</a:t>
            </a:r>
            <a:r>
              <a:rPr lang="zh-CN" altLang="en-US" dirty="0"/>
              <a:t>作为特征提取器，然后训练一个</a:t>
            </a:r>
            <a:r>
              <a:rPr lang="en-US" altLang="zh-CN" dirty="0"/>
              <a:t>GAN</a:t>
            </a:r>
            <a:r>
              <a:rPr lang="zh-CN" altLang="en-US" dirty="0"/>
              <a:t>网络，然后综合考量</a:t>
            </a:r>
            <a:r>
              <a:rPr lang="en-US" altLang="zh-CN" dirty="0"/>
              <a:t>GAN</a:t>
            </a:r>
            <a:r>
              <a:rPr lang="zh-CN" altLang="en-US" dirty="0"/>
              <a:t>网络的重构误差和判别误差，来判定是否异常。它的亮点是同时利用了重构误差和判别误差，效果比较好。不足是网络性能不稳定，跟子序列长度有很大关系。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RADAM: </a:t>
            </a:r>
            <a:r>
              <a:rPr lang="zh-CN" altLang="en-US" dirty="0"/>
              <a:t>这是</a:t>
            </a:r>
            <a:r>
              <a:rPr lang="en-US" altLang="zh-CN" dirty="0"/>
              <a:t>2018</a:t>
            </a:r>
            <a:r>
              <a:rPr lang="zh-CN" altLang="en-US" dirty="0"/>
              <a:t>年</a:t>
            </a:r>
            <a:r>
              <a:rPr lang="en-US" altLang="zh-CN" dirty="0"/>
              <a:t>Smart internet of things</a:t>
            </a:r>
            <a:r>
              <a:rPr lang="zh-CN" altLang="en-US" dirty="0"/>
              <a:t>会议上的一篇文章。它通过一种叫做</a:t>
            </a:r>
            <a:r>
              <a:rPr lang="en-US" altLang="zh-CN" dirty="0"/>
              <a:t>HTM</a:t>
            </a:r>
            <a:r>
              <a:rPr lang="zh-CN" altLang="en-US" dirty="0"/>
              <a:t>的算法，对时序数据进行处理，生成异常的似然值，最后用贝叶斯网络进行分类。它的亮点是可以揭示变量之间的相互依赖关系，不足是没有有讨论模型的可以进行增量更新。</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下面简单总结一下，异常检测业界上一般有基于日志，</a:t>
            </a:r>
            <a:r>
              <a:rPr lang="en-US" altLang="zh-CN" dirty="0"/>
              <a:t>KPI</a:t>
            </a:r>
            <a:r>
              <a:rPr lang="zh-CN" altLang="en-US" dirty="0"/>
              <a:t>和多变量时序数据</a:t>
            </a:r>
            <a:r>
              <a:rPr lang="zh-CN" altLang="en-US"/>
              <a:t>来做。基于</a:t>
            </a:r>
            <a:r>
              <a:rPr lang="zh-CN" altLang="en-US" dirty="0"/>
              <a:t>日志的异常检测很难做到设备无关，而且日志数据的获得本身也是个问题，所以做的人少。基于</a:t>
            </a:r>
            <a:r>
              <a:rPr lang="en-US" altLang="zh-CN" dirty="0"/>
              <a:t>KPI </a:t>
            </a:r>
            <a:r>
              <a:rPr lang="zh-CN" altLang="en-US" dirty="0"/>
              <a:t>的方法，没法捕捉多个变量之间的潜在关系，这是个硬伤。所以现在的热点是基于多变量时序数据来做，我这篇论文也是基于多变量时序数据来做的。基于时序数据来做，一般需要先使用</a:t>
            </a:r>
            <a:r>
              <a:rPr lang="en-US" altLang="zh-CN" dirty="0"/>
              <a:t>LSTM</a:t>
            </a:r>
            <a:r>
              <a:rPr lang="zh-CN" altLang="en-US" dirty="0"/>
              <a:t>，</a:t>
            </a:r>
            <a:r>
              <a:rPr lang="en-US" altLang="zh-CN" dirty="0"/>
              <a:t>HTM</a:t>
            </a:r>
            <a:r>
              <a:rPr lang="zh-CN" altLang="en-US" dirty="0"/>
              <a:t>，</a:t>
            </a:r>
            <a:r>
              <a:rPr lang="en-US" altLang="zh-CN" dirty="0"/>
              <a:t>ARIMA</a:t>
            </a:r>
            <a:r>
              <a:rPr lang="zh-CN" altLang="en-US" dirty="0"/>
              <a:t>这些模型进行处理生成初始特征。在模型选择上，现在一般都用混合模型，而且模型越来越复杂，从原来基于统计的方法到现在的深度神经网络和强化学习。</a:t>
            </a: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t>总的来说基于多变时序数据来做异常检测，模型越来越复杂了，由原来的统计方法，到机器学习的方法，</a:t>
            </a:r>
            <a:r>
              <a:rPr lang="en-US" altLang="zh-CN" dirty="0"/>
              <a:t>19</a:t>
            </a:r>
            <a:r>
              <a:rPr lang="zh-CN" altLang="en-US" dirty="0"/>
              <a:t>年最新的文章把深度神经网络，强化学习，</a:t>
            </a:r>
            <a:r>
              <a:rPr lang="en-US" altLang="zh-CN" dirty="0"/>
              <a:t>GAN</a:t>
            </a:r>
            <a:r>
              <a:rPr lang="zh-CN" altLang="en-US" dirty="0"/>
              <a:t>都用上了。这里选两篇有代表性的简单讲一下。对于混合模型，一般首先会使用一些时序处理模型比如</a:t>
            </a:r>
            <a:r>
              <a:rPr lang="en-US" altLang="zh-CN" dirty="0"/>
              <a:t>LSTM,HTM,ARIMA</a:t>
            </a:r>
            <a:r>
              <a:rPr lang="zh-CN" altLang="en-US" dirty="0"/>
              <a:t>进行预处理。</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MAG-GAN:</a:t>
            </a:r>
            <a:r>
              <a:rPr lang="zh-CN" altLang="en-US" dirty="0"/>
              <a:t>这是从</a:t>
            </a:r>
            <a:r>
              <a:rPr lang="en-US" altLang="zh-CN" dirty="0" err="1"/>
              <a:t>arxiv</a:t>
            </a:r>
            <a:r>
              <a:rPr lang="zh-CN" altLang="en-US" dirty="0"/>
              <a:t>上搞下来的</a:t>
            </a:r>
            <a:r>
              <a:rPr lang="en-US" altLang="zh-CN" dirty="0"/>
              <a:t>19</a:t>
            </a:r>
            <a:r>
              <a:rPr lang="zh-CN" altLang="en-US" dirty="0"/>
              <a:t>年最新的文章。</a:t>
            </a:r>
            <a:r>
              <a:rPr lang="en-US" altLang="zh-CN" dirty="0"/>
              <a:t>LSTM</a:t>
            </a:r>
            <a:r>
              <a:rPr lang="zh-CN" altLang="en-US" dirty="0"/>
              <a:t>在这里用来处理时序数据，产生特征，判别器和生成器都是基于</a:t>
            </a:r>
            <a:r>
              <a:rPr lang="en-US" altLang="zh-CN" dirty="0"/>
              <a:t>LSTM</a:t>
            </a:r>
            <a:r>
              <a:rPr lang="zh-CN" altLang="en-US" dirty="0"/>
              <a:t>的，用它来作为特征提取器。它的原理是这样的当经过很多次迭达之后，</a:t>
            </a:r>
            <a:r>
              <a:rPr lang="zh-CN" altLang="en-US" sz="1200" b="0" i="0" kern="1200" dirty="0">
                <a:solidFill>
                  <a:schemeClr val="tx1"/>
                </a:solidFill>
                <a:effectLst/>
                <a:latin typeface="+mn-lt"/>
                <a:ea typeface="+mn-ea"/>
                <a:cs typeface="+mn-cs"/>
              </a:rPr>
              <a:t>生成器</a:t>
            </a:r>
            <a:r>
              <a:rPr lang="en-US" altLang="zh-CN" sz="1200" b="0" i="0" kern="1200" dirty="0">
                <a:solidFill>
                  <a:schemeClr val="tx1"/>
                </a:solidFill>
                <a:effectLst/>
                <a:latin typeface="+mn-lt"/>
                <a:ea typeface="+mn-ea"/>
                <a:cs typeface="+mn-cs"/>
              </a:rPr>
              <a:t>G</a:t>
            </a:r>
            <a:r>
              <a:rPr lang="zh-CN" altLang="en-US" sz="1200" b="0" i="0" kern="1200" dirty="0">
                <a:solidFill>
                  <a:schemeClr val="tx1"/>
                </a:solidFill>
                <a:effectLst/>
                <a:latin typeface="+mn-lt"/>
                <a:ea typeface="+mn-ea"/>
                <a:cs typeface="+mn-cs"/>
              </a:rPr>
              <a:t>将捕获隐藏的训练序列的多元分布，可以看作是系统在正常状态下的隐式模型</a:t>
            </a:r>
            <a:r>
              <a:rPr lang="zh-CN" altLang="en-US" dirty="0"/>
              <a:t>。然后综合考量</a:t>
            </a:r>
            <a:r>
              <a:rPr lang="en-US" altLang="zh-CN" dirty="0"/>
              <a:t>GAN</a:t>
            </a:r>
            <a:r>
              <a:rPr lang="zh-CN" altLang="en-US" dirty="0"/>
              <a:t>网络的重构误差和判别误差，通过</a:t>
            </a:r>
            <a:r>
              <a:rPr lang="en-US" altLang="zh-CN" dirty="0"/>
              <a:t>DR-score</a:t>
            </a:r>
            <a:r>
              <a:rPr lang="zh-CN" altLang="en-US" dirty="0"/>
              <a:t>来判定是否异常。重构误差指的是测试样本和生成器生成的测试样本之间的残差。判别损失，是判别器对样本数据的判别其为异常的可能性。</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优点：综合考量</a:t>
            </a:r>
            <a:r>
              <a:rPr lang="en-US" altLang="zh-CN" dirty="0"/>
              <a:t>GAN</a:t>
            </a:r>
            <a:r>
              <a:rPr lang="zh-CN" altLang="en-US" dirty="0"/>
              <a:t>网络的重构误差和判别误差，也揭示了变量之间的潜在关联特征。</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不足：在子序列的长度选择上存在问题，同时没有讨论特征选择的问题，由于使用了神经网络，模型的稳定性不好（我估计潜台词就是这篇论文是调参的最好结果）。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RADAM: </a:t>
            </a:r>
            <a:r>
              <a:rPr lang="zh-CN" altLang="en-US" dirty="0"/>
              <a:t>这是</a:t>
            </a:r>
            <a:r>
              <a:rPr lang="en-US" altLang="zh-CN" dirty="0"/>
              <a:t>2018</a:t>
            </a:r>
            <a:r>
              <a:rPr lang="zh-CN" altLang="en-US" dirty="0"/>
              <a:t>年</a:t>
            </a:r>
            <a:r>
              <a:rPr lang="en-US" altLang="zh-CN" dirty="0"/>
              <a:t>Smart internet of things</a:t>
            </a:r>
            <a:r>
              <a:rPr lang="zh-CN" altLang="en-US" dirty="0"/>
              <a:t>会议上的一篇文章。它首先使用</a:t>
            </a:r>
            <a:r>
              <a:rPr lang="en-US" altLang="zh-CN" dirty="0"/>
              <a:t>HTM</a:t>
            </a:r>
            <a:r>
              <a:rPr lang="zh-CN" altLang="en-US" dirty="0"/>
              <a:t>算法对单变量时序数据进行处理，输出异常的似然值，然后将结果离散化后输入到贝叶斯网络，</a:t>
            </a:r>
            <a:r>
              <a:rPr lang="zh-CN" altLang="en-US" sz="1200" b="0" i="0" kern="1200" dirty="0">
                <a:solidFill>
                  <a:schemeClr val="tx1"/>
                </a:solidFill>
                <a:effectLst/>
                <a:latin typeface="+mn-lt"/>
                <a:ea typeface="+mn-ea"/>
                <a:cs typeface="+mn-cs"/>
              </a:rPr>
              <a:t>离散化后利用结点树方法对异常分类进行推断，得到异常区域列表。</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Hierarchical Temporal Memory(HTM)</a:t>
            </a:r>
            <a:r>
              <a:rPr lang="zh-CN" altLang="en-US" dirty="0"/>
              <a:t>，是一种仿照大脑皮层的机器学习算法，它通过存储大量的模式序列，然后层级化的进行匹配，一般用来进行在线数据流预测，在这里它也会输出一个预测值，然后计算预测值和样本值之间的差异。</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t>UST</a:t>
            </a:r>
            <a:r>
              <a:rPr lang="zh-CN" altLang="en-US" dirty="0"/>
              <a:t>，是</a:t>
            </a:r>
            <a:r>
              <a:rPr lang="en-US" altLang="zh-CN" dirty="0"/>
              <a:t>univariable</a:t>
            </a:r>
            <a:r>
              <a:rPr lang="zh-CN" altLang="en-US" dirty="0"/>
              <a:t>，单变量时序数据。分别对三个变量，在这里是</a:t>
            </a:r>
            <a:r>
              <a:rPr lang="en-US" altLang="zh-CN" dirty="0"/>
              <a:t>CPU</a:t>
            </a:r>
            <a:r>
              <a:rPr lang="zh-CN" altLang="en-US" dirty="0"/>
              <a:t>利用率，网络速度和内存占用率，分别建模。</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优点，在分类器上使用了贝叶斯网络，因为贝叶斯网络是基于条件概率的，所以可以很好的表示每个变量之间的依赖关系。</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缺点：</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dirty="0"/>
              <a:t>为啥要离散化？</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b="0" i="0" kern="1200" dirty="0">
                <a:solidFill>
                  <a:schemeClr val="tx1"/>
                </a:solidFill>
                <a:effectLst/>
                <a:latin typeface="+mn-lt"/>
                <a:ea typeface="+mn-ea"/>
                <a:cs typeface="+mn-cs"/>
              </a:rPr>
              <a:t>由于</a:t>
            </a:r>
            <a:r>
              <a:rPr lang="en-US" altLang="zh-CN" sz="1200" b="0" i="0" kern="1200" dirty="0">
                <a:solidFill>
                  <a:schemeClr val="tx1"/>
                </a:solidFill>
                <a:effectLst/>
                <a:latin typeface="+mn-lt"/>
                <a:ea typeface="+mn-ea"/>
                <a:cs typeface="+mn-cs"/>
              </a:rPr>
              <a:t>HTM</a:t>
            </a:r>
            <a:r>
              <a:rPr lang="zh-CN" altLang="en-US" sz="1200" b="0" i="0" kern="1200" dirty="0">
                <a:solidFill>
                  <a:schemeClr val="tx1"/>
                </a:solidFill>
                <a:effectLst/>
                <a:latin typeface="+mn-lt"/>
                <a:ea typeface="+mn-ea"/>
                <a:cs typeface="+mn-cs"/>
              </a:rPr>
              <a:t>得到的每一个异常似然值对应于一个时间序列中的一个点，在实际测试中会出现连续的异常点。基于异常点来判断异常个数显然是不合理的。因此，我们使用异常区域来表示异常。由于在异常似然值的计算中也将异常似然值划分为若干区间，为了便于研究，减少参数学习中训练样本的数据量和计算量，需要对异常似然值进行离散。</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806D0A0-FD96-4910-BAC5-41EC293146BB}" type="slidenum">
              <a:rPr lang="zh-CN" altLang="en-US" smtClean="0"/>
              <a:t>9</a:t>
            </a:fld>
            <a:endParaRPr lang="zh-CN" altLang="en-US"/>
          </a:p>
        </p:txBody>
      </p:sp>
    </p:spTree>
    <p:extLst>
      <p:ext uri="{BB962C8B-B14F-4D97-AF65-F5344CB8AC3E}">
        <p14:creationId xmlns:p14="http://schemas.microsoft.com/office/powerpoint/2010/main" val="76989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t>下面我们简单看一下故障诊断，</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Hotpot,2018</a:t>
            </a:r>
            <a:r>
              <a:rPr lang="zh-CN" altLang="en-US" dirty="0"/>
              <a:t>年裴丹他们组发在</a:t>
            </a:r>
            <a:r>
              <a:rPr lang="en-US" altLang="zh-CN" dirty="0"/>
              <a:t>ACCESS</a:t>
            </a:r>
            <a:r>
              <a:rPr lang="zh-CN" altLang="en-US" dirty="0"/>
              <a:t>上面的文章。</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它这篇文章使用根因分析的方法进行故障定位，基于一种</a:t>
            </a:r>
            <a:r>
              <a:rPr lang="en-US" altLang="zh-CN" dirty="0"/>
              <a:t>ripple effect</a:t>
            </a:r>
            <a:r>
              <a:rPr lang="zh-CN" altLang="en-US" dirty="0"/>
              <a:t>的原理，使用</a:t>
            </a:r>
            <a:r>
              <a:rPr lang="en-US" altLang="zh-CN" dirty="0"/>
              <a:t>potential score</a:t>
            </a:r>
            <a:r>
              <a:rPr lang="zh-CN" altLang="en-US" dirty="0"/>
              <a:t>表示变量组合是根因的可能性。它的优点是使用蒙特卡诺方法进行启发式搜索，同时提出一种层级化的策略用来剪枝，降低计算的复杂度。他的不足是，它使用蒙特卡诺方法，所以不一定可以找到全局最优。</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t>LOUD,2018</a:t>
            </a:r>
            <a:r>
              <a:rPr lang="zh-CN" altLang="en-US" dirty="0"/>
              <a:t>年的</a:t>
            </a:r>
            <a:r>
              <a:rPr lang="en-US" altLang="zh-CN" sz="1200" kern="1200" dirty="0">
                <a:solidFill>
                  <a:schemeClr val="tx1"/>
                </a:solidFill>
                <a:latin typeface="+mn-lt"/>
                <a:ea typeface="+mn-ea"/>
                <a:cs typeface="+mn-cs"/>
              </a:rPr>
              <a:t>ICST</a:t>
            </a:r>
            <a:r>
              <a:rPr lang="zh-CN" altLang="en-US" sz="1200" kern="1200" dirty="0">
                <a:solidFill>
                  <a:schemeClr val="tx1"/>
                </a:solidFill>
                <a:latin typeface="+mn-lt"/>
                <a:ea typeface="+mn-ea"/>
                <a:cs typeface="+mn-cs"/>
              </a:rPr>
              <a:t>上的一篇文章，它通过分析一个因果图来分析异常之间的依赖性来进行错误。因为当一个异常发生时，它往往会引起其他异常，我们可以将点表示为异常点，用有向边来表示异常的传播，然后通过图论的方法确定随时最初引起的异常。它的亮点是可以达到很好的诊断效果，不足是模型比较复杂，计算量比较大。</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dirty="0"/>
              <a:t>简单总结一下，故障诊断是需要基于异常检测的，所以单独做故障诊断没有异常检测多，所以在本论文的工作中，异常检测也是重点，故障诊断是次之工作。</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806D0A0-FD96-4910-BAC5-41EC293146BB}" type="slidenum">
              <a:rPr lang="zh-CN" altLang="en-US" smtClean="0"/>
              <a:t>10</a:t>
            </a:fld>
            <a:endParaRPr lang="zh-CN" altLang="en-US"/>
          </a:p>
        </p:txBody>
      </p:sp>
    </p:spTree>
    <p:extLst>
      <p:ext uri="{BB962C8B-B14F-4D97-AF65-F5344CB8AC3E}">
        <p14:creationId xmlns:p14="http://schemas.microsoft.com/office/powerpoint/2010/main" val="177869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ltLang="ii-CN"/>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ii-CN"/>
              <a:t>Click to edit Master subtitle style</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72603520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83642891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ltLang="ii-CN"/>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45012162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FB5A18-D654-4759-B2EC-A7793F083C46}" type="slidenum">
              <a:rPr lang="zh-CN" altLang="en-US" smtClean="0"/>
              <a:t>‹#›</a:t>
            </a:fld>
            <a:endParaRPr lang="zh-CN" altLang="en-US"/>
          </a:p>
        </p:txBody>
      </p:sp>
      <p:sp>
        <p:nvSpPr>
          <p:cNvPr id="7" name="矩形 6"/>
          <p:cNvSpPr/>
          <p:nvPr userDrawn="1"/>
        </p:nvSpPr>
        <p:spPr>
          <a:xfrm>
            <a:off x="0" y="489727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字体下载：</a:t>
            </a:r>
            <a:r>
              <a:rPr kumimoji="0" lang="en-US" altLang="zh-CN" sz="100" b="0" i="0" u="none" strike="noStrike" kern="0" cap="none" spc="0" normalizeH="0" baseline="0" noProof="0" dirty="0">
                <a:ln>
                  <a:noFill/>
                </a:ln>
                <a:solidFill>
                  <a:schemeClr val="bg1">
                    <a:lumMod val="8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Tree>
    <p:extLst>
      <p:ext uri="{BB962C8B-B14F-4D97-AF65-F5344CB8AC3E}">
        <p14:creationId xmlns:p14="http://schemas.microsoft.com/office/powerpoint/2010/main" val="171541371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334942313"/>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ltLang="ii-CN"/>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ii-CN"/>
              <a:t>Click to edit Master text styles</a:t>
            </a:r>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122170774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925883561"/>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ltLang="ii-CN"/>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ii-CN"/>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ii-CN"/>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41468710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79830009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343784951"/>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ltLang="ii-CN"/>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ii-CN"/>
              <a:t>Click to edit Master text styles</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15467291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ltLang="ii-CN"/>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ltLang="ii-CN"/>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ltLang="ii-CN"/>
              <a:t>Click to edit Master text styles</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2019/6/23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43982677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ltLang="ii-CN"/>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t>2019/6/23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4863109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672" r:id="rId12"/>
  </p:sldLayoutIdLst>
  <mc:AlternateContent xmlns:mc="http://schemas.openxmlformats.org/markup-compatibility/2006" xmlns:p14="http://schemas.microsoft.com/office/powerpoint/2010/main">
    <mc:Choice Requires="p14">
      <p:transition spd="slow" p14:dur="325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emf"/><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71751"/>
            <a:ext cx="9144000" cy="1828235"/>
          </a:xfrm>
          <a:prstGeom prst="rect">
            <a:avLst/>
          </a:prstGeom>
          <a:solidFill>
            <a:srgbClr val="2BB7B3"/>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638803"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a:t>延时文字</a:t>
            </a:r>
          </a:p>
        </p:txBody>
      </p:sp>
      <p:sp>
        <p:nvSpPr>
          <p:cNvPr id="21" name="TextBox 1"/>
          <p:cNvSpPr txBox="1"/>
          <p:nvPr/>
        </p:nvSpPr>
        <p:spPr>
          <a:xfrm>
            <a:off x="521970" y="2749966"/>
            <a:ext cx="7948083" cy="400081"/>
          </a:xfrm>
          <a:prstGeom prst="rect">
            <a:avLst/>
          </a:prstGeom>
          <a:noFill/>
        </p:spPr>
        <p:txBody>
          <a:bodyPr wrap="square" lIns="91413" tIns="45706" rIns="91413" bIns="45706"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数据中心网络异常检测与故障诊断技术研究与系统实现</a:t>
            </a:r>
          </a:p>
        </p:txBody>
      </p:sp>
      <p:sp>
        <p:nvSpPr>
          <p:cNvPr id="23" name="TextBox 4"/>
          <p:cNvSpPr txBox="1"/>
          <p:nvPr/>
        </p:nvSpPr>
        <p:spPr>
          <a:xfrm>
            <a:off x="3792522" y="3473756"/>
            <a:ext cx="2786025" cy="307777"/>
          </a:xfrm>
          <a:prstGeom prst="rect">
            <a:avLst/>
          </a:prstGeom>
          <a:noFill/>
        </p:spPr>
        <p:txBody>
          <a:bodyPr wrap="square" rtlCol="0">
            <a:spAutoFit/>
          </a:bodyPr>
          <a:lstStyle/>
          <a:p>
            <a:r>
              <a:rPr lang="zh-CN" altLang="en-US" sz="1400" dirty="0">
                <a:solidFill>
                  <a:schemeClr val="bg1"/>
                </a:solidFill>
                <a:latin typeface="微软雅黑" pitchFamily="34" charset="-122"/>
                <a:ea typeface="微软雅黑" pitchFamily="34" charset="-122"/>
              </a:rPr>
              <a:t>吕麒 </a:t>
            </a:r>
            <a:r>
              <a:rPr lang="en-US" altLang="zh-CN" sz="1400" dirty="0">
                <a:solidFill>
                  <a:schemeClr val="bg1"/>
                </a:solidFill>
                <a:latin typeface="微软雅黑" pitchFamily="34" charset="-122"/>
                <a:ea typeface="微软雅黑" pitchFamily="34" charset="-122"/>
              </a:rPr>
              <a:t>11849323</a:t>
            </a:r>
            <a:endParaRPr lang="zh-CN" altLang="en-US" sz="1400" dirty="0">
              <a:solidFill>
                <a:schemeClr val="bg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975A1789-151C-4B4B-A82F-309F70F917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1171" y="385654"/>
            <a:ext cx="2735225" cy="1966978"/>
          </a:xfrm>
          <a:prstGeom prst="rect">
            <a:avLst/>
          </a:prstGeom>
        </p:spPr>
      </p:pic>
    </p:spTree>
    <p:extLst>
      <p:ext uri="{BB962C8B-B14F-4D97-AF65-F5344CB8AC3E}">
        <p14:creationId xmlns:p14="http://schemas.microsoft.com/office/powerpoint/2010/main" val="258040457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1627305" cy="400110"/>
          </a:xfrm>
          <a:prstGeom prst="rect">
            <a:avLst/>
          </a:prstGeom>
          <a:noFill/>
        </p:spPr>
        <p:txBody>
          <a:bodyPr wrap="none" rtlCol="0">
            <a:spAutoFit/>
          </a:bodyPr>
          <a:lstStyle/>
          <a:p>
            <a:r>
              <a:rPr lang="en-US" altLang="zh-CN" sz="2000" b="1" dirty="0">
                <a:solidFill>
                  <a:schemeClr val="tx1">
                    <a:lumMod val="75000"/>
                    <a:lumOff val="25000"/>
                  </a:schemeClr>
                </a:solidFill>
                <a:latin typeface="ITC Avant Garde Std Bk" panose="020B0502020202020204" pitchFamily="34" charset="0"/>
              </a:rPr>
              <a:t>Related Work</a:t>
            </a:r>
          </a:p>
        </p:txBody>
      </p:sp>
      <p:sp>
        <p:nvSpPr>
          <p:cNvPr id="2" name="文本框 1">
            <a:extLst>
              <a:ext uri="{FF2B5EF4-FFF2-40B4-BE49-F238E27FC236}">
                <a16:creationId xmlns:a16="http://schemas.microsoft.com/office/drawing/2014/main" id="{8BDF5994-1A7B-4009-800C-07894E6E4577}"/>
              </a:ext>
            </a:extLst>
          </p:cNvPr>
          <p:cNvSpPr txBox="1"/>
          <p:nvPr/>
        </p:nvSpPr>
        <p:spPr>
          <a:xfrm>
            <a:off x="421593" y="1022808"/>
            <a:ext cx="8404355" cy="2957861"/>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dirty="0"/>
              <a:t>Fault diagnosis</a:t>
            </a:r>
          </a:p>
          <a:p>
            <a:pPr marL="800100" lvl="1" indent="-342900">
              <a:lnSpc>
                <a:spcPct val="150000"/>
              </a:lnSpc>
              <a:buFont typeface="Wingdings" panose="05000000000000000000" pitchFamily="2" charset="2"/>
              <a:buChar char="Ø"/>
            </a:pPr>
            <a:r>
              <a:rPr lang="en-US" altLang="zh-CN" dirty="0"/>
              <a:t>Hotpot: using potential score based on the ripple effect and MCTS for pruning.</a:t>
            </a:r>
          </a:p>
          <a:p>
            <a:pPr marL="1257300" lvl="2" indent="-342900">
              <a:lnSpc>
                <a:spcPct val="150000"/>
              </a:lnSpc>
              <a:buFont typeface="Arial" panose="020B0604020202020204" pitchFamily="34" charset="0"/>
              <a:buChar char="•"/>
            </a:pPr>
            <a:r>
              <a:rPr lang="en-US" altLang="zh-CN" dirty="0"/>
              <a:t>Pros: effectiveness and robustness.</a:t>
            </a:r>
          </a:p>
          <a:p>
            <a:pPr marL="1257300" lvl="2" indent="-342900">
              <a:lnSpc>
                <a:spcPct val="150000"/>
              </a:lnSpc>
              <a:buFont typeface="Arial" panose="020B0604020202020204" pitchFamily="34" charset="0"/>
              <a:buChar char="•"/>
            </a:pPr>
            <a:r>
              <a:rPr lang="en-US" altLang="zh-CN" dirty="0"/>
              <a:t>Cons: cannot guarantee optimal results.</a:t>
            </a:r>
          </a:p>
          <a:p>
            <a:pPr marL="800100" lvl="1" indent="-342900">
              <a:lnSpc>
                <a:spcPct val="150000"/>
              </a:lnSpc>
              <a:buFont typeface="Wingdings" panose="05000000000000000000" pitchFamily="2" charset="2"/>
              <a:buChar char="Ø"/>
            </a:pPr>
            <a:r>
              <a:rPr lang="en-US" altLang="zh-CN" dirty="0"/>
              <a:t>LOUD: based on  machine learning and graph theory.</a:t>
            </a:r>
          </a:p>
          <a:p>
            <a:pPr marL="1257300" lvl="2" indent="-342900">
              <a:lnSpc>
                <a:spcPct val="150000"/>
              </a:lnSpc>
              <a:buFont typeface="Arial" panose="020B0604020202020204" pitchFamily="34" charset="0"/>
              <a:buChar char="•"/>
            </a:pPr>
            <a:r>
              <a:rPr lang="en-US" altLang="zh-CN" dirty="0"/>
              <a:t>Pros: high precision by a lightweight positive training.</a:t>
            </a:r>
          </a:p>
          <a:p>
            <a:pPr marL="1257300" lvl="2" indent="-342900">
              <a:lnSpc>
                <a:spcPct val="150000"/>
              </a:lnSpc>
              <a:buFont typeface="Arial" panose="020B0604020202020204" pitchFamily="34" charset="0"/>
              <a:buChar char="•"/>
            </a:pPr>
            <a:r>
              <a:rPr lang="en-US" altLang="zh-CN" dirty="0"/>
              <a:t>Cons: the model is very complex.</a:t>
            </a:r>
          </a:p>
        </p:txBody>
      </p:sp>
      <p:pic>
        <p:nvPicPr>
          <p:cNvPr id="7" name="图片 6">
            <a:extLst>
              <a:ext uri="{FF2B5EF4-FFF2-40B4-BE49-F238E27FC236}">
                <a16:creationId xmlns:a16="http://schemas.microsoft.com/office/drawing/2014/main" id="{A56F71BC-1F9D-4FA6-88F7-14C41EB30CF4}"/>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97070273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04266" y="1044870"/>
            <a:ext cx="1788430" cy="1788430"/>
            <a:chOff x="157436" y="5631822"/>
            <a:chExt cx="3711333" cy="3711332"/>
          </a:xfrm>
        </p:grpSpPr>
        <p:sp>
          <p:nvSpPr>
            <p:cNvPr id="3" name="椭圆 2"/>
            <p:cNvSpPr/>
            <p:nvPr/>
          </p:nvSpPr>
          <p:spPr>
            <a:xfrm>
              <a:off x="157436" y="5631822"/>
              <a:ext cx="3711333"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6" name="椭圆 5"/>
            <p:cNvSpPr/>
            <p:nvPr/>
          </p:nvSpPr>
          <p:spPr>
            <a:xfrm>
              <a:off x="758509" y="6630067"/>
              <a:ext cx="2422976" cy="2422975"/>
            </a:xfrm>
            <a:prstGeom prst="ellipse">
              <a:avLst/>
            </a:prstGeom>
            <a:solidFill>
              <a:schemeClr val="bg1">
                <a:lumMod val="95000"/>
              </a:schemeClr>
            </a:solidFill>
            <a:ln w="50800">
              <a:solidFill>
                <a:srgbClr val="2BB7B3"/>
              </a:solid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sp>
        <p:nvSpPr>
          <p:cNvPr id="7" name="任意多边形 6"/>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圆角矩形 7"/>
          <p:cNvSpPr/>
          <p:nvPr/>
        </p:nvSpPr>
        <p:spPr>
          <a:xfrm>
            <a:off x="3001095" y="328430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9" name="文本框 8"/>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2BB7B3"/>
                </a:solidFill>
                <a:latin typeface="Impact" panose="020B0806030902050204" pitchFamily="34" charset="0"/>
              </a:rPr>
              <a:t>PART 03</a:t>
            </a:r>
            <a:endParaRPr lang="zh-CN" altLang="en-US" sz="7200" dirty="0">
              <a:solidFill>
                <a:srgbClr val="2BB7B3"/>
              </a:solidFill>
              <a:latin typeface="Impact" panose="020B0806030902050204" pitchFamily="34" charset="0"/>
            </a:endParaRPr>
          </a:p>
        </p:txBody>
      </p:sp>
      <p:sp>
        <p:nvSpPr>
          <p:cNvPr id="10" name="文本框 9"/>
          <p:cNvSpPr txBox="1"/>
          <p:nvPr/>
        </p:nvSpPr>
        <p:spPr>
          <a:xfrm>
            <a:off x="2899390" y="2833300"/>
            <a:ext cx="3476695" cy="400110"/>
          </a:xfrm>
          <a:prstGeom prst="rect">
            <a:avLst/>
          </a:prstGeom>
          <a:noFill/>
        </p:spPr>
        <p:txBody>
          <a:bodyPr wrap="square" rtlCol="0">
            <a:spAutoFit/>
          </a:bodyPr>
          <a:lstStyle/>
          <a:p>
            <a:pPr>
              <a:defRPr/>
            </a:pPr>
            <a:r>
              <a:rPr lang="en-US" altLang="zh-CN" sz="2000" b="1" dirty="0"/>
              <a:t>Research Content</a:t>
            </a:r>
            <a:endParaRPr lang="en-US" altLang="zh-CN" sz="2000" b="1" dirty="0">
              <a:solidFill>
                <a:prstClr val="black">
                  <a:lumMod val="75000"/>
                  <a:lumOff val="25000"/>
                </a:prstClr>
              </a:solidFill>
              <a:latin typeface="ITC Avant Garde Std Bk" panose="020B0502020202020204" pitchFamily="34" charset="0"/>
            </a:endParaRPr>
          </a:p>
        </p:txBody>
      </p:sp>
      <p:grpSp>
        <p:nvGrpSpPr>
          <p:cNvPr id="12" name="组合 11"/>
          <p:cNvGrpSpPr/>
          <p:nvPr/>
        </p:nvGrpSpPr>
        <p:grpSpPr>
          <a:xfrm>
            <a:off x="1786271" y="1916023"/>
            <a:ext cx="505891" cy="433796"/>
            <a:chOff x="3546346" y="2339026"/>
            <a:chExt cx="897787" cy="769842"/>
          </a:xfrm>
          <a:solidFill>
            <a:srgbClr val="ED6D00"/>
          </a:solidFill>
        </p:grpSpPr>
        <p:sp>
          <p:nvSpPr>
            <p:cNvPr id="13"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208560951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34"/>
          <p:cNvSpPr txBox="1"/>
          <p:nvPr/>
        </p:nvSpPr>
        <p:spPr>
          <a:xfrm>
            <a:off x="908957" y="206330"/>
            <a:ext cx="2052870" cy="400110"/>
          </a:xfrm>
          <a:prstGeom prst="rect">
            <a:avLst/>
          </a:prstGeom>
          <a:noFill/>
        </p:spPr>
        <p:txBody>
          <a:bodyPr wrap="none" rtlCol="0">
            <a:spAutoFit/>
          </a:bodyPr>
          <a:lstStyle/>
          <a:p>
            <a:pPr lvl="0">
              <a:defRPr/>
            </a:pPr>
            <a:r>
              <a:rPr lang="en-US" altLang="ii-CN" sz="2000" b="1" dirty="0">
                <a:solidFill>
                  <a:prstClr val="black"/>
                </a:solidFill>
              </a:rPr>
              <a:t>Research Content</a:t>
            </a:r>
            <a:endParaRPr lang="en-US" altLang="zh-CN" sz="2000" b="1" dirty="0">
              <a:solidFill>
                <a:prstClr val="black">
                  <a:lumMod val="75000"/>
                  <a:lumOff val="25000"/>
                </a:prstClr>
              </a:solidFill>
              <a:latin typeface="ITC Avant Garde Std Bk" panose="020B0502020202020204" pitchFamily="34" charset="0"/>
            </a:endParaRPr>
          </a:p>
        </p:txBody>
      </p:sp>
      <p:sp>
        <p:nvSpPr>
          <p:cNvPr id="3" name="文本框 2">
            <a:extLst>
              <a:ext uri="{FF2B5EF4-FFF2-40B4-BE49-F238E27FC236}">
                <a16:creationId xmlns:a16="http://schemas.microsoft.com/office/drawing/2014/main" id="{FBC80F2D-588D-4F7E-AD5F-0C3C3D3DD988}"/>
              </a:ext>
            </a:extLst>
          </p:cNvPr>
          <p:cNvSpPr txBox="1"/>
          <p:nvPr/>
        </p:nvSpPr>
        <p:spPr>
          <a:xfrm>
            <a:off x="646880" y="1084707"/>
            <a:ext cx="7891639"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The optimal of anomaly detection algorithm</a:t>
            </a:r>
          </a:p>
          <a:p>
            <a:pPr marL="742950" lvl="1" indent="-285750">
              <a:lnSpc>
                <a:spcPct val="150000"/>
              </a:lnSpc>
              <a:buFont typeface="Wingdings" panose="05000000000000000000" pitchFamily="2" charset="2"/>
              <a:buChar char="Ø"/>
            </a:pPr>
            <a:r>
              <a:rPr lang="en-US" altLang="zh-CN" dirty="0"/>
              <a:t>Mixture model properly?</a:t>
            </a:r>
          </a:p>
          <a:p>
            <a:pPr marL="285750" indent="-285750">
              <a:lnSpc>
                <a:spcPct val="150000"/>
              </a:lnSpc>
              <a:buFont typeface="Wingdings" panose="05000000000000000000" pitchFamily="2" charset="2"/>
              <a:buChar char="u"/>
            </a:pPr>
            <a:r>
              <a:rPr lang="en-US" altLang="zh-CN" dirty="0"/>
              <a:t>Fault diagnose methods with high efficiency</a:t>
            </a:r>
          </a:p>
          <a:p>
            <a:pPr marL="742950" lvl="1" indent="-285750">
              <a:lnSpc>
                <a:spcPct val="150000"/>
              </a:lnSpc>
              <a:buFont typeface="Wingdings" panose="05000000000000000000" pitchFamily="2" charset="2"/>
              <a:buChar char="Ø"/>
            </a:pPr>
            <a:r>
              <a:rPr lang="en-US" altLang="zh-CN" dirty="0"/>
              <a:t>ID based fault report is possible?</a:t>
            </a:r>
          </a:p>
          <a:p>
            <a:pPr marL="285750" indent="-285750">
              <a:lnSpc>
                <a:spcPct val="150000"/>
              </a:lnSpc>
              <a:buFont typeface="Wingdings" panose="05000000000000000000" pitchFamily="2" charset="2"/>
              <a:buChar char="u"/>
            </a:pPr>
            <a:r>
              <a:rPr lang="en-US" altLang="zh-CN" dirty="0"/>
              <a:t>Network measure tools to collect valuable information</a:t>
            </a:r>
          </a:p>
          <a:p>
            <a:pPr marL="742950" lvl="1" indent="-285750">
              <a:lnSpc>
                <a:spcPct val="150000"/>
              </a:lnSpc>
              <a:buFont typeface="Wingdings" panose="05000000000000000000" pitchFamily="2" charset="2"/>
              <a:buChar char="Ø"/>
            </a:pPr>
            <a:r>
              <a:rPr lang="en-US" altLang="zh-CN" dirty="0"/>
              <a:t>What tools to use and what information should be collected?</a:t>
            </a:r>
          </a:p>
          <a:p>
            <a:pPr marL="285750" indent="-285750">
              <a:lnSpc>
                <a:spcPct val="150000"/>
              </a:lnSpc>
              <a:buFont typeface="Wingdings" panose="05000000000000000000" pitchFamily="2" charset="2"/>
              <a:buChar char="u"/>
            </a:pPr>
            <a:r>
              <a:rPr lang="en-US" altLang="zh-CN" dirty="0"/>
              <a:t>A anomaly detection system suitable for big data</a:t>
            </a:r>
          </a:p>
          <a:p>
            <a:pPr marL="742950" lvl="1" indent="-285750">
              <a:lnSpc>
                <a:spcPct val="150000"/>
              </a:lnSpc>
              <a:buFont typeface="Wingdings" panose="05000000000000000000" pitchFamily="2" charset="2"/>
              <a:buChar char="Ø"/>
            </a:pPr>
            <a:r>
              <a:rPr lang="en-US" altLang="zh-CN" dirty="0"/>
              <a:t>Which is the best? Elasticsearch? HBase? Sequential database?</a:t>
            </a:r>
          </a:p>
          <a:p>
            <a:pPr marL="742950" lvl="1" indent="-285750">
              <a:lnSpc>
                <a:spcPct val="150000"/>
              </a:lnSpc>
              <a:buFont typeface="Wingdings" panose="05000000000000000000" pitchFamily="2" charset="2"/>
              <a:buChar char="Ø"/>
            </a:pPr>
            <a:r>
              <a:rPr lang="en-US" altLang="zh-CN" dirty="0"/>
              <a:t>How to design for making them work efficiently together?</a:t>
            </a:r>
          </a:p>
        </p:txBody>
      </p:sp>
      <p:pic>
        <p:nvPicPr>
          <p:cNvPr id="7" name="图片 6">
            <a:extLst>
              <a:ext uri="{FF2B5EF4-FFF2-40B4-BE49-F238E27FC236}">
                <a16:creationId xmlns:a16="http://schemas.microsoft.com/office/drawing/2014/main" id="{30B75B12-D3FA-4EA0-BBDE-A69F864D5EC7}"/>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4054257012"/>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34"/>
          <p:cNvSpPr txBox="1"/>
          <p:nvPr/>
        </p:nvSpPr>
        <p:spPr>
          <a:xfrm>
            <a:off x="908957" y="206330"/>
            <a:ext cx="1329659" cy="400110"/>
          </a:xfrm>
          <a:prstGeom prst="rect">
            <a:avLst/>
          </a:prstGeom>
          <a:noFill/>
        </p:spPr>
        <p:txBody>
          <a:bodyPr wrap="none" rtlCol="0">
            <a:spAutoFit/>
          </a:bodyPr>
          <a:lstStyle/>
          <a:p>
            <a:pPr lvl="0">
              <a:defRPr/>
            </a:pPr>
            <a:r>
              <a:rPr lang="en-US" altLang="ii-CN" sz="2000" b="1" dirty="0">
                <a:solidFill>
                  <a:prstClr val="black"/>
                </a:solidFill>
              </a:rPr>
              <a:t>Challenges</a:t>
            </a:r>
            <a:endParaRPr lang="en-US" altLang="zh-CN" sz="2000" b="1" dirty="0">
              <a:solidFill>
                <a:prstClr val="black">
                  <a:lumMod val="75000"/>
                  <a:lumOff val="25000"/>
                </a:prstClr>
              </a:solidFill>
              <a:latin typeface="ITC Avant Garde Std Bk" panose="020B0502020202020204" pitchFamily="34" charset="0"/>
            </a:endParaRPr>
          </a:p>
        </p:txBody>
      </p:sp>
      <p:sp>
        <p:nvSpPr>
          <p:cNvPr id="3" name="文本框 2">
            <a:extLst>
              <a:ext uri="{FF2B5EF4-FFF2-40B4-BE49-F238E27FC236}">
                <a16:creationId xmlns:a16="http://schemas.microsoft.com/office/drawing/2014/main" id="{FBC80F2D-588D-4F7E-AD5F-0C3C3D3DD988}"/>
              </a:ext>
            </a:extLst>
          </p:cNvPr>
          <p:cNvSpPr txBox="1"/>
          <p:nvPr/>
        </p:nvSpPr>
        <p:spPr>
          <a:xfrm>
            <a:off x="646880" y="1059975"/>
            <a:ext cx="8497120"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High efficient anomaly detection</a:t>
            </a:r>
          </a:p>
          <a:p>
            <a:pPr marL="742950" lvl="1" indent="-285750">
              <a:lnSpc>
                <a:spcPct val="150000"/>
              </a:lnSpc>
              <a:buFont typeface="Wingdings" panose="05000000000000000000" pitchFamily="2" charset="2"/>
              <a:buChar char="Ø"/>
            </a:pPr>
            <a:r>
              <a:rPr lang="en-US" altLang="zh-CN" dirty="0"/>
              <a:t>The model should be simple but with high performance. </a:t>
            </a:r>
          </a:p>
          <a:p>
            <a:pPr marL="285750" indent="-285750">
              <a:lnSpc>
                <a:spcPct val="150000"/>
              </a:lnSpc>
              <a:buFont typeface="Wingdings" panose="05000000000000000000" pitchFamily="2" charset="2"/>
              <a:buChar char="u"/>
            </a:pPr>
            <a:r>
              <a:rPr lang="en-US" altLang="zh-CN" dirty="0"/>
              <a:t>Model updates Incrementally online </a:t>
            </a:r>
          </a:p>
          <a:p>
            <a:pPr marL="742950" lvl="1" indent="-285750">
              <a:lnSpc>
                <a:spcPct val="150000"/>
              </a:lnSpc>
              <a:buFont typeface="Wingdings" panose="05000000000000000000" pitchFamily="2" charset="2"/>
              <a:buChar char="Ø"/>
            </a:pPr>
            <a:r>
              <a:rPr lang="en-US" altLang="zh-CN" dirty="0"/>
              <a:t>The feature of the data center is high dynamitic. </a:t>
            </a:r>
          </a:p>
          <a:p>
            <a:pPr marL="285750" indent="-285750">
              <a:lnSpc>
                <a:spcPct val="150000"/>
              </a:lnSpc>
              <a:buFont typeface="Wingdings" panose="05000000000000000000" pitchFamily="2" charset="2"/>
              <a:buChar char="u"/>
            </a:pPr>
            <a:r>
              <a:rPr lang="en-US" altLang="zh-CN" dirty="0"/>
              <a:t>The efficiency for a scale of logs preprocess</a:t>
            </a:r>
          </a:p>
          <a:p>
            <a:pPr marL="742950" lvl="1" indent="-285750">
              <a:lnSpc>
                <a:spcPct val="150000"/>
              </a:lnSpc>
              <a:buFont typeface="Wingdings" panose="05000000000000000000" pitchFamily="2" charset="2"/>
              <a:buChar char="Ø"/>
            </a:pPr>
            <a:r>
              <a:rPr lang="en-US" altLang="zh-CN" dirty="0"/>
              <a:t>Data should be collected, transformed and generated feature vector efficiently.</a:t>
            </a:r>
          </a:p>
          <a:p>
            <a:pPr marL="285750" indent="-285750">
              <a:lnSpc>
                <a:spcPct val="150000"/>
              </a:lnSpc>
              <a:buFont typeface="Wingdings" panose="05000000000000000000" pitchFamily="2" charset="2"/>
              <a:buChar char="u"/>
            </a:pPr>
            <a:r>
              <a:rPr lang="en-US" altLang="zh-CN" dirty="0"/>
              <a:t>The optimal subsequence length</a:t>
            </a:r>
          </a:p>
          <a:p>
            <a:pPr marL="742950" lvl="1" indent="-285750">
              <a:lnSpc>
                <a:spcPct val="150000"/>
              </a:lnSpc>
              <a:buFont typeface="Wingdings" panose="05000000000000000000" pitchFamily="2" charset="2"/>
              <a:buChar char="Ø"/>
            </a:pPr>
            <a:r>
              <a:rPr lang="en-US" altLang="zh-CN" dirty="0"/>
              <a:t>How length is the sliding window.</a:t>
            </a:r>
          </a:p>
        </p:txBody>
      </p:sp>
      <p:pic>
        <p:nvPicPr>
          <p:cNvPr id="7" name="图片 6">
            <a:extLst>
              <a:ext uri="{FF2B5EF4-FFF2-40B4-BE49-F238E27FC236}">
                <a16:creationId xmlns:a16="http://schemas.microsoft.com/office/drawing/2014/main" id="{D25CCCAC-EDE6-475B-8450-9DE699810D79}"/>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97960310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5002" y="1249593"/>
            <a:ext cx="1788430" cy="1788430"/>
            <a:chOff x="4240335" y="3008435"/>
            <a:chExt cx="3711332" cy="3711332"/>
          </a:xfrm>
        </p:grpSpPr>
        <p:sp>
          <p:nvSpPr>
            <p:cNvPr id="3" name="椭圆 2"/>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 name="组合 3"/>
            <p:cNvGrpSpPr/>
            <p:nvPr/>
          </p:nvGrpSpPr>
          <p:grpSpPr>
            <a:xfrm>
              <a:off x="4710169" y="3478269"/>
              <a:ext cx="2771663" cy="2771663"/>
              <a:chOff x="2193191" y="1899415"/>
              <a:chExt cx="2421376" cy="2421376"/>
            </a:xfrm>
            <a:effectLst/>
          </p:grpSpPr>
          <p:sp>
            <p:nvSpPr>
              <p:cNvPr id="5" name="椭圆 4"/>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a:ea typeface="宋体" panose="02010600030101010101" pitchFamily="2" charset="-122"/>
                </a:endParaRPr>
              </a:p>
            </p:txBody>
          </p:sp>
          <p:sp>
            <p:nvSpPr>
              <p:cNvPr id="6" name="椭圆 5"/>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grpSp>
      <p:sp>
        <p:nvSpPr>
          <p:cNvPr id="7" name="任意多边形 6"/>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圆角矩形 7"/>
          <p:cNvSpPr/>
          <p:nvPr/>
        </p:nvSpPr>
        <p:spPr>
          <a:xfrm>
            <a:off x="3001095" y="328430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9" name="文本框 8"/>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2BB7B3"/>
                </a:solidFill>
                <a:latin typeface="Impact" panose="020B0806030902050204" pitchFamily="34" charset="0"/>
              </a:rPr>
              <a:t>PART 04</a:t>
            </a:r>
            <a:endParaRPr lang="zh-CN" altLang="en-US" sz="7200" dirty="0">
              <a:solidFill>
                <a:srgbClr val="2BB7B3"/>
              </a:solidFill>
              <a:latin typeface="Impact" panose="020B0806030902050204" pitchFamily="34" charset="0"/>
            </a:endParaRPr>
          </a:p>
        </p:txBody>
      </p:sp>
      <p:sp>
        <p:nvSpPr>
          <p:cNvPr id="10" name="文本框 9"/>
          <p:cNvSpPr txBox="1"/>
          <p:nvPr/>
        </p:nvSpPr>
        <p:spPr>
          <a:xfrm>
            <a:off x="2899391" y="2833300"/>
            <a:ext cx="3847398" cy="400110"/>
          </a:xfrm>
          <a:prstGeom prst="rect">
            <a:avLst/>
          </a:prstGeom>
          <a:noFill/>
        </p:spPr>
        <p:txBody>
          <a:bodyPr wrap="squar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Research Plan</a:t>
            </a:r>
          </a:p>
        </p:txBody>
      </p:sp>
      <p:sp>
        <p:nvSpPr>
          <p:cNvPr id="11" name="文本框 10"/>
          <p:cNvSpPr txBox="1"/>
          <p:nvPr/>
        </p:nvSpPr>
        <p:spPr bwMode="auto">
          <a:xfrm>
            <a:off x="2926288" y="3383092"/>
            <a:ext cx="5203480" cy="238270"/>
          </a:xfrm>
          <a:prstGeom prst="rect">
            <a:avLst/>
          </a:prstGeom>
          <a:noFill/>
        </p:spPr>
        <p:txBody>
          <a:bodyPr wrap="square" lIns="68580" tIns="34290" rIns="68580" bIns="34290">
            <a:spAutoFit/>
          </a:bodyPr>
          <a:lstStyle/>
          <a:p>
            <a:pPr>
              <a:lnSpc>
                <a:spcPct val="120000"/>
              </a:lnSpc>
            </a:pPr>
            <a:endParaRPr lang="en-US" altLang="zh-CN" sz="1000" dirty="0">
              <a:solidFill>
                <a:schemeClr val="tx1">
                  <a:lumMod val="75000"/>
                  <a:lumOff val="25000"/>
                </a:schemeClr>
              </a:solidFill>
              <a:latin typeface="微软雅黑" pitchFamily="34" charset="-122"/>
              <a:ea typeface="微软雅黑" pitchFamily="34" charset="-122"/>
            </a:endParaRPr>
          </a:p>
        </p:txBody>
      </p:sp>
      <p:grpSp>
        <p:nvGrpSpPr>
          <p:cNvPr id="12" name="组合 11"/>
          <p:cNvGrpSpPr/>
          <p:nvPr/>
        </p:nvGrpSpPr>
        <p:grpSpPr>
          <a:xfrm>
            <a:off x="1808118" y="1956295"/>
            <a:ext cx="518562" cy="353252"/>
            <a:chOff x="4895160" y="4287159"/>
            <a:chExt cx="571418" cy="389258"/>
          </a:xfrm>
          <a:solidFill>
            <a:srgbClr val="ED6D00"/>
          </a:solidFill>
        </p:grpSpPr>
        <p:sp>
          <p:nvSpPr>
            <p:cNvPr id="13"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25557217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1620828" cy="400110"/>
          </a:xfrm>
          <a:prstGeom prst="rect">
            <a:avLst/>
          </a:prstGeom>
          <a:noFill/>
        </p:spPr>
        <p:txBody>
          <a:bodyPr wrap="none" rtlCol="0">
            <a:spAutoFit/>
          </a:bodyPr>
          <a:lstStyle/>
          <a:p>
            <a:pPr lvl="0">
              <a:defRPr/>
            </a:pPr>
            <a:r>
              <a:rPr lang="en-US" altLang="ii-CN" sz="2000" b="1" dirty="0">
                <a:solidFill>
                  <a:prstClr val="black"/>
                </a:solidFill>
              </a:rPr>
              <a:t>Methodology</a:t>
            </a:r>
            <a:endParaRPr lang="en-US" altLang="zh-CN" sz="2000" b="1" dirty="0">
              <a:solidFill>
                <a:prstClr val="black">
                  <a:lumMod val="75000"/>
                  <a:lumOff val="25000"/>
                </a:prstClr>
              </a:solidFill>
              <a:latin typeface="ITC Avant Garde Std Bk" panose="020B0502020202020204" pitchFamily="34" charset="0"/>
            </a:endParaRPr>
          </a:p>
        </p:txBody>
      </p:sp>
      <p:sp>
        <p:nvSpPr>
          <p:cNvPr id="12" name="文本框 11">
            <a:extLst>
              <a:ext uri="{FF2B5EF4-FFF2-40B4-BE49-F238E27FC236}">
                <a16:creationId xmlns:a16="http://schemas.microsoft.com/office/drawing/2014/main" id="{94AE58EF-D417-4CCE-BE55-72B72717A1D1}"/>
              </a:ext>
            </a:extLst>
          </p:cNvPr>
          <p:cNvSpPr txBox="1"/>
          <p:nvPr/>
        </p:nvSpPr>
        <p:spPr>
          <a:xfrm>
            <a:off x="515257" y="899998"/>
            <a:ext cx="5521169" cy="400110"/>
          </a:xfrm>
          <a:prstGeom prst="rect">
            <a:avLst/>
          </a:prstGeom>
          <a:noFill/>
        </p:spPr>
        <p:txBody>
          <a:bodyPr wrap="square" rtlCol="0">
            <a:spAutoFit/>
          </a:bodyPr>
          <a:lstStyle/>
          <a:p>
            <a:pPr marL="285750" indent="-285750">
              <a:spcBef>
                <a:spcPts val="2200"/>
              </a:spcBef>
              <a:buFont typeface="Wingdings" panose="05000000000000000000" pitchFamily="2" charset="2"/>
              <a:buChar char="n"/>
            </a:pPr>
            <a:r>
              <a:rPr lang="en-US" altLang="zh-CN" sz="2000" i="1" dirty="0"/>
              <a:t>Overview</a:t>
            </a:r>
            <a:endParaRPr lang="zh-CN" altLang="en-US" sz="2000" i="1" dirty="0"/>
          </a:p>
        </p:txBody>
      </p:sp>
      <p:sp>
        <p:nvSpPr>
          <p:cNvPr id="2" name="Rectangle 2">
            <a:extLst>
              <a:ext uri="{FF2B5EF4-FFF2-40B4-BE49-F238E27FC236}">
                <a16:creationId xmlns:a16="http://schemas.microsoft.com/office/drawing/2014/main" id="{90896112-3A9A-4FBC-8915-6DBC1591B6F7}"/>
              </a:ext>
            </a:extLst>
          </p:cNvPr>
          <p:cNvSpPr>
            <a:spLocks noChangeArrowheads="1"/>
          </p:cNvSpPr>
          <p:nvPr/>
        </p:nvSpPr>
        <p:spPr bwMode="auto">
          <a:xfrm>
            <a:off x="1371600" y="1396977"/>
            <a:ext cx="107294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5" name="图片 14">
            <a:extLst>
              <a:ext uri="{FF2B5EF4-FFF2-40B4-BE49-F238E27FC236}">
                <a16:creationId xmlns:a16="http://schemas.microsoft.com/office/drawing/2014/main" id="{22A2F4F9-BAEB-4CD7-B5E1-72B49F46EE6D}"/>
              </a:ext>
            </a:extLst>
          </p:cNvPr>
          <p:cNvPicPr>
            <a:picLocks noChangeAspect="1"/>
          </p:cNvPicPr>
          <p:nvPr/>
        </p:nvPicPr>
        <p:blipFill>
          <a:blip r:embed="rId3"/>
          <a:stretch>
            <a:fillRect/>
          </a:stretch>
        </p:blipFill>
        <p:spPr>
          <a:xfrm>
            <a:off x="6662709" y="51166"/>
            <a:ext cx="2326208" cy="521767"/>
          </a:xfrm>
          <a:prstGeom prst="rect">
            <a:avLst/>
          </a:prstGeom>
        </p:spPr>
      </p:pic>
      <p:pic>
        <p:nvPicPr>
          <p:cNvPr id="16" name="图片 15">
            <a:extLst>
              <a:ext uri="{FF2B5EF4-FFF2-40B4-BE49-F238E27FC236}">
                <a16:creationId xmlns:a16="http://schemas.microsoft.com/office/drawing/2014/main" id="{59C6EECA-BB0E-412C-B898-B9A1FC2F2BF3}"/>
              </a:ext>
            </a:extLst>
          </p:cNvPr>
          <p:cNvPicPr>
            <a:picLocks noChangeAspect="1"/>
          </p:cNvPicPr>
          <p:nvPr/>
        </p:nvPicPr>
        <p:blipFill>
          <a:blip r:embed="rId4"/>
          <a:stretch>
            <a:fillRect/>
          </a:stretch>
        </p:blipFill>
        <p:spPr>
          <a:xfrm>
            <a:off x="1617771" y="1217964"/>
            <a:ext cx="6449269" cy="3529580"/>
          </a:xfrm>
          <a:prstGeom prst="rect">
            <a:avLst/>
          </a:prstGeom>
        </p:spPr>
      </p:pic>
    </p:spTree>
    <p:extLst>
      <p:ext uri="{BB962C8B-B14F-4D97-AF65-F5344CB8AC3E}">
        <p14:creationId xmlns:p14="http://schemas.microsoft.com/office/powerpoint/2010/main" val="69616235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1620828" cy="400110"/>
          </a:xfrm>
          <a:prstGeom prst="rect">
            <a:avLst/>
          </a:prstGeom>
          <a:noFill/>
        </p:spPr>
        <p:txBody>
          <a:bodyPr wrap="none" rtlCol="0">
            <a:spAutoFit/>
          </a:bodyPr>
          <a:lstStyle/>
          <a:p>
            <a:pPr lvl="0">
              <a:defRPr/>
            </a:pPr>
            <a:r>
              <a:rPr lang="en-US" altLang="ii-CN" sz="2000" b="1" dirty="0">
                <a:solidFill>
                  <a:prstClr val="black"/>
                </a:solidFill>
              </a:rPr>
              <a:t>Methodology</a:t>
            </a:r>
            <a:endParaRPr lang="en-US" altLang="zh-CN" sz="2000" b="1" dirty="0">
              <a:solidFill>
                <a:prstClr val="black">
                  <a:lumMod val="75000"/>
                  <a:lumOff val="25000"/>
                </a:prstClr>
              </a:solidFill>
              <a:latin typeface="ITC Avant Garde Std Bk" panose="020B0502020202020204" pitchFamily="34" charset="0"/>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898955"/>
            <a:ext cx="2208105" cy="400110"/>
          </a:xfrm>
          <a:prstGeom prst="rect">
            <a:avLst/>
          </a:prstGeom>
        </p:spPr>
        <p:txBody>
          <a:bodyPr wrap="none">
            <a:spAutoFit/>
          </a:bodyPr>
          <a:lstStyle/>
          <a:p>
            <a:pPr marL="285750" indent="-285750">
              <a:spcBef>
                <a:spcPts val="2200"/>
              </a:spcBef>
              <a:buFont typeface="Wingdings" panose="05000000000000000000" pitchFamily="2" charset="2"/>
              <a:buChar char="n"/>
            </a:pPr>
            <a:r>
              <a:rPr lang="en-US" altLang="zh-CN" sz="2000" i="1" dirty="0"/>
              <a:t>May Innovations</a:t>
            </a:r>
          </a:p>
        </p:txBody>
      </p:sp>
      <p:sp>
        <p:nvSpPr>
          <p:cNvPr id="7" name="矩形 6">
            <a:extLst>
              <a:ext uri="{FF2B5EF4-FFF2-40B4-BE49-F238E27FC236}">
                <a16:creationId xmlns:a16="http://schemas.microsoft.com/office/drawing/2014/main" id="{FD7E76B6-6A6E-4025-A397-8BF46A7D7E07}"/>
              </a:ext>
            </a:extLst>
          </p:cNvPr>
          <p:cNvSpPr/>
          <p:nvPr/>
        </p:nvSpPr>
        <p:spPr>
          <a:xfrm>
            <a:off x="646880" y="1543127"/>
            <a:ext cx="4572000" cy="646331"/>
          </a:xfrm>
          <a:prstGeom prst="rect">
            <a:avLst/>
          </a:prstGeom>
        </p:spPr>
        <p:txBody>
          <a:bodyPr>
            <a:spAutoFit/>
          </a:bodyPr>
          <a:lstStyle/>
          <a:p>
            <a:br>
              <a:rPr lang="en-US" altLang="zh-CN" dirty="0"/>
            </a:br>
            <a:endParaRPr lang="zh-CN" altLang="en-US" dirty="0"/>
          </a:p>
        </p:txBody>
      </p:sp>
      <p:sp>
        <p:nvSpPr>
          <p:cNvPr id="8" name="文本框 7">
            <a:extLst>
              <a:ext uri="{FF2B5EF4-FFF2-40B4-BE49-F238E27FC236}">
                <a16:creationId xmlns:a16="http://schemas.microsoft.com/office/drawing/2014/main" id="{29CC91D4-365F-41DF-92AC-BF9B18305B68}"/>
              </a:ext>
            </a:extLst>
          </p:cNvPr>
          <p:cNvSpPr txBox="1"/>
          <p:nvPr/>
        </p:nvSpPr>
        <p:spPr>
          <a:xfrm>
            <a:off x="646880" y="1377758"/>
            <a:ext cx="8263440"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A dynamic sliding window </a:t>
            </a:r>
          </a:p>
          <a:p>
            <a:pPr marL="742950" lvl="1" indent="-285750">
              <a:lnSpc>
                <a:spcPct val="150000"/>
              </a:lnSpc>
              <a:buFont typeface="Wingdings" panose="05000000000000000000" pitchFamily="2" charset="2"/>
              <a:buChar char="Ø"/>
            </a:pPr>
            <a:r>
              <a:rPr lang="en-US" altLang="zh-CN" dirty="0"/>
              <a:t>Modeling in the window and window scale can be optimized.</a:t>
            </a:r>
          </a:p>
          <a:p>
            <a:pPr marL="285750" indent="-285750">
              <a:lnSpc>
                <a:spcPct val="150000"/>
              </a:lnSpc>
              <a:buFont typeface="Wingdings" panose="05000000000000000000" pitchFamily="2" charset="2"/>
              <a:buChar char="u"/>
            </a:pPr>
            <a:r>
              <a:rPr lang="en-US" altLang="zh-CN" dirty="0"/>
              <a:t>Introduce the unsupervised mixture model based on ARIMA , t-SNE and k-medoids.</a:t>
            </a:r>
          </a:p>
          <a:p>
            <a:pPr marL="742950" lvl="1" indent="-285750">
              <a:lnSpc>
                <a:spcPct val="150000"/>
              </a:lnSpc>
              <a:buFont typeface="Wingdings" panose="05000000000000000000" pitchFamily="2" charset="2"/>
              <a:buChar char="Ø"/>
            </a:pPr>
            <a:r>
              <a:rPr lang="en-US" altLang="zh-CN" dirty="0"/>
              <a:t>Turn one-class problem to multi-class problem .</a:t>
            </a:r>
          </a:p>
          <a:p>
            <a:pPr marL="285750" indent="-285750">
              <a:lnSpc>
                <a:spcPct val="150000"/>
              </a:lnSpc>
              <a:buFont typeface="Wingdings" panose="05000000000000000000" pitchFamily="2" charset="2"/>
              <a:buChar char="u"/>
            </a:pPr>
            <a:r>
              <a:rPr lang="en-US" altLang="zh-CN" dirty="0"/>
              <a:t>Spatial and temporal joint anomaly detection</a:t>
            </a:r>
          </a:p>
          <a:p>
            <a:pPr marL="742950" lvl="1" indent="-285750">
              <a:lnSpc>
                <a:spcPct val="150000"/>
              </a:lnSpc>
              <a:buFont typeface="Wingdings" panose="05000000000000000000" pitchFamily="2" charset="2"/>
              <a:buChar char="Ø"/>
            </a:pPr>
            <a:r>
              <a:rPr lang="en-US" altLang="zh-CN" dirty="0"/>
              <a:t>the local history feature database and the recent global feature database.</a:t>
            </a:r>
          </a:p>
          <a:p>
            <a:pPr marL="285750" indent="-285750">
              <a:lnSpc>
                <a:spcPct val="150000"/>
              </a:lnSpc>
              <a:buFont typeface="Wingdings" panose="05000000000000000000" pitchFamily="2" charset="2"/>
              <a:buChar char="u"/>
            </a:pPr>
            <a:r>
              <a:rPr lang="en-US" altLang="zh-CN" dirty="0"/>
              <a:t>ID based fault diagnose</a:t>
            </a:r>
          </a:p>
          <a:p>
            <a:pPr marL="742950" lvl="1" indent="-285750">
              <a:lnSpc>
                <a:spcPct val="150000"/>
              </a:lnSpc>
              <a:buFont typeface="Wingdings" panose="05000000000000000000" pitchFamily="2" charset="2"/>
              <a:buChar char="Ø"/>
            </a:pPr>
            <a:r>
              <a:rPr lang="en-US" altLang="zh-CN" dirty="0"/>
              <a:t>Group the network state logs by server ID and detect the anomaly.</a:t>
            </a:r>
          </a:p>
        </p:txBody>
      </p:sp>
      <p:pic>
        <p:nvPicPr>
          <p:cNvPr id="9" name="图片 8">
            <a:extLst>
              <a:ext uri="{FF2B5EF4-FFF2-40B4-BE49-F238E27FC236}">
                <a16:creationId xmlns:a16="http://schemas.microsoft.com/office/drawing/2014/main" id="{A1AB41BD-9449-43F2-8AD7-AEEBBD0BCCDF}"/>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2451453703"/>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901209" cy="400110"/>
          </a:xfrm>
          <a:prstGeom prst="rect">
            <a:avLst/>
          </a:prstGeom>
          <a:noFill/>
        </p:spPr>
        <p:txBody>
          <a:bodyPr wrap="none" rtlCol="0">
            <a:spAutoFit/>
          </a:bodyPr>
          <a:lstStyle/>
          <a:p>
            <a:pPr lvl="0">
              <a:defRPr/>
            </a:pPr>
            <a:r>
              <a:rPr lang="en-US" altLang="ii-CN" sz="2000" b="1" dirty="0">
                <a:solidFill>
                  <a:prstClr val="black"/>
                </a:solidFill>
              </a:rPr>
              <a:t>D</a:t>
            </a:r>
            <a:r>
              <a:rPr lang="en-US" altLang="zh-CN" sz="2000" b="1" dirty="0">
                <a:solidFill>
                  <a:prstClr val="black"/>
                </a:solidFill>
              </a:rPr>
              <a:t>esign</a:t>
            </a:r>
            <a:endParaRPr lang="en-US" altLang="zh-CN" sz="2000" b="1" dirty="0">
              <a:solidFill>
                <a:prstClr val="black">
                  <a:lumMod val="75000"/>
                  <a:lumOff val="25000"/>
                </a:prstClr>
              </a:solidFill>
              <a:latin typeface="ITC Avant Garde Std Bk" panose="020B0502020202020204" pitchFamily="34" charset="0"/>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898955"/>
            <a:ext cx="2911503" cy="400110"/>
          </a:xfrm>
          <a:prstGeom prst="rect">
            <a:avLst/>
          </a:prstGeom>
        </p:spPr>
        <p:txBody>
          <a:bodyPr wrap="none">
            <a:spAutoFit/>
          </a:bodyPr>
          <a:lstStyle/>
          <a:p>
            <a:pPr marL="285750" indent="-285750">
              <a:spcBef>
                <a:spcPts val="2200"/>
              </a:spcBef>
              <a:buFont typeface="Wingdings" panose="05000000000000000000" pitchFamily="2" charset="2"/>
              <a:buChar char="n"/>
            </a:pPr>
            <a:r>
              <a:rPr lang="en-US" altLang="zh-CN" sz="2000" i="1" dirty="0"/>
              <a:t>Measure data generate</a:t>
            </a:r>
            <a:endParaRPr lang="en-US" altLang="zh-CN" sz="2000" dirty="0"/>
          </a:p>
        </p:txBody>
      </p:sp>
      <p:sp>
        <p:nvSpPr>
          <p:cNvPr id="7" name="矩形 6">
            <a:extLst>
              <a:ext uri="{FF2B5EF4-FFF2-40B4-BE49-F238E27FC236}">
                <a16:creationId xmlns:a16="http://schemas.microsoft.com/office/drawing/2014/main" id="{FD7E76B6-6A6E-4025-A397-8BF46A7D7E07}"/>
              </a:ext>
            </a:extLst>
          </p:cNvPr>
          <p:cNvSpPr/>
          <p:nvPr/>
        </p:nvSpPr>
        <p:spPr>
          <a:xfrm>
            <a:off x="646880" y="1543127"/>
            <a:ext cx="4572000" cy="646331"/>
          </a:xfrm>
          <a:prstGeom prst="rect">
            <a:avLst/>
          </a:prstGeom>
        </p:spPr>
        <p:txBody>
          <a:bodyPr>
            <a:spAutoFit/>
          </a:bodyPr>
          <a:lstStyle/>
          <a:p>
            <a:br>
              <a:rPr lang="en-US" altLang="zh-CN" dirty="0"/>
            </a:br>
            <a:endParaRPr lang="zh-CN" altLang="en-US" dirty="0"/>
          </a:p>
        </p:txBody>
      </p:sp>
      <p:sp>
        <p:nvSpPr>
          <p:cNvPr id="8" name="文本框 7">
            <a:extLst>
              <a:ext uri="{FF2B5EF4-FFF2-40B4-BE49-F238E27FC236}">
                <a16:creationId xmlns:a16="http://schemas.microsoft.com/office/drawing/2014/main" id="{29CC91D4-365F-41DF-92AC-BF9B18305B68}"/>
              </a:ext>
            </a:extLst>
          </p:cNvPr>
          <p:cNvSpPr txBox="1"/>
          <p:nvPr/>
        </p:nvSpPr>
        <p:spPr>
          <a:xfrm>
            <a:off x="646880" y="1377758"/>
            <a:ext cx="8113486"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The tools for measurement</a:t>
            </a:r>
          </a:p>
          <a:p>
            <a:pPr marL="742950" lvl="1" indent="-285750">
              <a:lnSpc>
                <a:spcPct val="150000"/>
              </a:lnSpc>
              <a:buFont typeface="Wingdings" panose="05000000000000000000" pitchFamily="2" charset="2"/>
              <a:buChar char="Ø"/>
            </a:pPr>
            <a:r>
              <a:rPr lang="en-US" altLang="zh-CN" dirty="0"/>
              <a:t>shipped with Linux :Ping</a:t>
            </a:r>
            <a:r>
              <a:rPr lang="zh-CN" altLang="en-US" dirty="0"/>
              <a:t>、</a:t>
            </a:r>
            <a:r>
              <a:rPr lang="en-US" altLang="zh-CN" dirty="0"/>
              <a:t>TCPdump.</a:t>
            </a:r>
          </a:p>
          <a:p>
            <a:pPr marL="742950" lvl="1" indent="-285750">
              <a:lnSpc>
                <a:spcPct val="150000"/>
              </a:lnSpc>
              <a:buFont typeface="Wingdings" panose="05000000000000000000" pitchFamily="2" charset="2"/>
              <a:buChar char="Ø"/>
            </a:pPr>
            <a:r>
              <a:rPr lang="en-US" altLang="zh-CN" dirty="0"/>
              <a:t>support Linux : pktstat</a:t>
            </a:r>
            <a:r>
              <a:rPr lang="zh-CN" altLang="en-US" dirty="0"/>
              <a:t>、</a:t>
            </a:r>
            <a:r>
              <a:rPr lang="en-US" altLang="zh-CN" dirty="0"/>
              <a:t>dsniff</a:t>
            </a:r>
            <a:r>
              <a:rPr lang="zh-CN" altLang="en-US" dirty="0"/>
              <a:t>、</a:t>
            </a:r>
            <a:r>
              <a:rPr lang="en-US" altLang="zh-CN" dirty="0"/>
              <a:t>httpry</a:t>
            </a:r>
            <a:r>
              <a:rPr lang="zh-CN" altLang="en-US" dirty="0"/>
              <a:t>、</a:t>
            </a:r>
            <a:r>
              <a:rPr lang="en-US" altLang="zh-CN" dirty="0"/>
              <a:t>tracer </a:t>
            </a:r>
            <a:r>
              <a:rPr lang="zh-CN" altLang="en-US" dirty="0"/>
              <a:t>、</a:t>
            </a:r>
            <a:r>
              <a:rPr lang="en-US" altLang="zh-CN" dirty="0"/>
              <a:t>oneprobe.</a:t>
            </a:r>
          </a:p>
          <a:p>
            <a:pPr marL="285750" indent="-285750">
              <a:lnSpc>
                <a:spcPct val="150000"/>
              </a:lnSpc>
              <a:buFont typeface="Wingdings" panose="05000000000000000000" pitchFamily="2" charset="2"/>
              <a:buChar char="u"/>
            </a:pPr>
            <a:r>
              <a:rPr lang="en-US" altLang="zh-CN" dirty="0"/>
              <a:t>Manage this tools by script</a:t>
            </a:r>
          </a:p>
          <a:p>
            <a:pPr marL="742950" lvl="1" indent="-285750">
              <a:lnSpc>
                <a:spcPct val="150000"/>
              </a:lnSpc>
              <a:buFont typeface="Wingdings" panose="05000000000000000000" pitchFamily="2" charset="2"/>
              <a:buChar char="Ø"/>
            </a:pPr>
            <a:r>
              <a:rPr lang="en-US" altLang="zh-CN" dirty="0"/>
              <a:t>Python and shell will used to control.</a:t>
            </a:r>
          </a:p>
          <a:p>
            <a:pPr marL="285750" indent="-285750">
              <a:lnSpc>
                <a:spcPct val="150000"/>
              </a:lnSpc>
              <a:buFont typeface="Wingdings" panose="05000000000000000000" pitchFamily="2" charset="2"/>
              <a:buChar char="u"/>
            </a:pPr>
            <a:r>
              <a:rPr lang="en-US" altLang="zh-CN" dirty="0"/>
              <a:t>Append the metric value into log files</a:t>
            </a:r>
          </a:p>
          <a:p>
            <a:pPr marL="742950" lvl="1" indent="-285750">
              <a:lnSpc>
                <a:spcPct val="150000"/>
              </a:lnSpc>
              <a:buFont typeface="Wingdings" panose="05000000000000000000" pitchFamily="2" charset="2"/>
              <a:buChar char="Ø"/>
            </a:pPr>
            <a:r>
              <a:rPr lang="en-US" altLang="zh-CN" dirty="0"/>
              <a:t>Logstash will collect the logs and transfer to Elasticsearch automatically.</a:t>
            </a:r>
          </a:p>
          <a:p>
            <a:pPr marL="742950" lvl="1" indent="-285750">
              <a:lnSpc>
                <a:spcPct val="150000"/>
              </a:lnSpc>
              <a:buFont typeface="Wingdings" panose="05000000000000000000" pitchFamily="2" charset="2"/>
              <a:buChar char="Ø"/>
            </a:pPr>
            <a:r>
              <a:rPr lang="en-US" altLang="zh-CN" dirty="0"/>
              <a:t>A little delay about several seconds for data synchronization.</a:t>
            </a:r>
            <a:endParaRPr lang="zh-CN" altLang="en-US" dirty="0"/>
          </a:p>
        </p:txBody>
      </p:sp>
      <p:pic>
        <p:nvPicPr>
          <p:cNvPr id="9" name="图片 8">
            <a:extLst>
              <a:ext uri="{FF2B5EF4-FFF2-40B4-BE49-F238E27FC236}">
                <a16:creationId xmlns:a16="http://schemas.microsoft.com/office/drawing/2014/main" id="{DFC316EE-3E7D-4BB0-B4C1-833B634456AE}"/>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68596059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908957" y="206330"/>
            <a:ext cx="901209"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ii-CN" sz="2000" b="1" i="0" u="none" strike="noStrike" kern="1200" cap="none" spc="0" normalizeH="0" baseline="0" noProof="0" dirty="0">
                <a:ln>
                  <a:noFill/>
                </a:ln>
                <a:solidFill>
                  <a:prstClr val="black"/>
                </a:solidFill>
                <a:effectLst/>
                <a:uLnTx/>
                <a:uFillTx/>
                <a:latin typeface="Calibri" panose="020F0502020204030204"/>
                <a:ea typeface="Microsoft Yi Baiti" panose="03000500000000000000" pitchFamily="66" charset="0"/>
                <a:cs typeface="+mn-cs"/>
              </a:rPr>
              <a:t>D</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esign</a:t>
            </a:r>
            <a:endParaRPr kumimoji="0" lang="en-US" altLang="zh-CN" sz="20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898955"/>
            <a:ext cx="1972976" cy="400110"/>
          </a:xfrm>
          <a:prstGeom prst="rect">
            <a:avLst/>
          </a:prstGeom>
        </p:spPr>
        <p:txBody>
          <a:bodyPr wrap="none">
            <a:spAutoFit/>
          </a:bodyPr>
          <a:lstStyle/>
          <a:p>
            <a:pPr marL="285750" marR="0" lvl="0" indent="-285750" algn="l" defTabSz="457200" rtl="0" eaLnBrk="1" fontAlgn="auto" latinLnBrk="0" hangingPunct="1">
              <a:lnSpc>
                <a:spcPct val="100000"/>
              </a:lnSpc>
              <a:spcBef>
                <a:spcPts val="2200"/>
              </a:spcBef>
              <a:spcAft>
                <a:spcPts val="0"/>
              </a:spcAft>
              <a:buClrTx/>
              <a:buSzTx/>
              <a:buFont typeface="Wingdings" panose="05000000000000000000" pitchFamily="2" charset="2"/>
              <a:buChar char="n"/>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Feature vector</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FD7E76B6-6A6E-4025-A397-8BF46A7D7E07}"/>
              </a:ext>
            </a:extLst>
          </p:cNvPr>
          <p:cNvSpPr/>
          <p:nvPr/>
        </p:nvSpPr>
        <p:spPr>
          <a:xfrm>
            <a:off x="646880" y="1543127"/>
            <a:ext cx="4572000" cy="64633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29CC91D4-365F-41DF-92AC-BF9B18305B68}"/>
              </a:ext>
            </a:extLst>
          </p:cNvPr>
          <p:cNvSpPr txBox="1"/>
          <p:nvPr/>
        </p:nvSpPr>
        <p:spPr>
          <a:xfrm>
            <a:off x="784268" y="1302073"/>
            <a:ext cx="8113486" cy="1295868"/>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Group the data by timestamp. </a:t>
            </a:r>
          </a:p>
          <a:p>
            <a:pPr marL="285750" lvl="0" indent="-285750">
              <a:lnSpc>
                <a:spcPct val="150000"/>
              </a:lnSpc>
              <a:buFont typeface="Wingdings" panose="05000000000000000000" pitchFamily="2" charset="2"/>
              <a:buChar char="u"/>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Transform the </a:t>
            </a:r>
            <a:r>
              <a:rPr lang="en-US" altLang="zh-CN" dirty="0">
                <a:solidFill>
                  <a:prstClr val="black"/>
                </a:solidFill>
              </a:rPr>
              <a:t>nonnumeric into numeric value and create the vector.</a:t>
            </a:r>
          </a:p>
          <a:p>
            <a:pPr marL="285750" indent="-285750">
              <a:lnSpc>
                <a:spcPct val="150000"/>
              </a:lnSpc>
              <a:buFont typeface="Wingdings" panose="05000000000000000000" pitchFamily="2" charset="2"/>
              <a:buChar char="u"/>
              <a:defRPr/>
            </a:pPr>
            <a:r>
              <a:rPr lang="en-US" altLang="zh-CN" dirty="0">
                <a:solidFill>
                  <a:prstClr val="black"/>
                </a:solidFill>
              </a:rPr>
              <a:t>Normalization </a:t>
            </a:r>
            <a:r>
              <a:rPr lang="en-US" altLang="zh-CN" dirty="0">
                <a:solidFill>
                  <a:prstClr val="black"/>
                </a:solidFill>
                <a:latin typeface="Calibri" panose="020F0502020204030204"/>
                <a:ea typeface="等线" panose="02010600030101010101" pitchFamily="2" charset="-122"/>
              </a:rPr>
              <a:t>the vector based on ARIMA and reduce the dimension.</a:t>
            </a:r>
            <a:endPar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3" name="箭头: 下 12">
            <a:extLst>
              <a:ext uri="{FF2B5EF4-FFF2-40B4-BE49-F238E27FC236}">
                <a16:creationId xmlns:a16="http://schemas.microsoft.com/office/drawing/2014/main" id="{7D615ED2-3092-4C91-8FC1-0AFE441F67B5}"/>
              </a:ext>
            </a:extLst>
          </p:cNvPr>
          <p:cNvSpPr/>
          <p:nvPr/>
        </p:nvSpPr>
        <p:spPr>
          <a:xfrm>
            <a:off x="4303462" y="3628025"/>
            <a:ext cx="268538" cy="32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C92EA609-C110-40B0-9D38-603CA7B489A2}"/>
              </a:ext>
            </a:extLst>
          </p:cNvPr>
          <p:cNvPicPr>
            <a:picLocks noChangeAspect="1"/>
          </p:cNvPicPr>
          <p:nvPr/>
        </p:nvPicPr>
        <p:blipFill>
          <a:blip r:embed="rId3"/>
          <a:stretch>
            <a:fillRect/>
          </a:stretch>
        </p:blipFill>
        <p:spPr>
          <a:xfrm>
            <a:off x="6662709" y="51166"/>
            <a:ext cx="2326208" cy="521767"/>
          </a:xfrm>
          <a:prstGeom prst="rect">
            <a:avLst/>
          </a:prstGeom>
        </p:spPr>
      </p:pic>
      <p:graphicFrame>
        <p:nvGraphicFramePr>
          <p:cNvPr id="16" name="表格 15">
            <a:extLst>
              <a:ext uri="{FF2B5EF4-FFF2-40B4-BE49-F238E27FC236}">
                <a16:creationId xmlns:a16="http://schemas.microsoft.com/office/drawing/2014/main" id="{0EC7AFF3-9F02-4A7D-9C2C-80E8AC53884B}"/>
              </a:ext>
            </a:extLst>
          </p:cNvPr>
          <p:cNvGraphicFramePr>
            <a:graphicFrameLocks noGrp="1"/>
          </p:cNvGraphicFramePr>
          <p:nvPr>
            <p:extLst>
              <p:ext uri="{D42A27DB-BD31-4B8C-83A1-F6EECF244321}">
                <p14:modId xmlns:p14="http://schemas.microsoft.com/office/powerpoint/2010/main" val="2978540583"/>
              </p:ext>
            </p:extLst>
          </p:nvPr>
        </p:nvGraphicFramePr>
        <p:xfrm>
          <a:off x="935200" y="2709253"/>
          <a:ext cx="7454874" cy="872769"/>
        </p:xfrm>
        <a:graphic>
          <a:graphicData uri="http://schemas.openxmlformats.org/drawingml/2006/table">
            <a:tbl>
              <a:tblPr firstRow="1" bandRow="1">
                <a:tableStyleId>{5C22544A-7EE6-4342-B048-85BDC9FD1C3A}</a:tableStyleId>
              </a:tblPr>
              <a:tblGrid>
                <a:gridCol w="1546447">
                  <a:extLst>
                    <a:ext uri="{9D8B030D-6E8A-4147-A177-3AD203B41FA5}">
                      <a16:colId xmlns:a16="http://schemas.microsoft.com/office/drawing/2014/main" val="3715000417"/>
                    </a:ext>
                  </a:extLst>
                </a:gridCol>
                <a:gridCol w="942582">
                  <a:extLst>
                    <a:ext uri="{9D8B030D-6E8A-4147-A177-3AD203B41FA5}">
                      <a16:colId xmlns:a16="http://schemas.microsoft.com/office/drawing/2014/main" val="1357697201"/>
                    </a:ext>
                  </a:extLst>
                </a:gridCol>
                <a:gridCol w="411797">
                  <a:extLst>
                    <a:ext uri="{9D8B030D-6E8A-4147-A177-3AD203B41FA5}">
                      <a16:colId xmlns:a16="http://schemas.microsoft.com/office/drawing/2014/main" val="514157737"/>
                    </a:ext>
                  </a:extLst>
                </a:gridCol>
                <a:gridCol w="759008">
                  <a:extLst>
                    <a:ext uri="{9D8B030D-6E8A-4147-A177-3AD203B41FA5}">
                      <a16:colId xmlns:a16="http://schemas.microsoft.com/office/drawing/2014/main" val="3095773797"/>
                    </a:ext>
                  </a:extLst>
                </a:gridCol>
                <a:gridCol w="759008">
                  <a:extLst>
                    <a:ext uri="{9D8B030D-6E8A-4147-A177-3AD203B41FA5}">
                      <a16:colId xmlns:a16="http://schemas.microsoft.com/office/drawing/2014/main" val="2584124934"/>
                    </a:ext>
                  </a:extLst>
                </a:gridCol>
                <a:gridCol w="759008">
                  <a:extLst>
                    <a:ext uri="{9D8B030D-6E8A-4147-A177-3AD203B41FA5}">
                      <a16:colId xmlns:a16="http://schemas.microsoft.com/office/drawing/2014/main" val="463785913"/>
                    </a:ext>
                  </a:extLst>
                </a:gridCol>
                <a:gridCol w="759008">
                  <a:extLst>
                    <a:ext uri="{9D8B030D-6E8A-4147-A177-3AD203B41FA5}">
                      <a16:colId xmlns:a16="http://schemas.microsoft.com/office/drawing/2014/main" val="90313341"/>
                    </a:ext>
                  </a:extLst>
                </a:gridCol>
                <a:gridCol w="759008">
                  <a:extLst>
                    <a:ext uri="{9D8B030D-6E8A-4147-A177-3AD203B41FA5}">
                      <a16:colId xmlns:a16="http://schemas.microsoft.com/office/drawing/2014/main" val="1486079573"/>
                    </a:ext>
                  </a:extLst>
                </a:gridCol>
                <a:gridCol w="759008">
                  <a:extLst>
                    <a:ext uri="{9D8B030D-6E8A-4147-A177-3AD203B41FA5}">
                      <a16:colId xmlns:a16="http://schemas.microsoft.com/office/drawing/2014/main" val="2759060482"/>
                    </a:ext>
                  </a:extLst>
                </a:gridCol>
              </a:tblGrid>
              <a:tr h="290923">
                <a:tc>
                  <a:txBody>
                    <a:bodyPr/>
                    <a:lstStyle/>
                    <a:p>
                      <a:pPr algn="ctr">
                        <a:spcAft>
                          <a:spcPts val="0"/>
                        </a:spcAft>
                      </a:pPr>
                      <a:r>
                        <a:rPr lang="en-US" sz="1000" kern="100" dirty="0">
                          <a:effectLst/>
                        </a:rPr>
                        <a:t>timestamp</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rPr>
                        <a:t>server_id</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rPr>
                        <a:t>CPU</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00" kern="100" dirty="0">
                          <a:effectLst/>
                        </a:rPr>
                        <a:t>Bandwidth</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1000" dirty="0"/>
                        <a:t>disk</a:t>
                      </a:r>
                      <a:endParaRPr lang="zh-CN" altLang="en-US" sz="1000" dirty="0"/>
                    </a:p>
                  </a:txBody>
                  <a:tcPr/>
                </a:tc>
                <a:tc>
                  <a:txBody>
                    <a:bodyPr/>
                    <a:lstStyle/>
                    <a:p>
                      <a:pPr algn="ctr"/>
                      <a:r>
                        <a:rPr lang="en-US" altLang="zh-CN" sz="1000" dirty="0"/>
                        <a:t>Memory</a:t>
                      </a:r>
                      <a:endParaRPr lang="zh-CN" altLang="en-US" sz="1000" dirty="0"/>
                    </a:p>
                  </a:txBody>
                  <a:tcPr/>
                </a:tc>
                <a:tc>
                  <a:txBody>
                    <a:bodyPr/>
                    <a:lstStyle/>
                    <a:p>
                      <a:pPr algn="ctr"/>
                      <a:r>
                        <a:rPr lang="en-US" altLang="zh-CN" sz="1000" dirty="0"/>
                        <a:t>con_num</a:t>
                      </a:r>
                      <a:endParaRPr lang="zh-CN" altLang="en-US" sz="1000" dirty="0"/>
                    </a:p>
                  </a:txBody>
                  <a:tcPr/>
                </a:tc>
                <a:tc>
                  <a:txBody>
                    <a:bodyPr/>
                    <a:lstStyle/>
                    <a:p>
                      <a:pPr algn="ctr"/>
                      <a:r>
                        <a:rPr lang="en-US" altLang="zh-CN" sz="1000" dirty="0"/>
                        <a:t>process</a:t>
                      </a:r>
                      <a:endParaRPr lang="zh-CN" altLang="en-US" sz="1000" dirty="0"/>
                    </a:p>
                  </a:txBody>
                  <a:tcPr/>
                </a:tc>
                <a:tc>
                  <a:txBody>
                    <a:bodyPr/>
                    <a:lstStyle/>
                    <a:p>
                      <a:pPr algn="ctr"/>
                      <a:r>
                        <a:rPr lang="en-US" altLang="zh-CN" sz="1000" dirty="0"/>
                        <a:t>RRT</a:t>
                      </a:r>
                      <a:endParaRPr lang="zh-CN" altLang="en-US" sz="1000" dirty="0"/>
                    </a:p>
                  </a:txBody>
                  <a:tcPr/>
                </a:tc>
                <a:extLst>
                  <a:ext uri="{0D108BD9-81ED-4DB2-BD59-A6C34878D82A}">
                    <a16:rowId xmlns:a16="http://schemas.microsoft.com/office/drawing/2014/main" val="481299044"/>
                  </a:ext>
                </a:extLst>
              </a:tr>
              <a:tr h="290923">
                <a:tc>
                  <a:txBody>
                    <a:bodyPr/>
                    <a:lstStyle/>
                    <a:p>
                      <a:pPr algn="ctr">
                        <a:spcAft>
                          <a:spcPts val="0"/>
                        </a:spcAft>
                      </a:pPr>
                      <a:r>
                        <a:rPr lang="en-US" sz="1100" kern="100" dirty="0">
                          <a:effectLst/>
                        </a:rPr>
                        <a:t>2019-6-20 11:11:11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000001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0.89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20Mps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1200" dirty="0"/>
                        <a:t>10G</a:t>
                      </a:r>
                      <a:endParaRPr lang="zh-CN" altLang="en-US" sz="1200" dirty="0"/>
                    </a:p>
                  </a:txBody>
                  <a:tcPr/>
                </a:tc>
                <a:tc>
                  <a:txBody>
                    <a:bodyPr/>
                    <a:lstStyle/>
                    <a:p>
                      <a:pPr algn="ctr"/>
                      <a:r>
                        <a:rPr lang="en-US" altLang="zh-CN" sz="1200" dirty="0"/>
                        <a:t>3G</a:t>
                      </a:r>
                      <a:endParaRPr lang="zh-CN" altLang="en-US" sz="1200" dirty="0"/>
                    </a:p>
                  </a:txBody>
                  <a:tcPr/>
                </a:tc>
                <a:tc>
                  <a:txBody>
                    <a:bodyPr/>
                    <a:lstStyle/>
                    <a:p>
                      <a:pPr algn="ctr"/>
                      <a:r>
                        <a:rPr lang="en-US" altLang="zh-CN" sz="1200" dirty="0"/>
                        <a:t>133</a:t>
                      </a:r>
                      <a:endParaRPr lang="zh-CN" altLang="en-US" sz="1200" dirty="0"/>
                    </a:p>
                  </a:txBody>
                  <a:tcPr/>
                </a:tc>
                <a:tc>
                  <a:txBody>
                    <a:bodyPr/>
                    <a:lstStyle/>
                    <a:p>
                      <a:pPr algn="ctr"/>
                      <a:r>
                        <a:rPr lang="en-US" altLang="zh-CN" sz="1200" dirty="0"/>
                        <a:t>100</a:t>
                      </a:r>
                      <a:endParaRPr lang="zh-CN" altLang="en-US" sz="1200" dirty="0"/>
                    </a:p>
                  </a:txBody>
                  <a:tcPr/>
                </a:tc>
                <a:tc>
                  <a:txBody>
                    <a:bodyPr/>
                    <a:lstStyle/>
                    <a:p>
                      <a:pPr algn="ctr"/>
                      <a:r>
                        <a:rPr lang="en-US" altLang="zh-CN" sz="1200" dirty="0"/>
                        <a:t>150ms</a:t>
                      </a:r>
                      <a:endParaRPr lang="zh-CN" altLang="en-US" sz="1200" dirty="0"/>
                    </a:p>
                  </a:txBody>
                  <a:tcPr/>
                </a:tc>
                <a:extLst>
                  <a:ext uri="{0D108BD9-81ED-4DB2-BD59-A6C34878D82A}">
                    <a16:rowId xmlns:a16="http://schemas.microsoft.com/office/drawing/2014/main" val="3019751479"/>
                  </a:ext>
                </a:extLst>
              </a:tr>
              <a:tr h="290923">
                <a:tc>
                  <a:txBody>
                    <a:bodyPr/>
                    <a:lstStyle/>
                    <a:p>
                      <a:pPr algn="ctr">
                        <a:spcAft>
                          <a:spcPts val="0"/>
                        </a:spcAft>
                      </a:pPr>
                      <a:r>
                        <a:rPr lang="en-US" sz="1100" kern="100" dirty="0">
                          <a:effectLst/>
                        </a:rPr>
                        <a:t>2019-6-20 11:11:11</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000001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0.95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18Mps</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altLang="zh-CN" sz="1200" dirty="0"/>
                        <a:t>18G</a:t>
                      </a:r>
                      <a:endParaRPr lang="zh-CN" altLang="en-US" sz="1200" dirty="0"/>
                    </a:p>
                  </a:txBody>
                  <a:tcPr/>
                </a:tc>
                <a:tc>
                  <a:txBody>
                    <a:bodyPr/>
                    <a:lstStyle/>
                    <a:p>
                      <a:pPr algn="ctr"/>
                      <a:r>
                        <a:rPr lang="en-US" altLang="zh-CN" sz="1200" dirty="0"/>
                        <a:t>2G</a:t>
                      </a:r>
                      <a:endParaRPr lang="zh-CN" altLang="en-US" sz="1200" dirty="0"/>
                    </a:p>
                  </a:txBody>
                  <a:tcPr/>
                </a:tc>
                <a:tc>
                  <a:txBody>
                    <a:bodyPr/>
                    <a:lstStyle/>
                    <a:p>
                      <a:pPr algn="ctr"/>
                      <a:r>
                        <a:rPr lang="en-US" altLang="zh-CN" sz="1200" dirty="0"/>
                        <a:t>456</a:t>
                      </a:r>
                      <a:endParaRPr lang="zh-CN" altLang="en-US" sz="1200" dirty="0"/>
                    </a:p>
                  </a:txBody>
                  <a:tcPr/>
                </a:tc>
                <a:tc>
                  <a:txBody>
                    <a:bodyPr/>
                    <a:lstStyle/>
                    <a:p>
                      <a:pPr algn="ctr"/>
                      <a:r>
                        <a:rPr lang="en-US" altLang="zh-CN" sz="1200" dirty="0"/>
                        <a:t>123</a:t>
                      </a:r>
                      <a:endParaRPr lang="zh-CN" altLang="en-US" sz="1200" dirty="0"/>
                    </a:p>
                  </a:txBody>
                  <a:tcPr/>
                </a:tc>
                <a:tc>
                  <a:txBody>
                    <a:bodyPr/>
                    <a:lstStyle/>
                    <a:p>
                      <a:pPr algn="ctr"/>
                      <a:r>
                        <a:rPr lang="en-US" altLang="zh-CN" sz="1200" dirty="0"/>
                        <a:t>100ms</a:t>
                      </a:r>
                      <a:endParaRPr lang="zh-CN" altLang="en-US" sz="1200" dirty="0"/>
                    </a:p>
                  </a:txBody>
                  <a:tcPr/>
                </a:tc>
                <a:extLst>
                  <a:ext uri="{0D108BD9-81ED-4DB2-BD59-A6C34878D82A}">
                    <a16:rowId xmlns:a16="http://schemas.microsoft.com/office/drawing/2014/main" val="2729558372"/>
                  </a:ext>
                </a:extLst>
              </a:tr>
            </a:tbl>
          </a:graphicData>
        </a:graphic>
      </p:graphicFrame>
      <p:graphicFrame>
        <p:nvGraphicFramePr>
          <p:cNvPr id="17" name="表格 16">
            <a:extLst>
              <a:ext uri="{FF2B5EF4-FFF2-40B4-BE49-F238E27FC236}">
                <a16:creationId xmlns:a16="http://schemas.microsoft.com/office/drawing/2014/main" id="{2C9FEDD2-B5FC-487D-9BB2-09C6E31EE142}"/>
              </a:ext>
            </a:extLst>
          </p:cNvPr>
          <p:cNvGraphicFramePr>
            <a:graphicFrameLocks noGrp="1"/>
          </p:cNvGraphicFramePr>
          <p:nvPr>
            <p:extLst>
              <p:ext uri="{D42A27DB-BD31-4B8C-83A1-F6EECF244321}">
                <p14:modId xmlns:p14="http://schemas.microsoft.com/office/powerpoint/2010/main" val="727954945"/>
              </p:ext>
            </p:extLst>
          </p:nvPr>
        </p:nvGraphicFramePr>
        <p:xfrm>
          <a:off x="2238754" y="3981586"/>
          <a:ext cx="4608646" cy="290923"/>
        </p:xfrm>
        <a:graphic>
          <a:graphicData uri="http://schemas.openxmlformats.org/drawingml/2006/table">
            <a:tbl>
              <a:tblPr firstRow="1" bandRow="1">
                <a:tableStyleId>{5C22544A-7EE6-4342-B048-85BDC9FD1C3A}</a:tableStyleId>
              </a:tblPr>
              <a:tblGrid>
                <a:gridCol w="658378">
                  <a:extLst>
                    <a:ext uri="{9D8B030D-6E8A-4147-A177-3AD203B41FA5}">
                      <a16:colId xmlns:a16="http://schemas.microsoft.com/office/drawing/2014/main" val="2912575012"/>
                    </a:ext>
                  </a:extLst>
                </a:gridCol>
                <a:gridCol w="658378">
                  <a:extLst>
                    <a:ext uri="{9D8B030D-6E8A-4147-A177-3AD203B41FA5}">
                      <a16:colId xmlns:a16="http://schemas.microsoft.com/office/drawing/2014/main" val="2188693603"/>
                    </a:ext>
                  </a:extLst>
                </a:gridCol>
                <a:gridCol w="658378">
                  <a:extLst>
                    <a:ext uri="{9D8B030D-6E8A-4147-A177-3AD203B41FA5}">
                      <a16:colId xmlns:a16="http://schemas.microsoft.com/office/drawing/2014/main" val="3465774319"/>
                    </a:ext>
                  </a:extLst>
                </a:gridCol>
                <a:gridCol w="658378">
                  <a:extLst>
                    <a:ext uri="{9D8B030D-6E8A-4147-A177-3AD203B41FA5}">
                      <a16:colId xmlns:a16="http://schemas.microsoft.com/office/drawing/2014/main" val="1193474985"/>
                    </a:ext>
                  </a:extLst>
                </a:gridCol>
                <a:gridCol w="658378">
                  <a:extLst>
                    <a:ext uri="{9D8B030D-6E8A-4147-A177-3AD203B41FA5}">
                      <a16:colId xmlns:a16="http://schemas.microsoft.com/office/drawing/2014/main" val="3217366229"/>
                    </a:ext>
                  </a:extLst>
                </a:gridCol>
                <a:gridCol w="658378">
                  <a:extLst>
                    <a:ext uri="{9D8B030D-6E8A-4147-A177-3AD203B41FA5}">
                      <a16:colId xmlns:a16="http://schemas.microsoft.com/office/drawing/2014/main" val="530043599"/>
                    </a:ext>
                  </a:extLst>
                </a:gridCol>
                <a:gridCol w="658378">
                  <a:extLst>
                    <a:ext uri="{9D8B030D-6E8A-4147-A177-3AD203B41FA5}">
                      <a16:colId xmlns:a16="http://schemas.microsoft.com/office/drawing/2014/main" val="5158963"/>
                    </a:ext>
                  </a:extLst>
                </a:gridCol>
              </a:tblGrid>
              <a:tr h="290923">
                <a:tc>
                  <a:txBody>
                    <a:bodyPr/>
                    <a:lstStyle/>
                    <a:p>
                      <a:pPr marL="0" algn="ctr" defTabSz="685800" rtl="0" eaLnBrk="1" latinLnBrk="0" hangingPunct="1">
                        <a:spcAft>
                          <a:spcPts val="0"/>
                        </a:spcAft>
                      </a:pPr>
                      <a:r>
                        <a:rPr lang="en-US" altLang="zh-CN" sz="1000" b="0" kern="1200" dirty="0">
                          <a:solidFill>
                            <a:schemeClr val="lt1"/>
                          </a:solidFill>
                          <a:latin typeface="+mn-lt"/>
                          <a:ea typeface="+mn-ea"/>
                          <a:cs typeface="+mn-cs"/>
                        </a:rPr>
                        <a:t>0.2134</a:t>
                      </a:r>
                      <a:endParaRPr lang="zh-CN" altLang="en-US" sz="1000" b="0" kern="1200" dirty="0">
                        <a:solidFill>
                          <a:schemeClr val="lt1"/>
                        </a:solidFill>
                        <a:latin typeface="+mn-lt"/>
                        <a:ea typeface="+mn-ea"/>
                        <a:cs typeface="+mn-cs"/>
                      </a:endParaRPr>
                    </a:p>
                  </a:txBody>
                  <a:tcPr marL="68580" marR="68580" marT="0" marB="0"/>
                </a:tc>
                <a:tc>
                  <a:txBody>
                    <a:bodyPr/>
                    <a:lstStyle/>
                    <a:p>
                      <a:pPr marL="0" algn="ctr" defTabSz="685800" rtl="0" eaLnBrk="1" latinLnBrk="0" hangingPunct="1">
                        <a:spcAft>
                          <a:spcPts val="0"/>
                        </a:spcAft>
                      </a:pPr>
                      <a:r>
                        <a:rPr lang="en-US" altLang="zh-CN" sz="1000" b="0" kern="1200" dirty="0">
                          <a:solidFill>
                            <a:schemeClr val="lt1"/>
                          </a:solidFill>
                          <a:latin typeface="+mn-lt"/>
                          <a:ea typeface="+mn-ea"/>
                          <a:cs typeface="+mn-cs"/>
                        </a:rPr>
                        <a:t>0.3325</a:t>
                      </a:r>
                      <a:endParaRPr lang="zh-CN" altLang="en-US" sz="1000" b="0" kern="1200" dirty="0">
                        <a:solidFill>
                          <a:schemeClr val="lt1"/>
                        </a:solidFill>
                        <a:latin typeface="+mn-lt"/>
                        <a:ea typeface="+mn-ea"/>
                        <a:cs typeface="+mn-cs"/>
                      </a:endParaRPr>
                    </a:p>
                  </a:txBody>
                  <a:tcPr marL="68580" marR="68580" marT="0" marB="0"/>
                </a:tc>
                <a:tc>
                  <a:txBody>
                    <a:bodyPr/>
                    <a:lstStyle/>
                    <a:p>
                      <a:pPr algn="ctr"/>
                      <a:r>
                        <a:rPr lang="en-US" altLang="zh-CN" sz="1000" b="0" dirty="0"/>
                        <a:t>0.2135</a:t>
                      </a:r>
                      <a:endParaRPr lang="zh-CN" altLang="en-US" sz="1000" b="0" dirty="0"/>
                    </a:p>
                  </a:txBody>
                  <a:tcPr/>
                </a:tc>
                <a:tc>
                  <a:txBody>
                    <a:bodyPr/>
                    <a:lstStyle/>
                    <a:p>
                      <a:pPr algn="ctr"/>
                      <a:r>
                        <a:rPr lang="en-US" altLang="zh-CN" sz="1000" b="0" dirty="0"/>
                        <a:t>0.1234</a:t>
                      </a:r>
                      <a:endParaRPr lang="zh-CN" altLang="en-US" sz="1000" b="0" dirty="0"/>
                    </a:p>
                  </a:txBody>
                  <a:tcPr/>
                </a:tc>
                <a:tc>
                  <a:txBody>
                    <a:bodyPr/>
                    <a:lstStyle/>
                    <a:p>
                      <a:pPr algn="ctr"/>
                      <a:r>
                        <a:rPr lang="en-US" altLang="zh-CN" sz="1000" b="0" dirty="0"/>
                        <a:t>0.3135</a:t>
                      </a:r>
                      <a:endParaRPr lang="zh-CN" altLang="en-US" sz="1000" b="0" dirty="0"/>
                    </a:p>
                  </a:txBody>
                  <a:tcPr/>
                </a:tc>
                <a:tc>
                  <a:txBody>
                    <a:bodyPr/>
                    <a:lstStyle/>
                    <a:p>
                      <a:pPr algn="ctr"/>
                      <a:r>
                        <a:rPr lang="en-US" altLang="zh-CN" sz="1000" b="0" dirty="0"/>
                        <a:t>0.2132</a:t>
                      </a:r>
                      <a:endParaRPr lang="zh-CN" altLang="en-US" sz="1000" b="0" dirty="0"/>
                    </a:p>
                  </a:txBody>
                  <a:tcPr/>
                </a:tc>
                <a:tc>
                  <a:txBody>
                    <a:bodyPr/>
                    <a:lstStyle/>
                    <a:p>
                      <a:pPr algn="ctr"/>
                      <a:r>
                        <a:rPr lang="en-US" altLang="zh-CN" sz="1000" b="0" dirty="0"/>
                        <a:t>0.21425</a:t>
                      </a:r>
                      <a:endParaRPr lang="zh-CN" altLang="en-US" sz="1000" b="0" dirty="0"/>
                    </a:p>
                  </a:txBody>
                  <a:tcPr/>
                </a:tc>
                <a:extLst>
                  <a:ext uri="{0D108BD9-81ED-4DB2-BD59-A6C34878D82A}">
                    <a16:rowId xmlns:a16="http://schemas.microsoft.com/office/drawing/2014/main" val="3821618132"/>
                  </a:ext>
                </a:extLst>
              </a:tr>
            </a:tbl>
          </a:graphicData>
        </a:graphic>
      </p:graphicFrame>
      <p:sp>
        <p:nvSpPr>
          <p:cNvPr id="20" name="箭头: 下 19">
            <a:extLst>
              <a:ext uri="{FF2B5EF4-FFF2-40B4-BE49-F238E27FC236}">
                <a16:creationId xmlns:a16="http://schemas.microsoft.com/office/drawing/2014/main" id="{9AC33E60-AB51-43A4-B3D0-3B6DCEC8DC6B}"/>
              </a:ext>
            </a:extLst>
          </p:cNvPr>
          <p:cNvSpPr/>
          <p:nvPr/>
        </p:nvSpPr>
        <p:spPr>
          <a:xfrm>
            <a:off x="4303462" y="4283019"/>
            <a:ext cx="268538" cy="32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BCF2B72-0396-4A7B-8352-407B6BD5BB8A}"/>
              </a:ext>
            </a:extLst>
          </p:cNvPr>
          <p:cNvSpPr txBox="1"/>
          <p:nvPr/>
        </p:nvSpPr>
        <p:spPr>
          <a:xfrm>
            <a:off x="52551" y="2952987"/>
            <a:ext cx="935200" cy="307777"/>
          </a:xfrm>
          <a:prstGeom prst="rect">
            <a:avLst/>
          </a:prstGeom>
          <a:noFill/>
        </p:spPr>
        <p:txBody>
          <a:bodyPr wrap="square" rtlCol="0">
            <a:spAutoFit/>
          </a:bodyPr>
          <a:lstStyle/>
          <a:p>
            <a:r>
              <a:rPr lang="en-US" altLang="zh-CN" sz="1400" b="1" dirty="0"/>
              <a:t>Raw data</a:t>
            </a:r>
            <a:endParaRPr lang="zh-CN" altLang="en-US" sz="1400" b="1" dirty="0"/>
          </a:p>
        </p:txBody>
      </p:sp>
      <p:sp>
        <p:nvSpPr>
          <p:cNvPr id="23" name="文本框 22">
            <a:extLst>
              <a:ext uri="{FF2B5EF4-FFF2-40B4-BE49-F238E27FC236}">
                <a16:creationId xmlns:a16="http://schemas.microsoft.com/office/drawing/2014/main" id="{5DAFB9EE-D8ED-4F84-AE51-489A9036DCB7}"/>
              </a:ext>
            </a:extLst>
          </p:cNvPr>
          <p:cNvSpPr txBox="1"/>
          <p:nvPr/>
        </p:nvSpPr>
        <p:spPr>
          <a:xfrm>
            <a:off x="646880" y="3945758"/>
            <a:ext cx="1723497" cy="307777"/>
          </a:xfrm>
          <a:prstGeom prst="rect">
            <a:avLst/>
          </a:prstGeom>
          <a:noFill/>
        </p:spPr>
        <p:txBody>
          <a:bodyPr wrap="square" rtlCol="0">
            <a:spAutoFit/>
          </a:bodyPr>
          <a:lstStyle/>
          <a:p>
            <a:r>
              <a:rPr lang="en-US" altLang="zh-CN" sz="1400" b="1" dirty="0"/>
              <a:t>After transforming</a:t>
            </a:r>
            <a:endParaRPr lang="zh-CN" altLang="en-US" sz="1400" b="1" dirty="0"/>
          </a:p>
        </p:txBody>
      </p:sp>
      <p:sp>
        <p:nvSpPr>
          <p:cNvPr id="24" name="文本框 23">
            <a:extLst>
              <a:ext uri="{FF2B5EF4-FFF2-40B4-BE49-F238E27FC236}">
                <a16:creationId xmlns:a16="http://schemas.microsoft.com/office/drawing/2014/main" id="{36754776-C158-40F7-BC8C-7EAA9AA0B769}"/>
              </a:ext>
            </a:extLst>
          </p:cNvPr>
          <p:cNvSpPr txBox="1"/>
          <p:nvPr/>
        </p:nvSpPr>
        <p:spPr>
          <a:xfrm>
            <a:off x="1359561" y="4573575"/>
            <a:ext cx="2177829" cy="307777"/>
          </a:xfrm>
          <a:prstGeom prst="rect">
            <a:avLst/>
          </a:prstGeom>
          <a:noFill/>
        </p:spPr>
        <p:txBody>
          <a:bodyPr wrap="square" rtlCol="0">
            <a:spAutoFit/>
          </a:bodyPr>
          <a:lstStyle/>
          <a:p>
            <a:r>
              <a:rPr lang="en-US" altLang="zh-CN" sz="1400" b="1" dirty="0"/>
              <a:t>After dimension reducing</a:t>
            </a:r>
            <a:endParaRPr lang="zh-CN" altLang="en-US" sz="1400" b="1" dirty="0"/>
          </a:p>
        </p:txBody>
      </p:sp>
      <p:sp>
        <p:nvSpPr>
          <p:cNvPr id="25" name="文本框 24">
            <a:extLst>
              <a:ext uri="{FF2B5EF4-FFF2-40B4-BE49-F238E27FC236}">
                <a16:creationId xmlns:a16="http://schemas.microsoft.com/office/drawing/2014/main" id="{988CBC21-F024-4481-8E53-2496419F41E4}"/>
              </a:ext>
            </a:extLst>
          </p:cNvPr>
          <p:cNvSpPr txBox="1"/>
          <p:nvPr/>
        </p:nvSpPr>
        <p:spPr>
          <a:xfrm>
            <a:off x="94589" y="3290228"/>
            <a:ext cx="1019503" cy="307777"/>
          </a:xfrm>
          <a:prstGeom prst="rect">
            <a:avLst/>
          </a:prstGeom>
          <a:noFill/>
        </p:spPr>
        <p:txBody>
          <a:bodyPr wrap="square" rtlCol="0">
            <a:spAutoFit/>
          </a:bodyPr>
          <a:lstStyle/>
          <a:p>
            <a:r>
              <a:rPr lang="en-US" altLang="zh-CN" sz="1400" b="1" dirty="0"/>
              <a:t>ARIMA </a:t>
            </a:r>
            <a:endParaRPr lang="zh-CN" altLang="en-US" sz="1400" b="1" dirty="0"/>
          </a:p>
        </p:txBody>
      </p:sp>
      <p:graphicFrame>
        <p:nvGraphicFramePr>
          <p:cNvPr id="22" name="表格 21">
            <a:extLst>
              <a:ext uri="{FF2B5EF4-FFF2-40B4-BE49-F238E27FC236}">
                <a16:creationId xmlns:a16="http://schemas.microsoft.com/office/drawing/2014/main" id="{8C5312CC-451C-4EB2-8F3C-FA3723B91B8E}"/>
              </a:ext>
            </a:extLst>
          </p:cNvPr>
          <p:cNvGraphicFramePr>
            <a:graphicFrameLocks noGrp="1"/>
          </p:cNvGraphicFramePr>
          <p:nvPr>
            <p:extLst>
              <p:ext uri="{D42A27DB-BD31-4B8C-83A1-F6EECF244321}">
                <p14:modId xmlns:p14="http://schemas.microsoft.com/office/powerpoint/2010/main" val="3960797642"/>
              </p:ext>
            </p:extLst>
          </p:nvPr>
        </p:nvGraphicFramePr>
        <p:xfrm>
          <a:off x="3477553" y="4613569"/>
          <a:ext cx="1975134" cy="290923"/>
        </p:xfrm>
        <a:graphic>
          <a:graphicData uri="http://schemas.openxmlformats.org/drawingml/2006/table">
            <a:tbl>
              <a:tblPr firstRow="1" bandRow="1">
                <a:tableStyleId>{5C22544A-7EE6-4342-B048-85BDC9FD1C3A}</a:tableStyleId>
              </a:tblPr>
              <a:tblGrid>
                <a:gridCol w="658378">
                  <a:extLst>
                    <a:ext uri="{9D8B030D-6E8A-4147-A177-3AD203B41FA5}">
                      <a16:colId xmlns:a16="http://schemas.microsoft.com/office/drawing/2014/main" val="3026378304"/>
                    </a:ext>
                  </a:extLst>
                </a:gridCol>
                <a:gridCol w="658378">
                  <a:extLst>
                    <a:ext uri="{9D8B030D-6E8A-4147-A177-3AD203B41FA5}">
                      <a16:colId xmlns:a16="http://schemas.microsoft.com/office/drawing/2014/main" val="51971748"/>
                    </a:ext>
                  </a:extLst>
                </a:gridCol>
                <a:gridCol w="658378">
                  <a:extLst>
                    <a:ext uri="{9D8B030D-6E8A-4147-A177-3AD203B41FA5}">
                      <a16:colId xmlns:a16="http://schemas.microsoft.com/office/drawing/2014/main" val="3153010784"/>
                    </a:ext>
                  </a:extLst>
                </a:gridCol>
              </a:tblGrid>
              <a:tr h="290923">
                <a:tc>
                  <a:txBody>
                    <a:bodyPr/>
                    <a:lstStyle/>
                    <a:p>
                      <a:pPr algn="ctr"/>
                      <a:r>
                        <a:rPr lang="en-US" altLang="zh-CN" sz="1000" b="0" dirty="0"/>
                        <a:t>0.1234</a:t>
                      </a:r>
                      <a:endParaRPr lang="zh-CN" altLang="en-US" sz="1000" b="0" dirty="0"/>
                    </a:p>
                  </a:txBody>
                  <a:tcPr/>
                </a:tc>
                <a:tc>
                  <a:txBody>
                    <a:bodyPr/>
                    <a:lstStyle/>
                    <a:p>
                      <a:pPr algn="ctr"/>
                      <a:r>
                        <a:rPr lang="en-US" altLang="zh-CN" sz="1000" b="0" dirty="0"/>
                        <a:t>0.3135</a:t>
                      </a:r>
                      <a:endParaRPr lang="zh-CN" altLang="en-US" sz="1000" b="0" dirty="0"/>
                    </a:p>
                  </a:txBody>
                  <a:tcPr/>
                </a:tc>
                <a:tc>
                  <a:txBody>
                    <a:bodyPr/>
                    <a:lstStyle/>
                    <a:p>
                      <a:pPr algn="ctr"/>
                      <a:r>
                        <a:rPr lang="en-US" altLang="zh-CN" sz="1000" b="0" dirty="0"/>
                        <a:t>0.2132</a:t>
                      </a:r>
                      <a:endParaRPr lang="zh-CN" altLang="en-US" sz="1000" b="0" dirty="0"/>
                    </a:p>
                  </a:txBody>
                  <a:tcPr/>
                </a:tc>
                <a:extLst>
                  <a:ext uri="{0D108BD9-81ED-4DB2-BD59-A6C34878D82A}">
                    <a16:rowId xmlns:a16="http://schemas.microsoft.com/office/drawing/2014/main" val="1340669014"/>
                  </a:ext>
                </a:extLst>
              </a:tr>
            </a:tbl>
          </a:graphicData>
        </a:graphic>
      </p:graphicFrame>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C6B62AD6-BB2D-4323-B2C7-E271AD3227D8}"/>
                  </a:ext>
                </a:extLst>
              </p:cNvPr>
              <p:cNvSpPr txBox="1"/>
              <p:nvPr/>
            </p:nvSpPr>
            <p:spPr>
              <a:xfrm>
                <a:off x="7113793" y="3847882"/>
                <a:ext cx="1348318" cy="5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zh-CN" altLang="en-US" i="1" smtClean="0">
                              <a:latin typeface="Cambria Math" panose="02040503050406030204" pitchFamily="18" charset="0"/>
                            </a:rPr>
                          </m:ctrlPr>
                        </m:fPr>
                        <m:num>
                          <m:d>
                            <m:dPr>
                              <m:begChr m:val="|"/>
                              <m:endChr m:val="|"/>
                              <m:ctrlPr>
                                <a:rPr lang="zh-CN" altLang="en-US" i="1" smtClean="0">
                                  <a:latin typeface="Cambria Math" panose="02040503050406030204" pitchFamily="18" charset="0"/>
                                </a:rPr>
                              </m:ctrlPr>
                            </m:dPr>
                            <m:e>
                              <m:r>
                                <a:rPr lang="zh-CN" altLang="en-US"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num>
                        <m:den>
                          <m:r>
                            <a:rPr lang="zh-CN" altLang="en-US" i="1" smtClean="0">
                              <a:latin typeface="Cambria Math" panose="02040503050406030204" pitchFamily="18" charset="0"/>
                            </a:rPr>
                            <m:t>𝐸</m:t>
                          </m:r>
                          <m:r>
                            <a:rPr lang="en-US" altLang="zh-CN" b="0" i="1" smtClean="0">
                              <a:latin typeface="Cambria Math" panose="02040503050406030204" pitchFamily="18" charset="0"/>
                            </a:rPr>
                            <m:t>(</m:t>
                          </m:r>
                          <m:r>
                            <a:rPr lang="zh-CN" altLang="en-US" b="0" i="1" smtClean="0">
                              <a:latin typeface="Cambria Math" panose="02040503050406030204" pitchFamily="18" charset="0"/>
                            </a:rPr>
                            <m:t>𝜒</m:t>
                          </m:r>
                          <m:r>
                            <a:rPr lang="en-US" altLang="zh-CN" b="0" i="1" smtClean="0">
                              <a:latin typeface="Cambria Math" panose="02040503050406030204" pitchFamily="18" charset="0"/>
                            </a:rPr>
                            <m:t>)</m:t>
                          </m:r>
                        </m:den>
                      </m:f>
                    </m:oMath>
                  </m:oMathPara>
                </a14:m>
                <a:endParaRPr lang="zh-CN" altLang="en-US" dirty="0"/>
              </a:p>
            </p:txBody>
          </p:sp>
        </mc:Choice>
        <mc:Fallback xmlns="">
          <p:sp>
            <p:nvSpPr>
              <p:cNvPr id="26" name="文本框 25">
                <a:extLst>
                  <a:ext uri="{FF2B5EF4-FFF2-40B4-BE49-F238E27FC236}">
                    <a16:creationId xmlns:a16="http://schemas.microsoft.com/office/drawing/2014/main" id="{C6B62AD6-BB2D-4323-B2C7-E271AD3227D8}"/>
                  </a:ext>
                </a:extLst>
              </p:cNvPr>
              <p:cNvSpPr txBox="1">
                <a:spLocks noRot="1" noChangeAspect="1" noMove="1" noResize="1" noEditPoints="1" noAdjustHandles="1" noChangeArrowheads="1" noChangeShapeType="1" noTextEdit="1"/>
              </p:cNvSpPr>
              <p:nvPr/>
            </p:nvSpPr>
            <p:spPr>
              <a:xfrm>
                <a:off x="7113793" y="3847882"/>
                <a:ext cx="1348318" cy="58464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420871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908957" y="206330"/>
            <a:ext cx="901209"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ii-CN" sz="2000" b="1" i="0" u="none" strike="noStrike" kern="1200" cap="none" spc="0" normalizeH="0" baseline="0" noProof="0" dirty="0">
                <a:ln>
                  <a:noFill/>
                </a:ln>
                <a:solidFill>
                  <a:prstClr val="black"/>
                </a:solidFill>
                <a:effectLst/>
                <a:uLnTx/>
                <a:uFillTx/>
                <a:latin typeface="Calibri" panose="020F0502020204030204"/>
                <a:ea typeface="Microsoft Yi Baiti" panose="03000500000000000000" pitchFamily="66" charset="0"/>
                <a:cs typeface="+mn-cs"/>
              </a:rPr>
              <a:t>D</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esign</a:t>
            </a:r>
            <a:endParaRPr kumimoji="0" lang="en-US" altLang="zh-CN" sz="20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endParaRPr>
          </a:p>
        </p:txBody>
      </p:sp>
      <p:sp>
        <p:nvSpPr>
          <p:cNvPr id="2" name="矩形 1">
            <a:extLst>
              <a:ext uri="{FF2B5EF4-FFF2-40B4-BE49-F238E27FC236}">
                <a16:creationId xmlns:a16="http://schemas.microsoft.com/office/drawing/2014/main" id="{A7A850EF-0342-495B-B550-4CA5E803B3B3}"/>
              </a:ext>
            </a:extLst>
          </p:cNvPr>
          <p:cNvSpPr/>
          <p:nvPr/>
        </p:nvSpPr>
        <p:spPr>
          <a:xfrm>
            <a:off x="452698" y="962400"/>
            <a:ext cx="2426370" cy="400110"/>
          </a:xfrm>
          <a:prstGeom prst="rect">
            <a:avLst/>
          </a:prstGeom>
        </p:spPr>
        <p:txBody>
          <a:bodyPr wrap="square">
            <a:spAutoFit/>
          </a:bodyPr>
          <a:lstStyle/>
          <a:p>
            <a:pPr marL="285750" marR="0" lvl="0" indent="-285750" algn="l" defTabSz="457200" rtl="0" eaLnBrk="1" fontAlgn="auto" latinLnBrk="0" hangingPunct="1">
              <a:lnSpc>
                <a:spcPct val="100000"/>
              </a:lnSpc>
              <a:spcBef>
                <a:spcPts val="2200"/>
              </a:spcBef>
              <a:spcAft>
                <a:spcPts val="0"/>
              </a:spcAft>
              <a:buClrTx/>
              <a:buSzTx/>
              <a:buFont typeface="Wingdings" panose="05000000000000000000" pitchFamily="2" charset="2"/>
              <a:buChar char="n"/>
              <a:tabLst/>
              <a:defRPr/>
            </a:pPr>
            <a:r>
              <a:rPr kumimoji="0" lang="en-US" altLang="zh-CN" sz="2000" b="0" i="1"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Anomaly detection</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FD7E76B6-6A6E-4025-A397-8BF46A7D7E07}"/>
              </a:ext>
            </a:extLst>
          </p:cNvPr>
          <p:cNvSpPr/>
          <p:nvPr/>
        </p:nvSpPr>
        <p:spPr>
          <a:xfrm>
            <a:off x="520758" y="1543127"/>
            <a:ext cx="457200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b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9" name="矩形 8">
            <a:extLst>
              <a:ext uri="{FF2B5EF4-FFF2-40B4-BE49-F238E27FC236}">
                <a16:creationId xmlns:a16="http://schemas.microsoft.com/office/drawing/2014/main" id="{D93F8304-060F-4518-9880-9AA6C5DA218E}"/>
              </a:ext>
            </a:extLst>
          </p:cNvPr>
          <p:cNvSpPr/>
          <p:nvPr/>
        </p:nvSpPr>
        <p:spPr>
          <a:xfrm>
            <a:off x="662655" y="1380185"/>
            <a:ext cx="5171964" cy="337335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Logstash :collect the data.</a:t>
            </a:r>
          </a:p>
          <a:p>
            <a:pPr marL="285750" indent="-285750">
              <a:lnSpc>
                <a:spcPct val="150000"/>
              </a:lnSpc>
              <a:buFont typeface="Wingdings" panose="05000000000000000000" pitchFamily="2" charset="2"/>
              <a:buChar char="Ø"/>
            </a:pPr>
            <a:r>
              <a:rPr lang="en-US" altLang="zh-CN" dirty="0"/>
              <a:t>Elasticsearch: store data.</a:t>
            </a:r>
          </a:p>
          <a:p>
            <a:pPr marL="285750" indent="-285750">
              <a:lnSpc>
                <a:spcPct val="150000"/>
              </a:lnSpc>
              <a:buFont typeface="Wingdings" panose="05000000000000000000" pitchFamily="2" charset="2"/>
              <a:buChar char="Ø"/>
            </a:pPr>
            <a:r>
              <a:rPr lang="en-US" altLang="zh-CN" dirty="0"/>
              <a:t>Feature creation: transform data to feature vector.</a:t>
            </a:r>
          </a:p>
          <a:p>
            <a:pPr marL="285750" indent="-285750">
              <a:lnSpc>
                <a:spcPct val="150000"/>
              </a:lnSpc>
              <a:buFont typeface="Wingdings" panose="05000000000000000000" pitchFamily="2" charset="2"/>
              <a:buChar char="Ø"/>
            </a:pPr>
            <a:r>
              <a:rPr lang="en-US" altLang="zh-CN" dirty="0"/>
              <a:t>ARIMA :design for the periodic data.</a:t>
            </a:r>
          </a:p>
          <a:p>
            <a:pPr marL="285750" indent="-285750">
              <a:lnSpc>
                <a:spcPct val="150000"/>
              </a:lnSpc>
              <a:buFont typeface="Wingdings" panose="05000000000000000000" pitchFamily="2" charset="2"/>
              <a:buChar char="Ø"/>
            </a:pPr>
            <a:r>
              <a:rPr lang="en-US" altLang="zh-CN" dirty="0"/>
              <a:t>t-SNE: Dimension reduction.</a:t>
            </a:r>
          </a:p>
          <a:p>
            <a:pPr marL="285750" indent="-285750">
              <a:lnSpc>
                <a:spcPct val="150000"/>
              </a:lnSpc>
              <a:buFont typeface="Wingdings" panose="05000000000000000000" pitchFamily="2" charset="2"/>
              <a:buChar char="Ø"/>
            </a:pPr>
            <a:r>
              <a:rPr lang="en-US" altLang="zh-CN" dirty="0"/>
              <a:t>Sliding window: a cache, the older data will be removed firstly.</a:t>
            </a:r>
          </a:p>
          <a:p>
            <a:pPr marL="285750" indent="-285750">
              <a:lnSpc>
                <a:spcPct val="150000"/>
              </a:lnSpc>
              <a:buFont typeface="Wingdings" panose="05000000000000000000" pitchFamily="2" charset="2"/>
              <a:buChar char="Ø"/>
            </a:pPr>
            <a:r>
              <a:rPr lang="en-US" altLang="zh-CN" dirty="0"/>
              <a:t>WA-KNN: classify the sample to detection anomaly.</a:t>
            </a:r>
            <a:endParaRPr lang="zh-CN" altLang="en-US" dirty="0"/>
          </a:p>
        </p:txBody>
      </p:sp>
      <p:pic>
        <p:nvPicPr>
          <p:cNvPr id="16" name="图片 15">
            <a:extLst>
              <a:ext uri="{FF2B5EF4-FFF2-40B4-BE49-F238E27FC236}">
                <a16:creationId xmlns:a16="http://schemas.microsoft.com/office/drawing/2014/main" id="{EED2DD41-F279-4C6B-A1B3-B77B77445BB3}"/>
              </a:ext>
            </a:extLst>
          </p:cNvPr>
          <p:cNvPicPr>
            <a:picLocks noChangeAspect="1"/>
          </p:cNvPicPr>
          <p:nvPr/>
        </p:nvPicPr>
        <p:blipFill>
          <a:blip r:embed="rId3"/>
          <a:stretch>
            <a:fillRect/>
          </a:stretch>
        </p:blipFill>
        <p:spPr>
          <a:xfrm>
            <a:off x="6568119" y="114226"/>
            <a:ext cx="2326208" cy="521767"/>
          </a:xfrm>
          <a:prstGeom prst="rect">
            <a:avLst/>
          </a:prstGeom>
        </p:spPr>
      </p:pic>
      <p:sp>
        <p:nvSpPr>
          <p:cNvPr id="17" name="右大括号 16">
            <a:extLst>
              <a:ext uri="{FF2B5EF4-FFF2-40B4-BE49-F238E27FC236}">
                <a16:creationId xmlns:a16="http://schemas.microsoft.com/office/drawing/2014/main" id="{7B2C1979-AFE6-4917-B549-95387843556D}"/>
              </a:ext>
            </a:extLst>
          </p:cNvPr>
          <p:cNvSpPr/>
          <p:nvPr/>
        </p:nvSpPr>
        <p:spPr>
          <a:xfrm>
            <a:off x="8628742" y="3714528"/>
            <a:ext cx="168893" cy="3056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733DFDF0-DCBC-465E-BE06-B776730CDFD5}"/>
              </a:ext>
            </a:extLst>
          </p:cNvPr>
          <p:cNvSpPr/>
          <p:nvPr/>
        </p:nvSpPr>
        <p:spPr>
          <a:xfrm>
            <a:off x="5834619" y="2656114"/>
            <a:ext cx="207717" cy="19227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62AEB66-83B2-4196-9865-C9A6DCCE160F}"/>
              </a:ext>
            </a:extLst>
          </p:cNvPr>
          <p:cNvSpPr txBox="1"/>
          <p:nvPr/>
        </p:nvSpPr>
        <p:spPr>
          <a:xfrm>
            <a:off x="5273614" y="3479005"/>
            <a:ext cx="680040" cy="276999"/>
          </a:xfrm>
          <a:prstGeom prst="rect">
            <a:avLst/>
          </a:prstGeom>
          <a:noFill/>
        </p:spPr>
        <p:txBody>
          <a:bodyPr wrap="square" rtlCol="0">
            <a:spAutoFit/>
          </a:bodyPr>
          <a:lstStyle/>
          <a:p>
            <a:r>
              <a:rPr lang="en-US" altLang="zh-CN" sz="1200" b="1" dirty="0">
                <a:solidFill>
                  <a:srgbClr val="FF0000"/>
                </a:solidFill>
              </a:rPr>
              <a:t>detect</a:t>
            </a:r>
            <a:endParaRPr lang="zh-CN" altLang="en-US" sz="1200" b="1" dirty="0">
              <a:solidFill>
                <a:srgbClr val="FF0000"/>
              </a:solidFill>
            </a:endParaRPr>
          </a:p>
        </p:txBody>
      </p:sp>
      <p:sp>
        <p:nvSpPr>
          <p:cNvPr id="22" name="文本框 21">
            <a:extLst>
              <a:ext uri="{FF2B5EF4-FFF2-40B4-BE49-F238E27FC236}">
                <a16:creationId xmlns:a16="http://schemas.microsoft.com/office/drawing/2014/main" id="{C58A4B4D-9B91-4E0D-9357-2F440A0A0CBF}"/>
              </a:ext>
            </a:extLst>
          </p:cNvPr>
          <p:cNvSpPr txBox="1"/>
          <p:nvPr/>
        </p:nvSpPr>
        <p:spPr>
          <a:xfrm>
            <a:off x="8713188" y="3743208"/>
            <a:ext cx="554534" cy="287885"/>
          </a:xfrm>
          <a:prstGeom prst="rect">
            <a:avLst/>
          </a:prstGeom>
          <a:noFill/>
        </p:spPr>
        <p:txBody>
          <a:bodyPr wrap="square" rtlCol="0">
            <a:spAutoFit/>
          </a:bodyPr>
          <a:lstStyle/>
          <a:p>
            <a:r>
              <a:rPr lang="en-US" altLang="zh-CN" sz="1200" b="1" dirty="0">
                <a:solidFill>
                  <a:srgbClr val="FF0000"/>
                </a:solidFill>
              </a:rPr>
              <a:t>train</a:t>
            </a:r>
            <a:endParaRPr lang="zh-CN" altLang="en-US" sz="1200" b="1" dirty="0">
              <a:solidFill>
                <a:srgbClr val="FF0000"/>
              </a:solidFill>
            </a:endParaRPr>
          </a:p>
        </p:txBody>
      </p:sp>
      <p:pic>
        <p:nvPicPr>
          <p:cNvPr id="10" name="图片 9">
            <a:extLst>
              <a:ext uri="{FF2B5EF4-FFF2-40B4-BE49-F238E27FC236}">
                <a16:creationId xmlns:a16="http://schemas.microsoft.com/office/drawing/2014/main" id="{A11D1647-AA44-4127-A594-514FEF3F0B9A}"/>
              </a:ext>
            </a:extLst>
          </p:cNvPr>
          <p:cNvPicPr>
            <a:picLocks noChangeAspect="1"/>
          </p:cNvPicPr>
          <p:nvPr/>
        </p:nvPicPr>
        <p:blipFill>
          <a:blip r:embed="rId4"/>
          <a:stretch>
            <a:fillRect/>
          </a:stretch>
        </p:blipFill>
        <p:spPr>
          <a:xfrm>
            <a:off x="5980646" y="866297"/>
            <a:ext cx="2719015" cy="4005547"/>
          </a:xfrm>
          <a:prstGeom prst="rect">
            <a:avLst/>
          </a:prstGeom>
        </p:spPr>
      </p:pic>
    </p:spTree>
    <p:extLst>
      <p:ext uri="{BB962C8B-B14F-4D97-AF65-F5344CB8AC3E}">
        <p14:creationId xmlns:p14="http://schemas.microsoft.com/office/powerpoint/2010/main" val="196758229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89125" y="0"/>
            <a:ext cx="2128342" cy="51435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5" name="组合 4"/>
          <p:cNvGrpSpPr/>
          <p:nvPr/>
        </p:nvGrpSpPr>
        <p:grpSpPr>
          <a:xfrm>
            <a:off x="1145002" y="219936"/>
            <a:ext cx="1788430" cy="178843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Calibri"/>
                  <a:ea typeface="宋体" panose="02010600030101010101" pitchFamily="2" charset="-122"/>
                  <a:cs typeface="+mn-cs"/>
                </a:endParaRPr>
              </a:p>
            </p:txBody>
          </p:sp>
        </p:grpSp>
      </p:grpSp>
      <p:sp>
        <p:nvSpPr>
          <p:cNvPr id="10" name="文本框 9"/>
          <p:cNvSpPr txBox="1"/>
          <p:nvPr/>
        </p:nvSpPr>
        <p:spPr>
          <a:xfrm>
            <a:off x="2827575" y="902485"/>
            <a:ext cx="3179649" cy="530915"/>
          </a:xfrm>
          <a:prstGeom prst="rect">
            <a:avLst/>
          </a:prstGeom>
          <a:noFill/>
        </p:spPr>
        <p:txBody>
          <a:bodyPr wrap="square" lIns="68580" tIns="34290" rIns="68580" bIns="3429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a:ln>
                  <a:noFill/>
                </a:ln>
                <a:solidFill>
                  <a:srgbClr val="ED6D00"/>
                </a:solidFill>
                <a:effectLst/>
                <a:uLnTx/>
                <a:uFillTx/>
                <a:latin typeface="等线" panose="02010600030101010101" pitchFamily="2" charset="-122"/>
                <a:ea typeface="等线" panose="02010600030101010101" pitchFamily="2" charset="-122"/>
                <a:cs typeface="+mn-cs"/>
              </a:rPr>
              <a:t>CONTENTS</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cs typeface="+mn-cs"/>
              </a:rPr>
              <a:t> </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等线" panose="02010600030101010101" pitchFamily="2" charset="-122"/>
              <a:ea typeface="等线" panose="02010600030101010101" pitchFamily="2" charset="-122"/>
              <a:cs typeface="+mn-cs"/>
            </a:endParaRPr>
          </a:p>
        </p:txBody>
      </p:sp>
      <p:sp>
        <p:nvSpPr>
          <p:cNvPr id="11" name="文本框 14"/>
          <p:cNvSpPr txBox="1"/>
          <p:nvPr/>
        </p:nvSpPr>
        <p:spPr>
          <a:xfrm>
            <a:off x="1368009" y="830698"/>
            <a:ext cx="1269334" cy="530915"/>
          </a:xfrm>
          <a:prstGeom prst="rect">
            <a:avLst/>
          </a:prstGeom>
          <a:noFill/>
        </p:spPr>
        <p:txBody>
          <a:bodyPr wrap="square" lIns="68580" tIns="34290" rIns="68580" bIns="3429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3000" b="0" i="0" u="none" strike="noStrike" kern="1200" cap="none" spc="0" normalizeH="0" baseline="0" noProof="0" dirty="0">
                <a:ln>
                  <a:noFill/>
                </a:ln>
                <a:solidFill>
                  <a:srgbClr val="ED6D00"/>
                </a:solidFill>
                <a:effectLst/>
                <a:uLnTx/>
                <a:uFillTx/>
                <a:latin typeface="ITC Avant Garde Std XLt" panose="020B0302020202020204" pitchFamily="34" charset="0"/>
                <a:ea typeface="等线" panose="02010600030101010101" pitchFamily="2" charset="-122"/>
                <a:cs typeface="+mn-cs"/>
              </a:rPr>
              <a:t>目录</a:t>
            </a:r>
            <a:endParaRPr kumimoji="0" lang="zh-CN" altLang="en-US" sz="3000" b="0" i="0" u="none" strike="noStrike" kern="1200" cap="none" spc="0" normalizeH="0" baseline="0" noProof="0" dirty="0">
              <a:ln>
                <a:noFill/>
              </a:ln>
              <a:solidFill>
                <a:srgbClr val="ED6D00"/>
              </a:solidFill>
              <a:effectLst/>
              <a:uLnTx/>
              <a:uFillTx/>
              <a:latin typeface="ITC Avant Garde Std XLt"/>
              <a:ea typeface="等线" panose="02010600030101010101" pitchFamily="2" charset="-122"/>
              <a:cs typeface="+mn-cs"/>
            </a:endParaRPr>
          </a:p>
        </p:txBody>
      </p:sp>
      <p:sp>
        <p:nvSpPr>
          <p:cNvPr id="12" name="文本框 17"/>
          <p:cNvSpPr txBox="1"/>
          <p:nvPr/>
        </p:nvSpPr>
        <p:spPr>
          <a:xfrm>
            <a:off x="2784138" y="1711840"/>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01</a:t>
            </a:r>
            <a:endParaRPr kumimoji="0" lang="zh-CN" altLang="en-US"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3" name="文本框 18"/>
          <p:cNvSpPr txBox="1"/>
          <p:nvPr/>
        </p:nvSpPr>
        <p:spPr>
          <a:xfrm>
            <a:off x="2784138" y="2406051"/>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02</a:t>
            </a:r>
            <a:endParaRPr kumimoji="0" lang="zh-CN" altLang="en-US"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4" name="文本框 19"/>
          <p:cNvSpPr txBox="1"/>
          <p:nvPr/>
        </p:nvSpPr>
        <p:spPr>
          <a:xfrm>
            <a:off x="2784138" y="3100262"/>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03</a:t>
            </a:r>
            <a:endParaRPr kumimoji="0" lang="zh-CN" altLang="en-US"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5" name="文本框 20"/>
          <p:cNvSpPr txBox="1"/>
          <p:nvPr/>
        </p:nvSpPr>
        <p:spPr>
          <a:xfrm>
            <a:off x="2784138" y="3740681"/>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04</a:t>
            </a:r>
            <a:endParaRPr kumimoji="0" lang="zh-CN" altLang="en-US"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6" name="文本框 21"/>
          <p:cNvSpPr txBox="1"/>
          <p:nvPr/>
        </p:nvSpPr>
        <p:spPr>
          <a:xfrm>
            <a:off x="3375248" y="1757964"/>
            <a:ext cx="2875533" cy="346249"/>
          </a:xfrm>
          <a:prstGeom prst="rect">
            <a:avLst/>
          </a:prstGeom>
          <a:noFill/>
        </p:spPr>
        <p:txBody>
          <a:bodyPr wrap="square" lIns="68580" tIns="34290" rIns="68580" bIns="3429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rPr>
              <a:t>Background </a:t>
            </a:r>
          </a:p>
        </p:txBody>
      </p:sp>
      <p:sp>
        <p:nvSpPr>
          <p:cNvPr id="17" name="文本框 22"/>
          <p:cNvSpPr txBox="1"/>
          <p:nvPr/>
        </p:nvSpPr>
        <p:spPr>
          <a:xfrm>
            <a:off x="3375247" y="2451377"/>
            <a:ext cx="3048029" cy="346249"/>
          </a:xfrm>
          <a:prstGeom prst="rect">
            <a:avLst/>
          </a:prstGeom>
          <a:noFill/>
        </p:spPr>
        <p:txBody>
          <a:bodyPr wrap="square" lIns="68580" tIns="34290" rIns="68580" bIns="34290" rtlCol="0">
            <a:spAutoFit/>
          </a:bodyPr>
          <a:lstStyle/>
          <a:p>
            <a:pPr lvl="0">
              <a:defRPr/>
            </a:pPr>
            <a:r>
              <a:rPr lang="en-US" altLang="zh-CN" b="1" dirty="0">
                <a:solidFill>
                  <a:prstClr val="black"/>
                </a:solidFill>
                <a:latin typeface="ITC Avant Garde Std Bk" panose="020B0502020202020204" pitchFamily="34" charset="0"/>
              </a:rPr>
              <a:t>R</a:t>
            </a:r>
            <a:r>
              <a:rPr lang="en-US" altLang="zh-CN" b="1" dirty="0">
                <a:solidFill>
                  <a:prstClr val="black">
                    <a:lumMod val="75000"/>
                    <a:lumOff val="25000"/>
                  </a:prstClr>
                </a:solidFill>
                <a:latin typeface="ITC Avant Garde Std Bk" panose="020B0502020202020204" pitchFamily="34" charset="0"/>
                <a:ea typeface="等线" panose="02010600030101010101" pitchFamily="2" charset="-122"/>
              </a:rPr>
              <a:t>elated Work</a:t>
            </a:r>
          </a:p>
        </p:txBody>
      </p:sp>
      <p:sp>
        <p:nvSpPr>
          <p:cNvPr id="20" name="圆角矩形 19"/>
          <p:cNvSpPr/>
          <p:nvPr/>
        </p:nvSpPr>
        <p:spPr>
          <a:xfrm>
            <a:off x="2906496" y="2191532"/>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1" name="圆角矩形 20"/>
          <p:cNvSpPr/>
          <p:nvPr/>
        </p:nvSpPr>
        <p:spPr>
          <a:xfrm>
            <a:off x="2906496" y="2884977"/>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2" name="圆角矩形 21"/>
          <p:cNvSpPr/>
          <p:nvPr/>
        </p:nvSpPr>
        <p:spPr>
          <a:xfrm>
            <a:off x="2906496" y="3575260"/>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3" name="圆角矩形 22"/>
          <p:cNvSpPr/>
          <p:nvPr/>
        </p:nvSpPr>
        <p:spPr>
          <a:xfrm>
            <a:off x="2906496" y="4215425"/>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4" name="圆角矩形 23"/>
          <p:cNvSpPr/>
          <p:nvPr/>
        </p:nvSpPr>
        <p:spPr>
          <a:xfrm>
            <a:off x="2906495" y="1479387"/>
            <a:ext cx="3642223"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5" name="文本框 24">
            <a:extLst>
              <a:ext uri="{FF2B5EF4-FFF2-40B4-BE49-F238E27FC236}">
                <a16:creationId xmlns:a16="http://schemas.microsoft.com/office/drawing/2014/main" id="{299020A7-DEEB-4A2B-928A-5604C74F5E43}"/>
              </a:ext>
            </a:extLst>
          </p:cNvPr>
          <p:cNvSpPr txBox="1"/>
          <p:nvPr/>
        </p:nvSpPr>
        <p:spPr>
          <a:xfrm>
            <a:off x="3393552" y="4467599"/>
            <a:ext cx="3155166" cy="346249"/>
          </a:xfrm>
          <a:prstGeom prst="rect">
            <a:avLst/>
          </a:prstGeom>
          <a:noFill/>
        </p:spPr>
        <p:txBody>
          <a:bodyPr wrap="square" lIns="68580" tIns="34290" rIns="68580" bIns="34290"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altLang="zh-CN" sz="1800" b="1" dirty="0">
                <a:solidFill>
                  <a:prstClr val="black">
                    <a:lumMod val="75000"/>
                    <a:lumOff val="25000"/>
                  </a:prstClr>
                </a:solidFill>
                <a:latin typeface="ITC Avant Garde Std Bk" panose="020B0502020202020204" pitchFamily="34" charset="0"/>
              </a:rPr>
              <a:t>Requirements and Schedule</a:t>
            </a:r>
          </a:p>
        </p:txBody>
      </p:sp>
      <p:sp>
        <p:nvSpPr>
          <p:cNvPr id="26" name="圆角矩形 22">
            <a:extLst>
              <a:ext uri="{FF2B5EF4-FFF2-40B4-BE49-F238E27FC236}">
                <a16:creationId xmlns:a16="http://schemas.microsoft.com/office/drawing/2014/main" id="{8F6CAD64-FD36-4113-AFF8-E3E5BC398FFC}"/>
              </a:ext>
            </a:extLst>
          </p:cNvPr>
          <p:cNvSpPr/>
          <p:nvPr/>
        </p:nvSpPr>
        <p:spPr>
          <a:xfrm>
            <a:off x="2877003" y="4888822"/>
            <a:ext cx="319788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27" name="文本框 20">
            <a:extLst>
              <a:ext uri="{FF2B5EF4-FFF2-40B4-BE49-F238E27FC236}">
                <a16:creationId xmlns:a16="http://schemas.microsoft.com/office/drawing/2014/main" id="{CC9EF88C-1604-4110-A314-D3A8CFE8EF4B}"/>
              </a:ext>
            </a:extLst>
          </p:cNvPr>
          <p:cNvSpPr txBox="1"/>
          <p:nvPr/>
        </p:nvSpPr>
        <p:spPr>
          <a:xfrm>
            <a:off x="2784138" y="4373392"/>
            <a:ext cx="538386" cy="500137"/>
          </a:xfrm>
          <a:prstGeom prst="rect">
            <a:avLst/>
          </a:prstGeom>
          <a:noFill/>
        </p:spPr>
        <p:txBody>
          <a:bodyPr wrap="square" lIns="68580" tIns="34290" rIns="68580" bIns="34290" rtlCol="0">
            <a:spAutoFit/>
          </a:bodyPr>
          <a:lstStyle>
            <a:defPPr>
              <a:defRPr lang="zh-CN"/>
            </a:defPPr>
            <a:lvl1pPr algn="ctr">
              <a:defRPr sz="2800">
                <a:solidFill>
                  <a:srgbClr val="01B3C5"/>
                </a:solidFill>
                <a:latin typeface="Impact" panose="020B0806030902050204"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05</a:t>
            </a:r>
            <a:endParaRPr kumimoji="0" lang="zh-CN" altLang="en-US" sz="28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2" name="矩形 1">
            <a:extLst>
              <a:ext uri="{FF2B5EF4-FFF2-40B4-BE49-F238E27FC236}">
                <a16:creationId xmlns:a16="http://schemas.microsoft.com/office/drawing/2014/main" id="{AE5ACF70-C700-4900-9808-0DD1528D232F}"/>
              </a:ext>
            </a:extLst>
          </p:cNvPr>
          <p:cNvSpPr/>
          <p:nvPr/>
        </p:nvSpPr>
        <p:spPr>
          <a:xfrm>
            <a:off x="3381195" y="3793387"/>
            <a:ext cx="1514902" cy="369332"/>
          </a:xfrm>
          <a:prstGeom prst="rect">
            <a:avLst/>
          </a:prstGeom>
        </p:spPr>
        <p:txBody>
          <a:bodyPr wrap="none">
            <a:spAutoFit/>
          </a:bodyPr>
          <a:lstStyle/>
          <a:p>
            <a:pPr>
              <a:defRPr/>
            </a:pPr>
            <a:r>
              <a:rPr lang="en-US" altLang="ii-CN" b="1" dirty="0">
                <a:solidFill>
                  <a:prstClr val="black"/>
                </a:solidFill>
              </a:rPr>
              <a:t>Research Plan</a:t>
            </a:r>
            <a:endParaRPr lang="en-US" altLang="zh-CN" b="1" dirty="0"/>
          </a:p>
        </p:txBody>
      </p:sp>
      <p:sp>
        <p:nvSpPr>
          <p:cNvPr id="3" name="矩形 2">
            <a:extLst>
              <a:ext uri="{FF2B5EF4-FFF2-40B4-BE49-F238E27FC236}">
                <a16:creationId xmlns:a16="http://schemas.microsoft.com/office/drawing/2014/main" id="{1B7062EE-23B4-45ED-A0D5-492353B5FEA7}"/>
              </a:ext>
            </a:extLst>
          </p:cNvPr>
          <p:cNvSpPr/>
          <p:nvPr/>
        </p:nvSpPr>
        <p:spPr>
          <a:xfrm>
            <a:off x="3370685" y="3139325"/>
            <a:ext cx="1858907" cy="369332"/>
          </a:xfrm>
          <a:prstGeom prst="rect">
            <a:avLst/>
          </a:prstGeom>
        </p:spPr>
        <p:txBody>
          <a:bodyPr wrap="none">
            <a:spAutoFit/>
          </a:bodyPr>
          <a:lstStyle/>
          <a:p>
            <a:pPr lvl="0">
              <a:defRPr/>
            </a:pPr>
            <a:r>
              <a:rPr lang="en-US" altLang="zh-CN" b="1" dirty="0">
                <a:solidFill>
                  <a:prstClr val="black">
                    <a:lumMod val="75000"/>
                    <a:lumOff val="25000"/>
                  </a:prstClr>
                </a:solidFill>
                <a:latin typeface="ITC Avant Garde Std Bk" panose="020B0502020202020204" pitchFamily="34" charset="0"/>
              </a:rPr>
              <a:t>Research Content</a:t>
            </a:r>
          </a:p>
        </p:txBody>
      </p:sp>
    </p:spTree>
    <p:extLst>
      <p:ext uri="{BB962C8B-B14F-4D97-AF65-F5344CB8AC3E}">
        <p14:creationId xmlns:p14="http://schemas.microsoft.com/office/powerpoint/2010/main" val="159747460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901209" cy="400110"/>
          </a:xfrm>
          <a:prstGeom prst="rect">
            <a:avLst/>
          </a:prstGeom>
          <a:noFill/>
        </p:spPr>
        <p:txBody>
          <a:bodyPr wrap="none" rtlCol="0">
            <a:spAutoFit/>
          </a:bodyPr>
          <a:lstStyle/>
          <a:p>
            <a:pPr lvl="0">
              <a:defRPr/>
            </a:pPr>
            <a:r>
              <a:rPr lang="en-US" altLang="ii-CN" sz="2000" b="1" dirty="0">
                <a:solidFill>
                  <a:prstClr val="black"/>
                </a:solidFill>
              </a:rPr>
              <a:t>D</a:t>
            </a:r>
            <a:r>
              <a:rPr lang="en-US" altLang="zh-CN" sz="2000" b="1" dirty="0">
                <a:solidFill>
                  <a:prstClr val="black"/>
                </a:solidFill>
              </a:rPr>
              <a:t>esign</a:t>
            </a:r>
            <a:endParaRPr lang="en-US" altLang="zh-CN" sz="2000" b="1" dirty="0">
              <a:solidFill>
                <a:prstClr val="black">
                  <a:lumMod val="75000"/>
                  <a:lumOff val="25000"/>
                </a:prstClr>
              </a:solidFill>
              <a:latin typeface="ITC Avant Garde Std Bk" panose="020B0502020202020204" pitchFamily="34" charset="0"/>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940995"/>
            <a:ext cx="3598293" cy="400110"/>
          </a:xfrm>
          <a:prstGeom prst="rect">
            <a:avLst/>
          </a:prstGeom>
        </p:spPr>
        <p:txBody>
          <a:bodyPr wrap="none">
            <a:spAutoFit/>
          </a:bodyPr>
          <a:lstStyle/>
          <a:p>
            <a:pPr marL="285750" indent="-285750">
              <a:spcBef>
                <a:spcPts val="2200"/>
              </a:spcBef>
              <a:buFont typeface="Wingdings" panose="05000000000000000000" pitchFamily="2" charset="2"/>
              <a:buChar char="n"/>
            </a:pPr>
            <a:r>
              <a:rPr lang="en-US" altLang="zh-CN" sz="2000" i="1" dirty="0"/>
              <a:t>ID based server fault diagnose</a:t>
            </a:r>
          </a:p>
        </p:txBody>
      </p:sp>
      <p:sp>
        <p:nvSpPr>
          <p:cNvPr id="7" name="矩形 6">
            <a:extLst>
              <a:ext uri="{FF2B5EF4-FFF2-40B4-BE49-F238E27FC236}">
                <a16:creationId xmlns:a16="http://schemas.microsoft.com/office/drawing/2014/main" id="{FD7E76B6-6A6E-4025-A397-8BF46A7D7E07}"/>
              </a:ext>
            </a:extLst>
          </p:cNvPr>
          <p:cNvSpPr/>
          <p:nvPr/>
        </p:nvSpPr>
        <p:spPr>
          <a:xfrm>
            <a:off x="646880" y="1543127"/>
            <a:ext cx="4572000" cy="646331"/>
          </a:xfrm>
          <a:prstGeom prst="rect">
            <a:avLst/>
          </a:prstGeom>
        </p:spPr>
        <p:txBody>
          <a:bodyPr>
            <a:spAutoFit/>
          </a:bodyPr>
          <a:lstStyle/>
          <a:p>
            <a:br>
              <a:rPr lang="en-US" altLang="zh-CN" dirty="0"/>
            </a:br>
            <a:endParaRPr lang="zh-CN" altLang="en-US" dirty="0"/>
          </a:p>
        </p:txBody>
      </p:sp>
      <p:sp>
        <p:nvSpPr>
          <p:cNvPr id="8" name="文本框 7">
            <a:extLst>
              <a:ext uri="{FF2B5EF4-FFF2-40B4-BE49-F238E27FC236}">
                <a16:creationId xmlns:a16="http://schemas.microsoft.com/office/drawing/2014/main" id="{29CC91D4-365F-41DF-92AC-BF9B18305B68}"/>
              </a:ext>
            </a:extLst>
          </p:cNvPr>
          <p:cNvSpPr txBox="1"/>
          <p:nvPr/>
        </p:nvSpPr>
        <p:spPr>
          <a:xfrm>
            <a:off x="646880" y="1431194"/>
            <a:ext cx="4572000" cy="2844881"/>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The measure server collect global data </a:t>
            </a:r>
          </a:p>
          <a:p>
            <a:pPr marL="742950" lvl="1" indent="-285750">
              <a:lnSpc>
                <a:spcPct val="150000"/>
              </a:lnSpc>
              <a:buFont typeface="Wingdings" panose="05000000000000000000" pitchFamily="2" charset="2"/>
              <a:buChar char="Ø"/>
            </a:pPr>
            <a:r>
              <a:rPr lang="en-US" altLang="zh-CN" sz="1700" dirty="0"/>
              <a:t>Modeling in the spatial.</a:t>
            </a:r>
          </a:p>
          <a:p>
            <a:pPr marL="742950" lvl="1" indent="-285750">
              <a:lnSpc>
                <a:spcPct val="150000"/>
              </a:lnSpc>
              <a:buFont typeface="Wingdings" panose="05000000000000000000" pitchFamily="2" charset="2"/>
              <a:buChar char="Ø"/>
            </a:pPr>
            <a:r>
              <a:rPr lang="en-US" altLang="zh-CN" sz="1700" dirty="0"/>
              <a:t>Detect the anomaly of each server.</a:t>
            </a:r>
          </a:p>
          <a:p>
            <a:pPr marL="285750" indent="-285750">
              <a:lnSpc>
                <a:spcPct val="150000"/>
              </a:lnSpc>
              <a:buFont typeface="Wingdings" panose="05000000000000000000" pitchFamily="2" charset="2"/>
              <a:buChar char="u"/>
            </a:pPr>
            <a:r>
              <a:rPr lang="en-US" altLang="zh-CN" dirty="0"/>
              <a:t>The measure worker collect the local data</a:t>
            </a:r>
            <a:r>
              <a:rPr lang="en-US" altLang="zh-CN" sz="1700" dirty="0"/>
              <a:t>.</a:t>
            </a:r>
          </a:p>
          <a:p>
            <a:pPr marL="742950" lvl="1" indent="-285750">
              <a:lnSpc>
                <a:spcPct val="150000"/>
              </a:lnSpc>
              <a:buFont typeface="Wingdings" panose="05000000000000000000" pitchFamily="2" charset="2"/>
              <a:buChar char="Ø"/>
            </a:pPr>
            <a:r>
              <a:rPr lang="en-US" altLang="zh-CN" sz="1700" dirty="0"/>
              <a:t>Modeling in the  temporal.</a:t>
            </a:r>
          </a:p>
          <a:p>
            <a:pPr marL="742950" lvl="1" indent="-285750">
              <a:lnSpc>
                <a:spcPct val="150000"/>
              </a:lnSpc>
              <a:buFont typeface="Wingdings" panose="05000000000000000000" pitchFamily="2" charset="2"/>
              <a:buChar char="Ø"/>
            </a:pPr>
            <a:r>
              <a:rPr lang="en-US" altLang="zh-CN" sz="1700" dirty="0"/>
              <a:t>Detect the anomaly  of itself.</a:t>
            </a:r>
          </a:p>
          <a:p>
            <a:pPr marL="285750" indent="-285750">
              <a:lnSpc>
                <a:spcPct val="150000"/>
              </a:lnSpc>
              <a:buFont typeface="Wingdings" panose="05000000000000000000" pitchFamily="2" charset="2"/>
              <a:buChar char="u"/>
            </a:pPr>
            <a:r>
              <a:rPr lang="en-US" altLang="zh-CN" sz="1700" dirty="0"/>
              <a:t>ID is used to denote which server is anomaly.</a:t>
            </a:r>
          </a:p>
        </p:txBody>
      </p:sp>
      <p:pic>
        <p:nvPicPr>
          <p:cNvPr id="12" name="图片 11">
            <a:extLst>
              <a:ext uri="{FF2B5EF4-FFF2-40B4-BE49-F238E27FC236}">
                <a16:creationId xmlns:a16="http://schemas.microsoft.com/office/drawing/2014/main" id="{38B2E142-85BE-472A-A4E8-B0897C3A9AC7}"/>
              </a:ext>
            </a:extLst>
          </p:cNvPr>
          <p:cNvPicPr>
            <a:picLocks noChangeAspect="1"/>
          </p:cNvPicPr>
          <p:nvPr/>
        </p:nvPicPr>
        <p:blipFill>
          <a:blip r:embed="rId3"/>
          <a:stretch>
            <a:fillRect/>
          </a:stretch>
        </p:blipFill>
        <p:spPr>
          <a:xfrm>
            <a:off x="6662709" y="51166"/>
            <a:ext cx="2326208" cy="521767"/>
          </a:xfrm>
          <a:prstGeom prst="rect">
            <a:avLst/>
          </a:prstGeom>
        </p:spPr>
      </p:pic>
      <p:pic>
        <p:nvPicPr>
          <p:cNvPr id="3" name="图片 2">
            <a:extLst>
              <a:ext uri="{FF2B5EF4-FFF2-40B4-BE49-F238E27FC236}">
                <a16:creationId xmlns:a16="http://schemas.microsoft.com/office/drawing/2014/main" id="{0014B4DE-0B69-4B53-8119-08E9C2B37DFC}"/>
              </a:ext>
            </a:extLst>
          </p:cNvPr>
          <p:cNvPicPr>
            <a:picLocks noChangeAspect="1"/>
          </p:cNvPicPr>
          <p:nvPr/>
        </p:nvPicPr>
        <p:blipFill>
          <a:blip r:embed="rId4"/>
          <a:stretch>
            <a:fillRect/>
          </a:stretch>
        </p:blipFill>
        <p:spPr>
          <a:xfrm>
            <a:off x="6024790" y="804830"/>
            <a:ext cx="2655212" cy="4164490"/>
          </a:xfrm>
          <a:prstGeom prst="rect">
            <a:avLst/>
          </a:prstGeom>
        </p:spPr>
      </p:pic>
    </p:spTree>
    <p:extLst>
      <p:ext uri="{BB962C8B-B14F-4D97-AF65-F5344CB8AC3E}">
        <p14:creationId xmlns:p14="http://schemas.microsoft.com/office/powerpoint/2010/main" val="166589372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877163" cy="400110"/>
          </a:xfrm>
          <a:prstGeom prst="rect">
            <a:avLst/>
          </a:prstGeom>
          <a:noFill/>
        </p:spPr>
        <p:txBody>
          <a:bodyPr wrap="none" rtlCol="0">
            <a:spAutoFit/>
          </a:bodyPr>
          <a:lstStyle/>
          <a:p>
            <a:pPr lvl="0">
              <a:defRPr/>
            </a:pPr>
            <a:r>
              <a:rPr lang="en-US" altLang="zh-CN" sz="2000" b="1" dirty="0">
                <a:solidFill>
                  <a:prstClr val="black"/>
                </a:solidFill>
                <a:latin typeface="ITC Avant Garde Std Bk" panose="020B0502020202020204" pitchFamily="34" charset="0"/>
              </a:rPr>
              <a:t>Model</a:t>
            </a:r>
            <a:endParaRPr lang="en-US" altLang="zh-CN" sz="2000" b="1" dirty="0">
              <a:solidFill>
                <a:prstClr val="black">
                  <a:lumMod val="75000"/>
                  <a:lumOff val="25000"/>
                </a:prstClr>
              </a:solidFill>
              <a:latin typeface="ITC Avant Garde Std Bk" panose="020B0502020202020204" pitchFamily="34" charset="0"/>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898955"/>
            <a:ext cx="2456442" cy="400110"/>
          </a:xfrm>
          <a:prstGeom prst="rect">
            <a:avLst/>
          </a:prstGeom>
        </p:spPr>
        <p:txBody>
          <a:bodyPr wrap="none">
            <a:spAutoFit/>
          </a:bodyPr>
          <a:lstStyle/>
          <a:p>
            <a:pPr marL="285750" indent="-285750">
              <a:spcBef>
                <a:spcPts val="2200"/>
              </a:spcBef>
              <a:buFont typeface="Wingdings" panose="05000000000000000000" pitchFamily="2" charset="2"/>
              <a:buChar char="n"/>
            </a:pPr>
            <a:r>
              <a:rPr lang="en-US" altLang="zh-CN" sz="2000" i="1" dirty="0"/>
              <a:t>The sliding window</a:t>
            </a:r>
          </a:p>
        </p:txBody>
      </p:sp>
      <p:sp>
        <p:nvSpPr>
          <p:cNvPr id="7" name="矩形 6">
            <a:extLst>
              <a:ext uri="{FF2B5EF4-FFF2-40B4-BE49-F238E27FC236}">
                <a16:creationId xmlns:a16="http://schemas.microsoft.com/office/drawing/2014/main" id="{FD7E76B6-6A6E-4025-A397-8BF46A7D7E07}"/>
              </a:ext>
            </a:extLst>
          </p:cNvPr>
          <p:cNvSpPr/>
          <p:nvPr/>
        </p:nvSpPr>
        <p:spPr>
          <a:xfrm>
            <a:off x="646880" y="1543127"/>
            <a:ext cx="4572000" cy="646331"/>
          </a:xfrm>
          <a:prstGeom prst="rect">
            <a:avLst/>
          </a:prstGeom>
        </p:spPr>
        <p:txBody>
          <a:bodyPr>
            <a:spAutoFit/>
          </a:bodyPr>
          <a:lstStyle/>
          <a:p>
            <a:br>
              <a:rPr lang="en-US" altLang="zh-CN" dirty="0"/>
            </a:br>
            <a:endParaRPr lang="zh-CN" altLang="en-US" dirty="0"/>
          </a:p>
        </p:txBody>
      </p:sp>
      <p:sp>
        <p:nvSpPr>
          <p:cNvPr id="8" name="文本框 7">
            <a:extLst>
              <a:ext uri="{FF2B5EF4-FFF2-40B4-BE49-F238E27FC236}">
                <a16:creationId xmlns:a16="http://schemas.microsoft.com/office/drawing/2014/main" id="{29CC91D4-365F-41DF-92AC-BF9B18305B68}"/>
              </a:ext>
            </a:extLst>
          </p:cNvPr>
          <p:cNvSpPr txBox="1"/>
          <p:nvPr/>
        </p:nvSpPr>
        <p:spPr>
          <a:xfrm>
            <a:off x="645003" y="1392735"/>
            <a:ext cx="7195713" cy="326038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Sliding window</a:t>
            </a:r>
          </a:p>
          <a:p>
            <a:pPr marL="742950" lvl="1" indent="-285750">
              <a:lnSpc>
                <a:spcPct val="150000"/>
              </a:lnSpc>
              <a:buFont typeface="Wingdings" panose="05000000000000000000" pitchFamily="2" charset="2"/>
              <a:buChar char="Ø"/>
            </a:pPr>
            <a:r>
              <a:rPr lang="en-US" altLang="zh-CN" sz="1700" dirty="0"/>
              <a:t>An cache with fixed volume.</a:t>
            </a:r>
          </a:p>
          <a:p>
            <a:pPr marL="742950" lvl="1" indent="-285750">
              <a:lnSpc>
                <a:spcPct val="150000"/>
              </a:lnSpc>
              <a:buFont typeface="Wingdings" panose="05000000000000000000" pitchFamily="2" charset="2"/>
              <a:buChar char="Ø"/>
            </a:pPr>
            <a:r>
              <a:rPr lang="en-US" altLang="zh-CN" sz="1700" dirty="0"/>
              <a:t>Older data will be removed firstly.</a:t>
            </a:r>
          </a:p>
          <a:p>
            <a:pPr marL="285750" indent="-285750">
              <a:lnSpc>
                <a:spcPct val="150000"/>
              </a:lnSpc>
              <a:buFont typeface="Wingdings" panose="05000000000000000000" pitchFamily="2" charset="2"/>
              <a:buChar char="u"/>
            </a:pPr>
            <a:r>
              <a:rPr lang="en-US" altLang="zh-CN" dirty="0"/>
              <a:t>Modeling</a:t>
            </a:r>
            <a:endParaRPr lang="en-US" altLang="zh-CN" sz="1700" dirty="0"/>
          </a:p>
          <a:p>
            <a:pPr marL="742950" lvl="1" indent="-285750">
              <a:lnSpc>
                <a:spcPct val="150000"/>
              </a:lnSpc>
              <a:buFont typeface="Wingdings" panose="05000000000000000000" pitchFamily="2" charset="2"/>
              <a:buChar char="Ø"/>
            </a:pPr>
            <a:r>
              <a:rPr lang="en-US" altLang="zh-CN" sz="1700" dirty="0"/>
              <a:t>Modeling on the sliding window.</a:t>
            </a:r>
          </a:p>
          <a:p>
            <a:pPr marL="742950" lvl="1" indent="-285750">
              <a:lnSpc>
                <a:spcPct val="150000"/>
              </a:lnSpc>
              <a:buFont typeface="Wingdings" panose="05000000000000000000" pitchFamily="2" charset="2"/>
              <a:buChar char="Ø"/>
            </a:pPr>
            <a:r>
              <a:rPr lang="en-US" altLang="zh-CN" sz="1700" dirty="0"/>
              <a:t>The model will update periodically automatically. </a:t>
            </a:r>
          </a:p>
          <a:p>
            <a:pPr marL="285750" indent="-285750">
              <a:lnSpc>
                <a:spcPct val="150000"/>
              </a:lnSpc>
              <a:buFont typeface="Wingdings" panose="05000000000000000000" pitchFamily="2" charset="2"/>
              <a:buChar char="u"/>
            </a:pPr>
            <a:r>
              <a:rPr lang="en-US" altLang="zh-CN" dirty="0"/>
              <a:t>New adding data</a:t>
            </a:r>
          </a:p>
          <a:p>
            <a:pPr marL="742950" lvl="1" indent="-285750">
              <a:lnSpc>
                <a:spcPct val="150000"/>
              </a:lnSpc>
              <a:buFont typeface="Wingdings" panose="05000000000000000000" pitchFamily="2" charset="2"/>
              <a:buChar char="Ø"/>
            </a:pPr>
            <a:r>
              <a:rPr lang="en-US" altLang="zh-CN" sz="1700" dirty="0"/>
              <a:t>New adding data will be classified and then push into the window.</a:t>
            </a:r>
          </a:p>
        </p:txBody>
      </p:sp>
      <p:pic>
        <p:nvPicPr>
          <p:cNvPr id="17" name="图片 16">
            <a:extLst>
              <a:ext uri="{FF2B5EF4-FFF2-40B4-BE49-F238E27FC236}">
                <a16:creationId xmlns:a16="http://schemas.microsoft.com/office/drawing/2014/main" id="{B037BE38-1429-4685-973C-DDB2CFA7AB58}"/>
              </a:ext>
            </a:extLst>
          </p:cNvPr>
          <p:cNvPicPr>
            <a:picLocks noChangeAspect="1"/>
          </p:cNvPicPr>
          <p:nvPr/>
        </p:nvPicPr>
        <p:blipFill>
          <a:blip r:embed="rId3"/>
          <a:stretch>
            <a:fillRect/>
          </a:stretch>
        </p:blipFill>
        <p:spPr>
          <a:xfrm>
            <a:off x="5710695" y="1870853"/>
            <a:ext cx="3303613" cy="1636886"/>
          </a:xfrm>
          <a:prstGeom prst="rect">
            <a:avLst/>
          </a:prstGeom>
        </p:spPr>
      </p:pic>
      <p:pic>
        <p:nvPicPr>
          <p:cNvPr id="9" name="图片 8">
            <a:extLst>
              <a:ext uri="{FF2B5EF4-FFF2-40B4-BE49-F238E27FC236}">
                <a16:creationId xmlns:a16="http://schemas.microsoft.com/office/drawing/2014/main" id="{C1253953-EF78-4C22-BF0D-316FBF15C3D1}"/>
              </a:ext>
            </a:extLst>
          </p:cNvPr>
          <p:cNvPicPr>
            <a:picLocks noChangeAspect="1"/>
          </p:cNvPicPr>
          <p:nvPr/>
        </p:nvPicPr>
        <p:blipFill>
          <a:blip r:embed="rId4"/>
          <a:stretch>
            <a:fillRect/>
          </a:stretch>
        </p:blipFill>
        <p:spPr>
          <a:xfrm>
            <a:off x="6662709" y="51166"/>
            <a:ext cx="2326208" cy="521767"/>
          </a:xfrm>
          <a:prstGeom prst="rect">
            <a:avLst/>
          </a:prstGeom>
        </p:spPr>
      </p:pic>
    </p:spTree>
    <p:extLst>
      <p:ext uri="{BB962C8B-B14F-4D97-AF65-F5344CB8AC3E}">
        <p14:creationId xmlns:p14="http://schemas.microsoft.com/office/powerpoint/2010/main" val="80680564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08957" y="206330"/>
            <a:ext cx="877163" cy="400110"/>
          </a:xfrm>
          <a:prstGeom prst="rect">
            <a:avLst/>
          </a:prstGeom>
          <a:noFill/>
        </p:spPr>
        <p:txBody>
          <a:bodyPr wrap="none" rtlCol="0">
            <a:spAutoFit/>
          </a:bodyPr>
          <a:lstStyle/>
          <a:p>
            <a:pPr lvl="0">
              <a:defRPr/>
            </a:pPr>
            <a:r>
              <a:rPr lang="en-US" altLang="ii-CN" sz="2000" b="1" dirty="0">
                <a:solidFill>
                  <a:prstClr val="black"/>
                </a:solidFill>
              </a:rPr>
              <a:t>Model</a:t>
            </a:r>
            <a:endParaRPr lang="en-US" altLang="zh-CN" sz="2000" b="1" dirty="0">
              <a:solidFill>
                <a:prstClr val="black">
                  <a:lumMod val="75000"/>
                  <a:lumOff val="25000"/>
                </a:prstClr>
              </a:solidFill>
              <a:latin typeface="ITC Avant Garde Std Bk" panose="020B0502020202020204" pitchFamily="34" charset="0"/>
            </a:endParaRPr>
          </a:p>
        </p:txBody>
      </p:sp>
      <p:sp>
        <p:nvSpPr>
          <p:cNvPr id="2" name="矩形 1">
            <a:extLst>
              <a:ext uri="{FF2B5EF4-FFF2-40B4-BE49-F238E27FC236}">
                <a16:creationId xmlns:a16="http://schemas.microsoft.com/office/drawing/2014/main" id="{A7A850EF-0342-495B-B550-4CA5E803B3B3}"/>
              </a:ext>
            </a:extLst>
          </p:cNvPr>
          <p:cNvSpPr/>
          <p:nvPr/>
        </p:nvSpPr>
        <p:spPr>
          <a:xfrm>
            <a:off x="463998" y="898955"/>
            <a:ext cx="3522118" cy="400110"/>
          </a:xfrm>
          <a:prstGeom prst="rect">
            <a:avLst/>
          </a:prstGeom>
        </p:spPr>
        <p:txBody>
          <a:bodyPr wrap="none">
            <a:spAutoFit/>
          </a:bodyPr>
          <a:lstStyle/>
          <a:p>
            <a:pPr marL="285750" indent="-285750">
              <a:spcBef>
                <a:spcPts val="2200"/>
              </a:spcBef>
              <a:buFont typeface="Wingdings" panose="05000000000000000000" pitchFamily="2" charset="2"/>
              <a:buChar char="n"/>
            </a:pPr>
            <a:r>
              <a:rPr lang="en-US" altLang="zh-CN" sz="2000" i="1" dirty="0"/>
              <a:t>AMRM </a:t>
            </a:r>
            <a:r>
              <a:rPr lang="en-US" altLang="zh-CN" sz="2000" i="1" dirty="0">
                <a:sym typeface="Wingdings" panose="05000000000000000000" pitchFamily="2" charset="2"/>
              </a:rPr>
              <a:t> </a:t>
            </a:r>
            <a:r>
              <a:rPr lang="en-US" altLang="zh-CN" sz="2000" i="1" dirty="0"/>
              <a:t>t-SNE</a:t>
            </a:r>
            <a:r>
              <a:rPr lang="en-US" altLang="zh-CN" sz="2000" i="1" dirty="0">
                <a:sym typeface="Wingdings" panose="05000000000000000000" pitchFamily="2" charset="2"/>
              </a:rPr>
              <a:t> </a:t>
            </a:r>
            <a:r>
              <a:rPr lang="en-US" altLang="zh-CN" sz="2000" i="1" dirty="0"/>
              <a:t>k-medoids</a:t>
            </a:r>
            <a:endParaRPr lang="en-US" altLang="zh-CN" sz="2000" dirty="0"/>
          </a:p>
        </p:txBody>
      </p:sp>
      <p:sp>
        <p:nvSpPr>
          <p:cNvPr id="3" name="Rectangle 2">
            <a:extLst>
              <a:ext uri="{FF2B5EF4-FFF2-40B4-BE49-F238E27FC236}">
                <a16:creationId xmlns:a16="http://schemas.microsoft.com/office/drawing/2014/main" id="{861F0C11-0E69-4B32-AABD-539AF2612836}"/>
              </a:ext>
            </a:extLst>
          </p:cNvPr>
          <p:cNvSpPr>
            <a:spLocks noChangeArrowheads="1"/>
          </p:cNvSpPr>
          <p:nvPr/>
        </p:nvSpPr>
        <p:spPr bwMode="auto">
          <a:xfrm>
            <a:off x="2249231" y="15946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文本框 13">
            <a:extLst>
              <a:ext uri="{FF2B5EF4-FFF2-40B4-BE49-F238E27FC236}">
                <a16:creationId xmlns:a16="http://schemas.microsoft.com/office/drawing/2014/main" id="{F0895D6E-5894-4C8F-80E9-1F34246A76C4}"/>
              </a:ext>
            </a:extLst>
          </p:cNvPr>
          <p:cNvSpPr txBox="1"/>
          <p:nvPr/>
        </p:nvSpPr>
        <p:spPr>
          <a:xfrm>
            <a:off x="3771129" y="4788665"/>
            <a:ext cx="1941473" cy="338554"/>
          </a:xfrm>
          <a:prstGeom prst="rect">
            <a:avLst/>
          </a:prstGeom>
          <a:noFill/>
        </p:spPr>
        <p:txBody>
          <a:bodyPr wrap="square" rtlCol="0">
            <a:spAutoFit/>
          </a:bodyPr>
          <a:lstStyle/>
          <a:p>
            <a:r>
              <a:rPr lang="en-US" altLang="zh-CN" sz="1600" dirty="0"/>
              <a:t>t-SNE</a:t>
            </a:r>
            <a:endParaRPr lang="zh-CN" altLang="en-US" sz="1600" dirty="0"/>
          </a:p>
        </p:txBody>
      </p:sp>
      <p:sp>
        <p:nvSpPr>
          <p:cNvPr id="17" name="文本框 16">
            <a:extLst>
              <a:ext uri="{FF2B5EF4-FFF2-40B4-BE49-F238E27FC236}">
                <a16:creationId xmlns:a16="http://schemas.microsoft.com/office/drawing/2014/main" id="{35297D7F-6FA9-4E8A-8177-34F394082AB0}"/>
              </a:ext>
            </a:extLst>
          </p:cNvPr>
          <p:cNvSpPr txBox="1"/>
          <p:nvPr/>
        </p:nvSpPr>
        <p:spPr>
          <a:xfrm>
            <a:off x="668304" y="4799293"/>
            <a:ext cx="1941473" cy="338554"/>
          </a:xfrm>
          <a:prstGeom prst="rect">
            <a:avLst/>
          </a:prstGeom>
          <a:noFill/>
        </p:spPr>
        <p:txBody>
          <a:bodyPr wrap="square" rtlCol="0">
            <a:spAutoFit/>
          </a:bodyPr>
          <a:lstStyle/>
          <a:p>
            <a:r>
              <a:rPr lang="en-US" altLang="zh-CN" sz="1600" dirty="0"/>
              <a:t>ARIMA</a:t>
            </a:r>
            <a:endParaRPr lang="zh-CN" altLang="en-US" sz="1600" dirty="0"/>
          </a:p>
        </p:txBody>
      </p:sp>
      <p:sp>
        <p:nvSpPr>
          <p:cNvPr id="18" name="文本框 17">
            <a:extLst>
              <a:ext uri="{FF2B5EF4-FFF2-40B4-BE49-F238E27FC236}">
                <a16:creationId xmlns:a16="http://schemas.microsoft.com/office/drawing/2014/main" id="{E81F5E44-9ACB-4EF0-8F2B-A8F38AF60F61}"/>
              </a:ext>
            </a:extLst>
          </p:cNvPr>
          <p:cNvSpPr txBox="1"/>
          <p:nvPr/>
        </p:nvSpPr>
        <p:spPr>
          <a:xfrm>
            <a:off x="5973670" y="4753780"/>
            <a:ext cx="1941473" cy="338554"/>
          </a:xfrm>
          <a:prstGeom prst="rect">
            <a:avLst/>
          </a:prstGeom>
          <a:noFill/>
        </p:spPr>
        <p:txBody>
          <a:bodyPr wrap="square" rtlCol="0">
            <a:spAutoFit/>
          </a:bodyPr>
          <a:lstStyle/>
          <a:p>
            <a:r>
              <a:rPr lang="en-US" altLang="zh-CN" sz="1600" dirty="0">
                <a:solidFill>
                  <a:prstClr val="black"/>
                </a:solidFill>
              </a:rPr>
              <a:t>k-medoids</a:t>
            </a:r>
            <a:endParaRPr lang="zh-CN" altLang="en-US" sz="1600" dirty="0"/>
          </a:p>
        </p:txBody>
      </p:sp>
      <p:pic>
        <p:nvPicPr>
          <p:cNvPr id="19" name="图片 18">
            <a:extLst>
              <a:ext uri="{FF2B5EF4-FFF2-40B4-BE49-F238E27FC236}">
                <a16:creationId xmlns:a16="http://schemas.microsoft.com/office/drawing/2014/main" id="{B4CADEF1-FB10-4046-A57D-2953FF9AA8AA}"/>
              </a:ext>
            </a:extLst>
          </p:cNvPr>
          <p:cNvPicPr>
            <a:picLocks noChangeAspect="1"/>
          </p:cNvPicPr>
          <p:nvPr/>
        </p:nvPicPr>
        <p:blipFill>
          <a:blip r:embed="rId3"/>
          <a:stretch>
            <a:fillRect/>
          </a:stretch>
        </p:blipFill>
        <p:spPr>
          <a:xfrm>
            <a:off x="6662709" y="51166"/>
            <a:ext cx="2326208" cy="521767"/>
          </a:xfrm>
          <a:prstGeom prst="rect">
            <a:avLst/>
          </a:prstGeom>
        </p:spPr>
      </p:pic>
      <p:pic>
        <p:nvPicPr>
          <p:cNvPr id="10" name="图片 9">
            <a:extLst>
              <a:ext uri="{FF2B5EF4-FFF2-40B4-BE49-F238E27FC236}">
                <a16:creationId xmlns:a16="http://schemas.microsoft.com/office/drawing/2014/main" id="{F9CFD933-01BB-4B4F-979C-C31EEA34ABF9}"/>
              </a:ext>
            </a:extLst>
          </p:cNvPr>
          <p:cNvPicPr>
            <a:picLocks noChangeAspect="1"/>
          </p:cNvPicPr>
          <p:nvPr/>
        </p:nvPicPr>
        <p:blipFill>
          <a:blip r:embed="rId4"/>
          <a:stretch>
            <a:fillRect/>
          </a:stretch>
        </p:blipFill>
        <p:spPr>
          <a:xfrm>
            <a:off x="2441617" y="3175828"/>
            <a:ext cx="3020456" cy="1541133"/>
          </a:xfrm>
          <a:prstGeom prst="rect">
            <a:avLst/>
          </a:prstGeom>
        </p:spPr>
      </p:pic>
      <p:pic>
        <p:nvPicPr>
          <p:cNvPr id="21" name="图片 20">
            <a:extLst>
              <a:ext uri="{FF2B5EF4-FFF2-40B4-BE49-F238E27FC236}">
                <a16:creationId xmlns:a16="http://schemas.microsoft.com/office/drawing/2014/main" id="{3BE289F0-F4DE-45C7-A86B-5C207273D484}"/>
              </a:ext>
            </a:extLst>
          </p:cNvPr>
          <p:cNvPicPr>
            <a:picLocks noChangeAspect="1"/>
          </p:cNvPicPr>
          <p:nvPr/>
        </p:nvPicPr>
        <p:blipFill>
          <a:blip r:embed="rId5"/>
          <a:stretch>
            <a:fillRect/>
          </a:stretch>
        </p:blipFill>
        <p:spPr>
          <a:xfrm>
            <a:off x="1560541" y="1359253"/>
            <a:ext cx="6022918" cy="1883700"/>
          </a:xfrm>
          <a:prstGeom prst="rect">
            <a:avLst/>
          </a:prstGeom>
        </p:spPr>
      </p:pic>
      <p:pic>
        <p:nvPicPr>
          <p:cNvPr id="1026" name="Picture 2" descr="https://images0.cnblogs.com/blog2015/771535/201508/041623504236939.jpg">
            <a:extLst>
              <a:ext uri="{FF2B5EF4-FFF2-40B4-BE49-F238E27FC236}">
                <a16:creationId xmlns:a16="http://schemas.microsoft.com/office/drawing/2014/main" id="{05F6CC45-8117-45AD-8FA5-83447415C5C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4269" y="3295503"/>
            <a:ext cx="1352419" cy="1249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640?wx_fmt=png">
            <a:extLst>
              <a:ext uri="{FF2B5EF4-FFF2-40B4-BE49-F238E27FC236}">
                <a16:creationId xmlns:a16="http://schemas.microsoft.com/office/drawing/2014/main" id="{852B899C-728D-4115-A848-12F35A49E50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033" y="3032755"/>
            <a:ext cx="2493291" cy="186996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C71D7B09-597E-44D1-B12C-B30CC5A830FD}"/>
              </a:ext>
            </a:extLst>
          </p:cNvPr>
          <p:cNvSpPr txBox="1"/>
          <p:nvPr/>
        </p:nvSpPr>
        <p:spPr>
          <a:xfrm>
            <a:off x="8030046" y="4804079"/>
            <a:ext cx="1187669" cy="338554"/>
          </a:xfrm>
          <a:prstGeom prst="rect">
            <a:avLst/>
          </a:prstGeom>
          <a:noFill/>
        </p:spPr>
        <p:txBody>
          <a:bodyPr wrap="square" rtlCol="0">
            <a:spAutoFit/>
          </a:bodyPr>
          <a:lstStyle/>
          <a:p>
            <a:r>
              <a:rPr lang="en-US" altLang="zh-CN" sz="1600" dirty="0">
                <a:solidFill>
                  <a:prstClr val="black"/>
                </a:solidFill>
              </a:rPr>
              <a:t>KNN</a:t>
            </a:r>
            <a:endParaRPr lang="zh-CN" altLang="en-US" sz="1600" dirty="0">
              <a:solidFill>
                <a:prstClr val="black"/>
              </a:solidFill>
            </a:endParaRPr>
          </a:p>
        </p:txBody>
      </p:sp>
      <p:pic>
        <p:nvPicPr>
          <p:cNvPr id="1030" name="Picture 6" descr="âk-medoidsç®æ³âçå¾çæç´¢ç»æ">
            <a:extLst>
              <a:ext uri="{FF2B5EF4-FFF2-40B4-BE49-F238E27FC236}">
                <a16:creationId xmlns:a16="http://schemas.microsoft.com/office/drawing/2014/main" id="{E81B656B-9904-4AC8-BCD9-FBC7EE08CA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3256" y="3208600"/>
            <a:ext cx="1987197" cy="149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0783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2083327"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Experiment Setup</a:t>
            </a:r>
          </a:p>
        </p:txBody>
      </p:sp>
      <p:sp>
        <p:nvSpPr>
          <p:cNvPr id="9" name="文本框 8">
            <a:extLst>
              <a:ext uri="{FF2B5EF4-FFF2-40B4-BE49-F238E27FC236}">
                <a16:creationId xmlns:a16="http://schemas.microsoft.com/office/drawing/2014/main" id="{391735CC-AB6B-45FF-A89C-3F59CF0FF66B}"/>
              </a:ext>
            </a:extLst>
          </p:cNvPr>
          <p:cNvSpPr txBox="1"/>
          <p:nvPr/>
        </p:nvSpPr>
        <p:spPr>
          <a:xfrm>
            <a:off x="608438" y="906568"/>
            <a:ext cx="4852424" cy="4068293"/>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Software platform</a:t>
            </a:r>
          </a:p>
          <a:p>
            <a:pPr marL="742950" lvl="1" indent="-285750">
              <a:lnSpc>
                <a:spcPct val="150000"/>
              </a:lnSpc>
              <a:buFont typeface="Wingdings" panose="05000000000000000000" pitchFamily="2" charset="2"/>
              <a:buChar char="Ø"/>
            </a:pPr>
            <a:r>
              <a:rPr lang="en-US" altLang="zh-CN" sz="1700" dirty="0"/>
              <a:t>Elasticsearch + Filebeat + Logstash.</a:t>
            </a:r>
          </a:p>
          <a:p>
            <a:pPr marL="742950" lvl="1" indent="-285750">
              <a:lnSpc>
                <a:spcPct val="150000"/>
              </a:lnSpc>
              <a:buFont typeface="Wingdings" panose="05000000000000000000" pitchFamily="2" charset="2"/>
              <a:buChar char="Ø"/>
            </a:pPr>
            <a:r>
              <a:rPr lang="en-US" altLang="zh-CN" dirty="0"/>
              <a:t>Python + Pandas + Keras + sklearn.</a:t>
            </a:r>
            <a:endParaRPr lang="en-US" altLang="zh-CN" sz="1600" dirty="0"/>
          </a:p>
          <a:p>
            <a:pPr marL="742950" lvl="1" indent="-285750">
              <a:lnSpc>
                <a:spcPct val="150000"/>
              </a:lnSpc>
              <a:buFont typeface="Wingdings" panose="05000000000000000000" pitchFamily="2" charset="2"/>
              <a:buChar char="Ø"/>
            </a:pPr>
            <a:r>
              <a:rPr lang="en-US" altLang="zh-CN" dirty="0"/>
              <a:t>VMware workstation + Ubuntu.</a:t>
            </a:r>
            <a:endParaRPr lang="en-US" altLang="zh-CN" sz="1700" dirty="0"/>
          </a:p>
          <a:p>
            <a:pPr marL="285750" indent="-285750">
              <a:lnSpc>
                <a:spcPct val="150000"/>
              </a:lnSpc>
              <a:buFont typeface="Wingdings" panose="05000000000000000000" pitchFamily="2" charset="2"/>
              <a:buChar char="u"/>
            </a:pPr>
            <a:r>
              <a:rPr lang="en-US" altLang="zh-CN" dirty="0"/>
              <a:t>Hardware platform</a:t>
            </a:r>
          </a:p>
          <a:p>
            <a:pPr marL="742950" lvl="1" indent="-285750">
              <a:lnSpc>
                <a:spcPct val="150000"/>
              </a:lnSpc>
              <a:buFont typeface="Wingdings" panose="05000000000000000000" pitchFamily="2" charset="2"/>
              <a:buChar char="Ø"/>
            </a:pPr>
            <a:r>
              <a:rPr lang="en-US" altLang="zh-CN" sz="1700" dirty="0"/>
              <a:t>Cluster with at least three servers.</a:t>
            </a:r>
          </a:p>
          <a:p>
            <a:pPr marL="285750" indent="-285750">
              <a:lnSpc>
                <a:spcPct val="150000"/>
              </a:lnSpc>
              <a:buFont typeface="Wingdings" panose="05000000000000000000" pitchFamily="2" charset="2"/>
              <a:buChar char="u"/>
            </a:pPr>
            <a:r>
              <a:rPr lang="en-US" altLang="zh-CN" sz="1700" dirty="0"/>
              <a:t>Data platform</a:t>
            </a:r>
          </a:p>
          <a:p>
            <a:pPr marL="742950" lvl="1" indent="-285750">
              <a:lnSpc>
                <a:spcPct val="150000"/>
              </a:lnSpc>
              <a:buFont typeface="Wingdings" panose="05000000000000000000" pitchFamily="2" charset="2"/>
              <a:buChar char="Ø"/>
            </a:pPr>
            <a:r>
              <a:rPr lang="en-US" altLang="zh-CN" sz="1700" dirty="0"/>
              <a:t>Open benchmark</a:t>
            </a:r>
          </a:p>
          <a:p>
            <a:pPr marL="1200150" lvl="2" indent="-285750">
              <a:lnSpc>
                <a:spcPct val="150000"/>
              </a:lnSpc>
              <a:buFont typeface="Arial" panose="020B0604020202020204" pitchFamily="34" charset="0"/>
              <a:buChar char="•"/>
            </a:pPr>
            <a:r>
              <a:rPr lang="en-US" altLang="zh-CN" sz="1700" dirty="0"/>
              <a:t>UNSW-NB15 ,Kdd99,NAB dataset</a:t>
            </a:r>
          </a:p>
          <a:p>
            <a:pPr marL="742950" lvl="1" indent="-285750">
              <a:lnSpc>
                <a:spcPct val="150000"/>
              </a:lnSpc>
              <a:buFont typeface="Wingdings" panose="05000000000000000000" pitchFamily="2" charset="2"/>
              <a:buChar char="Ø"/>
            </a:pPr>
            <a:r>
              <a:rPr lang="en-US" altLang="zh-CN" sz="1700" dirty="0"/>
              <a:t>Data generate by measure tools </a:t>
            </a:r>
          </a:p>
        </p:txBody>
      </p:sp>
      <p:pic>
        <p:nvPicPr>
          <p:cNvPr id="6" name="图片 5">
            <a:extLst>
              <a:ext uri="{FF2B5EF4-FFF2-40B4-BE49-F238E27FC236}">
                <a16:creationId xmlns:a16="http://schemas.microsoft.com/office/drawing/2014/main" id="{9532C43B-B29C-4CBC-B281-97CC1388DC6E}"/>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21596717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2083327"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Experiment Setup</a:t>
            </a:r>
          </a:p>
        </p:txBody>
      </p:sp>
      <p:sp>
        <p:nvSpPr>
          <p:cNvPr id="2" name="矩形 1">
            <a:extLst>
              <a:ext uri="{FF2B5EF4-FFF2-40B4-BE49-F238E27FC236}">
                <a16:creationId xmlns:a16="http://schemas.microsoft.com/office/drawing/2014/main" id="{606735E8-D225-4098-B5EA-C1609DD2FE0B}"/>
              </a:ext>
            </a:extLst>
          </p:cNvPr>
          <p:cNvSpPr/>
          <p:nvPr/>
        </p:nvSpPr>
        <p:spPr>
          <a:xfrm>
            <a:off x="646880" y="872182"/>
            <a:ext cx="7680110" cy="4068293"/>
          </a:xfrm>
          <a:prstGeom prst="rect">
            <a:avLst/>
          </a:prstGeom>
        </p:spPr>
        <p:txBody>
          <a:bodyPr wrap="square">
            <a:spAutoFit/>
          </a:bodyPr>
          <a:lstStyle/>
          <a:p>
            <a:pPr marL="285750" indent="-285750">
              <a:lnSpc>
                <a:spcPct val="150000"/>
              </a:lnSpc>
              <a:buFont typeface="Wingdings" panose="05000000000000000000" pitchFamily="2" charset="2"/>
              <a:buChar char="u"/>
            </a:pPr>
            <a:r>
              <a:rPr lang="en-US" altLang="zh-CN" dirty="0"/>
              <a:t>Training and test the open data benchmark</a:t>
            </a:r>
          </a:p>
          <a:p>
            <a:pPr marL="742950" lvl="1" indent="-285750">
              <a:lnSpc>
                <a:spcPct val="150000"/>
              </a:lnSpc>
              <a:buFont typeface="Wingdings" panose="05000000000000000000" pitchFamily="2" charset="2"/>
              <a:buChar char="Ø"/>
            </a:pPr>
            <a:r>
              <a:rPr lang="en-US" altLang="zh-CN" sz="1700" dirty="0"/>
              <a:t>Test the performance of classification algorithm.</a:t>
            </a:r>
          </a:p>
          <a:p>
            <a:pPr marL="742950" lvl="1" indent="-285750">
              <a:lnSpc>
                <a:spcPct val="150000"/>
              </a:lnSpc>
              <a:buFont typeface="Wingdings" panose="05000000000000000000" pitchFamily="2" charset="2"/>
              <a:buChar char="Ø"/>
            </a:pPr>
            <a:r>
              <a:rPr lang="en-US" altLang="zh-CN" sz="1700" dirty="0"/>
              <a:t>Remove the label for unsupervised learning test.</a:t>
            </a:r>
          </a:p>
          <a:p>
            <a:pPr marL="285750" indent="-285750">
              <a:lnSpc>
                <a:spcPct val="150000"/>
              </a:lnSpc>
              <a:buFont typeface="Wingdings" panose="05000000000000000000" pitchFamily="2" charset="2"/>
              <a:buChar char="u"/>
            </a:pPr>
            <a:r>
              <a:rPr lang="en-US" altLang="zh-CN" dirty="0"/>
              <a:t>Deploy the system in the virtual machine environment</a:t>
            </a:r>
          </a:p>
          <a:p>
            <a:pPr marL="742950" lvl="1" indent="-285750">
              <a:lnSpc>
                <a:spcPct val="150000"/>
              </a:lnSpc>
              <a:buFont typeface="Wingdings" panose="05000000000000000000" pitchFamily="2" charset="2"/>
              <a:buChar char="Ø"/>
            </a:pPr>
            <a:r>
              <a:rPr lang="en-US" altLang="zh-CN" dirty="0"/>
              <a:t>Test the performance of the system.</a:t>
            </a:r>
          </a:p>
          <a:p>
            <a:pPr marL="742950" lvl="1" indent="-285750">
              <a:lnSpc>
                <a:spcPct val="150000"/>
              </a:lnSpc>
              <a:buFont typeface="Wingdings" panose="05000000000000000000" pitchFamily="2" charset="2"/>
              <a:buChar char="Ø"/>
            </a:pPr>
            <a:r>
              <a:rPr lang="en-US" altLang="zh-CN" sz="1700" dirty="0"/>
              <a:t>Build an cluster with virtual machine.</a:t>
            </a:r>
          </a:p>
          <a:p>
            <a:pPr marL="742950" lvl="1" indent="-285750">
              <a:lnSpc>
                <a:spcPct val="150000"/>
              </a:lnSpc>
              <a:buFont typeface="Wingdings" panose="05000000000000000000" pitchFamily="2" charset="2"/>
              <a:buChar char="Ø"/>
            </a:pPr>
            <a:r>
              <a:rPr lang="en-US" altLang="zh-CN" dirty="0"/>
              <a:t>Anomaly Injection</a:t>
            </a:r>
            <a:r>
              <a:rPr lang="en-US" altLang="zh-CN" sz="1700" dirty="0"/>
              <a:t>.</a:t>
            </a:r>
          </a:p>
          <a:p>
            <a:pPr marL="1200150" lvl="2" indent="-285750">
              <a:lnSpc>
                <a:spcPct val="150000"/>
              </a:lnSpc>
              <a:buFont typeface="Arial" panose="020B0604020202020204" pitchFamily="34" charset="0"/>
              <a:buChar char="•"/>
            </a:pPr>
            <a:r>
              <a:rPr lang="en-US" altLang="zh-CN" dirty="0"/>
              <a:t>DoS</a:t>
            </a:r>
            <a:r>
              <a:rPr lang="zh-CN" altLang="en-US" dirty="0"/>
              <a:t>、</a:t>
            </a:r>
            <a:r>
              <a:rPr lang="en-US" altLang="zh-CN" sz="1700" dirty="0"/>
              <a:t>DDOS Attack</a:t>
            </a:r>
          </a:p>
          <a:p>
            <a:pPr marL="1200150" lvl="2" indent="-285750">
              <a:lnSpc>
                <a:spcPct val="150000"/>
              </a:lnSpc>
              <a:buFont typeface="Arial" panose="020B0604020202020204" pitchFamily="34" charset="0"/>
              <a:buChar char="•"/>
            </a:pPr>
            <a:r>
              <a:rPr lang="en-US" altLang="zh-CN" sz="1700" dirty="0"/>
              <a:t>CPU stress</a:t>
            </a:r>
            <a:r>
              <a:rPr lang="zh-CN" altLang="en-US" sz="1700" dirty="0"/>
              <a:t>、</a:t>
            </a:r>
            <a:r>
              <a:rPr lang="en-US" altLang="zh-CN" sz="1700" dirty="0"/>
              <a:t>HDD stress</a:t>
            </a:r>
            <a:r>
              <a:rPr lang="zh-CN" altLang="en-US" sz="1700" dirty="0"/>
              <a:t>、</a:t>
            </a:r>
            <a:r>
              <a:rPr lang="en-US" altLang="zh-CN" sz="1700" dirty="0"/>
              <a:t>Memory leak</a:t>
            </a:r>
          </a:p>
          <a:p>
            <a:pPr marL="1200150" lvl="2" indent="-285750">
              <a:lnSpc>
                <a:spcPct val="150000"/>
              </a:lnSpc>
              <a:buFont typeface="Arial" panose="020B0604020202020204" pitchFamily="34" charset="0"/>
              <a:buChar char="•"/>
            </a:pPr>
            <a:r>
              <a:rPr lang="en-US" altLang="zh-CN" sz="1700" dirty="0"/>
              <a:t>Server breakdown </a:t>
            </a:r>
            <a:r>
              <a:rPr lang="zh-CN" altLang="en-US" sz="1700" dirty="0"/>
              <a:t>、</a:t>
            </a:r>
            <a:r>
              <a:rPr lang="en-US" altLang="zh-CN" sz="1700" dirty="0"/>
              <a:t>Link broken</a:t>
            </a:r>
          </a:p>
        </p:txBody>
      </p:sp>
      <p:pic>
        <p:nvPicPr>
          <p:cNvPr id="6" name="图片 5">
            <a:extLst>
              <a:ext uri="{FF2B5EF4-FFF2-40B4-BE49-F238E27FC236}">
                <a16:creationId xmlns:a16="http://schemas.microsoft.com/office/drawing/2014/main" id="{B6592413-60BE-416C-BBA1-14FB86F96552}"/>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271019393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2297296" cy="400110"/>
          </a:xfrm>
          <a:prstGeom prst="rect">
            <a:avLst/>
          </a:prstGeom>
          <a:noFill/>
        </p:spPr>
        <p:txBody>
          <a:bodyPr wrap="none" rtlCol="0">
            <a:spAutoFit/>
          </a:bodyPr>
          <a:lstStyle/>
          <a:p>
            <a:pPr lvl="0" defTabSz="685800">
              <a:defRPr/>
            </a:pPr>
            <a:r>
              <a:rPr lang="en-US" altLang="zh-CN" sz="2000" b="1" dirty="0">
                <a:solidFill>
                  <a:prstClr val="black">
                    <a:lumMod val="75000"/>
                    <a:lumOff val="25000"/>
                  </a:prstClr>
                </a:solidFill>
                <a:latin typeface="ITC Avant Garde Std Bk" panose="020B0502020202020204" pitchFamily="34" charset="0"/>
              </a:rPr>
              <a:t>Evaluation methods</a:t>
            </a:r>
          </a:p>
        </p:txBody>
      </p:sp>
      <p:sp>
        <p:nvSpPr>
          <p:cNvPr id="7" name="文本框 6">
            <a:extLst>
              <a:ext uri="{FF2B5EF4-FFF2-40B4-BE49-F238E27FC236}">
                <a16:creationId xmlns:a16="http://schemas.microsoft.com/office/drawing/2014/main" id="{69C124DC-534B-4FFD-8A93-C37B4DFA0DBD}"/>
              </a:ext>
            </a:extLst>
          </p:cNvPr>
          <p:cNvSpPr txBox="1"/>
          <p:nvPr/>
        </p:nvSpPr>
        <p:spPr>
          <a:xfrm>
            <a:off x="626180" y="991944"/>
            <a:ext cx="7891639"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Metrics</a:t>
            </a:r>
          </a:p>
          <a:p>
            <a:pPr marL="742950" lvl="1" indent="-285750">
              <a:lnSpc>
                <a:spcPct val="150000"/>
              </a:lnSpc>
              <a:buFont typeface="Wingdings" panose="05000000000000000000" pitchFamily="2" charset="2"/>
              <a:buChar char="Ø"/>
            </a:pPr>
            <a:r>
              <a:rPr lang="en-US" altLang="zh-CN" dirty="0"/>
              <a:t>F-score , precise , accuracy, recall, delay.</a:t>
            </a:r>
          </a:p>
          <a:p>
            <a:pPr marL="285750" indent="-285750">
              <a:lnSpc>
                <a:spcPct val="150000"/>
              </a:lnSpc>
              <a:buFont typeface="Wingdings" panose="05000000000000000000" pitchFamily="2" charset="2"/>
              <a:buChar char="u"/>
            </a:pPr>
            <a:r>
              <a:rPr lang="en-US" altLang="zh-CN" dirty="0"/>
              <a:t>Comparation</a:t>
            </a:r>
          </a:p>
          <a:p>
            <a:pPr marL="742950" lvl="1" indent="-285750">
              <a:lnSpc>
                <a:spcPct val="150000"/>
              </a:lnSpc>
              <a:buFont typeface="Wingdings" panose="05000000000000000000" pitchFamily="2" charset="2"/>
              <a:buChar char="Ø"/>
            </a:pPr>
            <a:r>
              <a:rPr lang="en-US" altLang="zh-CN" dirty="0"/>
              <a:t>RADAM.</a:t>
            </a:r>
          </a:p>
          <a:p>
            <a:pPr marL="742950" lvl="1" indent="-285750">
              <a:lnSpc>
                <a:spcPct val="150000"/>
              </a:lnSpc>
              <a:buFont typeface="Wingdings" panose="05000000000000000000" pitchFamily="2" charset="2"/>
              <a:buChar char="Ø"/>
            </a:pPr>
            <a:r>
              <a:rPr lang="en-US" altLang="zh-CN" dirty="0"/>
              <a:t>MAG-GAN.</a:t>
            </a:r>
          </a:p>
          <a:p>
            <a:pPr marL="285750" indent="-285750">
              <a:lnSpc>
                <a:spcPct val="150000"/>
              </a:lnSpc>
              <a:buFont typeface="Wingdings" panose="05000000000000000000" pitchFamily="2" charset="2"/>
              <a:buChar char="u"/>
            </a:pPr>
            <a:r>
              <a:rPr lang="en-US" altLang="zh-CN" dirty="0"/>
              <a:t>Efficiency</a:t>
            </a:r>
          </a:p>
          <a:p>
            <a:pPr marL="742950" lvl="1" indent="-285750">
              <a:lnSpc>
                <a:spcPct val="150000"/>
              </a:lnSpc>
              <a:buFont typeface="Wingdings" panose="05000000000000000000" pitchFamily="2" charset="2"/>
              <a:buChar char="Ø"/>
            </a:pPr>
            <a:r>
              <a:rPr lang="en-US" altLang="zh-CN" dirty="0"/>
              <a:t>Time cost.</a:t>
            </a:r>
          </a:p>
          <a:p>
            <a:pPr marL="742950" lvl="1" indent="-285750">
              <a:lnSpc>
                <a:spcPct val="150000"/>
              </a:lnSpc>
              <a:buFont typeface="Wingdings" panose="05000000000000000000" pitchFamily="2" charset="2"/>
              <a:buChar char="Ø"/>
            </a:pPr>
            <a:r>
              <a:rPr lang="en-US" altLang="zh-CN" dirty="0"/>
              <a:t>Memory cost.</a:t>
            </a:r>
          </a:p>
          <a:p>
            <a:pPr marL="742950" lvl="1" indent="-285750">
              <a:lnSpc>
                <a:spcPct val="150000"/>
              </a:lnSpc>
              <a:buFont typeface="Wingdings" panose="05000000000000000000" pitchFamily="2" charset="2"/>
              <a:buChar char="Ø"/>
            </a:pPr>
            <a:r>
              <a:rPr lang="en-US" altLang="zh-CN" dirty="0"/>
              <a:t>The periodic influence. </a:t>
            </a:r>
          </a:p>
        </p:txBody>
      </p:sp>
      <p:pic>
        <p:nvPicPr>
          <p:cNvPr id="8" name="图片 7">
            <a:extLst>
              <a:ext uri="{FF2B5EF4-FFF2-40B4-BE49-F238E27FC236}">
                <a16:creationId xmlns:a16="http://schemas.microsoft.com/office/drawing/2014/main" id="{CF139F20-D84D-48F8-AEF9-CFE8746544C9}"/>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333112321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5002" y="1249593"/>
            <a:ext cx="1788430" cy="1788430"/>
            <a:chOff x="4240335" y="3008435"/>
            <a:chExt cx="3711332" cy="3711332"/>
          </a:xfrm>
        </p:grpSpPr>
        <p:sp>
          <p:nvSpPr>
            <p:cNvPr id="3" name="椭圆 2"/>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nvGrpSpPr>
            <p:cNvPr id="4" name="组合 3"/>
            <p:cNvGrpSpPr/>
            <p:nvPr/>
          </p:nvGrpSpPr>
          <p:grpSpPr>
            <a:xfrm>
              <a:off x="4710169" y="3478269"/>
              <a:ext cx="2771663" cy="2771663"/>
              <a:chOff x="2193191" y="1899415"/>
              <a:chExt cx="2421376" cy="2421376"/>
            </a:xfrm>
            <a:effectLst/>
          </p:grpSpPr>
          <p:sp>
            <p:nvSpPr>
              <p:cNvPr id="5" name="椭圆 4"/>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a:ea typeface="宋体" panose="02010600030101010101" pitchFamily="2" charset="-122"/>
                </a:endParaRPr>
              </a:p>
            </p:txBody>
          </p:sp>
          <p:sp>
            <p:nvSpPr>
              <p:cNvPr id="6" name="椭圆 5"/>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grpSp>
      <p:sp>
        <p:nvSpPr>
          <p:cNvPr id="7" name="任意多边形 6"/>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圆角矩形 7"/>
          <p:cNvSpPr/>
          <p:nvPr/>
        </p:nvSpPr>
        <p:spPr>
          <a:xfrm>
            <a:off x="3001095" y="328430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9" name="文本框 8"/>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2BB7B3"/>
                </a:solidFill>
                <a:latin typeface="Impact" panose="020B0806030902050204" pitchFamily="34" charset="0"/>
              </a:rPr>
              <a:t>PART 05</a:t>
            </a:r>
            <a:endParaRPr lang="zh-CN" altLang="en-US" sz="7200" dirty="0">
              <a:solidFill>
                <a:srgbClr val="2BB7B3"/>
              </a:solidFill>
              <a:latin typeface="Impact" panose="020B0806030902050204" pitchFamily="34" charset="0"/>
            </a:endParaRPr>
          </a:p>
        </p:txBody>
      </p:sp>
      <p:sp>
        <p:nvSpPr>
          <p:cNvPr id="10" name="文本框 9"/>
          <p:cNvSpPr txBox="1"/>
          <p:nvPr/>
        </p:nvSpPr>
        <p:spPr>
          <a:xfrm>
            <a:off x="2930920" y="2833300"/>
            <a:ext cx="3564771" cy="400110"/>
          </a:xfrm>
          <a:prstGeom prst="rect">
            <a:avLst/>
          </a:prstGeom>
          <a:noFill/>
        </p:spPr>
        <p:txBody>
          <a:bodyPr wrap="square" rtlCol="0">
            <a:spAutoFit/>
          </a:bodyPr>
          <a:lstStyle/>
          <a:p>
            <a:pPr>
              <a:defRPr/>
            </a:pPr>
            <a:r>
              <a:rPr lang="en-US" altLang="zh-CN" sz="2000" b="1" dirty="0">
                <a:solidFill>
                  <a:prstClr val="black">
                    <a:lumMod val="75000"/>
                    <a:lumOff val="25000"/>
                  </a:prstClr>
                </a:solidFill>
                <a:latin typeface="ITC Avant Garde Std Bk" panose="020B0502020202020204" pitchFamily="34" charset="0"/>
              </a:rPr>
              <a:t>Requirements and Schedule</a:t>
            </a:r>
          </a:p>
        </p:txBody>
      </p:sp>
      <p:sp>
        <p:nvSpPr>
          <p:cNvPr id="11" name="文本框 10"/>
          <p:cNvSpPr txBox="1"/>
          <p:nvPr/>
        </p:nvSpPr>
        <p:spPr bwMode="auto">
          <a:xfrm>
            <a:off x="2933432" y="3370882"/>
            <a:ext cx="5203480" cy="238270"/>
          </a:xfrm>
          <a:prstGeom prst="rect">
            <a:avLst/>
          </a:prstGeom>
          <a:noFill/>
        </p:spPr>
        <p:txBody>
          <a:bodyPr wrap="square" lIns="68580" tIns="34290" rIns="68580" bIns="34290">
            <a:spAutoFit/>
          </a:bodyPr>
          <a:lstStyle/>
          <a:p>
            <a:pPr>
              <a:lnSpc>
                <a:spcPct val="120000"/>
              </a:lnSpc>
            </a:pPr>
            <a:endParaRPr lang="en-US" altLang="zh-CN" sz="1000" dirty="0">
              <a:solidFill>
                <a:schemeClr val="tx1">
                  <a:lumMod val="75000"/>
                  <a:lumOff val="25000"/>
                </a:schemeClr>
              </a:solidFill>
              <a:latin typeface="微软雅黑" pitchFamily="34" charset="-122"/>
              <a:ea typeface="微软雅黑" pitchFamily="34" charset="-122"/>
            </a:endParaRPr>
          </a:p>
        </p:txBody>
      </p:sp>
      <p:grpSp>
        <p:nvGrpSpPr>
          <p:cNvPr id="12" name="组合 11"/>
          <p:cNvGrpSpPr/>
          <p:nvPr/>
        </p:nvGrpSpPr>
        <p:grpSpPr>
          <a:xfrm>
            <a:off x="1808118" y="1956295"/>
            <a:ext cx="518562" cy="353252"/>
            <a:chOff x="4895160" y="4287159"/>
            <a:chExt cx="571418" cy="389258"/>
          </a:xfrm>
          <a:solidFill>
            <a:srgbClr val="ED6D00"/>
          </a:solidFill>
        </p:grpSpPr>
        <p:sp>
          <p:nvSpPr>
            <p:cNvPr id="13"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4"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5"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1"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351386760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2593531"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Research Requirement</a:t>
            </a:r>
          </a:p>
        </p:txBody>
      </p:sp>
      <p:sp>
        <p:nvSpPr>
          <p:cNvPr id="9" name="文本框 8">
            <a:extLst>
              <a:ext uri="{FF2B5EF4-FFF2-40B4-BE49-F238E27FC236}">
                <a16:creationId xmlns:a16="http://schemas.microsoft.com/office/drawing/2014/main" id="{391735CC-AB6B-45FF-A89C-3F59CF0FF66B}"/>
              </a:ext>
            </a:extLst>
          </p:cNvPr>
          <p:cNvSpPr txBox="1"/>
          <p:nvPr/>
        </p:nvSpPr>
        <p:spPr>
          <a:xfrm>
            <a:off x="515257" y="1037960"/>
            <a:ext cx="7844476" cy="3629712"/>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Hardware platform</a:t>
            </a:r>
          </a:p>
          <a:p>
            <a:pPr marL="742950" lvl="1" indent="-285750">
              <a:lnSpc>
                <a:spcPct val="150000"/>
              </a:lnSpc>
              <a:buFont typeface="Wingdings" panose="05000000000000000000" pitchFamily="2" charset="2"/>
              <a:buChar char="Ø"/>
            </a:pPr>
            <a:r>
              <a:rPr lang="en-US" altLang="zh-CN" sz="1700" dirty="0"/>
              <a:t>Workstation with GPU for system development.</a:t>
            </a:r>
          </a:p>
          <a:p>
            <a:pPr marL="742950" lvl="1" indent="-285750">
              <a:lnSpc>
                <a:spcPct val="150000"/>
              </a:lnSpc>
              <a:buFont typeface="Wingdings" panose="05000000000000000000" pitchFamily="2" charset="2"/>
              <a:buChar char="Ø"/>
            </a:pPr>
            <a:r>
              <a:rPr lang="en-US" altLang="zh-CN" dirty="0"/>
              <a:t>Distributed Cluster with more than 3 servers.</a:t>
            </a:r>
            <a:endParaRPr lang="en-US" altLang="zh-CN" sz="1700" dirty="0"/>
          </a:p>
          <a:p>
            <a:pPr marL="285750" indent="-285750">
              <a:lnSpc>
                <a:spcPct val="150000"/>
              </a:lnSpc>
              <a:buFont typeface="Wingdings" panose="05000000000000000000" pitchFamily="2" charset="2"/>
              <a:buChar char="u"/>
            </a:pPr>
            <a:r>
              <a:rPr lang="en-US" altLang="zh-CN" dirty="0"/>
              <a:t>Software platform</a:t>
            </a:r>
          </a:p>
          <a:p>
            <a:pPr marL="742950" lvl="1" indent="-285750">
              <a:lnSpc>
                <a:spcPct val="150000"/>
              </a:lnSpc>
              <a:buFont typeface="Wingdings" panose="05000000000000000000" pitchFamily="2" charset="2"/>
              <a:buChar char="Ø"/>
            </a:pPr>
            <a:r>
              <a:rPr lang="en-US" altLang="zh-CN" sz="1700" dirty="0"/>
              <a:t>VMware workstation.</a:t>
            </a:r>
          </a:p>
          <a:p>
            <a:pPr marL="742950" lvl="1" indent="-285750">
              <a:lnSpc>
                <a:spcPct val="150000"/>
              </a:lnSpc>
              <a:buFont typeface="Wingdings" panose="05000000000000000000" pitchFamily="2" charset="2"/>
              <a:buChar char="Ø"/>
            </a:pPr>
            <a:r>
              <a:rPr lang="en-US" altLang="zh-CN" sz="1600" dirty="0"/>
              <a:t>Ubuntu.</a:t>
            </a:r>
            <a:endParaRPr lang="en-US" altLang="zh-CN" sz="1700" dirty="0"/>
          </a:p>
          <a:p>
            <a:pPr marL="285750" indent="-285750">
              <a:lnSpc>
                <a:spcPct val="150000"/>
              </a:lnSpc>
              <a:buFont typeface="Wingdings" panose="05000000000000000000" pitchFamily="2" charset="2"/>
              <a:buChar char="u"/>
            </a:pPr>
            <a:r>
              <a:rPr lang="en-US" altLang="zh-CN" sz="1700" dirty="0"/>
              <a:t>Data</a:t>
            </a:r>
          </a:p>
          <a:p>
            <a:pPr marL="742950" lvl="1" indent="-285750">
              <a:lnSpc>
                <a:spcPct val="150000"/>
              </a:lnSpc>
              <a:buFont typeface="Wingdings" panose="05000000000000000000" pitchFamily="2" charset="2"/>
              <a:buChar char="Ø"/>
            </a:pPr>
            <a:r>
              <a:rPr lang="en-US" altLang="zh-CN" sz="1700" dirty="0"/>
              <a:t>Open dataset.</a:t>
            </a:r>
          </a:p>
          <a:p>
            <a:pPr marL="742950" lvl="1" indent="-285750">
              <a:lnSpc>
                <a:spcPct val="150000"/>
              </a:lnSpc>
              <a:buFont typeface="Wingdings" panose="05000000000000000000" pitchFamily="2" charset="2"/>
              <a:buChar char="Ø"/>
            </a:pPr>
            <a:r>
              <a:rPr lang="en-US" altLang="zh-CN" sz="1700" dirty="0"/>
              <a:t>Data generated by measure tools.</a:t>
            </a:r>
          </a:p>
        </p:txBody>
      </p:sp>
      <p:pic>
        <p:nvPicPr>
          <p:cNvPr id="6" name="图片 5">
            <a:extLst>
              <a:ext uri="{FF2B5EF4-FFF2-40B4-BE49-F238E27FC236}">
                <a16:creationId xmlns:a16="http://schemas.microsoft.com/office/drawing/2014/main" id="{D5322CE0-2DE7-40DF-9E32-4404AF8DB150}"/>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3424394263"/>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2112438"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Research Progress</a:t>
            </a:r>
          </a:p>
        </p:txBody>
      </p:sp>
      <p:sp>
        <p:nvSpPr>
          <p:cNvPr id="9" name="文本框 8">
            <a:extLst>
              <a:ext uri="{FF2B5EF4-FFF2-40B4-BE49-F238E27FC236}">
                <a16:creationId xmlns:a16="http://schemas.microsoft.com/office/drawing/2014/main" id="{391735CC-AB6B-45FF-A89C-3F59CF0FF66B}"/>
              </a:ext>
            </a:extLst>
          </p:cNvPr>
          <p:cNvSpPr txBox="1"/>
          <p:nvPr/>
        </p:nvSpPr>
        <p:spPr>
          <a:xfrm>
            <a:off x="515257" y="985377"/>
            <a:ext cx="7844476" cy="3237296"/>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Research survey</a:t>
            </a:r>
          </a:p>
          <a:p>
            <a:pPr marL="742950" lvl="1" indent="-285750">
              <a:lnSpc>
                <a:spcPct val="150000"/>
              </a:lnSpc>
              <a:buFont typeface="Wingdings" panose="05000000000000000000" pitchFamily="2" charset="2"/>
              <a:buChar char="Ø"/>
            </a:pPr>
            <a:r>
              <a:rPr lang="en-US" altLang="zh-CN" sz="1700" dirty="0"/>
              <a:t>More 30  latest papers.</a:t>
            </a:r>
          </a:p>
          <a:p>
            <a:pPr marL="742950" lvl="1" indent="-285750">
              <a:lnSpc>
                <a:spcPct val="150000"/>
              </a:lnSpc>
              <a:buFont typeface="Wingdings" panose="05000000000000000000" pitchFamily="2" charset="2"/>
              <a:buChar char="Ø"/>
            </a:pPr>
            <a:r>
              <a:rPr lang="en-US" altLang="zh-CN" dirty="0"/>
              <a:t>Discuss with the supervisor.</a:t>
            </a:r>
          </a:p>
          <a:p>
            <a:pPr marL="742950" lvl="1" indent="-285750">
              <a:lnSpc>
                <a:spcPct val="150000"/>
              </a:lnSpc>
              <a:buFont typeface="Wingdings" panose="05000000000000000000" pitchFamily="2" charset="2"/>
              <a:buChar char="Ø"/>
            </a:pPr>
            <a:r>
              <a:rPr lang="en-US" altLang="zh-CN" sz="1700" dirty="0"/>
              <a:t>Complete research plan and the proposal. .</a:t>
            </a:r>
          </a:p>
          <a:p>
            <a:pPr marL="285750" indent="-285750">
              <a:lnSpc>
                <a:spcPct val="150000"/>
              </a:lnSpc>
              <a:buFont typeface="Wingdings" panose="05000000000000000000" pitchFamily="2" charset="2"/>
              <a:buChar char="u"/>
            </a:pPr>
            <a:r>
              <a:rPr lang="en-US" altLang="zh-CN" dirty="0"/>
              <a:t>The system framework implementation</a:t>
            </a:r>
          </a:p>
          <a:p>
            <a:pPr marL="742950" lvl="1" indent="-285750">
              <a:lnSpc>
                <a:spcPct val="150000"/>
              </a:lnSpc>
              <a:buFont typeface="Wingdings" panose="05000000000000000000" pitchFamily="2" charset="2"/>
              <a:buChar char="Ø"/>
            </a:pPr>
            <a:r>
              <a:rPr lang="en-US" altLang="zh-CN" sz="1700" dirty="0"/>
              <a:t>Measurement server.</a:t>
            </a:r>
          </a:p>
          <a:p>
            <a:pPr marL="742950" lvl="1" indent="-285750">
              <a:lnSpc>
                <a:spcPct val="150000"/>
              </a:lnSpc>
              <a:buFont typeface="Wingdings" panose="05000000000000000000" pitchFamily="2" charset="2"/>
              <a:buChar char="Ø"/>
            </a:pPr>
            <a:r>
              <a:rPr lang="en-US" altLang="zh-CN" sz="1600" dirty="0"/>
              <a:t>Measurement controller.</a:t>
            </a:r>
          </a:p>
          <a:p>
            <a:pPr marL="742950" lvl="1" indent="-285750">
              <a:lnSpc>
                <a:spcPct val="150000"/>
              </a:lnSpc>
              <a:buFont typeface="Wingdings" panose="05000000000000000000" pitchFamily="2" charset="2"/>
              <a:buChar char="Ø"/>
            </a:pPr>
            <a:r>
              <a:rPr lang="en-US" altLang="zh-CN" sz="1600" dirty="0"/>
              <a:t>Measurement worker.</a:t>
            </a:r>
            <a:endParaRPr lang="en-US" altLang="zh-CN" sz="1700" dirty="0"/>
          </a:p>
        </p:txBody>
      </p:sp>
      <p:pic>
        <p:nvPicPr>
          <p:cNvPr id="1026" name="图片 1">
            <a:extLst>
              <a:ext uri="{FF2B5EF4-FFF2-40B4-BE49-F238E27FC236}">
                <a16:creationId xmlns:a16="http://schemas.microsoft.com/office/drawing/2014/main" id="{EE4405A7-AA70-4948-9C52-98EEECB344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9219" y="1496417"/>
            <a:ext cx="3989677" cy="221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8965AB8A-73BD-4482-8530-A08F2AAB970D}"/>
              </a:ext>
            </a:extLst>
          </p:cNvPr>
          <p:cNvSpPr txBox="1"/>
          <p:nvPr/>
        </p:nvSpPr>
        <p:spPr>
          <a:xfrm>
            <a:off x="6350622" y="3765668"/>
            <a:ext cx="3329405" cy="246221"/>
          </a:xfrm>
          <a:prstGeom prst="rect">
            <a:avLst/>
          </a:prstGeom>
          <a:noFill/>
        </p:spPr>
        <p:txBody>
          <a:bodyPr wrap="square" rtlCol="0">
            <a:spAutoFit/>
          </a:bodyPr>
          <a:lstStyle/>
          <a:p>
            <a:r>
              <a:rPr lang="en-US" altLang="zh-CN" sz="1000" dirty="0"/>
              <a:t>System Architecture</a:t>
            </a:r>
            <a:endParaRPr lang="zh-CN" altLang="en-US" sz="1000" dirty="0"/>
          </a:p>
        </p:txBody>
      </p:sp>
      <p:pic>
        <p:nvPicPr>
          <p:cNvPr id="8" name="图片 7">
            <a:extLst>
              <a:ext uri="{FF2B5EF4-FFF2-40B4-BE49-F238E27FC236}">
                <a16:creationId xmlns:a16="http://schemas.microsoft.com/office/drawing/2014/main" id="{3C49F180-28DD-4E00-970B-D336D13F5237}"/>
              </a:ext>
            </a:extLst>
          </p:cNvPr>
          <p:cNvPicPr>
            <a:picLocks noChangeAspect="1"/>
          </p:cNvPicPr>
          <p:nvPr/>
        </p:nvPicPr>
        <p:blipFill>
          <a:blip r:embed="rId4"/>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09495984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1149674"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Schedule</a:t>
            </a:r>
          </a:p>
        </p:txBody>
      </p:sp>
      <p:sp>
        <p:nvSpPr>
          <p:cNvPr id="9" name="文本框 8">
            <a:extLst>
              <a:ext uri="{FF2B5EF4-FFF2-40B4-BE49-F238E27FC236}">
                <a16:creationId xmlns:a16="http://schemas.microsoft.com/office/drawing/2014/main" id="{391735CC-AB6B-45FF-A89C-3F59CF0FF66B}"/>
              </a:ext>
            </a:extLst>
          </p:cNvPr>
          <p:cNvSpPr txBox="1"/>
          <p:nvPr/>
        </p:nvSpPr>
        <p:spPr>
          <a:xfrm>
            <a:off x="515257" y="988150"/>
            <a:ext cx="9309740"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en-US" altLang="zh-CN" dirty="0"/>
              <a:t>Timeline</a:t>
            </a:r>
          </a:p>
          <a:p>
            <a:pPr marL="742950" lvl="1" indent="-285750">
              <a:lnSpc>
                <a:spcPct val="150000"/>
              </a:lnSpc>
              <a:buFont typeface="Wingdings" panose="05000000000000000000" pitchFamily="2" charset="2"/>
              <a:buChar char="Ø"/>
            </a:pPr>
            <a:r>
              <a:rPr lang="en-US" altLang="zh-CN" dirty="0"/>
              <a:t>2019-3~2019-6, preliminary research, system infrastructure building.</a:t>
            </a:r>
          </a:p>
          <a:p>
            <a:pPr marL="742950" lvl="1" indent="-285750">
              <a:lnSpc>
                <a:spcPct val="150000"/>
              </a:lnSpc>
              <a:buFont typeface="Wingdings" panose="05000000000000000000" pitchFamily="2" charset="2"/>
              <a:buChar char="Ø"/>
            </a:pPr>
            <a:r>
              <a:rPr lang="en-US" altLang="zh-CN" dirty="0"/>
              <a:t>2019-6-25, open question defense.</a:t>
            </a:r>
          </a:p>
          <a:p>
            <a:pPr marL="742950" lvl="1" indent="-285750">
              <a:lnSpc>
                <a:spcPct val="150000"/>
              </a:lnSpc>
              <a:buFont typeface="Wingdings" panose="05000000000000000000" pitchFamily="2" charset="2"/>
              <a:buChar char="Ø"/>
            </a:pPr>
            <a:r>
              <a:rPr lang="en-US" altLang="zh-CN" dirty="0"/>
              <a:t>2019-7~2019-10, algorithm research and implementation.</a:t>
            </a:r>
          </a:p>
          <a:p>
            <a:pPr marL="742950" lvl="1" indent="-285750">
              <a:lnSpc>
                <a:spcPct val="150000"/>
              </a:lnSpc>
              <a:buFont typeface="Wingdings" panose="05000000000000000000" pitchFamily="2" charset="2"/>
              <a:buChar char="Ø"/>
            </a:pPr>
            <a:r>
              <a:rPr lang="en-US" altLang="zh-CN" dirty="0"/>
              <a:t>2019-11~2019-12, system design and implementation.</a:t>
            </a:r>
          </a:p>
          <a:p>
            <a:pPr marL="742950" lvl="1" indent="-285750">
              <a:lnSpc>
                <a:spcPct val="150000"/>
              </a:lnSpc>
              <a:buFont typeface="Wingdings" panose="05000000000000000000" pitchFamily="2" charset="2"/>
              <a:buChar char="Ø"/>
            </a:pPr>
            <a:r>
              <a:rPr lang="en-US" altLang="zh-CN" dirty="0"/>
              <a:t>2020-1~2020-3, complete development and implementation of system.</a:t>
            </a:r>
          </a:p>
          <a:p>
            <a:pPr marL="742950" lvl="1" indent="-285750">
              <a:lnSpc>
                <a:spcPct val="150000"/>
              </a:lnSpc>
              <a:buFont typeface="Wingdings" panose="05000000000000000000" pitchFamily="2" charset="2"/>
              <a:buChar char="Ø"/>
            </a:pPr>
            <a:r>
              <a:rPr lang="en-US" altLang="zh-CN" dirty="0"/>
              <a:t>2020-4, system testing and improvement.</a:t>
            </a:r>
          </a:p>
          <a:p>
            <a:pPr marL="742950" lvl="1" indent="-285750">
              <a:lnSpc>
                <a:spcPct val="150000"/>
              </a:lnSpc>
              <a:buFont typeface="Wingdings" panose="05000000000000000000" pitchFamily="2" charset="2"/>
              <a:buChar char="Ø"/>
            </a:pPr>
            <a:r>
              <a:rPr lang="en-US" altLang="zh-CN" dirty="0"/>
              <a:t>2020-5, thesis writing.</a:t>
            </a:r>
          </a:p>
          <a:p>
            <a:pPr marL="742950" lvl="1" indent="-285750">
              <a:lnSpc>
                <a:spcPct val="150000"/>
              </a:lnSpc>
              <a:buFont typeface="Wingdings" panose="05000000000000000000" pitchFamily="2" charset="2"/>
              <a:buChar char="Ø"/>
            </a:pPr>
            <a:r>
              <a:rPr lang="en-US" altLang="zh-CN" dirty="0"/>
              <a:t>2020-6, thesis is closed.</a:t>
            </a:r>
            <a:endParaRPr lang="en-US" altLang="zh-CN" sz="1600" dirty="0"/>
          </a:p>
        </p:txBody>
      </p:sp>
      <p:pic>
        <p:nvPicPr>
          <p:cNvPr id="6" name="图片 5">
            <a:extLst>
              <a:ext uri="{FF2B5EF4-FFF2-40B4-BE49-F238E27FC236}">
                <a16:creationId xmlns:a16="http://schemas.microsoft.com/office/drawing/2014/main" id="{9827ABE7-826C-44CC-BEA2-F24E76507811}"/>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800410148"/>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6" name="组合 5"/>
            <p:cNvGrpSpPr/>
            <p:nvPr/>
          </p:nvGrpSpPr>
          <p:grpSpPr>
            <a:xfrm>
              <a:off x="4710169" y="3478269"/>
              <a:ext cx="2771663" cy="2771663"/>
              <a:chOff x="2193191" y="1899415"/>
              <a:chExt cx="2421376" cy="2421376"/>
            </a:xfrm>
            <a:effectLst/>
          </p:grpSpPr>
          <p:sp>
            <p:nvSpPr>
              <p:cNvPr id="7" name="椭圆 6"/>
              <p:cNvSpPr/>
              <p:nvPr/>
            </p:nvSpPr>
            <p:spPr>
              <a:xfrm>
                <a:off x="2193191" y="1899415"/>
                <a:ext cx="2421376" cy="2421376"/>
              </a:xfrm>
              <a:prstGeom prst="ellipse">
                <a:avLst/>
              </a:prstGeom>
              <a:solidFill>
                <a:srgbClr val="2BB7B3"/>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8" name="椭圆 7"/>
              <p:cNvSpPr/>
              <p:nvPr/>
            </p:nvSpPr>
            <p:spPr>
              <a:xfrm>
                <a:off x="2345502" y="2051726"/>
                <a:ext cx="2116756" cy="2116756"/>
              </a:xfrm>
              <a:prstGeom prst="ellipse">
                <a:avLst/>
              </a:prstGeom>
              <a:solidFill>
                <a:schemeClr val="bg1">
                  <a:lumMod val="95000"/>
                </a:schemeClr>
              </a:solidFill>
              <a:ln w="50800">
                <a:no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grpSp>
      <p:sp>
        <p:nvSpPr>
          <p:cNvPr id="9" name="任意多边形 8"/>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圆角矩形 9"/>
          <p:cNvSpPr/>
          <p:nvPr/>
        </p:nvSpPr>
        <p:spPr>
          <a:xfrm>
            <a:off x="3001095" y="328430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11" name="文本框 10"/>
          <p:cNvSpPr txBox="1"/>
          <p:nvPr/>
        </p:nvSpPr>
        <p:spPr>
          <a:xfrm>
            <a:off x="2891915" y="1569133"/>
            <a:ext cx="3603777" cy="1177245"/>
          </a:xfrm>
          <a:prstGeom prst="rect">
            <a:avLst/>
          </a:prstGeom>
          <a:noFill/>
        </p:spPr>
        <p:txBody>
          <a:bodyPr wrap="square" lIns="68580" tIns="34290" rIns="68580" bIns="3429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72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rPr>
              <a:t>PART 01</a:t>
            </a:r>
            <a:endParaRPr kumimoji="0" lang="zh-CN" altLang="en-US" sz="7200" b="0" i="0" u="none" strike="noStrike" kern="1200" cap="none" spc="0" normalizeH="0" baseline="0" noProof="0" dirty="0">
              <a:ln>
                <a:noFill/>
              </a:ln>
              <a:solidFill>
                <a:srgbClr val="2BB7B3"/>
              </a:solidFill>
              <a:effectLst/>
              <a:uLnTx/>
              <a:uFillTx/>
              <a:latin typeface="Impact" panose="020B0806030902050204" pitchFamily="34" charset="0"/>
              <a:ea typeface="等线" panose="02010600030101010101" pitchFamily="2" charset="-122"/>
              <a:cs typeface="+mn-cs"/>
            </a:endParaRPr>
          </a:p>
        </p:txBody>
      </p:sp>
      <p:sp>
        <p:nvSpPr>
          <p:cNvPr id="12" name="文本框 11"/>
          <p:cNvSpPr txBox="1"/>
          <p:nvPr/>
        </p:nvSpPr>
        <p:spPr>
          <a:xfrm>
            <a:off x="2899390" y="2833300"/>
            <a:ext cx="3596301" cy="400110"/>
          </a:xfrm>
          <a:prstGeom prst="rect">
            <a:avLst/>
          </a:prstGeom>
          <a:noFill/>
        </p:spPr>
        <p:txBody>
          <a:bodyPr wrap="squar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Background</a:t>
            </a:r>
          </a:p>
        </p:txBody>
      </p:sp>
      <p:grpSp>
        <p:nvGrpSpPr>
          <p:cNvPr id="14" name="组合 13"/>
          <p:cNvGrpSpPr/>
          <p:nvPr/>
        </p:nvGrpSpPr>
        <p:grpSpPr>
          <a:xfrm>
            <a:off x="1787045" y="1867537"/>
            <a:ext cx="527203" cy="530769"/>
            <a:chOff x="5042691" y="2273920"/>
            <a:chExt cx="702937" cy="707692"/>
          </a:xfrm>
          <a:solidFill>
            <a:srgbClr val="ED6D00"/>
          </a:solidFill>
        </p:grpSpPr>
        <p:sp>
          <p:nvSpPr>
            <p:cNvPr id="15"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6"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31077273"/>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35">
            <a:extLst>
              <a:ext uri="{FF2B5EF4-FFF2-40B4-BE49-F238E27FC236}">
                <a16:creationId xmlns:a16="http://schemas.microsoft.com/office/drawing/2014/main" id="{60791E5A-2841-4A3C-97BF-D070C387F38A}"/>
              </a:ext>
            </a:extLst>
          </p:cNvPr>
          <p:cNvSpPr txBox="1"/>
          <p:nvPr/>
        </p:nvSpPr>
        <p:spPr>
          <a:xfrm>
            <a:off x="951323" y="203025"/>
            <a:ext cx="1356269" cy="400110"/>
          </a:xfrm>
          <a:prstGeom prst="rect">
            <a:avLst/>
          </a:prstGeom>
          <a:noFill/>
        </p:spPr>
        <p:txBody>
          <a:bodyPr wrap="none" rtlCol="0">
            <a:spAutoFit/>
          </a:bodyPr>
          <a:lstStyle/>
          <a:p>
            <a:pPr lvl="0">
              <a:defRPr/>
            </a:pPr>
            <a:r>
              <a:rPr lang="en-US" altLang="zh-CN" sz="2000" b="1" dirty="0">
                <a:solidFill>
                  <a:prstClr val="black">
                    <a:lumMod val="75000"/>
                    <a:lumOff val="25000"/>
                  </a:prstClr>
                </a:solidFill>
                <a:latin typeface="ITC Avant Garde Std Bk" panose="020B0502020202020204" pitchFamily="34" charset="0"/>
              </a:rPr>
              <a:t>References</a:t>
            </a:r>
          </a:p>
        </p:txBody>
      </p:sp>
      <p:sp>
        <p:nvSpPr>
          <p:cNvPr id="9" name="文本框 8">
            <a:extLst>
              <a:ext uri="{FF2B5EF4-FFF2-40B4-BE49-F238E27FC236}">
                <a16:creationId xmlns:a16="http://schemas.microsoft.com/office/drawing/2014/main" id="{391735CC-AB6B-45FF-A89C-3F59CF0FF66B}"/>
              </a:ext>
            </a:extLst>
          </p:cNvPr>
          <p:cNvSpPr txBox="1"/>
          <p:nvPr/>
        </p:nvSpPr>
        <p:spPr>
          <a:xfrm>
            <a:off x="145075" y="965582"/>
            <a:ext cx="9309740" cy="3460499"/>
          </a:xfrm>
          <a:prstGeom prst="rect">
            <a:avLst/>
          </a:prstGeom>
          <a:noFill/>
        </p:spPr>
        <p:txBody>
          <a:bodyPr wrap="square" rtlCol="0">
            <a:spAutoFit/>
          </a:bodyPr>
          <a:lstStyle/>
          <a:p>
            <a:pPr lvl="1">
              <a:lnSpc>
                <a:spcPct val="150000"/>
              </a:lnSpc>
            </a:pPr>
            <a:r>
              <a:rPr lang="en-US" altLang="zh-CN" sz="1050" dirty="0"/>
              <a:t>[1] Li D, Chen D, Shi L, et al. MAD-GAN: Multivariate Anomaly Detection for Time Series Data with Generative Adversarial Networks[J]. </a:t>
            </a:r>
            <a:r>
              <a:rPr lang="en-US" altLang="zh-CN" sz="1050" dirty="0" err="1"/>
              <a:t>arXiv</a:t>
            </a:r>
            <a:r>
              <a:rPr lang="en-US" altLang="zh-CN" sz="1050" dirty="0"/>
              <a:t> </a:t>
            </a:r>
          </a:p>
          <a:p>
            <a:pPr lvl="1">
              <a:lnSpc>
                <a:spcPct val="150000"/>
              </a:lnSpc>
            </a:pPr>
            <a:r>
              <a:rPr lang="en-US" altLang="zh-CN" sz="1050" dirty="0"/>
              <a:t>preprint arXiv:1901.04997, 2019.</a:t>
            </a:r>
          </a:p>
          <a:p>
            <a:pPr lvl="1">
              <a:lnSpc>
                <a:spcPct val="150000"/>
              </a:lnSpc>
            </a:pPr>
            <a:r>
              <a:rPr lang="en-US" altLang="zh-CN" sz="1050" dirty="0"/>
              <a:t>[2] Meng, </a:t>
            </a:r>
            <a:r>
              <a:rPr lang="en-US" altLang="zh-CN" sz="1050" dirty="0" err="1"/>
              <a:t>Weibin</a:t>
            </a:r>
            <a:r>
              <a:rPr lang="en-US" altLang="zh-CN" sz="1050" dirty="0"/>
              <a:t>, et al. "Device-agnostic log anomaly classification with partial labels." 2018 IEEE/ACM 26th International Symposium on Quality </a:t>
            </a:r>
          </a:p>
          <a:p>
            <a:pPr lvl="1">
              <a:lnSpc>
                <a:spcPct val="150000"/>
              </a:lnSpc>
            </a:pPr>
            <a:r>
              <a:rPr lang="en-US" altLang="zh-CN" sz="1050" dirty="0"/>
              <a:t>of Service (IWQoS). IEEE, 2018..</a:t>
            </a:r>
          </a:p>
          <a:p>
            <a:pPr lvl="1">
              <a:lnSpc>
                <a:spcPct val="150000"/>
              </a:lnSpc>
            </a:pPr>
            <a:r>
              <a:rPr lang="en-US" altLang="zh-CN" sz="1050" dirty="0"/>
              <a:t>[3] Sun, </a:t>
            </a:r>
            <a:r>
              <a:rPr lang="en-US" altLang="zh-CN" sz="1050" dirty="0" err="1"/>
              <a:t>Yongqian</a:t>
            </a:r>
            <a:r>
              <a:rPr lang="en-US" altLang="zh-CN" sz="1050" dirty="0"/>
              <a:t>, et al. "Hotspot: Anomaly localization for additive </a:t>
            </a:r>
            <a:r>
              <a:rPr lang="en-US" altLang="zh-CN" sz="1050" dirty="0" err="1"/>
              <a:t>kpis</a:t>
            </a:r>
            <a:r>
              <a:rPr lang="en-US" altLang="zh-CN" sz="1050" dirty="0"/>
              <a:t> with multi-dimensional attributes." IEEE Access 6 (2018): 10909-10923.</a:t>
            </a:r>
          </a:p>
          <a:p>
            <a:pPr lvl="1">
              <a:lnSpc>
                <a:spcPct val="150000"/>
              </a:lnSpc>
            </a:pPr>
            <a:r>
              <a:rPr lang="en-US" altLang="zh-CN" sz="1050" dirty="0"/>
              <a:t>[4] </a:t>
            </a:r>
            <a:r>
              <a:rPr lang="en-US" altLang="zh-CN" sz="1050" dirty="0" err="1"/>
              <a:t>Mariani</a:t>
            </a:r>
            <a:r>
              <a:rPr lang="en-US" altLang="zh-CN" sz="1050" dirty="0"/>
              <a:t>, Leonardo, et al. "Localizing Faults in Cloud Systems." 2018 IEEE 11th International Conference on Software Testing, Verification and</a:t>
            </a:r>
          </a:p>
          <a:p>
            <a:pPr lvl="1">
              <a:lnSpc>
                <a:spcPct val="150000"/>
              </a:lnSpc>
            </a:pPr>
            <a:r>
              <a:rPr lang="en-US" altLang="zh-CN" sz="1050" dirty="0"/>
              <a:t> Validation (ICST). IEEE, 2018.</a:t>
            </a:r>
          </a:p>
          <a:p>
            <a:pPr lvl="1">
              <a:lnSpc>
                <a:spcPct val="150000"/>
              </a:lnSpc>
            </a:pPr>
            <a:r>
              <a:rPr lang="en-US" altLang="zh-CN" sz="1050" dirty="0"/>
              <a:t>[5] Li, Teng, </a:t>
            </a:r>
            <a:r>
              <a:rPr lang="en-US" altLang="zh-CN" sz="1050" dirty="0" err="1"/>
              <a:t>JianFeng</a:t>
            </a:r>
            <a:r>
              <a:rPr lang="en-US" altLang="zh-CN" sz="1050" dirty="0"/>
              <a:t> Ma, and Cong Sun. "Dlog: diagnosing router events with syslogs for anomaly detection." The Journal of Supercomputing </a:t>
            </a:r>
          </a:p>
          <a:p>
            <a:pPr lvl="1">
              <a:lnSpc>
                <a:spcPct val="150000"/>
              </a:lnSpc>
            </a:pPr>
            <a:r>
              <a:rPr lang="en-US" altLang="zh-CN" sz="1050" dirty="0"/>
              <a:t>74.2 (2018): 845-867.</a:t>
            </a:r>
          </a:p>
          <a:p>
            <a:pPr lvl="1">
              <a:lnSpc>
                <a:spcPct val="150000"/>
              </a:lnSpc>
            </a:pPr>
            <a:r>
              <a:rPr lang="en-US" altLang="zh-CN" sz="1050" dirty="0"/>
              <a:t>[6] Liu, </a:t>
            </a:r>
            <a:r>
              <a:rPr lang="en-US" altLang="zh-CN" sz="1050" dirty="0" err="1"/>
              <a:t>Dapeng</a:t>
            </a:r>
            <a:r>
              <a:rPr lang="en-US" altLang="zh-CN" sz="1050" dirty="0"/>
              <a:t>, et al. "Opprentice: Towards practical and automatic anomaly detection through machine learning." Proceedings of the 2015</a:t>
            </a:r>
          </a:p>
          <a:p>
            <a:pPr lvl="1">
              <a:lnSpc>
                <a:spcPct val="150000"/>
              </a:lnSpc>
            </a:pPr>
            <a:r>
              <a:rPr lang="en-US" altLang="zh-CN" sz="1050" dirty="0"/>
              <a:t> Internet Measurement Conference. ACM, 2015.</a:t>
            </a:r>
          </a:p>
          <a:p>
            <a:pPr lvl="1">
              <a:lnSpc>
                <a:spcPct val="150000"/>
              </a:lnSpc>
            </a:pPr>
            <a:r>
              <a:rPr lang="en-US" altLang="zh-CN" sz="1050" dirty="0"/>
              <a:t>[7] Lee, </a:t>
            </a:r>
            <a:r>
              <a:rPr lang="en-US" altLang="zh-CN" sz="1050" dirty="0" err="1"/>
              <a:t>Sooyeon</a:t>
            </a:r>
            <a:r>
              <a:rPr lang="en-US" altLang="zh-CN" sz="1050" dirty="0"/>
              <a:t>, and </a:t>
            </a:r>
            <a:r>
              <a:rPr lang="en-US" altLang="zh-CN" sz="1050" dirty="0" err="1"/>
              <a:t>Huy</a:t>
            </a:r>
            <a:r>
              <a:rPr lang="en-US" altLang="zh-CN" sz="1050" dirty="0"/>
              <a:t> Kang Kim. "ADSaS: Comprehensive Real-time Anomaly Detection System." </a:t>
            </a:r>
            <a:r>
              <a:rPr lang="en-US" altLang="zh-CN" sz="1050" dirty="0" err="1"/>
              <a:t>arXiv</a:t>
            </a:r>
            <a:r>
              <a:rPr lang="en-US" altLang="zh-CN" sz="1050" dirty="0"/>
              <a:t> preprint arXiv:1811.12634 (2018).</a:t>
            </a:r>
          </a:p>
          <a:p>
            <a:pPr lvl="1">
              <a:lnSpc>
                <a:spcPct val="150000"/>
              </a:lnSpc>
            </a:pPr>
            <a:r>
              <a:rPr lang="en-US" altLang="zh-CN" sz="1050" dirty="0"/>
              <a:t>[8] Ding, Nan, et al. "RADM: Real-Time Anomaly Detection in Multivariate Time Series Based on Bayesian Network." 2018 IEEE International </a:t>
            </a:r>
          </a:p>
          <a:p>
            <a:pPr lvl="1">
              <a:lnSpc>
                <a:spcPct val="150000"/>
              </a:lnSpc>
            </a:pPr>
            <a:r>
              <a:rPr lang="en-US" altLang="zh-CN" sz="1050" dirty="0"/>
              <a:t>Conference on Smart Internet of Things (</a:t>
            </a:r>
            <a:r>
              <a:rPr lang="en-US" altLang="zh-CN" sz="1050" dirty="0" err="1"/>
              <a:t>SmartIoT</a:t>
            </a:r>
            <a:r>
              <a:rPr lang="en-US" altLang="zh-CN" sz="1050" dirty="0"/>
              <a:t>). IEEE, 2018.</a:t>
            </a:r>
          </a:p>
        </p:txBody>
      </p:sp>
      <p:pic>
        <p:nvPicPr>
          <p:cNvPr id="6" name="图片 5">
            <a:extLst>
              <a:ext uri="{FF2B5EF4-FFF2-40B4-BE49-F238E27FC236}">
                <a16:creationId xmlns:a16="http://schemas.microsoft.com/office/drawing/2014/main" id="{2C93CDE7-8941-49A5-A942-ACA7163C1026}"/>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868890761"/>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2BB7B3"/>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80"/>
          <p:cNvSpPr txBox="1"/>
          <p:nvPr/>
        </p:nvSpPr>
        <p:spPr>
          <a:xfrm>
            <a:off x="2085771" y="1523044"/>
            <a:ext cx="1204176" cy="584775"/>
          </a:xfrm>
          <a:prstGeom prst="rect">
            <a:avLst/>
          </a:prstGeom>
          <a:noFill/>
          <a:effectLst/>
        </p:spPr>
        <p:txBody>
          <a:bodyPr wrap="none" rtlCol="0">
            <a:spAutoFit/>
          </a:bodyPr>
          <a:lstStyle/>
          <a:p>
            <a:r>
              <a:rPr lang="en-US" altLang="zh-CN" sz="3200" b="1" dirty="0">
                <a:solidFill>
                  <a:schemeClr val="tx1">
                    <a:lumMod val="75000"/>
                    <a:lumOff val="25000"/>
                  </a:schemeClr>
                </a:solidFill>
                <a:latin typeface="微软雅黑" pitchFamily="34" charset="-122"/>
                <a:ea typeface="造字工房俊雅锐宋体验版常规体" pitchFamily="50" charset="-122"/>
              </a:rPr>
              <a:t>Q&amp;A</a:t>
            </a:r>
            <a:endParaRPr lang="zh-CN" altLang="en-US" sz="3200" b="1" dirty="0">
              <a:solidFill>
                <a:schemeClr val="tx1">
                  <a:lumMod val="75000"/>
                  <a:lumOff val="25000"/>
                </a:schemeClr>
              </a:solidFill>
              <a:latin typeface="微软雅黑" pitchFamily="34" charset="-122"/>
              <a:ea typeface="造字工房俊雅锐宋体验版常规体" pitchFamily="50" charset="-122"/>
            </a:endParaRP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1447897" cy="400110"/>
          </a:xfrm>
          <a:prstGeom prst="rect">
            <a:avLst/>
          </a:prstGeom>
          <a:noFill/>
        </p:spPr>
        <p:txBody>
          <a:bodyPr wrap="none" rtlCol="0">
            <a:spAutoFit/>
          </a:bodyPr>
          <a:lstStyle/>
          <a:p>
            <a:r>
              <a:rPr lang="en-US" altLang="zh-CN" sz="2000" b="1" dirty="0">
                <a:solidFill>
                  <a:schemeClr val="tx1">
                    <a:lumMod val="75000"/>
                    <a:lumOff val="25000"/>
                  </a:schemeClr>
                </a:solidFill>
                <a:latin typeface="ITC Avant Garde Std Bk" panose="020B0502020202020204" pitchFamily="34" charset="0"/>
              </a:rPr>
              <a:t>Background</a:t>
            </a:r>
          </a:p>
        </p:txBody>
      </p:sp>
      <p:sp>
        <p:nvSpPr>
          <p:cNvPr id="2" name="文本框 1">
            <a:extLst>
              <a:ext uri="{FF2B5EF4-FFF2-40B4-BE49-F238E27FC236}">
                <a16:creationId xmlns:a16="http://schemas.microsoft.com/office/drawing/2014/main" id="{8BDF5994-1A7B-4009-800C-07894E6E4577}"/>
              </a:ext>
            </a:extLst>
          </p:cNvPr>
          <p:cNvSpPr txBox="1"/>
          <p:nvPr/>
        </p:nvSpPr>
        <p:spPr>
          <a:xfrm>
            <a:off x="646880" y="754624"/>
            <a:ext cx="8232077" cy="1711366"/>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dirty="0"/>
              <a:t>Data center is becoming the infrastructure of the IT industry .</a:t>
            </a:r>
          </a:p>
          <a:p>
            <a:pPr marL="342900" indent="-342900">
              <a:lnSpc>
                <a:spcPct val="150000"/>
              </a:lnSpc>
              <a:buFont typeface="Wingdings" panose="05000000000000000000" pitchFamily="2" charset="2"/>
              <a:buChar char="n"/>
            </a:pPr>
            <a:r>
              <a:rPr lang="en-US" altLang="zh-CN" dirty="0"/>
              <a:t>Devices fail, servers broken and cyber-attacks destroy the reliability of datacenter.</a:t>
            </a:r>
          </a:p>
          <a:p>
            <a:pPr marL="342900" indent="-342900">
              <a:lnSpc>
                <a:spcPct val="150000"/>
              </a:lnSpc>
              <a:buFont typeface="Wingdings" panose="05000000000000000000" pitchFamily="2" charset="2"/>
              <a:buChar char="n"/>
            </a:pPr>
            <a:r>
              <a:rPr lang="en-US" altLang="zh-CN" dirty="0"/>
              <a:t>The traditional human based operation is not suitable for the datacenter.</a:t>
            </a:r>
          </a:p>
          <a:p>
            <a:pPr marL="342900" indent="-342900">
              <a:lnSpc>
                <a:spcPct val="150000"/>
              </a:lnSpc>
              <a:buFont typeface="Wingdings" panose="05000000000000000000" pitchFamily="2" charset="2"/>
              <a:buChar char="n"/>
            </a:pPr>
            <a:r>
              <a:rPr lang="en-US" altLang="zh-CN" dirty="0"/>
              <a:t>Anomaly detection and fault denoise is the best way to handle the problem. </a:t>
            </a:r>
          </a:p>
        </p:txBody>
      </p:sp>
      <p:pic>
        <p:nvPicPr>
          <p:cNvPr id="8" name="图片 7">
            <a:extLst>
              <a:ext uri="{FF2B5EF4-FFF2-40B4-BE49-F238E27FC236}">
                <a16:creationId xmlns:a16="http://schemas.microsoft.com/office/drawing/2014/main" id="{8DC3FF2E-276B-4614-84CF-6E74F6C8A7BD}"/>
              </a:ext>
            </a:extLst>
          </p:cNvPr>
          <p:cNvPicPr>
            <a:picLocks noChangeAspect="1"/>
          </p:cNvPicPr>
          <p:nvPr/>
        </p:nvPicPr>
        <p:blipFill rotWithShape="1">
          <a:blip r:embed="rId3"/>
          <a:srcRect b="25"/>
          <a:stretch/>
        </p:blipFill>
        <p:spPr>
          <a:xfrm>
            <a:off x="5055327" y="2886925"/>
            <a:ext cx="2659238" cy="1632461"/>
          </a:xfrm>
          <a:prstGeom prst="rect">
            <a:avLst/>
          </a:prstGeom>
        </p:spPr>
      </p:pic>
      <p:pic>
        <p:nvPicPr>
          <p:cNvPr id="3" name="Picture 2" descr="https://ss1.bdstatic.com/70cFuXSh_Q1YnxGkpoWK1HF6hhy/it/u=3621766101,1971571260&amp;fm=26&amp;gp=0.jpg">
            <a:extLst>
              <a:ext uri="{FF2B5EF4-FFF2-40B4-BE49-F238E27FC236}">
                <a16:creationId xmlns:a16="http://schemas.microsoft.com/office/drawing/2014/main" id="{EE5C7AA9-D5BD-486C-A915-CEE907FF89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826"/>
          <a:stretch/>
        </p:blipFill>
        <p:spPr bwMode="auto">
          <a:xfrm>
            <a:off x="1090840" y="2876415"/>
            <a:ext cx="2659239" cy="163246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911EA98-62FA-47C9-847E-2DCAD31142FA}"/>
              </a:ext>
            </a:extLst>
          </p:cNvPr>
          <p:cNvSpPr txBox="1"/>
          <p:nvPr/>
        </p:nvSpPr>
        <p:spPr>
          <a:xfrm>
            <a:off x="3378927" y="4649895"/>
            <a:ext cx="3352800" cy="369332"/>
          </a:xfrm>
          <a:prstGeom prst="rect">
            <a:avLst/>
          </a:prstGeom>
          <a:noFill/>
        </p:spPr>
        <p:txBody>
          <a:bodyPr wrap="square" rtlCol="0">
            <a:spAutoFit/>
          </a:bodyPr>
          <a:lstStyle/>
          <a:p>
            <a:r>
              <a:rPr lang="en-US" altLang="zh-CN" dirty="0">
                <a:solidFill>
                  <a:schemeClr val="bg1">
                    <a:lumMod val="65000"/>
                  </a:schemeClr>
                </a:solidFill>
              </a:rPr>
              <a:t>Search from Google</a:t>
            </a:r>
            <a:endParaRPr lang="zh-CN" altLang="en-US" dirty="0">
              <a:solidFill>
                <a:schemeClr val="bg1">
                  <a:lumMod val="65000"/>
                </a:schemeClr>
              </a:solidFill>
            </a:endParaRPr>
          </a:p>
        </p:txBody>
      </p:sp>
      <p:pic>
        <p:nvPicPr>
          <p:cNvPr id="9" name="图片 8">
            <a:extLst>
              <a:ext uri="{FF2B5EF4-FFF2-40B4-BE49-F238E27FC236}">
                <a16:creationId xmlns:a16="http://schemas.microsoft.com/office/drawing/2014/main" id="{7AFCA618-579A-4A37-BC9C-BA7C56BC7B88}"/>
              </a:ext>
            </a:extLst>
          </p:cNvPr>
          <p:cNvPicPr>
            <a:picLocks noChangeAspect="1"/>
          </p:cNvPicPr>
          <p:nvPr/>
        </p:nvPicPr>
        <p:blipFill>
          <a:blip r:embed="rId5"/>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13722783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1447897" cy="400110"/>
          </a:xfrm>
          <a:prstGeom prst="rect">
            <a:avLst/>
          </a:prstGeom>
          <a:noFill/>
        </p:spPr>
        <p:txBody>
          <a:bodyPr wrap="none" rtlCol="0">
            <a:spAutoFit/>
          </a:bodyPr>
          <a:lstStyle/>
          <a:p>
            <a:r>
              <a:rPr lang="en-US" altLang="zh-CN" sz="2000" b="1" dirty="0">
                <a:solidFill>
                  <a:schemeClr val="tx1">
                    <a:lumMod val="75000"/>
                    <a:lumOff val="25000"/>
                  </a:schemeClr>
                </a:solidFill>
                <a:latin typeface="ITC Avant Garde Std Bk" panose="020B0502020202020204" pitchFamily="34" charset="0"/>
              </a:rPr>
              <a:t>Background</a:t>
            </a:r>
          </a:p>
        </p:txBody>
      </p:sp>
      <p:sp>
        <p:nvSpPr>
          <p:cNvPr id="2" name="文本框 1">
            <a:extLst>
              <a:ext uri="{FF2B5EF4-FFF2-40B4-BE49-F238E27FC236}">
                <a16:creationId xmlns:a16="http://schemas.microsoft.com/office/drawing/2014/main" id="{8BDF5994-1A7B-4009-800C-07894E6E4577}"/>
              </a:ext>
            </a:extLst>
          </p:cNvPr>
          <p:cNvSpPr txBox="1"/>
          <p:nvPr/>
        </p:nvSpPr>
        <p:spPr>
          <a:xfrm>
            <a:off x="646880" y="731260"/>
            <a:ext cx="7981863" cy="4204356"/>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dirty="0"/>
              <a:t>Anomaly definition</a:t>
            </a:r>
          </a:p>
          <a:p>
            <a:pPr marL="800100" lvl="1" indent="-342900">
              <a:lnSpc>
                <a:spcPct val="150000"/>
              </a:lnSpc>
              <a:buFont typeface="Wingdings" panose="05000000000000000000" pitchFamily="2" charset="2"/>
              <a:buChar char="Ø"/>
            </a:pPr>
            <a:r>
              <a:rPr lang="en-US" altLang="zh-CN" dirty="0"/>
              <a:t>One widely accepted definition is Hawkins: an anomaly is an observation so far removed from </a:t>
            </a:r>
            <a:r>
              <a:rPr lang="en-US" altLang="zh-CN" dirty="0">
                <a:solidFill>
                  <a:srgbClr val="FF0000"/>
                </a:solidFill>
              </a:rPr>
              <a:t>other observations </a:t>
            </a:r>
            <a:r>
              <a:rPr lang="en-US" altLang="zh-CN" dirty="0"/>
              <a:t>that it is suspected to be caused by a different mechanism.</a:t>
            </a:r>
          </a:p>
          <a:p>
            <a:pPr marL="342900" indent="-342900">
              <a:lnSpc>
                <a:spcPct val="150000"/>
              </a:lnSpc>
              <a:buFont typeface="Wingdings" panose="05000000000000000000" pitchFamily="2" charset="2"/>
              <a:buChar char="n"/>
            </a:pPr>
            <a:r>
              <a:rPr lang="en-US" altLang="zh-CN" dirty="0"/>
              <a:t>Anomaly classification</a:t>
            </a:r>
          </a:p>
          <a:p>
            <a:pPr marL="742950" lvl="1" indent="-285750">
              <a:lnSpc>
                <a:spcPct val="150000"/>
              </a:lnSpc>
              <a:buFont typeface="Wingdings" panose="05000000000000000000" pitchFamily="2" charset="2"/>
              <a:buChar char="Ø"/>
            </a:pPr>
            <a:r>
              <a:rPr lang="en-US" altLang="zh-CN" dirty="0"/>
              <a:t>Point anomaly.</a:t>
            </a:r>
          </a:p>
          <a:p>
            <a:pPr marL="742950" lvl="1" indent="-285750">
              <a:lnSpc>
                <a:spcPct val="150000"/>
              </a:lnSpc>
              <a:buFont typeface="Wingdings" panose="05000000000000000000" pitchFamily="2" charset="2"/>
              <a:buChar char="Ø"/>
            </a:pPr>
            <a:r>
              <a:rPr lang="en-US" altLang="zh-CN" dirty="0"/>
              <a:t>Contextual anomaly.</a:t>
            </a:r>
          </a:p>
          <a:p>
            <a:pPr marL="742950" lvl="1" indent="-285750">
              <a:lnSpc>
                <a:spcPct val="150000"/>
              </a:lnSpc>
              <a:buFont typeface="Wingdings" panose="05000000000000000000" pitchFamily="2" charset="2"/>
              <a:buChar char="Ø"/>
            </a:pPr>
            <a:r>
              <a:rPr lang="en-US" altLang="zh-CN" dirty="0"/>
              <a:t>Collective anomaly.</a:t>
            </a:r>
          </a:p>
          <a:p>
            <a:pPr marL="285750" indent="-285750">
              <a:lnSpc>
                <a:spcPct val="150000"/>
              </a:lnSpc>
              <a:buFont typeface="Wingdings" panose="05000000000000000000" pitchFamily="2" charset="2"/>
              <a:buChar char="n"/>
            </a:pPr>
            <a:r>
              <a:rPr lang="en-US" altLang="zh-CN" dirty="0"/>
              <a:t>Anomaly Causes</a:t>
            </a:r>
          </a:p>
          <a:p>
            <a:pPr marL="742950" lvl="1" indent="-285750">
              <a:lnSpc>
                <a:spcPct val="150000"/>
              </a:lnSpc>
              <a:buFont typeface="Wingdings" panose="05000000000000000000" pitchFamily="2" charset="2"/>
              <a:buChar char="Ø"/>
            </a:pPr>
            <a:r>
              <a:rPr lang="en-US" altLang="zh-CN" dirty="0"/>
              <a:t>Sever break down , net device fail, link cut off, illegal intrusion.</a:t>
            </a:r>
          </a:p>
        </p:txBody>
      </p:sp>
      <p:pic>
        <p:nvPicPr>
          <p:cNvPr id="7" name="图片 6">
            <a:extLst>
              <a:ext uri="{FF2B5EF4-FFF2-40B4-BE49-F238E27FC236}">
                <a16:creationId xmlns:a16="http://schemas.microsoft.com/office/drawing/2014/main" id="{C602AD3C-DEB5-4579-906E-EE3AD803D6A4}"/>
              </a:ext>
            </a:extLst>
          </p:cNvPr>
          <p:cNvPicPr>
            <a:picLocks noChangeAspect="1"/>
          </p:cNvPicPr>
          <p:nvPr/>
        </p:nvPicPr>
        <p:blipFill>
          <a:blip r:embed="rId3"/>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87169520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5002" y="1249593"/>
            <a:ext cx="1788430" cy="1788430"/>
            <a:chOff x="4240335" y="3008435"/>
            <a:chExt cx="3711332" cy="3711332"/>
          </a:xfrm>
        </p:grpSpPr>
        <p:sp>
          <p:nvSpPr>
            <p:cNvPr id="5" name="椭圆 4"/>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sp>
          <p:nvSpPr>
            <p:cNvPr id="8" name="椭圆 7"/>
            <p:cNvSpPr/>
            <p:nvPr/>
          </p:nvSpPr>
          <p:spPr>
            <a:xfrm>
              <a:off x="4884513" y="3652614"/>
              <a:ext cx="2422975" cy="2422975"/>
            </a:xfrm>
            <a:prstGeom prst="ellipse">
              <a:avLst/>
            </a:prstGeom>
            <a:solidFill>
              <a:schemeClr val="bg1">
                <a:lumMod val="95000"/>
              </a:schemeClr>
            </a:solidFill>
            <a:ln w="50800">
              <a:solidFill>
                <a:schemeClr val="accent1"/>
              </a:solidFill>
            </a:ln>
            <a:effectLst>
              <a:outerShdw blurRad="152400" dist="635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a:ea typeface="宋体" panose="02010600030101010101" pitchFamily="2" charset="-122"/>
              </a:endParaRPr>
            </a:p>
          </p:txBody>
        </p:sp>
      </p:grpSp>
      <p:sp>
        <p:nvSpPr>
          <p:cNvPr id="9" name="任意多边形 8"/>
          <p:cNvSpPr/>
          <p:nvPr/>
        </p:nvSpPr>
        <p:spPr>
          <a:xfrm>
            <a:off x="-89125" y="-427943"/>
            <a:ext cx="2128342" cy="6001429"/>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37789" h="8001905">
                <a:moveTo>
                  <a:pt x="0" y="0"/>
                </a:moveTo>
                <a:lnTo>
                  <a:pt x="2837788" y="0"/>
                </a:lnTo>
                <a:lnTo>
                  <a:pt x="2837788" y="1968500"/>
                </a:lnTo>
                <a:lnTo>
                  <a:pt x="2837789" y="1968500"/>
                </a:lnTo>
                <a:lnTo>
                  <a:pt x="2837789" y="2363879"/>
                </a:lnTo>
                <a:lnTo>
                  <a:pt x="2618085" y="2386026"/>
                </a:lnTo>
                <a:cubicBezTo>
                  <a:pt x="2121320" y="2487680"/>
                  <a:pt x="1747634" y="2927218"/>
                  <a:pt x="1747634" y="3454034"/>
                </a:cubicBezTo>
                <a:cubicBezTo>
                  <a:pt x="1747634" y="3980852"/>
                  <a:pt x="2121320" y="4420389"/>
                  <a:pt x="2618085" y="4522042"/>
                </a:cubicBezTo>
                <a:lnTo>
                  <a:pt x="2837789" y="4544190"/>
                </a:lnTo>
                <a:lnTo>
                  <a:pt x="2837789" y="6858000"/>
                </a:lnTo>
                <a:lnTo>
                  <a:pt x="2837788" y="6858000"/>
                </a:lnTo>
                <a:lnTo>
                  <a:pt x="2837788" y="8001905"/>
                </a:lnTo>
                <a:lnTo>
                  <a:pt x="0" y="8001905"/>
                </a:lnTo>
                <a:lnTo>
                  <a:pt x="0" y="6858000"/>
                </a:lnTo>
                <a:lnTo>
                  <a:pt x="0" y="6376305"/>
                </a:lnTo>
                <a:lnTo>
                  <a:pt x="0" y="2133600"/>
                </a:lnTo>
                <a:lnTo>
                  <a:pt x="0" y="1968500"/>
                </a:lnTo>
                <a:close/>
              </a:path>
            </a:pathLst>
          </a:custGeom>
          <a:solidFill>
            <a:srgbClr val="2BB7B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圆角矩形 9"/>
          <p:cNvSpPr/>
          <p:nvPr/>
        </p:nvSpPr>
        <p:spPr>
          <a:xfrm>
            <a:off x="3001095" y="3284307"/>
            <a:ext cx="5128673" cy="32168"/>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a:solidFill>
                <a:srgbClr val="FFFFFF"/>
              </a:solidFill>
              <a:latin typeface="Calibri"/>
              <a:ea typeface="宋体" panose="02010600030101010101" pitchFamily="2" charset="-122"/>
            </a:endParaRPr>
          </a:p>
        </p:txBody>
      </p:sp>
      <p:sp>
        <p:nvSpPr>
          <p:cNvPr id="11" name="文本框 10"/>
          <p:cNvSpPr txBox="1"/>
          <p:nvPr/>
        </p:nvSpPr>
        <p:spPr>
          <a:xfrm>
            <a:off x="2891915" y="1569133"/>
            <a:ext cx="3603777" cy="1177245"/>
          </a:xfrm>
          <a:prstGeom prst="rect">
            <a:avLst/>
          </a:prstGeom>
          <a:noFill/>
        </p:spPr>
        <p:txBody>
          <a:bodyPr wrap="square" lIns="68580" tIns="34290" rIns="68580" bIns="34290" rtlCol="0">
            <a:spAutoFit/>
          </a:bodyPr>
          <a:lstStyle/>
          <a:p>
            <a:r>
              <a:rPr lang="en-US" altLang="zh-CN" sz="7200" dirty="0">
                <a:solidFill>
                  <a:srgbClr val="2BB7B3"/>
                </a:solidFill>
                <a:latin typeface="Impact" panose="020B0806030902050204" pitchFamily="34" charset="0"/>
              </a:rPr>
              <a:t>PART 02</a:t>
            </a:r>
            <a:endParaRPr lang="zh-CN" altLang="en-US" sz="7200" dirty="0">
              <a:solidFill>
                <a:srgbClr val="2BB7B3"/>
              </a:solidFill>
              <a:latin typeface="Impact" panose="020B0806030902050204" pitchFamily="34" charset="0"/>
            </a:endParaRPr>
          </a:p>
        </p:txBody>
      </p:sp>
      <p:sp>
        <p:nvSpPr>
          <p:cNvPr id="12" name="文本框 11"/>
          <p:cNvSpPr txBox="1"/>
          <p:nvPr/>
        </p:nvSpPr>
        <p:spPr>
          <a:xfrm>
            <a:off x="2899391" y="2833300"/>
            <a:ext cx="4242814" cy="400110"/>
          </a:xfrm>
          <a:prstGeom prst="rect">
            <a:avLst/>
          </a:prstGeom>
          <a:noFill/>
        </p:spPr>
        <p:txBody>
          <a:bodyPr wrap="square" rtlCol="0">
            <a:spAutoFit/>
          </a:bodyPr>
          <a:lstStyle/>
          <a:p>
            <a:pPr lvl="0">
              <a:defRPr/>
            </a:pPr>
            <a:r>
              <a:rPr lang="en-US" altLang="zh-CN" sz="2000" b="1" dirty="0">
                <a:solidFill>
                  <a:prstClr val="black"/>
                </a:solidFill>
                <a:latin typeface="ITC Avant Garde Std Bk" panose="020B0502020202020204" pitchFamily="34" charset="0"/>
              </a:rPr>
              <a:t>Related Work</a:t>
            </a:r>
            <a:endParaRPr lang="en-US" altLang="zh-CN" sz="2000" b="1" dirty="0">
              <a:solidFill>
                <a:prstClr val="black">
                  <a:lumMod val="75000"/>
                  <a:lumOff val="25000"/>
                </a:prstClr>
              </a:solidFill>
              <a:latin typeface="ITC Avant Garde Std Bk" panose="020B0502020202020204" pitchFamily="34" charset="0"/>
            </a:endParaRPr>
          </a:p>
        </p:txBody>
      </p:sp>
      <p:grpSp>
        <p:nvGrpSpPr>
          <p:cNvPr id="14" name="组合 13"/>
          <p:cNvGrpSpPr/>
          <p:nvPr/>
        </p:nvGrpSpPr>
        <p:grpSpPr>
          <a:xfrm>
            <a:off x="1797126" y="1931946"/>
            <a:ext cx="484180" cy="401950"/>
            <a:chOff x="3132963" y="3140191"/>
            <a:chExt cx="645573" cy="535933"/>
          </a:xfrm>
          <a:solidFill>
            <a:srgbClr val="ED6D00"/>
          </a:solidFill>
        </p:grpSpPr>
        <p:sp>
          <p:nvSpPr>
            <p:cNvPr id="15"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6"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7"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8"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19"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sp>
          <p:nvSpPr>
            <p:cNvPr id="20"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ndParaRPr>
            </a:p>
          </p:txBody>
        </p:sp>
      </p:grpSp>
    </p:spTree>
    <p:extLst>
      <p:ext uri="{BB962C8B-B14F-4D97-AF65-F5344CB8AC3E}">
        <p14:creationId xmlns:p14="http://schemas.microsoft.com/office/powerpoint/2010/main" val="2267841137"/>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 name="TextBox 34"/>
          <p:cNvSpPr txBox="1"/>
          <p:nvPr/>
        </p:nvSpPr>
        <p:spPr>
          <a:xfrm>
            <a:off x="920013" y="191131"/>
            <a:ext cx="1627305"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lumMod val="75000"/>
                    <a:lumOff val="25000"/>
                  </a:prstClr>
                </a:solidFill>
                <a:effectLst/>
                <a:uLnTx/>
                <a:uFillTx/>
                <a:latin typeface="ITC Avant Garde Std Bk" panose="020B0502020202020204" pitchFamily="34" charset="0"/>
                <a:ea typeface="等线" panose="02010600030101010101" pitchFamily="2" charset="-122"/>
                <a:cs typeface="+mn-cs"/>
              </a:rPr>
              <a:t>Related Work</a:t>
            </a:r>
          </a:p>
        </p:txBody>
      </p:sp>
      <p:sp>
        <p:nvSpPr>
          <p:cNvPr id="2" name="文本框 1">
            <a:extLst>
              <a:ext uri="{FF2B5EF4-FFF2-40B4-BE49-F238E27FC236}">
                <a16:creationId xmlns:a16="http://schemas.microsoft.com/office/drawing/2014/main" id="{8BDF5994-1A7B-4009-800C-07894E6E4577}"/>
              </a:ext>
            </a:extLst>
          </p:cNvPr>
          <p:cNvSpPr txBox="1"/>
          <p:nvPr/>
        </p:nvSpPr>
        <p:spPr>
          <a:xfrm>
            <a:off x="515257" y="885070"/>
            <a:ext cx="6484876" cy="3373359"/>
          </a:xfrm>
          <a:prstGeom prst="rect">
            <a:avLst/>
          </a:prstGeom>
          <a:noFill/>
        </p:spPr>
        <p:txBody>
          <a:bodyPr wrap="square" rtlCol="0">
            <a:spAutoFit/>
          </a:bodyPr>
          <a:lstStyle/>
          <a:p>
            <a:pPr marL="342900" marR="0" lvl="0" indent="-342900" algn="l" defTabSz="4572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lang="en-US" altLang="zh-CN" dirty="0">
                <a:solidFill>
                  <a:prstClr val="black"/>
                </a:solidFill>
                <a:latin typeface="Calibri" panose="020F0502020204030204"/>
                <a:ea typeface="等线" panose="02010600030101010101" pitchFamily="2" charset="-122"/>
              </a:rPr>
              <a:t>Log based anomaly detection</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800100" lvl="1" indent="-342900">
              <a:lnSpc>
                <a:spcPct val="150000"/>
              </a:lnSpc>
              <a:buFont typeface="Wingdings" panose="05000000000000000000" pitchFamily="2" charset="2"/>
              <a:buChar char="Ø"/>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LogClass: Combine the FT-tree and PU learning model.</a:t>
            </a:r>
          </a:p>
          <a:p>
            <a:pPr marL="1257300" lvl="2" indent="-342900">
              <a:lnSpc>
                <a:spcPct val="150000"/>
              </a:lnSpc>
              <a:buFont typeface="Arial" panose="020B0604020202020204" pitchFamily="34" charset="0"/>
              <a:buChar char="•"/>
            </a:pPr>
            <a:r>
              <a:rPr lang="en-US" altLang="zh-CN" dirty="0">
                <a:solidFill>
                  <a:prstClr val="black"/>
                </a:solidFill>
                <a:latin typeface="Calibri" panose="020F0502020204030204"/>
                <a:ea typeface="等线" panose="02010600030101010101" pitchFamily="2" charset="-122"/>
              </a:rPr>
              <a:t>Pros: address the partial labels properly.</a:t>
            </a:r>
          </a:p>
          <a:p>
            <a:pPr marL="1257300" lvl="2" indent="-342900">
              <a:lnSpc>
                <a:spcPct val="150000"/>
              </a:lnSpc>
              <a:buFont typeface="Arial" panose="020B0604020202020204" pitchFamily="34" charset="0"/>
              <a:buChar char="•"/>
            </a:pPr>
            <a:r>
              <a:rPr lang="en-US" altLang="zh-CN" dirty="0">
                <a:solidFill>
                  <a:prstClr val="black"/>
                </a:solidFill>
                <a:latin typeface="Calibri" panose="020F0502020204030204"/>
                <a:ea typeface="等线" panose="02010600030101010101" pitchFamily="2" charset="-122"/>
              </a:rPr>
              <a:t>Cons: low efficiently and  device dependent</a:t>
            </a:r>
            <a:r>
              <a:rPr lang="en-US" altLang="zh-CN" dirty="0"/>
              <a:t>. </a:t>
            </a:r>
            <a:endPar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800100" lvl="1" indent="-342900">
              <a:lnSpc>
                <a:spcPct val="150000"/>
              </a:lnSpc>
              <a:buFont typeface="Wingdings" panose="05000000000000000000" pitchFamily="2" charset="2"/>
              <a:buChar char="Ø"/>
            </a:pPr>
            <a:r>
              <a:rPr lang="en-US" altLang="zh-CN" dirty="0">
                <a:solidFill>
                  <a:prstClr val="black"/>
                </a:solidFill>
                <a:latin typeface="Calibri" panose="020F0502020204030204"/>
                <a:ea typeface="等线" panose="02010600030101010101" pitchFamily="2" charset="-122"/>
              </a:rPr>
              <a:t>Dlog: FT-tree , PCA ,k-medoids based</a:t>
            </a:r>
            <a:endParaRPr lang="en-US" altLang="zh-CN" dirty="0">
              <a:solidFill>
                <a:prstClr val="black"/>
              </a:solidFill>
            </a:endParaRPr>
          </a:p>
          <a:p>
            <a:pPr marL="1257300" lvl="2" indent="-342900">
              <a:lnSpc>
                <a:spcPct val="150000"/>
              </a:lnSpc>
              <a:buFont typeface="Arial" panose="020B0604020202020204" pitchFamily="34" charset="0"/>
              <a:buChar char="•"/>
            </a:pPr>
            <a:r>
              <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Pros: cluster the anomaly to different event.</a:t>
            </a:r>
          </a:p>
          <a:p>
            <a:pPr marL="1257300" lvl="2" indent="-342900">
              <a:lnSpc>
                <a:spcPct val="150000"/>
              </a:lnSpc>
              <a:buFont typeface="Arial" panose="020B0604020202020204" pitchFamily="34" charset="0"/>
              <a:buChar char="•"/>
            </a:pPr>
            <a:r>
              <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Cons: threshold based </a:t>
            </a:r>
            <a:r>
              <a:rPr lang="en-US" altLang="zh-CN" dirty="0">
                <a:solidFill>
                  <a:prstClr val="black"/>
                </a:solidFill>
              </a:rPr>
              <a:t>device dependent</a:t>
            </a:r>
            <a:r>
              <a:rPr kumimoji="0" lang="en-US" altLang="zh-CN"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4FAD1C99-9E3F-486D-8C9C-4DA9A470DEA5}"/>
              </a:ext>
            </a:extLst>
          </p:cNvPr>
          <p:cNvPicPr>
            <a:picLocks noChangeAspect="1"/>
          </p:cNvPicPr>
          <p:nvPr/>
        </p:nvPicPr>
        <p:blipFill>
          <a:blip r:embed="rId3"/>
          <a:stretch>
            <a:fillRect/>
          </a:stretch>
        </p:blipFill>
        <p:spPr>
          <a:xfrm>
            <a:off x="6394632" y="1463793"/>
            <a:ext cx="2675798" cy="2008743"/>
          </a:xfrm>
          <a:prstGeom prst="rect">
            <a:avLst/>
          </a:prstGeom>
        </p:spPr>
      </p:pic>
      <p:pic>
        <p:nvPicPr>
          <p:cNvPr id="7" name="图片 6">
            <a:extLst>
              <a:ext uri="{FF2B5EF4-FFF2-40B4-BE49-F238E27FC236}">
                <a16:creationId xmlns:a16="http://schemas.microsoft.com/office/drawing/2014/main" id="{7EA52A31-D153-4E9F-8081-970ECB1F088D}"/>
              </a:ext>
            </a:extLst>
          </p:cNvPr>
          <p:cNvPicPr>
            <a:picLocks noChangeAspect="1"/>
          </p:cNvPicPr>
          <p:nvPr/>
        </p:nvPicPr>
        <p:blipFill>
          <a:blip r:embed="rId4"/>
          <a:stretch>
            <a:fillRect/>
          </a:stretch>
        </p:blipFill>
        <p:spPr>
          <a:xfrm>
            <a:off x="6662709" y="51166"/>
            <a:ext cx="2326208" cy="521767"/>
          </a:xfrm>
          <a:prstGeom prst="rect">
            <a:avLst/>
          </a:prstGeom>
        </p:spPr>
      </p:pic>
    </p:spTree>
    <p:extLst>
      <p:ext uri="{BB962C8B-B14F-4D97-AF65-F5344CB8AC3E}">
        <p14:creationId xmlns:p14="http://schemas.microsoft.com/office/powerpoint/2010/main" val="1779878384"/>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1627305" cy="400110"/>
          </a:xfrm>
          <a:prstGeom prst="rect">
            <a:avLst/>
          </a:prstGeom>
          <a:noFill/>
        </p:spPr>
        <p:txBody>
          <a:bodyPr wrap="none" rtlCol="0">
            <a:spAutoFit/>
          </a:bodyPr>
          <a:lstStyle/>
          <a:p>
            <a:r>
              <a:rPr lang="en-US" altLang="zh-CN" sz="2000" b="1" dirty="0">
                <a:solidFill>
                  <a:schemeClr val="tx1">
                    <a:lumMod val="75000"/>
                    <a:lumOff val="25000"/>
                  </a:schemeClr>
                </a:solidFill>
                <a:latin typeface="ITC Avant Garde Std Bk" panose="020B0502020202020204" pitchFamily="34" charset="0"/>
              </a:rPr>
              <a:t>Related Work</a:t>
            </a:r>
          </a:p>
        </p:txBody>
      </p:sp>
      <p:sp>
        <p:nvSpPr>
          <p:cNvPr id="2" name="文本框 1">
            <a:extLst>
              <a:ext uri="{FF2B5EF4-FFF2-40B4-BE49-F238E27FC236}">
                <a16:creationId xmlns:a16="http://schemas.microsoft.com/office/drawing/2014/main" id="{8BDF5994-1A7B-4009-800C-07894E6E4577}"/>
              </a:ext>
            </a:extLst>
          </p:cNvPr>
          <p:cNvSpPr txBox="1"/>
          <p:nvPr/>
        </p:nvSpPr>
        <p:spPr>
          <a:xfrm>
            <a:off x="515257" y="917704"/>
            <a:ext cx="8404355" cy="2957861"/>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dirty="0"/>
              <a:t>Univariate Time Series</a:t>
            </a:r>
          </a:p>
          <a:p>
            <a:pPr marL="800100" lvl="1" indent="-342900">
              <a:lnSpc>
                <a:spcPct val="150000"/>
              </a:lnSpc>
              <a:buFont typeface="Wingdings" panose="05000000000000000000" pitchFamily="2" charset="2"/>
              <a:buChar char="Ø"/>
            </a:pPr>
            <a:r>
              <a:rPr lang="en-US" altLang="zh-CN" dirty="0"/>
              <a:t>ADSaS: combine SARIMA and STL.</a:t>
            </a:r>
          </a:p>
          <a:p>
            <a:pPr marL="1257300" lvl="2" indent="-342900">
              <a:lnSpc>
                <a:spcPct val="150000"/>
              </a:lnSpc>
              <a:buFont typeface="Arial" panose="020B0604020202020204" pitchFamily="34" charset="0"/>
              <a:buChar char="•"/>
            </a:pPr>
            <a:r>
              <a:rPr lang="en-US" altLang="zh-CN" dirty="0"/>
              <a:t>Pros: detect various types of anomaly with short latency and high accuracy.</a:t>
            </a:r>
          </a:p>
          <a:p>
            <a:pPr marL="1257300" lvl="2" indent="-342900">
              <a:lnSpc>
                <a:spcPct val="150000"/>
              </a:lnSpc>
              <a:buFont typeface="Arial" panose="020B0604020202020204" pitchFamily="34" charset="0"/>
              <a:buChar char="•"/>
            </a:pPr>
            <a:r>
              <a:rPr lang="en-US" altLang="zh-CN" dirty="0"/>
              <a:t>Cons: cannot exploit the latent correlation between multivariable.</a:t>
            </a:r>
          </a:p>
          <a:p>
            <a:pPr marL="800100" lvl="1" indent="-342900">
              <a:lnSpc>
                <a:spcPct val="150000"/>
              </a:lnSpc>
              <a:buFont typeface="Wingdings" panose="05000000000000000000" pitchFamily="2" charset="2"/>
              <a:buChar char="Ø"/>
            </a:pPr>
            <a:r>
              <a:rPr lang="en-US" altLang="zh-CN" dirty="0"/>
              <a:t>Opprentice : random forest based.</a:t>
            </a:r>
          </a:p>
          <a:p>
            <a:pPr marL="1257300" lvl="2" indent="-342900">
              <a:lnSpc>
                <a:spcPct val="150000"/>
              </a:lnSpc>
              <a:buFont typeface="Arial" panose="020B0604020202020204" pitchFamily="34" charset="0"/>
              <a:buChar char="•"/>
            </a:pPr>
            <a:r>
              <a:rPr lang="en-US" altLang="zh-CN" dirty="0"/>
              <a:t>Pros: only label the anomaly data.</a:t>
            </a:r>
          </a:p>
          <a:p>
            <a:pPr marL="1257300" lvl="2" indent="-342900">
              <a:lnSpc>
                <a:spcPct val="150000"/>
              </a:lnSpc>
              <a:buFont typeface="Arial" panose="020B0604020202020204" pitchFamily="34" charset="0"/>
              <a:buChar char="•"/>
            </a:pPr>
            <a:r>
              <a:rPr lang="en-US" altLang="zh-CN" dirty="0"/>
              <a:t>Cons: supervised based and model the KPI independently.</a:t>
            </a:r>
          </a:p>
        </p:txBody>
      </p:sp>
      <p:pic>
        <p:nvPicPr>
          <p:cNvPr id="7" name="图片 6">
            <a:extLst>
              <a:ext uri="{FF2B5EF4-FFF2-40B4-BE49-F238E27FC236}">
                <a16:creationId xmlns:a16="http://schemas.microsoft.com/office/drawing/2014/main" id="{E026CB8C-E1CE-47EB-BA97-E3B477A7B954}"/>
              </a:ext>
            </a:extLst>
          </p:cNvPr>
          <p:cNvPicPr>
            <a:picLocks noChangeAspect="1"/>
          </p:cNvPicPr>
          <p:nvPr/>
        </p:nvPicPr>
        <p:blipFill>
          <a:blip r:embed="rId3"/>
          <a:stretch>
            <a:fillRect/>
          </a:stretch>
        </p:blipFill>
        <p:spPr>
          <a:xfrm>
            <a:off x="6662709" y="51166"/>
            <a:ext cx="2326208" cy="521767"/>
          </a:xfrm>
          <a:prstGeom prst="rect">
            <a:avLst/>
          </a:prstGeom>
        </p:spPr>
      </p:pic>
      <p:pic>
        <p:nvPicPr>
          <p:cNvPr id="8" name="图片 7">
            <a:extLst>
              <a:ext uri="{FF2B5EF4-FFF2-40B4-BE49-F238E27FC236}">
                <a16:creationId xmlns:a16="http://schemas.microsoft.com/office/drawing/2014/main" id="{EE7FED6F-E064-4AF9-81AB-ED0951E786B3}"/>
              </a:ext>
            </a:extLst>
          </p:cNvPr>
          <p:cNvPicPr>
            <a:picLocks noChangeAspect="1"/>
          </p:cNvPicPr>
          <p:nvPr/>
        </p:nvPicPr>
        <p:blipFill>
          <a:blip r:embed="rId4"/>
          <a:stretch>
            <a:fillRect/>
          </a:stretch>
        </p:blipFill>
        <p:spPr>
          <a:xfrm>
            <a:off x="3075261" y="3965860"/>
            <a:ext cx="2840632" cy="1005533"/>
          </a:xfrm>
          <a:prstGeom prst="rect">
            <a:avLst/>
          </a:prstGeom>
        </p:spPr>
      </p:pic>
    </p:spTree>
    <p:extLst>
      <p:ext uri="{BB962C8B-B14F-4D97-AF65-F5344CB8AC3E}">
        <p14:creationId xmlns:p14="http://schemas.microsoft.com/office/powerpoint/2010/main" val="1732714892"/>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920013" y="191131"/>
            <a:ext cx="1627305" cy="400110"/>
          </a:xfrm>
          <a:prstGeom prst="rect">
            <a:avLst/>
          </a:prstGeom>
          <a:noFill/>
        </p:spPr>
        <p:txBody>
          <a:bodyPr wrap="none" rtlCol="0">
            <a:spAutoFit/>
          </a:bodyPr>
          <a:lstStyle/>
          <a:p>
            <a:r>
              <a:rPr lang="en-US" altLang="zh-CN" sz="2000" b="1" dirty="0">
                <a:solidFill>
                  <a:schemeClr val="tx1">
                    <a:lumMod val="75000"/>
                    <a:lumOff val="25000"/>
                  </a:schemeClr>
                </a:solidFill>
                <a:latin typeface="ITC Avant Garde Std Bk" panose="020B0502020202020204" pitchFamily="34" charset="0"/>
              </a:rPr>
              <a:t>Related Work</a:t>
            </a:r>
          </a:p>
        </p:txBody>
      </p:sp>
      <p:sp>
        <p:nvSpPr>
          <p:cNvPr id="2" name="文本框 1">
            <a:extLst>
              <a:ext uri="{FF2B5EF4-FFF2-40B4-BE49-F238E27FC236}">
                <a16:creationId xmlns:a16="http://schemas.microsoft.com/office/drawing/2014/main" id="{8BDF5994-1A7B-4009-800C-07894E6E4577}"/>
              </a:ext>
            </a:extLst>
          </p:cNvPr>
          <p:cNvSpPr txBox="1"/>
          <p:nvPr/>
        </p:nvSpPr>
        <p:spPr>
          <a:xfrm>
            <a:off x="421592" y="687576"/>
            <a:ext cx="8583511" cy="2957861"/>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en-US" altLang="zh-CN" dirty="0"/>
              <a:t>Multivariate Time Series</a:t>
            </a:r>
          </a:p>
          <a:p>
            <a:pPr marL="800100" lvl="1" indent="-342900">
              <a:lnSpc>
                <a:spcPct val="150000"/>
              </a:lnSpc>
              <a:buFont typeface="Wingdings" panose="05000000000000000000" pitchFamily="2" charset="2"/>
              <a:buChar char="Ø"/>
            </a:pPr>
            <a:r>
              <a:rPr lang="en-US" altLang="zh-CN" dirty="0"/>
              <a:t>MAG-GAN: using LSTM in the GAN to capture the temporal correlation.</a:t>
            </a:r>
          </a:p>
          <a:p>
            <a:pPr marL="1257300" lvl="2" indent="-342900">
              <a:lnSpc>
                <a:spcPct val="150000"/>
              </a:lnSpc>
              <a:buFont typeface="Arial" panose="020B0604020202020204" pitchFamily="34" charset="0"/>
              <a:buChar char="•"/>
            </a:pPr>
            <a:r>
              <a:rPr lang="en-US" altLang="zh-CN" dirty="0"/>
              <a:t>Pros: utilize both the discriminator and the generator to detect anomalies .</a:t>
            </a:r>
          </a:p>
          <a:p>
            <a:pPr marL="1257300" lvl="2" indent="-342900">
              <a:lnSpc>
                <a:spcPct val="150000"/>
              </a:lnSpc>
              <a:buFont typeface="Arial" panose="020B0604020202020204" pitchFamily="34" charset="0"/>
              <a:buChar char="•"/>
            </a:pPr>
            <a:r>
              <a:rPr lang="en-US" altLang="zh-CN" dirty="0"/>
              <a:t>Cons: the proper length of subsequence and stability of the model .</a:t>
            </a:r>
          </a:p>
          <a:p>
            <a:pPr marL="800100" lvl="1" indent="-342900">
              <a:lnSpc>
                <a:spcPct val="150000"/>
              </a:lnSpc>
              <a:buFont typeface="Wingdings" panose="05000000000000000000" pitchFamily="2" charset="2"/>
              <a:buChar char="Ø"/>
            </a:pPr>
            <a:r>
              <a:rPr lang="en-US" altLang="zh-CN" dirty="0"/>
              <a:t>RADAM: HTM evaluate UTS and Bayesian evaluate the validity  of HTM</a:t>
            </a:r>
          </a:p>
          <a:p>
            <a:pPr marL="1257300" lvl="2" indent="-342900">
              <a:lnSpc>
                <a:spcPct val="150000"/>
              </a:lnSpc>
              <a:buFont typeface="Arial" panose="020B0604020202020204" pitchFamily="34" charset="0"/>
              <a:buChar char="•"/>
            </a:pPr>
            <a:r>
              <a:rPr lang="en-US" altLang="zh-CN" dirty="0"/>
              <a:t>Pros: revealing conditional dependencies between variables . </a:t>
            </a:r>
          </a:p>
          <a:p>
            <a:pPr marL="1257300" lvl="2" indent="-342900">
              <a:lnSpc>
                <a:spcPct val="150000"/>
              </a:lnSpc>
              <a:buFont typeface="Arial" panose="020B0604020202020204" pitchFamily="34" charset="0"/>
              <a:buChar char="•"/>
            </a:pPr>
            <a:r>
              <a:rPr lang="en-US" altLang="zh-CN" dirty="0"/>
              <a:t>Cons: only test three variable and no discussion about the model increment.</a:t>
            </a:r>
          </a:p>
        </p:txBody>
      </p:sp>
      <p:pic>
        <p:nvPicPr>
          <p:cNvPr id="9" name="图片 8">
            <a:extLst>
              <a:ext uri="{FF2B5EF4-FFF2-40B4-BE49-F238E27FC236}">
                <a16:creationId xmlns:a16="http://schemas.microsoft.com/office/drawing/2014/main" id="{CC3286F5-2B73-4B57-A03B-BCF748A164C6}"/>
              </a:ext>
            </a:extLst>
          </p:cNvPr>
          <p:cNvPicPr>
            <a:picLocks noChangeAspect="1"/>
          </p:cNvPicPr>
          <p:nvPr/>
        </p:nvPicPr>
        <p:blipFill>
          <a:blip r:embed="rId3"/>
          <a:stretch>
            <a:fillRect/>
          </a:stretch>
        </p:blipFill>
        <p:spPr>
          <a:xfrm>
            <a:off x="2780540" y="3599100"/>
            <a:ext cx="3747582" cy="1451528"/>
          </a:xfrm>
          <a:prstGeom prst="rect">
            <a:avLst/>
          </a:prstGeom>
        </p:spPr>
      </p:pic>
      <p:pic>
        <p:nvPicPr>
          <p:cNvPr id="10" name="图片 9">
            <a:extLst>
              <a:ext uri="{FF2B5EF4-FFF2-40B4-BE49-F238E27FC236}">
                <a16:creationId xmlns:a16="http://schemas.microsoft.com/office/drawing/2014/main" id="{714FF2B6-1674-448A-9CCC-4BBE9204FB7E}"/>
              </a:ext>
            </a:extLst>
          </p:cNvPr>
          <p:cNvPicPr>
            <a:picLocks noChangeAspect="1"/>
          </p:cNvPicPr>
          <p:nvPr/>
        </p:nvPicPr>
        <p:blipFill>
          <a:blip r:embed="rId4"/>
          <a:stretch>
            <a:fillRect/>
          </a:stretch>
        </p:blipFill>
        <p:spPr>
          <a:xfrm>
            <a:off x="6662709" y="51166"/>
            <a:ext cx="2326208" cy="521767"/>
          </a:xfrm>
          <a:prstGeom prst="rect">
            <a:avLst/>
          </a:prstGeom>
        </p:spPr>
      </p:pic>
    </p:spTree>
    <p:extLst>
      <p:ext uri="{BB962C8B-B14F-4D97-AF65-F5344CB8AC3E}">
        <p14:creationId xmlns:p14="http://schemas.microsoft.com/office/powerpoint/2010/main" val="273577195"/>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17339</TotalTime>
  <Words>6594</Words>
  <Application>Microsoft Office PowerPoint</Application>
  <PresentationFormat>全屏显示(16:9)</PresentationFormat>
  <Paragraphs>433</Paragraphs>
  <Slides>31</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ITC Avant Garde Std Bk</vt:lpstr>
      <vt:lpstr>ITC Avant Garde Std XLt</vt:lpstr>
      <vt:lpstr>等线</vt:lpstr>
      <vt:lpstr>微软雅黑</vt:lpstr>
      <vt:lpstr>Arial</vt:lpstr>
      <vt:lpstr>Calibri</vt:lpstr>
      <vt:lpstr>Calibri Light</vt:lpstr>
      <vt:lpstr>Cambria Math</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cp:lastModifiedBy>为开 吕</cp:lastModifiedBy>
  <cp:revision>1294</cp:revision>
  <dcterms:created xsi:type="dcterms:W3CDTF">2016-11-25T11:25:31Z</dcterms:created>
  <dcterms:modified xsi:type="dcterms:W3CDTF">2019-06-24T02:40:16Z</dcterms:modified>
</cp:coreProperties>
</file>