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78" r:id="rId2"/>
    <p:sldId id="257" r:id="rId3"/>
    <p:sldId id="273" r:id="rId4"/>
    <p:sldId id="277" r:id="rId5"/>
    <p:sldId id="282" r:id="rId6"/>
    <p:sldId id="279" r:id="rId7"/>
    <p:sldId id="280" r:id="rId8"/>
    <p:sldId id="284" r:id="rId9"/>
    <p:sldId id="283" r:id="rId10"/>
    <p:sldId id="281" r:id="rId11"/>
    <p:sldId id="285" r:id="rId12"/>
    <p:sldId id="286" r:id="rId13"/>
    <p:sldId id="287" r:id="rId14"/>
    <p:sldId id="288" r:id="rId15"/>
    <p:sldId id="289" r:id="rId16"/>
    <p:sldId id="290" r:id="rId17"/>
    <p:sldId id="291" r:id="rId18"/>
  </p:sldIdLst>
  <p:sldSz cx="12192000" cy="6858000"/>
  <p:notesSz cx="6858000" cy="9144000"/>
  <p:defaultTextStyle>
    <a:defPPr>
      <a:defRPr lang="ii-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325" autoAdjust="0"/>
  </p:normalViewPr>
  <p:slideViewPr>
    <p:cSldViewPr snapToGrid="0">
      <p:cViewPr varScale="1">
        <p:scale>
          <a:sx n="104" d="100"/>
          <a:sy n="104" d="100"/>
        </p:scale>
        <p:origin x="87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i-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9178D8-6340-45A8-804E-18ED2715157A}" type="datetimeFigureOut">
              <a:rPr lang="ii-CN" altLang="en-US" smtClean="0"/>
              <a:t>2019/6/24</a:t>
            </a:fld>
            <a:endParaRPr lang="ii-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i-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ii-CN"/>
              <a:t>Click to edit Master text styles</a:t>
            </a:r>
          </a:p>
          <a:p>
            <a:pPr lvl="1"/>
            <a:r>
              <a:rPr lang="en-US" altLang="ii-CN"/>
              <a:t>Second level</a:t>
            </a:r>
          </a:p>
          <a:p>
            <a:pPr lvl="2"/>
            <a:r>
              <a:rPr lang="en-US" altLang="ii-CN"/>
              <a:t>Third level</a:t>
            </a:r>
          </a:p>
          <a:p>
            <a:pPr lvl="3"/>
            <a:r>
              <a:rPr lang="en-US" altLang="ii-CN"/>
              <a:t>Fourth level</a:t>
            </a:r>
          </a:p>
          <a:p>
            <a:pPr lvl="4"/>
            <a:r>
              <a:rPr lang="en-US" altLang="ii-CN"/>
              <a:t>Fifth level</a:t>
            </a:r>
            <a:endParaRPr lang="ii-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i-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324E49-5185-48C2-B041-C9DFCD03C6FB}" type="slidenum">
              <a:rPr lang="ii-CN" altLang="en-US" smtClean="0"/>
              <a:t>‹#›</a:t>
            </a:fld>
            <a:endParaRPr lang="ii-CN" altLang="en-US"/>
          </a:p>
        </p:txBody>
      </p:sp>
    </p:spTree>
    <p:extLst>
      <p:ext uri="{BB962C8B-B14F-4D97-AF65-F5344CB8AC3E}">
        <p14:creationId xmlns:p14="http://schemas.microsoft.com/office/powerpoint/2010/main" val="4175277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i-CN" alt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121B25-4AAE-4DFC-B7A5-343BC5C28FA7}" type="slidenum">
              <a:rPr kumimoji="0" lang="ii-CN" altLang="en-US" sz="1200" b="0" i="0" u="none" strike="noStrike" kern="1200" cap="none" spc="0" normalizeH="0" baseline="0" noProof="0" smtClean="0">
                <a:ln>
                  <a:noFill/>
                </a:ln>
                <a:solidFill>
                  <a:prstClr val="black"/>
                </a:solidFill>
                <a:effectLst/>
                <a:uLnTx/>
                <a:uFillTx/>
                <a:latin typeface="Calibri" panose="020F0502020204030204"/>
                <a:ea typeface="Microsoft Yi Baiti" panose="03000500000000000000" pitchFamily="66"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ii-CN" altLang="en-US" sz="1200" b="0" i="0" u="none" strike="noStrike" kern="1200" cap="none" spc="0" normalizeH="0" baseline="0" noProof="0">
              <a:ln>
                <a:noFill/>
              </a:ln>
              <a:solidFill>
                <a:prstClr val="black"/>
              </a:solidFill>
              <a:effectLst/>
              <a:uLnTx/>
              <a:uFillTx/>
              <a:latin typeface="Calibri" panose="020F0502020204030204"/>
              <a:ea typeface="Microsoft Yi Baiti" panose="03000500000000000000" pitchFamily="66" charset="0"/>
              <a:cs typeface="+mn-cs"/>
            </a:endParaRPr>
          </a:p>
        </p:txBody>
      </p:sp>
    </p:spTree>
    <p:extLst>
      <p:ext uri="{BB962C8B-B14F-4D97-AF65-F5344CB8AC3E}">
        <p14:creationId xmlns:p14="http://schemas.microsoft.com/office/powerpoint/2010/main" val="24014515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i-CN" alt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121B25-4AAE-4DFC-B7A5-343BC5C28FA7}" type="slidenum">
              <a:rPr kumimoji="0" lang="ii-CN" altLang="en-US" sz="1200" b="0" i="0" u="none" strike="noStrike" kern="1200" cap="none" spc="0" normalizeH="0" baseline="0" noProof="0" smtClean="0">
                <a:ln>
                  <a:noFill/>
                </a:ln>
                <a:solidFill>
                  <a:prstClr val="black"/>
                </a:solidFill>
                <a:effectLst/>
                <a:uLnTx/>
                <a:uFillTx/>
                <a:latin typeface="Calibri" panose="020F0502020204030204"/>
                <a:ea typeface="Microsoft Yi Baiti" panose="03000500000000000000" pitchFamily="66"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ii-CN" altLang="en-US" sz="1200" b="0" i="0" u="none" strike="noStrike" kern="1200" cap="none" spc="0" normalizeH="0" baseline="0" noProof="0">
              <a:ln>
                <a:noFill/>
              </a:ln>
              <a:solidFill>
                <a:prstClr val="black"/>
              </a:solidFill>
              <a:effectLst/>
              <a:uLnTx/>
              <a:uFillTx/>
              <a:latin typeface="Calibri" panose="020F0502020204030204"/>
              <a:ea typeface="Microsoft Yi Baiti" panose="03000500000000000000" pitchFamily="66" charset="0"/>
              <a:cs typeface="+mn-cs"/>
            </a:endParaRPr>
          </a:p>
        </p:txBody>
      </p:sp>
    </p:spTree>
    <p:extLst>
      <p:ext uri="{BB962C8B-B14F-4D97-AF65-F5344CB8AC3E}">
        <p14:creationId xmlns:p14="http://schemas.microsoft.com/office/powerpoint/2010/main" val="20137741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上面的部分是已完成的工作，主要就是前面介绍的对现有工具在算法层面的分析对比和测试平台的搭建。下面这一块是后面工作的安排，主要就是暑期完成现有工具在实际网络环境中的测试，拿到一些数据，然后希望可以出一篇</a:t>
            </a:r>
            <a:r>
              <a:rPr lang="en-US" altLang="zh-CN" dirty="0"/>
              <a:t>survey</a:t>
            </a:r>
            <a:r>
              <a:rPr lang="zh-CN" altLang="en-US"/>
              <a:t>。开学之后希望可以提出新的测量方案并实现，在实际网络环境中进行测试。最后就是明年将这些成果总结到毕业论文当中。</a:t>
            </a:r>
            <a:endParaRPr lang="ii-CN" alt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121B25-4AAE-4DFC-B7A5-343BC5C28FA7}" type="slidenum">
              <a:rPr kumimoji="0" lang="ii-CN" altLang="en-US" sz="1200" b="0" i="0" u="none" strike="noStrike" kern="1200" cap="none" spc="0" normalizeH="0" baseline="0" noProof="0" smtClean="0">
                <a:ln>
                  <a:noFill/>
                </a:ln>
                <a:solidFill>
                  <a:prstClr val="black"/>
                </a:solidFill>
                <a:effectLst/>
                <a:uLnTx/>
                <a:uFillTx/>
                <a:latin typeface="Calibri" panose="020F0502020204030204"/>
                <a:ea typeface="Microsoft Yi Baiti" panose="03000500000000000000" pitchFamily="66"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ii-CN" altLang="en-US" sz="1200" b="0" i="0" u="none" strike="noStrike" kern="1200" cap="none" spc="0" normalizeH="0" baseline="0" noProof="0">
              <a:ln>
                <a:noFill/>
              </a:ln>
              <a:solidFill>
                <a:prstClr val="black"/>
              </a:solidFill>
              <a:effectLst/>
              <a:uLnTx/>
              <a:uFillTx/>
              <a:latin typeface="Calibri" panose="020F0502020204030204"/>
              <a:ea typeface="Microsoft Yi Baiti" panose="03000500000000000000" pitchFamily="66" charset="0"/>
              <a:cs typeface="+mn-cs"/>
            </a:endParaRPr>
          </a:p>
        </p:txBody>
      </p:sp>
    </p:spTree>
    <p:extLst>
      <p:ext uri="{BB962C8B-B14F-4D97-AF65-F5344CB8AC3E}">
        <p14:creationId xmlns:p14="http://schemas.microsoft.com/office/powerpoint/2010/main" val="1521716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大家知道，现有的互联网体系是一个</a:t>
            </a:r>
            <a:r>
              <a:rPr lang="zh-CN" altLang="en-US"/>
              <a:t>非常开放，同时也是</a:t>
            </a:r>
            <a:r>
              <a:rPr lang="zh-CN" altLang="en-US" dirty="0"/>
              <a:t>非常</a:t>
            </a:r>
            <a:r>
              <a:rPr lang="zh-CN" altLang="en-US"/>
              <a:t>复杂的体系，</a:t>
            </a:r>
            <a:r>
              <a:rPr lang="zh-CN" altLang="en-US" dirty="0"/>
              <a:t>右边这张某机房的图片就是复杂网络世界的一个缩影。由于没有统一和集中的管理，致使现在的网络缺乏基本的可观测性。于是相关的研究人员就想通过网络测量来解决这一问题。网络测量是对网络的行为进行特征化对各项指标量化的过程，是理解和研究网络的重要手段，常见的网络测量分为对网络性能、拓扑、对网络流量和路由的测量。在网络性能测量中，可用带宽测量是一个非常重要的环节。可用带宽的测量可以让我们更好的理解网络特性，更好的进行传输控制和网络资源的分配和调度。所以可用带宽测量有着非常现实的重要性。</a:t>
            </a:r>
            <a:endParaRPr lang="ii-CN" alt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121B25-4AAE-4DFC-B7A5-343BC5C28FA7}" type="slidenum">
              <a:rPr kumimoji="0" lang="ii-CN" altLang="en-US" sz="1200" b="0" i="0" u="none" strike="noStrike" kern="1200" cap="none" spc="0" normalizeH="0" baseline="0" noProof="0" smtClean="0">
                <a:ln>
                  <a:noFill/>
                </a:ln>
                <a:solidFill>
                  <a:prstClr val="black"/>
                </a:solidFill>
                <a:effectLst/>
                <a:uLnTx/>
                <a:uFillTx/>
                <a:latin typeface="Calibri" panose="020F0502020204030204"/>
                <a:ea typeface="Microsoft Yi Baiti" panose="03000500000000000000" pitchFamily="66"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ii-CN" altLang="en-US" sz="1200" b="0" i="0" u="none" strike="noStrike" kern="1200" cap="none" spc="0" normalizeH="0" baseline="0" noProof="0">
              <a:ln>
                <a:noFill/>
              </a:ln>
              <a:solidFill>
                <a:prstClr val="black"/>
              </a:solidFill>
              <a:effectLst/>
              <a:uLnTx/>
              <a:uFillTx/>
              <a:latin typeface="Calibri" panose="020F0502020204030204"/>
              <a:ea typeface="Microsoft Yi Baiti" panose="03000500000000000000" pitchFamily="66" charset="0"/>
              <a:cs typeface="+mn-cs"/>
            </a:endParaRPr>
          </a:p>
        </p:txBody>
      </p:sp>
    </p:spTree>
    <p:extLst>
      <p:ext uri="{BB962C8B-B14F-4D97-AF65-F5344CB8AC3E}">
        <p14:creationId xmlns:p14="http://schemas.microsoft.com/office/powerpoint/2010/main" val="150841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现有的可用带宽测量方式可以分为泛洪式和优化探针模式两种。泛洪式的网络测量工具就是往待测链路中发送大量数据包直到其满载，然后经过一些简单的计算得到可用带宽的数值。优化探针式的工具是对探测包进行一些特殊的设计，然后只需要往被测链路中注入少量探测流量，再经过工具背后算法的计算得到可用带宽。这两类工具都有自己的特性。泛洪式的工具测量准确度比较高，可是最大的问题在于对被测链路的侵入性太强，会导致被测链路长时间处于拥塞状态。而优化探针式的工具对链路侵入性比较低，可是测量精确度不够稳定。优化探针类的工具还可以细分为基于速率的测量迷失和基于间隔的测量模式两种，我会在下一部分给大家详细介绍一下。</a:t>
            </a:r>
            <a:endParaRPr lang="ii-CN" alt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121B25-4AAE-4DFC-B7A5-343BC5C28FA7}" type="slidenum">
              <a:rPr kumimoji="0" lang="ii-CN" altLang="en-US" sz="1200" b="0" i="0" u="none" strike="noStrike" kern="1200" cap="none" spc="0" normalizeH="0" baseline="0" noProof="0" smtClean="0">
                <a:ln>
                  <a:noFill/>
                </a:ln>
                <a:solidFill>
                  <a:prstClr val="black"/>
                </a:solidFill>
                <a:effectLst/>
                <a:uLnTx/>
                <a:uFillTx/>
                <a:latin typeface="Calibri" panose="020F0502020204030204"/>
                <a:ea typeface="Microsoft Yi Baiti" panose="03000500000000000000" pitchFamily="66"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ii-CN" altLang="en-US" sz="1200" b="0" i="0" u="none" strike="noStrike" kern="1200" cap="none" spc="0" normalizeH="0" baseline="0" noProof="0">
              <a:ln>
                <a:noFill/>
              </a:ln>
              <a:solidFill>
                <a:prstClr val="black"/>
              </a:solidFill>
              <a:effectLst/>
              <a:uLnTx/>
              <a:uFillTx/>
              <a:latin typeface="Calibri" panose="020F0502020204030204"/>
              <a:ea typeface="Microsoft Yi Baiti" panose="03000500000000000000" pitchFamily="66" charset="0"/>
              <a:cs typeface="+mn-cs"/>
            </a:endParaRPr>
          </a:p>
        </p:txBody>
      </p:sp>
    </p:spTree>
    <p:extLst>
      <p:ext uri="{BB962C8B-B14F-4D97-AF65-F5344CB8AC3E}">
        <p14:creationId xmlns:p14="http://schemas.microsoft.com/office/powerpoint/2010/main" val="4774963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这是一个时间轴，上面标注了一些重要的可用带宽测量工具的发布节点。首先是</a:t>
            </a:r>
            <a:r>
              <a:rPr lang="en-US" altLang="zh-CN" dirty="0"/>
              <a:t>1996</a:t>
            </a:r>
            <a:r>
              <a:rPr lang="zh-CN" altLang="en-US" dirty="0"/>
              <a:t>年</a:t>
            </a:r>
            <a:r>
              <a:rPr lang="en-US" altLang="zh-CN" dirty="0" err="1"/>
              <a:t>Cprobe</a:t>
            </a:r>
            <a:r>
              <a:rPr lang="zh-CN" altLang="en-US" dirty="0"/>
              <a:t>，这是现在我们认为发布的第一个可用带宽测量工具，他利用的是</a:t>
            </a:r>
            <a:r>
              <a:rPr lang="en-US" altLang="zh-CN" dirty="0"/>
              <a:t>ICMP</a:t>
            </a:r>
            <a:r>
              <a:rPr lang="zh-CN" altLang="en-US" dirty="0"/>
              <a:t>的请求应答机制进行一些测量。然而</a:t>
            </a:r>
            <a:r>
              <a:rPr lang="en-US" altLang="zh-CN" dirty="0"/>
              <a:t>2001</a:t>
            </a:r>
            <a:r>
              <a:rPr lang="zh-CN" altLang="en-US" dirty="0"/>
              <a:t>年在</a:t>
            </a:r>
            <a:r>
              <a:rPr lang="en-US" altLang="zh-CN" dirty="0" err="1"/>
              <a:t>infocom</a:t>
            </a:r>
            <a:r>
              <a:rPr lang="zh-CN" altLang="en-US" dirty="0"/>
              <a:t>是哪个发的一篇文章指出</a:t>
            </a:r>
            <a:r>
              <a:rPr lang="en-US" altLang="zh-CN" dirty="0" err="1"/>
              <a:t>Cprobe</a:t>
            </a:r>
            <a:r>
              <a:rPr lang="zh-CN" altLang="en-US" dirty="0"/>
              <a:t>测量的结果并不是可用带宽，而是一种叫做非对称分散速率的参数。接下来是</a:t>
            </a:r>
            <a:r>
              <a:rPr lang="en-US" altLang="zh-CN" dirty="0"/>
              <a:t>2002</a:t>
            </a:r>
            <a:r>
              <a:rPr lang="zh-CN" altLang="en-US" dirty="0"/>
              <a:t>年的</a:t>
            </a:r>
            <a:r>
              <a:rPr lang="en-US" altLang="zh-CN" dirty="0" err="1"/>
              <a:t>Pathload</a:t>
            </a:r>
            <a:r>
              <a:rPr lang="zh-CN" altLang="en-US" dirty="0"/>
              <a:t>和</a:t>
            </a:r>
            <a:r>
              <a:rPr lang="en-US" altLang="zh-CN" dirty="0"/>
              <a:t>2003</a:t>
            </a:r>
            <a:r>
              <a:rPr lang="zh-CN" altLang="en-US" dirty="0"/>
              <a:t>年的</a:t>
            </a:r>
            <a:r>
              <a:rPr lang="en-US" altLang="zh-CN" dirty="0" err="1"/>
              <a:t>pathchirp</a:t>
            </a:r>
            <a:r>
              <a:rPr lang="zh-CN" altLang="en-US" dirty="0"/>
              <a:t>，这两个是</a:t>
            </a:r>
            <a:r>
              <a:rPr lang="en-US" altLang="zh-CN" dirty="0" err="1"/>
              <a:t>prm</a:t>
            </a:r>
            <a:r>
              <a:rPr lang="zh-CN" altLang="en-US" dirty="0"/>
              <a:t>模式的最经典的两个测量工具，另外</a:t>
            </a:r>
            <a:r>
              <a:rPr lang="en-US" altLang="zh-CN" dirty="0"/>
              <a:t>03</a:t>
            </a:r>
            <a:r>
              <a:rPr lang="zh-CN" altLang="en-US" dirty="0"/>
              <a:t>年发布的</a:t>
            </a:r>
            <a:r>
              <a:rPr lang="en-US" altLang="zh-CN" dirty="0"/>
              <a:t>spruce</a:t>
            </a:r>
            <a:r>
              <a:rPr lang="zh-CN" altLang="en-US" dirty="0"/>
              <a:t>和</a:t>
            </a:r>
            <a:r>
              <a:rPr lang="en-US" altLang="zh-CN" dirty="0" err="1"/>
              <a:t>igi</a:t>
            </a:r>
            <a:r>
              <a:rPr lang="zh-CN" altLang="en-US" dirty="0"/>
              <a:t>是</a:t>
            </a:r>
            <a:r>
              <a:rPr lang="en-US" altLang="zh-CN" dirty="0" err="1"/>
              <a:t>pgm</a:t>
            </a:r>
            <a:r>
              <a:rPr lang="zh-CN" altLang="en-US" dirty="0"/>
              <a:t>模式的经典测量工具，这四个工具我后面详细介绍</a:t>
            </a:r>
            <a:r>
              <a:rPr lang="zh-CN" altLang="en-US"/>
              <a:t>一下。其实</a:t>
            </a:r>
            <a:r>
              <a:rPr lang="zh-CN" altLang="en-US" dirty="0"/>
              <a:t>现在比较重要的可用带宽测量工具就是这四个，都是比较早些时间发布的，后面的一些工具基本上都是对这些工具做了一些局部优化。比如</a:t>
            </a:r>
            <a:r>
              <a:rPr lang="en-US" altLang="zh-CN" dirty="0"/>
              <a:t>YAZ</a:t>
            </a:r>
            <a:r>
              <a:rPr lang="zh-CN" altLang="en-US" dirty="0"/>
              <a:t>，</a:t>
            </a:r>
            <a:r>
              <a:rPr lang="en-US" altLang="zh-CN" dirty="0" err="1"/>
              <a:t>Wpathload</a:t>
            </a:r>
            <a:r>
              <a:rPr lang="zh-CN" altLang="en-US" dirty="0"/>
              <a:t>，而且大部分工具都没有将源码公布出来，所以我们也无法验证这些改进工具的真实测量效果。近几年并没有专注于可用带宽测量的文章发表，有一些综合性测量平台，可是大都是基于泛洪式的方法测量可用带宽。</a:t>
            </a:r>
            <a:endParaRPr lang="ii-CN" alt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121B25-4AAE-4DFC-B7A5-343BC5C28FA7}" type="slidenum">
              <a:rPr kumimoji="0" lang="ii-CN" altLang="en-US" sz="1200" b="0" i="0" u="none" strike="noStrike" kern="1200" cap="none" spc="0" normalizeH="0" baseline="0" noProof="0" smtClean="0">
                <a:ln>
                  <a:noFill/>
                </a:ln>
                <a:solidFill>
                  <a:prstClr val="black"/>
                </a:solidFill>
                <a:effectLst/>
                <a:uLnTx/>
                <a:uFillTx/>
                <a:latin typeface="Calibri" panose="020F0502020204030204"/>
                <a:ea typeface="Microsoft Yi Baiti" panose="03000500000000000000" pitchFamily="66"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ii-CN" altLang="en-US" sz="1200" b="0" i="0" u="none" strike="noStrike" kern="1200" cap="none" spc="0" normalizeH="0" baseline="0" noProof="0">
              <a:ln>
                <a:noFill/>
              </a:ln>
              <a:solidFill>
                <a:prstClr val="black"/>
              </a:solidFill>
              <a:effectLst/>
              <a:uLnTx/>
              <a:uFillTx/>
              <a:latin typeface="Calibri" panose="020F0502020204030204"/>
              <a:ea typeface="Microsoft Yi Baiti" panose="03000500000000000000" pitchFamily="66" charset="0"/>
              <a:cs typeface="+mn-cs"/>
            </a:endParaRPr>
          </a:p>
        </p:txBody>
      </p:sp>
    </p:spTree>
    <p:extLst>
      <p:ext uri="{BB962C8B-B14F-4D97-AF65-F5344CB8AC3E}">
        <p14:creationId xmlns:p14="http://schemas.microsoft.com/office/powerpoint/2010/main" val="2924605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接下来我详细介绍一下优化探针的两种测量模式，首先是基于探测间隔的测量模式。这种模式的基本想法是当探测数据包对和背景流量一起经过瓶颈链路时，背景流量会插到探测数据包对中，导致输入和输出间隔的变化，然后根据这个公式就可以计算可用带宽。这种模式的两个经典工具是</a:t>
            </a:r>
            <a:r>
              <a:rPr lang="en-US" altLang="zh-CN" dirty="0"/>
              <a:t>Spruce</a:t>
            </a:r>
            <a:r>
              <a:rPr lang="zh-CN" altLang="en-US" dirty="0"/>
              <a:t>和</a:t>
            </a:r>
            <a:r>
              <a:rPr lang="en-US" altLang="zh-CN" dirty="0" err="1"/>
              <a:t>igi</a:t>
            </a:r>
            <a:r>
              <a:rPr lang="zh-CN" altLang="en-US" dirty="0"/>
              <a:t>，</a:t>
            </a:r>
            <a:r>
              <a:rPr lang="en-US" altLang="zh-CN" dirty="0"/>
              <a:t>Spruce</a:t>
            </a:r>
            <a:r>
              <a:rPr lang="zh-CN" altLang="en-US" dirty="0"/>
              <a:t>就是直接基于这个公式计算的，他比较特殊的点在于探测包对和探测包对之间的间隔服从泊松分布，这样就可以使用更少的数据包对得到更大的测量范围。而</a:t>
            </a:r>
            <a:r>
              <a:rPr lang="en-US" altLang="zh-CN" dirty="0"/>
              <a:t>IGI</a:t>
            </a:r>
            <a:r>
              <a:rPr lang="zh-CN" altLang="en-US" dirty="0"/>
              <a:t>不是理由探测包对二是利用探测包列，单个列中的数据包将呈现下降的趋势，最后在接收端对单列中的探测包进行分类，再根据这个公式就可以计算背景流量的平均速率，最后用链路容量减去背景流量速率就是可用带宽。这一类工具最大的优点就是入侵性小，测量速度快，确定在于精确度不够稳定，尤其是被测链路越复杂性能下降的越厉害。</a:t>
            </a:r>
            <a:endParaRPr lang="ii-CN" alt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121B25-4AAE-4DFC-B7A5-343BC5C28FA7}" type="slidenum">
              <a:rPr kumimoji="0" lang="ii-CN" altLang="en-US" sz="1200" b="0" i="0" u="none" strike="noStrike" kern="1200" cap="none" spc="0" normalizeH="0" baseline="0" noProof="0" smtClean="0">
                <a:ln>
                  <a:noFill/>
                </a:ln>
                <a:solidFill>
                  <a:prstClr val="black"/>
                </a:solidFill>
                <a:effectLst/>
                <a:uLnTx/>
                <a:uFillTx/>
                <a:latin typeface="Calibri" panose="020F0502020204030204"/>
                <a:ea typeface="Microsoft Yi Baiti" panose="03000500000000000000" pitchFamily="66"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ii-CN" altLang="en-US" sz="1200" b="0" i="0" u="none" strike="noStrike" kern="1200" cap="none" spc="0" normalizeH="0" baseline="0" noProof="0">
              <a:ln>
                <a:noFill/>
              </a:ln>
              <a:solidFill>
                <a:prstClr val="black"/>
              </a:solidFill>
              <a:effectLst/>
              <a:uLnTx/>
              <a:uFillTx/>
              <a:latin typeface="Calibri" panose="020F0502020204030204"/>
              <a:ea typeface="Microsoft Yi Baiti" panose="03000500000000000000" pitchFamily="66" charset="0"/>
              <a:cs typeface="+mn-cs"/>
            </a:endParaRPr>
          </a:p>
        </p:txBody>
      </p:sp>
    </p:spTree>
    <p:extLst>
      <p:ext uri="{BB962C8B-B14F-4D97-AF65-F5344CB8AC3E}">
        <p14:creationId xmlns:p14="http://schemas.microsoft.com/office/powerpoint/2010/main" val="2966667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下面介绍一下基于探测速率的测量模式，这种模式基本的想法就是利用探测速率和时延的关系。当探测速率低于可用带宽时，链路时延是不会有变化的，当探测速率高于可用带时，链路时延会上升，所以只要找到这个拐点，对应的探测速率就是可用带宽。</a:t>
            </a:r>
            <a:r>
              <a:rPr lang="en-US" altLang="zh-CN" dirty="0" err="1"/>
              <a:t>Pathload</a:t>
            </a:r>
            <a:r>
              <a:rPr lang="zh-CN" altLang="en-US" dirty="0"/>
              <a:t>和</a:t>
            </a:r>
            <a:r>
              <a:rPr lang="en-US" altLang="zh-CN" dirty="0" err="1"/>
              <a:t>pathchirp</a:t>
            </a:r>
            <a:r>
              <a:rPr lang="zh-CN" altLang="en-US" dirty="0"/>
              <a:t>是这一类工具中最具代表性的。</a:t>
            </a:r>
            <a:r>
              <a:rPr lang="en-US" altLang="zh-CN" dirty="0" err="1"/>
              <a:t>Pathload</a:t>
            </a:r>
            <a:r>
              <a:rPr lang="zh-CN" altLang="en-US" dirty="0"/>
              <a:t>就是周期性每次以恒定速率从发送端向接收端发送数据流，在接收端观测单向延迟，根据单向延迟调整发送速率，使用二分变换不断逼近可用带宽。而</a:t>
            </a:r>
            <a:r>
              <a:rPr lang="en-US" altLang="zh-CN" dirty="0" err="1"/>
              <a:t>pathchirp</a:t>
            </a:r>
            <a:r>
              <a:rPr lang="zh-CN" altLang="en-US" dirty="0"/>
              <a:t>则是对探测数据列进行了特殊的设计，将数据列中的数据包安装指数分布间隔，在接收端对每个探测包进行分类，分别计算其单包的可用带宽，再经过加权计算单个</a:t>
            </a:r>
            <a:r>
              <a:rPr lang="en-US" altLang="zh-CN" dirty="0"/>
              <a:t>chirp</a:t>
            </a:r>
            <a:r>
              <a:rPr lang="zh-CN" altLang="en-US" dirty="0"/>
              <a:t>的可用带宽，最终经过几次测量取平均得到结果。这一类工具相对</a:t>
            </a:r>
            <a:r>
              <a:rPr lang="en-US" altLang="zh-CN" dirty="0"/>
              <a:t>PGM</a:t>
            </a:r>
            <a:r>
              <a:rPr lang="zh-CN" altLang="en-US" dirty="0"/>
              <a:t>的工具表现更加稳定，而且不受被测网络复杂性的影响，可是这类工具的侵入性相对高，测量时间也会长一些。</a:t>
            </a:r>
            <a:endParaRPr lang="ii-CN" alt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121B25-4AAE-4DFC-B7A5-343BC5C28FA7}" type="slidenum">
              <a:rPr kumimoji="0" lang="ii-CN" altLang="en-US" sz="1200" b="0" i="0" u="none" strike="noStrike" kern="1200" cap="none" spc="0" normalizeH="0" baseline="0" noProof="0" smtClean="0">
                <a:ln>
                  <a:noFill/>
                </a:ln>
                <a:solidFill>
                  <a:prstClr val="black"/>
                </a:solidFill>
                <a:effectLst/>
                <a:uLnTx/>
                <a:uFillTx/>
                <a:latin typeface="Calibri" panose="020F0502020204030204"/>
                <a:ea typeface="Microsoft Yi Baiti" panose="03000500000000000000" pitchFamily="66"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ii-CN" altLang="en-US" sz="1200" b="0" i="0" u="none" strike="noStrike" kern="1200" cap="none" spc="0" normalizeH="0" baseline="0" noProof="0">
              <a:ln>
                <a:noFill/>
              </a:ln>
              <a:solidFill>
                <a:prstClr val="black"/>
              </a:solidFill>
              <a:effectLst/>
              <a:uLnTx/>
              <a:uFillTx/>
              <a:latin typeface="Calibri" panose="020F0502020204030204"/>
              <a:ea typeface="Microsoft Yi Baiti" panose="03000500000000000000" pitchFamily="66" charset="0"/>
              <a:cs typeface="+mn-cs"/>
            </a:endParaRPr>
          </a:p>
        </p:txBody>
      </p:sp>
    </p:spTree>
    <p:extLst>
      <p:ext uri="{BB962C8B-B14F-4D97-AF65-F5344CB8AC3E}">
        <p14:creationId xmlns:p14="http://schemas.microsoft.com/office/powerpoint/2010/main" val="1250145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首先是对现有测量工具的分析和对比。第一部分呢是在算法层面上的分析，这部分已经在前面介绍过了，现在不再重复。接下来的部分就是测试这些工具在实际网络环境中的真实表现。为此我们搭建了一个测试平台。测试平台中的机器都是用万兆光纤连接，我们还使用了高精度的网络采集卡</a:t>
            </a:r>
            <a:r>
              <a:rPr lang="en-US" altLang="zh-CN" dirty="0" err="1"/>
              <a:t>DAGcard</a:t>
            </a:r>
            <a:r>
              <a:rPr lang="zh-CN" altLang="en-US" dirty="0"/>
              <a:t>，将探测端和服务端的网络信号物理镜像都抓到这台主机中，</a:t>
            </a:r>
            <a:r>
              <a:rPr lang="en-US" altLang="zh-CN" dirty="0"/>
              <a:t>DAG</a:t>
            </a:r>
            <a:r>
              <a:rPr lang="zh-CN" altLang="en-US" dirty="0"/>
              <a:t>卡的四个采集口是基于同一个时钟频率，这样在后面的测量中可以消除时钟不同步的影响。此外路由器采用软路由的方案，可以精确控制瓶颈链路容量，在不同的尺度上对现有工具进行测试。这个平台的作用就是观测现有工具在实际应用中的真实性能。</a:t>
            </a:r>
            <a:endParaRPr lang="ii-CN" alt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121B25-4AAE-4DFC-B7A5-343BC5C28FA7}" type="slidenum">
              <a:rPr kumimoji="0" lang="ii-CN" altLang="en-US" sz="1200" b="0" i="0" u="none" strike="noStrike" kern="1200" cap="none" spc="0" normalizeH="0" baseline="0" noProof="0" smtClean="0">
                <a:ln>
                  <a:noFill/>
                </a:ln>
                <a:solidFill>
                  <a:prstClr val="black"/>
                </a:solidFill>
                <a:effectLst/>
                <a:uLnTx/>
                <a:uFillTx/>
                <a:latin typeface="Calibri" panose="020F0502020204030204"/>
                <a:ea typeface="Microsoft Yi Baiti" panose="03000500000000000000" pitchFamily="66"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ii-CN" altLang="en-US" sz="1200" b="0" i="0" u="none" strike="noStrike" kern="1200" cap="none" spc="0" normalizeH="0" baseline="0" noProof="0">
              <a:ln>
                <a:noFill/>
              </a:ln>
              <a:solidFill>
                <a:prstClr val="black"/>
              </a:solidFill>
              <a:effectLst/>
              <a:uLnTx/>
              <a:uFillTx/>
              <a:latin typeface="Calibri" panose="020F0502020204030204"/>
              <a:ea typeface="Microsoft Yi Baiti" panose="03000500000000000000" pitchFamily="66" charset="0"/>
              <a:cs typeface="+mn-cs"/>
            </a:endParaRPr>
          </a:p>
        </p:txBody>
      </p:sp>
    </p:spTree>
    <p:extLst>
      <p:ext uri="{BB962C8B-B14F-4D97-AF65-F5344CB8AC3E}">
        <p14:creationId xmlns:p14="http://schemas.microsoft.com/office/powerpoint/2010/main" val="642534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下面一部分就是在现有测量模式的基础上提出新的测量方法。首先基于探测间隔的模式，前面介绍了这个测量模式的缺陷就是在多跳链路中表现不好以及必须提前知道链路容量，这些缺陷给此类工具在实际应用中带来很大限制。所以我还是比较倾向于使用基于速率的测量模式的方案，复杂的链路情况不会有影响，而且前面的工具</a:t>
            </a:r>
            <a:r>
              <a:rPr lang="en-US" altLang="zh-CN" dirty="0"/>
              <a:t>BART</a:t>
            </a:r>
            <a:r>
              <a:rPr lang="zh-CN" altLang="en-US" dirty="0"/>
              <a:t>带来了一些启发就是可以将和卡尔曼滤波或者是隐马尔可夫这些机器学习模型相结合，提高测量工具的性能。</a:t>
            </a:r>
            <a:endParaRPr lang="ii-CN" alt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121B25-4AAE-4DFC-B7A5-343BC5C28FA7}" type="slidenum">
              <a:rPr kumimoji="0" lang="ii-CN" altLang="en-US" sz="1200" b="0" i="0" u="none" strike="noStrike" kern="1200" cap="none" spc="0" normalizeH="0" baseline="0" noProof="0" smtClean="0">
                <a:ln>
                  <a:noFill/>
                </a:ln>
                <a:solidFill>
                  <a:prstClr val="black"/>
                </a:solidFill>
                <a:effectLst/>
                <a:uLnTx/>
                <a:uFillTx/>
                <a:latin typeface="Calibri" panose="020F0502020204030204"/>
                <a:ea typeface="Microsoft Yi Baiti" panose="03000500000000000000" pitchFamily="66"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ii-CN" altLang="en-US" sz="1200" b="0" i="0" u="none" strike="noStrike" kern="1200" cap="none" spc="0" normalizeH="0" baseline="0" noProof="0">
              <a:ln>
                <a:noFill/>
              </a:ln>
              <a:solidFill>
                <a:prstClr val="black"/>
              </a:solidFill>
              <a:effectLst/>
              <a:uLnTx/>
              <a:uFillTx/>
              <a:latin typeface="Calibri" panose="020F0502020204030204"/>
              <a:ea typeface="Microsoft Yi Baiti" panose="03000500000000000000" pitchFamily="66" charset="0"/>
              <a:cs typeface="+mn-cs"/>
            </a:endParaRPr>
          </a:p>
        </p:txBody>
      </p:sp>
    </p:spTree>
    <p:extLst>
      <p:ext uri="{BB962C8B-B14F-4D97-AF65-F5344CB8AC3E}">
        <p14:creationId xmlns:p14="http://schemas.microsoft.com/office/powerpoint/2010/main" val="8118742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当然，整个研究过程会有一些可预见的挑战。首先就是在现有工具分析对比阶段，我已经跑了几个测试工具，目前这些已有的工具都有测量上限，都是千兆左右，所以会有在高速链路中不可用的情况，还有一些工具直接年久失修，测得的结果跟实际情况大相径庭。所以需要对这些工具的源代码进行修改，保证其能正常使用。再者就是基于探测速率的测量模式提出新的可用带宽测量方法。前面介绍了</a:t>
            </a:r>
            <a:r>
              <a:rPr lang="en-US" altLang="zh-CN" dirty="0"/>
              <a:t>PRM</a:t>
            </a:r>
            <a:r>
              <a:rPr lang="zh-CN" altLang="en-US" dirty="0"/>
              <a:t>的模式问题就在于对被测链路的侵入性相对较高，测量时间长一些。所以在新的测量方法中如何改进解决这两个问题是一个很大的挑战。现阶段我还没有一个很明确的想法，大致的方向就是对探测包进行一些特殊的设计，或者对探测速率的迭代方式进行改进。尽量达到使用更少的探测包也能得到不错的测量精度的效果。</a:t>
            </a:r>
            <a:endParaRPr lang="ii-CN" alt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121B25-4AAE-4DFC-B7A5-343BC5C28FA7}" type="slidenum">
              <a:rPr kumimoji="0" lang="ii-CN" altLang="en-US" sz="1200" b="0" i="0" u="none" strike="noStrike" kern="1200" cap="none" spc="0" normalizeH="0" baseline="0" noProof="0" smtClean="0">
                <a:ln>
                  <a:noFill/>
                </a:ln>
                <a:solidFill>
                  <a:prstClr val="black"/>
                </a:solidFill>
                <a:effectLst/>
                <a:uLnTx/>
                <a:uFillTx/>
                <a:latin typeface="Calibri" panose="020F0502020204030204"/>
                <a:ea typeface="Microsoft Yi Baiti" panose="03000500000000000000" pitchFamily="66"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ii-CN" altLang="en-US" sz="1200" b="0" i="0" u="none" strike="noStrike" kern="1200" cap="none" spc="0" normalizeH="0" baseline="0" noProof="0">
              <a:ln>
                <a:noFill/>
              </a:ln>
              <a:solidFill>
                <a:prstClr val="black"/>
              </a:solidFill>
              <a:effectLst/>
              <a:uLnTx/>
              <a:uFillTx/>
              <a:latin typeface="Calibri" panose="020F0502020204030204"/>
              <a:ea typeface="Microsoft Yi Baiti" panose="03000500000000000000" pitchFamily="66" charset="0"/>
              <a:cs typeface="+mn-cs"/>
            </a:endParaRPr>
          </a:p>
        </p:txBody>
      </p:sp>
    </p:spTree>
    <p:extLst>
      <p:ext uri="{BB962C8B-B14F-4D97-AF65-F5344CB8AC3E}">
        <p14:creationId xmlns:p14="http://schemas.microsoft.com/office/powerpoint/2010/main" val="534372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77B8A-BFAF-4CA0-8AAA-610F4B8EF2CC}"/>
              </a:ext>
            </a:extLst>
          </p:cNvPr>
          <p:cNvSpPr>
            <a:spLocks noGrp="1"/>
          </p:cNvSpPr>
          <p:nvPr>
            <p:ph type="ctrTitle"/>
          </p:nvPr>
        </p:nvSpPr>
        <p:spPr>
          <a:xfrm>
            <a:off x="1524000" y="1122363"/>
            <a:ext cx="9144000" cy="2387600"/>
          </a:xfrm>
        </p:spPr>
        <p:txBody>
          <a:bodyPr anchor="b"/>
          <a:lstStyle>
            <a:lvl1pPr algn="ctr">
              <a:defRPr sz="6000"/>
            </a:lvl1pPr>
          </a:lstStyle>
          <a:p>
            <a:r>
              <a:rPr lang="en-US" altLang="ii-CN"/>
              <a:t>Click to edit Master title style</a:t>
            </a:r>
            <a:endParaRPr lang="ii-CN" altLang="en-US"/>
          </a:p>
        </p:txBody>
      </p:sp>
      <p:sp>
        <p:nvSpPr>
          <p:cNvPr id="3" name="Subtitle 2">
            <a:extLst>
              <a:ext uri="{FF2B5EF4-FFF2-40B4-BE49-F238E27FC236}">
                <a16:creationId xmlns:a16="http://schemas.microsoft.com/office/drawing/2014/main" id="{FE3E36D5-FF8F-49FF-B253-D0B7A96782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ii-CN"/>
              <a:t>Click to edit Master subtitle style</a:t>
            </a:r>
            <a:endParaRPr lang="ii-CN" altLang="en-US"/>
          </a:p>
        </p:txBody>
      </p:sp>
      <p:sp>
        <p:nvSpPr>
          <p:cNvPr id="4" name="Date Placeholder 3">
            <a:extLst>
              <a:ext uri="{FF2B5EF4-FFF2-40B4-BE49-F238E27FC236}">
                <a16:creationId xmlns:a16="http://schemas.microsoft.com/office/drawing/2014/main" id="{87A354D8-1132-401F-899D-6F62152A7C59}"/>
              </a:ext>
            </a:extLst>
          </p:cNvPr>
          <p:cNvSpPr>
            <a:spLocks noGrp="1"/>
          </p:cNvSpPr>
          <p:nvPr>
            <p:ph type="dt" sz="half" idx="10"/>
          </p:nvPr>
        </p:nvSpPr>
        <p:spPr/>
        <p:txBody>
          <a:bodyPr/>
          <a:lstStyle/>
          <a:p>
            <a:fld id="{89F3E6DF-1291-4BF2-A231-0DD867C68325}" type="datetimeFigureOut">
              <a:rPr lang="ii-CN" altLang="en-US" smtClean="0"/>
              <a:t>2019/6/24</a:t>
            </a:fld>
            <a:endParaRPr lang="ii-CN" altLang="en-US"/>
          </a:p>
        </p:txBody>
      </p:sp>
      <p:sp>
        <p:nvSpPr>
          <p:cNvPr id="5" name="Footer Placeholder 4">
            <a:extLst>
              <a:ext uri="{FF2B5EF4-FFF2-40B4-BE49-F238E27FC236}">
                <a16:creationId xmlns:a16="http://schemas.microsoft.com/office/drawing/2014/main" id="{1296ADC5-86AC-48FC-B97A-78EBA7166D2A}"/>
              </a:ext>
            </a:extLst>
          </p:cNvPr>
          <p:cNvSpPr>
            <a:spLocks noGrp="1"/>
          </p:cNvSpPr>
          <p:nvPr>
            <p:ph type="ftr" sz="quarter" idx="11"/>
          </p:nvPr>
        </p:nvSpPr>
        <p:spPr/>
        <p:txBody>
          <a:bodyPr/>
          <a:lstStyle/>
          <a:p>
            <a:endParaRPr lang="ii-CN" altLang="en-US"/>
          </a:p>
        </p:txBody>
      </p:sp>
      <p:sp>
        <p:nvSpPr>
          <p:cNvPr id="6" name="Slide Number Placeholder 5">
            <a:extLst>
              <a:ext uri="{FF2B5EF4-FFF2-40B4-BE49-F238E27FC236}">
                <a16:creationId xmlns:a16="http://schemas.microsoft.com/office/drawing/2014/main" id="{E092CF9B-6031-4B56-8A62-561C9A1EE509}"/>
              </a:ext>
            </a:extLst>
          </p:cNvPr>
          <p:cNvSpPr>
            <a:spLocks noGrp="1"/>
          </p:cNvSpPr>
          <p:nvPr>
            <p:ph type="sldNum" sz="quarter" idx="12"/>
          </p:nvPr>
        </p:nvSpPr>
        <p:spPr/>
        <p:txBody>
          <a:bodyPr/>
          <a:lstStyle/>
          <a:p>
            <a:fld id="{B122239F-2E28-4F96-A6FC-8AC430426FD5}" type="slidenum">
              <a:rPr lang="ii-CN" altLang="en-US" smtClean="0"/>
              <a:t>‹#›</a:t>
            </a:fld>
            <a:endParaRPr lang="ii-CN" altLang="en-US"/>
          </a:p>
        </p:txBody>
      </p:sp>
    </p:spTree>
    <p:extLst>
      <p:ext uri="{BB962C8B-B14F-4D97-AF65-F5344CB8AC3E}">
        <p14:creationId xmlns:p14="http://schemas.microsoft.com/office/powerpoint/2010/main" val="93359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5303A-66F4-4A6A-A125-287D3588F2A5}"/>
              </a:ext>
            </a:extLst>
          </p:cNvPr>
          <p:cNvSpPr>
            <a:spLocks noGrp="1"/>
          </p:cNvSpPr>
          <p:nvPr>
            <p:ph type="title"/>
          </p:nvPr>
        </p:nvSpPr>
        <p:spPr/>
        <p:txBody>
          <a:bodyPr/>
          <a:lstStyle/>
          <a:p>
            <a:r>
              <a:rPr lang="en-US" altLang="ii-CN"/>
              <a:t>Click to edit Master title style</a:t>
            </a:r>
            <a:endParaRPr lang="ii-CN" altLang="en-US"/>
          </a:p>
        </p:txBody>
      </p:sp>
      <p:sp>
        <p:nvSpPr>
          <p:cNvPr id="3" name="Vertical Text Placeholder 2">
            <a:extLst>
              <a:ext uri="{FF2B5EF4-FFF2-40B4-BE49-F238E27FC236}">
                <a16:creationId xmlns:a16="http://schemas.microsoft.com/office/drawing/2014/main" id="{DAB9EF23-EF34-421A-AB5A-92C324B23390}"/>
              </a:ext>
            </a:extLst>
          </p:cNvPr>
          <p:cNvSpPr>
            <a:spLocks noGrp="1"/>
          </p:cNvSpPr>
          <p:nvPr>
            <p:ph type="body" orient="vert" idx="1"/>
          </p:nvPr>
        </p:nvSpPr>
        <p:spPr/>
        <p:txBody>
          <a:bodyPr vert="eaVert"/>
          <a:lstStyle/>
          <a:p>
            <a:pPr lvl="0"/>
            <a:r>
              <a:rPr lang="en-US" altLang="ii-CN"/>
              <a:t>Click to edit Master text styles</a:t>
            </a:r>
          </a:p>
          <a:p>
            <a:pPr lvl="1"/>
            <a:r>
              <a:rPr lang="en-US" altLang="ii-CN"/>
              <a:t>Second level</a:t>
            </a:r>
          </a:p>
          <a:p>
            <a:pPr lvl="2"/>
            <a:r>
              <a:rPr lang="en-US" altLang="ii-CN"/>
              <a:t>Third level</a:t>
            </a:r>
          </a:p>
          <a:p>
            <a:pPr lvl="3"/>
            <a:r>
              <a:rPr lang="en-US" altLang="ii-CN"/>
              <a:t>Fourth level</a:t>
            </a:r>
          </a:p>
          <a:p>
            <a:pPr lvl="4"/>
            <a:r>
              <a:rPr lang="en-US" altLang="ii-CN"/>
              <a:t>Fifth level</a:t>
            </a:r>
            <a:endParaRPr lang="ii-CN" altLang="en-US"/>
          </a:p>
        </p:txBody>
      </p:sp>
      <p:sp>
        <p:nvSpPr>
          <p:cNvPr id="4" name="Date Placeholder 3">
            <a:extLst>
              <a:ext uri="{FF2B5EF4-FFF2-40B4-BE49-F238E27FC236}">
                <a16:creationId xmlns:a16="http://schemas.microsoft.com/office/drawing/2014/main" id="{E4D65824-ED6D-4638-B180-B994C7234BDE}"/>
              </a:ext>
            </a:extLst>
          </p:cNvPr>
          <p:cNvSpPr>
            <a:spLocks noGrp="1"/>
          </p:cNvSpPr>
          <p:nvPr>
            <p:ph type="dt" sz="half" idx="10"/>
          </p:nvPr>
        </p:nvSpPr>
        <p:spPr/>
        <p:txBody>
          <a:bodyPr/>
          <a:lstStyle/>
          <a:p>
            <a:fld id="{89F3E6DF-1291-4BF2-A231-0DD867C68325}" type="datetimeFigureOut">
              <a:rPr lang="ii-CN" altLang="en-US" smtClean="0"/>
              <a:t>2019/6/24</a:t>
            </a:fld>
            <a:endParaRPr lang="ii-CN" altLang="en-US"/>
          </a:p>
        </p:txBody>
      </p:sp>
      <p:sp>
        <p:nvSpPr>
          <p:cNvPr id="5" name="Footer Placeholder 4">
            <a:extLst>
              <a:ext uri="{FF2B5EF4-FFF2-40B4-BE49-F238E27FC236}">
                <a16:creationId xmlns:a16="http://schemas.microsoft.com/office/drawing/2014/main" id="{2C2617A3-6E55-46E7-A4F7-5D4A6D1348DA}"/>
              </a:ext>
            </a:extLst>
          </p:cNvPr>
          <p:cNvSpPr>
            <a:spLocks noGrp="1"/>
          </p:cNvSpPr>
          <p:nvPr>
            <p:ph type="ftr" sz="quarter" idx="11"/>
          </p:nvPr>
        </p:nvSpPr>
        <p:spPr/>
        <p:txBody>
          <a:bodyPr/>
          <a:lstStyle/>
          <a:p>
            <a:endParaRPr lang="ii-CN" altLang="en-US"/>
          </a:p>
        </p:txBody>
      </p:sp>
      <p:sp>
        <p:nvSpPr>
          <p:cNvPr id="6" name="Slide Number Placeholder 5">
            <a:extLst>
              <a:ext uri="{FF2B5EF4-FFF2-40B4-BE49-F238E27FC236}">
                <a16:creationId xmlns:a16="http://schemas.microsoft.com/office/drawing/2014/main" id="{AADB8413-AE55-4800-835F-5780E70F012F}"/>
              </a:ext>
            </a:extLst>
          </p:cNvPr>
          <p:cNvSpPr>
            <a:spLocks noGrp="1"/>
          </p:cNvSpPr>
          <p:nvPr>
            <p:ph type="sldNum" sz="quarter" idx="12"/>
          </p:nvPr>
        </p:nvSpPr>
        <p:spPr/>
        <p:txBody>
          <a:bodyPr/>
          <a:lstStyle/>
          <a:p>
            <a:fld id="{B122239F-2E28-4F96-A6FC-8AC430426FD5}" type="slidenum">
              <a:rPr lang="ii-CN" altLang="en-US" smtClean="0"/>
              <a:t>‹#›</a:t>
            </a:fld>
            <a:endParaRPr lang="ii-CN" altLang="en-US"/>
          </a:p>
        </p:txBody>
      </p:sp>
    </p:spTree>
    <p:extLst>
      <p:ext uri="{BB962C8B-B14F-4D97-AF65-F5344CB8AC3E}">
        <p14:creationId xmlns:p14="http://schemas.microsoft.com/office/powerpoint/2010/main" val="362496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9B1031-696A-4378-8C78-430AA513B722}"/>
              </a:ext>
            </a:extLst>
          </p:cNvPr>
          <p:cNvSpPr>
            <a:spLocks noGrp="1"/>
          </p:cNvSpPr>
          <p:nvPr>
            <p:ph type="title" orient="vert"/>
          </p:nvPr>
        </p:nvSpPr>
        <p:spPr>
          <a:xfrm>
            <a:off x="8724900" y="365125"/>
            <a:ext cx="2628900" cy="5811838"/>
          </a:xfrm>
        </p:spPr>
        <p:txBody>
          <a:bodyPr vert="eaVert"/>
          <a:lstStyle/>
          <a:p>
            <a:r>
              <a:rPr lang="en-US" altLang="ii-CN"/>
              <a:t>Click to edit Master title style</a:t>
            </a:r>
            <a:endParaRPr lang="ii-CN" altLang="en-US"/>
          </a:p>
        </p:txBody>
      </p:sp>
      <p:sp>
        <p:nvSpPr>
          <p:cNvPr id="3" name="Vertical Text Placeholder 2">
            <a:extLst>
              <a:ext uri="{FF2B5EF4-FFF2-40B4-BE49-F238E27FC236}">
                <a16:creationId xmlns:a16="http://schemas.microsoft.com/office/drawing/2014/main" id="{D633D7B8-3080-47DE-AA18-FC210C8D99DC}"/>
              </a:ext>
            </a:extLst>
          </p:cNvPr>
          <p:cNvSpPr>
            <a:spLocks noGrp="1"/>
          </p:cNvSpPr>
          <p:nvPr>
            <p:ph type="body" orient="vert" idx="1"/>
          </p:nvPr>
        </p:nvSpPr>
        <p:spPr>
          <a:xfrm>
            <a:off x="838200" y="365125"/>
            <a:ext cx="7734300" cy="5811838"/>
          </a:xfrm>
        </p:spPr>
        <p:txBody>
          <a:bodyPr vert="eaVert"/>
          <a:lstStyle/>
          <a:p>
            <a:pPr lvl="0"/>
            <a:r>
              <a:rPr lang="en-US" altLang="ii-CN"/>
              <a:t>Click to edit Master text styles</a:t>
            </a:r>
          </a:p>
          <a:p>
            <a:pPr lvl="1"/>
            <a:r>
              <a:rPr lang="en-US" altLang="ii-CN"/>
              <a:t>Second level</a:t>
            </a:r>
          </a:p>
          <a:p>
            <a:pPr lvl="2"/>
            <a:r>
              <a:rPr lang="en-US" altLang="ii-CN"/>
              <a:t>Third level</a:t>
            </a:r>
          </a:p>
          <a:p>
            <a:pPr lvl="3"/>
            <a:r>
              <a:rPr lang="en-US" altLang="ii-CN"/>
              <a:t>Fourth level</a:t>
            </a:r>
          </a:p>
          <a:p>
            <a:pPr lvl="4"/>
            <a:r>
              <a:rPr lang="en-US" altLang="ii-CN"/>
              <a:t>Fifth level</a:t>
            </a:r>
            <a:endParaRPr lang="ii-CN" altLang="en-US"/>
          </a:p>
        </p:txBody>
      </p:sp>
      <p:sp>
        <p:nvSpPr>
          <p:cNvPr id="4" name="Date Placeholder 3">
            <a:extLst>
              <a:ext uri="{FF2B5EF4-FFF2-40B4-BE49-F238E27FC236}">
                <a16:creationId xmlns:a16="http://schemas.microsoft.com/office/drawing/2014/main" id="{0AD48E60-F467-464C-8C37-55D0058AF403}"/>
              </a:ext>
            </a:extLst>
          </p:cNvPr>
          <p:cNvSpPr>
            <a:spLocks noGrp="1"/>
          </p:cNvSpPr>
          <p:nvPr>
            <p:ph type="dt" sz="half" idx="10"/>
          </p:nvPr>
        </p:nvSpPr>
        <p:spPr/>
        <p:txBody>
          <a:bodyPr/>
          <a:lstStyle/>
          <a:p>
            <a:fld id="{89F3E6DF-1291-4BF2-A231-0DD867C68325}" type="datetimeFigureOut">
              <a:rPr lang="ii-CN" altLang="en-US" smtClean="0"/>
              <a:t>2019/6/24</a:t>
            </a:fld>
            <a:endParaRPr lang="ii-CN" altLang="en-US"/>
          </a:p>
        </p:txBody>
      </p:sp>
      <p:sp>
        <p:nvSpPr>
          <p:cNvPr id="5" name="Footer Placeholder 4">
            <a:extLst>
              <a:ext uri="{FF2B5EF4-FFF2-40B4-BE49-F238E27FC236}">
                <a16:creationId xmlns:a16="http://schemas.microsoft.com/office/drawing/2014/main" id="{72243DE6-4483-4B31-93C2-7597EA3B2B4F}"/>
              </a:ext>
            </a:extLst>
          </p:cNvPr>
          <p:cNvSpPr>
            <a:spLocks noGrp="1"/>
          </p:cNvSpPr>
          <p:nvPr>
            <p:ph type="ftr" sz="quarter" idx="11"/>
          </p:nvPr>
        </p:nvSpPr>
        <p:spPr/>
        <p:txBody>
          <a:bodyPr/>
          <a:lstStyle/>
          <a:p>
            <a:endParaRPr lang="ii-CN" altLang="en-US"/>
          </a:p>
        </p:txBody>
      </p:sp>
      <p:sp>
        <p:nvSpPr>
          <p:cNvPr id="6" name="Slide Number Placeholder 5">
            <a:extLst>
              <a:ext uri="{FF2B5EF4-FFF2-40B4-BE49-F238E27FC236}">
                <a16:creationId xmlns:a16="http://schemas.microsoft.com/office/drawing/2014/main" id="{425F6A3B-E305-4451-BF3A-816678F1BC07}"/>
              </a:ext>
            </a:extLst>
          </p:cNvPr>
          <p:cNvSpPr>
            <a:spLocks noGrp="1"/>
          </p:cNvSpPr>
          <p:nvPr>
            <p:ph type="sldNum" sz="quarter" idx="12"/>
          </p:nvPr>
        </p:nvSpPr>
        <p:spPr/>
        <p:txBody>
          <a:bodyPr/>
          <a:lstStyle/>
          <a:p>
            <a:fld id="{B122239F-2E28-4F96-A6FC-8AC430426FD5}" type="slidenum">
              <a:rPr lang="ii-CN" altLang="en-US" smtClean="0"/>
              <a:t>‹#›</a:t>
            </a:fld>
            <a:endParaRPr lang="ii-CN" altLang="en-US"/>
          </a:p>
        </p:txBody>
      </p:sp>
    </p:spTree>
    <p:extLst>
      <p:ext uri="{BB962C8B-B14F-4D97-AF65-F5344CB8AC3E}">
        <p14:creationId xmlns:p14="http://schemas.microsoft.com/office/powerpoint/2010/main" val="1785836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E063-4E11-4EB4-8C4D-396C064B795B}"/>
              </a:ext>
            </a:extLst>
          </p:cNvPr>
          <p:cNvSpPr>
            <a:spLocks noGrp="1"/>
          </p:cNvSpPr>
          <p:nvPr>
            <p:ph type="title"/>
          </p:nvPr>
        </p:nvSpPr>
        <p:spPr/>
        <p:txBody>
          <a:bodyPr/>
          <a:lstStyle/>
          <a:p>
            <a:r>
              <a:rPr lang="en-US" altLang="ii-CN"/>
              <a:t>Click to edit Master title style</a:t>
            </a:r>
            <a:endParaRPr lang="ii-CN" altLang="en-US"/>
          </a:p>
        </p:txBody>
      </p:sp>
      <p:sp>
        <p:nvSpPr>
          <p:cNvPr id="3" name="Content Placeholder 2">
            <a:extLst>
              <a:ext uri="{FF2B5EF4-FFF2-40B4-BE49-F238E27FC236}">
                <a16:creationId xmlns:a16="http://schemas.microsoft.com/office/drawing/2014/main" id="{B3F1A741-FB7F-441B-8703-1E5210F68DDA}"/>
              </a:ext>
            </a:extLst>
          </p:cNvPr>
          <p:cNvSpPr>
            <a:spLocks noGrp="1"/>
          </p:cNvSpPr>
          <p:nvPr>
            <p:ph idx="1"/>
          </p:nvPr>
        </p:nvSpPr>
        <p:spPr/>
        <p:txBody>
          <a:bodyPr/>
          <a:lstStyle/>
          <a:p>
            <a:pPr lvl="0"/>
            <a:r>
              <a:rPr lang="en-US" altLang="ii-CN"/>
              <a:t>Click to edit Master text styles</a:t>
            </a:r>
          </a:p>
          <a:p>
            <a:pPr lvl="1"/>
            <a:r>
              <a:rPr lang="en-US" altLang="ii-CN"/>
              <a:t>Second level</a:t>
            </a:r>
          </a:p>
          <a:p>
            <a:pPr lvl="2"/>
            <a:r>
              <a:rPr lang="en-US" altLang="ii-CN"/>
              <a:t>Third level</a:t>
            </a:r>
          </a:p>
          <a:p>
            <a:pPr lvl="3"/>
            <a:r>
              <a:rPr lang="en-US" altLang="ii-CN"/>
              <a:t>Fourth level</a:t>
            </a:r>
          </a:p>
          <a:p>
            <a:pPr lvl="4"/>
            <a:r>
              <a:rPr lang="en-US" altLang="ii-CN"/>
              <a:t>Fifth level</a:t>
            </a:r>
            <a:endParaRPr lang="ii-CN" altLang="en-US"/>
          </a:p>
        </p:txBody>
      </p:sp>
      <p:sp>
        <p:nvSpPr>
          <p:cNvPr id="4" name="Date Placeholder 3">
            <a:extLst>
              <a:ext uri="{FF2B5EF4-FFF2-40B4-BE49-F238E27FC236}">
                <a16:creationId xmlns:a16="http://schemas.microsoft.com/office/drawing/2014/main" id="{8EDF2C63-41FD-4454-B24E-CCDBDEF15DF1}"/>
              </a:ext>
            </a:extLst>
          </p:cNvPr>
          <p:cNvSpPr>
            <a:spLocks noGrp="1"/>
          </p:cNvSpPr>
          <p:nvPr>
            <p:ph type="dt" sz="half" idx="10"/>
          </p:nvPr>
        </p:nvSpPr>
        <p:spPr/>
        <p:txBody>
          <a:bodyPr/>
          <a:lstStyle/>
          <a:p>
            <a:fld id="{89F3E6DF-1291-4BF2-A231-0DD867C68325}" type="datetimeFigureOut">
              <a:rPr lang="ii-CN" altLang="en-US" smtClean="0"/>
              <a:t>2019/6/24</a:t>
            </a:fld>
            <a:endParaRPr lang="ii-CN" altLang="en-US"/>
          </a:p>
        </p:txBody>
      </p:sp>
      <p:sp>
        <p:nvSpPr>
          <p:cNvPr id="5" name="Footer Placeholder 4">
            <a:extLst>
              <a:ext uri="{FF2B5EF4-FFF2-40B4-BE49-F238E27FC236}">
                <a16:creationId xmlns:a16="http://schemas.microsoft.com/office/drawing/2014/main" id="{18674E85-960A-4AE9-89E8-2450E0A80D1E}"/>
              </a:ext>
            </a:extLst>
          </p:cNvPr>
          <p:cNvSpPr>
            <a:spLocks noGrp="1"/>
          </p:cNvSpPr>
          <p:nvPr>
            <p:ph type="ftr" sz="quarter" idx="11"/>
          </p:nvPr>
        </p:nvSpPr>
        <p:spPr/>
        <p:txBody>
          <a:bodyPr/>
          <a:lstStyle/>
          <a:p>
            <a:endParaRPr lang="ii-CN" altLang="en-US"/>
          </a:p>
        </p:txBody>
      </p:sp>
      <p:sp>
        <p:nvSpPr>
          <p:cNvPr id="6" name="Slide Number Placeholder 5">
            <a:extLst>
              <a:ext uri="{FF2B5EF4-FFF2-40B4-BE49-F238E27FC236}">
                <a16:creationId xmlns:a16="http://schemas.microsoft.com/office/drawing/2014/main" id="{8A70BDC8-2E3F-405B-91CE-F865EB3028E9}"/>
              </a:ext>
            </a:extLst>
          </p:cNvPr>
          <p:cNvSpPr>
            <a:spLocks noGrp="1"/>
          </p:cNvSpPr>
          <p:nvPr>
            <p:ph type="sldNum" sz="quarter" idx="12"/>
          </p:nvPr>
        </p:nvSpPr>
        <p:spPr/>
        <p:txBody>
          <a:bodyPr/>
          <a:lstStyle/>
          <a:p>
            <a:fld id="{B122239F-2E28-4F96-A6FC-8AC430426FD5}" type="slidenum">
              <a:rPr lang="ii-CN" altLang="en-US" smtClean="0"/>
              <a:t>‹#›</a:t>
            </a:fld>
            <a:endParaRPr lang="ii-CN" altLang="en-US"/>
          </a:p>
        </p:txBody>
      </p:sp>
    </p:spTree>
    <p:extLst>
      <p:ext uri="{BB962C8B-B14F-4D97-AF65-F5344CB8AC3E}">
        <p14:creationId xmlns:p14="http://schemas.microsoft.com/office/powerpoint/2010/main" val="801882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1D221-266D-48CD-992C-E5CF3F569890}"/>
              </a:ext>
            </a:extLst>
          </p:cNvPr>
          <p:cNvSpPr>
            <a:spLocks noGrp="1"/>
          </p:cNvSpPr>
          <p:nvPr>
            <p:ph type="title"/>
          </p:nvPr>
        </p:nvSpPr>
        <p:spPr>
          <a:xfrm>
            <a:off x="831850" y="1709738"/>
            <a:ext cx="10515600" cy="2852737"/>
          </a:xfrm>
        </p:spPr>
        <p:txBody>
          <a:bodyPr anchor="b"/>
          <a:lstStyle>
            <a:lvl1pPr>
              <a:defRPr sz="6000"/>
            </a:lvl1pPr>
          </a:lstStyle>
          <a:p>
            <a:r>
              <a:rPr lang="en-US" altLang="ii-CN"/>
              <a:t>Click to edit Master title style</a:t>
            </a:r>
            <a:endParaRPr lang="ii-CN" altLang="en-US"/>
          </a:p>
        </p:txBody>
      </p:sp>
      <p:sp>
        <p:nvSpPr>
          <p:cNvPr id="3" name="Text Placeholder 2">
            <a:extLst>
              <a:ext uri="{FF2B5EF4-FFF2-40B4-BE49-F238E27FC236}">
                <a16:creationId xmlns:a16="http://schemas.microsoft.com/office/drawing/2014/main" id="{AD0EED09-B931-4ECF-B0A9-6C270B2B14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ii-CN"/>
              <a:t>Click to edit Master text styles</a:t>
            </a:r>
          </a:p>
        </p:txBody>
      </p:sp>
      <p:sp>
        <p:nvSpPr>
          <p:cNvPr id="4" name="Date Placeholder 3">
            <a:extLst>
              <a:ext uri="{FF2B5EF4-FFF2-40B4-BE49-F238E27FC236}">
                <a16:creationId xmlns:a16="http://schemas.microsoft.com/office/drawing/2014/main" id="{C478DF80-9081-446C-9BAB-07E1868F9868}"/>
              </a:ext>
            </a:extLst>
          </p:cNvPr>
          <p:cNvSpPr>
            <a:spLocks noGrp="1"/>
          </p:cNvSpPr>
          <p:nvPr>
            <p:ph type="dt" sz="half" idx="10"/>
          </p:nvPr>
        </p:nvSpPr>
        <p:spPr/>
        <p:txBody>
          <a:bodyPr/>
          <a:lstStyle/>
          <a:p>
            <a:fld id="{89F3E6DF-1291-4BF2-A231-0DD867C68325}" type="datetimeFigureOut">
              <a:rPr lang="ii-CN" altLang="en-US" smtClean="0"/>
              <a:t>2019/6/24</a:t>
            </a:fld>
            <a:endParaRPr lang="ii-CN" altLang="en-US"/>
          </a:p>
        </p:txBody>
      </p:sp>
      <p:sp>
        <p:nvSpPr>
          <p:cNvPr id="5" name="Footer Placeholder 4">
            <a:extLst>
              <a:ext uri="{FF2B5EF4-FFF2-40B4-BE49-F238E27FC236}">
                <a16:creationId xmlns:a16="http://schemas.microsoft.com/office/drawing/2014/main" id="{8BF1559B-25C6-4189-8D7D-A15F26264F24}"/>
              </a:ext>
            </a:extLst>
          </p:cNvPr>
          <p:cNvSpPr>
            <a:spLocks noGrp="1"/>
          </p:cNvSpPr>
          <p:nvPr>
            <p:ph type="ftr" sz="quarter" idx="11"/>
          </p:nvPr>
        </p:nvSpPr>
        <p:spPr/>
        <p:txBody>
          <a:bodyPr/>
          <a:lstStyle/>
          <a:p>
            <a:endParaRPr lang="ii-CN" altLang="en-US"/>
          </a:p>
        </p:txBody>
      </p:sp>
      <p:sp>
        <p:nvSpPr>
          <p:cNvPr id="6" name="Slide Number Placeholder 5">
            <a:extLst>
              <a:ext uri="{FF2B5EF4-FFF2-40B4-BE49-F238E27FC236}">
                <a16:creationId xmlns:a16="http://schemas.microsoft.com/office/drawing/2014/main" id="{247062B8-2DCE-46AC-B2D7-3DA0F0ECCF71}"/>
              </a:ext>
            </a:extLst>
          </p:cNvPr>
          <p:cNvSpPr>
            <a:spLocks noGrp="1"/>
          </p:cNvSpPr>
          <p:nvPr>
            <p:ph type="sldNum" sz="quarter" idx="12"/>
          </p:nvPr>
        </p:nvSpPr>
        <p:spPr/>
        <p:txBody>
          <a:bodyPr/>
          <a:lstStyle/>
          <a:p>
            <a:fld id="{B122239F-2E28-4F96-A6FC-8AC430426FD5}" type="slidenum">
              <a:rPr lang="ii-CN" altLang="en-US" smtClean="0"/>
              <a:t>‹#›</a:t>
            </a:fld>
            <a:endParaRPr lang="ii-CN" altLang="en-US"/>
          </a:p>
        </p:txBody>
      </p:sp>
    </p:spTree>
    <p:extLst>
      <p:ext uri="{BB962C8B-B14F-4D97-AF65-F5344CB8AC3E}">
        <p14:creationId xmlns:p14="http://schemas.microsoft.com/office/powerpoint/2010/main" val="846742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B168B-5D38-48DD-B04B-8E01092FD06C}"/>
              </a:ext>
            </a:extLst>
          </p:cNvPr>
          <p:cNvSpPr>
            <a:spLocks noGrp="1"/>
          </p:cNvSpPr>
          <p:nvPr>
            <p:ph type="title"/>
          </p:nvPr>
        </p:nvSpPr>
        <p:spPr/>
        <p:txBody>
          <a:bodyPr/>
          <a:lstStyle/>
          <a:p>
            <a:r>
              <a:rPr lang="en-US" altLang="ii-CN"/>
              <a:t>Click to edit Master title style</a:t>
            </a:r>
            <a:endParaRPr lang="ii-CN" altLang="en-US"/>
          </a:p>
        </p:txBody>
      </p:sp>
      <p:sp>
        <p:nvSpPr>
          <p:cNvPr id="3" name="Content Placeholder 2">
            <a:extLst>
              <a:ext uri="{FF2B5EF4-FFF2-40B4-BE49-F238E27FC236}">
                <a16:creationId xmlns:a16="http://schemas.microsoft.com/office/drawing/2014/main" id="{88EA51BD-E4BA-41B6-8E7F-1E7C10E18E03}"/>
              </a:ext>
            </a:extLst>
          </p:cNvPr>
          <p:cNvSpPr>
            <a:spLocks noGrp="1"/>
          </p:cNvSpPr>
          <p:nvPr>
            <p:ph sz="half" idx="1"/>
          </p:nvPr>
        </p:nvSpPr>
        <p:spPr>
          <a:xfrm>
            <a:off x="838200" y="1825625"/>
            <a:ext cx="5181600" cy="4351338"/>
          </a:xfrm>
        </p:spPr>
        <p:txBody>
          <a:bodyPr/>
          <a:lstStyle/>
          <a:p>
            <a:pPr lvl="0"/>
            <a:r>
              <a:rPr lang="en-US" altLang="ii-CN"/>
              <a:t>Click to edit Master text styles</a:t>
            </a:r>
          </a:p>
          <a:p>
            <a:pPr lvl="1"/>
            <a:r>
              <a:rPr lang="en-US" altLang="ii-CN"/>
              <a:t>Second level</a:t>
            </a:r>
          </a:p>
          <a:p>
            <a:pPr lvl="2"/>
            <a:r>
              <a:rPr lang="en-US" altLang="ii-CN"/>
              <a:t>Third level</a:t>
            </a:r>
          </a:p>
          <a:p>
            <a:pPr lvl="3"/>
            <a:r>
              <a:rPr lang="en-US" altLang="ii-CN"/>
              <a:t>Fourth level</a:t>
            </a:r>
          </a:p>
          <a:p>
            <a:pPr lvl="4"/>
            <a:r>
              <a:rPr lang="en-US" altLang="ii-CN"/>
              <a:t>Fifth level</a:t>
            </a:r>
            <a:endParaRPr lang="ii-CN" altLang="en-US"/>
          </a:p>
        </p:txBody>
      </p:sp>
      <p:sp>
        <p:nvSpPr>
          <p:cNvPr id="4" name="Content Placeholder 3">
            <a:extLst>
              <a:ext uri="{FF2B5EF4-FFF2-40B4-BE49-F238E27FC236}">
                <a16:creationId xmlns:a16="http://schemas.microsoft.com/office/drawing/2014/main" id="{558BCF84-C930-4229-B9B2-7EF76AA1E1E4}"/>
              </a:ext>
            </a:extLst>
          </p:cNvPr>
          <p:cNvSpPr>
            <a:spLocks noGrp="1"/>
          </p:cNvSpPr>
          <p:nvPr>
            <p:ph sz="half" idx="2"/>
          </p:nvPr>
        </p:nvSpPr>
        <p:spPr>
          <a:xfrm>
            <a:off x="6172200" y="1825625"/>
            <a:ext cx="5181600" cy="4351338"/>
          </a:xfrm>
        </p:spPr>
        <p:txBody>
          <a:bodyPr/>
          <a:lstStyle/>
          <a:p>
            <a:pPr lvl="0"/>
            <a:r>
              <a:rPr lang="en-US" altLang="ii-CN"/>
              <a:t>Click to edit Master text styles</a:t>
            </a:r>
          </a:p>
          <a:p>
            <a:pPr lvl="1"/>
            <a:r>
              <a:rPr lang="en-US" altLang="ii-CN"/>
              <a:t>Second level</a:t>
            </a:r>
          </a:p>
          <a:p>
            <a:pPr lvl="2"/>
            <a:r>
              <a:rPr lang="en-US" altLang="ii-CN"/>
              <a:t>Third level</a:t>
            </a:r>
          </a:p>
          <a:p>
            <a:pPr lvl="3"/>
            <a:r>
              <a:rPr lang="en-US" altLang="ii-CN"/>
              <a:t>Fourth level</a:t>
            </a:r>
          </a:p>
          <a:p>
            <a:pPr lvl="4"/>
            <a:r>
              <a:rPr lang="en-US" altLang="ii-CN"/>
              <a:t>Fifth level</a:t>
            </a:r>
            <a:endParaRPr lang="ii-CN" altLang="en-US"/>
          </a:p>
        </p:txBody>
      </p:sp>
      <p:sp>
        <p:nvSpPr>
          <p:cNvPr id="5" name="Date Placeholder 4">
            <a:extLst>
              <a:ext uri="{FF2B5EF4-FFF2-40B4-BE49-F238E27FC236}">
                <a16:creationId xmlns:a16="http://schemas.microsoft.com/office/drawing/2014/main" id="{AFE60D32-0171-4726-8AFB-8C5AA9D16A4C}"/>
              </a:ext>
            </a:extLst>
          </p:cNvPr>
          <p:cNvSpPr>
            <a:spLocks noGrp="1"/>
          </p:cNvSpPr>
          <p:nvPr>
            <p:ph type="dt" sz="half" idx="10"/>
          </p:nvPr>
        </p:nvSpPr>
        <p:spPr/>
        <p:txBody>
          <a:bodyPr/>
          <a:lstStyle/>
          <a:p>
            <a:fld id="{89F3E6DF-1291-4BF2-A231-0DD867C68325}" type="datetimeFigureOut">
              <a:rPr lang="ii-CN" altLang="en-US" smtClean="0"/>
              <a:t>2019/6/24</a:t>
            </a:fld>
            <a:endParaRPr lang="ii-CN" altLang="en-US"/>
          </a:p>
        </p:txBody>
      </p:sp>
      <p:sp>
        <p:nvSpPr>
          <p:cNvPr id="6" name="Footer Placeholder 5">
            <a:extLst>
              <a:ext uri="{FF2B5EF4-FFF2-40B4-BE49-F238E27FC236}">
                <a16:creationId xmlns:a16="http://schemas.microsoft.com/office/drawing/2014/main" id="{43F44E26-BDC9-4802-AEB9-BCC812EE5C95}"/>
              </a:ext>
            </a:extLst>
          </p:cNvPr>
          <p:cNvSpPr>
            <a:spLocks noGrp="1"/>
          </p:cNvSpPr>
          <p:nvPr>
            <p:ph type="ftr" sz="quarter" idx="11"/>
          </p:nvPr>
        </p:nvSpPr>
        <p:spPr/>
        <p:txBody>
          <a:bodyPr/>
          <a:lstStyle/>
          <a:p>
            <a:endParaRPr lang="ii-CN" altLang="en-US"/>
          </a:p>
        </p:txBody>
      </p:sp>
      <p:sp>
        <p:nvSpPr>
          <p:cNvPr id="7" name="Slide Number Placeholder 6">
            <a:extLst>
              <a:ext uri="{FF2B5EF4-FFF2-40B4-BE49-F238E27FC236}">
                <a16:creationId xmlns:a16="http://schemas.microsoft.com/office/drawing/2014/main" id="{1367D862-EB3F-42ED-B97C-BD385DA3DE5A}"/>
              </a:ext>
            </a:extLst>
          </p:cNvPr>
          <p:cNvSpPr>
            <a:spLocks noGrp="1"/>
          </p:cNvSpPr>
          <p:nvPr>
            <p:ph type="sldNum" sz="quarter" idx="12"/>
          </p:nvPr>
        </p:nvSpPr>
        <p:spPr/>
        <p:txBody>
          <a:bodyPr/>
          <a:lstStyle/>
          <a:p>
            <a:fld id="{B122239F-2E28-4F96-A6FC-8AC430426FD5}" type="slidenum">
              <a:rPr lang="ii-CN" altLang="en-US" smtClean="0"/>
              <a:t>‹#›</a:t>
            </a:fld>
            <a:endParaRPr lang="ii-CN" altLang="en-US"/>
          </a:p>
        </p:txBody>
      </p:sp>
    </p:spTree>
    <p:extLst>
      <p:ext uri="{BB962C8B-B14F-4D97-AF65-F5344CB8AC3E}">
        <p14:creationId xmlns:p14="http://schemas.microsoft.com/office/powerpoint/2010/main" val="2967059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2C40-946E-4277-A502-A72C948F361B}"/>
              </a:ext>
            </a:extLst>
          </p:cNvPr>
          <p:cNvSpPr>
            <a:spLocks noGrp="1"/>
          </p:cNvSpPr>
          <p:nvPr>
            <p:ph type="title"/>
          </p:nvPr>
        </p:nvSpPr>
        <p:spPr>
          <a:xfrm>
            <a:off x="839788" y="365125"/>
            <a:ext cx="10515600" cy="1325563"/>
          </a:xfrm>
        </p:spPr>
        <p:txBody>
          <a:bodyPr/>
          <a:lstStyle/>
          <a:p>
            <a:r>
              <a:rPr lang="en-US" altLang="ii-CN"/>
              <a:t>Click to edit Master title style</a:t>
            </a:r>
            <a:endParaRPr lang="ii-CN" altLang="en-US"/>
          </a:p>
        </p:txBody>
      </p:sp>
      <p:sp>
        <p:nvSpPr>
          <p:cNvPr id="3" name="Text Placeholder 2">
            <a:extLst>
              <a:ext uri="{FF2B5EF4-FFF2-40B4-BE49-F238E27FC236}">
                <a16:creationId xmlns:a16="http://schemas.microsoft.com/office/drawing/2014/main" id="{88E5BC39-E996-4045-B1D6-204A0392B0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ii-CN"/>
              <a:t>Click to edit Master text styles</a:t>
            </a:r>
          </a:p>
        </p:txBody>
      </p:sp>
      <p:sp>
        <p:nvSpPr>
          <p:cNvPr id="4" name="Content Placeholder 3">
            <a:extLst>
              <a:ext uri="{FF2B5EF4-FFF2-40B4-BE49-F238E27FC236}">
                <a16:creationId xmlns:a16="http://schemas.microsoft.com/office/drawing/2014/main" id="{2EE3D91B-0310-41F4-8BAE-C217B3822B94}"/>
              </a:ext>
            </a:extLst>
          </p:cNvPr>
          <p:cNvSpPr>
            <a:spLocks noGrp="1"/>
          </p:cNvSpPr>
          <p:nvPr>
            <p:ph sz="half" idx="2"/>
          </p:nvPr>
        </p:nvSpPr>
        <p:spPr>
          <a:xfrm>
            <a:off x="839788" y="2505075"/>
            <a:ext cx="5157787" cy="3684588"/>
          </a:xfrm>
        </p:spPr>
        <p:txBody>
          <a:bodyPr/>
          <a:lstStyle/>
          <a:p>
            <a:pPr lvl="0"/>
            <a:r>
              <a:rPr lang="en-US" altLang="ii-CN"/>
              <a:t>Click to edit Master text styles</a:t>
            </a:r>
          </a:p>
          <a:p>
            <a:pPr lvl="1"/>
            <a:r>
              <a:rPr lang="en-US" altLang="ii-CN"/>
              <a:t>Second level</a:t>
            </a:r>
          </a:p>
          <a:p>
            <a:pPr lvl="2"/>
            <a:r>
              <a:rPr lang="en-US" altLang="ii-CN"/>
              <a:t>Third level</a:t>
            </a:r>
          </a:p>
          <a:p>
            <a:pPr lvl="3"/>
            <a:r>
              <a:rPr lang="en-US" altLang="ii-CN"/>
              <a:t>Fourth level</a:t>
            </a:r>
          </a:p>
          <a:p>
            <a:pPr lvl="4"/>
            <a:r>
              <a:rPr lang="en-US" altLang="ii-CN"/>
              <a:t>Fifth level</a:t>
            </a:r>
            <a:endParaRPr lang="ii-CN" altLang="en-US"/>
          </a:p>
        </p:txBody>
      </p:sp>
      <p:sp>
        <p:nvSpPr>
          <p:cNvPr id="5" name="Text Placeholder 4">
            <a:extLst>
              <a:ext uri="{FF2B5EF4-FFF2-40B4-BE49-F238E27FC236}">
                <a16:creationId xmlns:a16="http://schemas.microsoft.com/office/drawing/2014/main" id="{A8A8E3F0-61AD-4FD1-9083-FAA61D25DF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ii-CN"/>
              <a:t>Click to edit Master text styles</a:t>
            </a:r>
          </a:p>
        </p:txBody>
      </p:sp>
      <p:sp>
        <p:nvSpPr>
          <p:cNvPr id="6" name="Content Placeholder 5">
            <a:extLst>
              <a:ext uri="{FF2B5EF4-FFF2-40B4-BE49-F238E27FC236}">
                <a16:creationId xmlns:a16="http://schemas.microsoft.com/office/drawing/2014/main" id="{5BC918A8-577A-4ECE-8DB1-0EF7E604E7E9}"/>
              </a:ext>
            </a:extLst>
          </p:cNvPr>
          <p:cNvSpPr>
            <a:spLocks noGrp="1"/>
          </p:cNvSpPr>
          <p:nvPr>
            <p:ph sz="quarter" idx="4"/>
          </p:nvPr>
        </p:nvSpPr>
        <p:spPr>
          <a:xfrm>
            <a:off x="6172200" y="2505075"/>
            <a:ext cx="5183188" cy="3684588"/>
          </a:xfrm>
        </p:spPr>
        <p:txBody>
          <a:bodyPr/>
          <a:lstStyle/>
          <a:p>
            <a:pPr lvl="0"/>
            <a:r>
              <a:rPr lang="en-US" altLang="ii-CN"/>
              <a:t>Click to edit Master text styles</a:t>
            </a:r>
          </a:p>
          <a:p>
            <a:pPr lvl="1"/>
            <a:r>
              <a:rPr lang="en-US" altLang="ii-CN"/>
              <a:t>Second level</a:t>
            </a:r>
          </a:p>
          <a:p>
            <a:pPr lvl="2"/>
            <a:r>
              <a:rPr lang="en-US" altLang="ii-CN"/>
              <a:t>Third level</a:t>
            </a:r>
          </a:p>
          <a:p>
            <a:pPr lvl="3"/>
            <a:r>
              <a:rPr lang="en-US" altLang="ii-CN"/>
              <a:t>Fourth level</a:t>
            </a:r>
          </a:p>
          <a:p>
            <a:pPr lvl="4"/>
            <a:r>
              <a:rPr lang="en-US" altLang="ii-CN"/>
              <a:t>Fifth level</a:t>
            </a:r>
            <a:endParaRPr lang="ii-CN" altLang="en-US"/>
          </a:p>
        </p:txBody>
      </p:sp>
      <p:sp>
        <p:nvSpPr>
          <p:cNvPr id="7" name="Date Placeholder 6">
            <a:extLst>
              <a:ext uri="{FF2B5EF4-FFF2-40B4-BE49-F238E27FC236}">
                <a16:creationId xmlns:a16="http://schemas.microsoft.com/office/drawing/2014/main" id="{12F4B3CC-4FCB-46E7-9E94-8D28B7DCBA7B}"/>
              </a:ext>
            </a:extLst>
          </p:cNvPr>
          <p:cNvSpPr>
            <a:spLocks noGrp="1"/>
          </p:cNvSpPr>
          <p:nvPr>
            <p:ph type="dt" sz="half" idx="10"/>
          </p:nvPr>
        </p:nvSpPr>
        <p:spPr/>
        <p:txBody>
          <a:bodyPr/>
          <a:lstStyle/>
          <a:p>
            <a:fld id="{89F3E6DF-1291-4BF2-A231-0DD867C68325}" type="datetimeFigureOut">
              <a:rPr lang="ii-CN" altLang="en-US" smtClean="0"/>
              <a:t>2019/6/24</a:t>
            </a:fld>
            <a:endParaRPr lang="ii-CN" altLang="en-US"/>
          </a:p>
        </p:txBody>
      </p:sp>
      <p:sp>
        <p:nvSpPr>
          <p:cNvPr id="8" name="Footer Placeholder 7">
            <a:extLst>
              <a:ext uri="{FF2B5EF4-FFF2-40B4-BE49-F238E27FC236}">
                <a16:creationId xmlns:a16="http://schemas.microsoft.com/office/drawing/2014/main" id="{71B8138C-3A41-4C88-A9F8-59AA090DB15A}"/>
              </a:ext>
            </a:extLst>
          </p:cNvPr>
          <p:cNvSpPr>
            <a:spLocks noGrp="1"/>
          </p:cNvSpPr>
          <p:nvPr>
            <p:ph type="ftr" sz="quarter" idx="11"/>
          </p:nvPr>
        </p:nvSpPr>
        <p:spPr/>
        <p:txBody>
          <a:bodyPr/>
          <a:lstStyle/>
          <a:p>
            <a:endParaRPr lang="ii-CN" altLang="en-US"/>
          </a:p>
        </p:txBody>
      </p:sp>
      <p:sp>
        <p:nvSpPr>
          <p:cNvPr id="9" name="Slide Number Placeholder 8">
            <a:extLst>
              <a:ext uri="{FF2B5EF4-FFF2-40B4-BE49-F238E27FC236}">
                <a16:creationId xmlns:a16="http://schemas.microsoft.com/office/drawing/2014/main" id="{63DAC831-7DCF-4FA7-86EF-54DBBD49450D}"/>
              </a:ext>
            </a:extLst>
          </p:cNvPr>
          <p:cNvSpPr>
            <a:spLocks noGrp="1"/>
          </p:cNvSpPr>
          <p:nvPr>
            <p:ph type="sldNum" sz="quarter" idx="12"/>
          </p:nvPr>
        </p:nvSpPr>
        <p:spPr/>
        <p:txBody>
          <a:bodyPr/>
          <a:lstStyle/>
          <a:p>
            <a:fld id="{B122239F-2E28-4F96-A6FC-8AC430426FD5}" type="slidenum">
              <a:rPr lang="ii-CN" altLang="en-US" smtClean="0"/>
              <a:t>‹#›</a:t>
            </a:fld>
            <a:endParaRPr lang="ii-CN" altLang="en-US"/>
          </a:p>
        </p:txBody>
      </p:sp>
    </p:spTree>
    <p:extLst>
      <p:ext uri="{BB962C8B-B14F-4D97-AF65-F5344CB8AC3E}">
        <p14:creationId xmlns:p14="http://schemas.microsoft.com/office/powerpoint/2010/main" val="3352945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F122E-7C3E-4BDE-80FC-AFD5D36AD17A}"/>
              </a:ext>
            </a:extLst>
          </p:cNvPr>
          <p:cNvSpPr>
            <a:spLocks noGrp="1"/>
          </p:cNvSpPr>
          <p:nvPr>
            <p:ph type="title"/>
          </p:nvPr>
        </p:nvSpPr>
        <p:spPr/>
        <p:txBody>
          <a:bodyPr/>
          <a:lstStyle/>
          <a:p>
            <a:r>
              <a:rPr lang="en-US" altLang="ii-CN"/>
              <a:t>Click to edit Master title style</a:t>
            </a:r>
            <a:endParaRPr lang="ii-CN" altLang="en-US"/>
          </a:p>
        </p:txBody>
      </p:sp>
      <p:sp>
        <p:nvSpPr>
          <p:cNvPr id="3" name="Date Placeholder 2">
            <a:extLst>
              <a:ext uri="{FF2B5EF4-FFF2-40B4-BE49-F238E27FC236}">
                <a16:creationId xmlns:a16="http://schemas.microsoft.com/office/drawing/2014/main" id="{3B1C183C-C875-44D2-B856-29A6636CFFA0}"/>
              </a:ext>
            </a:extLst>
          </p:cNvPr>
          <p:cNvSpPr>
            <a:spLocks noGrp="1"/>
          </p:cNvSpPr>
          <p:nvPr>
            <p:ph type="dt" sz="half" idx="10"/>
          </p:nvPr>
        </p:nvSpPr>
        <p:spPr/>
        <p:txBody>
          <a:bodyPr/>
          <a:lstStyle/>
          <a:p>
            <a:fld id="{89F3E6DF-1291-4BF2-A231-0DD867C68325}" type="datetimeFigureOut">
              <a:rPr lang="ii-CN" altLang="en-US" smtClean="0"/>
              <a:t>2019/6/24</a:t>
            </a:fld>
            <a:endParaRPr lang="ii-CN" altLang="en-US"/>
          </a:p>
        </p:txBody>
      </p:sp>
      <p:sp>
        <p:nvSpPr>
          <p:cNvPr id="4" name="Footer Placeholder 3">
            <a:extLst>
              <a:ext uri="{FF2B5EF4-FFF2-40B4-BE49-F238E27FC236}">
                <a16:creationId xmlns:a16="http://schemas.microsoft.com/office/drawing/2014/main" id="{C3772A59-FD52-4447-A852-CA9643F2D325}"/>
              </a:ext>
            </a:extLst>
          </p:cNvPr>
          <p:cNvSpPr>
            <a:spLocks noGrp="1"/>
          </p:cNvSpPr>
          <p:nvPr>
            <p:ph type="ftr" sz="quarter" idx="11"/>
          </p:nvPr>
        </p:nvSpPr>
        <p:spPr/>
        <p:txBody>
          <a:bodyPr/>
          <a:lstStyle/>
          <a:p>
            <a:endParaRPr lang="ii-CN" altLang="en-US"/>
          </a:p>
        </p:txBody>
      </p:sp>
      <p:sp>
        <p:nvSpPr>
          <p:cNvPr id="5" name="Slide Number Placeholder 4">
            <a:extLst>
              <a:ext uri="{FF2B5EF4-FFF2-40B4-BE49-F238E27FC236}">
                <a16:creationId xmlns:a16="http://schemas.microsoft.com/office/drawing/2014/main" id="{76FBFAF0-536C-4E2E-AE91-F0E8044682F2}"/>
              </a:ext>
            </a:extLst>
          </p:cNvPr>
          <p:cNvSpPr>
            <a:spLocks noGrp="1"/>
          </p:cNvSpPr>
          <p:nvPr>
            <p:ph type="sldNum" sz="quarter" idx="12"/>
          </p:nvPr>
        </p:nvSpPr>
        <p:spPr/>
        <p:txBody>
          <a:bodyPr/>
          <a:lstStyle/>
          <a:p>
            <a:fld id="{B122239F-2E28-4F96-A6FC-8AC430426FD5}" type="slidenum">
              <a:rPr lang="ii-CN" altLang="en-US" smtClean="0"/>
              <a:t>‹#›</a:t>
            </a:fld>
            <a:endParaRPr lang="ii-CN" altLang="en-US"/>
          </a:p>
        </p:txBody>
      </p:sp>
    </p:spTree>
    <p:extLst>
      <p:ext uri="{BB962C8B-B14F-4D97-AF65-F5344CB8AC3E}">
        <p14:creationId xmlns:p14="http://schemas.microsoft.com/office/powerpoint/2010/main" val="4006314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2BAD37-ED92-42F4-A7C3-F499A40684AE}"/>
              </a:ext>
            </a:extLst>
          </p:cNvPr>
          <p:cNvSpPr>
            <a:spLocks noGrp="1"/>
          </p:cNvSpPr>
          <p:nvPr>
            <p:ph type="dt" sz="half" idx="10"/>
          </p:nvPr>
        </p:nvSpPr>
        <p:spPr/>
        <p:txBody>
          <a:bodyPr/>
          <a:lstStyle/>
          <a:p>
            <a:fld id="{89F3E6DF-1291-4BF2-A231-0DD867C68325}" type="datetimeFigureOut">
              <a:rPr lang="ii-CN" altLang="en-US" smtClean="0"/>
              <a:t>2019/6/24</a:t>
            </a:fld>
            <a:endParaRPr lang="ii-CN" altLang="en-US"/>
          </a:p>
        </p:txBody>
      </p:sp>
      <p:sp>
        <p:nvSpPr>
          <p:cNvPr id="3" name="Footer Placeholder 2">
            <a:extLst>
              <a:ext uri="{FF2B5EF4-FFF2-40B4-BE49-F238E27FC236}">
                <a16:creationId xmlns:a16="http://schemas.microsoft.com/office/drawing/2014/main" id="{9C4E022E-E352-4F26-BEBF-9535AA555DE7}"/>
              </a:ext>
            </a:extLst>
          </p:cNvPr>
          <p:cNvSpPr>
            <a:spLocks noGrp="1"/>
          </p:cNvSpPr>
          <p:nvPr>
            <p:ph type="ftr" sz="quarter" idx="11"/>
          </p:nvPr>
        </p:nvSpPr>
        <p:spPr/>
        <p:txBody>
          <a:bodyPr/>
          <a:lstStyle/>
          <a:p>
            <a:endParaRPr lang="ii-CN" altLang="en-US"/>
          </a:p>
        </p:txBody>
      </p:sp>
      <p:sp>
        <p:nvSpPr>
          <p:cNvPr id="4" name="Slide Number Placeholder 3">
            <a:extLst>
              <a:ext uri="{FF2B5EF4-FFF2-40B4-BE49-F238E27FC236}">
                <a16:creationId xmlns:a16="http://schemas.microsoft.com/office/drawing/2014/main" id="{27A812C7-1264-46B9-BB14-401EACB18240}"/>
              </a:ext>
            </a:extLst>
          </p:cNvPr>
          <p:cNvSpPr>
            <a:spLocks noGrp="1"/>
          </p:cNvSpPr>
          <p:nvPr>
            <p:ph type="sldNum" sz="quarter" idx="12"/>
          </p:nvPr>
        </p:nvSpPr>
        <p:spPr/>
        <p:txBody>
          <a:bodyPr/>
          <a:lstStyle/>
          <a:p>
            <a:fld id="{B122239F-2E28-4F96-A6FC-8AC430426FD5}" type="slidenum">
              <a:rPr lang="ii-CN" altLang="en-US" smtClean="0"/>
              <a:t>‹#›</a:t>
            </a:fld>
            <a:endParaRPr lang="ii-CN" altLang="en-US"/>
          </a:p>
        </p:txBody>
      </p:sp>
    </p:spTree>
    <p:extLst>
      <p:ext uri="{BB962C8B-B14F-4D97-AF65-F5344CB8AC3E}">
        <p14:creationId xmlns:p14="http://schemas.microsoft.com/office/powerpoint/2010/main" val="1752052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D4D9C-F424-4A35-909C-4EC5EF429E92}"/>
              </a:ext>
            </a:extLst>
          </p:cNvPr>
          <p:cNvSpPr>
            <a:spLocks noGrp="1"/>
          </p:cNvSpPr>
          <p:nvPr>
            <p:ph type="title"/>
          </p:nvPr>
        </p:nvSpPr>
        <p:spPr>
          <a:xfrm>
            <a:off x="839788" y="457200"/>
            <a:ext cx="3932237" cy="1600200"/>
          </a:xfrm>
        </p:spPr>
        <p:txBody>
          <a:bodyPr anchor="b"/>
          <a:lstStyle>
            <a:lvl1pPr>
              <a:defRPr sz="3200"/>
            </a:lvl1pPr>
          </a:lstStyle>
          <a:p>
            <a:r>
              <a:rPr lang="en-US" altLang="ii-CN"/>
              <a:t>Click to edit Master title style</a:t>
            </a:r>
            <a:endParaRPr lang="ii-CN" altLang="en-US"/>
          </a:p>
        </p:txBody>
      </p:sp>
      <p:sp>
        <p:nvSpPr>
          <p:cNvPr id="3" name="Content Placeholder 2">
            <a:extLst>
              <a:ext uri="{FF2B5EF4-FFF2-40B4-BE49-F238E27FC236}">
                <a16:creationId xmlns:a16="http://schemas.microsoft.com/office/drawing/2014/main" id="{58EF473A-9125-4DDB-98C1-153164498B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ii-CN"/>
              <a:t>Click to edit Master text styles</a:t>
            </a:r>
          </a:p>
          <a:p>
            <a:pPr lvl="1"/>
            <a:r>
              <a:rPr lang="en-US" altLang="ii-CN"/>
              <a:t>Second level</a:t>
            </a:r>
          </a:p>
          <a:p>
            <a:pPr lvl="2"/>
            <a:r>
              <a:rPr lang="en-US" altLang="ii-CN"/>
              <a:t>Third level</a:t>
            </a:r>
          </a:p>
          <a:p>
            <a:pPr lvl="3"/>
            <a:r>
              <a:rPr lang="en-US" altLang="ii-CN"/>
              <a:t>Fourth level</a:t>
            </a:r>
          </a:p>
          <a:p>
            <a:pPr lvl="4"/>
            <a:r>
              <a:rPr lang="en-US" altLang="ii-CN"/>
              <a:t>Fifth level</a:t>
            </a:r>
            <a:endParaRPr lang="ii-CN" altLang="en-US"/>
          </a:p>
        </p:txBody>
      </p:sp>
      <p:sp>
        <p:nvSpPr>
          <p:cNvPr id="4" name="Text Placeholder 3">
            <a:extLst>
              <a:ext uri="{FF2B5EF4-FFF2-40B4-BE49-F238E27FC236}">
                <a16:creationId xmlns:a16="http://schemas.microsoft.com/office/drawing/2014/main" id="{55EE56B3-7596-44A2-92DC-1EC07944B0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ii-CN"/>
              <a:t>Click to edit Master text styles</a:t>
            </a:r>
          </a:p>
        </p:txBody>
      </p:sp>
      <p:sp>
        <p:nvSpPr>
          <p:cNvPr id="5" name="Date Placeholder 4">
            <a:extLst>
              <a:ext uri="{FF2B5EF4-FFF2-40B4-BE49-F238E27FC236}">
                <a16:creationId xmlns:a16="http://schemas.microsoft.com/office/drawing/2014/main" id="{2A2C7805-3D12-4452-981C-02D8537A47DC}"/>
              </a:ext>
            </a:extLst>
          </p:cNvPr>
          <p:cNvSpPr>
            <a:spLocks noGrp="1"/>
          </p:cNvSpPr>
          <p:nvPr>
            <p:ph type="dt" sz="half" idx="10"/>
          </p:nvPr>
        </p:nvSpPr>
        <p:spPr/>
        <p:txBody>
          <a:bodyPr/>
          <a:lstStyle/>
          <a:p>
            <a:fld id="{89F3E6DF-1291-4BF2-A231-0DD867C68325}" type="datetimeFigureOut">
              <a:rPr lang="ii-CN" altLang="en-US" smtClean="0"/>
              <a:t>2019/6/24</a:t>
            </a:fld>
            <a:endParaRPr lang="ii-CN" altLang="en-US"/>
          </a:p>
        </p:txBody>
      </p:sp>
      <p:sp>
        <p:nvSpPr>
          <p:cNvPr id="6" name="Footer Placeholder 5">
            <a:extLst>
              <a:ext uri="{FF2B5EF4-FFF2-40B4-BE49-F238E27FC236}">
                <a16:creationId xmlns:a16="http://schemas.microsoft.com/office/drawing/2014/main" id="{EECDDA1D-AF31-4999-B4B4-06D108C24E43}"/>
              </a:ext>
            </a:extLst>
          </p:cNvPr>
          <p:cNvSpPr>
            <a:spLocks noGrp="1"/>
          </p:cNvSpPr>
          <p:nvPr>
            <p:ph type="ftr" sz="quarter" idx="11"/>
          </p:nvPr>
        </p:nvSpPr>
        <p:spPr/>
        <p:txBody>
          <a:bodyPr/>
          <a:lstStyle/>
          <a:p>
            <a:endParaRPr lang="ii-CN" altLang="en-US"/>
          </a:p>
        </p:txBody>
      </p:sp>
      <p:sp>
        <p:nvSpPr>
          <p:cNvPr id="7" name="Slide Number Placeholder 6">
            <a:extLst>
              <a:ext uri="{FF2B5EF4-FFF2-40B4-BE49-F238E27FC236}">
                <a16:creationId xmlns:a16="http://schemas.microsoft.com/office/drawing/2014/main" id="{7CEF2E70-BE31-40BD-810C-94F71EEF7AE4}"/>
              </a:ext>
            </a:extLst>
          </p:cNvPr>
          <p:cNvSpPr>
            <a:spLocks noGrp="1"/>
          </p:cNvSpPr>
          <p:nvPr>
            <p:ph type="sldNum" sz="quarter" idx="12"/>
          </p:nvPr>
        </p:nvSpPr>
        <p:spPr/>
        <p:txBody>
          <a:bodyPr/>
          <a:lstStyle/>
          <a:p>
            <a:fld id="{B122239F-2E28-4F96-A6FC-8AC430426FD5}" type="slidenum">
              <a:rPr lang="ii-CN" altLang="en-US" smtClean="0"/>
              <a:t>‹#›</a:t>
            </a:fld>
            <a:endParaRPr lang="ii-CN" altLang="en-US"/>
          </a:p>
        </p:txBody>
      </p:sp>
    </p:spTree>
    <p:extLst>
      <p:ext uri="{BB962C8B-B14F-4D97-AF65-F5344CB8AC3E}">
        <p14:creationId xmlns:p14="http://schemas.microsoft.com/office/powerpoint/2010/main" val="1528503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8D00C-3CC0-4745-AE74-3919705E5EBD}"/>
              </a:ext>
            </a:extLst>
          </p:cNvPr>
          <p:cNvSpPr>
            <a:spLocks noGrp="1"/>
          </p:cNvSpPr>
          <p:nvPr>
            <p:ph type="title"/>
          </p:nvPr>
        </p:nvSpPr>
        <p:spPr>
          <a:xfrm>
            <a:off x="839788" y="457200"/>
            <a:ext cx="3932237" cy="1600200"/>
          </a:xfrm>
        </p:spPr>
        <p:txBody>
          <a:bodyPr anchor="b"/>
          <a:lstStyle>
            <a:lvl1pPr>
              <a:defRPr sz="3200"/>
            </a:lvl1pPr>
          </a:lstStyle>
          <a:p>
            <a:r>
              <a:rPr lang="en-US" altLang="ii-CN"/>
              <a:t>Click to edit Master title style</a:t>
            </a:r>
            <a:endParaRPr lang="ii-CN" altLang="en-US"/>
          </a:p>
        </p:txBody>
      </p:sp>
      <p:sp>
        <p:nvSpPr>
          <p:cNvPr id="3" name="Picture Placeholder 2">
            <a:extLst>
              <a:ext uri="{FF2B5EF4-FFF2-40B4-BE49-F238E27FC236}">
                <a16:creationId xmlns:a16="http://schemas.microsoft.com/office/drawing/2014/main" id="{899682C0-0487-41B1-BEC6-7C515A049B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i-CN" altLang="en-US"/>
          </a:p>
        </p:txBody>
      </p:sp>
      <p:sp>
        <p:nvSpPr>
          <p:cNvPr id="4" name="Text Placeholder 3">
            <a:extLst>
              <a:ext uri="{FF2B5EF4-FFF2-40B4-BE49-F238E27FC236}">
                <a16:creationId xmlns:a16="http://schemas.microsoft.com/office/drawing/2014/main" id="{628103E8-7286-4827-88FD-968809105B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ii-CN"/>
              <a:t>Click to edit Master text styles</a:t>
            </a:r>
          </a:p>
        </p:txBody>
      </p:sp>
      <p:sp>
        <p:nvSpPr>
          <p:cNvPr id="5" name="Date Placeholder 4">
            <a:extLst>
              <a:ext uri="{FF2B5EF4-FFF2-40B4-BE49-F238E27FC236}">
                <a16:creationId xmlns:a16="http://schemas.microsoft.com/office/drawing/2014/main" id="{7F18C4F4-2512-4314-8E1D-65417A1D833D}"/>
              </a:ext>
            </a:extLst>
          </p:cNvPr>
          <p:cNvSpPr>
            <a:spLocks noGrp="1"/>
          </p:cNvSpPr>
          <p:nvPr>
            <p:ph type="dt" sz="half" idx="10"/>
          </p:nvPr>
        </p:nvSpPr>
        <p:spPr/>
        <p:txBody>
          <a:bodyPr/>
          <a:lstStyle/>
          <a:p>
            <a:fld id="{89F3E6DF-1291-4BF2-A231-0DD867C68325}" type="datetimeFigureOut">
              <a:rPr lang="ii-CN" altLang="en-US" smtClean="0"/>
              <a:t>2019/6/24</a:t>
            </a:fld>
            <a:endParaRPr lang="ii-CN" altLang="en-US"/>
          </a:p>
        </p:txBody>
      </p:sp>
      <p:sp>
        <p:nvSpPr>
          <p:cNvPr id="6" name="Footer Placeholder 5">
            <a:extLst>
              <a:ext uri="{FF2B5EF4-FFF2-40B4-BE49-F238E27FC236}">
                <a16:creationId xmlns:a16="http://schemas.microsoft.com/office/drawing/2014/main" id="{BE04A6E7-F6F1-4EE6-8560-F1E8E2DD3F82}"/>
              </a:ext>
            </a:extLst>
          </p:cNvPr>
          <p:cNvSpPr>
            <a:spLocks noGrp="1"/>
          </p:cNvSpPr>
          <p:nvPr>
            <p:ph type="ftr" sz="quarter" idx="11"/>
          </p:nvPr>
        </p:nvSpPr>
        <p:spPr/>
        <p:txBody>
          <a:bodyPr/>
          <a:lstStyle/>
          <a:p>
            <a:endParaRPr lang="ii-CN" altLang="en-US"/>
          </a:p>
        </p:txBody>
      </p:sp>
      <p:sp>
        <p:nvSpPr>
          <p:cNvPr id="7" name="Slide Number Placeholder 6">
            <a:extLst>
              <a:ext uri="{FF2B5EF4-FFF2-40B4-BE49-F238E27FC236}">
                <a16:creationId xmlns:a16="http://schemas.microsoft.com/office/drawing/2014/main" id="{33A98528-5FD0-483D-B3DC-2AA7AA6B8A21}"/>
              </a:ext>
            </a:extLst>
          </p:cNvPr>
          <p:cNvSpPr>
            <a:spLocks noGrp="1"/>
          </p:cNvSpPr>
          <p:nvPr>
            <p:ph type="sldNum" sz="quarter" idx="12"/>
          </p:nvPr>
        </p:nvSpPr>
        <p:spPr/>
        <p:txBody>
          <a:bodyPr/>
          <a:lstStyle/>
          <a:p>
            <a:fld id="{B122239F-2E28-4F96-A6FC-8AC430426FD5}" type="slidenum">
              <a:rPr lang="ii-CN" altLang="en-US" smtClean="0"/>
              <a:t>‹#›</a:t>
            </a:fld>
            <a:endParaRPr lang="ii-CN" altLang="en-US"/>
          </a:p>
        </p:txBody>
      </p:sp>
    </p:spTree>
    <p:extLst>
      <p:ext uri="{BB962C8B-B14F-4D97-AF65-F5344CB8AC3E}">
        <p14:creationId xmlns:p14="http://schemas.microsoft.com/office/powerpoint/2010/main" val="2885270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1263C7-25EE-4AE8-A8F1-DEC19B3641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ii-CN"/>
              <a:t>Click to edit Master title style</a:t>
            </a:r>
            <a:endParaRPr lang="ii-CN" altLang="en-US"/>
          </a:p>
        </p:txBody>
      </p:sp>
      <p:sp>
        <p:nvSpPr>
          <p:cNvPr id="3" name="Text Placeholder 2">
            <a:extLst>
              <a:ext uri="{FF2B5EF4-FFF2-40B4-BE49-F238E27FC236}">
                <a16:creationId xmlns:a16="http://schemas.microsoft.com/office/drawing/2014/main" id="{A36BB0F5-4C1B-4B67-902B-4CB04A6B5B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ii-CN"/>
              <a:t>Click to edit Master text styles</a:t>
            </a:r>
          </a:p>
          <a:p>
            <a:pPr lvl="1"/>
            <a:r>
              <a:rPr lang="en-US" altLang="ii-CN"/>
              <a:t>Second level</a:t>
            </a:r>
          </a:p>
          <a:p>
            <a:pPr lvl="2"/>
            <a:r>
              <a:rPr lang="en-US" altLang="ii-CN"/>
              <a:t>Third level</a:t>
            </a:r>
          </a:p>
          <a:p>
            <a:pPr lvl="3"/>
            <a:r>
              <a:rPr lang="en-US" altLang="ii-CN"/>
              <a:t>Fourth level</a:t>
            </a:r>
          </a:p>
          <a:p>
            <a:pPr lvl="4"/>
            <a:r>
              <a:rPr lang="en-US" altLang="ii-CN"/>
              <a:t>Fifth level</a:t>
            </a:r>
            <a:endParaRPr lang="ii-CN" altLang="en-US"/>
          </a:p>
        </p:txBody>
      </p:sp>
      <p:sp>
        <p:nvSpPr>
          <p:cNvPr id="4" name="Date Placeholder 3">
            <a:extLst>
              <a:ext uri="{FF2B5EF4-FFF2-40B4-BE49-F238E27FC236}">
                <a16:creationId xmlns:a16="http://schemas.microsoft.com/office/drawing/2014/main" id="{0FA7E11F-2FC3-4DC7-8951-A2D8C53261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F3E6DF-1291-4BF2-A231-0DD867C68325}" type="datetimeFigureOut">
              <a:rPr lang="ii-CN" altLang="en-US" smtClean="0"/>
              <a:t>2019/6/24</a:t>
            </a:fld>
            <a:endParaRPr lang="ii-CN" altLang="en-US"/>
          </a:p>
        </p:txBody>
      </p:sp>
      <p:sp>
        <p:nvSpPr>
          <p:cNvPr id="5" name="Footer Placeholder 4">
            <a:extLst>
              <a:ext uri="{FF2B5EF4-FFF2-40B4-BE49-F238E27FC236}">
                <a16:creationId xmlns:a16="http://schemas.microsoft.com/office/drawing/2014/main" id="{32293BF6-2B5A-472A-85FF-293751638A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i-CN" altLang="en-US"/>
          </a:p>
        </p:txBody>
      </p:sp>
      <p:sp>
        <p:nvSpPr>
          <p:cNvPr id="6" name="Slide Number Placeholder 5">
            <a:extLst>
              <a:ext uri="{FF2B5EF4-FFF2-40B4-BE49-F238E27FC236}">
                <a16:creationId xmlns:a16="http://schemas.microsoft.com/office/drawing/2014/main" id="{786739D0-7A57-4041-9CCE-6C6A7E8319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22239F-2E28-4F96-A6FC-8AC430426FD5}" type="slidenum">
              <a:rPr lang="ii-CN" altLang="en-US" smtClean="0"/>
              <a:t>‹#›</a:t>
            </a:fld>
            <a:endParaRPr lang="ii-CN" altLang="en-US"/>
          </a:p>
        </p:txBody>
      </p:sp>
    </p:spTree>
    <p:extLst>
      <p:ext uri="{BB962C8B-B14F-4D97-AF65-F5344CB8AC3E}">
        <p14:creationId xmlns:p14="http://schemas.microsoft.com/office/powerpoint/2010/main" val="2037495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i-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F7076A2-8422-4956-9C75-CE3FA2CBD533}"/>
              </a:ext>
            </a:extLst>
          </p:cNvPr>
          <p:cNvSpPr/>
          <p:nvPr/>
        </p:nvSpPr>
        <p:spPr>
          <a:xfrm>
            <a:off x="0" y="3429000"/>
            <a:ext cx="12192000" cy="2230233"/>
          </a:xfrm>
          <a:prstGeom prst="rect">
            <a:avLst/>
          </a:prstGeom>
          <a:solidFill>
            <a:srgbClr val="2BB7B3"/>
          </a:soli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a:endParaRPr lang="zh-CN" altLang="en-US"/>
          </a:p>
        </p:txBody>
      </p:sp>
      <p:pic>
        <p:nvPicPr>
          <p:cNvPr id="5" name="Picture 2" descr="C:\Users\Administrator\Desktop\微立体创业计划\001.png">
            <a:extLst>
              <a:ext uri="{FF2B5EF4-FFF2-40B4-BE49-F238E27FC236}">
                <a16:creationId xmlns:a16="http://schemas.microsoft.com/office/drawing/2014/main" id="{082BA213-7D84-4633-92F2-6EB3547735A0}"/>
              </a:ext>
            </a:extLst>
          </p:cNvPr>
          <p:cNvPicPr>
            <a:picLocks noChangeAspect="1" noChangeArrowheads="1"/>
          </p:cNvPicPr>
          <p:nvPr/>
        </p:nvPicPr>
        <p:blipFill>
          <a:blip r:embed="rId2" cstate="screen">
            <a:extLst>
              <a:ext uri="{BEBA8EAE-BF5A-486C-A8C5-ECC9F3942E4B}">
                <a14:imgProps xmlns:a14="http://schemas.microsoft.com/office/drawing/2010/main">
                  <a14:imgLayer r:embed="rId3">
                    <a14:imgEffect>
                      <a14:brightnessContrast bright="-3000"/>
                    </a14:imgEffect>
                  </a14:imgLayer>
                </a14:imgProps>
              </a:ext>
              <a:ext uri="{28A0092B-C50C-407E-A947-70E740481C1C}">
                <a14:useLocalDpi xmlns:a14="http://schemas.microsoft.com/office/drawing/2010/main"/>
              </a:ext>
            </a:extLst>
          </a:blip>
          <a:srcRect/>
          <a:stretch>
            <a:fillRect/>
          </a:stretch>
        </p:blipFill>
        <p:spPr bwMode="auto">
          <a:xfrm>
            <a:off x="4877012" y="787182"/>
            <a:ext cx="1967244" cy="1966978"/>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6" name="Picture 3" descr="C:\Users\Administrator\Desktop\微立体创业计划\002.png">
            <a:extLst>
              <a:ext uri="{FF2B5EF4-FFF2-40B4-BE49-F238E27FC236}">
                <a16:creationId xmlns:a16="http://schemas.microsoft.com/office/drawing/2014/main" id="{49DE53AB-DDA3-4901-BB82-7F34AC99D8B1}"/>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162803" y="712200"/>
            <a:ext cx="2230535" cy="2230233"/>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7" name="TextBox 1">
            <a:extLst>
              <a:ext uri="{FF2B5EF4-FFF2-40B4-BE49-F238E27FC236}">
                <a16:creationId xmlns:a16="http://schemas.microsoft.com/office/drawing/2014/main" id="{8B14AFF7-8A5D-42A2-8383-5EEDF5727884}"/>
              </a:ext>
            </a:extLst>
          </p:cNvPr>
          <p:cNvSpPr txBox="1"/>
          <p:nvPr/>
        </p:nvSpPr>
        <p:spPr>
          <a:xfrm>
            <a:off x="870650" y="3578105"/>
            <a:ext cx="10814840" cy="523192"/>
          </a:xfrm>
          <a:prstGeom prst="rect">
            <a:avLst/>
          </a:prstGeom>
          <a:noFill/>
        </p:spPr>
        <p:txBody>
          <a:bodyPr wrap="square" lIns="91413" tIns="45706" rIns="91413" bIns="45706"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基于主动方式的可用带宽测量方法研究</a:t>
            </a:r>
          </a:p>
        </p:txBody>
      </p:sp>
      <p:sp>
        <p:nvSpPr>
          <p:cNvPr id="8" name="TextBox 4">
            <a:extLst>
              <a:ext uri="{FF2B5EF4-FFF2-40B4-BE49-F238E27FC236}">
                <a16:creationId xmlns:a16="http://schemas.microsoft.com/office/drawing/2014/main" id="{BB8A01CD-8FBF-44F0-9DA1-B1FCEEF365FC}"/>
              </a:ext>
            </a:extLst>
          </p:cNvPr>
          <p:cNvSpPr txBox="1"/>
          <p:nvPr/>
        </p:nvSpPr>
        <p:spPr>
          <a:xfrm>
            <a:off x="6652391" y="4444911"/>
            <a:ext cx="5743530" cy="461665"/>
          </a:xfrm>
          <a:prstGeom prst="rect">
            <a:avLst/>
          </a:prstGeom>
          <a:noFill/>
        </p:spPr>
        <p:txBody>
          <a:bodyPr wrap="square"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创新创业学院 朱凤天 </a:t>
            </a:r>
            <a:r>
              <a:rPr lang="en-US" altLang="zh-CN" sz="2400" b="1" dirty="0">
                <a:solidFill>
                  <a:schemeClr val="bg1"/>
                </a:solidFill>
                <a:latin typeface="微软雅黑" panose="020B0503020204020204" pitchFamily="34" charset="-122"/>
                <a:ea typeface="微软雅黑" panose="020B0503020204020204" pitchFamily="34" charset="-122"/>
              </a:rPr>
              <a:t>11849305</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pic>
        <p:nvPicPr>
          <p:cNvPr id="9" name="图片 8">
            <a:extLst>
              <a:ext uri="{FF2B5EF4-FFF2-40B4-BE49-F238E27FC236}">
                <a16:creationId xmlns:a16="http://schemas.microsoft.com/office/drawing/2014/main" id="{A6306AE6-1721-427A-A71E-6568654AC8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35171" y="887575"/>
            <a:ext cx="2735225" cy="1966978"/>
          </a:xfrm>
          <a:prstGeom prst="rect">
            <a:avLst/>
          </a:prstGeom>
        </p:spPr>
      </p:pic>
    </p:spTree>
    <p:extLst>
      <p:ext uri="{BB962C8B-B14F-4D97-AF65-F5344CB8AC3E}">
        <p14:creationId xmlns:p14="http://schemas.microsoft.com/office/powerpoint/2010/main" val="740007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526670" y="1666124"/>
            <a:ext cx="2384573" cy="2384573"/>
            <a:chOff x="4240335" y="3008435"/>
            <a:chExt cx="3711332" cy="3711332"/>
          </a:xfrm>
        </p:grpSpPr>
        <p:sp>
          <p:nvSpPr>
            <p:cNvPr id="5" name="椭圆 4"/>
            <p:cNvSpPr/>
            <p:nvPr/>
          </p:nvSpPr>
          <p:spPr>
            <a:xfrm>
              <a:off x="4240335" y="3008435"/>
              <a:ext cx="3711332" cy="3711332"/>
            </a:xfrm>
            <a:prstGeom prst="ellipse">
              <a:avLst/>
            </a:prstGeom>
            <a:gradFill>
              <a:gsLst>
                <a:gs pos="100000">
                  <a:schemeClr val="bg1">
                    <a:lumMod val="75000"/>
                  </a:schemeClr>
                </a:gs>
                <a:gs pos="0">
                  <a:schemeClr val="bg1"/>
                </a:gs>
              </a:gsLst>
              <a:lin ang="5400000" scaled="0"/>
            </a:gradFill>
            <a:ln w="9525">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grpSp>
          <p:nvGrpSpPr>
            <p:cNvPr id="6" name="组合 5"/>
            <p:cNvGrpSpPr/>
            <p:nvPr/>
          </p:nvGrpSpPr>
          <p:grpSpPr>
            <a:xfrm>
              <a:off x="4710169" y="3478269"/>
              <a:ext cx="2771663" cy="2771663"/>
              <a:chOff x="2193191" y="1899415"/>
              <a:chExt cx="2421376" cy="2421376"/>
            </a:xfrm>
            <a:effectLst/>
          </p:grpSpPr>
          <p:sp>
            <p:nvSpPr>
              <p:cNvPr id="7" name="椭圆 6"/>
              <p:cNvSpPr/>
              <p:nvPr/>
            </p:nvSpPr>
            <p:spPr>
              <a:xfrm>
                <a:off x="2193191" y="1899415"/>
                <a:ext cx="2421376" cy="2421376"/>
              </a:xfrm>
              <a:prstGeom prst="ellipse">
                <a:avLst/>
              </a:prstGeom>
              <a:solidFill>
                <a:srgbClr val="2BB7B3"/>
              </a:solidFill>
              <a:ln w="31750">
                <a:gradFill flip="none" rotWithShape="1">
                  <a:gsLst>
                    <a:gs pos="0">
                      <a:schemeClr val="bg1">
                        <a:lumMod val="75000"/>
                      </a:schemeClr>
                    </a:gs>
                    <a:gs pos="100000">
                      <a:schemeClr val="bg1"/>
                    </a:gs>
                  </a:gsLst>
                  <a:lin ang="2700000" scaled="1"/>
                  <a:tileRect/>
                </a:gradFill>
              </a:ln>
              <a:effectLst>
                <a:innerShdw blurRad="127000" dist="63500" dir="13500000">
                  <a:schemeClr val="accent3">
                    <a:lumMod val="50000"/>
                    <a:alpha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8" name="椭圆 7"/>
              <p:cNvSpPr/>
              <p:nvPr/>
            </p:nvSpPr>
            <p:spPr>
              <a:xfrm>
                <a:off x="2345502" y="2051726"/>
                <a:ext cx="2116756" cy="2116756"/>
              </a:xfrm>
              <a:prstGeom prst="ellipse">
                <a:avLst/>
              </a:prstGeom>
              <a:solidFill>
                <a:schemeClr val="bg1">
                  <a:lumMod val="95000"/>
                </a:schemeClr>
              </a:solidFill>
              <a:ln w="50800">
                <a:noFill/>
              </a:ln>
              <a:effectLst>
                <a:outerShdw blurRad="152400" dist="63500" dir="2700000" algn="tl" rotWithShape="0">
                  <a:schemeClr val="accent3">
                    <a:lumMod val="50000"/>
                    <a:alpha val="64000"/>
                  </a:schemeClr>
                </a:outerShdw>
              </a:effectLst>
              <a:scene3d>
                <a:camera prst="orthographicFront"/>
                <a:lightRig rig="threePt" dir="t"/>
              </a:scene3d>
              <a:sp3d prstMaterial="softEdge">
                <a:bevelT w="82550" h="254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FFFFFF"/>
                  </a:solidFill>
                  <a:effectLst/>
                  <a:uLnTx/>
                  <a:uFillTx/>
                  <a:latin typeface="Calibri"/>
                  <a:ea typeface="宋体" panose="02010600030101010101" pitchFamily="2" charset="-122"/>
                  <a:cs typeface="+mn-cs"/>
                </a:endParaRPr>
              </a:p>
            </p:txBody>
          </p:sp>
        </p:grpSp>
      </p:grpSp>
      <p:sp>
        <p:nvSpPr>
          <p:cNvPr id="9" name="任意多边形 8"/>
          <p:cNvSpPr/>
          <p:nvPr/>
        </p:nvSpPr>
        <p:spPr>
          <a:xfrm>
            <a:off x="0" y="-1"/>
            <a:ext cx="2718956" cy="6858001"/>
          </a:xfrm>
          <a:custGeom>
            <a:avLst/>
            <a:gdLst>
              <a:gd name="connsiteX0" fmla="*/ 0 w 2837789"/>
              <a:gd name="connsiteY0" fmla="*/ 0 h 8001905"/>
              <a:gd name="connsiteX1" fmla="*/ 2837788 w 2837789"/>
              <a:gd name="connsiteY1" fmla="*/ 0 h 8001905"/>
              <a:gd name="connsiteX2" fmla="*/ 2837788 w 2837789"/>
              <a:gd name="connsiteY2" fmla="*/ 1968500 h 8001905"/>
              <a:gd name="connsiteX3" fmla="*/ 2837789 w 2837789"/>
              <a:gd name="connsiteY3" fmla="*/ 1968500 h 8001905"/>
              <a:gd name="connsiteX4" fmla="*/ 2837789 w 2837789"/>
              <a:gd name="connsiteY4" fmla="*/ 2363879 h 8001905"/>
              <a:gd name="connsiteX5" fmla="*/ 2618085 w 2837789"/>
              <a:gd name="connsiteY5" fmla="*/ 2386026 h 8001905"/>
              <a:gd name="connsiteX6" fmla="*/ 1747634 w 2837789"/>
              <a:gd name="connsiteY6" fmla="*/ 3454034 h 8001905"/>
              <a:gd name="connsiteX7" fmla="*/ 2618085 w 2837789"/>
              <a:gd name="connsiteY7" fmla="*/ 4522042 h 8001905"/>
              <a:gd name="connsiteX8" fmla="*/ 2837789 w 2837789"/>
              <a:gd name="connsiteY8" fmla="*/ 4544190 h 8001905"/>
              <a:gd name="connsiteX9" fmla="*/ 2837789 w 2837789"/>
              <a:gd name="connsiteY9" fmla="*/ 6858000 h 8001905"/>
              <a:gd name="connsiteX10" fmla="*/ 2837788 w 2837789"/>
              <a:gd name="connsiteY10" fmla="*/ 6858000 h 8001905"/>
              <a:gd name="connsiteX11" fmla="*/ 2837788 w 2837789"/>
              <a:gd name="connsiteY11" fmla="*/ 8001905 h 8001905"/>
              <a:gd name="connsiteX12" fmla="*/ 0 w 2837789"/>
              <a:gd name="connsiteY12" fmla="*/ 8001905 h 8001905"/>
              <a:gd name="connsiteX13" fmla="*/ 0 w 2837789"/>
              <a:gd name="connsiteY13" fmla="*/ 6858000 h 8001905"/>
              <a:gd name="connsiteX14" fmla="*/ 0 w 2837789"/>
              <a:gd name="connsiteY14" fmla="*/ 6376305 h 8001905"/>
              <a:gd name="connsiteX15" fmla="*/ 0 w 2837789"/>
              <a:gd name="connsiteY15" fmla="*/ 2133600 h 8001905"/>
              <a:gd name="connsiteX16" fmla="*/ 0 w 2837789"/>
              <a:gd name="connsiteY16" fmla="*/ 1968500 h 8001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37789" h="8001905">
                <a:moveTo>
                  <a:pt x="0" y="0"/>
                </a:moveTo>
                <a:lnTo>
                  <a:pt x="2837788" y="0"/>
                </a:lnTo>
                <a:lnTo>
                  <a:pt x="2837788" y="1968500"/>
                </a:lnTo>
                <a:lnTo>
                  <a:pt x="2837789" y="1968500"/>
                </a:lnTo>
                <a:lnTo>
                  <a:pt x="2837789" y="2363879"/>
                </a:lnTo>
                <a:lnTo>
                  <a:pt x="2618085" y="2386026"/>
                </a:lnTo>
                <a:cubicBezTo>
                  <a:pt x="2121320" y="2487680"/>
                  <a:pt x="1747634" y="2927218"/>
                  <a:pt x="1747634" y="3454034"/>
                </a:cubicBezTo>
                <a:cubicBezTo>
                  <a:pt x="1747634" y="3980852"/>
                  <a:pt x="2121320" y="4420389"/>
                  <a:pt x="2618085" y="4522042"/>
                </a:cubicBezTo>
                <a:lnTo>
                  <a:pt x="2837789" y="4544190"/>
                </a:lnTo>
                <a:lnTo>
                  <a:pt x="2837789" y="6858000"/>
                </a:lnTo>
                <a:lnTo>
                  <a:pt x="2837788" y="6858000"/>
                </a:lnTo>
                <a:lnTo>
                  <a:pt x="2837788" y="8001905"/>
                </a:lnTo>
                <a:lnTo>
                  <a:pt x="0" y="8001905"/>
                </a:lnTo>
                <a:lnTo>
                  <a:pt x="0" y="6858000"/>
                </a:lnTo>
                <a:lnTo>
                  <a:pt x="0" y="6376305"/>
                </a:lnTo>
                <a:lnTo>
                  <a:pt x="0" y="2133600"/>
                </a:lnTo>
                <a:lnTo>
                  <a:pt x="0" y="1968500"/>
                </a:lnTo>
                <a:close/>
              </a:path>
            </a:pathLst>
          </a:custGeom>
          <a:solidFill>
            <a:srgbClr val="2BB7B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0" name="圆角矩形 9"/>
          <p:cNvSpPr/>
          <p:nvPr/>
        </p:nvSpPr>
        <p:spPr>
          <a:xfrm>
            <a:off x="4001461" y="4379076"/>
            <a:ext cx="6838231" cy="42891"/>
          </a:xfrm>
          <a:prstGeom prst="roundRect">
            <a:avLst>
              <a:gd name="adj" fmla="val 50000"/>
            </a:avLst>
          </a:prstGeom>
          <a:gradFill>
            <a:gsLst>
              <a:gs pos="0">
                <a:schemeClr val="bg1">
                  <a:lumMod val="7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11" name="文本框 10"/>
          <p:cNvSpPr txBox="1"/>
          <p:nvPr/>
        </p:nvSpPr>
        <p:spPr>
          <a:xfrm>
            <a:off x="3855887" y="2092178"/>
            <a:ext cx="4805036" cy="1569660"/>
          </a:xfrm>
          <a:prstGeom prst="rect">
            <a:avLst/>
          </a:prstGeom>
          <a:noFill/>
        </p:spPr>
        <p:txBody>
          <a:bodyPr wrap="square" lIns="91440" tIns="45720" rIns="91440" bIns="45720"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altLang="zh-CN" sz="9600" b="0" i="0" u="none" strike="noStrike" kern="1200" cap="none" spc="0" normalizeH="0" baseline="0" noProof="0" dirty="0">
                <a:ln>
                  <a:noFill/>
                </a:ln>
                <a:solidFill>
                  <a:srgbClr val="2BB7B3"/>
                </a:solidFill>
                <a:effectLst/>
                <a:uLnTx/>
                <a:uFillTx/>
                <a:latin typeface="Impact" panose="020B0806030902050204" pitchFamily="34" charset="0"/>
                <a:ea typeface="等线" panose="02010600030101010101" pitchFamily="2" charset="-122"/>
                <a:cs typeface="+mn-cs"/>
              </a:rPr>
              <a:t>PART 03</a:t>
            </a:r>
            <a:endParaRPr kumimoji="0" lang="zh-CN" altLang="en-US" sz="9600" b="0" i="0" u="none" strike="noStrike" kern="1200" cap="none" spc="0" normalizeH="0" baseline="0" noProof="0" dirty="0">
              <a:ln>
                <a:noFill/>
              </a:ln>
              <a:solidFill>
                <a:srgbClr val="2BB7B3"/>
              </a:solidFill>
              <a:effectLst/>
              <a:uLnTx/>
              <a:uFillTx/>
              <a:latin typeface="Impact" panose="020B0806030902050204" pitchFamily="34" charset="0"/>
              <a:ea typeface="等线" panose="02010600030101010101" pitchFamily="2" charset="-122"/>
              <a:cs typeface="+mn-cs"/>
            </a:endParaRPr>
          </a:p>
        </p:txBody>
      </p:sp>
      <p:sp>
        <p:nvSpPr>
          <p:cNvPr id="12" name="文本框 11"/>
          <p:cNvSpPr txBox="1"/>
          <p:nvPr/>
        </p:nvSpPr>
        <p:spPr>
          <a:xfrm>
            <a:off x="3865854" y="3777734"/>
            <a:ext cx="4795068" cy="584775"/>
          </a:xfrm>
          <a:prstGeom prst="rect">
            <a:avLst/>
          </a:prstGeom>
          <a:noFill/>
        </p:spPr>
        <p:txBody>
          <a:bodyPr wrap="square" rtlCol="0">
            <a:spAutoFit/>
          </a:bodyPr>
          <a:lstStyle/>
          <a:p>
            <a:pPr lvl="0">
              <a:defRPr/>
            </a:pPr>
            <a:r>
              <a:rPr lang="en-US" altLang="zh-CN" sz="3200" b="1" dirty="0">
                <a:solidFill>
                  <a:prstClr val="black">
                    <a:lumMod val="75000"/>
                    <a:lumOff val="25000"/>
                  </a:prstClr>
                </a:solidFill>
                <a:latin typeface="ITC Avant Garde Std Bk" panose="020B0502020202020204" pitchFamily="34" charset="0"/>
              </a:rPr>
              <a:t>Research Content</a:t>
            </a:r>
            <a:endParaRPr kumimoji="0" lang="en-US" altLang="zh-CN" sz="3200" b="1" i="0" u="none" strike="noStrike" kern="1200" cap="none" spc="0" normalizeH="0" baseline="0" noProof="0" dirty="0">
              <a:ln>
                <a:noFill/>
              </a:ln>
              <a:solidFill>
                <a:prstClr val="black">
                  <a:lumMod val="75000"/>
                  <a:lumOff val="25000"/>
                </a:prstClr>
              </a:solidFill>
              <a:effectLst/>
              <a:uLnTx/>
              <a:uFillTx/>
              <a:latin typeface="ITC Avant Garde Std Bk" panose="020B0502020202020204" pitchFamily="34" charset="0"/>
              <a:ea typeface="等线" panose="02010600030101010101" pitchFamily="2" charset="-122"/>
              <a:cs typeface="+mn-cs"/>
            </a:endParaRPr>
          </a:p>
        </p:txBody>
      </p:sp>
      <p:pic>
        <p:nvPicPr>
          <p:cNvPr id="3" name="Picture 2">
            <a:extLst>
              <a:ext uri="{FF2B5EF4-FFF2-40B4-BE49-F238E27FC236}">
                <a16:creationId xmlns:a16="http://schemas.microsoft.com/office/drawing/2014/main" id="{E271E3BF-61DE-4773-9AA0-535F7CF4821B}"/>
              </a:ext>
            </a:extLst>
          </p:cNvPr>
          <p:cNvPicPr>
            <a:picLocks noChangeAspect="1"/>
          </p:cNvPicPr>
          <p:nvPr/>
        </p:nvPicPr>
        <p:blipFill rotWithShape="1">
          <a:blip r:embed="rId2">
            <a:extLst>
              <a:ext uri="{28A0092B-C50C-407E-A947-70E740481C1C}">
                <a14:useLocalDpi xmlns:a14="http://schemas.microsoft.com/office/drawing/2010/main" val="0"/>
              </a:ext>
            </a:extLst>
          </a:blip>
          <a:srcRect l="38656" t="24220" r="37010" b="44357"/>
          <a:stretch/>
        </p:blipFill>
        <p:spPr>
          <a:xfrm>
            <a:off x="1794646" y="1983261"/>
            <a:ext cx="1951630" cy="1780825"/>
          </a:xfrm>
          <a:prstGeom prst="rect">
            <a:avLst/>
          </a:prstGeom>
        </p:spPr>
      </p:pic>
    </p:spTree>
    <p:extLst>
      <p:ext uri="{BB962C8B-B14F-4D97-AF65-F5344CB8AC3E}">
        <p14:creationId xmlns:p14="http://schemas.microsoft.com/office/powerpoint/2010/main" val="219781253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87010" y="832152"/>
            <a:ext cx="10817981"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862508" y="322924"/>
            <a:ext cx="366369" cy="366369"/>
          </a:xfrm>
          <a:prstGeom prst="ellipse">
            <a:avLst/>
          </a:prstGeom>
          <a:solidFill>
            <a:srgbClr val="2BB7B3"/>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 name="TextBox 34"/>
          <p:cNvSpPr txBox="1"/>
          <p:nvPr/>
        </p:nvSpPr>
        <p:spPr>
          <a:xfrm>
            <a:off x="1226684" y="213720"/>
            <a:ext cx="5764142" cy="584775"/>
          </a:xfrm>
          <a:prstGeom prst="rect">
            <a:avLst/>
          </a:prstGeom>
          <a:noFill/>
        </p:spPr>
        <p:txBody>
          <a:bodyPr wrap="none" rtlCol="0">
            <a:spAutoFit/>
          </a:bodyPr>
          <a:lstStyle/>
          <a:p>
            <a:pPr lvl="0" defTabSz="609585"/>
            <a:r>
              <a:rPr lang="en-US" altLang="zh-CN" sz="3200" dirty="0">
                <a:solidFill>
                  <a:prstClr val="black">
                    <a:lumMod val="75000"/>
                    <a:lumOff val="25000"/>
                  </a:prstClr>
                </a:solidFill>
                <a:latin typeface="Arial" panose="020B0604020202020204" pitchFamily="34" charset="0"/>
                <a:cs typeface="Arial" panose="020B0604020202020204" pitchFamily="34" charset="0"/>
              </a:rPr>
              <a:t>Tools analysis and comparison</a:t>
            </a:r>
          </a:p>
        </p:txBody>
      </p:sp>
      <p:pic>
        <p:nvPicPr>
          <p:cNvPr id="7" name="Picture 6">
            <a:extLst>
              <a:ext uri="{FF2B5EF4-FFF2-40B4-BE49-F238E27FC236}">
                <a16:creationId xmlns:a16="http://schemas.microsoft.com/office/drawing/2014/main" id="{86CC69EC-C1BF-4A67-9A87-6DDB345BE725}"/>
              </a:ext>
            </a:extLst>
          </p:cNvPr>
          <p:cNvPicPr>
            <a:picLocks noChangeAspect="1"/>
          </p:cNvPicPr>
          <p:nvPr/>
        </p:nvPicPr>
        <p:blipFill rotWithShape="1">
          <a:blip r:embed="rId3">
            <a:extLst>
              <a:ext uri="{28A0092B-C50C-407E-A947-70E740481C1C}">
                <a14:useLocalDpi xmlns:a14="http://schemas.microsoft.com/office/drawing/2010/main" val="0"/>
              </a:ext>
            </a:extLst>
          </a:blip>
          <a:srcRect l="12713" t="35010" r="13155" b="40588"/>
          <a:stretch/>
        </p:blipFill>
        <p:spPr>
          <a:xfrm>
            <a:off x="7670469" y="0"/>
            <a:ext cx="3971926" cy="923920"/>
          </a:xfrm>
          <a:prstGeom prst="rect">
            <a:avLst/>
          </a:prstGeom>
        </p:spPr>
      </p:pic>
      <p:sp>
        <p:nvSpPr>
          <p:cNvPr id="2" name="文本框 1">
            <a:extLst>
              <a:ext uri="{FF2B5EF4-FFF2-40B4-BE49-F238E27FC236}">
                <a16:creationId xmlns:a16="http://schemas.microsoft.com/office/drawing/2014/main" id="{9339131B-E8C0-452A-9A75-B84EE0BD5835}"/>
              </a:ext>
            </a:extLst>
          </p:cNvPr>
          <p:cNvSpPr txBox="1"/>
          <p:nvPr/>
        </p:nvSpPr>
        <p:spPr>
          <a:xfrm>
            <a:off x="687010" y="1330036"/>
            <a:ext cx="10955385" cy="1200329"/>
          </a:xfrm>
          <a:prstGeom prst="rect">
            <a:avLst/>
          </a:prstGeom>
          <a:noFill/>
        </p:spPr>
        <p:txBody>
          <a:bodyPr wrap="square" rtlCol="0">
            <a:spAutoFit/>
          </a:bodyPr>
          <a:lstStyle/>
          <a:p>
            <a:pPr marL="285750" indent="-285750">
              <a:buFont typeface="Wingdings" panose="05000000000000000000" pitchFamily="2" charset="2"/>
              <a:buChar char="l"/>
            </a:pPr>
            <a:r>
              <a:rPr lang="en-US" altLang="zh-CN" sz="2400" dirty="0"/>
              <a:t>At the algorithm level</a:t>
            </a:r>
          </a:p>
          <a:p>
            <a:pPr marL="285750" indent="-285750">
              <a:buFont typeface="Wingdings" panose="05000000000000000000" pitchFamily="2" charset="2"/>
              <a:buChar char="l"/>
            </a:pPr>
            <a:endParaRPr lang="en-US" altLang="zh-CN" sz="2400" dirty="0"/>
          </a:p>
          <a:p>
            <a:pPr marL="285750" indent="-285750">
              <a:buFont typeface="Wingdings" panose="05000000000000000000" pitchFamily="2" charset="2"/>
              <a:buChar char="l"/>
            </a:pPr>
            <a:r>
              <a:rPr lang="en-US" altLang="zh-CN" sz="2400" dirty="0"/>
              <a:t>Test in practical</a:t>
            </a:r>
            <a:endParaRPr lang="zh-CN" altLang="en-US" sz="2400" dirty="0"/>
          </a:p>
        </p:txBody>
      </p:sp>
      <p:pic>
        <p:nvPicPr>
          <p:cNvPr id="8" name="图片 7">
            <a:extLst>
              <a:ext uri="{FF2B5EF4-FFF2-40B4-BE49-F238E27FC236}">
                <a16:creationId xmlns:a16="http://schemas.microsoft.com/office/drawing/2014/main" id="{868A4A13-AE37-4D07-9464-699C759DFB9C}"/>
              </a:ext>
            </a:extLst>
          </p:cNvPr>
          <p:cNvPicPr/>
          <p:nvPr/>
        </p:nvPicPr>
        <p:blipFill>
          <a:blip r:embed="rId4">
            <a:extLst>
              <a:ext uri="{28A0092B-C50C-407E-A947-70E740481C1C}">
                <a14:useLocalDpi xmlns:a14="http://schemas.microsoft.com/office/drawing/2010/main" val="0"/>
              </a:ext>
            </a:extLst>
          </a:blip>
          <a:stretch>
            <a:fillRect/>
          </a:stretch>
        </p:blipFill>
        <p:spPr>
          <a:xfrm>
            <a:off x="687010" y="2987373"/>
            <a:ext cx="5620385" cy="3038475"/>
          </a:xfrm>
          <a:prstGeom prst="rect">
            <a:avLst/>
          </a:prstGeom>
        </p:spPr>
      </p:pic>
      <p:sp>
        <p:nvSpPr>
          <p:cNvPr id="3" name="文本框 2">
            <a:extLst>
              <a:ext uri="{FF2B5EF4-FFF2-40B4-BE49-F238E27FC236}">
                <a16:creationId xmlns:a16="http://schemas.microsoft.com/office/drawing/2014/main" id="{20EBE613-4185-44FD-9593-486EDFD5C37F}"/>
              </a:ext>
            </a:extLst>
          </p:cNvPr>
          <p:cNvSpPr txBox="1"/>
          <p:nvPr/>
        </p:nvSpPr>
        <p:spPr>
          <a:xfrm>
            <a:off x="6733309" y="3311973"/>
            <a:ext cx="5048772" cy="2031325"/>
          </a:xfrm>
          <a:prstGeom prst="rect">
            <a:avLst/>
          </a:prstGeom>
          <a:noFill/>
        </p:spPr>
        <p:txBody>
          <a:bodyPr wrap="square" rtlCol="0">
            <a:spAutoFit/>
          </a:bodyPr>
          <a:lstStyle/>
          <a:p>
            <a:pPr marL="285750" indent="-285750">
              <a:buFont typeface="Wingdings" panose="05000000000000000000" pitchFamily="2" charset="2"/>
              <a:buChar char="l"/>
            </a:pPr>
            <a:r>
              <a:rPr lang="en-US" altLang="zh-CN" dirty="0"/>
              <a:t>10Gbps</a:t>
            </a:r>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r>
              <a:rPr lang="en-US" altLang="zh-CN" dirty="0" err="1"/>
              <a:t>Endace</a:t>
            </a:r>
            <a:r>
              <a:rPr lang="en-US" altLang="zh-CN" dirty="0"/>
              <a:t> DAG card</a:t>
            </a:r>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r>
              <a:rPr lang="en-US" altLang="zh-CN" dirty="0"/>
              <a:t>Soft Router</a:t>
            </a:r>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r>
              <a:rPr lang="en-US" altLang="zh-CN" dirty="0"/>
              <a:t>Observe the performance of the tools in practical</a:t>
            </a:r>
            <a:endParaRPr lang="zh-CN" altLang="en-US" dirty="0"/>
          </a:p>
        </p:txBody>
      </p:sp>
    </p:spTree>
    <p:extLst>
      <p:ext uri="{BB962C8B-B14F-4D97-AF65-F5344CB8AC3E}">
        <p14:creationId xmlns:p14="http://schemas.microsoft.com/office/powerpoint/2010/main" val="378826879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87010" y="832152"/>
            <a:ext cx="10817981"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862508" y="322924"/>
            <a:ext cx="366369" cy="366369"/>
          </a:xfrm>
          <a:prstGeom prst="ellipse">
            <a:avLst/>
          </a:prstGeom>
          <a:solidFill>
            <a:srgbClr val="2BB7B3"/>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 name="TextBox 34"/>
          <p:cNvSpPr txBox="1"/>
          <p:nvPr/>
        </p:nvSpPr>
        <p:spPr>
          <a:xfrm>
            <a:off x="1226684" y="213720"/>
            <a:ext cx="6878806" cy="584775"/>
          </a:xfrm>
          <a:prstGeom prst="rect">
            <a:avLst/>
          </a:prstGeom>
          <a:noFill/>
        </p:spPr>
        <p:txBody>
          <a:bodyPr wrap="none" rtlCol="0">
            <a:spAutoFit/>
          </a:bodyPr>
          <a:lstStyle/>
          <a:p>
            <a:pPr lvl="0" defTabSz="609585"/>
            <a:r>
              <a:rPr lang="en-US" altLang="zh-CN" sz="3200" dirty="0">
                <a:solidFill>
                  <a:prstClr val="black">
                    <a:lumMod val="75000"/>
                    <a:lumOff val="25000"/>
                  </a:prstClr>
                </a:solidFill>
                <a:latin typeface="Arial" panose="020B0604020202020204" pitchFamily="34" charset="0"/>
                <a:cs typeface="Arial" panose="020B0604020202020204" pitchFamily="34" charset="0"/>
              </a:rPr>
              <a:t>Propose new measurement methods</a:t>
            </a:r>
          </a:p>
        </p:txBody>
      </p:sp>
      <p:pic>
        <p:nvPicPr>
          <p:cNvPr id="7" name="Picture 6">
            <a:extLst>
              <a:ext uri="{FF2B5EF4-FFF2-40B4-BE49-F238E27FC236}">
                <a16:creationId xmlns:a16="http://schemas.microsoft.com/office/drawing/2014/main" id="{86CC69EC-C1BF-4A67-9A87-6DDB345BE725}"/>
              </a:ext>
            </a:extLst>
          </p:cNvPr>
          <p:cNvPicPr>
            <a:picLocks noChangeAspect="1"/>
          </p:cNvPicPr>
          <p:nvPr/>
        </p:nvPicPr>
        <p:blipFill rotWithShape="1">
          <a:blip r:embed="rId3">
            <a:extLst>
              <a:ext uri="{28A0092B-C50C-407E-A947-70E740481C1C}">
                <a14:useLocalDpi xmlns:a14="http://schemas.microsoft.com/office/drawing/2010/main" val="0"/>
              </a:ext>
            </a:extLst>
          </a:blip>
          <a:srcRect l="12713" t="35010" r="13155" b="40588"/>
          <a:stretch/>
        </p:blipFill>
        <p:spPr>
          <a:xfrm>
            <a:off x="8105490" y="-11129"/>
            <a:ext cx="3971926" cy="923920"/>
          </a:xfrm>
          <a:prstGeom prst="rect">
            <a:avLst/>
          </a:prstGeom>
        </p:spPr>
      </p:pic>
      <p:sp>
        <p:nvSpPr>
          <p:cNvPr id="2" name="文本框 1">
            <a:extLst>
              <a:ext uri="{FF2B5EF4-FFF2-40B4-BE49-F238E27FC236}">
                <a16:creationId xmlns:a16="http://schemas.microsoft.com/office/drawing/2014/main" id="{9339131B-E8C0-452A-9A75-B84EE0BD5835}"/>
              </a:ext>
            </a:extLst>
          </p:cNvPr>
          <p:cNvSpPr txBox="1"/>
          <p:nvPr/>
        </p:nvSpPr>
        <p:spPr>
          <a:xfrm>
            <a:off x="687010" y="1137640"/>
            <a:ext cx="10955385" cy="1754326"/>
          </a:xfrm>
          <a:prstGeom prst="rect">
            <a:avLst/>
          </a:prstGeom>
          <a:noFill/>
        </p:spPr>
        <p:txBody>
          <a:bodyPr wrap="square" rtlCol="0">
            <a:spAutoFit/>
          </a:bodyPr>
          <a:lstStyle/>
          <a:p>
            <a:pPr>
              <a:lnSpc>
                <a:spcPct val="150000"/>
              </a:lnSpc>
            </a:pPr>
            <a:r>
              <a:rPr lang="en-US" altLang="zh-CN" sz="2400" dirty="0"/>
              <a:t>Probe Gap Model</a:t>
            </a:r>
            <a:r>
              <a:rPr lang="zh-CN" altLang="en-US" sz="2400" dirty="0"/>
              <a:t>（</a:t>
            </a:r>
            <a:r>
              <a:rPr lang="en-US" altLang="zh-CN" sz="2400" dirty="0"/>
              <a:t>PGM</a:t>
            </a:r>
            <a:r>
              <a:rPr lang="zh-CN" altLang="en-US" sz="2400" dirty="0"/>
              <a:t>）</a:t>
            </a:r>
            <a:endParaRPr lang="en-US" altLang="zh-CN" sz="2400" dirty="0"/>
          </a:p>
          <a:p>
            <a:pPr marL="342900" indent="-342900">
              <a:lnSpc>
                <a:spcPct val="150000"/>
              </a:lnSpc>
              <a:buFont typeface="Wingdings" panose="05000000000000000000" pitchFamily="2" charset="2"/>
              <a:buChar char="l"/>
            </a:pPr>
            <a:r>
              <a:rPr lang="zh-CN" altLang="en-US" dirty="0"/>
              <a:t>“</a:t>
            </a:r>
            <a:r>
              <a:rPr lang="en-US" altLang="zh-CN" dirty="0"/>
              <a:t>Underestimate</a:t>
            </a:r>
            <a:r>
              <a:rPr lang="zh-CN" altLang="en-US" dirty="0"/>
              <a:t>” </a:t>
            </a:r>
            <a:r>
              <a:rPr lang="en-US" altLang="zh-CN" dirty="0"/>
              <a:t>in multi-hop paths</a:t>
            </a:r>
          </a:p>
          <a:p>
            <a:pPr marL="342900" indent="-342900">
              <a:lnSpc>
                <a:spcPct val="150000"/>
              </a:lnSpc>
              <a:buFont typeface="Wingdings" panose="05000000000000000000" pitchFamily="2" charset="2"/>
              <a:buChar char="l"/>
            </a:pPr>
            <a:r>
              <a:rPr lang="en-US" altLang="zh-CN" dirty="0"/>
              <a:t>Assume that the bottleneck link capacity is known</a:t>
            </a:r>
          </a:p>
          <a:p>
            <a:pPr marL="342900" indent="-342900">
              <a:buFont typeface="Wingdings" panose="05000000000000000000" pitchFamily="2" charset="2"/>
              <a:buChar char="l"/>
            </a:pPr>
            <a:endParaRPr lang="en-US" altLang="zh-CN" dirty="0"/>
          </a:p>
        </p:txBody>
      </p:sp>
      <p:sp>
        <p:nvSpPr>
          <p:cNvPr id="9" name="文本框 8">
            <a:extLst>
              <a:ext uri="{FF2B5EF4-FFF2-40B4-BE49-F238E27FC236}">
                <a16:creationId xmlns:a16="http://schemas.microsoft.com/office/drawing/2014/main" id="{B25D7DE5-FB38-47E9-BC7A-9661A7F1BABD}"/>
              </a:ext>
            </a:extLst>
          </p:cNvPr>
          <p:cNvSpPr txBox="1"/>
          <p:nvPr/>
        </p:nvSpPr>
        <p:spPr>
          <a:xfrm>
            <a:off x="687010" y="3068003"/>
            <a:ext cx="10955385" cy="1849865"/>
          </a:xfrm>
          <a:prstGeom prst="rect">
            <a:avLst/>
          </a:prstGeom>
          <a:noFill/>
        </p:spPr>
        <p:txBody>
          <a:bodyPr wrap="square" rtlCol="0">
            <a:spAutoFit/>
          </a:bodyPr>
          <a:lstStyle/>
          <a:p>
            <a:pPr>
              <a:lnSpc>
                <a:spcPct val="150000"/>
              </a:lnSpc>
            </a:pPr>
            <a:r>
              <a:rPr lang="en-US" altLang="zh-CN" sz="2400" dirty="0"/>
              <a:t>Probe Rate Model</a:t>
            </a:r>
            <a:r>
              <a:rPr lang="zh-CN" altLang="en-US" sz="2400" dirty="0"/>
              <a:t>（</a:t>
            </a:r>
            <a:r>
              <a:rPr lang="en-US" altLang="zh-CN" sz="2400" dirty="0"/>
              <a:t>PRM</a:t>
            </a:r>
            <a:r>
              <a:rPr lang="zh-CN" altLang="en-US" sz="2400" dirty="0"/>
              <a:t>）</a:t>
            </a:r>
            <a:endParaRPr lang="en-US" altLang="zh-CN" sz="2400" dirty="0"/>
          </a:p>
          <a:p>
            <a:pPr marL="342900" indent="-342900">
              <a:lnSpc>
                <a:spcPct val="150000"/>
              </a:lnSpc>
              <a:buFont typeface="Wingdings" panose="05000000000000000000" pitchFamily="2" charset="2"/>
              <a:buChar char="l"/>
            </a:pPr>
            <a:r>
              <a:rPr lang="en-US" altLang="zh-CN" dirty="0"/>
              <a:t>Stable Accuracy</a:t>
            </a:r>
          </a:p>
          <a:p>
            <a:pPr marL="342900" indent="-342900">
              <a:lnSpc>
                <a:spcPct val="150000"/>
              </a:lnSpc>
              <a:buFont typeface="Wingdings" panose="05000000000000000000" pitchFamily="2" charset="2"/>
              <a:buChar char="l"/>
            </a:pPr>
            <a:r>
              <a:rPr lang="en-US" altLang="zh-CN" dirty="0"/>
              <a:t>Robust in complex network environments</a:t>
            </a:r>
          </a:p>
          <a:p>
            <a:pPr marL="342900" indent="-342900">
              <a:lnSpc>
                <a:spcPct val="150000"/>
              </a:lnSpc>
              <a:buFont typeface="Wingdings" panose="05000000000000000000" pitchFamily="2" charset="2"/>
              <a:buChar char="l"/>
            </a:pPr>
            <a:r>
              <a:rPr lang="en-US" altLang="zh-CN" dirty="0"/>
              <a:t>Combined with KF or HMM</a:t>
            </a:r>
          </a:p>
        </p:txBody>
      </p:sp>
      <p:sp>
        <p:nvSpPr>
          <p:cNvPr id="10" name="矩形 9">
            <a:extLst>
              <a:ext uri="{FF2B5EF4-FFF2-40B4-BE49-F238E27FC236}">
                <a16:creationId xmlns:a16="http://schemas.microsoft.com/office/drawing/2014/main" id="{99395540-D861-4D60-8068-31597C1FA7C4}"/>
              </a:ext>
            </a:extLst>
          </p:cNvPr>
          <p:cNvSpPr/>
          <p:nvPr/>
        </p:nvSpPr>
        <p:spPr>
          <a:xfrm>
            <a:off x="5513400" y="1568527"/>
            <a:ext cx="1302603" cy="1323439"/>
          </a:xfrm>
          <a:prstGeom prst="rect">
            <a:avLst/>
          </a:prstGeom>
          <a:noFill/>
        </p:spPr>
        <p:txBody>
          <a:bodyPr wrap="square" lIns="91440" tIns="45720" rIns="91440" bIns="45720">
            <a:spAutoFit/>
          </a:bodyPr>
          <a:lstStyle/>
          <a:p>
            <a:pPr algn="ctr"/>
            <a:endParaRPr lang="zh-CN" altLang="en-US" sz="80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12" name="矩形 11">
            <a:extLst>
              <a:ext uri="{FF2B5EF4-FFF2-40B4-BE49-F238E27FC236}">
                <a16:creationId xmlns:a16="http://schemas.microsoft.com/office/drawing/2014/main" id="{C49D96A7-D921-4912-815B-1EB2A1485B8A}"/>
              </a:ext>
            </a:extLst>
          </p:cNvPr>
          <p:cNvSpPr/>
          <p:nvPr/>
        </p:nvSpPr>
        <p:spPr>
          <a:xfrm>
            <a:off x="5332579" y="3994538"/>
            <a:ext cx="529312" cy="923330"/>
          </a:xfrm>
          <a:prstGeom prst="rect">
            <a:avLst/>
          </a:prstGeom>
          <a:noFill/>
        </p:spPr>
        <p:txBody>
          <a:bodyPr wrap="none" lIns="91440" tIns="45720" rIns="91440" bIns="45720">
            <a:spAutoFit/>
          </a:bodyPr>
          <a:lstStyle/>
          <a:p>
            <a:pPr algn="ctr"/>
            <a:r>
              <a:rPr lang="zh-CN" altLang="en-US" sz="5400" dirty="0">
                <a:ln w="0"/>
                <a:solidFill>
                  <a:schemeClr val="accent6"/>
                </a:solidFill>
                <a:effectLst>
                  <a:outerShdw blurRad="38100" dist="19050" dir="2700000" algn="tl" rotWithShape="0">
                    <a:schemeClr val="dk1">
                      <a:alpha val="40000"/>
                    </a:schemeClr>
                  </a:outerShdw>
                </a:effectLst>
              </a:rPr>
              <a:t>√</a:t>
            </a:r>
            <a:endParaRPr lang="zh-CN" altLang="en-US" sz="5400" b="0" cap="none" spc="0" dirty="0">
              <a:ln w="0"/>
              <a:solidFill>
                <a:schemeClr val="accent6"/>
              </a:solidFill>
              <a:effectLst>
                <a:outerShdw blurRad="38100" dist="19050" dir="2700000" algn="tl" rotWithShape="0">
                  <a:schemeClr val="dk1">
                    <a:alpha val="40000"/>
                  </a:schemeClr>
                </a:outerShdw>
              </a:effectLst>
            </a:endParaRPr>
          </a:p>
        </p:txBody>
      </p:sp>
      <p:sp>
        <p:nvSpPr>
          <p:cNvPr id="13" name="矩形 12">
            <a:extLst>
              <a:ext uri="{FF2B5EF4-FFF2-40B4-BE49-F238E27FC236}">
                <a16:creationId xmlns:a16="http://schemas.microsoft.com/office/drawing/2014/main" id="{13E5D9CC-85E2-4025-B5C7-119C963E0CAA}"/>
              </a:ext>
            </a:extLst>
          </p:cNvPr>
          <p:cNvSpPr/>
          <p:nvPr/>
        </p:nvSpPr>
        <p:spPr>
          <a:xfrm>
            <a:off x="5803381" y="1768581"/>
            <a:ext cx="646332" cy="923330"/>
          </a:xfrm>
          <a:prstGeom prst="rect">
            <a:avLst/>
          </a:prstGeom>
          <a:noFill/>
        </p:spPr>
        <p:txBody>
          <a:bodyPr wrap="none" lIns="91440" tIns="45720" rIns="91440" bIns="45720">
            <a:spAutoFit/>
          </a:bodyPr>
          <a:lstStyle/>
          <a:p>
            <a:pPr algn="ctr"/>
            <a:r>
              <a:rPr lang="en-US" altLang="zh-CN" sz="5400" dirty="0">
                <a:ln w="0"/>
                <a:solidFill>
                  <a:schemeClr val="accent2"/>
                </a:solidFill>
                <a:effectLst>
                  <a:outerShdw blurRad="38100" dist="19050" dir="2700000" algn="tl" rotWithShape="0">
                    <a:schemeClr val="dk1">
                      <a:alpha val="40000"/>
                    </a:schemeClr>
                  </a:outerShdw>
                </a:effectLst>
              </a:rPr>
              <a:t>×</a:t>
            </a:r>
            <a:endParaRPr lang="zh-CN" altLang="en-US" sz="5400" b="0" cap="none" spc="0" dirty="0">
              <a:ln w="0"/>
              <a:solidFill>
                <a:schemeClr val="accent2"/>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014771501"/>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87010" y="832152"/>
            <a:ext cx="10817981"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862508" y="322924"/>
            <a:ext cx="366369" cy="366369"/>
          </a:xfrm>
          <a:prstGeom prst="ellipse">
            <a:avLst/>
          </a:prstGeom>
          <a:solidFill>
            <a:srgbClr val="2BB7B3"/>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 name="TextBox 34"/>
          <p:cNvSpPr txBox="1"/>
          <p:nvPr/>
        </p:nvSpPr>
        <p:spPr>
          <a:xfrm>
            <a:off x="1226684" y="213720"/>
            <a:ext cx="3236784" cy="584775"/>
          </a:xfrm>
          <a:prstGeom prst="rect">
            <a:avLst/>
          </a:prstGeom>
          <a:noFill/>
        </p:spPr>
        <p:txBody>
          <a:bodyPr wrap="none" rtlCol="0">
            <a:spAutoFit/>
          </a:bodyPr>
          <a:lstStyle/>
          <a:p>
            <a:pPr lvl="0" defTabSz="609585"/>
            <a:r>
              <a:rPr lang="en-US" altLang="zh-CN" sz="3200" dirty="0">
                <a:solidFill>
                  <a:prstClr val="black">
                    <a:lumMod val="75000"/>
                    <a:lumOff val="25000"/>
                  </a:prstClr>
                </a:solidFill>
                <a:latin typeface="Arial" panose="020B0604020202020204" pitchFamily="34" charset="0"/>
                <a:cs typeface="Arial" panose="020B0604020202020204" pitchFamily="34" charset="0"/>
              </a:rPr>
              <a:t>Main Challenges</a:t>
            </a:r>
          </a:p>
        </p:txBody>
      </p:sp>
      <p:pic>
        <p:nvPicPr>
          <p:cNvPr id="7" name="Picture 6">
            <a:extLst>
              <a:ext uri="{FF2B5EF4-FFF2-40B4-BE49-F238E27FC236}">
                <a16:creationId xmlns:a16="http://schemas.microsoft.com/office/drawing/2014/main" id="{86CC69EC-C1BF-4A67-9A87-6DDB345BE725}"/>
              </a:ext>
            </a:extLst>
          </p:cNvPr>
          <p:cNvPicPr>
            <a:picLocks noChangeAspect="1"/>
          </p:cNvPicPr>
          <p:nvPr/>
        </p:nvPicPr>
        <p:blipFill rotWithShape="1">
          <a:blip r:embed="rId3">
            <a:extLst>
              <a:ext uri="{28A0092B-C50C-407E-A947-70E740481C1C}">
                <a14:useLocalDpi xmlns:a14="http://schemas.microsoft.com/office/drawing/2010/main" val="0"/>
              </a:ext>
            </a:extLst>
          </a:blip>
          <a:srcRect l="12713" t="35010" r="13155" b="40588"/>
          <a:stretch/>
        </p:blipFill>
        <p:spPr>
          <a:xfrm>
            <a:off x="8105490" y="-11129"/>
            <a:ext cx="3971926" cy="923920"/>
          </a:xfrm>
          <a:prstGeom prst="rect">
            <a:avLst/>
          </a:prstGeom>
        </p:spPr>
      </p:pic>
      <p:sp>
        <p:nvSpPr>
          <p:cNvPr id="2" name="文本框 1">
            <a:extLst>
              <a:ext uri="{FF2B5EF4-FFF2-40B4-BE49-F238E27FC236}">
                <a16:creationId xmlns:a16="http://schemas.microsoft.com/office/drawing/2014/main" id="{9339131B-E8C0-452A-9A75-B84EE0BD5835}"/>
              </a:ext>
            </a:extLst>
          </p:cNvPr>
          <p:cNvSpPr txBox="1"/>
          <p:nvPr/>
        </p:nvSpPr>
        <p:spPr>
          <a:xfrm>
            <a:off x="687010" y="1137640"/>
            <a:ext cx="10955385" cy="1249701"/>
          </a:xfrm>
          <a:prstGeom prst="rect">
            <a:avLst/>
          </a:prstGeom>
          <a:noFill/>
        </p:spPr>
        <p:txBody>
          <a:bodyPr wrap="square" rtlCol="0">
            <a:spAutoFit/>
          </a:bodyPr>
          <a:lstStyle/>
          <a:p>
            <a:pPr lvl="0" defTabSz="609585"/>
            <a:r>
              <a:rPr lang="en-US" altLang="zh-CN" sz="2400" dirty="0">
                <a:solidFill>
                  <a:prstClr val="black">
                    <a:lumMod val="75000"/>
                    <a:lumOff val="25000"/>
                  </a:prstClr>
                </a:solidFill>
                <a:latin typeface="Arial" panose="020B0604020202020204" pitchFamily="34" charset="0"/>
                <a:cs typeface="Arial" panose="020B0604020202020204" pitchFamily="34" charset="0"/>
              </a:rPr>
              <a:t>Tools analysis and comparison</a:t>
            </a:r>
          </a:p>
          <a:p>
            <a:pPr marL="342900" indent="-342900">
              <a:lnSpc>
                <a:spcPct val="150000"/>
              </a:lnSpc>
              <a:buFont typeface="Wingdings" panose="05000000000000000000" pitchFamily="2" charset="2"/>
              <a:buChar char="l"/>
            </a:pPr>
            <a:r>
              <a:rPr lang="en-US" altLang="zh-CN" dirty="0"/>
              <a:t>Tools do not work in 10Gbps links</a:t>
            </a:r>
          </a:p>
          <a:p>
            <a:pPr lvl="1">
              <a:lnSpc>
                <a:spcPct val="150000"/>
              </a:lnSpc>
            </a:pPr>
            <a:r>
              <a:rPr lang="en-US" altLang="zh-CN" dirty="0">
                <a:solidFill>
                  <a:srgbClr val="0070C0"/>
                </a:solidFill>
              </a:rPr>
              <a:t>Modify the tool source code</a:t>
            </a:r>
          </a:p>
        </p:txBody>
      </p:sp>
      <p:sp>
        <p:nvSpPr>
          <p:cNvPr id="9" name="文本框 8">
            <a:extLst>
              <a:ext uri="{FF2B5EF4-FFF2-40B4-BE49-F238E27FC236}">
                <a16:creationId xmlns:a16="http://schemas.microsoft.com/office/drawing/2014/main" id="{B25D7DE5-FB38-47E9-BC7A-9661A7F1BABD}"/>
              </a:ext>
            </a:extLst>
          </p:cNvPr>
          <p:cNvSpPr txBox="1"/>
          <p:nvPr/>
        </p:nvSpPr>
        <p:spPr>
          <a:xfrm>
            <a:off x="687010" y="3068003"/>
            <a:ext cx="10955385" cy="1665199"/>
          </a:xfrm>
          <a:prstGeom prst="rect">
            <a:avLst/>
          </a:prstGeom>
          <a:noFill/>
        </p:spPr>
        <p:txBody>
          <a:bodyPr wrap="square" rtlCol="0">
            <a:spAutoFit/>
          </a:bodyPr>
          <a:lstStyle/>
          <a:p>
            <a:pPr lvl="0" defTabSz="609585"/>
            <a:r>
              <a:rPr lang="en-US" altLang="zh-CN" sz="2400" dirty="0">
                <a:solidFill>
                  <a:prstClr val="black">
                    <a:lumMod val="75000"/>
                    <a:lumOff val="25000"/>
                  </a:prstClr>
                </a:solidFill>
                <a:latin typeface="Arial" panose="020B0604020202020204" pitchFamily="34" charset="0"/>
                <a:cs typeface="Arial" panose="020B0604020202020204" pitchFamily="34" charset="0"/>
              </a:rPr>
              <a:t>Propose new measurement method based on PRM</a:t>
            </a:r>
          </a:p>
          <a:p>
            <a:pPr marL="342900" indent="-342900">
              <a:lnSpc>
                <a:spcPct val="150000"/>
              </a:lnSpc>
              <a:buFont typeface="Wingdings" panose="05000000000000000000" pitchFamily="2" charset="2"/>
              <a:buChar char="l"/>
            </a:pPr>
            <a:r>
              <a:rPr lang="en-US" altLang="zh-CN" dirty="0"/>
              <a:t>Reduce the intrusion of the tested link</a:t>
            </a:r>
          </a:p>
          <a:p>
            <a:pPr marL="342900" indent="-342900">
              <a:lnSpc>
                <a:spcPct val="150000"/>
              </a:lnSpc>
              <a:buFont typeface="Wingdings" panose="05000000000000000000" pitchFamily="2" charset="2"/>
              <a:buChar char="l"/>
            </a:pPr>
            <a:r>
              <a:rPr lang="en-US" altLang="zh-CN" dirty="0"/>
              <a:t>Reduce measurement time </a:t>
            </a:r>
          </a:p>
          <a:p>
            <a:pPr lvl="1">
              <a:lnSpc>
                <a:spcPct val="150000"/>
              </a:lnSpc>
            </a:pPr>
            <a:r>
              <a:rPr lang="en-US" altLang="zh-CN" dirty="0">
                <a:solidFill>
                  <a:srgbClr val="0070C0"/>
                </a:solidFill>
              </a:rPr>
              <a:t>Special design of the probe</a:t>
            </a:r>
          </a:p>
        </p:txBody>
      </p:sp>
      <p:sp>
        <p:nvSpPr>
          <p:cNvPr id="10" name="矩形 9">
            <a:extLst>
              <a:ext uri="{FF2B5EF4-FFF2-40B4-BE49-F238E27FC236}">
                <a16:creationId xmlns:a16="http://schemas.microsoft.com/office/drawing/2014/main" id="{99395540-D861-4D60-8068-31597C1FA7C4}"/>
              </a:ext>
            </a:extLst>
          </p:cNvPr>
          <p:cNvSpPr/>
          <p:nvPr/>
        </p:nvSpPr>
        <p:spPr>
          <a:xfrm>
            <a:off x="5513400" y="1568527"/>
            <a:ext cx="1302603" cy="1323439"/>
          </a:xfrm>
          <a:prstGeom prst="rect">
            <a:avLst/>
          </a:prstGeom>
          <a:noFill/>
        </p:spPr>
        <p:txBody>
          <a:bodyPr wrap="square" lIns="91440" tIns="45720" rIns="91440" bIns="45720">
            <a:spAutoFit/>
          </a:bodyPr>
          <a:lstStyle/>
          <a:p>
            <a:pPr algn="ctr"/>
            <a:endParaRPr lang="zh-CN" altLang="en-US" sz="80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79829083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526670" y="1666124"/>
            <a:ext cx="2384573" cy="2384573"/>
            <a:chOff x="4240335" y="3008435"/>
            <a:chExt cx="3711332" cy="3711332"/>
          </a:xfrm>
        </p:grpSpPr>
        <p:sp>
          <p:nvSpPr>
            <p:cNvPr id="5" name="椭圆 4"/>
            <p:cNvSpPr/>
            <p:nvPr/>
          </p:nvSpPr>
          <p:spPr>
            <a:xfrm>
              <a:off x="4240335" y="3008435"/>
              <a:ext cx="3711332" cy="3711332"/>
            </a:xfrm>
            <a:prstGeom prst="ellipse">
              <a:avLst/>
            </a:prstGeom>
            <a:gradFill>
              <a:gsLst>
                <a:gs pos="100000">
                  <a:schemeClr val="bg1">
                    <a:lumMod val="75000"/>
                  </a:schemeClr>
                </a:gs>
                <a:gs pos="0">
                  <a:schemeClr val="bg1"/>
                </a:gs>
              </a:gsLst>
              <a:lin ang="5400000" scaled="0"/>
            </a:gradFill>
            <a:ln w="9525">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grpSp>
          <p:nvGrpSpPr>
            <p:cNvPr id="6" name="组合 5"/>
            <p:cNvGrpSpPr/>
            <p:nvPr/>
          </p:nvGrpSpPr>
          <p:grpSpPr>
            <a:xfrm>
              <a:off x="4710169" y="3478269"/>
              <a:ext cx="2771663" cy="2771663"/>
              <a:chOff x="2193191" y="1899415"/>
              <a:chExt cx="2421376" cy="2421376"/>
            </a:xfrm>
            <a:effectLst/>
          </p:grpSpPr>
          <p:sp>
            <p:nvSpPr>
              <p:cNvPr id="7" name="椭圆 6"/>
              <p:cNvSpPr/>
              <p:nvPr/>
            </p:nvSpPr>
            <p:spPr>
              <a:xfrm>
                <a:off x="2193191" y="1899415"/>
                <a:ext cx="2421376" cy="2421376"/>
              </a:xfrm>
              <a:prstGeom prst="ellipse">
                <a:avLst/>
              </a:prstGeom>
              <a:solidFill>
                <a:srgbClr val="2BB7B3"/>
              </a:solidFill>
              <a:ln w="31750">
                <a:gradFill flip="none" rotWithShape="1">
                  <a:gsLst>
                    <a:gs pos="0">
                      <a:schemeClr val="bg1">
                        <a:lumMod val="75000"/>
                      </a:schemeClr>
                    </a:gs>
                    <a:gs pos="100000">
                      <a:schemeClr val="bg1"/>
                    </a:gs>
                  </a:gsLst>
                  <a:lin ang="2700000" scaled="1"/>
                  <a:tileRect/>
                </a:gradFill>
              </a:ln>
              <a:effectLst>
                <a:innerShdw blurRad="127000" dist="63500" dir="13500000">
                  <a:schemeClr val="accent3">
                    <a:lumMod val="50000"/>
                    <a:alpha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8" name="椭圆 7"/>
              <p:cNvSpPr/>
              <p:nvPr/>
            </p:nvSpPr>
            <p:spPr>
              <a:xfrm>
                <a:off x="2345502" y="2051726"/>
                <a:ext cx="2116756" cy="2116756"/>
              </a:xfrm>
              <a:prstGeom prst="ellipse">
                <a:avLst/>
              </a:prstGeom>
              <a:solidFill>
                <a:schemeClr val="bg1">
                  <a:lumMod val="95000"/>
                </a:schemeClr>
              </a:solidFill>
              <a:ln w="50800">
                <a:noFill/>
              </a:ln>
              <a:effectLst>
                <a:outerShdw blurRad="152400" dist="63500" dir="2700000" algn="tl" rotWithShape="0">
                  <a:schemeClr val="accent3">
                    <a:lumMod val="50000"/>
                    <a:alpha val="64000"/>
                  </a:schemeClr>
                </a:outerShdw>
              </a:effectLst>
              <a:scene3d>
                <a:camera prst="orthographicFront"/>
                <a:lightRig rig="threePt" dir="t"/>
              </a:scene3d>
              <a:sp3d prstMaterial="softEdge">
                <a:bevelT w="82550" h="254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FFFFFF"/>
                  </a:solidFill>
                  <a:effectLst/>
                  <a:uLnTx/>
                  <a:uFillTx/>
                  <a:latin typeface="Calibri"/>
                  <a:ea typeface="宋体" panose="02010600030101010101" pitchFamily="2" charset="-122"/>
                  <a:cs typeface="+mn-cs"/>
                </a:endParaRPr>
              </a:p>
            </p:txBody>
          </p:sp>
        </p:grpSp>
      </p:grpSp>
      <p:sp>
        <p:nvSpPr>
          <p:cNvPr id="9" name="任意多边形 8"/>
          <p:cNvSpPr/>
          <p:nvPr/>
        </p:nvSpPr>
        <p:spPr>
          <a:xfrm>
            <a:off x="0" y="-1"/>
            <a:ext cx="2718956" cy="6858001"/>
          </a:xfrm>
          <a:custGeom>
            <a:avLst/>
            <a:gdLst>
              <a:gd name="connsiteX0" fmla="*/ 0 w 2837789"/>
              <a:gd name="connsiteY0" fmla="*/ 0 h 8001905"/>
              <a:gd name="connsiteX1" fmla="*/ 2837788 w 2837789"/>
              <a:gd name="connsiteY1" fmla="*/ 0 h 8001905"/>
              <a:gd name="connsiteX2" fmla="*/ 2837788 w 2837789"/>
              <a:gd name="connsiteY2" fmla="*/ 1968500 h 8001905"/>
              <a:gd name="connsiteX3" fmla="*/ 2837789 w 2837789"/>
              <a:gd name="connsiteY3" fmla="*/ 1968500 h 8001905"/>
              <a:gd name="connsiteX4" fmla="*/ 2837789 w 2837789"/>
              <a:gd name="connsiteY4" fmla="*/ 2363879 h 8001905"/>
              <a:gd name="connsiteX5" fmla="*/ 2618085 w 2837789"/>
              <a:gd name="connsiteY5" fmla="*/ 2386026 h 8001905"/>
              <a:gd name="connsiteX6" fmla="*/ 1747634 w 2837789"/>
              <a:gd name="connsiteY6" fmla="*/ 3454034 h 8001905"/>
              <a:gd name="connsiteX7" fmla="*/ 2618085 w 2837789"/>
              <a:gd name="connsiteY7" fmla="*/ 4522042 h 8001905"/>
              <a:gd name="connsiteX8" fmla="*/ 2837789 w 2837789"/>
              <a:gd name="connsiteY8" fmla="*/ 4544190 h 8001905"/>
              <a:gd name="connsiteX9" fmla="*/ 2837789 w 2837789"/>
              <a:gd name="connsiteY9" fmla="*/ 6858000 h 8001905"/>
              <a:gd name="connsiteX10" fmla="*/ 2837788 w 2837789"/>
              <a:gd name="connsiteY10" fmla="*/ 6858000 h 8001905"/>
              <a:gd name="connsiteX11" fmla="*/ 2837788 w 2837789"/>
              <a:gd name="connsiteY11" fmla="*/ 8001905 h 8001905"/>
              <a:gd name="connsiteX12" fmla="*/ 0 w 2837789"/>
              <a:gd name="connsiteY12" fmla="*/ 8001905 h 8001905"/>
              <a:gd name="connsiteX13" fmla="*/ 0 w 2837789"/>
              <a:gd name="connsiteY13" fmla="*/ 6858000 h 8001905"/>
              <a:gd name="connsiteX14" fmla="*/ 0 w 2837789"/>
              <a:gd name="connsiteY14" fmla="*/ 6376305 h 8001905"/>
              <a:gd name="connsiteX15" fmla="*/ 0 w 2837789"/>
              <a:gd name="connsiteY15" fmla="*/ 2133600 h 8001905"/>
              <a:gd name="connsiteX16" fmla="*/ 0 w 2837789"/>
              <a:gd name="connsiteY16" fmla="*/ 1968500 h 8001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37789" h="8001905">
                <a:moveTo>
                  <a:pt x="0" y="0"/>
                </a:moveTo>
                <a:lnTo>
                  <a:pt x="2837788" y="0"/>
                </a:lnTo>
                <a:lnTo>
                  <a:pt x="2837788" y="1968500"/>
                </a:lnTo>
                <a:lnTo>
                  <a:pt x="2837789" y="1968500"/>
                </a:lnTo>
                <a:lnTo>
                  <a:pt x="2837789" y="2363879"/>
                </a:lnTo>
                <a:lnTo>
                  <a:pt x="2618085" y="2386026"/>
                </a:lnTo>
                <a:cubicBezTo>
                  <a:pt x="2121320" y="2487680"/>
                  <a:pt x="1747634" y="2927218"/>
                  <a:pt x="1747634" y="3454034"/>
                </a:cubicBezTo>
                <a:cubicBezTo>
                  <a:pt x="1747634" y="3980852"/>
                  <a:pt x="2121320" y="4420389"/>
                  <a:pt x="2618085" y="4522042"/>
                </a:cubicBezTo>
                <a:lnTo>
                  <a:pt x="2837789" y="4544190"/>
                </a:lnTo>
                <a:lnTo>
                  <a:pt x="2837789" y="6858000"/>
                </a:lnTo>
                <a:lnTo>
                  <a:pt x="2837788" y="6858000"/>
                </a:lnTo>
                <a:lnTo>
                  <a:pt x="2837788" y="8001905"/>
                </a:lnTo>
                <a:lnTo>
                  <a:pt x="0" y="8001905"/>
                </a:lnTo>
                <a:lnTo>
                  <a:pt x="0" y="6858000"/>
                </a:lnTo>
                <a:lnTo>
                  <a:pt x="0" y="6376305"/>
                </a:lnTo>
                <a:lnTo>
                  <a:pt x="0" y="2133600"/>
                </a:lnTo>
                <a:lnTo>
                  <a:pt x="0" y="1968500"/>
                </a:lnTo>
                <a:close/>
              </a:path>
            </a:pathLst>
          </a:custGeom>
          <a:solidFill>
            <a:srgbClr val="2BB7B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0" name="圆角矩形 9"/>
          <p:cNvSpPr/>
          <p:nvPr/>
        </p:nvSpPr>
        <p:spPr>
          <a:xfrm>
            <a:off x="4001461" y="4379076"/>
            <a:ext cx="6838231" cy="42891"/>
          </a:xfrm>
          <a:prstGeom prst="roundRect">
            <a:avLst>
              <a:gd name="adj" fmla="val 50000"/>
            </a:avLst>
          </a:prstGeom>
          <a:gradFill>
            <a:gsLst>
              <a:gs pos="0">
                <a:schemeClr val="bg1">
                  <a:lumMod val="7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11" name="文本框 10"/>
          <p:cNvSpPr txBox="1"/>
          <p:nvPr/>
        </p:nvSpPr>
        <p:spPr>
          <a:xfrm>
            <a:off x="3855887" y="2092178"/>
            <a:ext cx="4805036" cy="1569660"/>
          </a:xfrm>
          <a:prstGeom prst="rect">
            <a:avLst/>
          </a:prstGeom>
          <a:noFill/>
        </p:spPr>
        <p:txBody>
          <a:bodyPr wrap="square" lIns="91440" tIns="45720" rIns="91440" bIns="45720"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altLang="zh-CN" sz="9600" b="0" i="0" u="none" strike="noStrike" kern="1200" cap="none" spc="0" normalizeH="0" baseline="0" noProof="0" dirty="0">
                <a:ln>
                  <a:noFill/>
                </a:ln>
                <a:solidFill>
                  <a:srgbClr val="2BB7B3"/>
                </a:solidFill>
                <a:effectLst/>
                <a:uLnTx/>
                <a:uFillTx/>
                <a:latin typeface="Impact" panose="020B0806030902050204" pitchFamily="34" charset="0"/>
                <a:ea typeface="等线" panose="02010600030101010101" pitchFamily="2" charset="-122"/>
                <a:cs typeface="+mn-cs"/>
              </a:rPr>
              <a:t>PART 04</a:t>
            </a:r>
            <a:endParaRPr kumimoji="0" lang="zh-CN" altLang="en-US" sz="9600" b="0" i="0" u="none" strike="noStrike" kern="1200" cap="none" spc="0" normalizeH="0" baseline="0" noProof="0" dirty="0">
              <a:ln>
                <a:noFill/>
              </a:ln>
              <a:solidFill>
                <a:srgbClr val="2BB7B3"/>
              </a:solidFill>
              <a:effectLst/>
              <a:uLnTx/>
              <a:uFillTx/>
              <a:latin typeface="Impact" panose="020B0806030902050204" pitchFamily="34" charset="0"/>
              <a:ea typeface="等线" panose="02010600030101010101" pitchFamily="2" charset="-122"/>
              <a:cs typeface="+mn-cs"/>
            </a:endParaRPr>
          </a:p>
        </p:txBody>
      </p:sp>
      <p:sp>
        <p:nvSpPr>
          <p:cNvPr id="12" name="文本框 11"/>
          <p:cNvSpPr txBox="1"/>
          <p:nvPr/>
        </p:nvSpPr>
        <p:spPr>
          <a:xfrm>
            <a:off x="3865854" y="3777734"/>
            <a:ext cx="4795068" cy="584775"/>
          </a:xfrm>
          <a:prstGeom prst="rect">
            <a:avLst/>
          </a:prstGeom>
          <a:noFill/>
        </p:spPr>
        <p:txBody>
          <a:bodyPr wrap="square" rtlCol="0">
            <a:spAutoFit/>
          </a:bodyPr>
          <a:lstStyle/>
          <a:p>
            <a:pPr lvl="0">
              <a:defRPr/>
            </a:pPr>
            <a:r>
              <a:rPr lang="en-US" altLang="zh-CN" sz="3200" b="1" dirty="0">
                <a:solidFill>
                  <a:prstClr val="black">
                    <a:lumMod val="75000"/>
                    <a:lumOff val="25000"/>
                  </a:prstClr>
                </a:solidFill>
                <a:latin typeface="ITC Avant Garde Std Bk" panose="020B0502020202020204" pitchFamily="34" charset="0"/>
              </a:rPr>
              <a:t>Research Plans</a:t>
            </a:r>
            <a:endParaRPr kumimoji="0" lang="en-US" altLang="zh-CN" sz="3200" b="1" i="0" u="none" strike="noStrike" kern="1200" cap="none" spc="0" normalizeH="0" baseline="0" noProof="0" dirty="0">
              <a:ln>
                <a:noFill/>
              </a:ln>
              <a:solidFill>
                <a:prstClr val="black">
                  <a:lumMod val="75000"/>
                  <a:lumOff val="25000"/>
                </a:prstClr>
              </a:solidFill>
              <a:effectLst/>
              <a:uLnTx/>
              <a:uFillTx/>
              <a:latin typeface="ITC Avant Garde Std Bk" panose="020B0502020202020204" pitchFamily="34" charset="0"/>
              <a:ea typeface="等线" panose="02010600030101010101" pitchFamily="2" charset="-122"/>
              <a:cs typeface="+mn-cs"/>
            </a:endParaRPr>
          </a:p>
        </p:txBody>
      </p:sp>
      <p:pic>
        <p:nvPicPr>
          <p:cNvPr id="3" name="Picture 2">
            <a:extLst>
              <a:ext uri="{FF2B5EF4-FFF2-40B4-BE49-F238E27FC236}">
                <a16:creationId xmlns:a16="http://schemas.microsoft.com/office/drawing/2014/main" id="{E271E3BF-61DE-4773-9AA0-535F7CF4821B}"/>
              </a:ext>
            </a:extLst>
          </p:cNvPr>
          <p:cNvPicPr>
            <a:picLocks noChangeAspect="1"/>
          </p:cNvPicPr>
          <p:nvPr/>
        </p:nvPicPr>
        <p:blipFill rotWithShape="1">
          <a:blip r:embed="rId2">
            <a:extLst>
              <a:ext uri="{28A0092B-C50C-407E-A947-70E740481C1C}">
                <a14:useLocalDpi xmlns:a14="http://schemas.microsoft.com/office/drawing/2010/main" val="0"/>
              </a:ext>
            </a:extLst>
          </a:blip>
          <a:srcRect l="38656" t="24220" r="37010" b="44357"/>
          <a:stretch/>
        </p:blipFill>
        <p:spPr>
          <a:xfrm>
            <a:off x="1794646" y="1983261"/>
            <a:ext cx="1951630" cy="1780825"/>
          </a:xfrm>
          <a:prstGeom prst="rect">
            <a:avLst/>
          </a:prstGeom>
        </p:spPr>
      </p:pic>
    </p:spTree>
    <p:extLst>
      <p:ext uri="{BB962C8B-B14F-4D97-AF65-F5344CB8AC3E}">
        <p14:creationId xmlns:p14="http://schemas.microsoft.com/office/powerpoint/2010/main" val="245497114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87010" y="832152"/>
            <a:ext cx="10817981"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862508" y="322924"/>
            <a:ext cx="366369" cy="366369"/>
          </a:xfrm>
          <a:prstGeom prst="ellipse">
            <a:avLst/>
          </a:prstGeom>
          <a:solidFill>
            <a:srgbClr val="2BB7B3"/>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 name="TextBox 34"/>
          <p:cNvSpPr txBox="1"/>
          <p:nvPr/>
        </p:nvSpPr>
        <p:spPr>
          <a:xfrm>
            <a:off x="1226684" y="213720"/>
            <a:ext cx="2529860" cy="584775"/>
          </a:xfrm>
          <a:prstGeom prst="rect">
            <a:avLst/>
          </a:prstGeom>
          <a:noFill/>
        </p:spPr>
        <p:txBody>
          <a:bodyPr wrap="none" rtlCol="0">
            <a:spAutoFit/>
          </a:bodyPr>
          <a:lstStyle/>
          <a:p>
            <a:pPr lvl="0" defTabSz="609585"/>
            <a:r>
              <a:rPr lang="en-US" altLang="zh-CN" sz="3200" dirty="0">
                <a:solidFill>
                  <a:prstClr val="black">
                    <a:lumMod val="75000"/>
                    <a:lumOff val="25000"/>
                  </a:prstClr>
                </a:solidFill>
                <a:latin typeface="Arial" panose="020B0604020202020204" pitchFamily="34" charset="0"/>
                <a:cs typeface="Arial" panose="020B0604020202020204" pitchFamily="34" charset="0"/>
              </a:rPr>
              <a:t>Requirement</a:t>
            </a:r>
          </a:p>
        </p:txBody>
      </p:sp>
      <p:pic>
        <p:nvPicPr>
          <p:cNvPr id="7" name="Picture 6">
            <a:extLst>
              <a:ext uri="{FF2B5EF4-FFF2-40B4-BE49-F238E27FC236}">
                <a16:creationId xmlns:a16="http://schemas.microsoft.com/office/drawing/2014/main" id="{86CC69EC-C1BF-4A67-9A87-6DDB345BE725}"/>
              </a:ext>
            </a:extLst>
          </p:cNvPr>
          <p:cNvPicPr>
            <a:picLocks noChangeAspect="1"/>
          </p:cNvPicPr>
          <p:nvPr/>
        </p:nvPicPr>
        <p:blipFill rotWithShape="1">
          <a:blip r:embed="rId3">
            <a:extLst>
              <a:ext uri="{28A0092B-C50C-407E-A947-70E740481C1C}">
                <a14:useLocalDpi xmlns:a14="http://schemas.microsoft.com/office/drawing/2010/main" val="0"/>
              </a:ext>
            </a:extLst>
          </a:blip>
          <a:srcRect l="12713" t="35010" r="13155" b="40588"/>
          <a:stretch/>
        </p:blipFill>
        <p:spPr>
          <a:xfrm>
            <a:off x="8105490" y="-11129"/>
            <a:ext cx="3971926" cy="923920"/>
          </a:xfrm>
          <a:prstGeom prst="rect">
            <a:avLst/>
          </a:prstGeom>
        </p:spPr>
      </p:pic>
      <p:sp>
        <p:nvSpPr>
          <p:cNvPr id="2" name="文本框 1">
            <a:extLst>
              <a:ext uri="{FF2B5EF4-FFF2-40B4-BE49-F238E27FC236}">
                <a16:creationId xmlns:a16="http://schemas.microsoft.com/office/drawing/2014/main" id="{9339131B-E8C0-452A-9A75-B84EE0BD5835}"/>
              </a:ext>
            </a:extLst>
          </p:cNvPr>
          <p:cNvSpPr txBox="1"/>
          <p:nvPr/>
        </p:nvSpPr>
        <p:spPr>
          <a:xfrm>
            <a:off x="687010" y="1137640"/>
            <a:ext cx="10955385" cy="1849865"/>
          </a:xfrm>
          <a:prstGeom prst="rect">
            <a:avLst/>
          </a:prstGeom>
          <a:noFill/>
        </p:spPr>
        <p:txBody>
          <a:bodyPr wrap="square" rtlCol="0">
            <a:spAutoFit/>
          </a:bodyPr>
          <a:lstStyle/>
          <a:p>
            <a:pPr lvl="0" defTabSz="609585">
              <a:lnSpc>
                <a:spcPct val="150000"/>
              </a:lnSpc>
            </a:pPr>
            <a:r>
              <a:rPr lang="en-US" altLang="zh-CN" sz="2400" dirty="0">
                <a:solidFill>
                  <a:prstClr val="black">
                    <a:lumMod val="75000"/>
                    <a:lumOff val="25000"/>
                  </a:prstClr>
                </a:solidFill>
                <a:latin typeface="Arial" panose="020B0604020202020204" pitchFamily="34" charset="0"/>
                <a:cs typeface="Arial" panose="020B0604020202020204" pitchFamily="34" charset="0"/>
              </a:rPr>
              <a:t>Hardware</a:t>
            </a:r>
          </a:p>
          <a:p>
            <a:pPr marL="285750" lvl="0" indent="-285750" defTabSz="609585">
              <a:lnSpc>
                <a:spcPct val="150000"/>
              </a:lnSpc>
              <a:buFont typeface="Wingdings" panose="05000000000000000000" pitchFamily="2" charset="2"/>
              <a:buChar char="l"/>
            </a:pPr>
            <a:r>
              <a:rPr lang="en-US" altLang="zh-CN" dirty="0"/>
              <a:t>Hosts with 10G optical network card</a:t>
            </a:r>
          </a:p>
          <a:p>
            <a:pPr marL="285750" lvl="0" indent="-285750" defTabSz="609585">
              <a:lnSpc>
                <a:spcPct val="150000"/>
              </a:lnSpc>
              <a:buFont typeface="Wingdings" panose="05000000000000000000" pitchFamily="2" charset="2"/>
              <a:buChar char="l"/>
            </a:pPr>
            <a:r>
              <a:rPr lang="en-US" altLang="zh-CN" dirty="0"/>
              <a:t>Switch with optical network port</a:t>
            </a:r>
          </a:p>
          <a:p>
            <a:pPr marL="285750" lvl="0" indent="-285750" defTabSz="609585">
              <a:lnSpc>
                <a:spcPct val="150000"/>
              </a:lnSpc>
              <a:buFont typeface="Wingdings" panose="05000000000000000000" pitchFamily="2" charset="2"/>
              <a:buChar char="l"/>
            </a:pPr>
            <a:r>
              <a:rPr lang="en-US" altLang="zh-CN" dirty="0" err="1"/>
              <a:t>Endace</a:t>
            </a:r>
            <a:r>
              <a:rPr lang="en-US" altLang="zh-CN" dirty="0"/>
              <a:t> DAG card</a:t>
            </a:r>
          </a:p>
        </p:txBody>
      </p:sp>
      <p:sp>
        <p:nvSpPr>
          <p:cNvPr id="9" name="文本框 8">
            <a:extLst>
              <a:ext uri="{FF2B5EF4-FFF2-40B4-BE49-F238E27FC236}">
                <a16:creationId xmlns:a16="http://schemas.microsoft.com/office/drawing/2014/main" id="{B25D7DE5-FB38-47E9-BC7A-9661A7F1BABD}"/>
              </a:ext>
            </a:extLst>
          </p:cNvPr>
          <p:cNvSpPr txBox="1"/>
          <p:nvPr/>
        </p:nvSpPr>
        <p:spPr>
          <a:xfrm>
            <a:off x="687010" y="3418392"/>
            <a:ext cx="10955385" cy="834203"/>
          </a:xfrm>
          <a:prstGeom prst="rect">
            <a:avLst/>
          </a:prstGeom>
          <a:noFill/>
        </p:spPr>
        <p:txBody>
          <a:bodyPr wrap="square" rtlCol="0">
            <a:spAutoFit/>
          </a:bodyPr>
          <a:lstStyle/>
          <a:p>
            <a:pPr lvl="0" defTabSz="609585"/>
            <a:r>
              <a:rPr lang="en-US" altLang="zh-CN" sz="2400" dirty="0">
                <a:solidFill>
                  <a:prstClr val="black">
                    <a:lumMod val="75000"/>
                    <a:lumOff val="25000"/>
                  </a:prstClr>
                </a:solidFill>
                <a:latin typeface="Arial" panose="020B0604020202020204" pitchFamily="34" charset="0"/>
                <a:cs typeface="Arial" panose="020B0604020202020204" pitchFamily="34" charset="0"/>
              </a:rPr>
              <a:t>Software</a:t>
            </a:r>
          </a:p>
          <a:p>
            <a:pPr marL="342900" indent="-342900">
              <a:lnSpc>
                <a:spcPct val="150000"/>
              </a:lnSpc>
              <a:buFont typeface="Wingdings" panose="05000000000000000000" pitchFamily="2" charset="2"/>
              <a:buChar char="l"/>
            </a:pPr>
            <a:r>
              <a:rPr lang="en-US" altLang="zh-CN" dirty="0"/>
              <a:t>Source code for existing tools</a:t>
            </a:r>
            <a:endParaRPr lang="en-US" altLang="zh-CN" dirty="0">
              <a:solidFill>
                <a:srgbClr val="0070C0"/>
              </a:solidFill>
            </a:endParaRPr>
          </a:p>
        </p:txBody>
      </p:sp>
      <p:sp>
        <p:nvSpPr>
          <p:cNvPr id="10" name="矩形 9">
            <a:extLst>
              <a:ext uri="{FF2B5EF4-FFF2-40B4-BE49-F238E27FC236}">
                <a16:creationId xmlns:a16="http://schemas.microsoft.com/office/drawing/2014/main" id="{99395540-D861-4D60-8068-31597C1FA7C4}"/>
              </a:ext>
            </a:extLst>
          </p:cNvPr>
          <p:cNvSpPr/>
          <p:nvPr/>
        </p:nvSpPr>
        <p:spPr>
          <a:xfrm>
            <a:off x="5513400" y="1568527"/>
            <a:ext cx="1302603" cy="1323439"/>
          </a:xfrm>
          <a:prstGeom prst="rect">
            <a:avLst/>
          </a:prstGeom>
          <a:noFill/>
        </p:spPr>
        <p:txBody>
          <a:bodyPr wrap="square" lIns="91440" tIns="45720" rIns="91440" bIns="45720">
            <a:spAutoFit/>
          </a:bodyPr>
          <a:lstStyle/>
          <a:p>
            <a:pPr algn="ctr"/>
            <a:endParaRPr lang="zh-CN" altLang="en-US" sz="80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256594572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87010" y="832152"/>
            <a:ext cx="10817981"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862508" y="322924"/>
            <a:ext cx="366369" cy="366369"/>
          </a:xfrm>
          <a:prstGeom prst="ellipse">
            <a:avLst/>
          </a:prstGeom>
          <a:solidFill>
            <a:srgbClr val="2BB7B3"/>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 name="TextBox 34"/>
          <p:cNvSpPr txBox="1"/>
          <p:nvPr/>
        </p:nvSpPr>
        <p:spPr>
          <a:xfrm>
            <a:off x="1226684" y="213720"/>
            <a:ext cx="1210588" cy="584775"/>
          </a:xfrm>
          <a:prstGeom prst="rect">
            <a:avLst/>
          </a:prstGeom>
          <a:noFill/>
        </p:spPr>
        <p:txBody>
          <a:bodyPr wrap="none" rtlCol="0">
            <a:spAutoFit/>
          </a:bodyPr>
          <a:lstStyle/>
          <a:p>
            <a:pPr lvl="0" defTabSz="609585"/>
            <a:r>
              <a:rPr lang="en-US" altLang="zh-CN" sz="3200" dirty="0">
                <a:solidFill>
                  <a:prstClr val="black">
                    <a:lumMod val="75000"/>
                    <a:lumOff val="25000"/>
                  </a:prstClr>
                </a:solidFill>
                <a:latin typeface="Arial" panose="020B0604020202020204" pitchFamily="34" charset="0"/>
                <a:cs typeface="Arial" panose="020B0604020202020204" pitchFamily="34" charset="0"/>
              </a:rPr>
              <a:t>Plans</a:t>
            </a:r>
          </a:p>
        </p:txBody>
      </p:sp>
      <p:pic>
        <p:nvPicPr>
          <p:cNvPr id="7" name="Picture 6">
            <a:extLst>
              <a:ext uri="{FF2B5EF4-FFF2-40B4-BE49-F238E27FC236}">
                <a16:creationId xmlns:a16="http://schemas.microsoft.com/office/drawing/2014/main" id="{86CC69EC-C1BF-4A67-9A87-6DDB345BE725}"/>
              </a:ext>
            </a:extLst>
          </p:cNvPr>
          <p:cNvPicPr>
            <a:picLocks noChangeAspect="1"/>
          </p:cNvPicPr>
          <p:nvPr/>
        </p:nvPicPr>
        <p:blipFill rotWithShape="1">
          <a:blip r:embed="rId3">
            <a:extLst>
              <a:ext uri="{28A0092B-C50C-407E-A947-70E740481C1C}">
                <a14:useLocalDpi xmlns:a14="http://schemas.microsoft.com/office/drawing/2010/main" val="0"/>
              </a:ext>
            </a:extLst>
          </a:blip>
          <a:srcRect l="12713" t="35010" r="13155" b="40588"/>
          <a:stretch/>
        </p:blipFill>
        <p:spPr>
          <a:xfrm>
            <a:off x="8105490" y="-11129"/>
            <a:ext cx="3971926" cy="923920"/>
          </a:xfrm>
          <a:prstGeom prst="rect">
            <a:avLst/>
          </a:prstGeom>
        </p:spPr>
      </p:pic>
      <p:sp>
        <p:nvSpPr>
          <p:cNvPr id="2" name="文本框 1">
            <a:extLst>
              <a:ext uri="{FF2B5EF4-FFF2-40B4-BE49-F238E27FC236}">
                <a16:creationId xmlns:a16="http://schemas.microsoft.com/office/drawing/2014/main" id="{9339131B-E8C0-452A-9A75-B84EE0BD5835}"/>
              </a:ext>
            </a:extLst>
          </p:cNvPr>
          <p:cNvSpPr txBox="1"/>
          <p:nvPr/>
        </p:nvSpPr>
        <p:spPr>
          <a:xfrm>
            <a:off x="687010" y="1137640"/>
            <a:ext cx="10955385" cy="1434367"/>
          </a:xfrm>
          <a:prstGeom prst="rect">
            <a:avLst/>
          </a:prstGeom>
          <a:noFill/>
        </p:spPr>
        <p:txBody>
          <a:bodyPr wrap="square" rtlCol="0">
            <a:spAutoFit/>
          </a:bodyPr>
          <a:lstStyle/>
          <a:p>
            <a:pPr lvl="0" defTabSz="609585">
              <a:lnSpc>
                <a:spcPct val="150000"/>
              </a:lnSpc>
            </a:pPr>
            <a:r>
              <a:rPr lang="en-US" altLang="zh-CN" sz="2400" dirty="0">
                <a:solidFill>
                  <a:prstClr val="black">
                    <a:lumMod val="75000"/>
                    <a:lumOff val="25000"/>
                  </a:prstClr>
                </a:solidFill>
                <a:latin typeface="Arial" panose="020B0604020202020204" pitchFamily="34" charset="0"/>
                <a:cs typeface="Arial" panose="020B0604020202020204" pitchFamily="34" charset="0"/>
              </a:rPr>
              <a:t>Completed works</a:t>
            </a:r>
          </a:p>
          <a:p>
            <a:pPr marL="285750" indent="-285750" defTabSz="609585">
              <a:lnSpc>
                <a:spcPct val="150000"/>
              </a:lnSpc>
              <a:buFont typeface="Wingdings" panose="05000000000000000000" pitchFamily="2" charset="2"/>
              <a:buChar char="l"/>
            </a:pPr>
            <a:r>
              <a:rPr lang="en-US" altLang="zh-CN" dirty="0">
                <a:solidFill>
                  <a:prstClr val="black">
                    <a:lumMod val="75000"/>
                    <a:lumOff val="25000"/>
                  </a:prstClr>
                </a:solidFill>
                <a:latin typeface="Arial" panose="020B0604020202020204" pitchFamily="34" charset="0"/>
                <a:cs typeface="Arial" panose="020B0604020202020204" pitchFamily="34" charset="0"/>
              </a:rPr>
              <a:t>Tools analysis and comparison </a:t>
            </a:r>
            <a:r>
              <a:rPr lang="en-US" altLang="zh-CN" dirty="0"/>
              <a:t>At the algorithm level</a:t>
            </a:r>
            <a:endParaRPr lang="en-US" altLang="zh-CN" dirty="0">
              <a:solidFill>
                <a:prstClr val="black">
                  <a:lumMod val="75000"/>
                  <a:lumOff val="25000"/>
                </a:prstClr>
              </a:solidFill>
              <a:latin typeface="Arial" panose="020B0604020202020204" pitchFamily="34" charset="0"/>
              <a:cs typeface="Arial" panose="020B0604020202020204" pitchFamily="34" charset="0"/>
            </a:endParaRPr>
          </a:p>
          <a:p>
            <a:pPr marL="285750" indent="-285750" defTabSz="609585">
              <a:lnSpc>
                <a:spcPct val="150000"/>
              </a:lnSpc>
              <a:buFont typeface="Wingdings" panose="05000000000000000000" pitchFamily="2" charset="2"/>
              <a:buChar char="l"/>
            </a:pPr>
            <a:r>
              <a:rPr lang="en-US" altLang="zh-CN" dirty="0"/>
              <a:t>Testbed construction</a:t>
            </a:r>
          </a:p>
        </p:txBody>
      </p:sp>
      <p:sp>
        <p:nvSpPr>
          <p:cNvPr id="9" name="文本框 8">
            <a:extLst>
              <a:ext uri="{FF2B5EF4-FFF2-40B4-BE49-F238E27FC236}">
                <a16:creationId xmlns:a16="http://schemas.microsoft.com/office/drawing/2014/main" id="{B25D7DE5-FB38-47E9-BC7A-9661A7F1BABD}"/>
              </a:ext>
            </a:extLst>
          </p:cNvPr>
          <p:cNvSpPr txBox="1"/>
          <p:nvPr/>
        </p:nvSpPr>
        <p:spPr>
          <a:xfrm>
            <a:off x="687010" y="3068003"/>
            <a:ext cx="10955385" cy="2903359"/>
          </a:xfrm>
          <a:prstGeom prst="rect">
            <a:avLst/>
          </a:prstGeom>
          <a:noFill/>
        </p:spPr>
        <p:txBody>
          <a:bodyPr wrap="square" rtlCol="0">
            <a:spAutoFit/>
          </a:bodyPr>
          <a:lstStyle/>
          <a:p>
            <a:pPr lvl="0" defTabSz="609585"/>
            <a:r>
              <a:rPr lang="en-US" altLang="zh-CN" sz="2400" dirty="0">
                <a:solidFill>
                  <a:prstClr val="black">
                    <a:lumMod val="75000"/>
                    <a:lumOff val="25000"/>
                  </a:prstClr>
                </a:solidFill>
                <a:latin typeface="Arial" panose="020B0604020202020204" pitchFamily="34" charset="0"/>
                <a:cs typeface="Arial" panose="020B0604020202020204" pitchFamily="34" charset="0"/>
              </a:rPr>
              <a:t>Future works Plans</a:t>
            </a:r>
          </a:p>
          <a:p>
            <a:pPr marL="342900" lvl="0" indent="-342900" defTabSz="609585">
              <a:lnSpc>
                <a:spcPct val="150000"/>
              </a:lnSpc>
              <a:buFont typeface="Wingdings" panose="05000000000000000000" pitchFamily="2" charset="2"/>
              <a:buChar char="l"/>
            </a:pPr>
            <a:r>
              <a:rPr lang="en-US" altLang="zh-CN" dirty="0">
                <a:solidFill>
                  <a:prstClr val="black">
                    <a:lumMod val="75000"/>
                    <a:lumOff val="25000"/>
                  </a:prstClr>
                </a:solidFill>
                <a:latin typeface="Arial" panose="020B0604020202020204" pitchFamily="34" charset="0"/>
                <a:cs typeface="Arial" panose="020B0604020202020204" pitchFamily="34" charset="0"/>
              </a:rPr>
              <a:t>July - August 2019, testing existing tools on the testbed, write an analysis report to prepare for follow-up</a:t>
            </a:r>
          </a:p>
          <a:p>
            <a:pPr marL="342900" lvl="0" indent="-342900" defTabSz="609585">
              <a:lnSpc>
                <a:spcPct val="150000"/>
              </a:lnSpc>
              <a:buFont typeface="Wingdings" panose="05000000000000000000" pitchFamily="2" charset="2"/>
              <a:buChar char="l"/>
            </a:pPr>
            <a:r>
              <a:rPr lang="en-US" altLang="zh-CN" dirty="0">
                <a:solidFill>
                  <a:prstClr val="black">
                    <a:lumMod val="75000"/>
                    <a:lumOff val="25000"/>
                  </a:prstClr>
                </a:solidFill>
                <a:latin typeface="Arial" panose="020B0604020202020204" pitchFamily="34" charset="0"/>
                <a:cs typeface="Arial" panose="020B0604020202020204" pitchFamily="34" charset="0"/>
              </a:rPr>
              <a:t>September - December 2019, based on the results of the previous stage work, proposing a new measurement method</a:t>
            </a:r>
            <a:r>
              <a:rPr lang="zh-CN" altLang="en-US" dirty="0">
                <a:solidFill>
                  <a:prstClr val="black">
                    <a:lumMod val="75000"/>
                    <a:lumOff val="25000"/>
                  </a:prstClr>
                </a:solidFill>
                <a:latin typeface="Arial" panose="020B0604020202020204" pitchFamily="34" charset="0"/>
                <a:cs typeface="Arial" panose="020B0604020202020204" pitchFamily="34" charset="0"/>
              </a:rPr>
              <a:t>，</a:t>
            </a:r>
            <a:r>
              <a:rPr lang="en-US" altLang="zh-CN" dirty="0">
                <a:solidFill>
                  <a:prstClr val="black">
                    <a:lumMod val="75000"/>
                    <a:lumOff val="25000"/>
                  </a:prstClr>
                </a:solidFill>
                <a:latin typeface="Arial" panose="020B0604020202020204" pitchFamily="34" charset="0"/>
                <a:cs typeface="Arial" panose="020B0604020202020204" pitchFamily="34" charset="0"/>
              </a:rPr>
              <a:t>and real environment testing are carried out.</a:t>
            </a:r>
          </a:p>
          <a:p>
            <a:pPr marL="342900" lvl="0" indent="-342900" defTabSz="609585">
              <a:lnSpc>
                <a:spcPct val="150000"/>
              </a:lnSpc>
              <a:buFont typeface="Wingdings" panose="05000000000000000000" pitchFamily="2" charset="2"/>
              <a:buChar char="l"/>
            </a:pPr>
            <a:r>
              <a:rPr lang="en-US" altLang="zh-CN" dirty="0">
                <a:solidFill>
                  <a:prstClr val="black">
                    <a:lumMod val="75000"/>
                    <a:lumOff val="25000"/>
                  </a:prstClr>
                </a:solidFill>
                <a:latin typeface="Arial" panose="020B0604020202020204" pitchFamily="34" charset="0"/>
                <a:cs typeface="Arial" panose="020B0604020202020204" pitchFamily="34" charset="0"/>
              </a:rPr>
              <a:t>January-March 2020, collating and summarizing related pots, writing graduation thesis, preparing for graduation reply</a:t>
            </a:r>
          </a:p>
        </p:txBody>
      </p:sp>
    </p:spTree>
    <p:extLst>
      <p:ext uri="{BB962C8B-B14F-4D97-AF65-F5344CB8AC3E}">
        <p14:creationId xmlns:p14="http://schemas.microsoft.com/office/powerpoint/2010/main" val="298311978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526670" y="1666124"/>
            <a:ext cx="2384573" cy="2384573"/>
            <a:chOff x="4240335" y="3008435"/>
            <a:chExt cx="3711332" cy="3711332"/>
          </a:xfrm>
        </p:grpSpPr>
        <p:sp>
          <p:nvSpPr>
            <p:cNvPr id="5" name="椭圆 4"/>
            <p:cNvSpPr/>
            <p:nvPr/>
          </p:nvSpPr>
          <p:spPr>
            <a:xfrm>
              <a:off x="4240335" y="3008435"/>
              <a:ext cx="3711332" cy="3711332"/>
            </a:xfrm>
            <a:prstGeom prst="ellipse">
              <a:avLst/>
            </a:prstGeom>
            <a:gradFill>
              <a:gsLst>
                <a:gs pos="100000">
                  <a:schemeClr val="bg1">
                    <a:lumMod val="75000"/>
                  </a:schemeClr>
                </a:gs>
                <a:gs pos="0">
                  <a:schemeClr val="bg1"/>
                </a:gs>
              </a:gsLst>
              <a:lin ang="5400000" scaled="0"/>
            </a:gradFill>
            <a:ln w="9525">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grpSp>
          <p:nvGrpSpPr>
            <p:cNvPr id="6" name="组合 5"/>
            <p:cNvGrpSpPr/>
            <p:nvPr/>
          </p:nvGrpSpPr>
          <p:grpSpPr>
            <a:xfrm>
              <a:off x="4710169" y="3478269"/>
              <a:ext cx="2771663" cy="2771663"/>
              <a:chOff x="2193191" y="1899415"/>
              <a:chExt cx="2421376" cy="2421376"/>
            </a:xfrm>
            <a:effectLst/>
          </p:grpSpPr>
          <p:sp>
            <p:nvSpPr>
              <p:cNvPr id="7" name="椭圆 6"/>
              <p:cNvSpPr/>
              <p:nvPr/>
            </p:nvSpPr>
            <p:spPr>
              <a:xfrm>
                <a:off x="2193191" y="1899415"/>
                <a:ext cx="2421376" cy="2421376"/>
              </a:xfrm>
              <a:prstGeom prst="ellipse">
                <a:avLst/>
              </a:prstGeom>
              <a:solidFill>
                <a:srgbClr val="2BB7B3"/>
              </a:solidFill>
              <a:ln w="31750">
                <a:gradFill flip="none" rotWithShape="1">
                  <a:gsLst>
                    <a:gs pos="0">
                      <a:schemeClr val="bg1">
                        <a:lumMod val="75000"/>
                      </a:schemeClr>
                    </a:gs>
                    <a:gs pos="100000">
                      <a:schemeClr val="bg1"/>
                    </a:gs>
                  </a:gsLst>
                  <a:lin ang="2700000" scaled="1"/>
                  <a:tileRect/>
                </a:gradFill>
              </a:ln>
              <a:effectLst>
                <a:innerShdw blurRad="127000" dist="63500" dir="13500000">
                  <a:schemeClr val="accent3">
                    <a:lumMod val="50000"/>
                    <a:alpha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8" name="椭圆 7"/>
              <p:cNvSpPr/>
              <p:nvPr/>
            </p:nvSpPr>
            <p:spPr>
              <a:xfrm>
                <a:off x="2345502" y="2051726"/>
                <a:ext cx="2116756" cy="2116756"/>
              </a:xfrm>
              <a:prstGeom prst="ellipse">
                <a:avLst/>
              </a:prstGeom>
              <a:solidFill>
                <a:schemeClr val="bg1">
                  <a:lumMod val="95000"/>
                </a:schemeClr>
              </a:solidFill>
              <a:ln w="50800">
                <a:noFill/>
              </a:ln>
              <a:effectLst>
                <a:outerShdw blurRad="152400" dist="63500" dir="2700000" algn="tl" rotWithShape="0">
                  <a:schemeClr val="accent3">
                    <a:lumMod val="50000"/>
                    <a:alpha val="64000"/>
                  </a:schemeClr>
                </a:outerShdw>
              </a:effectLst>
              <a:scene3d>
                <a:camera prst="orthographicFront"/>
                <a:lightRig rig="threePt" dir="t"/>
              </a:scene3d>
              <a:sp3d prstMaterial="softEdge">
                <a:bevelT w="82550" h="254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FFFFFF"/>
                  </a:solidFill>
                  <a:effectLst/>
                  <a:uLnTx/>
                  <a:uFillTx/>
                  <a:latin typeface="Calibri"/>
                  <a:ea typeface="宋体" panose="02010600030101010101" pitchFamily="2" charset="-122"/>
                  <a:cs typeface="+mn-cs"/>
                </a:endParaRPr>
              </a:p>
            </p:txBody>
          </p:sp>
        </p:grpSp>
      </p:grpSp>
      <p:sp>
        <p:nvSpPr>
          <p:cNvPr id="9" name="任意多边形 8"/>
          <p:cNvSpPr/>
          <p:nvPr/>
        </p:nvSpPr>
        <p:spPr>
          <a:xfrm>
            <a:off x="0" y="-1"/>
            <a:ext cx="2718956" cy="6858001"/>
          </a:xfrm>
          <a:custGeom>
            <a:avLst/>
            <a:gdLst>
              <a:gd name="connsiteX0" fmla="*/ 0 w 2837789"/>
              <a:gd name="connsiteY0" fmla="*/ 0 h 8001905"/>
              <a:gd name="connsiteX1" fmla="*/ 2837788 w 2837789"/>
              <a:gd name="connsiteY1" fmla="*/ 0 h 8001905"/>
              <a:gd name="connsiteX2" fmla="*/ 2837788 w 2837789"/>
              <a:gd name="connsiteY2" fmla="*/ 1968500 h 8001905"/>
              <a:gd name="connsiteX3" fmla="*/ 2837789 w 2837789"/>
              <a:gd name="connsiteY3" fmla="*/ 1968500 h 8001905"/>
              <a:gd name="connsiteX4" fmla="*/ 2837789 w 2837789"/>
              <a:gd name="connsiteY4" fmla="*/ 2363879 h 8001905"/>
              <a:gd name="connsiteX5" fmla="*/ 2618085 w 2837789"/>
              <a:gd name="connsiteY5" fmla="*/ 2386026 h 8001905"/>
              <a:gd name="connsiteX6" fmla="*/ 1747634 w 2837789"/>
              <a:gd name="connsiteY6" fmla="*/ 3454034 h 8001905"/>
              <a:gd name="connsiteX7" fmla="*/ 2618085 w 2837789"/>
              <a:gd name="connsiteY7" fmla="*/ 4522042 h 8001905"/>
              <a:gd name="connsiteX8" fmla="*/ 2837789 w 2837789"/>
              <a:gd name="connsiteY8" fmla="*/ 4544190 h 8001905"/>
              <a:gd name="connsiteX9" fmla="*/ 2837789 w 2837789"/>
              <a:gd name="connsiteY9" fmla="*/ 6858000 h 8001905"/>
              <a:gd name="connsiteX10" fmla="*/ 2837788 w 2837789"/>
              <a:gd name="connsiteY10" fmla="*/ 6858000 h 8001905"/>
              <a:gd name="connsiteX11" fmla="*/ 2837788 w 2837789"/>
              <a:gd name="connsiteY11" fmla="*/ 8001905 h 8001905"/>
              <a:gd name="connsiteX12" fmla="*/ 0 w 2837789"/>
              <a:gd name="connsiteY12" fmla="*/ 8001905 h 8001905"/>
              <a:gd name="connsiteX13" fmla="*/ 0 w 2837789"/>
              <a:gd name="connsiteY13" fmla="*/ 6858000 h 8001905"/>
              <a:gd name="connsiteX14" fmla="*/ 0 w 2837789"/>
              <a:gd name="connsiteY14" fmla="*/ 6376305 h 8001905"/>
              <a:gd name="connsiteX15" fmla="*/ 0 w 2837789"/>
              <a:gd name="connsiteY15" fmla="*/ 2133600 h 8001905"/>
              <a:gd name="connsiteX16" fmla="*/ 0 w 2837789"/>
              <a:gd name="connsiteY16" fmla="*/ 1968500 h 8001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37789" h="8001905">
                <a:moveTo>
                  <a:pt x="0" y="0"/>
                </a:moveTo>
                <a:lnTo>
                  <a:pt x="2837788" y="0"/>
                </a:lnTo>
                <a:lnTo>
                  <a:pt x="2837788" y="1968500"/>
                </a:lnTo>
                <a:lnTo>
                  <a:pt x="2837789" y="1968500"/>
                </a:lnTo>
                <a:lnTo>
                  <a:pt x="2837789" y="2363879"/>
                </a:lnTo>
                <a:lnTo>
                  <a:pt x="2618085" y="2386026"/>
                </a:lnTo>
                <a:cubicBezTo>
                  <a:pt x="2121320" y="2487680"/>
                  <a:pt x="1747634" y="2927218"/>
                  <a:pt x="1747634" y="3454034"/>
                </a:cubicBezTo>
                <a:cubicBezTo>
                  <a:pt x="1747634" y="3980852"/>
                  <a:pt x="2121320" y="4420389"/>
                  <a:pt x="2618085" y="4522042"/>
                </a:cubicBezTo>
                <a:lnTo>
                  <a:pt x="2837789" y="4544190"/>
                </a:lnTo>
                <a:lnTo>
                  <a:pt x="2837789" y="6858000"/>
                </a:lnTo>
                <a:lnTo>
                  <a:pt x="2837788" y="6858000"/>
                </a:lnTo>
                <a:lnTo>
                  <a:pt x="2837788" y="8001905"/>
                </a:lnTo>
                <a:lnTo>
                  <a:pt x="0" y="8001905"/>
                </a:lnTo>
                <a:lnTo>
                  <a:pt x="0" y="6858000"/>
                </a:lnTo>
                <a:lnTo>
                  <a:pt x="0" y="6376305"/>
                </a:lnTo>
                <a:lnTo>
                  <a:pt x="0" y="2133600"/>
                </a:lnTo>
                <a:lnTo>
                  <a:pt x="0" y="1968500"/>
                </a:lnTo>
                <a:close/>
              </a:path>
            </a:pathLst>
          </a:custGeom>
          <a:solidFill>
            <a:srgbClr val="2BB7B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0" name="圆角矩形 9"/>
          <p:cNvSpPr/>
          <p:nvPr/>
        </p:nvSpPr>
        <p:spPr>
          <a:xfrm>
            <a:off x="4001461" y="4379076"/>
            <a:ext cx="6838231" cy="42891"/>
          </a:xfrm>
          <a:prstGeom prst="roundRect">
            <a:avLst>
              <a:gd name="adj" fmla="val 50000"/>
            </a:avLst>
          </a:prstGeom>
          <a:gradFill>
            <a:gsLst>
              <a:gs pos="0">
                <a:schemeClr val="bg1">
                  <a:lumMod val="7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11" name="文本框 10"/>
          <p:cNvSpPr txBox="1"/>
          <p:nvPr/>
        </p:nvSpPr>
        <p:spPr>
          <a:xfrm>
            <a:off x="3855887" y="2092178"/>
            <a:ext cx="4805036" cy="1569660"/>
          </a:xfrm>
          <a:prstGeom prst="rect">
            <a:avLst/>
          </a:prstGeom>
          <a:noFill/>
        </p:spPr>
        <p:txBody>
          <a:bodyPr wrap="square" lIns="91440" tIns="45720" rIns="91440" bIns="45720"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altLang="zh-CN" sz="9600" b="0" i="0" u="none" strike="noStrike" kern="1200" cap="none" spc="0" normalizeH="0" baseline="0" noProof="0" dirty="0">
                <a:ln>
                  <a:noFill/>
                </a:ln>
                <a:solidFill>
                  <a:srgbClr val="2BB7B3"/>
                </a:solidFill>
                <a:effectLst/>
                <a:uLnTx/>
                <a:uFillTx/>
                <a:latin typeface="Impact" panose="020B0806030902050204" pitchFamily="34" charset="0"/>
                <a:ea typeface="等线" panose="02010600030101010101" pitchFamily="2" charset="-122"/>
                <a:cs typeface="+mn-cs"/>
              </a:rPr>
              <a:t>THANKS</a:t>
            </a:r>
            <a:endParaRPr kumimoji="0" lang="zh-CN" altLang="en-US" sz="9600" b="0" i="0" u="none" strike="noStrike" kern="1200" cap="none" spc="0" normalizeH="0" baseline="0" noProof="0" dirty="0">
              <a:ln>
                <a:noFill/>
              </a:ln>
              <a:solidFill>
                <a:srgbClr val="2BB7B3"/>
              </a:solidFill>
              <a:effectLst/>
              <a:uLnTx/>
              <a:uFillTx/>
              <a:latin typeface="Impact" panose="020B0806030902050204" pitchFamily="34" charset="0"/>
              <a:ea typeface="等线" panose="02010600030101010101" pitchFamily="2" charset="-122"/>
              <a:cs typeface="+mn-cs"/>
            </a:endParaRPr>
          </a:p>
        </p:txBody>
      </p:sp>
      <p:pic>
        <p:nvPicPr>
          <p:cNvPr id="3" name="Picture 2">
            <a:extLst>
              <a:ext uri="{FF2B5EF4-FFF2-40B4-BE49-F238E27FC236}">
                <a16:creationId xmlns:a16="http://schemas.microsoft.com/office/drawing/2014/main" id="{E271E3BF-61DE-4773-9AA0-535F7CF4821B}"/>
              </a:ext>
            </a:extLst>
          </p:cNvPr>
          <p:cNvPicPr>
            <a:picLocks noChangeAspect="1"/>
          </p:cNvPicPr>
          <p:nvPr/>
        </p:nvPicPr>
        <p:blipFill rotWithShape="1">
          <a:blip r:embed="rId2">
            <a:extLst>
              <a:ext uri="{28A0092B-C50C-407E-A947-70E740481C1C}">
                <a14:useLocalDpi xmlns:a14="http://schemas.microsoft.com/office/drawing/2010/main" val="0"/>
              </a:ext>
            </a:extLst>
          </a:blip>
          <a:srcRect l="38656" t="24220" r="37010" b="44357"/>
          <a:stretch/>
        </p:blipFill>
        <p:spPr>
          <a:xfrm>
            <a:off x="1794646" y="1983261"/>
            <a:ext cx="1951630" cy="1780825"/>
          </a:xfrm>
          <a:prstGeom prst="rect">
            <a:avLst/>
          </a:prstGeom>
        </p:spPr>
      </p:pic>
    </p:spTree>
    <p:extLst>
      <p:ext uri="{BB962C8B-B14F-4D97-AF65-F5344CB8AC3E}">
        <p14:creationId xmlns:p14="http://schemas.microsoft.com/office/powerpoint/2010/main" val="245602086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a:off x="-118833" y="0"/>
            <a:ext cx="2837789" cy="6858000"/>
          </a:xfrm>
          <a:custGeom>
            <a:avLst/>
            <a:gdLst>
              <a:gd name="connsiteX0" fmla="*/ 0 w 2837789"/>
              <a:gd name="connsiteY0" fmla="*/ 0 h 6858000"/>
              <a:gd name="connsiteX1" fmla="*/ 537934 w 2837789"/>
              <a:gd name="connsiteY1" fmla="*/ 0 h 6858000"/>
              <a:gd name="connsiteX2" fmla="*/ 704850 w 2837789"/>
              <a:gd name="connsiteY2" fmla="*/ 0 h 6858000"/>
              <a:gd name="connsiteX3" fmla="*/ 2837789 w 2837789"/>
              <a:gd name="connsiteY3" fmla="*/ 0 h 6858000"/>
              <a:gd name="connsiteX4" fmla="*/ 2837789 w 2837789"/>
              <a:gd name="connsiteY4" fmla="*/ 395378 h 6858000"/>
              <a:gd name="connsiteX5" fmla="*/ 2618085 w 2837789"/>
              <a:gd name="connsiteY5" fmla="*/ 417526 h 6858000"/>
              <a:gd name="connsiteX6" fmla="*/ 1747634 w 2837789"/>
              <a:gd name="connsiteY6" fmla="*/ 1485534 h 6858000"/>
              <a:gd name="connsiteX7" fmla="*/ 2618085 w 2837789"/>
              <a:gd name="connsiteY7" fmla="*/ 2553542 h 6858000"/>
              <a:gd name="connsiteX8" fmla="*/ 2837789 w 2837789"/>
              <a:gd name="connsiteY8" fmla="*/ 2575690 h 6858000"/>
              <a:gd name="connsiteX9" fmla="*/ 2837789 w 2837789"/>
              <a:gd name="connsiteY9" fmla="*/ 6858000 h 6858000"/>
              <a:gd name="connsiteX10" fmla="*/ 704850 w 2837789"/>
              <a:gd name="connsiteY10" fmla="*/ 6858000 h 6858000"/>
              <a:gd name="connsiteX11" fmla="*/ 537934 w 2837789"/>
              <a:gd name="connsiteY11" fmla="*/ 6858000 h 6858000"/>
              <a:gd name="connsiteX12" fmla="*/ 0 w 2837789"/>
              <a:gd name="connsiteY1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37789" h="6858000">
                <a:moveTo>
                  <a:pt x="0" y="0"/>
                </a:moveTo>
                <a:lnTo>
                  <a:pt x="537934" y="0"/>
                </a:lnTo>
                <a:lnTo>
                  <a:pt x="704850" y="0"/>
                </a:lnTo>
                <a:lnTo>
                  <a:pt x="2837789" y="0"/>
                </a:lnTo>
                <a:lnTo>
                  <a:pt x="2837789" y="395378"/>
                </a:lnTo>
                <a:lnTo>
                  <a:pt x="2618085" y="417526"/>
                </a:lnTo>
                <a:cubicBezTo>
                  <a:pt x="2121320" y="519179"/>
                  <a:pt x="1747634" y="958717"/>
                  <a:pt x="1747634" y="1485534"/>
                </a:cubicBezTo>
                <a:cubicBezTo>
                  <a:pt x="1747634" y="2012352"/>
                  <a:pt x="2121320" y="2451889"/>
                  <a:pt x="2618085" y="2553542"/>
                </a:cubicBezTo>
                <a:lnTo>
                  <a:pt x="2837789" y="2575690"/>
                </a:lnTo>
                <a:lnTo>
                  <a:pt x="2837789" y="6858000"/>
                </a:lnTo>
                <a:lnTo>
                  <a:pt x="704850" y="6858000"/>
                </a:lnTo>
                <a:lnTo>
                  <a:pt x="537934" y="6858000"/>
                </a:lnTo>
                <a:lnTo>
                  <a:pt x="0" y="6858000"/>
                </a:lnTo>
                <a:close/>
              </a:path>
            </a:pathLst>
          </a:custGeom>
          <a:solidFill>
            <a:srgbClr val="2BB7B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nvGrpSpPr>
          <p:cNvPr id="5" name="组合 4"/>
          <p:cNvGrpSpPr/>
          <p:nvPr/>
        </p:nvGrpSpPr>
        <p:grpSpPr>
          <a:xfrm>
            <a:off x="1526670" y="293248"/>
            <a:ext cx="2384573" cy="2384573"/>
            <a:chOff x="4240335" y="3008435"/>
            <a:chExt cx="3711332" cy="3711332"/>
          </a:xfrm>
        </p:grpSpPr>
        <p:sp>
          <p:nvSpPr>
            <p:cNvPr id="6" name="椭圆 5"/>
            <p:cNvSpPr/>
            <p:nvPr/>
          </p:nvSpPr>
          <p:spPr>
            <a:xfrm>
              <a:off x="4240335" y="3008435"/>
              <a:ext cx="3711332" cy="3711332"/>
            </a:xfrm>
            <a:prstGeom prst="ellipse">
              <a:avLst/>
            </a:prstGeom>
            <a:gradFill>
              <a:gsLst>
                <a:gs pos="100000">
                  <a:schemeClr val="bg1">
                    <a:lumMod val="75000"/>
                  </a:schemeClr>
                </a:gs>
                <a:gs pos="0">
                  <a:schemeClr val="bg1"/>
                </a:gs>
              </a:gsLst>
              <a:lin ang="5400000" scaled="0"/>
            </a:gradFill>
            <a:ln w="9525">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grpSp>
          <p:nvGrpSpPr>
            <p:cNvPr id="7" name="组合 6"/>
            <p:cNvGrpSpPr/>
            <p:nvPr/>
          </p:nvGrpSpPr>
          <p:grpSpPr>
            <a:xfrm>
              <a:off x="4710169" y="3478269"/>
              <a:ext cx="2771663" cy="2771663"/>
              <a:chOff x="2193191" y="1899415"/>
              <a:chExt cx="2421376" cy="2421376"/>
            </a:xfrm>
            <a:effectLst/>
          </p:grpSpPr>
          <p:sp>
            <p:nvSpPr>
              <p:cNvPr id="8" name="椭圆 7"/>
              <p:cNvSpPr/>
              <p:nvPr/>
            </p:nvSpPr>
            <p:spPr>
              <a:xfrm>
                <a:off x="2193191" y="1899415"/>
                <a:ext cx="2421376" cy="2421376"/>
              </a:xfrm>
              <a:prstGeom prst="ellipse">
                <a:avLst/>
              </a:prstGeom>
              <a:solidFill>
                <a:srgbClr val="2BB7B3"/>
              </a:solidFill>
              <a:ln w="31750">
                <a:gradFill flip="none" rotWithShape="1">
                  <a:gsLst>
                    <a:gs pos="0">
                      <a:schemeClr val="bg1">
                        <a:lumMod val="75000"/>
                      </a:schemeClr>
                    </a:gs>
                    <a:gs pos="100000">
                      <a:schemeClr val="bg1"/>
                    </a:gs>
                  </a:gsLst>
                  <a:lin ang="2700000" scaled="1"/>
                  <a:tileRect/>
                </a:gradFill>
              </a:ln>
              <a:effectLst>
                <a:innerShdw blurRad="127000" dist="63500" dir="13500000">
                  <a:schemeClr val="accent3">
                    <a:lumMod val="50000"/>
                    <a:alpha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9" name="椭圆 8"/>
              <p:cNvSpPr/>
              <p:nvPr/>
            </p:nvSpPr>
            <p:spPr>
              <a:xfrm>
                <a:off x="2345502" y="2051726"/>
                <a:ext cx="2116756" cy="2116756"/>
              </a:xfrm>
              <a:prstGeom prst="ellipse">
                <a:avLst/>
              </a:prstGeom>
              <a:solidFill>
                <a:schemeClr val="bg1">
                  <a:lumMod val="95000"/>
                </a:schemeClr>
              </a:solidFill>
              <a:ln w="50800">
                <a:noFill/>
              </a:ln>
              <a:effectLst>
                <a:outerShdw blurRad="152400" dist="76200" dir="2700000" algn="tl" rotWithShape="0">
                  <a:schemeClr val="accent3">
                    <a:lumMod val="50000"/>
                    <a:alpha val="64000"/>
                  </a:schemeClr>
                </a:outerShdw>
              </a:effectLst>
              <a:scene3d>
                <a:camera prst="orthographicFront"/>
                <a:lightRig rig="threePt" dir="t"/>
              </a:scene3d>
              <a:sp3d prstMaterial="softEdge">
                <a:bevelT w="82550" h="254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FFFFFF"/>
                  </a:solidFill>
                  <a:effectLst/>
                  <a:uLnTx/>
                  <a:uFillTx/>
                  <a:latin typeface="Calibri"/>
                  <a:ea typeface="宋体" panose="02010600030101010101" pitchFamily="2" charset="-122"/>
                  <a:cs typeface="+mn-cs"/>
                </a:endParaRPr>
              </a:p>
            </p:txBody>
          </p:sp>
        </p:grpSp>
      </p:grpSp>
      <p:sp>
        <p:nvSpPr>
          <p:cNvPr id="10" name="文本框 9"/>
          <p:cNvSpPr txBox="1"/>
          <p:nvPr/>
        </p:nvSpPr>
        <p:spPr>
          <a:xfrm>
            <a:off x="3770101" y="1203314"/>
            <a:ext cx="4239532" cy="707886"/>
          </a:xfrm>
          <a:prstGeom prst="rect">
            <a:avLst/>
          </a:prstGeom>
          <a:noFill/>
        </p:spPr>
        <p:txBody>
          <a:bodyPr wrap="square" lIns="91440" tIns="45720" rIns="91440" bIns="45720"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dirty="0">
                <a:ln>
                  <a:noFill/>
                </a:ln>
                <a:solidFill>
                  <a:srgbClr val="ED6D00"/>
                </a:solidFill>
                <a:effectLst/>
                <a:uLnTx/>
                <a:uFillTx/>
                <a:latin typeface="等线" panose="02010600030101010101" pitchFamily="2" charset="-122"/>
                <a:ea typeface="等线" panose="02010600030101010101" pitchFamily="2" charset="-122"/>
                <a:cs typeface="+mn-cs"/>
              </a:rPr>
              <a:t>OUTLINE</a:t>
            </a:r>
            <a:endParaRPr kumimoji="0" lang="zh-CN" altLang="en-US" sz="4000" b="0" i="0" u="none" strike="noStrike" kern="1200" cap="none" spc="0" normalizeH="0" baseline="0" noProof="0" dirty="0">
              <a:ln>
                <a:noFill/>
              </a:ln>
              <a:solidFill>
                <a:prstClr val="black">
                  <a:lumMod val="65000"/>
                  <a:lumOff val="35000"/>
                </a:prstClr>
              </a:solidFill>
              <a:effectLst/>
              <a:uLnTx/>
              <a:uFillTx/>
              <a:latin typeface="等线" panose="02010600030101010101" pitchFamily="2" charset="-122"/>
              <a:ea typeface="等线" panose="02010600030101010101" pitchFamily="2" charset="-122"/>
              <a:cs typeface="+mn-cs"/>
            </a:endParaRPr>
          </a:p>
        </p:txBody>
      </p:sp>
      <p:sp>
        <p:nvSpPr>
          <p:cNvPr id="12" name="文本框 17"/>
          <p:cNvSpPr txBox="1"/>
          <p:nvPr/>
        </p:nvSpPr>
        <p:spPr>
          <a:xfrm>
            <a:off x="3712184" y="2402522"/>
            <a:ext cx="717848" cy="666786"/>
          </a:xfrm>
          <a:prstGeom prst="rect">
            <a:avLst/>
          </a:prstGeom>
          <a:noFill/>
        </p:spPr>
        <p:txBody>
          <a:bodyPr wrap="square" lIns="91440" tIns="45720" rIns="91440" bIns="45720" rtlCol="0">
            <a:spAutoFit/>
          </a:bodyPr>
          <a:lstStyle>
            <a:defPPr>
              <a:defRPr lang="zh-CN"/>
            </a:defPPr>
            <a:lvl1pPr algn="ctr">
              <a:defRPr sz="2800">
                <a:solidFill>
                  <a:srgbClr val="01B3C5"/>
                </a:solidFill>
                <a:latin typeface="Impact" panose="020B0806030902050204" pitchFamily="34" charset="0"/>
              </a:defRPr>
            </a:lvl1p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altLang="zh-CN" sz="3733" b="0" i="0" u="none" strike="noStrike" kern="1200" cap="none" spc="0" normalizeH="0" baseline="0" noProof="0" dirty="0">
                <a:ln>
                  <a:noFill/>
                </a:ln>
                <a:solidFill>
                  <a:srgbClr val="2BB7B3"/>
                </a:solidFill>
                <a:effectLst/>
                <a:uLnTx/>
                <a:uFillTx/>
                <a:latin typeface="Impact" panose="020B0806030902050204" pitchFamily="34" charset="0"/>
                <a:ea typeface="等线" panose="02010600030101010101" pitchFamily="2" charset="-122"/>
                <a:cs typeface="+mn-cs"/>
              </a:rPr>
              <a:t>01</a:t>
            </a:r>
            <a:endParaRPr kumimoji="0" lang="zh-CN" altLang="en-US" sz="3733" b="0" i="0" u="none" strike="noStrike" kern="1200" cap="none" spc="0" normalizeH="0" baseline="0" noProof="0" dirty="0">
              <a:ln>
                <a:noFill/>
              </a:ln>
              <a:solidFill>
                <a:srgbClr val="2BB7B3"/>
              </a:solidFill>
              <a:effectLst/>
              <a:uLnTx/>
              <a:uFillTx/>
              <a:latin typeface="Impact" panose="020B0806030902050204" pitchFamily="34" charset="0"/>
              <a:ea typeface="等线" panose="02010600030101010101" pitchFamily="2" charset="-122"/>
              <a:cs typeface="+mn-cs"/>
            </a:endParaRPr>
          </a:p>
        </p:txBody>
      </p:sp>
      <p:sp>
        <p:nvSpPr>
          <p:cNvPr id="13" name="文本框 18"/>
          <p:cNvSpPr txBox="1"/>
          <p:nvPr/>
        </p:nvSpPr>
        <p:spPr>
          <a:xfrm>
            <a:off x="3712184" y="3392794"/>
            <a:ext cx="717848" cy="666786"/>
          </a:xfrm>
          <a:prstGeom prst="rect">
            <a:avLst/>
          </a:prstGeom>
          <a:noFill/>
        </p:spPr>
        <p:txBody>
          <a:bodyPr wrap="square" lIns="91440" tIns="45720" rIns="91440" bIns="45720" rtlCol="0">
            <a:spAutoFit/>
          </a:bodyPr>
          <a:lstStyle>
            <a:defPPr>
              <a:defRPr lang="zh-CN"/>
            </a:defPPr>
            <a:lvl1pPr algn="ctr">
              <a:defRPr sz="2800">
                <a:solidFill>
                  <a:srgbClr val="01B3C5"/>
                </a:solidFill>
                <a:latin typeface="Impact" panose="020B0806030902050204" pitchFamily="34" charset="0"/>
              </a:defRPr>
            </a:lvl1p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altLang="zh-CN" sz="3733" b="0" i="0" u="none" strike="noStrike" kern="1200" cap="none" spc="0" normalizeH="0" baseline="0" noProof="0" dirty="0">
                <a:ln>
                  <a:noFill/>
                </a:ln>
                <a:solidFill>
                  <a:srgbClr val="2BB7B3"/>
                </a:solidFill>
                <a:effectLst/>
                <a:uLnTx/>
                <a:uFillTx/>
                <a:latin typeface="Impact" panose="020B0806030902050204" pitchFamily="34" charset="0"/>
                <a:ea typeface="等线" panose="02010600030101010101" pitchFamily="2" charset="-122"/>
                <a:cs typeface="+mn-cs"/>
              </a:rPr>
              <a:t>02</a:t>
            </a:r>
            <a:endParaRPr kumimoji="0" lang="zh-CN" altLang="en-US" sz="3733" b="0" i="0" u="none" strike="noStrike" kern="1200" cap="none" spc="0" normalizeH="0" baseline="0" noProof="0" dirty="0">
              <a:ln>
                <a:noFill/>
              </a:ln>
              <a:solidFill>
                <a:srgbClr val="2BB7B3"/>
              </a:solidFill>
              <a:effectLst/>
              <a:uLnTx/>
              <a:uFillTx/>
              <a:latin typeface="Impact" panose="020B0806030902050204" pitchFamily="34" charset="0"/>
              <a:ea typeface="等线" panose="02010600030101010101" pitchFamily="2" charset="-122"/>
              <a:cs typeface="+mn-cs"/>
            </a:endParaRPr>
          </a:p>
        </p:txBody>
      </p:sp>
      <p:sp>
        <p:nvSpPr>
          <p:cNvPr id="14" name="文本框 19"/>
          <p:cNvSpPr txBox="1"/>
          <p:nvPr/>
        </p:nvSpPr>
        <p:spPr>
          <a:xfrm>
            <a:off x="3712184" y="4373826"/>
            <a:ext cx="717848" cy="666786"/>
          </a:xfrm>
          <a:prstGeom prst="rect">
            <a:avLst/>
          </a:prstGeom>
          <a:noFill/>
        </p:spPr>
        <p:txBody>
          <a:bodyPr wrap="square" lIns="91440" tIns="45720" rIns="91440" bIns="45720" rtlCol="0">
            <a:spAutoFit/>
          </a:bodyPr>
          <a:lstStyle>
            <a:defPPr>
              <a:defRPr lang="zh-CN"/>
            </a:defPPr>
            <a:lvl1pPr algn="ctr">
              <a:defRPr sz="2800">
                <a:solidFill>
                  <a:srgbClr val="01B3C5"/>
                </a:solidFill>
                <a:latin typeface="Impact" panose="020B0806030902050204" pitchFamily="34" charset="0"/>
              </a:defRPr>
            </a:lvl1p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altLang="zh-CN" sz="3733" b="0" i="0" u="none" strike="noStrike" kern="1200" cap="none" spc="0" normalizeH="0" baseline="0" noProof="0" dirty="0">
                <a:ln>
                  <a:noFill/>
                </a:ln>
                <a:solidFill>
                  <a:srgbClr val="2BB7B3"/>
                </a:solidFill>
                <a:effectLst/>
                <a:uLnTx/>
                <a:uFillTx/>
                <a:latin typeface="Impact" panose="020B0806030902050204" pitchFamily="34" charset="0"/>
                <a:ea typeface="等线" panose="02010600030101010101" pitchFamily="2" charset="-122"/>
                <a:cs typeface="+mn-cs"/>
              </a:rPr>
              <a:t>03</a:t>
            </a:r>
            <a:endParaRPr kumimoji="0" lang="zh-CN" altLang="en-US" sz="3733" b="0" i="0" u="none" strike="noStrike" kern="1200" cap="none" spc="0" normalizeH="0" baseline="0" noProof="0" dirty="0">
              <a:ln>
                <a:noFill/>
              </a:ln>
              <a:solidFill>
                <a:srgbClr val="2BB7B3"/>
              </a:solidFill>
              <a:effectLst/>
              <a:uLnTx/>
              <a:uFillTx/>
              <a:latin typeface="Impact" panose="020B0806030902050204" pitchFamily="34" charset="0"/>
              <a:ea typeface="等线" panose="02010600030101010101" pitchFamily="2" charset="-122"/>
              <a:cs typeface="+mn-cs"/>
            </a:endParaRPr>
          </a:p>
        </p:txBody>
      </p:sp>
      <p:sp>
        <p:nvSpPr>
          <p:cNvPr id="15" name="文本框 20"/>
          <p:cNvSpPr txBox="1"/>
          <p:nvPr/>
        </p:nvSpPr>
        <p:spPr>
          <a:xfrm>
            <a:off x="3712184" y="5320079"/>
            <a:ext cx="717848" cy="666786"/>
          </a:xfrm>
          <a:prstGeom prst="rect">
            <a:avLst/>
          </a:prstGeom>
          <a:noFill/>
        </p:spPr>
        <p:txBody>
          <a:bodyPr wrap="square" lIns="91440" tIns="45720" rIns="91440" bIns="45720" rtlCol="0">
            <a:spAutoFit/>
          </a:bodyPr>
          <a:lstStyle>
            <a:defPPr>
              <a:defRPr lang="zh-CN"/>
            </a:defPPr>
            <a:lvl1pPr algn="ctr">
              <a:defRPr sz="2800">
                <a:solidFill>
                  <a:srgbClr val="01B3C5"/>
                </a:solidFill>
                <a:latin typeface="Impact" panose="020B0806030902050204" pitchFamily="34" charset="0"/>
              </a:defRPr>
            </a:lvl1p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altLang="zh-CN" sz="3733" b="0" i="0" u="none" strike="noStrike" kern="1200" cap="none" spc="0" normalizeH="0" baseline="0" noProof="0" dirty="0">
                <a:ln>
                  <a:noFill/>
                </a:ln>
                <a:solidFill>
                  <a:srgbClr val="2BB7B3"/>
                </a:solidFill>
                <a:effectLst/>
                <a:uLnTx/>
                <a:uFillTx/>
                <a:latin typeface="Impact" panose="020B0806030902050204" pitchFamily="34" charset="0"/>
                <a:ea typeface="等线" panose="02010600030101010101" pitchFamily="2" charset="-122"/>
                <a:cs typeface="+mn-cs"/>
              </a:rPr>
              <a:t>04</a:t>
            </a:r>
            <a:endParaRPr kumimoji="0" lang="zh-CN" altLang="en-US" sz="3733" b="0" i="0" u="none" strike="noStrike" kern="1200" cap="none" spc="0" normalizeH="0" baseline="0" noProof="0" dirty="0">
              <a:ln>
                <a:noFill/>
              </a:ln>
              <a:solidFill>
                <a:srgbClr val="2BB7B3"/>
              </a:solidFill>
              <a:effectLst/>
              <a:uLnTx/>
              <a:uFillTx/>
              <a:latin typeface="Impact" panose="020B0806030902050204" pitchFamily="34" charset="0"/>
              <a:ea typeface="等线" panose="02010600030101010101" pitchFamily="2" charset="-122"/>
              <a:cs typeface="+mn-cs"/>
            </a:endParaRPr>
          </a:p>
        </p:txBody>
      </p:sp>
      <p:sp>
        <p:nvSpPr>
          <p:cNvPr id="16" name="文本框 21"/>
          <p:cNvSpPr txBox="1"/>
          <p:nvPr/>
        </p:nvSpPr>
        <p:spPr>
          <a:xfrm>
            <a:off x="4500331" y="2464021"/>
            <a:ext cx="3834044" cy="461665"/>
          </a:xfrm>
          <a:prstGeom prst="rect">
            <a:avLst/>
          </a:prstGeom>
          <a:noFill/>
        </p:spPr>
        <p:txBody>
          <a:bodyPr wrap="square" lIns="91440" tIns="45720" rIns="91440" bIns="45720"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lumMod val="75000"/>
                    <a:lumOff val="25000"/>
                  </a:prstClr>
                </a:solidFill>
                <a:effectLst/>
                <a:uLnTx/>
                <a:uFillTx/>
                <a:latin typeface="ITC Avant Garde Std Bk" panose="020B0502020202020204" pitchFamily="34" charset="0"/>
                <a:ea typeface="等线" panose="02010600030101010101" pitchFamily="2" charset="-122"/>
                <a:cs typeface="+mn-cs"/>
              </a:rPr>
              <a:t>Background</a:t>
            </a:r>
          </a:p>
        </p:txBody>
      </p:sp>
      <p:sp>
        <p:nvSpPr>
          <p:cNvPr id="17" name="文本框 22"/>
          <p:cNvSpPr txBox="1"/>
          <p:nvPr/>
        </p:nvSpPr>
        <p:spPr>
          <a:xfrm>
            <a:off x="4500330" y="3453230"/>
            <a:ext cx="4064038" cy="461665"/>
          </a:xfrm>
          <a:prstGeom prst="rect">
            <a:avLst/>
          </a:prstGeom>
          <a:noFill/>
        </p:spPr>
        <p:txBody>
          <a:bodyPr wrap="square" lIns="91440" tIns="45720" rIns="9144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lumMod val="75000"/>
                    <a:lumOff val="25000"/>
                  </a:prstClr>
                </a:solidFill>
                <a:effectLst/>
                <a:uLnTx/>
                <a:uFillTx/>
                <a:latin typeface="ITC Avant Garde Std Bk" panose="020B0502020202020204" pitchFamily="34" charset="0"/>
                <a:ea typeface="等线" panose="02010600030101010101" pitchFamily="2" charset="-122"/>
                <a:cs typeface="+mn-cs"/>
              </a:rPr>
              <a:t>Related Works</a:t>
            </a:r>
          </a:p>
        </p:txBody>
      </p:sp>
      <p:sp>
        <p:nvSpPr>
          <p:cNvPr id="19" name="文本框 24"/>
          <p:cNvSpPr txBox="1"/>
          <p:nvPr/>
        </p:nvSpPr>
        <p:spPr>
          <a:xfrm>
            <a:off x="4512410" y="5389849"/>
            <a:ext cx="4263844" cy="461665"/>
          </a:xfrm>
          <a:prstGeom prst="rect">
            <a:avLst/>
          </a:prstGeom>
          <a:noFill/>
        </p:spPr>
        <p:txBody>
          <a:bodyPr wrap="square" lIns="91440" tIns="45720" rIns="91440" bIns="45720"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lumMod val="75000"/>
                    <a:lumOff val="25000"/>
                  </a:prstClr>
                </a:solidFill>
                <a:effectLst/>
                <a:uLnTx/>
                <a:uFillTx/>
                <a:latin typeface="ITC Avant Garde Std Bk" panose="020B0502020202020204" pitchFamily="34" charset="0"/>
                <a:ea typeface="等线" panose="02010600030101010101" pitchFamily="2" charset="-122"/>
                <a:cs typeface="+mn-cs"/>
              </a:rPr>
              <a:t>Research Plans</a:t>
            </a:r>
          </a:p>
        </p:txBody>
      </p:sp>
      <p:sp>
        <p:nvSpPr>
          <p:cNvPr id="20" name="圆角矩形 19"/>
          <p:cNvSpPr/>
          <p:nvPr/>
        </p:nvSpPr>
        <p:spPr>
          <a:xfrm>
            <a:off x="3875329" y="3042111"/>
            <a:ext cx="4263844" cy="42891"/>
          </a:xfrm>
          <a:prstGeom prst="roundRect">
            <a:avLst>
              <a:gd name="adj" fmla="val 50000"/>
            </a:avLst>
          </a:prstGeom>
          <a:gradFill>
            <a:gsLst>
              <a:gs pos="0">
                <a:schemeClr val="bg1">
                  <a:lumMod val="7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21" name="圆角矩形 20"/>
          <p:cNvSpPr/>
          <p:nvPr/>
        </p:nvSpPr>
        <p:spPr>
          <a:xfrm>
            <a:off x="3875329" y="4031362"/>
            <a:ext cx="4263844" cy="42891"/>
          </a:xfrm>
          <a:prstGeom prst="roundRect">
            <a:avLst>
              <a:gd name="adj" fmla="val 50000"/>
            </a:avLst>
          </a:prstGeom>
          <a:gradFill>
            <a:gsLst>
              <a:gs pos="0">
                <a:schemeClr val="bg1">
                  <a:lumMod val="7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22" name="圆角矩形 21"/>
          <p:cNvSpPr/>
          <p:nvPr/>
        </p:nvSpPr>
        <p:spPr>
          <a:xfrm>
            <a:off x="3875329" y="5007156"/>
            <a:ext cx="4263844" cy="42891"/>
          </a:xfrm>
          <a:prstGeom prst="roundRect">
            <a:avLst>
              <a:gd name="adj" fmla="val 50000"/>
            </a:avLst>
          </a:prstGeom>
          <a:gradFill>
            <a:gsLst>
              <a:gs pos="0">
                <a:schemeClr val="bg1">
                  <a:lumMod val="7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23" name="圆角矩形 22"/>
          <p:cNvSpPr/>
          <p:nvPr/>
        </p:nvSpPr>
        <p:spPr>
          <a:xfrm>
            <a:off x="3875329" y="5953071"/>
            <a:ext cx="4263844" cy="42891"/>
          </a:xfrm>
          <a:prstGeom prst="roundRect">
            <a:avLst>
              <a:gd name="adj" fmla="val 50000"/>
            </a:avLst>
          </a:prstGeom>
          <a:gradFill>
            <a:gsLst>
              <a:gs pos="0">
                <a:schemeClr val="bg1">
                  <a:lumMod val="7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24" name="圆角矩形 23"/>
          <p:cNvSpPr/>
          <p:nvPr/>
        </p:nvSpPr>
        <p:spPr>
          <a:xfrm>
            <a:off x="3875328" y="1972517"/>
            <a:ext cx="4856297" cy="60959"/>
          </a:xfrm>
          <a:prstGeom prst="roundRect">
            <a:avLst>
              <a:gd name="adj" fmla="val 50000"/>
            </a:avLst>
          </a:prstGeom>
          <a:gradFill>
            <a:gsLst>
              <a:gs pos="0">
                <a:schemeClr val="bg1">
                  <a:lumMod val="7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28" name="文本框 24">
            <a:extLst>
              <a:ext uri="{FF2B5EF4-FFF2-40B4-BE49-F238E27FC236}">
                <a16:creationId xmlns:a16="http://schemas.microsoft.com/office/drawing/2014/main" id="{55BE0D64-DDEB-4276-A579-9FC5FFDB641C}"/>
              </a:ext>
            </a:extLst>
          </p:cNvPr>
          <p:cNvSpPr txBox="1"/>
          <p:nvPr/>
        </p:nvSpPr>
        <p:spPr>
          <a:xfrm>
            <a:off x="4512411" y="4396232"/>
            <a:ext cx="4953189" cy="461665"/>
          </a:xfrm>
          <a:prstGeom prst="rect">
            <a:avLst/>
          </a:prstGeom>
          <a:noFill/>
        </p:spPr>
        <p:txBody>
          <a:bodyPr wrap="square" lIns="91440" tIns="45720" rIns="91440" bIns="45720"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altLang="zh-CN" sz="2400" b="1" dirty="0">
                <a:solidFill>
                  <a:prstClr val="black">
                    <a:lumMod val="75000"/>
                    <a:lumOff val="25000"/>
                  </a:prstClr>
                </a:solidFill>
                <a:latin typeface="ITC Avant Garde Std Bk" panose="020B0502020202020204" pitchFamily="34" charset="0"/>
                <a:ea typeface="等线" panose="02010600030101010101" pitchFamily="2" charset="-122"/>
              </a:rPr>
              <a:t>Research Contents</a:t>
            </a:r>
            <a:endParaRPr kumimoji="0" lang="en-US" altLang="zh-CN" sz="2400" b="1" i="0" u="none" strike="noStrike" kern="1200" cap="none" spc="0" normalizeH="0" baseline="0" noProof="0" dirty="0">
              <a:ln>
                <a:noFill/>
              </a:ln>
              <a:solidFill>
                <a:prstClr val="black">
                  <a:lumMod val="75000"/>
                  <a:lumOff val="25000"/>
                </a:prstClr>
              </a:solidFill>
              <a:effectLst/>
              <a:uLnTx/>
              <a:uFillTx/>
              <a:latin typeface="ITC Avant Garde Std Bk" panose="020B0502020202020204" pitchFamily="34" charset="0"/>
              <a:ea typeface="等线" panose="02010600030101010101" pitchFamily="2" charset="-122"/>
              <a:cs typeface="+mn-cs"/>
            </a:endParaRPr>
          </a:p>
        </p:txBody>
      </p:sp>
      <p:pic>
        <p:nvPicPr>
          <p:cNvPr id="29" name="Picture 28">
            <a:extLst>
              <a:ext uri="{FF2B5EF4-FFF2-40B4-BE49-F238E27FC236}">
                <a16:creationId xmlns:a16="http://schemas.microsoft.com/office/drawing/2014/main" id="{E271E3BF-61DE-4773-9AA0-535F7CF4821B}"/>
              </a:ext>
            </a:extLst>
          </p:cNvPr>
          <p:cNvPicPr>
            <a:picLocks noChangeAspect="1"/>
          </p:cNvPicPr>
          <p:nvPr/>
        </p:nvPicPr>
        <p:blipFill rotWithShape="1">
          <a:blip r:embed="rId3">
            <a:extLst>
              <a:ext uri="{28A0092B-C50C-407E-A947-70E740481C1C}">
                <a14:useLocalDpi xmlns:a14="http://schemas.microsoft.com/office/drawing/2010/main" val="0"/>
              </a:ext>
            </a:extLst>
          </a:blip>
          <a:srcRect l="38656" t="24220" r="37010" b="44357"/>
          <a:stretch/>
        </p:blipFill>
        <p:spPr>
          <a:xfrm>
            <a:off x="1790719" y="602458"/>
            <a:ext cx="1951630" cy="1780825"/>
          </a:xfrm>
          <a:prstGeom prst="rect">
            <a:avLst/>
          </a:prstGeom>
        </p:spPr>
      </p:pic>
    </p:spTree>
    <p:extLst>
      <p:ext uri="{BB962C8B-B14F-4D97-AF65-F5344CB8AC3E}">
        <p14:creationId xmlns:p14="http://schemas.microsoft.com/office/powerpoint/2010/main" val="159747460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526670" y="1666124"/>
            <a:ext cx="2384573" cy="2384573"/>
            <a:chOff x="4240335" y="3008435"/>
            <a:chExt cx="3711332" cy="3711332"/>
          </a:xfrm>
        </p:grpSpPr>
        <p:sp>
          <p:nvSpPr>
            <p:cNvPr id="5" name="椭圆 4"/>
            <p:cNvSpPr/>
            <p:nvPr/>
          </p:nvSpPr>
          <p:spPr>
            <a:xfrm>
              <a:off x="4240335" y="3008435"/>
              <a:ext cx="3711332" cy="3711332"/>
            </a:xfrm>
            <a:prstGeom prst="ellipse">
              <a:avLst/>
            </a:prstGeom>
            <a:gradFill>
              <a:gsLst>
                <a:gs pos="100000">
                  <a:schemeClr val="bg1">
                    <a:lumMod val="75000"/>
                  </a:schemeClr>
                </a:gs>
                <a:gs pos="0">
                  <a:schemeClr val="bg1"/>
                </a:gs>
              </a:gsLst>
              <a:lin ang="5400000" scaled="0"/>
            </a:gradFill>
            <a:ln w="9525">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grpSp>
          <p:nvGrpSpPr>
            <p:cNvPr id="6" name="组合 5"/>
            <p:cNvGrpSpPr/>
            <p:nvPr/>
          </p:nvGrpSpPr>
          <p:grpSpPr>
            <a:xfrm>
              <a:off x="4710169" y="3478269"/>
              <a:ext cx="2771663" cy="2771663"/>
              <a:chOff x="2193191" y="1899415"/>
              <a:chExt cx="2421376" cy="2421376"/>
            </a:xfrm>
            <a:effectLst/>
          </p:grpSpPr>
          <p:sp>
            <p:nvSpPr>
              <p:cNvPr id="7" name="椭圆 6"/>
              <p:cNvSpPr/>
              <p:nvPr/>
            </p:nvSpPr>
            <p:spPr>
              <a:xfrm>
                <a:off x="2193191" y="1899415"/>
                <a:ext cx="2421376" cy="2421376"/>
              </a:xfrm>
              <a:prstGeom prst="ellipse">
                <a:avLst/>
              </a:prstGeom>
              <a:solidFill>
                <a:srgbClr val="2BB7B3"/>
              </a:solidFill>
              <a:ln w="31750">
                <a:gradFill flip="none" rotWithShape="1">
                  <a:gsLst>
                    <a:gs pos="0">
                      <a:schemeClr val="bg1">
                        <a:lumMod val="75000"/>
                      </a:schemeClr>
                    </a:gs>
                    <a:gs pos="100000">
                      <a:schemeClr val="bg1"/>
                    </a:gs>
                  </a:gsLst>
                  <a:lin ang="2700000" scaled="1"/>
                  <a:tileRect/>
                </a:gradFill>
              </a:ln>
              <a:effectLst>
                <a:innerShdw blurRad="127000" dist="63500" dir="13500000">
                  <a:schemeClr val="accent3">
                    <a:lumMod val="50000"/>
                    <a:alpha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8" name="椭圆 7"/>
              <p:cNvSpPr/>
              <p:nvPr/>
            </p:nvSpPr>
            <p:spPr>
              <a:xfrm>
                <a:off x="2345502" y="2051726"/>
                <a:ext cx="2116756" cy="2116756"/>
              </a:xfrm>
              <a:prstGeom prst="ellipse">
                <a:avLst/>
              </a:prstGeom>
              <a:solidFill>
                <a:schemeClr val="bg1">
                  <a:lumMod val="95000"/>
                </a:schemeClr>
              </a:solidFill>
              <a:ln w="50800">
                <a:noFill/>
              </a:ln>
              <a:effectLst>
                <a:outerShdw blurRad="152400" dist="63500" dir="2700000" algn="tl" rotWithShape="0">
                  <a:schemeClr val="accent3">
                    <a:lumMod val="50000"/>
                    <a:alpha val="64000"/>
                  </a:schemeClr>
                </a:outerShdw>
              </a:effectLst>
              <a:scene3d>
                <a:camera prst="orthographicFront"/>
                <a:lightRig rig="threePt" dir="t"/>
              </a:scene3d>
              <a:sp3d prstMaterial="softEdge">
                <a:bevelT w="82550" h="254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FFFFFF"/>
                  </a:solidFill>
                  <a:effectLst/>
                  <a:uLnTx/>
                  <a:uFillTx/>
                  <a:latin typeface="Calibri"/>
                  <a:ea typeface="宋体" panose="02010600030101010101" pitchFamily="2" charset="-122"/>
                  <a:cs typeface="+mn-cs"/>
                </a:endParaRPr>
              </a:p>
            </p:txBody>
          </p:sp>
        </p:grpSp>
      </p:grpSp>
      <p:sp>
        <p:nvSpPr>
          <p:cNvPr id="9" name="任意多边形 8"/>
          <p:cNvSpPr/>
          <p:nvPr/>
        </p:nvSpPr>
        <p:spPr>
          <a:xfrm>
            <a:off x="0" y="-1"/>
            <a:ext cx="2718956" cy="6858001"/>
          </a:xfrm>
          <a:custGeom>
            <a:avLst/>
            <a:gdLst>
              <a:gd name="connsiteX0" fmla="*/ 0 w 2837789"/>
              <a:gd name="connsiteY0" fmla="*/ 0 h 8001905"/>
              <a:gd name="connsiteX1" fmla="*/ 2837788 w 2837789"/>
              <a:gd name="connsiteY1" fmla="*/ 0 h 8001905"/>
              <a:gd name="connsiteX2" fmla="*/ 2837788 w 2837789"/>
              <a:gd name="connsiteY2" fmla="*/ 1968500 h 8001905"/>
              <a:gd name="connsiteX3" fmla="*/ 2837789 w 2837789"/>
              <a:gd name="connsiteY3" fmla="*/ 1968500 h 8001905"/>
              <a:gd name="connsiteX4" fmla="*/ 2837789 w 2837789"/>
              <a:gd name="connsiteY4" fmla="*/ 2363879 h 8001905"/>
              <a:gd name="connsiteX5" fmla="*/ 2618085 w 2837789"/>
              <a:gd name="connsiteY5" fmla="*/ 2386026 h 8001905"/>
              <a:gd name="connsiteX6" fmla="*/ 1747634 w 2837789"/>
              <a:gd name="connsiteY6" fmla="*/ 3454034 h 8001905"/>
              <a:gd name="connsiteX7" fmla="*/ 2618085 w 2837789"/>
              <a:gd name="connsiteY7" fmla="*/ 4522042 h 8001905"/>
              <a:gd name="connsiteX8" fmla="*/ 2837789 w 2837789"/>
              <a:gd name="connsiteY8" fmla="*/ 4544190 h 8001905"/>
              <a:gd name="connsiteX9" fmla="*/ 2837789 w 2837789"/>
              <a:gd name="connsiteY9" fmla="*/ 6858000 h 8001905"/>
              <a:gd name="connsiteX10" fmla="*/ 2837788 w 2837789"/>
              <a:gd name="connsiteY10" fmla="*/ 6858000 h 8001905"/>
              <a:gd name="connsiteX11" fmla="*/ 2837788 w 2837789"/>
              <a:gd name="connsiteY11" fmla="*/ 8001905 h 8001905"/>
              <a:gd name="connsiteX12" fmla="*/ 0 w 2837789"/>
              <a:gd name="connsiteY12" fmla="*/ 8001905 h 8001905"/>
              <a:gd name="connsiteX13" fmla="*/ 0 w 2837789"/>
              <a:gd name="connsiteY13" fmla="*/ 6858000 h 8001905"/>
              <a:gd name="connsiteX14" fmla="*/ 0 w 2837789"/>
              <a:gd name="connsiteY14" fmla="*/ 6376305 h 8001905"/>
              <a:gd name="connsiteX15" fmla="*/ 0 w 2837789"/>
              <a:gd name="connsiteY15" fmla="*/ 2133600 h 8001905"/>
              <a:gd name="connsiteX16" fmla="*/ 0 w 2837789"/>
              <a:gd name="connsiteY16" fmla="*/ 1968500 h 8001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37789" h="8001905">
                <a:moveTo>
                  <a:pt x="0" y="0"/>
                </a:moveTo>
                <a:lnTo>
                  <a:pt x="2837788" y="0"/>
                </a:lnTo>
                <a:lnTo>
                  <a:pt x="2837788" y="1968500"/>
                </a:lnTo>
                <a:lnTo>
                  <a:pt x="2837789" y="1968500"/>
                </a:lnTo>
                <a:lnTo>
                  <a:pt x="2837789" y="2363879"/>
                </a:lnTo>
                <a:lnTo>
                  <a:pt x="2618085" y="2386026"/>
                </a:lnTo>
                <a:cubicBezTo>
                  <a:pt x="2121320" y="2487680"/>
                  <a:pt x="1747634" y="2927218"/>
                  <a:pt x="1747634" y="3454034"/>
                </a:cubicBezTo>
                <a:cubicBezTo>
                  <a:pt x="1747634" y="3980852"/>
                  <a:pt x="2121320" y="4420389"/>
                  <a:pt x="2618085" y="4522042"/>
                </a:cubicBezTo>
                <a:lnTo>
                  <a:pt x="2837789" y="4544190"/>
                </a:lnTo>
                <a:lnTo>
                  <a:pt x="2837789" y="6858000"/>
                </a:lnTo>
                <a:lnTo>
                  <a:pt x="2837788" y="6858000"/>
                </a:lnTo>
                <a:lnTo>
                  <a:pt x="2837788" y="8001905"/>
                </a:lnTo>
                <a:lnTo>
                  <a:pt x="0" y="8001905"/>
                </a:lnTo>
                <a:lnTo>
                  <a:pt x="0" y="6858000"/>
                </a:lnTo>
                <a:lnTo>
                  <a:pt x="0" y="6376305"/>
                </a:lnTo>
                <a:lnTo>
                  <a:pt x="0" y="2133600"/>
                </a:lnTo>
                <a:lnTo>
                  <a:pt x="0" y="1968500"/>
                </a:lnTo>
                <a:close/>
              </a:path>
            </a:pathLst>
          </a:custGeom>
          <a:solidFill>
            <a:srgbClr val="2BB7B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0" name="圆角矩形 9"/>
          <p:cNvSpPr/>
          <p:nvPr/>
        </p:nvSpPr>
        <p:spPr>
          <a:xfrm>
            <a:off x="4001461" y="4379076"/>
            <a:ext cx="6838231" cy="42891"/>
          </a:xfrm>
          <a:prstGeom prst="roundRect">
            <a:avLst>
              <a:gd name="adj" fmla="val 50000"/>
            </a:avLst>
          </a:prstGeom>
          <a:gradFill>
            <a:gsLst>
              <a:gs pos="0">
                <a:schemeClr val="bg1">
                  <a:lumMod val="7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11" name="文本框 10"/>
          <p:cNvSpPr txBox="1"/>
          <p:nvPr/>
        </p:nvSpPr>
        <p:spPr>
          <a:xfrm>
            <a:off x="3855887" y="2092178"/>
            <a:ext cx="4805036" cy="1569660"/>
          </a:xfrm>
          <a:prstGeom prst="rect">
            <a:avLst/>
          </a:prstGeom>
          <a:noFill/>
        </p:spPr>
        <p:txBody>
          <a:bodyPr wrap="square" lIns="91440" tIns="45720" rIns="91440" bIns="45720"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altLang="zh-CN" sz="9600" b="0" i="0" u="none" strike="noStrike" kern="1200" cap="none" spc="0" normalizeH="0" baseline="0" noProof="0" dirty="0">
                <a:ln>
                  <a:noFill/>
                </a:ln>
                <a:solidFill>
                  <a:srgbClr val="2BB7B3"/>
                </a:solidFill>
                <a:effectLst/>
                <a:uLnTx/>
                <a:uFillTx/>
                <a:latin typeface="Impact" panose="020B0806030902050204" pitchFamily="34" charset="0"/>
                <a:ea typeface="等线" panose="02010600030101010101" pitchFamily="2" charset="-122"/>
                <a:cs typeface="+mn-cs"/>
              </a:rPr>
              <a:t>PART 01</a:t>
            </a:r>
            <a:endParaRPr kumimoji="0" lang="zh-CN" altLang="en-US" sz="9600" b="0" i="0" u="none" strike="noStrike" kern="1200" cap="none" spc="0" normalizeH="0" baseline="0" noProof="0" dirty="0">
              <a:ln>
                <a:noFill/>
              </a:ln>
              <a:solidFill>
                <a:srgbClr val="2BB7B3"/>
              </a:solidFill>
              <a:effectLst/>
              <a:uLnTx/>
              <a:uFillTx/>
              <a:latin typeface="Impact" panose="020B0806030902050204" pitchFamily="34" charset="0"/>
              <a:ea typeface="等线" panose="02010600030101010101" pitchFamily="2" charset="-122"/>
              <a:cs typeface="+mn-cs"/>
            </a:endParaRPr>
          </a:p>
        </p:txBody>
      </p:sp>
      <p:sp>
        <p:nvSpPr>
          <p:cNvPr id="12" name="文本框 11"/>
          <p:cNvSpPr txBox="1"/>
          <p:nvPr/>
        </p:nvSpPr>
        <p:spPr>
          <a:xfrm>
            <a:off x="3865854" y="3777734"/>
            <a:ext cx="4795068" cy="584775"/>
          </a:xfrm>
          <a:prstGeom prst="rect">
            <a:avLst/>
          </a:prstGeom>
          <a:noFill/>
        </p:spPr>
        <p:txBody>
          <a:bodyPr wrap="square" rtlCol="0">
            <a:spAutoFit/>
          </a:bodyPr>
          <a:lstStyle/>
          <a:p>
            <a:pPr lvl="0">
              <a:defRPr/>
            </a:pPr>
            <a:r>
              <a:rPr lang="en-US" altLang="zh-CN" sz="3200" b="1" dirty="0">
                <a:solidFill>
                  <a:prstClr val="black">
                    <a:lumMod val="75000"/>
                    <a:lumOff val="25000"/>
                  </a:prstClr>
                </a:solidFill>
                <a:latin typeface="ITC Avant Garde Std Bk" panose="020B0502020202020204" pitchFamily="34" charset="0"/>
              </a:rPr>
              <a:t>Background</a:t>
            </a:r>
            <a:endParaRPr kumimoji="0" lang="en-US" altLang="zh-CN" sz="3200" b="1" i="0" u="none" strike="noStrike" kern="1200" cap="none" spc="0" normalizeH="0" baseline="0" noProof="0" dirty="0">
              <a:ln>
                <a:noFill/>
              </a:ln>
              <a:solidFill>
                <a:prstClr val="black">
                  <a:lumMod val="75000"/>
                  <a:lumOff val="25000"/>
                </a:prstClr>
              </a:solidFill>
              <a:effectLst/>
              <a:uLnTx/>
              <a:uFillTx/>
              <a:latin typeface="ITC Avant Garde Std Bk" panose="020B0502020202020204" pitchFamily="34" charset="0"/>
              <a:ea typeface="等线" panose="02010600030101010101" pitchFamily="2" charset="-122"/>
              <a:cs typeface="+mn-cs"/>
            </a:endParaRPr>
          </a:p>
        </p:txBody>
      </p:sp>
      <p:pic>
        <p:nvPicPr>
          <p:cNvPr id="3" name="Picture 2">
            <a:extLst>
              <a:ext uri="{FF2B5EF4-FFF2-40B4-BE49-F238E27FC236}">
                <a16:creationId xmlns:a16="http://schemas.microsoft.com/office/drawing/2014/main" id="{E271E3BF-61DE-4773-9AA0-535F7CF4821B}"/>
              </a:ext>
            </a:extLst>
          </p:cNvPr>
          <p:cNvPicPr>
            <a:picLocks noChangeAspect="1"/>
          </p:cNvPicPr>
          <p:nvPr/>
        </p:nvPicPr>
        <p:blipFill rotWithShape="1">
          <a:blip r:embed="rId2">
            <a:extLst>
              <a:ext uri="{28A0092B-C50C-407E-A947-70E740481C1C}">
                <a14:useLocalDpi xmlns:a14="http://schemas.microsoft.com/office/drawing/2010/main" val="0"/>
              </a:ext>
            </a:extLst>
          </a:blip>
          <a:srcRect l="38656" t="24220" r="37010" b="44357"/>
          <a:stretch/>
        </p:blipFill>
        <p:spPr>
          <a:xfrm>
            <a:off x="1794646" y="1983261"/>
            <a:ext cx="1951630" cy="1780825"/>
          </a:xfrm>
          <a:prstGeom prst="rect">
            <a:avLst/>
          </a:prstGeom>
        </p:spPr>
      </p:pic>
    </p:spTree>
    <p:extLst>
      <p:ext uri="{BB962C8B-B14F-4D97-AF65-F5344CB8AC3E}">
        <p14:creationId xmlns:p14="http://schemas.microsoft.com/office/powerpoint/2010/main" val="223107727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87010" y="832152"/>
            <a:ext cx="10817981"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862508" y="322924"/>
            <a:ext cx="366369" cy="366369"/>
          </a:xfrm>
          <a:prstGeom prst="ellipse">
            <a:avLst/>
          </a:prstGeom>
          <a:solidFill>
            <a:srgbClr val="2BB7B3"/>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 name="TextBox 34"/>
          <p:cNvSpPr txBox="1"/>
          <p:nvPr/>
        </p:nvSpPr>
        <p:spPr>
          <a:xfrm>
            <a:off x="1226684" y="213720"/>
            <a:ext cx="3127779" cy="584775"/>
          </a:xfrm>
          <a:prstGeom prst="rect">
            <a:avLst/>
          </a:prstGeom>
          <a:noFill/>
        </p:spPr>
        <p:txBody>
          <a:bodyPr wrap="none" rtlCol="0">
            <a:spAutoFit/>
          </a:bodyPr>
          <a:lstStyle/>
          <a:p>
            <a:pPr lvl="0" defTabSz="609585"/>
            <a:r>
              <a:rPr lang="en-US" altLang="zh-CN" sz="3200" dirty="0">
                <a:solidFill>
                  <a:prstClr val="black">
                    <a:lumMod val="75000"/>
                    <a:lumOff val="25000"/>
                  </a:prstClr>
                </a:solidFill>
                <a:latin typeface="Arial" panose="020B0604020202020204" pitchFamily="34" charset="0"/>
                <a:cs typeface="Arial" panose="020B0604020202020204" pitchFamily="34" charset="0"/>
              </a:rPr>
              <a:t>BACKGROUND</a:t>
            </a:r>
          </a:p>
        </p:txBody>
      </p:sp>
      <p:pic>
        <p:nvPicPr>
          <p:cNvPr id="7" name="Picture 6">
            <a:extLst>
              <a:ext uri="{FF2B5EF4-FFF2-40B4-BE49-F238E27FC236}">
                <a16:creationId xmlns:a16="http://schemas.microsoft.com/office/drawing/2014/main" id="{86CC69EC-C1BF-4A67-9A87-6DDB345BE725}"/>
              </a:ext>
            </a:extLst>
          </p:cNvPr>
          <p:cNvPicPr>
            <a:picLocks noChangeAspect="1"/>
          </p:cNvPicPr>
          <p:nvPr/>
        </p:nvPicPr>
        <p:blipFill rotWithShape="1">
          <a:blip r:embed="rId3">
            <a:extLst>
              <a:ext uri="{28A0092B-C50C-407E-A947-70E740481C1C}">
                <a14:useLocalDpi xmlns:a14="http://schemas.microsoft.com/office/drawing/2010/main" val="0"/>
              </a:ext>
            </a:extLst>
          </a:blip>
          <a:srcRect l="12713" t="35010" r="13155" b="40588"/>
          <a:stretch/>
        </p:blipFill>
        <p:spPr>
          <a:xfrm>
            <a:off x="7670469" y="0"/>
            <a:ext cx="3971926" cy="923920"/>
          </a:xfrm>
          <a:prstGeom prst="rect">
            <a:avLst/>
          </a:prstGeom>
        </p:spPr>
      </p:pic>
      <p:sp>
        <p:nvSpPr>
          <p:cNvPr id="9" name="文本框 8">
            <a:extLst>
              <a:ext uri="{FF2B5EF4-FFF2-40B4-BE49-F238E27FC236}">
                <a16:creationId xmlns:a16="http://schemas.microsoft.com/office/drawing/2014/main" id="{ACEFA091-E009-437D-A673-9195DF27931E}"/>
              </a:ext>
            </a:extLst>
          </p:cNvPr>
          <p:cNvSpPr txBox="1"/>
          <p:nvPr/>
        </p:nvSpPr>
        <p:spPr>
          <a:xfrm>
            <a:off x="418071" y="1520606"/>
            <a:ext cx="4883602" cy="3970318"/>
          </a:xfrm>
          <a:prstGeom prst="rect">
            <a:avLst/>
          </a:prstGeom>
          <a:noFill/>
        </p:spPr>
        <p:txBody>
          <a:bodyPr wrap="square" rtlCol="0">
            <a:spAutoFit/>
          </a:bodyPr>
          <a:lstStyle/>
          <a:p>
            <a:pPr marL="285750" indent="-285750">
              <a:buFont typeface="Wingdings" panose="05000000000000000000" pitchFamily="2" charset="2"/>
              <a:buChar char="l"/>
            </a:pPr>
            <a:r>
              <a:rPr lang="en-US" altLang="zh-CN" sz="2400" dirty="0"/>
              <a:t>Existing network system</a:t>
            </a:r>
          </a:p>
          <a:p>
            <a:pPr marL="742950" lvl="1" indent="-285750">
              <a:buFont typeface="Wingdings" panose="05000000000000000000" pitchFamily="2" charset="2"/>
              <a:buChar char="l"/>
            </a:pPr>
            <a:r>
              <a:rPr lang="en-US" altLang="zh-CN" dirty="0"/>
              <a:t>Very complicated</a:t>
            </a:r>
          </a:p>
          <a:p>
            <a:pPr marL="742950" lvl="1" indent="-285750">
              <a:buFont typeface="Wingdings" panose="05000000000000000000" pitchFamily="2" charset="2"/>
              <a:buChar char="l"/>
            </a:pPr>
            <a:r>
              <a:rPr lang="en-US" altLang="zh-CN" dirty="0"/>
              <a:t>Lack of basic observability</a:t>
            </a:r>
          </a:p>
          <a:p>
            <a:pPr marL="742950" lvl="1" indent="-285750">
              <a:buFont typeface="Wingdings" panose="05000000000000000000" pitchFamily="2" charset="2"/>
              <a:buChar char="l"/>
            </a:pPr>
            <a:endParaRPr lang="en-US" altLang="zh-CN" dirty="0"/>
          </a:p>
          <a:p>
            <a:pPr marL="285750" indent="-285750">
              <a:buFont typeface="Wingdings" panose="05000000000000000000" pitchFamily="2" charset="2"/>
              <a:buChar char="l"/>
            </a:pPr>
            <a:r>
              <a:rPr lang="en-US" altLang="zh-CN" sz="2400" dirty="0"/>
              <a:t>Network Measurement</a:t>
            </a:r>
          </a:p>
          <a:p>
            <a:pPr marL="742950" lvl="1" indent="-285750">
              <a:buFont typeface="Wingdings" panose="05000000000000000000" pitchFamily="2" charset="2"/>
              <a:buChar char="l"/>
            </a:pPr>
            <a:r>
              <a:rPr lang="en-US" altLang="zh-CN" dirty="0"/>
              <a:t>Performance</a:t>
            </a:r>
          </a:p>
          <a:p>
            <a:pPr marL="742950" lvl="1" indent="-285750">
              <a:buFont typeface="Wingdings" panose="05000000000000000000" pitchFamily="2" charset="2"/>
              <a:buChar char="l"/>
            </a:pPr>
            <a:r>
              <a:rPr lang="en-US" altLang="zh-CN" dirty="0"/>
              <a:t>Topology</a:t>
            </a:r>
          </a:p>
          <a:p>
            <a:pPr marL="742950" lvl="1" indent="-285750">
              <a:buFont typeface="Wingdings" panose="05000000000000000000" pitchFamily="2" charset="2"/>
              <a:buChar char="l"/>
            </a:pPr>
            <a:r>
              <a:rPr lang="en-US" altLang="zh-CN" dirty="0"/>
              <a:t>Flow</a:t>
            </a:r>
          </a:p>
          <a:p>
            <a:pPr marL="742950" lvl="1" indent="-285750">
              <a:buFont typeface="Wingdings" panose="05000000000000000000" pitchFamily="2" charset="2"/>
              <a:buChar char="l"/>
            </a:pPr>
            <a:r>
              <a:rPr lang="en-US" altLang="zh-CN" dirty="0"/>
              <a:t>Routing</a:t>
            </a:r>
          </a:p>
          <a:p>
            <a:pPr marL="742950" lvl="1" indent="-285750">
              <a:buFont typeface="Wingdings" panose="05000000000000000000" pitchFamily="2" charset="2"/>
              <a:buChar char="l"/>
            </a:pPr>
            <a:endParaRPr lang="en-US" altLang="zh-CN" dirty="0"/>
          </a:p>
          <a:p>
            <a:pPr marL="285750" indent="-285750">
              <a:buFont typeface="Wingdings" panose="05000000000000000000" pitchFamily="2" charset="2"/>
              <a:buChar char="l"/>
            </a:pPr>
            <a:r>
              <a:rPr lang="en-US" altLang="zh-CN" sz="2400" dirty="0"/>
              <a:t>Available Bandwidth Measurement</a:t>
            </a:r>
          </a:p>
          <a:p>
            <a:pPr marL="742950" lvl="1" indent="-285750">
              <a:buFont typeface="Wingdings" panose="05000000000000000000" pitchFamily="2" charset="2"/>
              <a:buChar char="l"/>
            </a:pPr>
            <a:r>
              <a:rPr lang="en-US" altLang="zh-CN" dirty="0"/>
              <a:t>Transmission rate control</a:t>
            </a:r>
          </a:p>
          <a:p>
            <a:pPr marL="742950" lvl="1" indent="-285750">
              <a:buFont typeface="Wingdings" panose="05000000000000000000" pitchFamily="2" charset="2"/>
              <a:buChar char="l"/>
            </a:pPr>
            <a:r>
              <a:rPr lang="en-US" altLang="zh-CN" dirty="0"/>
              <a:t>Reasonable scheduling</a:t>
            </a:r>
          </a:p>
        </p:txBody>
      </p:sp>
      <p:sp>
        <p:nvSpPr>
          <p:cNvPr id="10" name="矩形 9">
            <a:extLst>
              <a:ext uri="{FF2B5EF4-FFF2-40B4-BE49-F238E27FC236}">
                <a16:creationId xmlns:a16="http://schemas.microsoft.com/office/drawing/2014/main" id="{2742F642-0216-4A23-B10F-0C5F8BDAA2C0}"/>
              </a:ext>
            </a:extLst>
          </p:cNvPr>
          <p:cNvSpPr/>
          <p:nvPr/>
        </p:nvSpPr>
        <p:spPr>
          <a:xfrm>
            <a:off x="2603523" y="5490924"/>
            <a:ext cx="6113084" cy="923330"/>
          </a:xfrm>
          <a:prstGeom prst="rect">
            <a:avLst/>
          </a:prstGeom>
          <a:noFill/>
        </p:spPr>
        <p:txBody>
          <a:bodyPr wrap="none" lIns="91440" tIns="45720" rIns="91440" bIns="45720">
            <a:spAutoFit/>
          </a:bodyPr>
          <a:lstStyle/>
          <a:p>
            <a:pPr algn="ctr"/>
            <a:r>
              <a:rPr lang="en-US" altLang="zh-CN"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Realistic Significance</a:t>
            </a:r>
            <a:endParaRPr lang="zh-CN" alt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pic>
        <p:nvPicPr>
          <p:cNvPr id="8" name="图片 7">
            <a:extLst>
              <a:ext uri="{FF2B5EF4-FFF2-40B4-BE49-F238E27FC236}">
                <a16:creationId xmlns:a16="http://schemas.microsoft.com/office/drawing/2014/main" id="{B18DCC3D-F53D-40AF-9B1B-7ACE26A6C3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0145" y="1656583"/>
            <a:ext cx="4600592" cy="3145888"/>
          </a:xfrm>
          <a:prstGeom prst="rect">
            <a:avLst/>
          </a:prstGeom>
        </p:spPr>
      </p:pic>
    </p:spTree>
    <p:extLst>
      <p:ext uri="{BB962C8B-B14F-4D97-AF65-F5344CB8AC3E}">
        <p14:creationId xmlns:p14="http://schemas.microsoft.com/office/powerpoint/2010/main" val="348616818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87010" y="832152"/>
            <a:ext cx="10817981"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862508" y="322924"/>
            <a:ext cx="366369" cy="366369"/>
          </a:xfrm>
          <a:prstGeom prst="ellipse">
            <a:avLst/>
          </a:prstGeom>
          <a:solidFill>
            <a:srgbClr val="2BB7B3"/>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 name="TextBox 34"/>
          <p:cNvSpPr txBox="1"/>
          <p:nvPr/>
        </p:nvSpPr>
        <p:spPr>
          <a:xfrm>
            <a:off x="1226684" y="213720"/>
            <a:ext cx="3127779" cy="584775"/>
          </a:xfrm>
          <a:prstGeom prst="rect">
            <a:avLst/>
          </a:prstGeom>
          <a:noFill/>
        </p:spPr>
        <p:txBody>
          <a:bodyPr wrap="none" rtlCol="0">
            <a:spAutoFit/>
          </a:bodyPr>
          <a:lstStyle/>
          <a:p>
            <a:pPr lvl="0" defTabSz="609585"/>
            <a:r>
              <a:rPr lang="en-US" altLang="zh-CN" sz="3200" dirty="0">
                <a:solidFill>
                  <a:prstClr val="black">
                    <a:lumMod val="75000"/>
                    <a:lumOff val="25000"/>
                  </a:prstClr>
                </a:solidFill>
                <a:latin typeface="Arial" panose="020B0604020202020204" pitchFamily="34" charset="0"/>
                <a:cs typeface="Arial" panose="020B0604020202020204" pitchFamily="34" charset="0"/>
              </a:rPr>
              <a:t>BACKGROUND</a:t>
            </a:r>
          </a:p>
        </p:txBody>
      </p:sp>
      <p:pic>
        <p:nvPicPr>
          <p:cNvPr id="7" name="Picture 6">
            <a:extLst>
              <a:ext uri="{FF2B5EF4-FFF2-40B4-BE49-F238E27FC236}">
                <a16:creationId xmlns:a16="http://schemas.microsoft.com/office/drawing/2014/main" id="{86CC69EC-C1BF-4A67-9A87-6DDB345BE725}"/>
              </a:ext>
            </a:extLst>
          </p:cNvPr>
          <p:cNvPicPr>
            <a:picLocks noChangeAspect="1"/>
          </p:cNvPicPr>
          <p:nvPr/>
        </p:nvPicPr>
        <p:blipFill rotWithShape="1">
          <a:blip r:embed="rId3">
            <a:extLst>
              <a:ext uri="{28A0092B-C50C-407E-A947-70E740481C1C}">
                <a14:useLocalDpi xmlns:a14="http://schemas.microsoft.com/office/drawing/2010/main" val="0"/>
              </a:ext>
            </a:extLst>
          </a:blip>
          <a:srcRect l="12713" t="35010" r="13155" b="40588"/>
          <a:stretch/>
        </p:blipFill>
        <p:spPr>
          <a:xfrm>
            <a:off x="7670469" y="0"/>
            <a:ext cx="3971926" cy="923920"/>
          </a:xfrm>
          <a:prstGeom prst="rect">
            <a:avLst/>
          </a:prstGeom>
        </p:spPr>
      </p:pic>
      <p:sp>
        <p:nvSpPr>
          <p:cNvPr id="9" name="文本框 8">
            <a:extLst>
              <a:ext uri="{FF2B5EF4-FFF2-40B4-BE49-F238E27FC236}">
                <a16:creationId xmlns:a16="http://schemas.microsoft.com/office/drawing/2014/main" id="{ACEFA091-E009-437D-A673-9195DF27931E}"/>
              </a:ext>
            </a:extLst>
          </p:cNvPr>
          <p:cNvSpPr txBox="1"/>
          <p:nvPr/>
        </p:nvSpPr>
        <p:spPr>
          <a:xfrm>
            <a:off x="418070" y="1520606"/>
            <a:ext cx="10471603" cy="738664"/>
          </a:xfrm>
          <a:prstGeom prst="rect">
            <a:avLst/>
          </a:prstGeom>
          <a:noFill/>
        </p:spPr>
        <p:txBody>
          <a:bodyPr wrap="square" rtlCol="0">
            <a:spAutoFit/>
          </a:bodyPr>
          <a:lstStyle/>
          <a:p>
            <a:pPr marL="342900" indent="-342900">
              <a:buFont typeface="Wingdings" panose="05000000000000000000" pitchFamily="2" charset="2"/>
              <a:buChar char="l"/>
            </a:pPr>
            <a:r>
              <a:rPr lang="en-US" altLang="zh-CN" sz="2400" dirty="0"/>
              <a:t>Available Bandwidth</a:t>
            </a:r>
            <a:r>
              <a:rPr lang="zh-CN" altLang="en-US" sz="2400" dirty="0"/>
              <a:t>：</a:t>
            </a:r>
            <a:r>
              <a:rPr lang="en-US" altLang="zh-CN" dirty="0"/>
              <a:t>Maximum transmission rate of the link in the presence of cross traffic</a:t>
            </a:r>
          </a:p>
          <a:p>
            <a:pPr marL="342900" indent="-342900">
              <a:buFont typeface="Wingdings" panose="05000000000000000000" pitchFamily="2" charset="2"/>
              <a:buChar char="l"/>
            </a:pPr>
            <a:endParaRPr lang="en-US" altLang="zh-CN" dirty="0"/>
          </a:p>
        </p:txBody>
      </p:sp>
      <p:sp>
        <p:nvSpPr>
          <p:cNvPr id="2" name="左大括号 1">
            <a:extLst>
              <a:ext uri="{FF2B5EF4-FFF2-40B4-BE49-F238E27FC236}">
                <a16:creationId xmlns:a16="http://schemas.microsoft.com/office/drawing/2014/main" id="{0DE13D07-9579-4251-87F1-0741BA94B8B5}"/>
              </a:ext>
            </a:extLst>
          </p:cNvPr>
          <p:cNvSpPr/>
          <p:nvPr/>
        </p:nvSpPr>
        <p:spPr>
          <a:xfrm>
            <a:off x="299678" y="3038765"/>
            <a:ext cx="774664" cy="167677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BE7CB78C-ACD6-4214-97A5-6D9D93949FA2}"/>
              </a:ext>
            </a:extLst>
          </p:cNvPr>
          <p:cNvSpPr txBox="1"/>
          <p:nvPr/>
        </p:nvSpPr>
        <p:spPr>
          <a:xfrm>
            <a:off x="1129510" y="2873774"/>
            <a:ext cx="9889470" cy="1015663"/>
          </a:xfrm>
          <a:prstGeom prst="rect">
            <a:avLst/>
          </a:prstGeom>
          <a:noFill/>
        </p:spPr>
        <p:txBody>
          <a:bodyPr wrap="square" rtlCol="0">
            <a:spAutoFit/>
          </a:bodyPr>
          <a:lstStyle/>
          <a:p>
            <a:r>
              <a:rPr lang="en-US" altLang="zh-CN" sz="2400" dirty="0"/>
              <a:t>Flooding-based</a:t>
            </a:r>
            <a:r>
              <a:rPr lang="zh-CN" altLang="en-US" sz="2400" dirty="0"/>
              <a:t>：</a:t>
            </a:r>
            <a:r>
              <a:rPr lang="en-US" altLang="zh-CN" dirty="0"/>
              <a:t>Send a large number of packets to the link under test to make it fully loaded</a:t>
            </a:r>
          </a:p>
          <a:p>
            <a:pPr marL="3028950" lvl="6" indent="-285750">
              <a:buFont typeface="Wingdings" panose="05000000000000000000" pitchFamily="2" charset="2"/>
              <a:buChar char="l"/>
            </a:pPr>
            <a:r>
              <a:rPr lang="en-US" altLang="zh-CN" dirty="0"/>
              <a:t>High accuracy</a:t>
            </a:r>
          </a:p>
          <a:p>
            <a:pPr marL="3028950" lvl="6" indent="-285750">
              <a:buFont typeface="Wingdings" panose="05000000000000000000" pitchFamily="2" charset="2"/>
              <a:buChar char="l"/>
            </a:pPr>
            <a:r>
              <a:rPr lang="en-US" altLang="zh-CN" dirty="0"/>
              <a:t>High intrusion</a:t>
            </a:r>
            <a:endParaRPr lang="zh-CN" altLang="en-US" dirty="0"/>
          </a:p>
        </p:txBody>
      </p:sp>
      <p:sp>
        <p:nvSpPr>
          <p:cNvPr id="10" name="文本框 9">
            <a:extLst>
              <a:ext uri="{FF2B5EF4-FFF2-40B4-BE49-F238E27FC236}">
                <a16:creationId xmlns:a16="http://schemas.microsoft.com/office/drawing/2014/main" id="{F5B4B925-ABEF-46CE-B8EF-BBDBEB736B18}"/>
              </a:ext>
            </a:extLst>
          </p:cNvPr>
          <p:cNvSpPr txBox="1"/>
          <p:nvPr/>
        </p:nvSpPr>
        <p:spPr>
          <a:xfrm>
            <a:off x="1045692" y="4435701"/>
            <a:ext cx="9662026" cy="1846659"/>
          </a:xfrm>
          <a:prstGeom prst="rect">
            <a:avLst/>
          </a:prstGeom>
          <a:noFill/>
        </p:spPr>
        <p:txBody>
          <a:bodyPr wrap="square" rtlCol="0">
            <a:spAutoFit/>
          </a:bodyPr>
          <a:lstStyle/>
          <a:p>
            <a:r>
              <a:rPr lang="en-US" altLang="zh-CN" sz="2400" dirty="0"/>
              <a:t>Optimized-probing</a:t>
            </a:r>
            <a:r>
              <a:rPr lang="zh-CN" altLang="en-US" sz="2400" dirty="0"/>
              <a:t>：</a:t>
            </a:r>
            <a:r>
              <a:rPr lang="en-US" altLang="zh-CN" dirty="0"/>
              <a:t>Send a small amount of special probe traffic to the link under test and   </a:t>
            </a:r>
          </a:p>
          <a:p>
            <a:r>
              <a:rPr lang="en-US" altLang="zh-CN" dirty="0"/>
              <a:t>                                                  then go through a series of calculations</a:t>
            </a:r>
          </a:p>
          <a:p>
            <a:pPr marL="3028950" lvl="6" indent="-285750">
              <a:buFont typeface="Wingdings" panose="05000000000000000000" pitchFamily="2" charset="2"/>
              <a:buChar char="l"/>
            </a:pPr>
            <a:r>
              <a:rPr lang="en-US" altLang="zh-CN" dirty="0"/>
              <a:t>Low intrusion</a:t>
            </a:r>
          </a:p>
          <a:p>
            <a:pPr marL="3028950" lvl="6" indent="-285750">
              <a:buFont typeface="Wingdings" panose="05000000000000000000" pitchFamily="2" charset="2"/>
              <a:buChar char="l"/>
            </a:pPr>
            <a:r>
              <a:rPr lang="en-US" altLang="zh-CN" dirty="0"/>
              <a:t>Unstable accuracy	</a:t>
            </a:r>
          </a:p>
          <a:p>
            <a:pPr marL="3028950" lvl="6" indent="-285750">
              <a:buFont typeface="Wingdings" panose="05000000000000000000" pitchFamily="2" charset="2"/>
              <a:buChar char="l"/>
            </a:pPr>
            <a:r>
              <a:rPr lang="en-US" altLang="zh-CN" dirty="0"/>
              <a:t>Probe Rate Model</a:t>
            </a:r>
            <a:r>
              <a:rPr lang="zh-CN" altLang="en-US" dirty="0"/>
              <a:t>（</a:t>
            </a:r>
            <a:r>
              <a:rPr lang="en-US" altLang="zh-CN" dirty="0"/>
              <a:t>PRM</a:t>
            </a:r>
            <a:r>
              <a:rPr lang="zh-CN" altLang="en-US" dirty="0"/>
              <a:t>）</a:t>
            </a:r>
            <a:r>
              <a:rPr lang="en-US" altLang="zh-CN" dirty="0"/>
              <a:t>and Prone Gap Model</a:t>
            </a:r>
            <a:r>
              <a:rPr lang="zh-CN" altLang="en-US" dirty="0"/>
              <a:t>（</a:t>
            </a:r>
            <a:r>
              <a:rPr lang="en-US" altLang="zh-CN" dirty="0"/>
              <a:t>PGM</a:t>
            </a:r>
            <a:r>
              <a:rPr lang="zh-CN" altLang="en-US" dirty="0"/>
              <a:t>）</a:t>
            </a:r>
            <a:r>
              <a:rPr lang="en-US" altLang="zh-CN" dirty="0"/>
              <a:t>		</a:t>
            </a:r>
            <a:endParaRPr lang="zh-CN" altLang="en-US" dirty="0"/>
          </a:p>
        </p:txBody>
      </p:sp>
    </p:spTree>
    <p:extLst>
      <p:ext uri="{BB962C8B-B14F-4D97-AF65-F5344CB8AC3E}">
        <p14:creationId xmlns:p14="http://schemas.microsoft.com/office/powerpoint/2010/main" val="283240993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526670" y="1666124"/>
            <a:ext cx="2384573" cy="2384573"/>
            <a:chOff x="4240335" y="3008435"/>
            <a:chExt cx="3711332" cy="3711332"/>
          </a:xfrm>
        </p:grpSpPr>
        <p:sp>
          <p:nvSpPr>
            <p:cNvPr id="5" name="椭圆 4"/>
            <p:cNvSpPr/>
            <p:nvPr/>
          </p:nvSpPr>
          <p:spPr>
            <a:xfrm>
              <a:off x="4240335" y="3008435"/>
              <a:ext cx="3711332" cy="3711332"/>
            </a:xfrm>
            <a:prstGeom prst="ellipse">
              <a:avLst/>
            </a:prstGeom>
            <a:gradFill>
              <a:gsLst>
                <a:gs pos="100000">
                  <a:schemeClr val="bg1">
                    <a:lumMod val="75000"/>
                  </a:schemeClr>
                </a:gs>
                <a:gs pos="0">
                  <a:schemeClr val="bg1"/>
                </a:gs>
              </a:gsLst>
              <a:lin ang="5400000" scaled="0"/>
            </a:gradFill>
            <a:ln w="9525">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grpSp>
          <p:nvGrpSpPr>
            <p:cNvPr id="6" name="组合 5"/>
            <p:cNvGrpSpPr/>
            <p:nvPr/>
          </p:nvGrpSpPr>
          <p:grpSpPr>
            <a:xfrm>
              <a:off x="4710169" y="3478269"/>
              <a:ext cx="2771663" cy="2771663"/>
              <a:chOff x="2193191" y="1899415"/>
              <a:chExt cx="2421376" cy="2421376"/>
            </a:xfrm>
            <a:effectLst/>
          </p:grpSpPr>
          <p:sp>
            <p:nvSpPr>
              <p:cNvPr id="7" name="椭圆 6"/>
              <p:cNvSpPr/>
              <p:nvPr/>
            </p:nvSpPr>
            <p:spPr>
              <a:xfrm>
                <a:off x="2193191" y="1899415"/>
                <a:ext cx="2421376" cy="2421376"/>
              </a:xfrm>
              <a:prstGeom prst="ellipse">
                <a:avLst/>
              </a:prstGeom>
              <a:solidFill>
                <a:srgbClr val="2BB7B3"/>
              </a:solidFill>
              <a:ln w="31750">
                <a:gradFill flip="none" rotWithShape="1">
                  <a:gsLst>
                    <a:gs pos="0">
                      <a:schemeClr val="bg1">
                        <a:lumMod val="75000"/>
                      </a:schemeClr>
                    </a:gs>
                    <a:gs pos="100000">
                      <a:schemeClr val="bg1"/>
                    </a:gs>
                  </a:gsLst>
                  <a:lin ang="2700000" scaled="1"/>
                  <a:tileRect/>
                </a:gradFill>
              </a:ln>
              <a:effectLst>
                <a:innerShdw blurRad="127000" dist="63500" dir="13500000">
                  <a:schemeClr val="accent3">
                    <a:lumMod val="50000"/>
                    <a:alpha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8" name="椭圆 7"/>
              <p:cNvSpPr/>
              <p:nvPr/>
            </p:nvSpPr>
            <p:spPr>
              <a:xfrm>
                <a:off x="2345502" y="2051726"/>
                <a:ext cx="2116756" cy="2116756"/>
              </a:xfrm>
              <a:prstGeom prst="ellipse">
                <a:avLst/>
              </a:prstGeom>
              <a:solidFill>
                <a:schemeClr val="bg1">
                  <a:lumMod val="95000"/>
                </a:schemeClr>
              </a:solidFill>
              <a:ln w="50800">
                <a:noFill/>
              </a:ln>
              <a:effectLst>
                <a:outerShdw blurRad="152400" dist="63500" dir="2700000" algn="tl" rotWithShape="0">
                  <a:schemeClr val="accent3">
                    <a:lumMod val="50000"/>
                    <a:alpha val="64000"/>
                  </a:schemeClr>
                </a:outerShdw>
              </a:effectLst>
              <a:scene3d>
                <a:camera prst="orthographicFront"/>
                <a:lightRig rig="threePt" dir="t"/>
              </a:scene3d>
              <a:sp3d prstMaterial="softEdge">
                <a:bevelT w="82550" h="254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FFFFFF"/>
                  </a:solidFill>
                  <a:effectLst/>
                  <a:uLnTx/>
                  <a:uFillTx/>
                  <a:latin typeface="Calibri"/>
                  <a:ea typeface="宋体" panose="02010600030101010101" pitchFamily="2" charset="-122"/>
                  <a:cs typeface="+mn-cs"/>
                </a:endParaRPr>
              </a:p>
            </p:txBody>
          </p:sp>
        </p:grpSp>
      </p:grpSp>
      <p:sp>
        <p:nvSpPr>
          <p:cNvPr id="9" name="任意多边形 8"/>
          <p:cNvSpPr/>
          <p:nvPr/>
        </p:nvSpPr>
        <p:spPr>
          <a:xfrm>
            <a:off x="0" y="-1"/>
            <a:ext cx="2718956" cy="6858001"/>
          </a:xfrm>
          <a:custGeom>
            <a:avLst/>
            <a:gdLst>
              <a:gd name="connsiteX0" fmla="*/ 0 w 2837789"/>
              <a:gd name="connsiteY0" fmla="*/ 0 h 8001905"/>
              <a:gd name="connsiteX1" fmla="*/ 2837788 w 2837789"/>
              <a:gd name="connsiteY1" fmla="*/ 0 h 8001905"/>
              <a:gd name="connsiteX2" fmla="*/ 2837788 w 2837789"/>
              <a:gd name="connsiteY2" fmla="*/ 1968500 h 8001905"/>
              <a:gd name="connsiteX3" fmla="*/ 2837789 w 2837789"/>
              <a:gd name="connsiteY3" fmla="*/ 1968500 h 8001905"/>
              <a:gd name="connsiteX4" fmla="*/ 2837789 w 2837789"/>
              <a:gd name="connsiteY4" fmla="*/ 2363879 h 8001905"/>
              <a:gd name="connsiteX5" fmla="*/ 2618085 w 2837789"/>
              <a:gd name="connsiteY5" fmla="*/ 2386026 h 8001905"/>
              <a:gd name="connsiteX6" fmla="*/ 1747634 w 2837789"/>
              <a:gd name="connsiteY6" fmla="*/ 3454034 h 8001905"/>
              <a:gd name="connsiteX7" fmla="*/ 2618085 w 2837789"/>
              <a:gd name="connsiteY7" fmla="*/ 4522042 h 8001905"/>
              <a:gd name="connsiteX8" fmla="*/ 2837789 w 2837789"/>
              <a:gd name="connsiteY8" fmla="*/ 4544190 h 8001905"/>
              <a:gd name="connsiteX9" fmla="*/ 2837789 w 2837789"/>
              <a:gd name="connsiteY9" fmla="*/ 6858000 h 8001905"/>
              <a:gd name="connsiteX10" fmla="*/ 2837788 w 2837789"/>
              <a:gd name="connsiteY10" fmla="*/ 6858000 h 8001905"/>
              <a:gd name="connsiteX11" fmla="*/ 2837788 w 2837789"/>
              <a:gd name="connsiteY11" fmla="*/ 8001905 h 8001905"/>
              <a:gd name="connsiteX12" fmla="*/ 0 w 2837789"/>
              <a:gd name="connsiteY12" fmla="*/ 8001905 h 8001905"/>
              <a:gd name="connsiteX13" fmla="*/ 0 w 2837789"/>
              <a:gd name="connsiteY13" fmla="*/ 6858000 h 8001905"/>
              <a:gd name="connsiteX14" fmla="*/ 0 w 2837789"/>
              <a:gd name="connsiteY14" fmla="*/ 6376305 h 8001905"/>
              <a:gd name="connsiteX15" fmla="*/ 0 w 2837789"/>
              <a:gd name="connsiteY15" fmla="*/ 2133600 h 8001905"/>
              <a:gd name="connsiteX16" fmla="*/ 0 w 2837789"/>
              <a:gd name="connsiteY16" fmla="*/ 1968500 h 8001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37789" h="8001905">
                <a:moveTo>
                  <a:pt x="0" y="0"/>
                </a:moveTo>
                <a:lnTo>
                  <a:pt x="2837788" y="0"/>
                </a:lnTo>
                <a:lnTo>
                  <a:pt x="2837788" y="1968500"/>
                </a:lnTo>
                <a:lnTo>
                  <a:pt x="2837789" y="1968500"/>
                </a:lnTo>
                <a:lnTo>
                  <a:pt x="2837789" y="2363879"/>
                </a:lnTo>
                <a:lnTo>
                  <a:pt x="2618085" y="2386026"/>
                </a:lnTo>
                <a:cubicBezTo>
                  <a:pt x="2121320" y="2487680"/>
                  <a:pt x="1747634" y="2927218"/>
                  <a:pt x="1747634" y="3454034"/>
                </a:cubicBezTo>
                <a:cubicBezTo>
                  <a:pt x="1747634" y="3980852"/>
                  <a:pt x="2121320" y="4420389"/>
                  <a:pt x="2618085" y="4522042"/>
                </a:cubicBezTo>
                <a:lnTo>
                  <a:pt x="2837789" y="4544190"/>
                </a:lnTo>
                <a:lnTo>
                  <a:pt x="2837789" y="6858000"/>
                </a:lnTo>
                <a:lnTo>
                  <a:pt x="2837788" y="6858000"/>
                </a:lnTo>
                <a:lnTo>
                  <a:pt x="2837788" y="8001905"/>
                </a:lnTo>
                <a:lnTo>
                  <a:pt x="0" y="8001905"/>
                </a:lnTo>
                <a:lnTo>
                  <a:pt x="0" y="6858000"/>
                </a:lnTo>
                <a:lnTo>
                  <a:pt x="0" y="6376305"/>
                </a:lnTo>
                <a:lnTo>
                  <a:pt x="0" y="2133600"/>
                </a:lnTo>
                <a:lnTo>
                  <a:pt x="0" y="1968500"/>
                </a:lnTo>
                <a:close/>
              </a:path>
            </a:pathLst>
          </a:custGeom>
          <a:solidFill>
            <a:srgbClr val="2BB7B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0" name="圆角矩形 9"/>
          <p:cNvSpPr/>
          <p:nvPr/>
        </p:nvSpPr>
        <p:spPr>
          <a:xfrm>
            <a:off x="4001461" y="4379076"/>
            <a:ext cx="6838231" cy="42891"/>
          </a:xfrm>
          <a:prstGeom prst="roundRect">
            <a:avLst>
              <a:gd name="adj" fmla="val 50000"/>
            </a:avLst>
          </a:prstGeom>
          <a:gradFill>
            <a:gsLst>
              <a:gs pos="0">
                <a:schemeClr val="bg1">
                  <a:lumMod val="7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11" name="文本框 10"/>
          <p:cNvSpPr txBox="1"/>
          <p:nvPr/>
        </p:nvSpPr>
        <p:spPr>
          <a:xfrm>
            <a:off x="3855887" y="2092178"/>
            <a:ext cx="4805036" cy="1569660"/>
          </a:xfrm>
          <a:prstGeom prst="rect">
            <a:avLst/>
          </a:prstGeom>
          <a:noFill/>
        </p:spPr>
        <p:txBody>
          <a:bodyPr wrap="square" lIns="91440" tIns="45720" rIns="91440" bIns="45720"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altLang="zh-CN" sz="9600" b="0" i="0" u="none" strike="noStrike" kern="1200" cap="none" spc="0" normalizeH="0" baseline="0" noProof="0" dirty="0">
                <a:ln>
                  <a:noFill/>
                </a:ln>
                <a:solidFill>
                  <a:srgbClr val="2BB7B3"/>
                </a:solidFill>
                <a:effectLst/>
                <a:uLnTx/>
                <a:uFillTx/>
                <a:latin typeface="Impact" panose="020B0806030902050204" pitchFamily="34" charset="0"/>
                <a:ea typeface="等线" panose="02010600030101010101" pitchFamily="2" charset="-122"/>
                <a:cs typeface="+mn-cs"/>
              </a:rPr>
              <a:t>PART 02</a:t>
            </a:r>
            <a:endParaRPr kumimoji="0" lang="zh-CN" altLang="en-US" sz="9600" b="0" i="0" u="none" strike="noStrike" kern="1200" cap="none" spc="0" normalizeH="0" baseline="0" noProof="0" dirty="0">
              <a:ln>
                <a:noFill/>
              </a:ln>
              <a:solidFill>
                <a:srgbClr val="2BB7B3"/>
              </a:solidFill>
              <a:effectLst/>
              <a:uLnTx/>
              <a:uFillTx/>
              <a:latin typeface="Impact" panose="020B0806030902050204" pitchFamily="34" charset="0"/>
              <a:ea typeface="等线" panose="02010600030101010101" pitchFamily="2" charset="-122"/>
              <a:cs typeface="+mn-cs"/>
            </a:endParaRPr>
          </a:p>
        </p:txBody>
      </p:sp>
      <p:sp>
        <p:nvSpPr>
          <p:cNvPr id="12" name="文本框 11"/>
          <p:cNvSpPr txBox="1"/>
          <p:nvPr/>
        </p:nvSpPr>
        <p:spPr>
          <a:xfrm>
            <a:off x="3865854" y="3777734"/>
            <a:ext cx="4795068" cy="584775"/>
          </a:xfrm>
          <a:prstGeom prst="rect">
            <a:avLst/>
          </a:prstGeom>
          <a:noFill/>
        </p:spPr>
        <p:txBody>
          <a:bodyPr wrap="square" rtlCol="0">
            <a:spAutoFit/>
          </a:bodyPr>
          <a:lstStyle/>
          <a:p>
            <a:pPr lvl="0">
              <a:defRPr/>
            </a:pPr>
            <a:r>
              <a:rPr lang="en-US" altLang="zh-CN" sz="3200" b="1" dirty="0">
                <a:solidFill>
                  <a:prstClr val="black">
                    <a:lumMod val="75000"/>
                    <a:lumOff val="25000"/>
                  </a:prstClr>
                </a:solidFill>
                <a:latin typeface="ITC Avant Garde Std Bk" panose="020B0502020202020204" pitchFamily="34" charset="0"/>
              </a:rPr>
              <a:t>Related Works</a:t>
            </a:r>
            <a:endParaRPr kumimoji="0" lang="en-US" altLang="zh-CN" sz="3200" b="1" i="0" u="none" strike="noStrike" kern="1200" cap="none" spc="0" normalizeH="0" baseline="0" noProof="0" dirty="0">
              <a:ln>
                <a:noFill/>
              </a:ln>
              <a:solidFill>
                <a:prstClr val="black">
                  <a:lumMod val="75000"/>
                  <a:lumOff val="25000"/>
                </a:prstClr>
              </a:solidFill>
              <a:effectLst/>
              <a:uLnTx/>
              <a:uFillTx/>
              <a:latin typeface="ITC Avant Garde Std Bk" panose="020B0502020202020204" pitchFamily="34" charset="0"/>
              <a:ea typeface="等线" panose="02010600030101010101" pitchFamily="2" charset="-122"/>
              <a:cs typeface="+mn-cs"/>
            </a:endParaRPr>
          </a:p>
        </p:txBody>
      </p:sp>
      <p:pic>
        <p:nvPicPr>
          <p:cNvPr id="3" name="Picture 2">
            <a:extLst>
              <a:ext uri="{FF2B5EF4-FFF2-40B4-BE49-F238E27FC236}">
                <a16:creationId xmlns:a16="http://schemas.microsoft.com/office/drawing/2014/main" id="{E271E3BF-61DE-4773-9AA0-535F7CF4821B}"/>
              </a:ext>
            </a:extLst>
          </p:cNvPr>
          <p:cNvPicPr>
            <a:picLocks noChangeAspect="1"/>
          </p:cNvPicPr>
          <p:nvPr/>
        </p:nvPicPr>
        <p:blipFill rotWithShape="1">
          <a:blip r:embed="rId2">
            <a:extLst>
              <a:ext uri="{28A0092B-C50C-407E-A947-70E740481C1C}">
                <a14:useLocalDpi xmlns:a14="http://schemas.microsoft.com/office/drawing/2010/main" val="0"/>
              </a:ext>
            </a:extLst>
          </a:blip>
          <a:srcRect l="38656" t="24220" r="37010" b="44357"/>
          <a:stretch/>
        </p:blipFill>
        <p:spPr>
          <a:xfrm>
            <a:off x="1794646" y="1983261"/>
            <a:ext cx="1951630" cy="1780825"/>
          </a:xfrm>
          <a:prstGeom prst="rect">
            <a:avLst/>
          </a:prstGeom>
        </p:spPr>
      </p:pic>
    </p:spTree>
    <p:extLst>
      <p:ext uri="{BB962C8B-B14F-4D97-AF65-F5344CB8AC3E}">
        <p14:creationId xmlns:p14="http://schemas.microsoft.com/office/powerpoint/2010/main" val="197107978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87010" y="832152"/>
            <a:ext cx="10817981"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862508" y="322924"/>
            <a:ext cx="366369" cy="366369"/>
          </a:xfrm>
          <a:prstGeom prst="ellipse">
            <a:avLst/>
          </a:prstGeom>
          <a:solidFill>
            <a:srgbClr val="2BB7B3"/>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 name="TextBox 34"/>
          <p:cNvSpPr txBox="1"/>
          <p:nvPr/>
        </p:nvSpPr>
        <p:spPr>
          <a:xfrm>
            <a:off x="1226684" y="213720"/>
            <a:ext cx="2865464" cy="584775"/>
          </a:xfrm>
          <a:prstGeom prst="rect">
            <a:avLst/>
          </a:prstGeom>
          <a:noFill/>
        </p:spPr>
        <p:txBody>
          <a:bodyPr wrap="none" rtlCol="0">
            <a:spAutoFit/>
          </a:bodyPr>
          <a:lstStyle/>
          <a:p>
            <a:pPr lvl="0" defTabSz="609585"/>
            <a:r>
              <a:rPr lang="en-US" altLang="zh-CN" sz="3200" dirty="0">
                <a:solidFill>
                  <a:prstClr val="black">
                    <a:lumMod val="75000"/>
                    <a:lumOff val="25000"/>
                  </a:prstClr>
                </a:solidFill>
                <a:latin typeface="Arial" panose="020B0604020202020204" pitchFamily="34" charset="0"/>
                <a:cs typeface="Arial" panose="020B0604020202020204" pitchFamily="34" charset="0"/>
              </a:rPr>
              <a:t>Related Works</a:t>
            </a:r>
          </a:p>
        </p:txBody>
      </p:sp>
      <p:pic>
        <p:nvPicPr>
          <p:cNvPr id="7" name="Picture 6">
            <a:extLst>
              <a:ext uri="{FF2B5EF4-FFF2-40B4-BE49-F238E27FC236}">
                <a16:creationId xmlns:a16="http://schemas.microsoft.com/office/drawing/2014/main" id="{86CC69EC-C1BF-4A67-9A87-6DDB345BE725}"/>
              </a:ext>
            </a:extLst>
          </p:cNvPr>
          <p:cNvPicPr>
            <a:picLocks noChangeAspect="1"/>
          </p:cNvPicPr>
          <p:nvPr/>
        </p:nvPicPr>
        <p:blipFill rotWithShape="1">
          <a:blip r:embed="rId3">
            <a:extLst>
              <a:ext uri="{28A0092B-C50C-407E-A947-70E740481C1C}">
                <a14:useLocalDpi xmlns:a14="http://schemas.microsoft.com/office/drawing/2010/main" val="0"/>
              </a:ext>
            </a:extLst>
          </a:blip>
          <a:srcRect l="12713" t="35010" r="13155" b="40588"/>
          <a:stretch/>
        </p:blipFill>
        <p:spPr>
          <a:xfrm>
            <a:off x="7670469" y="0"/>
            <a:ext cx="3971926" cy="923920"/>
          </a:xfrm>
          <a:prstGeom prst="rect">
            <a:avLst/>
          </a:prstGeom>
        </p:spPr>
      </p:pic>
      <p:sp>
        <p:nvSpPr>
          <p:cNvPr id="9" name="文本框 8">
            <a:extLst>
              <a:ext uri="{FF2B5EF4-FFF2-40B4-BE49-F238E27FC236}">
                <a16:creationId xmlns:a16="http://schemas.microsoft.com/office/drawing/2014/main" id="{D40AE6AA-D5A4-40AF-A89B-4E6C9538929F}"/>
              </a:ext>
            </a:extLst>
          </p:cNvPr>
          <p:cNvSpPr txBox="1"/>
          <p:nvPr/>
        </p:nvSpPr>
        <p:spPr>
          <a:xfrm>
            <a:off x="761840" y="1598858"/>
            <a:ext cx="3467827" cy="1138773"/>
          </a:xfrm>
          <a:prstGeom prst="rect">
            <a:avLst/>
          </a:prstGeom>
          <a:noFill/>
        </p:spPr>
        <p:txBody>
          <a:bodyPr wrap="square" rtlCol="0">
            <a:spAutoFit/>
          </a:bodyPr>
          <a:lstStyle/>
          <a:p>
            <a:r>
              <a:rPr lang="en-US" altLang="zh-CN" b="1" dirty="0"/>
              <a:t>What do packet dispersion techniques measure? </a:t>
            </a:r>
          </a:p>
          <a:p>
            <a:r>
              <a:rPr lang="en-US" altLang="zh-CN" sz="1600" dirty="0"/>
              <a:t>2001 INFOCOM </a:t>
            </a:r>
          </a:p>
          <a:p>
            <a:r>
              <a:rPr lang="en-US" altLang="zh-CN" sz="1600" dirty="0"/>
              <a:t>ADR</a:t>
            </a:r>
            <a:r>
              <a:rPr lang="zh-CN" altLang="en-US" sz="1600" dirty="0"/>
              <a:t>（</a:t>
            </a:r>
            <a:r>
              <a:rPr lang="en-US" altLang="zh-CN" sz="1600" dirty="0"/>
              <a:t>Asymptotic Dispersion Rate</a:t>
            </a:r>
            <a:r>
              <a:rPr lang="zh-CN" altLang="en-US" sz="1600" dirty="0"/>
              <a:t>）</a:t>
            </a:r>
            <a:endParaRPr lang="en-US" altLang="zh-CN" sz="1600" dirty="0"/>
          </a:p>
        </p:txBody>
      </p:sp>
      <p:cxnSp>
        <p:nvCxnSpPr>
          <p:cNvPr id="10" name="直接箭头连接符 9">
            <a:extLst>
              <a:ext uri="{FF2B5EF4-FFF2-40B4-BE49-F238E27FC236}">
                <a16:creationId xmlns:a16="http://schemas.microsoft.com/office/drawing/2014/main" id="{665D411E-1B68-4D3D-A883-7125F87BD6B9}"/>
              </a:ext>
            </a:extLst>
          </p:cNvPr>
          <p:cNvCxnSpPr/>
          <p:nvPr/>
        </p:nvCxnSpPr>
        <p:spPr>
          <a:xfrm flipV="1">
            <a:off x="69850" y="2895475"/>
            <a:ext cx="12122150" cy="19685"/>
          </a:xfrm>
          <a:prstGeom prst="straightConnector1">
            <a:avLst/>
          </a:prstGeom>
          <a:ln w="3175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1" name="椭圆 10">
            <a:extLst>
              <a:ext uri="{FF2B5EF4-FFF2-40B4-BE49-F238E27FC236}">
                <a16:creationId xmlns:a16="http://schemas.microsoft.com/office/drawing/2014/main" id="{3520F33F-603A-4D2D-BBDB-EFEB980105DA}"/>
              </a:ext>
            </a:extLst>
          </p:cNvPr>
          <p:cNvSpPr>
            <a:spLocks noChangeAspect="1"/>
          </p:cNvSpPr>
          <p:nvPr/>
        </p:nvSpPr>
        <p:spPr>
          <a:xfrm>
            <a:off x="507010" y="2822450"/>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831E7A92-7699-4AD2-B95B-B8846E0FD0D6}"/>
              </a:ext>
            </a:extLst>
          </p:cNvPr>
          <p:cNvSpPr>
            <a:spLocks noChangeAspect="1"/>
          </p:cNvSpPr>
          <p:nvPr/>
        </p:nvSpPr>
        <p:spPr>
          <a:xfrm>
            <a:off x="1855932" y="2863773"/>
            <a:ext cx="108000" cy="1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89375A08-4725-40B7-A754-DCEE16FB2AA9}"/>
              </a:ext>
            </a:extLst>
          </p:cNvPr>
          <p:cNvSpPr>
            <a:spLocks noChangeAspect="1"/>
          </p:cNvSpPr>
          <p:nvPr/>
        </p:nvSpPr>
        <p:spPr>
          <a:xfrm>
            <a:off x="2643965" y="2815317"/>
            <a:ext cx="180000" cy="180000"/>
          </a:xfrm>
          <a:prstGeom prst="ellipse">
            <a:avLst/>
          </a:prstGeom>
          <a:ln>
            <a:solidFill>
              <a:schemeClr val="accent1">
                <a:shade val="50000"/>
                <a:alpha val="9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椭圆 13">
            <a:extLst>
              <a:ext uri="{FF2B5EF4-FFF2-40B4-BE49-F238E27FC236}">
                <a16:creationId xmlns:a16="http://schemas.microsoft.com/office/drawing/2014/main" id="{9041CDAC-BE05-4EAD-9DC9-689BD95D1546}"/>
              </a:ext>
            </a:extLst>
          </p:cNvPr>
          <p:cNvSpPr>
            <a:spLocks noChangeAspect="1"/>
          </p:cNvSpPr>
          <p:nvPr/>
        </p:nvSpPr>
        <p:spPr>
          <a:xfrm>
            <a:off x="4025134" y="2829138"/>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D9B1BB2A-758D-46C4-B3AA-3CA04B96FB3E}"/>
              </a:ext>
            </a:extLst>
          </p:cNvPr>
          <p:cNvSpPr>
            <a:spLocks noChangeAspect="1"/>
          </p:cNvSpPr>
          <p:nvPr/>
        </p:nvSpPr>
        <p:spPr>
          <a:xfrm>
            <a:off x="6503496" y="2840180"/>
            <a:ext cx="108000" cy="1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8DEF8A44-C90E-43A6-9B9A-27202353F4BD}"/>
              </a:ext>
            </a:extLst>
          </p:cNvPr>
          <p:cNvSpPr>
            <a:spLocks noChangeAspect="1"/>
          </p:cNvSpPr>
          <p:nvPr/>
        </p:nvSpPr>
        <p:spPr>
          <a:xfrm>
            <a:off x="7512528" y="2852212"/>
            <a:ext cx="108000" cy="1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CA1117F9-D19B-4B06-94AA-9A3A4F4AE0ED}"/>
              </a:ext>
            </a:extLst>
          </p:cNvPr>
          <p:cNvSpPr txBox="1"/>
          <p:nvPr/>
        </p:nvSpPr>
        <p:spPr>
          <a:xfrm>
            <a:off x="83696" y="3105834"/>
            <a:ext cx="1800661" cy="646331"/>
          </a:xfrm>
          <a:prstGeom prst="rect">
            <a:avLst/>
          </a:prstGeom>
          <a:noFill/>
        </p:spPr>
        <p:txBody>
          <a:bodyPr wrap="square" rtlCol="0">
            <a:spAutoFit/>
          </a:bodyPr>
          <a:lstStyle/>
          <a:p>
            <a:r>
              <a:rPr lang="en-US" altLang="zh-CN" b="1" dirty="0" err="1"/>
              <a:t>Cprobe</a:t>
            </a:r>
            <a:endParaRPr lang="en-US" altLang="zh-CN" b="1" dirty="0"/>
          </a:p>
          <a:p>
            <a:r>
              <a:rPr lang="en-US" altLang="zh-CN" dirty="0"/>
              <a:t> 1996</a:t>
            </a:r>
            <a:r>
              <a:rPr lang="zh-CN" altLang="en-US" dirty="0"/>
              <a:t>，</a:t>
            </a:r>
            <a:r>
              <a:rPr lang="en-US" altLang="zh-CN" dirty="0"/>
              <a:t>ICMP</a:t>
            </a:r>
          </a:p>
        </p:txBody>
      </p:sp>
      <p:sp>
        <p:nvSpPr>
          <p:cNvPr id="19" name="文本框 18">
            <a:extLst>
              <a:ext uri="{FF2B5EF4-FFF2-40B4-BE49-F238E27FC236}">
                <a16:creationId xmlns:a16="http://schemas.microsoft.com/office/drawing/2014/main" id="{A368D529-3473-4F85-91DB-3BC1B626B189}"/>
              </a:ext>
            </a:extLst>
          </p:cNvPr>
          <p:cNvSpPr txBox="1"/>
          <p:nvPr/>
        </p:nvSpPr>
        <p:spPr>
          <a:xfrm>
            <a:off x="2327816" y="3050285"/>
            <a:ext cx="1800661" cy="646331"/>
          </a:xfrm>
          <a:prstGeom prst="rect">
            <a:avLst/>
          </a:prstGeom>
          <a:noFill/>
        </p:spPr>
        <p:txBody>
          <a:bodyPr wrap="square" rtlCol="0">
            <a:spAutoFit/>
          </a:bodyPr>
          <a:lstStyle/>
          <a:p>
            <a:r>
              <a:rPr lang="en-US" altLang="zh-CN" b="1" dirty="0" err="1"/>
              <a:t>Pathload</a:t>
            </a:r>
            <a:endParaRPr lang="en-US" altLang="zh-CN" b="1" dirty="0"/>
          </a:p>
          <a:p>
            <a:r>
              <a:rPr lang="en-US" altLang="zh-CN" dirty="0"/>
              <a:t>2002</a:t>
            </a:r>
            <a:r>
              <a:rPr lang="zh-CN" altLang="en-US" dirty="0"/>
              <a:t>，</a:t>
            </a:r>
            <a:r>
              <a:rPr lang="en-US" altLang="zh-CN" dirty="0"/>
              <a:t>PRM</a:t>
            </a:r>
          </a:p>
        </p:txBody>
      </p:sp>
      <p:sp>
        <p:nvSpPr>
          <p:cNvPr id="20" name="文本框 19">
            <a:extLst>
              <a:ext uri="{FF2B5EF4-FFF2-40B4-BE49-F238E27FC236}">
                <a16:creationId xmlns:a16="http://schemas.microsoft.com/office/drawing/2014/main" id="{386EAE9E-8960-4E91-B5D0-AF91CD108F2B}"/>
              </a:ext>
            </a:extLst>
          </p:cNvPr>
          <p:cNvSpPr txBox="1"/>
          <p:nvPr/>
        </p:nvSpPr>
        <p:spPr>
          <a:xfrm>
            <a:off x="3825685" y="1986309"/>
            <a:ext cx="1800661" cy="646331"/>
          </a:xfrm>
          <a:prstGeom prst="rect">
            <a:avLst/>
          </a:prstGeom>
          <a:noFill/>
        </p:spPr>
        <p:txBody>
          <a:bodyPr wrap="square" rtlCol="0">
            <a:spAutoFit/>
          </a:bodyPr>
          <a:lstStyle/>
          <a:p>
            <a:r>
              <a:rPr lang="en-US" altLang="zh-CN" b="1" dirty="0" err="1"/>
              <a:t>Pathchirp</a:t>
            </a:r>
            <a:endParaRPr lang="en-US" altLang="zh-CN" b="1" dirty="0"/>
          </a:p>
          <a:p>
            <a:r>
              <a:rPr lang="en-US" altLang="zh-CN" dirty="0"/>
              <a:t>2003</a:t>
            </a:r>
            <a:r>
              <a:rPr lang="zh-CN" altLang="en-US" dirty="0"/>
              <a:t>，</a:t>
            </a:r>
            <a:r>
              <a:rPr lang="en-US" altLang="zh-CN" dirty="0"/>
              <a:t>PRM</a:t>
            </a:r>
          </a:p>
        </p:txBody>
      </p:sp>
      <p:sp>
        <p:nvSpPr>
          <p:cNvPr id="21" name="文本框 20">
            <a:extLst>
              <a:ext uri="{FF2B5EF4-FFF2-40B4-BE49-F238E27FC236}">
                <a16:creationId xmlns:a16="http://schemas.microsoft.com/office/drawing/2014/main" id="{D6E7F681-45A8-4172-870F-5DB0EFE51795}"/>
              </a:ext>
            </a:extLst>
          </p:cNvPr>
          <p:cNvSpPr txBox="1"/>
          <p:nvPr/>
        </p:nvSpPr>
        <p:spPr>
          <a:xfrm>
            <a:off x="4571937" y="3100791"/>
            <a:ext cx="1800661" cy="646331"/>
          </a:xfrm>
          <a:prstGeom prst="rect">
            <a:avLst/>
          </a:prstGeom>
          <a:noFill/>
        </p:spPr>
        <p:txBody>
          <a:bodyPr wrap="square" rtlCol="0">
            <a:spAutoFit/>
          </a:bodyPr>
          <a:lstStyle/>
          <a:p>
            <a:r>
              <a:rPr lang="en-US" altLang="zh-CN" b="1" dirty="0"/>
              <a:t>Spruce</a:t>
            </a:r>
          </a:p>
          <a:p>
            <a:r>
              <a:rPr lang="en-US" altLang="zh-CN" dirty="0"/>
              <a:t>2003</a:t>
            </a:r>
            <a:r>
              <a:rPr lang="zh-CN" altLang="en-US" dirty="0"/>
              <a:t>，</a:t>
            </a:r>
            <a:r>
              <a:rPr lang="en-US" altLang="zh-CN" dirty="0"/>
              <a:t>PGM</a:t>
            </a:r>
          </a:p>
        </p:txBody>
      </p:sp>
      <p:sp>
        <p:nvSpPr>
          <p:cNvPr id="22" name="文本框 21">
            <a:extLst>
              <a:ext uri="{FF2B5EF4-FFF2-40B4-BE49-F238E27FC236}">
                <a16:creationId xmlns:a16="http://schemas.microsoft.com/office/drawing/2014/main" id="{BF26E394-82E1-4CDB-ADEB-24DCF15892AE}"/>
              </a:ext>
            </a:extLst>
          </p:cNvPr>
          <p:cNvSpPr txBox="1"/>
          <p:nvPr/>
        </p:nvSpPr>
        <p:spPr>
          <a:xfrm>
            <a:off x="5401825" y="1996937"/>
            <a:ext cx="1800661" cy="646331"/>
          </a:xfrm>
          <a:prstGeom prst="rect">
            <a:avLst/>
          </a:prstGeom>
          <a:noFill/>
        </p:spPr>
        <p:txBody>
          <a:bodyPr wrap="square" rtlCol="0">
            <a:spAutoFit/>
          </a:bodyPr>
          <a:lstStyle/>
          <a:p>
            <a:r>
              <a:rPr lang="en-US" altLang="zh-CN" b="1" dirty="0"/>
              <a:t>IGI/PTR</a:t>
            </a:r>
          </a:p>
          <a:p>
            <a:r>
              <a:rPr lang="en-US" altLang="zh-CN" dirty="0"/>
              <a:t>2003</a:t>
            </a:r>
            <a:r>
              <a:rPr lang="zh-CN" altLang="en-US" dirty="0"/>
              <a:t>，</a:t>
            </a:r>
            <a:r>
              <a:rPr lang="en-US" altLang="zh-CN" dirty="0"/>
              <a:t>PGM</a:t>
            </a:r>
          </a:p>
        </p:txBody>
      </p:sp>
      <p:sp>
        <p:nvSpPr>
          <p:cNvPr id="23" name="椭圆 22">
            <a:extLst>
              <a:ext uri="{FF2B5EF4-FFF2-40B4-BE49-F238E27FC236}">
                <a16:creationId xmlns:a16="http://schemas.microsoft.com/office/drawing/2014/main" id="{B292A8D3-0DE7-49EF-8189-644406DB4819}"/>
              </a:ext>
            </a:extLst>
          </p:cNvPr>
          <p:cNvSpPr>
            <a:spLocks noChangeAspect="1"/>
          </p:cNvSpPr>
          <p:nvPr/>
        </p:nvSpPr>
        <p:spPr>
          <a:xfrm>
            <a:off x="5719049" y="2822450"/>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9E50073F-94D9-400E-B4E1-27138966441A}"/>
              </a:ext>
            </a:extLst>
          </p:cNvPr>
          <p:cNvSpPr>
            <a:spLocks noChangeAspect="1"/>
          </p:cNvSpPr>
          <p:nvPr/>
        </p:nvSpPr>
        <p:spPr>
          <a:xfrm>
            <a:off x="4952256" y="2822450"/>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4D435A00-C58C-4BA7-A462-7AE1A3CB7D77}"/>
              </a:ext>
            </a:extLst>
          </p:cNvPr>
          <p:cNvSpPr txBox="1"/>
          <p:nvPr/>
        </p:nvSpPr>
        <p:spPr>
          <a:xfrm>
            <a:off x="5899049" y="3048252"/>
            <a:ext cx="3144032" cy="1477328"/>
          </a:xfrm>
          <a:prstGeom prst="rect">
            <a:avLst/>
          </a:prstGeom>
          <a:noFill/>
        </p:spPr>
        <p:txBody>
          <a:bodyPr wrap="square" rtlCol="0">
            <a:spAutoFit/>
          </a:bodyPr>
          <a:lstStyle/>
          <a:p>
            <a:r>
              <a:rPr lang="en-US" altLang="zh-CN" b="1" dirty="0"/>
              <a:t>The probe gap model can underestimate the available bandwidth of multi-hop paths</a:t>
            </a:r>
          </a:p>
          <a:p>
            <a:r>
              <a:rPr lang="en-US" altLang="zh-CN" sz="1600" dirty="0"/>
              <a:t>2006 </a:t>
            </a:r>
            <a:r>
              <a:rPr lang="en-US" altLang="zh-CN" dirty="0"/>
              <a:t>ACM SIGCOMM Computer Communication Review</a:t>
            </a:r>
            <a:endParaRPr lang="en-US" altLang="zh-CN" sz="1600" dirty="0"/>
          </a:p>
        </p:txBody>
      </p:sp>
      <p:sp>
        <p:nvSpPr>
          <p:cNvPr id="26" name="文本框 25">
            <a:extLst>
              <a:ext uri="{FF2B5EF4-FFF2-40B4-BE49-F238E27FC236}">
                <a16:creationId xmlns:a16="http://schemas.microsoft.com/office/drawing/2014/main" id="{624E2324-3FC2-466D-9B65-F6D854FDE01A}"/>
              </a:ext>
            </a:extLst>
          </p:cNvPr>
          <p:cNvSpPr txBox="1"/>
          <p:nvPr/>
        </p:nvSpPr>
        <p:spPr>
          <a:xfrm>
            <a:off x="7073177" y="1996937"/>
            <a:ext cx="1421540" cy="646331"/>
          </a:xfrm>
          <a:prstGeom prst="rect">
            <a:avLst/>
          </a:prstGeom>
          <a:noFill/>
        </p:spPr>
        <p:txBody>
          <a:bodyPr wrap="square" rtlCol="0">
            <a:spAutoFit/>
          </a:bodyPr>
          <a:lstStyle/>
          <a:p>
            <a:r>
              <a:rPr lang="en-US" altLang="zh-CN" b="1" dirty="0"/>
              <a:t>YAZ</a:t>
            </a:r>
          </a:p>
          <a:p>
            <a:r>
              <a:rPr lang="en-US" altLang="zh-CN" dirty="0"/>
              <a:t>2006</a:t>
            </a:r>
            <a:r>
              <a:rPr lang="zh-CN" altLang="en-US" dirty="0"/>
              <a:t>，</a:t>
            </a:r>
            <a:r>
              <a:rPr lang="en-US" altLang="zh-CN" dirty="0"/>
              <a:t>PRM</a:t>
            </a:r>
          </a:p>
        </p:txBody>
      </p:sp>
      <p:sp>
        <p:nvSpPr>
          <p:cNvPr id="27" name="椭圆 26">
            <a:extLst>
              <a:ext uri="{FF2B5EF4-FFF2-40B4-BE49-F238E27FC236}">
                <a16:creationId xmlns:a16="http://schemas.microsoft.com/office/drawing/2014/main" id="{9C88C821-0341-4792-9474-B78A72CA935D}"/>
              </a:ext>
            </a:extLst>
          </p:cNvPr>
          <p:cNvSpPr>
            <a:spLocks noChangeAspect="1"/>
          </p:cNvSpPr>
          <p:nvPr/>
        </p:nvSpPr>
        <p:spPr>
          <a:xfrm>
            <a:off x="9029040" y="2858450"/>
            <a:ext cx="108000" cy="1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58265780-57C1-4A2A-8EA2-97B34D9C49CE}"/>
              </a:ext>
            </a:extLst>
          </p:cNvPr>
          <p:cNvSpPr txBox="1"/>
          <p:nvPr/>
        </p:nvSpPr>
        <p:spPr>
          <a:xfrm>
            <a:off x="8845153" y="3054490"/>
            <a:ext cx="1421540" cy="923330"/>
          </a:xfrm>
          <a:prstGeom prst="rect">
            <a:avLst/>
          </a:prstGeom>
          <a:noFill/>
        </p:spPr>
        <p:txBody>
          <a:bodyPr wrap="square" rtlCol="0">
            <a:spAutoFit/>
          </a:bodyPr>
          <a:lstStyle/>
          <a:p>
            <a:r>
              <a:rPr lang="en-US" altLang="zh-CN" b="1" dirty="0"/>
              <a:t>BART</a:t>
            </a:r>
          </a:p>
          <a:p>
            <a:r>
              <a:rPr lang="en-US" altLang="zh-CN" dirty="0"/>
              <a:t>2006</a:t>
            </a:r>
            <a:r>
              <a:rPr lang="zh-CN" altLang="en-US" dirty="0"/>
              <a:t>，</a:t>
            </a:r>
            <a:r>
              <a:rPr lang="en-US" altLang="zh-CN" dirty="0"/>
              <a:t>PRM with KF</a:t>
            </a:r>
          </a:p>
        </p:txBody>
      </p:sp>
      <p:sp>
        <p:nvSpPr>
          <p:cNvPr id="29" name="椭圆 28">
            <a:extLst>
              <a:ext uri="{FF2B5EF4-FFF2-40B4-BE49-F238E27FC236}">
                <a16:creationId xmlns:a16="http://schemas.microsoft.com/office/drawing/2014/main" id="{39A5A299-254A-4B61-A469-939CC5EE6540}"/>
              </a:ext>
            </a:extLst>
          </p:cNvPr>
          <p:cNvSpPr>
            <a:spLocks noChangeAspect="1"/>
          </p:cNvSpPr>
          <p:nvPr/>
        </p:nvSpPr>
        <p:spPr>
          <a:xfrm>
            <a:off x="9737868" y="2851883"/>
            <a:ext cx="108000" cy="1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id="{0B859E73-F0EB-4CFC-BCD1-7245DB7E6521}"/>
              </a:ext>
            </a:extLst>
          </p:cNvPr>
          <p:cNvSpPr txBox="1"/>
          <p:nvPr/>
        </p:nvSpPr>
        <p:spPr>
          <a:xfrm>
            <a:off x="9230778" y="1986309"/>
            <a:ext cx="1421540" cy="646331"/>
          </a:xfrm>
          <a:prstGeom prst="rect">
            <a:avLst/>
          </a:prstGeom>
          <a:noFill/>
        </p:spPr>
        <p:txBody>
          <a:bodyPr wrap="square" rtlCol="0">
            <a:spAutoFit/>
          </a:bodyPr>
          <a:lstStyle/>
          <a:p>
            <a:r>
              <a:rPr lang="en-US" altLang="zh-CN" b="1" dirty="0" err="1"/>
              <a:t>WPathload</a:t>
            </a:r>
            <a:endParaRPr lang="en-US" altLang="zh-CN" b="1" dirty="0"/>
          </a:p>
          <a:p>
            <a:r>
              <a:rPr lang="en-US" altLang="zh-CN" dirty="0"/>
              <a:t>2008</a:t>
            </a:r>
            <a:r>
              <a:rPr lang="zh-CN" altLang="en-US" dirty="0"/>
              <a:t>，</a:t>
            </a:r>
            <a:r>
              <a:rPr lang="en-US" altLang="zh-CN" dirty="0"/>
              <a:t>PRM</a:t>
            </a:r>
          </a:p>
        </p:txBody>
      </p:sp>
      <p:sp>
        <p:nvSpPr>
          <p:cNvPr id="31" name="椭圆 30">
            <a:extLst>
              <a:ext uri="{FF2B5EF4-FFF2-40B4-BE49-F238E27FC236}">
                <a16:creationId xmlns:a16="http://schemas.microsoft.com/office/drawing/2014/main" id="{CA7A5AA3-1EBD-442D-88AF-C03679E4084E}"/>
              </a:ext>
            </a:extLst>
          </p:cNvPr>
          <p:cNvSpPr>
            <a:spLocks noChangeAspect="1"/>
          </p:cNvSpPr>
          <p:nvPr/>
        </p:nvSpPr>
        <p:spPr>
          <a:xfrm>
            <a:off x="10979889" y="2858450"/>
            <a:ext cx="108000" cy="1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54BF3477-F073-4E92-84FD-C76C75B26771}"/>
              </a:ext>
            </a:extLst>
          </p:cNvPr>
          <p:cNvSpPr txBox="1"/>
          <p:nvPr/>
        </p:nvSpPr>
        <p:spPr>
          <a:xfrm>
            <a:off x="10370193" y="3045506"/>
            <a:ext cx="1948304" cy="646331"/>
          </a:xfrm>
          <a:prstGeom prst="rect">
            <a:avLst/>
          </a:prstGeom>
          <a:noFill/>
        </p:spPr>
        <p:txBody>
          <a:bodyPr wrap="square" rtlCol="0">
            <a:spAutoFit/>
          </a:bodyPr>
          <a:lstStyle/>
          <a:p>
            <a:r>
              <a:rPr lang="en-US" altLang="zh-CN" b="1" dirty="0"/>
              <a:t>Measurement platform</a:t>
            </a:r>
          </a:p>
        </p:txBody>
      </p:sp>
    </p:spTree>
    <p:extLst>
      <p:ext uri="{BB962C8B-B14F-4D97-AF65-F5344CB8AC3E}">
        <p14:creationId xmlns:p14="http://schemas.microsoft.com/office/powerpoint/2010/main" val="2098988741"/>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87010" y="832152"/>
            <a:ext cx="10817981"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862508" y="322924"/>
            <a:ext cx="366369" cy="366369"/>
          </a:xfrm>
          <a:prstGeom prst="ellipse">
            <a:avLst/>
          </a:prstGeom>
          <a:solidFill>
            <a:srgbClr val="2BB7B3"/>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 name="TextBox 34"/>
          <p:cNvSpPr txBox="1"/>
          <p:nvPr/>
        </p:nvSpPr>
        <p:spPr>
          <a:xfrm>
            <a:off x="1226684" y="213720"/>
            <a:ext cx="5150769" cy="584775"/>
          </a:xfrm>
          <a:prstGeom prst="rect">
            <a:avLst/>
          </a:prstGeom>
          <a:noFill/>
        </p:spPr>
        <p:txBody>
          <a:bodyPr wrap="none" rtlCol="0">
            <a:spAutoFit/>
          </a:bodyPr>
          <a:lstStyle/>
          <a:p>
            <a:pPr lvl="0" defTabSz="609585"/>
            <a:r>
              <a:rPr lang="en-US" altLang="zh-CN" sz="3200" dirty="0">
                <a:solidFill>
                  <a:prstClr val="black">
                    <a:lumMod val="75000"/>
                    <a:lumOff val="25000"/>
                  </a:prstClr>
                </a:solidFill>
                <a:latin typeface="Arial" panose="020B0604020202020204" pitchFamily="34" charset="0"/>
                <a:cs typeface="Arial" panose="020B0604020202020204" pitchFamily="34" charset="0"/>
              </a:rPr>
              <a:t>Probe Gap Model</a:t>
            </a:r>
            <a:r>
              <a:rPr lang="zh-CN" altLang="en-US" sz="3200" dirty="0">
                <a:solidFill>
                  <a:prstClr val="black">
                    <a:lumMod val="75000"/>
                    <a:lumOff val="25000"/>
                  </a:prstClr>
                </a:solidFill>
                <a:latin typeface="Arial" panose="020B0604020202020204" pitchFamily="34" charset="0"/>
                <a:cs typeface="Arial" panose="020B0604020202020204" pitchFamily="34" charset="0"/>
              </a:rPr>
              <a:t>（</a:t>
            </a:r>
            <a:r>
              <a:rPr lang="en-US" altLang="zh-CN" sz="3200" dirty="0">
                <a:solidFill>
                  <a:prstClr val="black">
                    <a:lumMod val="75000"/>
                    <a:lumOff val="25000"/>
                  </a:prstClr>
                </a:solidFill>
                <a:latin typeface="Arial" panose="020B0604020202020204" pitchFamily="34" charset="0"/>
                <a:cs typeface="Arial" panose="020B0604020202020204" pitchFamily="34" charset="0"/>
              </a:rPr>
              <a:t>PGM</a:t>
            </a:r>
            <a:r>
              <a:rPr lang="zh-CN" altLang="en-US" sz="3200" dirty="0">
                <a:solidFill>
                  <a:prstClr val="black">
                    <a:lumMod val="75000"/>
                    <a:lumOff val="25000"/>
                  </a:prstClr>
                </a:solidFill>
                <a:latin typeface="Arial" panose="020B0604020202020204" pitchFamily="34" charset="0"/>
                <a:cs typeface="Arial" panose="020B0604020202020204" pitchFamily="34" charset="0"/>
              </a:rPr>
              <a:t>）</a:t>
            </a:r>
            <a:endParaRPr lang="en-US" altLang="zh-CN" sz="3200" dirty="0">
              <a:solidFill>
                <a:prstClr val="black">
                  <a:lumMod val="75000"/>
                  <a:lumOff val="25000"/>
                </a:prstClr>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86CC69EC-C1BF-4A67-9A87-6DDB345BE725}"/>
              </a:ext>
            </a:extLst>
          </p:cNvPr>
          <p:cNvPicPr>
            <a:picLocks noChangeAspect="1"/>
          </p:cNvPicPr>
          <p:nvPr/>
        </p:nvPicPr>
        <p:blipFill rotWithShape="1">
          <a:blip r:embed="rId3">
            <a:extLst>
              <a:ext uri="{28A0092B-C50C-407E-A947-70E740481C1C}">
                <a14:useLocalDpi xmlns:a14="http://schemas.microsoft.com/office/drawing/2010/main" val="0"/>
              </a:ext>
            </a:extLst>
          </a:blip>
          <a:srcRect l="12713" t="35010" r="13155" b="40588"/>
          <a:stretch/>
        </p:blipFill>
        <p:spPr>
          <a:xfrm>
            <a:off x="7670469" y="0"/>
            <a:ext cx="3971926" cy="923920"/>
          </a:xfrm>
          <a:prstGeom prst="rect">
            <a:avLst/>
          </a:prstGeom>
        </p:spPr>
      </p:pic>
      <p:pic>
        <p:nvPicPr>
          <p:cNvPr id="34" name="图片 33">
            <a:extLst>
              <a:ext uri="{FF2B5EF4-FFF2-40B4-BE49-F238E27FC236}">
                <a16:creationId xmlns:a16="http://schemas.microsoft.com/office/drawing/2014/main" id="{AE9394DB-72C7-4C78-8E07-C143AEE7CC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4088" y="1521445"/>
            <a:ext cx="6405050" cy="1423345"/>
          </a:xfrm>
          <a:prstGeom prst="rect">
            <a:avLst/>
          </a:prstGeom>
        </p:spPr>
      </p:pic>
      <mc:AlternateContent xmlns:mc="http://schemas.openxmlformats.org/markup-compatibility/2006" xmlns:a14="http://schemas.microsoft.com/office/drawing/2010/main">
        <mc:Choice Requires="a14">
          <p:sp>
            <p:nvSpPr>
              <p:cNvPr id="35" name="矩形 34">
                <a:extLst>
                  <a:ext uri="{FF2B5EF4-FFF2-40B4-BE49-F238E27FC236}">
                    <a16:creationId xmlns:a16="http://schemas.microsoft.com/office/drawing/2014/main" id="{C9FAEDF7-ACEC-4743-A1ED-B0D296E528FC}"/>
                  </a:ext>
                </a:extLst>
              </p:cNvPr>
              <p:cNvSpPr/>
              <p:nvPr/>
            </p:nvSpPr>
            <p:spPr>
              <a:xfrm>
                <a:off x="7670469" y="1756072"/>
                <a:ext cx="2821926"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zh-CN" altLang="en-US">
                          <a:latin typeface="Cambria Math" panose="02040503050406030204" pitchFamily="18" charset="0"/>
                        </a:rPr>
                        <m:t>A</m:t>
                      </m:r>
                      <m:r>
                        <a:rPr lang="zh-CN" altLang="en-US" i="0">
                          <a:latin typeface="Cambria Math" panose="02040503050406030204" pitchFamily="18" charset="0"/>
                        </a:rPr>
                        <m:t>=</m:t>
                      </m:r>
                      <m:r>
                        <m:rPr>
                          <m:sty m:val="p"/>
                        </m:rPr>
                        <a:rPr lang="zh-CN" altLang="en-US" i="0">
                          <a:latin typeface="Cambria Math" panose="02040503050406030204" pitchFamily="18" charset="0"/>
                        </a:rPr>
                        <m:t>C</m:t>
                      </m:r>
                      <m:r>
                        <a:rPr lang="zh-CN" altLang="en-US" i="0">
                          <a:latin typeface="Cambria Math" panose="02040503050406030204" pitchFamily="18" charset="0"/>
                        </a:rPr>
                        <m:t>×</m:t>
                      </m:r>
                      <m:d>
                        <m:dPr>
                          <m:ctrlPr>
                            <a:rPr lang="zh-CN" altLang="en-US" i="1">
                              <a:latin typeface="Cambria Math" panose="02040503050406030204" pitchFamily="18" charset="0"/>
                            </a:rPr>
                          </m:ctrlPr>
                        </m:dPr>
                        <m:e>
                          <m:r>
                            <a:rPr lang="zh-CN" altLang="en-US" i="0">
                              <a:latin typeface="Cambria Math" panose="02040503050406030204" pitchFamily="18" charset="0"/>
                            </a:rPr>
                            <m:t>1−</m:t>
                          </m:r>
                          <m:f>
                            <m:fPr>
                              <m:ctrlPr>
                                <a:rPr lang="zh-CN" altLang="en-US" i="1">
                                  <a:latin typeface="Cambria Math" panose="02040503050406030204" pitchFamily="18" charset="0"/>
                                </a:rPr>
                              </m:ctrlPr>
                            </m:fPr>
                            <m:num>
                              <m:r>
                                <m:rPr>
                                  <m:sty m:val="p"/>
                                </m:rPr>
                                <a:rPr lang="zh-CN" altLang="en-US" i="0">
                                  <a:latin typeface="Cambria Math" panose="02040503050406030204" pitchFamily="18" charset="0"/>
                                </a:rPr>
                                <m:t>Δout</m:t>
                              </m:r>
                              <m:r>
                                <a:rPr lang="zh-CN" altLang="en-US" i="0">
                                  <a:latin typeface="Cambria Math" panose="02040503050406030204" pitchFamily="18" charset="0"/>
                                </a:rPr>
                                <m:t>−</m:t>
                              </m:r>
                              <m:r>
                                <m:rPr>
                                  <m:sty m:val="p"/>
                                </m:rPr>
                                <a:rPr lang="zh-CN" altLang="en-US" i="0">
                                  <a:latin typeface="Cambria Math" panose="02040503050406030204" pitchFamily="18" charset="0"/>
                                </a:rPr>
                                <m:t>Δ</m:t>
                              </m:r>
                              <m:r>
                                <a:rPr lang="zh-CN" altLang="en-US" i="0">
                                  <a:latin typeface="Cambria Math" panose="02040503050406030204" pitchFamily="18" charset="0"/>
                                </a:rPr>
                                <m:t>ⅈ</m:t>
                              </m:r>
                              <m:r>
                                <m:rPr>
                                  <m:sty m:val="p"/>
                                </m:rPr>
                                <a:rPr lang="zh-CN" altLang="en-US" i="0">
                                  <a:latin typeface="Cambria Math" panose="02040503050406030204" pitchFamily="18" charset="0"/>
                                </a:rPr>
                                <m:t>n</m:t>
                              </m:r>
                            </m:num>
                            <m:den>
                              <m:r>
                                <m:rPr>
                                  <m:sty m:val="p"/>
                                </m:rPr>
                                <a:rPr lang="zh-CN" altLang="en-US" i="0">
                                  <a:latin typeface="Cambria Math" panose="02040503050406030204" pitchFamily="18" charset="0"/>
                                </a:rPr>
                                <m:t>Δ</m:t>
                              </m:r>
                              <m:r>
                                <a:rPr lang="zh-CN" altLang="en-US" i="0">
                                  <a:latin typeface="Cambria Math" panose="02040503050406030204" pitchFamily="18" charset="0"/>
                                </a:rPr>
                                <m:t>ⅈ</m:t>
                              </m:r>
                              <m:r>
                                <m:rPr>
                                  <m:sty m:val="p"/>
                                </m:rPr>
                                <a:rPr lang="zh-CN" altLang="en-US" i="0">
                                  <a:latin typeface="Cambria Math" panose="02040503050406030204" pitchFamily="18" charset="0"/>
                                </a:rPr>
                                <m:t>n</m:t>
                              </m:r>
                            </m:den>
                          </m:f>
                        </m:e>
                      </m:d>
                    </m:oMath>
                  </m:oMathPara>
                </a14:m>
                <a:endParaRPr lang="zh-CN" altLang="en-US" dirty="0"/>
              </a:p>
            </p:txBody>
          </p:sp>
        </mc:Choice>
        <mc:Fallback xmlns="">
          <p:sp>
            <p:nvSpPr>
              <p:cNvPr id="35" name="矩形 34">
                <a:extLst>
                  <a:ext uri="{FF2B5EF4-FFF2-40B4-BE49-F238E27FC236}">
                    <a16:creationId xmlns:a16="http://schemas.microsoft.com/office/drawing/2014/main" id="{C9FAEDF7-ACEC-4743-A1ED-B0D296E528FC}"/>
                  </a:ext>
                </a:extLst>
              </p:cNvPr>
              <p:cNvSpPr>
                <a:spLocks noRot="1" noChangeAspect="1" noMove="1" noResize="1" noEditPoints="1" noAdjustHandles="1" noChangeArrowheads="1" noChangeShapeType="1" noTextEdit="1"/>
              </p:cNvSpPr>
              <p:nvPr/>
            </p:nvSpPr>
            <p:spPr>
              <a:xfrm>
                <a:off x="7670469" y="1756072"/>
                <a:ext cx="2821926" cy="714683"/>
              </a:xfrm>
              <a:prstGeom prst="rect">
                <a:avLst/>
              </a:prstGeom>
              <a:blipFill>
                <a:blip r:embed="rId5"/>
                <a:stretch>
                  <a:fillRect/>
                </a:stretch>
              </a:blipFill>
            </p:spPr>
            <p:txBody>
              <a:bodyPr/>
              <a:lstStyle/>
              <a:p>
                <a:r>
                  <a:rPr lang="zh-CN" altLang="en-US">
                    <a:noFill/>
                  </a:rPr>
                  <a:t> </a:t>
                </a:r>
              </a:p>
            </p:txBody>
          </p:sp>
        </mc:Fallback>
      </mc:AlternateContent>
      <p:sp>
        <p:nvSpPr>
          <p:cNvPr id="36" name="文本框 35">
            <a:extLst>
              <a:ext uri="{FF2B5EF4-FFF2-40B4-BE49-F238E27FC236}">
                <a16:creationId xmlns:a16="http://schemas.microsoft.com/office/drawing/2014/main" id="{87337AE2-F8E1-47C0-A6F0-B6C2775165D4}"/>
              </a:ext>
            </a:extLst>
          </p:cNvPr>
          <p:cNvSpPr txBox="1"/>
          <p:nvPr/>
        </p:nvSpPr>
        <p:spPr>
          <a:xfrm>
            <a:off x="687010" y="3084945"/>
            <a:ext cx="5690443" cy="1292662"/>
          </a:xfrm>
          <a:prstGeom prst="rect">
            <a:avLst/>
          </a:prstGeom>
          <a:noFill/>
        </p:spPr>
        <p:txBody>
          <a:bodyPr wrap="square" rtlCol="0">
            <a:spAutoFit/>
          </a:bodyPr>
          <a:lstStyle/>
          <a:p>
            <a:r>
              <a:rPr lang="en-US" altLang="zh-CN" sz="2400" dirty="0"/>
              <a:t>Spruce</a:t>
            </a:r>
          </a:p>
          <a:p>
            <a:pPr marL="285750" indent="-285750">
              <a:buFont typeface="Wingdings" panose="05000000000000000000" pitchFamily="2" charset="2"/>
              <a:buChar char="l"/>
            </a:pPr>
            <a:r>
              <a:rPr lang="en-US" altLang="zh-CN" dirty="0"/>
              <a:t>According to the formula</a:t>
            </a:r>
          </a:p>
          <a:p>
            <a:pPr marL="285750" indent="-285750">
              <a:buFont typeface="Wingdings" panose="05000000000000000000" pitchFamily="2" charset="2"/>
              <a:buChar char="l"/>
            </a:pPr>
            <a:r>
              <a:rPr lang="en-US" altLang="zh-CN" dirty="0"/>
              <a:t>The gap between packet pairs conforms to the Poisson distribution</a:t>
            </a:r>
            <a:endParaRPr lang="zh-CN" altLang="en-US" dirty="0"/>
          </a:p>
        </p:txBody>
      </p:sp>
      <p:sp>
        <p:nvSpPr>
          <p:cNvPr id="37" name="文本框 36">
            <a:extLst>
              <a:ext uri="{FF2B5EF4-FFF2-40B4-BE49-F238E27FC236}">
                <a16:creationId xmlns:a16="http://schemas.microsoft.com/office/drawing/2014/main" id="{04F278C3-FC67-45F8-8E5D-128BAA0F9303}"/>
              </a:ext>
            </a:extLst>
          </p:cNvPr>
          <p:cNvSpPr txBox="1"/>
          <p:nvPr/>
        </p:nvSpPr>
        <p:spPr>
          <a:xfrm>
            <a:off x="687009" y="4517762"/>
            <a:ext cx="5690443" cy="1292662"/>
          </a:xfrm>
          <a:prstGeom prst="rect">
            <a:avLst/>
          </a:prstGeom>
          <a:noFill/>
        </p:spPr>
        <p:txBody>
          <a:bodyPr wrap="square" rtlCol="0">
            <a:spAutoFit/>
          </a:bodyPr>
          <a:lstStyle/>
          <a:p>
            <a:r>
              <a:rPr lang="en-US" altLang="zh-CN" sz="2400" dirty="0"/>
              <a:t>IGI</a:t>
            </a:r>
          </a:p>
          <a:p>
            <a:pPr marL="285750" indent="-285750">
              <a:buFont typeface="Wingdings" panose="05000000000000000000" pitchFamily="2" charset="2"/>
              <a:buChar char="l"/>
            </a:pPr>
            <a:r>
              <a:rPr lang="en-US" altLang="zh-CN" dirty="0"/>
              <a:t>Send a series of packet train</a:t>
            </a:r>
            <a:r>
              <a:rPr lang="zh-CN" altLang="en-US" dirty="0"/>
              <a:t>，</a:t>
            </a:r>
            <a:r>
              <a:rPr lang="en-US" altLang="zh-CN" dirty="0"/>
              <a:t>the gap between packet shows a decreasing trend in a train</a:t>
            </a:r>
          </a:p>
          <a:p>
            <a:endParaRPr lang="en-US" altLang="zh-CN" dirty="0"/>
          </a:p>
        </p:txBody>
      </p:sp>
      <mc:AlternateContent xmlns:mc="http://schemas.openxmlformats.org/markup-compatibility/2006" xmlns:a14="http://schemas.microsoft.com/office/drawing/2010/main">
        <mc:Choice Requires="a14">
          <p:sp>
            <p:nvSpPr>
              <p:cNvPr id="40" name="文本框 39">
                <a:extLst>
                  <a:ext uri="{FF2B5EF4-FFF2-40B4-BE49-F238E27FC236}">
                    <a16:creationId xmlns:a16="http://schemas.microsoft.com/office/drawing/2014/main" id="{ABAEE7B3-5DEB-4E3D-8C07-D4B2F98F87B4}"/>
                  </a:ext>
                </a:extLst>
              </p:cNvPr>
              <p:cNvSpPr txBox="1"/>
              <p:nvPr/>
            </p:nvSpPr>
            <p:spPr>
              <a:xfrm>
                <a:off x="862508" y="5615326"/>
                <a:ext cx="4533117" cy="67050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i="1">
                                  <a:latin typeface="Cambria Math" panose="02040503050406030204" pitchFamily="18" charset="0"/>
                                </a:rPr>
                                <m:t>𝐵</m:t>
                              </m:r>
                            </m:e>
                            <m:sub>
                              <m:r>
                                <a:rPr lang="zh-CN" altLang="en-US">
                                  <a:latin typeface="Cambria Math" panose="02040503050406030204" pitchFamily="18" charset="0"/>
                                </a:rPr>
                                <m:t>0</m:t>
                              </m:r>
                            </m:sub>
                          </m:sSub>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𝛴</m:t>
                              </m:r>
                            </m:e>
                            <m:sub>
                              <m:r>
                                <a:rPr lang="zh-CN" altLang="en-US">
                                  <a:latin typeface="Cambria Math" panose="02040503050406030204" pitchFamily="18" charset="0"/>
                                </a:rPr>
                                <m:t>ⅈ=1</m:t>
                              </m:r>
                            </m:sub>
                            <m:sup>
                              <m:r>
                                <m:rPr>
                                  <m:sty m:val="p"/>
                                </m:rPr>
                                <a:rPr lang="en-US" altLang="zh-CN" i="1">
                                  <a:latin typeface="Cambria Math" panose="02040503050406030204" pitchFamily="18" charset="0"/>
                                </a:rPr>
                                <m:t>M</m:t>
                              </m:r>
                            </m:sup>
                          </m:sSubSup>
                          <m:d>
                            <m:dPr>
                              <m:ctrlPr>
                                <a:rPr lang="zh-CN" altLang="en-US" i="1">
                                  <a:latin typeface="Cambria Math" panose="02040503050406030204" pitchFamily="18" charset="0"/>
                                </a:rPr>
                              </m:ctrlPr>
                            </m:dPr>
                            <m:e>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𝑔</m:t>
                                  </m:r>
                                </m:e>
                                <m:sub>
                                  <m:r>
                                    <a:rPr lang="zh-CN" altLang="en-US" i="1">
                                      <a:latin typeface="Cambria Math" panose="02040503050406030204" pitchFamily="18" charset="0"/>
                                    </a:rPr>
                                    <m:t>𝑖</m:t>
                                  </m:r>
                                </m:sub>
                                <m:sup>
                                  <m:r>
                                    <a:rPr lang="zh-CN" altLang="en-US">
                                      <a:latin typeface="Cambria Math" panose="02040503050406030204" pitchFamily="18" charset="0"/>
                                    </a:rPr>
                                    <m:t>+</m:t>
                                  </m:r>
                                </m:sup>
                              </m:sSubSup>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𝑔</m:t>
                                  </m:r>
                                </m:e>
                                <m:sub>
                                  <m:r>
                                    <a:rPr lang="zh-CN" altLang="en-US" i="1">
                                      <a:latin typeface="Cambria Math" panose="02040503050406030204" pitchFamily="18" charset="0"/>
                                    </a:rPr>
                                    <m:t>𝐵</m:t>
                                  </m:r>
                                </m:sub>
                              </m:sSub>
                            </m:e>
                          </m:d>
                        </m:num>
                        <m:den>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𝛴</m:t>
                              </m:r>
                            </m:e>
                            <m:sub>
                              <m:r>
                                <a:rPr lang="zh-CN" altLang="en-US">
                                  <a:latin typeface="Cambria Math" panose="02040503050406030204" pitchFamily="18" charset="0"/>
                                </a:rPr>
                                <m:t>ⅈ=1</m:t>
                              </m:r>
                            </m:sub>
                            <m:sup>
                              <m:r>
                                <m:rPr>
                                  <m:sty m:val="p"/>
                                </m:rPr>
                                <a:rPr lang="en-US" altLang="zh-CN" i="1">
                                  <a:latin typeface="Cambria Math" panose="02040503050406030204" pitchFamily="18" charset="0"/>
                                </a:rPr>
                                <m:t>M</m:t>
                              </m:r>
                            </m:sup>
                          </m:sSubSup>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𝑔</m:t>
                              </m:r>
                            </m:e>
                            <m:sub>
                              <m:r>
                                <a:rPr lang="zh-CN" altLang="en-US" i="1">
                                  <a:latin typeface="Cambria Math" panose="02040503050406030204" pitchFamily="18" charset="0"/>
                                </a:rPr>
                                <m:t>𝑖</m:t>
                              </m:r>
                            </m:sub>
                            <m:sup>
                              <m:r>
                                <a:rPr lang="zh-CN" altLang="en-US">
                                  <a:latin typeface="Cambria Math" panose="02040503050406030204" pitchFamily="18" charset="0"/>
                                </a:rPr>
                                <m:t>+</m:t>
                              </m:r>
                            </m:sup>
                          </m:sSubSup>
                          <m:r>
                            <a:rPr lang="en-US" altLang="zh-CN" i="1">
                              <a:latin typeface="Cambria Math" panose="02040503050406030204" pitchFamily="18" charset="0"/>
                            </a:rPr>
                            <m:t>+</m:t>
                          </m:r>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𝛴</m:t>
                              </m:r>
                            </m:e>
                            <m:sub>
                              <m:r>
                                <a:rPr lang="zh-CN" altLang="en-US">
                                  <a:latin typeface="Cambria Math" panose="02040503050406030204" pitchFamily="18" charset="0"/>
                                </a:rPr>
                                <m:t>ⅈ=1</m:t>
                              </m:r>
                            </m:sub>
                            <m:sup>
                              <m:r>
                                <m:rPr>
                                  <m:sty m:val="p"/>
                                </m:rPr>
                                <a:rPr lang="en-US" altLang="zh-CN" i="1">
                                  <a:latin typeface="Cambria Math" panose="02040503050406030204" pitchFamily="18" charset="0"/>
                                </a:rPr>
                                <m:t>M</m:t>
                              </m:r>
                            </m:sup>
                          </m:sSubSup>
                          <m:sSubSup>
                            <m:sSubSupPr>
                              <m:ctrlPr>
                                <a:rPr lang="zh-CN" altLang="en-US" i="1" smtClean="0">
                                  <a:latin typeface="Cambria Math" panose="02040503050406030204" pitchFamily="18" charset="0"/>
                                </a:rPr>
                              </m:ctrlPr>
                            </m:sSubSupPr>
                            <m:e>
                              <m:r>
                                <a:rPr lang="zh-CN" altLang="en-US" i="1">
                                  <a:latin typeface="Cambria Math" panose="02040503050406030204" pitchFamily="18" charset="0"/>
                                </a:rPr>
                                <m:t>𝑔</m:t>
                              </m:r>
                            </m:e>
                            <m:sub>
                              <m:r>
                                <a:rPr lang="zh-CN" altLang="en-US" i="1">
                                  <a:latin typeface="Cambria Math" panose="02040503050406030204" pitchFamily="18" charset="0"/>
                                </a:rPr>
                                <m:t>𝑖</m:t>
                              </m:r>
                            </m:sub>
                            <m:sup>
                              <m:r>
                                <a:rPr lang="en-US" altLang="zh-CN" i="1">
                                  <a:latin typeface="Cambria Math" panose="02040503050406030204" pitchFamily="18" charset="0"/>
                                </a:rPr>
                                <m:t>=</m:t>
                              </m:r>
                            </m:sup>
                          </m:sSubSup>
                          <m:sSubSup>
                            <m:sSubSupPr>
                              <m:ctrlPr>
                                <a:rPr lang="zh-CN" altLang="en-US" i="1">
                                  <a:latin typeface="Cambria Math" panose="02040503050406030204" pitchFamily="18" charset="0"/>
                                </a:rPr>
                              </m:ctrlPr>
                            </m:sSubSupPr>
                            <m:e>
                              <m:r>
                                <a:rPr lang="en-US" altLang="zh-CN" i="1">
                                  <a:latin typeface="Cambria Math" panose="02040503050406030204" pitchFamily="18" charset="0"/>
                                </a:rPr>
                                <m:t>+</m:t>
                              </m:r>
                              <m:r>
                                <a:rPr lang="zh-CN" altLang="en-US" i="1">
                                  <a:latin typeface="Cambria Math" panose="02040503050406030204" pitchFamily="18" charset="0"/>
                                </a:rPr>
                                <m:t>𝛴</m:t>
                              </m:r>
                            </m:e>
                            <m:sub>
                              <m:r>
                                <a:rPr lang="zh-CN" altLang="en-US">
                                  <a:latin typeface="Cambria Math" panose="02040503050406030204" pitchFamily="18" charset="0"/>
                                </a:rPr>
                                <m:t>ⅈ=1</m:t>
                              </m:r>
                            </m:sub>
                            <m:sup>
                              <m:r>
                                <m:rPr>
                                  <m:sty m:val="p"/>
                                </m:rPr>
                                <a:rPr lang="en-US" altLang="zh-CN" i="1">
                                  <a:latin typeface="Cambria Math" panose="02040503050406030204" pitchFamily="18" charset="0"/>
                                </a:rPr>
                                <m:t>N</m:t>
                              </m:r>
                            </m:sup>
                          </m:sSubSup>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𝑔</m:t>
                              </m:r>
                            </m:e>
                            <m:sub>
                              <m:r>
                                <a:rPr lang="zh-CN" altLang="en-US" i="1">
                                  <a:latin typeface="Cambria Math" panose="02040503050406030204" pitchFamily="18" charset="0"/>
                                </a:rPr>
                                <m:t>𝑖</m:t>
                              </m:r>
                            </m:sub>
                            <m:sup>
                              <m:r>
                                <a:rPr lang="en-US" altLang="zh-CN" i="1">
                                  <a:latin typeface="Cambria Math" panose="02040503050406030204" pitchFamily="18" charset="0"/>
                                </a:rPr>
                                <m:t>−</m:t>
                              </m:r>
                            </m:sup>
                          </m:sSubSup>
                        </m:den>
                      </m:f>
                    </m:oMath>
                  </m:oMathPara>
                </a14:m>
                <a:endParaRPr lang="zh-CN" altLang="en-US" dirty="0"/>
              </a:p>
            </p:txBody>
          </p:sp>
        </mc:Choice>
        <mc:Fallback xmlns="">
          <p:sp>
            <p:nvSpPr>
              <p:cNvPr id="40" name="文本框 39">
                <a:extLst>
                  <a:ext uri="{FF2B5EF4-FFF2-40B4-BE49-F238E27FC236}">
                    <a16:creationId xmlns:a16="http://schemas.microsoft.com/office/drawing/2014/main" id="{ABAEE7B3-5DEB-4E3D-8C07-D4B2F98F87B4}"/>
                  </a:ext>
                </a:extLst>
              </p:cNvPr>
              <p:cNvSpPr txBox="1">
                <a:spLocks noRot="1" noChangeAspect="1" noMove="1" noResize="1" noEditPoints="1" noAdjustHandles="1" noChangeArrowheads="1" noChangeShapeType="1" noTextEdit="1"/>
              </p:cNvSpPr>
              <p:nvPr/>
            </p:nvSpPr>
            <p:spPr>
              <a:xfrm>
                <a:off x="862508" y="5615326"/>
                <a:ext cx="4533117" cy="670505"/>
              </a:xfrm>
              <a:prstGeom prst="rect">
                <a:avLst/>
              </a:prstGeom>
              <a:blipFill>
                <a:blip r:embed="rId6"/>
                <a:stretch>
                  <a:fillRect/>
                </a:stretch>
              </a:blipFill>
            </p:spPr>
            <p:txBody>
              <a:bodyPr/>
              <a:lstStyle/>
              <a:p>
                <a:r>
                  <a:rPr lang="zh-CN" altLang="en-US">
                    <a:noFill/>
                  </a:rPr>
                  <a:t> </a:t>
                </a:r>
              </a:p>
            </p:txBody>
          </p:sp>
        </mc:Fallback>
      </mc:AlternateContent>
      <p:sp>
        <p:nvSpPr>
          <p:cNvPr id="41" name="文本框 40">
            <a:extLst>
              <a:ext uri="{FF2B5EF4-FFF2-40B4-BE49-F238E27FC236}">
                <a16:creationId xmlns:a16="http://schemas.microsoft.com/office/drawing/2014/main" id="{68539322-548E-48DF-871F-2E2B7B916CEB}"/>
              </a:ext>
            </a:extLst>
          </p:cNvPr>
          <p:cNvSpPr txBox="1"/>
          <p:nvPr/>
        </p:nvSpPr>
        <p:spPr>
          <a:xfrm>
            <a:off x="7075054" y="3731276"/>
            <a:ext cx="4738255" cy="1938992"/>
          </a:xfrm>
          <a:prstGeom prst="rect">
            <a:avLst/>
          </a:prstGeom>
          <a:noFill/>
        </p:spPr>
        <p:txBody>
          <a:bodyPr wrap="square" rtlCol="0">
            <a:spAutoFit/>
          </a:bodyPr>
          <a:lstStyle/>
          <a:p>
            <a:pPr marL="285750" indent="-285750">
              <a:buFont typeface="Wingdings" panose="05000000000000000000" pitchFamily="2" charset="2"/>
              <a:buChar char="l"/>
            </a:pPr>
            <a:r>
              <a:rPr lang="en-US" altLang="zh-CN" sz="2400" dirty="0">
                <a:solidFill>
                  <a:srgbClr val="0070C0"/>
                </a:solidFill>
              </a:rPr>
              <a:t>Low Intrusion</a:t>
            </a:r>
          </a:p>
          <a:p>
            <a:pPr marL="285750" indent="-285750">
              <a:buFont typeface="Wingdings" panose="05000000000000000000" pitchFamily="2" charset="2"/>
              <a:buChar char="l"/>
            </a:pPr>
            <a:r>
              <a:rPr lang="en-US" altLang="zh-CN" sz="2400" dirty="0">
                <a:solidFill>
                  <a:srgbClr val="0070C0"/>
                </a:solidFill>
              </a:rPr>
              <a:t>Fast Measurement</a:t>
            </a:r>
          </a:p>
          <a:p>
            <a:pPr marL="285750" indent="-285750">
              <a:buFont typeface="Wingdings" panose="05000000000000000000" pitchFamily="2" charset="2"/>
              <a:buChar char="l"/>
            </a:pPr>
            <a:r>
              <a:rPr lang="en-US" altLang="zh-CN" sz="2400" dirty="0">
                <a:solidFill>
                  <a:srgbClr val="0070C0"/>
                </a:solidFill>
              </a:rPr>
              <a:t>When the network structure becomes complicated, it does not work well</a:t>
            </a:r>
            <a:endParaRPr lang="zh-CN" altLang="en-US" sz="2400" dirty="0">
              <a:solidFill>
                <a:srgbClr val="0070C0"/>
              </a:solidFill>
            </a:endParaRPr>
          </a:p>
        </p:txBody>
      </p:sp>
    </p:spTree>
    <p:extLst>
      <p:ext uri="{BB962C8B-B14F-4D97-AF65-F5344CB8AC3E}">
        <p14:creationId xmlns:p14="http://schemas.microsoft.com/office/powerpoint/2010/main" val="427271480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87010" y="832152"/>
            <a:ext cx="10817981"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862508" y="322924"/>
            <a:ext cx="366369" cy="366369"/>
          </a:xfrm>
          <a:prstGeom prst="ellipse">
            <a:avLst/>
          </a:prstGeom>
          <a:solidFill>
            <a:srgbClr val="2BB7B3"/>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 name="TextBox 34"/>
          <p:cNvSpPr txBox="1"/>
          <p:nvPr/>
        </p:nvSpPr>
        <p:spPr>
          <a:xfrm>
            <a:off x="1226684" y="213720"/>
            <a:ext cx="5219699" cy="584775"/>
          </a:xfrm>
          <a:prstGeom prst="rect">
            <a:avLst/>
          </a:prstGeom>
          <a:noFill/>
        </p:spPr>
        <p:txBody>
          <a:bodyPr wrap="none" rtlCol="0">
            <a:spAutoFit/>
          </a:bodyPr>
          <a:lstStyle/>
          <a:p>
            <a:pPr lvl="0" defTabSz="609585"/>
            <a:r>
              <a:rPr lang="en-US" altLang="zh-CN" sz="3200" dirty="0">
                <a:solidFill>
                  <a:prstClr val="black">
                    <a:lumMod val="75000"/>
                    <a:lumOff val="25000"/>
                  </a:prstClr>
                </a:solidFill>
                <a:latin typeface="Arial" panose="020B0604020202020204" pitchFamily="34" charset="0"/>
                <a:cs typeface="Arial" panose="020B0604020202020204" pitchFamily="34" charset="0"/>
              </a:rPr>
              <a:t>Probe Rate Model</a:t>
            </a:r>
            <a:r>
              <a:rPr lang="zh-CN" altLang="en-US" sz="3200" dirty="0">
                <a:solidFill>
                  <a:prstClr val="black">
                    <a:lumMod val="75000"/>
                    <a:lumOff val="25000"/>
                  </a:prstClr>
                </a:solidFill>
                <a:latin typeface="Arial" panose="020B0604020202020204" pitchFamily="34" charset="0"/>
                <a:cs typeface="Arial" panose="020B0604020202020204" pitchFamily="34" charset="0"/>
              </a:rPr>
              <a:t>（</a:t>
            </a:r>
            <a:r>
              <a:rPr lang="en-US" altLang="zh-CN" sz="3200" dirty="0">
                <a:solidFill>
                  <a:prstClr val="black">
                    <a:lumMod val="75000"/>
                    <a:lumOff val="25000"/>
                  </a:prstClr>
                </a:solidFill>
                <a:latin typeface="Arial" panose="020B0604020202020204" pitchFamily="34" charset="0"/>
                <a:cs typeface="Arial" panose="020B0604020202020204" pitchFamily="34" charset="0"/>
              </a:rPr>
              <a:t>PRM</a:t>
            </a:r>
            <a:r>
              <a:rPr lang="zh-CN" altLang="en-US" sz="3200" dirty="0">
                <a:solidFill>
                  <a:prstClr val="black">
                    <a:lumMod val="75000"/>
                    <a:lumOff val="25000"/>
                  </a:prstClr>
                </a:solidFill>
                <a:latin typeface="Arial" panose="020B0604020202020204" pitchFamily="34" charset="0"/>
                <a:cs typeface="Arial" panose="020B0604020202020204" pitchFamily="34" charset="0"/>
              </a:rPr>
              <a:t>）</a:t>
            </a:r>
            <a:endParaRPr lang="en-US" altLang="zh-CN" sz="3200" dirty="0">
              <a:solidFill>
                <a:prstClr val="black">
                  <a:lumMod val="75000"/>
                  <a:lumOff val="25000"/>
                </a:prstClr>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86CC69EC-C1BF-4A67-9A87-6DDB345BE725}"/>
              </a:ext>
            </a:extLst>
          </p:cNvPr>
          <p:cNvPicPr>
            <a:picLocks noChangeAspect="1"/>
          </p:cNvPicPr>
          <p:nvPr/>
        </p:nvPicPr>
        <p:blipFill rotWithShape="1">
          <a:blip r:embed="rId3">
            <a:extLst>
              <a:ext uri="{28A0092B-C50C-407E-A947-70E740481C1C}">
                <a14:useLocalDpi xmlns:a14="http://schemas.microsoft.com/office/drawing/2010/main" val="0"/>
              </a:ext>
            </a:extLst>
          </a:blip>
          <a:srcRect l="12713" t="35010" r="13155" b="40588"/>
          <a:stretch/>
        </p:blipFill>
        <p:spPr>
          <a:xfrm>
            <a:off x="7670469" y="0"/>
            <a:ext cx="3971926" cy="923920"/>
          </a:xfrm>
          <a:prstGeom prst="rect">
            <a:avLst/>
          </a:prstGeom>
        </p:spPr>
      </p:pic>
      <p:cxnSp>
        <p:nvCxnSpPr>
          <p:cNvPr id="3" name="直接箭头连接符 2">
            <a:extLst>
              <a:ext uri="{FF2B5EF4-FFF2-40B4-BE49-F238E27FC236}">
                <a16:creationId xmlns:a16="http://schemas.microsoft.com/office/drawing/2014/main" id="{44D08237-9A8F-41EC-9AB6-AD0E391F015D}"/>
              </a:ext>
            </a:extLst>
          </p:cNvPr>
          <p:cNvCxnSpPr>
            <a:cxnSpLocks/>
          </p:cNvCxnSpPr>
          <p:nvPr/>
        </p:nvCxnSpPr>
        <p:spPr>
          <a:xfrm>
            <a:off x="1357746" y="3417450"/>
            <a:ext cx="29556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4CE3C906-4FEF-4246-95BC-02CC0A9B00A7}"/>
              </a:ext>
            </a:extLst>
          </p:cNvPr>
          <p:cNvCxnSpPr>
            <a:cxnSpLocks/>
          </p:cNvCxnSpPr>
          <p:nvPr/>
        </p:nvCxnSpPr>
        <p:spPr>
          <a:xfrm flipV="1">
            <a:off x="1357746" y="1320795"/>
            <a:ext cx="0" cy="2096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C50CCE50-62E8-465A-92A8-7EEC98D2CF69}"/>
              </a:ext>
            </a:extLst>
          </p:cNvPr>
          <p:cNvSpPr txBox="1"/>
          <p:nvPr/>
        </p:nvSpPr>
        <p:spPr>
          <a:xfrm>
            <a:off x="3685310" y="3426687"/>
            <a:ext cx="1505526" cy="369332"/>
          </a:xfrm>
          <a:prstGeom prst="rect">
            <a:avLst/>
          </a:prstGeom>
          <a:noFill/>
        </p:spPr>
        <p:txBody>
          <a:bodyPr wrap="square" rtlCol="0">
            <a:spAutoFit/>
          </a:bodyPr>
          <a:lstStyle/>
          <a:p>
            <a:r>
              <a:rPr lang="en-US" altLang="zh-CN" dirty="0"/>
              <a:t>Probe rate</a:t>
            </a:r>
          </a:p>
        </p:txBody>
      </p:sp>
      <p:sp>
        <p:nvSpPr>
          <p:cNvPr id="40" name="文本框 39">
            <a:extLst>
              <a:ext uri="{FF2B5EF4-FFF2-40B4-BE49-F238E27FC236}">
                <a16:creationId xmlns:a16="http://schemas.microsoft.com/office/drawing/2014/main" id="{0CBE141C-0F55-46A5-9865-8ADC77329013}"/>
              </a:ext>
            </a:extLst>
          </p:cNvPr>
          <p:cNvSpPr txBox="1"/>
          <p:nvPr/>
        </p:nvSpPr>
        <p:spPr>
          <a:xfrm>
            <a:off x="518117" y="1316484"/>
            <a:ext cx="774094" cy="369332"/>
          </a:xfrm>
          <a:prstGeom prst="rect">
            <a:avLst/>
          </a:prstGeom>
          <a:noFill/>
        </p:spPr>
        <p:txBody>
          <a:bodyPr wrap="square" rtlCol="0">
            <a:spAutoFit/>
          </a:bodyPr>
          <a:lstStyle/>
          <a:p>
            <a:r>
              <a:rPr lang="en-US" altLang="zh-CN" dirty="0"/>
              <a:t>Delay</a:t>
            </a:r>
            <a:endParaRPr lang="zh-CN" altLang="en-US" dirty="0"/>
          </a:p>
        </p:txBody>
      </p:sp>
      <p:sp>
        <p:nvSpPr>
          <p:cNvPr id="41" name="椭圆 40">
            <a:extLst>
              <a:ext uri="{FF2B5EF4-FFF2-40B4-BE49-F238E27FC236}">
                <a16:creationId xmlns:a16="http://schemas.microsoft.com/office/drawing/2014/main" id="{76F3B7A4-AE59-40CE-AFA2-556A59FE22CC}"/>
              </a:ext>
            </a:extLst>
          </p:cNvPr>
          <p:cNvSpPr/>
          <p:nvPr/>
        </p:nvSpPr>
        <p:spPr>
          <a:xfrm>
            <a:off x="1560948" y="2567704"/>
            <a:ext cx="110827" cy="110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a:extLst>
              <a:ext uri="{FF2B5EF4-FFF2-40B4-BE49-F238E27FC236}">
                <a16:creationId xmlns:a16="http://schemas.microsoft.com/office/drawing/2014/main" id="{3032868F-4DD4-44CB-91DB-D224B73CCC2B}"/>
              </a:ext>
            </a:extLst>
          </p:cNvPr>
          <p:cNvSpPr/>
          <p:nvPr/>
        </p:nvSpPr>
        <p:spPr>
          <a:xfrm>
            <a:off x="1713348" y="2572316"/>
            <a:ext cx="110827" cy="110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a:extLst>
              <a:ext uri="{FF2B5EF4-FFF2-40B4-BE49-F238E27FC236}">
                <a16:creationId xmlns:a16="http://schemas.microsoft.com/office/drawing/2014/main" id="{29087C81-1426-4330-A5F4-E50577F90504}"/>
              </a:ext>
            </a:extLst>
          </p:cNvPr>
          <p:cNvSpPr/>
          <p:nvPr/>
        </p:nvSpPr>
        <p:spPr>
          <a:xfrm>
            <a:off x="1865748" y="2586171"/>
            <a:ext cx="110827" cy="110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id="{F6FCB18C-ED36-45B2-826F-BB81794D76AA}"/>
              </a:ext>
            </a:extLst>
          </p:cNvPr>
          <p:cNvSpPr/>
          <p:nvPr/>
        </p:nvSpPr>
        <p:spPr>
          <a:xfrm>
            <a:off x="2018148" y="2587052"/>
            <a:ext cx="110827" cy="110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95D2DD80-FC23-41C5-B335-F105FDE0FA54}"/>
              </a:ext>
            </a:extLst>
          </p:cNvPr>
          <p:cNvSpPr/>
          <p:nvPr/>
        </p:nvSpPr>
        <p:spPr>
          <a:xfrm>
            <a:off x="2161309" y="2586171"/>
            <a:ext cx="110827" cy="110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a:extLst>
              <a:ext uri="{FF2B5EF4-FFF2-40B4-BE49-F238E27FC236}">
                <a16:creationId xmlns:a16="http://schemas.microsoft.com/office/drawing/2014/main" id="{FE9600B5-703F-4944-B0EA-BAD6ED6DC1B5}"/>
              </a:ext>
            </a:extLst>
          </p:cNvPr>
          <p:cNvSpPr/>
          <p:nvPr/>
        </p:nvSpPr>
        <p:spPr>
          <a:xfrm>
            <a:off x="2346021" y="2586170"/>
            <a:ext cx="110827" cy="110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a:extLst>
              <a:ext uri="{FF2B5EF4-FFF2-40B4-BE49-F238E27FC236}">
                <a16:creationId xmlns:a16="http://schemas.microsoft.com/office/drawing/2014/main" id="{0BC6E27E-DDF8-4920-99D6-6BCBAD3B39BD}"/>
              </a:ext>
            </a:extLst>
          </p:cNvPr>
          <p:cNvSpPr/>
          <p:nvPr/>
        </p:nvSpPr>
        <p:spPr>
          <a:xfrm>
            <a:off x="2484576" y="2586170"/>
            <a:ext cx="110827" cy="110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a:extLst>
              <a:ext uri="{FF2B5EF4-FFF2-40B4-BE49-F238E27FC236}">
                <a16:creationId xmlns:a16="http://schemas.microsoft.com/office/drawing/2014/main" id="{31D15D41-5355-47F6-96B5-6992B366B7DF}"/>
              </a:ext>
            </a:extLst>
          </p:cNvPr>
          <p:cNvSpPr/>
          <p:nvPr/>
        </p:nvSpPr>
        <p:spPr>
          <a:xfrm>
            <a:off x="2655433" y="2586170"/>
            <a:ext cx="110827" cy="110827"/>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49" name="椭圆 48">
            <a:extLst>
              <a:ext uri="{FF2B5EF4-FFF2-40B4-BE49-F238E27FC236}">
                <a16:creationId xmlns:a16="http://schemas.microsoft.com/office/drawing/2014/main" id="{0708663A-DDEB-4736-B0A6-A5F796C22204}"/>
              </a:ext>
            </a:extLst>
          </p:cNvPr>
          <p:cNvSpPr/>
          <p:nvPr/>
        </p:nvSpPr>
        <p:spPr>
          <a:xfrm>
            <a:off x="2798607" y="2456877"/>
            <a:ext cx="110827" cy="110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a:extLst>
              <a:ext uri="{FF2B5EF4-FFF2-40B4-BE49-F238E27FC236}">
                <a16:creationId xmlns:a16="http://schemas.microsoft.com/office/drawing/2014/main" id="{3A5EADE6-FCBE-486D-9B79-7E6126FFFCC7}"/>
              </a:ext>
            </a:extLst>
          </p:cNvPr>
          <p:cNvSpPr/>
          <p:nvPr/>
        </p:nvSpPr>
        <p:spPr>
          <a:xfrm>
            <a:off x="2941782" y="2401463"/>
            <a:ext cx="110827" cy="110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a:extLst>
              <a:ext uri="{FF2B5EF4-FFF2-40B4-BE49-F238E27FC236}">
                <a16:creationId xmlns:a16="http://schemas.microsoft.com/office/drawing/2014/main" id="{8AB4616F-4C48-443A-ADF5-4AC0D34B16C9}"/>
              </a:ext>
            </a:extLst>
          </p:cNvPr>
          <p:cNvSpPr/>
          <p:nvPr/>
        </p:nvSpPr>
        <p:spPr>
          <a:xfrm>
            <a:off x="3117304" y="2346049"/>
            <a:ext cx="110827" cy="110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a:extLst>
              <a:ext uri="{FF2B5EF4-FFF2-40B4-BE49-F238E27FC236}">
                <a16:creationId xmlns:a16="http://schemas.microsoft.com/office/drawing/2014/main" id="{3D9C408D-FE02-4220-808C-18FA0BAD7DBB}"/>
              </a:ext>
            </a:extLst>
          </p:cNvPr>
          <p:cNvSpPr/>
          <p:nvPr/>
        </p:nvSpPr>
        <p:spPr>
          <a:xfrm>
            <a:off x="3251217" y="2235235"/>
            <a:ext cx="110827" cy="110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a:extLst>
              <a:ext uri="{FF2B5EF4-FFF2-40B4-BE49-F238E27FC236}">
                <a16:creationId xmlns:a16="http://schemas.microsoft.com/office/drawing/2014/main" id="{24870D16-C0CE-45A5-B791-FD09A92791EC}"/>
              </a:ext>
            </a:extLst>
          </p:cNvPr>
          <p:cNvSpPr/>
          <p:nvPr/>
        </p:nvSpPr>
        <p:spPr>
          <a:xfrm>
            <a:off x="3362044" y="2055536"/>
            <a:ext cx="110827" cy="110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a:extLst>
              <a:ext uri="{FF2B5EF4-FFF2-40B4-BE49-F238E27FC236}">
                <a16:creationId xmlns:a16="http://schemas.microsoft.com/office/drawing/2014/main" id="{C8A587CE-425D-4ED5-8506-43C645951244}"/>
              </a:ext>
            </a:extLst>
          </p:cNvPr>
          <p:cNvSpPr/>
          <p:nvPr/>
        </p:nvSpPr>
        <p:spPr>
          <a:xfrm>
            <a:off x="3551392" y="1889286"/>
            <a:ext cx="110827" cy="110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a:extLst>
              <a:ext uri="{FF2B5EF4-FFF2-40B4-BE49-F238E27FC236}">
                <a16:creationId xmlns:a16="http://schemas.microsoft.com/office/drawing/2014/main" id="{7F608269-3A47-4ADE-B5F5-B7F22705C812}"/>
              </a:ext>
            </a:extLst>
          </p:cNvPr>
          <p:cNvSpPr/>
          <p:nvPr/>
        </p:nvSpPr>
        <p:spPr>
          <a:xfrm>
            <a:off x="3734937" y="1800205"/>
            <a:ext cx="110827" cy="110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7" name="直接连接符 56">
            <a:extLst>
              <a:ext uri="{FF2B5EF4-FFF2-40B4-BE49-F238E27FC236}">
                <a16:creationId xmlns:a16="http://schemas.microsoft.com/office/drawing/2014/main" id="{22D395EA-6C97-4C4A-9B7E-111BDD808746}"/>
              </a:ext>
            </a:extLst>
          </p:cNvPr>
          <p:cNvCxnSpPr>
            <a:cxnSpLocks/>
          </p:cNvCxnSpPr>
          <p:nvPr/>
        </p:nvCxnSpPr>
        <p:spPr>
          <a:xfrm>
            <a:off x="1489333" y="2623117"/>
            <a:ext cx="1364687" cy="14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0FCF2664-50D8-43EF-9348-35828925CB30}"/>
              </a:ext>
            </a:extLst>
          </p:cNvPr>
          <p:cNvCxnSpPr>
            <a:stCxn id="48" idx="4"/>
          </p:cNvCxnSpPr>
          <p:nvPr/>
        </p:nvCxnSpPr>
        <p:spPr>
          <a:xfrm flipV="1">
            <a:off x="2710847" y="1671777"/>
            <a:ext cx="1316208" cy="10252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3B1E5952-AB97-44A6-9F88-A326FB4AB8A6}"/>
              </a:ext>
            </a:extLst>
          </p:cNvPr>
          <p:cNvCxnSpPr>
            <a:cxnSpLocks/>
            <a:stCxn id="48" idx="4"/>
          </p:cNvCxnSpPr>
          <p:nvPr/>
        </p:nvCxnSpPr>
        <p:spPr>
          <a:xfrm>
            <a:off x="2710847" y="2696997"/>
            <a:ext cx="0" cy="720453"/>
          </a:xfrm>
          <a:prstGeom prst="line">
            <a:avLst/>
          </a:prstGeom>
        </p:spPr>
        <p:style>
          <a:lnRef idx="1">
            <a:schemeClr val="accent1"/>
          </a:lnRef>
          <a:fillRef idx="0">
            <a:schemeClr val="accent1"/>
          </a:fillRef>
          <a:effectRef idx="0">
            <a:schemeClr val="accent1"/>
          </a:effectRef>
          <a:fontRef idx="minor">
            <a:schemeClr val="tx1"/>
          </a:fontRef>
        </p:style>
      </p:cxnSp>
      <p:sp>
        <p:nvSpPr>
          <p:cNvPr id="64" name="文本框 63">
            <a:extLst>
              <a:ext uri="{FF2B5EF4-FFF2-40B4-BE49-F238E27FC236}">
                <a16:creationId xmlns:a16="http://schemas.microsoft.com/office/drawing/2014/main" id="{FFBB4811-D45E-4F7F-90BE-FEB2E8F880EC}"/>
              </a:ext>
            </a:extLst>
          </p:cNvPr>
          <p:cNvSpPr txBox="1"/>
          <p:nvPr/>
        </p:nvSpPr>
        <p:spPr>
          <a:xfrm>
            <a:off x="2359910" y="3435916"/>
            <a:ext cx="692699" cy="369332"/>
          </a:xfrm>
          <a:prstGeom prst="rect">
            <a:avLst/>
          </a:prstGeom>
          <a:noFill/>
        </p:spPr>
        <p:txBody>
          <a:bodyPr wrap="square" rtlCol="0">
            <a:spAutoFit/>
          </a:bodyPr>
          <a:lstStyle/>
          <a:p>
            <a:r>
              <a:rPr lang="en-US" altLang="zh-CN" dirty="0"/>
              <a:t>AWB</a:t>
            </a:r>
          </a:p>
        </p:txBody>
      </p:sp>
      <p:sp>
        <p:nvSpPr>
          <p:cNvPr id="66" name="文本框 65">
            <a:extLst>
              <a:ext uri="{FF2B5EF4-FFF2-40B4-BE49-F238E27FC236}">
                <a16:creationId xmlns:a16="http://schemas.microsoft.com/office/drawing/2014/main" id="{A7199AE6-95DB-4553-8897-2B0092352B1A}"/>
              </a:ext>
            </a:extLst>
          </p:cNvPr>
          <p:cNvSpPr txBox="1"/>
          <p:nvPr/>
        </p:nvSpPr>
        <p:spPr>
          <a:xfrm>
            <a:off x="6326909" y="1316484"/>
            <a:ext cx="5067252" cy="1292662"/>
          </a:xfrm>
          <a:prstGeom prst="rect">
            <a:avLst/>
          </a:prstGeom>
          <a:noFill/>
        </p:spPr>
        <p:txBody>
          <a:bodyPr wrap="square" rtlCol="0">
            <a:spAutoFit/>
          </a:bodyPr>
          <a:lstStyle/>
          <a:p>
            <a:r>
              <a:rPr lang="en-US" altLang="zh-CN" sz="2400" dirty="0" err="1"/>
              <a:t>Pathload</a:t>
            </a:r>
            <a:endParaRPr lang="en-US" altLang="zh-CN" sz="2400" dirty="0"/>
          </a:p>
          <a:p>
            <a:pPr marL="285750" indent="-285750">
              <a:buFont typeface="Wingdings" panose="05000000000000000000" pitchFamily="2" charset="2"/>
              <a:buChar char="l"/>
            </a:pPr>
            <a:r>
              <a:rPr lang="en-US" altLang="zh-CN" dirty="0"/>
              <a:t>Send a series of packet train with the same probe rate</a:t>
            </a:r>
            <a:r>
              <a:rPr lang="zh-CN" altLang="en-US" dirty="0"/>
              <a:t>，</a:t>
            </a:r>
            <a:r>
              <a:rPr lang="en-US" altLang="zh-CN" dirty="0"/>
              <a:t>observe the one way delay</a:t>
            </a:r>
          </a:p>
          <a:p>
            <a:pPr marL="285750" indent="-285750">
              <a:buFont typeface="Wingdings" panose="05000000000000000000" pitchFamily="2" charset="2"/>
              <a:buChar char="l"/>
            </a:pPr>
            <a:r>
              <a:rPr lang="en-US" altLang="zh-CN" dirty="0"/>
              <a:t>Use binary search to change the probe rate</a:t>
            </a:r>
            <a:endParaRPr lang="zh-CN" altLang="en-US" dirty="0"/>
          </a:p>
        </p:txBody>
      </p:sp>
      <p:sp>
        <p:nvSpPr>
          <p:cNvPr id="67" name="文本框 66">
            <a:extLst>
              <a:ext uri="{FF2B5EF4-FFF2-40B4-BE49-F238E27FC236}">
                <a16:creationId xmlns:a16="http://schemas.microsoft.com/office/drawing/2014/main" id="{B25E23DD-38C1-4F6C-9424-FB0F47A0189A}"/>
              </a:ext>
            </a:extLst>
          </p:cNvPr>
          <p:cNvSpPr txBox="1"/>
          <p:nvPr/>
        </p:nvSpPr>
        <p:spPr>
          <a:xfrm>
            <a:off x="6326908" y="3093477"/>
            <a:ext cx="5178075" cy="3231654"/>
          </a:xfrm>
          <a:prstGeom prst="rect">
            <a:avLst/>
          </a:prstGeom>
          <a:noFill/>
        </p:spPr>
        <p:txBody>
          <a:bodyPr wrap="square" rtlCol="0">
            <a:spAutoFit/>
          </a:bodyPr>
          <a:lstStyle/>
          <a:p>
            <a:r>
              <a:rPr lang="en-US" altLang="zh-CN" sz="2400" dirty="0" err="1"/>
              <a:t>pathchirp</a:t>
            </a:r>
            <a:endParaRPr lang="en-US" altLang="zh-CN" sz="2400" dirty="0"/>
          </a:p>
          <a:p>
            <a:pPr marL="285750" indent="-285750">
              <a:buFont typeface="Wingdings" panose="05000000000000000000" pitchFamily="2" charset="2"/>
              <a:buChar char="l"/>
            </a:pPr>
            <a:r>
              <a:rPr lang="en-US" altLang="zh-CN" dirty="0"/>
              <a:t>Send a series of  </a:t>
            </a:r>
            <a:r>
              <a:rPr lang="zh-CN" altLang="en-US" dirty="0"/>
              <a:t>“</a:t>
            </a:r>
            <a:r>
              <a:rPr lang="en-US" altLang="zh-CN" dirty="0"/>
              <a:t>chirp train</a:t>
            </a:r>
            <a:r>
              <a:rPr lang="zh-CN" altLang="en-US" dirty="0"/>
              <a:t>” </a:t>
            </a:r>
            <a:r>
              <a:rPr lang="en-US" altLang="zh-CN" dirty="0"/>
              <a:t>observe the one way delay</a:t>
            </a:r>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r>
              <a:rPr lang="en-US" altLang="zh-CN" dirty="0"/>
              <a:t>Classify the probe packets in chirp</a:t>
            </a:r>
            <a:r>
              <a:rPr lang="zh-CN" altLang="en-US" dirty="0"/>
              <a:t>，</a:t>
            </a:r>
            <a:r>
              <a:rPr lang="en-US" altLang="zh-CN" dirty="0"/>
              <a:t>calculate the </a:t>
            </a:r>
            <a:r>
              <a:rPr lang="zh-CN" altLang="en-US" dirty="0"/>
              <a:t>“</a:t>
            </a:r>
            <a:r>
              <a:rPr lang="en-US" altLang="zh-CN" dirty="0"/>
              <a:t>per packet AWB</a:t>
            </a:r>
            <a:r>
              <a:rPr lang="zh-CN" altLang="en-US" dirty="0"/>
              <a:t>”，</a:t>
            </a:r>
            <a:r>
              <a:rPr lang="en-US" altLang="zh-CN" dirty="0"/>
              <a:t>Calculate the </a:t>
            </a:r>
            <a:r>
              <a:rPr lang="zh-CN" altLang="en-US" dirty="0"/>
              <a:t>“</a:t>
            </a:r>
            <a:r>
              <a:rPr lang="en-US" altLang="zh-CN" dirty="0"/>
              <a:t>per chirp AWB </a:t>
            </a:r>
            <a:r>
              <a:rPr lang="zh-CN" altLang="en-US" dirty="0"/>
              <a:t>”</a:t>
            </a:r>
            <a:r>
              <a:rPr lang="en-US" altLang="zh-CN" dirty="0"/>
              <a:t> by weighting the </a:t>
            </a:r>
            <a:r>
              <a:rPr lang="zh-CN" altLang="en-US" dirty="0"/>
              <a:t>“</a:t>
            </a:r>
            <a:r>
              <a:rPr lang="en-US" altLang="zh-CN" dirty="0"/>
              <a:t>per packet AWB</a:t>
            </a:r>
            <a:r>
              <a:rPr lang="zh-CN" altLang="en-US" dirty="0"/>
              <a:t>”</a:t>
            </a:r>
            <a:endParaRPr lang="en-US" altLang="zh-CN" dirty="0"/>
          </a:p>
        </p:txBody>
      </p:sp>
      <p:pic>
        <p:nvPicPr>
          <p:cNvPr id="69" name="图片 68" descr="C:\Users\12035\Desktop\1560737888(1).png">
            <a:extLst>
              <a:ext uri="{FF2B5EF4-FFF2-40B4-BE49-F238E27FC236}">
                <a16:creationId xmlns:a16="http://schemas.microsoft.com/office/drawing/2014/main" id="{7FA76270-CF8C-4E30-84DF-88B3A2C0C3AC}"/>
              </a:ext>
            </a:extLst>
          </p:cNvPr>
          <p:cNvPicPr/>
          <p:nvPr/>
        </p:nvPicPr>
        <p:blipFill rotWithShape="1">
          <a:blip r:embed="rId4">
            <a:extLst>
              <a:ext uri="{28A0092B-C50C-407E-A947-70E740481C1C}">
                <a14:useLocalDpi xmlns:a14="http://schemas.microsoft.com/office/drawing/2010/main" val="0"/>
              </a:ext>
            </a:extLst>
          </a:blip>
          <a:srcRect t="8221"/>
          <a:stretch/>
        </p:blipFill>
        <p:spPr bwMode="auto">
          <a:xfrm>
            <a:off x="6775830" y="4036291"/>
            <a:ext cx="4169410" cy="1248927"/>
          </a:xfrm>
          <a:prstGeom prst="rect">
            <a:avLst/>
          </a:prstGeom>
          <a:noFill/>
          <a:ln>
            <a:noFill/>
          </a:ln>
        </p:spPr>
      </p:pic>
      <p:sp>
        <p:nvSpPr>
          <p:cNvPr id="70" name="文本框 69">
            <a:extLst>
              <a:ext uri="{FF2B5EF4-FFF2-40B4-BE49-F238E27FC236}">
                <a16:creationId xmlns:a16="http://schemas.microsoft.com/office/drawing/2014/main" id="{38E118C2-A303-4A5E-B4F3-EC0514138AC9}"/>
              </a:ext>
            </a:extLst>
          </p:cNvPr>
          <p:cNvSpPr txBox="1"/>
          <p:nvPr/>
        </p:nvSpPr>
        <p:spPr>
          <a:xfrm>
            <a:off x="545823" y="4321721"/>
            <a:ext cx="4902743" cy="1569660"/>
          </a:xfrm>
          <a:prstGeom prst="rect">
            <a:avLst/>
          </a:prstGeom>
          <a:noFill/>
        </p:spPr>
        <p:txBody>
          <a:bodyPr wrap="square" rtlCol="0">
            <a:spAutoFit/>
          </a:bodyPr>
          <a:lstStyle/>
          <a:p>
            <a:pPr marL="285750" indent="-285750">
              <a:buFont typeface="Wingdings" panose="05000000000000000000" pitchFamily="2" charset="2"/>
              <a:buChar char="l"/>
            </a:pPr>
            <a:r>
              <a:rPr lang="en-US" altLang="zh-CN" sz="2400" dirty="0">
                <a:solidFill>
                  <a:srgbClr val="0070C0"/>
                </a:solidFill>
              </a:rPr>
              <a:t>Stable accuracy</a:t>
            </a:r>
          </a:p>
          <a:p>
            <a:pPr marL="285750" indent="-285750">
              <a:buFont typeface="Wingdings" panose="05000000000000000000" pitchFamily="2" charset="2"/>
              <a:buChar char="l"/>
            </a:pPr>
            <a:r>
              <a:rPr lang="en-US" altLang="zh-CN" sz="2400" dirty="0">
                <a:solidFill>
                  <a:srgbClr val="0070C0"/>
                </a:solidFill>
              </a:rPr>
              <a:t>Can handle complex networks</a:t>
            </a:r>
          </a:p>
          <a:p>
            <a:pPr marL="285750" indent="-285750">
              <a:buFont typeface="Wingdings" panose="05000000000000000000" pitchFamily="2" charset="2"/>
              <a:buChar char="l"/>
            </a:pPr>
            <a:r>
              <a:rPr lang="en-US" altLang="zh-CN" sz="2400" dirty="0">
                <a:solidFill>
                  <a:srgbClr val="0070C0"/>
                </a:solidFill>
              </a:rPr>
              <a:t> Relatively high intrusion</a:t>
            </a:r>
          </a:p>
          <a:p>
            <a:pPr marL="285750" indent="-285750">
              <a:buFont typeface="Wingdings" panose="05000000000000000000" pitchFamily="2" charset="2"/>
              <a:buChar char="l"/>
            </a:pPr>
            <a:r>
              <a:rPr lang="en-US" altLang="zh-CN" sz="2400" dirty="0">
                <a:solidFill>
                  <a:srgbClr val="0070C0"/>
                </a:solidFill>
              </a:rPr>
              <a:t>Longer measurement time</a:t>
            </a:r>
            <a:endParaRPr lang="zh-CN" altLang="en-US" sz="2400" dirty="0">
              <a:solidFill>
                <a:srgbClr val="0070C0"/>
              </a:solidFill>
            </a:endParaRPr>
          </a:p>
        </p:txBody>
      </p:sp>
    </p:spTree>
    <p:extLst>
      <p:ext uri="{BB962C8B-B14F-4D97-AF65-F5344CB8AC3E}">
        <p14:creationId xmlns:p14="http://schemas.microsoft.com/office/powerpoint/2010/main" val="278445915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2963</TotalTime>
  <Words>2187</Words>
  <Application>Microsoft Office PowerPoint</Application>
  <PresentationFormat>宽屏</PresentationFormat>
  <Paragraphs>162</Paragraphs>
  <Slides>17</Slides>
  <Notes>11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ITC Avant Garde Std Bk</vt:lpstr>
      <vt:lpstr>等线</vt:lpstr>
      <vt:lpstr>微软雅黑</vt:lpstr>
      <vt:lpstr>Arial</vt:lpstr>
      <vt:lpstr>Calibri</vt:lpstr>
      <vt:lpstr>Calibri Light</vt:lpstr>
      <vt:lpstr>Cambria Math</vt:lpstr>
      <vt:lpstr>Impact</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 yibin</dc:creator>
  <cp:lastModifiedBy>1203570308@qq.com</cp:lastModifiedBy>
  <cp:revision>99</cp:revision>
  <dcterms:created xsi:type="dcterms:W3CDTF">2019-06-19T08:06:23Z</dcterms:created>
  <dcterms:modified xsi:type="dcterms:W3CDTF">2019-06-24T01:46:28Z</dcterms:modified>
</cp:coreProperties>
</file>