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6"/>
  </p:notesMasterIdLst>
  <p:sldIdLst>
    <p:sldId id="283" r:id="rId3"/>
    <p:sldId id="284" r:id="rId4"/>
    <p:sldId id="285" r:id="rId5"/>
    <p:sldId id="296" r:id="rId6"/>
    <p:sldId id="298" r:id="rId7"/>
    <p:sldId id="324" r:id="rId8"/>
    <p:sldId id="299" r:id="rId9"/>
    <p:sldId id="302" r:id="rId10"/>
    <p:sldId id="303" r:id="rId11"/>
    <p:sldId id="308" r:id="rId12"/>
    <p:sldId id="304" r:id="rId13"/>
    <p:sldId id="331" r:id="rId14"/>
    <p:sldId id="327" r:id="rId15"/>
    <p:sldId id="328" r:id="rId16"/>
    <p:sldId id="343" r:id="rId17"/>
    <p:sldId id="332" r:id="rId18"/>
    <p:sldId id="341" r:id="rId19"/>
    <p:sldId id="340" r:id="rId20"/>
    <p:sldId id="346" r:id="rId21"/>
    <p:sldId id="333" r:id="rId22"/>
    <p:sldId id="344" r:id="rId23"/>
    <p:sldId id="336" r:id="rId24"/>
    <p:sldId id="345" r:id="rId25"/>
    <p:sldId id="335" r:id="rId26"/>
    <p:sldId id="347" r:id="rId27"/>
    <p:sldId id="351" r:id="rId28"/>
    <p:sldId id="348" r:id="rId29"/>
    <p:sldId id="349" r:id="rId30"/>
    <p:sldId id="350" r:id="rId31"/>
    <p:sldId id="339" r:id="rId32"/>
    <p:sldId id="337" r:id="rId33"/>
    <p:sldId id="338" r:id="rId34"/>
    <p:sldId id="278" r:id="rId3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政" initials="刘" lastIdx="2" clrIdx="0">
    <p:extLst>
      <p:ext uri="{19B8F6BF-5375-455C-9EA6-DF929625EA0E}">
        <p15:presenceInfo xmlns:p15="http://schemas.microsoft.com/office/powerpoint/2012/main" userId="deffc9ed246fe9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7"/>
    <p:restoredTop sz="95519" autoAdjust="0"/>
  </p:normalViewPr>
  <p:slideViewPr>
    <p:cSldViewPr snapToGrid="0" snapToObjects="1">
      <p:cViewPr varScale="1">
        <p:scale>
          <a:sx n="87" d="100"/>
          <a:sy n="87" d="100"/>
        </p:scale>
        <p:origin x="365" y="72"/>
      </p:cViewPr>
      <p:guideLst/>
    </p:cSldViewPr>
  </p:slideViewPr>
  <p:notesTextViewPr>
    <p:cViewPr>
      <p:scale>
        <a:sx n="1" d="1"/>
        <a:sy n="1" d="1"/>
      </p:scale>
      <p:origin x="0" y="0"/>
    </p:cViewPr>
  </p:notesTextViewPr>
  <p:notesViewPr>
    <p:cSldViewPr snapToGrid="0" snapToObjects="1">
      <p:cViewPr varScale="1">
        <p:scale>
          <a:sx n="82" d="100"/>
          <a:sy n="82" d="100"/>
        </p:scale>
        <p:origin x="384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9E515-D702-764B-A215-79B14312EF65}" type="datetimeFigureOut">
              <a:rPr kumimoji="1" lang="zh-CN" altLang="en-US" smtClean="0"/>
              <a:t>2019/6/27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F7DB2-B8EC-9C47-885B-C7A5EAB3413F}" type="slidenum">
              <a:rPr kumimoji="1" lang="zh-CN" altLang="en-US" smtClean="0"/>
              <a:t>‹#›</a:t>
            </a:fld>
            <a:endParaRPr kumimoji="1" lang="zh-CN" altLang="en-US"/>
          </a:p>
        </p:txBody>
      </p:sp>
    </p:spTree>
    <p:extLst>
      <p:ext uri="{BB962C8B-B14F-4D97-AF65-F5344CB8AC3E}">
        <p14:creationId xmlns:p14="http://schemas.microsoft.com/office/powerpoint/2010/main" val="170840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各位老师下午好，我今天要讲的内容主题是</a:t>
            </a:r>
            <a:r>
              <a:rPr lang="zh-CN" altLang="en-US" dirty="0">
                <a:solidFill>
                  <a:prstClr val="white"/>
                </a:solidFill>
              </a:rPr>
              <a:t>动态可搜索加密模型的优化与应用</a:t>
            </a:r>
          </a:p>
          <a:p>
            <a:endParaRPr kumimoji="1" lang="zh-CN" altLang="en-US" dirty="0"/>
          </a:p>
        </p:txBody>
      </p:sp>
      <p:sp>
        <p:nvSpPr>
          <p:cNvPr id="4" name="幻灯片编号占位符 3"/>
          <p:cNvSpPr>
            <a:spLocks noGrp="1"/>
          </p:cNvSpPr>
          <p:nvPr>
            <p:ph type="sldNum" sz="quarter" idx="10"/>
          </p:nvPr>
        </p:nvSpPr>
        <p:spPr/>
        <p:txBody>
          <a:bodyPr/>
          <a:lstStyle/>
          <a:p>
            <a:fld id="{C81F7DB2-B8EC-9C47-885B-C7A5EAB3413F}" type="slidenum">
              <a:rPr kumimoji="1" lang="zh-CN" altLang="en-US" smtClean="0"/>
              <a:t>1</a:t>
            </a:fld>
            <a:endParaRPr kumimoji="1" lang="zh-CN" altLang="en-US"/>
          </a:p>
        </p:txBody>
      </p:sp>
    </p:spTree>
    <p:extLst>
      <p:ext uri="{BB962C8B-B14F-4D97-AF65-F5344CB8AC3E}">
        <p14:creationId xmlns:p14="http://schemas.microsoft.com/office/powerpoint/2010/main" val="615419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10</a:t>
            </a:fld>
            <a:endParaRPr kumimoji="1" lang="zh-CN" altLang="en-US"/>
          </a:p>
        </p:txBody>
      </p:sp>
    </p:spTree>
    <p:extLst>
      <p:ext uri="{BB962C8B-B14F-4D97-AF65-F5344CB8AC3E}">
        <p14:creationId xmlns:p14="http://schemas.microsoft.com/office/powerpoint/2010/main" val="114684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一个密码学上的累加器是一个单项隶属函数。对于指定的查询可以判断该成员是否在集合内，在判断的过程不会暴露集合内部其他成员。</a:t>
            </a:r>
            <a:endParaRPr lang="en-US" altLang="zh-CN" dirty="0"/>
          </a:p>
          <a:p>
            <a:r>
              <a:rPr lang="zh-CN" altLang="en-US" dirty="0"/>
              <a:t>动态累加器是指在普通累加器基础上可以动态的增加和删除集合内部元素。</a:t>
            </a:r>
            <a:endParaRPr lang="en-US" altLang="zh-CN" dirty="0"/>
          </a:p>
          <a:p>
            <a:r>
              <a:rPr lang="zh-CN" altLang="en-US" dirty="0"/>
              <a:t>综上所述动态累加器的特点是可以动态的增加或者减少集合内成员，第二点就是证明过程不会暴露集合内部成员</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11</a:t>
            </a:fld>
            <a:endParaRPr kumimoji="1" lang="zh-CN" altLang="en-US"/>
          </a:p>
        </p:txBody>
      </p:sp>
    </p:spTree>
    <p:extLst>
      <p:ext uri="{BB962C8B-B14F-4D97-AF65-F5344CB8AC3E}">
        <p14:creationId xmlns:p14="http://schemas.microsoft.com/office/powerpoint/2010/main" val="3322685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因此我们提出在现有可搜索加密模型建立新的索引结构，新的索引结构在理论上有以下优点：</a:t>
            </a:r>
            <a:r>
              <a:rPr lang="en-US" altLang="zh-CN" dirty="0"/>
              <a:t>1.</a:t>
            </a:r>
            <a:r>
              <a:rPr lang="zh-CN" altLang="en-US" dirty="0"/>
              <a:t>快速定位关键词所在的文件 </a:t>
            </a:r>
            <a:r>
              <a:rPr lang="en-US" altLang="zh-CN" dirty="0"/>
              <a:t>2.</a:t>
            </a:r>
            <a:r>
              <a:rPr lang="zh-CN" altLang="en-US" dirty="0"/>
              <a:t>每个文件在查找过程中只需要比对一次就确定是否包含关键词</a:t>
            </a:r>
            <a:r>
              <a:rPr lang="en-US" altLang="zh-CN" dirty="0"/>
              <a:t> 3.</a:t>
            </a:r>
            <a:r>
              <a:rPr lang="zh-CN" altLang="en-US" dirty="0"/>
              <a:t>降低了大量的哈希和加密运算</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12</a:t>
            </a:fld>
            <a:endParaRPr kumimoji="1" lang="zh-CN" altLang="en-US"/>
          </a:p>
        </p:txBody>
      </p:sp>
    </p:spTree>
    <p:extLst>
      <p:ext uri="{BB962C8B-B14F-4D97-AF65-F5344CB8AC3E}">
        <p14:creationId xmlns:p14="http://schemas.microsoft.com/office/powerpoint/2010/main" val="4143494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上面两幅图是这两个索引的结构，其中数据字典索引以</a:t>
            </a:r>
            <a:r>
              <a:rPr lang="en-US" altLang="zh-CN" dirty="0"/>
              <a:t>key-value</a:t>
            </a:r>
            <a:r>
              <a:rPr lang="zh-CN" altLang="en-US" dirty="0"/>
              <a:t>形式存储，</a:t>
            </a:r>
            <a:r>
              <a:rPr lang="en-US" altLang="zh-CN" dirty="0"/>
              <a:t>key</a:t>
            </a:r>
            <a:r>
              <a:rPr lang="zh-CN" altLang="en-US" dirty="0"/>
              <a:t>一般为文件的标识符，</a:t>
            </a:r>
            <a:r>
              <a:rPr lang="en-US" altLang="zh-CN" dirty="0"/>
              <a:t>value</a:t>
            </a:r>
            <a:r>
              <a:rPr lang="zh-CN" altLang="en-US" dirty="0"/>
              <a:t>内容为基于关键词映射的</a:t>
            </a:r>
            <a:r>
              <a:rPr lang="en-US" altLang="zh-CN" dirty="0"/>
              <a:t>hash</a:t>
            </a:r>
            <a:r>
              <a:rPr lang="zh-CN" altLang="en-US" dirty="0"/>
              <a:t>值再连接上基于陷门为密钥的关键词</a:t>
            </a:r>
            <a:r>
              <a:rPr lang="en-US" altLang="zh-CN" dirty="0"/>
              <a:t>hash</a:t>
            </a:r>
            <a:r>
              <a:rPr lang="zh-CN" altLang="en-US" dirty="0"/>
              <a:t>加密后的值。反向索引也是一个</a:t>
            </a:r>
            <a:r>
              <a:rPr lang="en-US" altLang="zh-CN" dirty="0"/>
              <a:t>key-value</a:t>
            </a:r>
            <a:r>
              <a:rPr lang="zh-CN" altLang="en-US" dirty="0"/>
              <a:t>结构，其中</a:t>
            </a:r>
            <a:r>
              <a:rPr lang="en-US" altLang="zh-CN" dirty="0"/>
              <a:t>key</a:t>
            </a:r>
            <a:r>
              <a:rPr lang="zh-CN" altLang="en-US" dirty="0"/>
              <a:t>存储了关键词的陷门，</a:t>
            </a:r>
            <a:r>
              <a:rPr lang="en-US" altLang="zh-CN" dirty="0"/>
              <a:t>value</a:t>
            </a:r>
            <a:r>
              <a:rPr lang="zh-CN" altLang="en-US" dirty="0"/>
              <a:t>则是包含该陷门文件的标识符</a:t>
            </a:r>
            <a:endParaRPr lang="en-US" altLang="zh-CN"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13</a:t>
            </a:fld>
            <a:endParaRPr kumimoji="1" lang="zh-CN" altLang="en-US"/>
          </a:p>
        </p:txBody>
      </p:sp>
    </p:spTree>
    <p:extLst>
      <p:ext uri="{BB962C8B-B14F-4D97-AF65-F5344CB8AC3E}">
        <p14:creationId xmlns:p14="http://schemas.microsoft.com/office/powerpoint/2010/main" val="1827899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经典的查询过程分为两种情况，第一种是反向索引命中的情况，另外一种是反向索引没有命中的情况。首先第一种情况是查询过程中在反向索引找到了陷门对应的信息，因此直接返回该陷门对应记录中存储的文件</a:t>
            </a:r>
            <a:r>
              <a:rPr lang="en-US" altLang="zh-CN" dirty="0"/>
              <a:t>ID</a:t>
            </a:r>
            <a:r>
              <a:rPr lang="zh-CN" altLang="en-US" dirty="0"/>
              <a:t>列表</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14</a:t>
            </a:fld>
            <a:endParaRPr kumimoji="1" lang="zh-CN" altLang="en-US"/>
          </a:p>
        </p:txBody>
      </p:sp>
    </p:spTree>
    <p:extLst>
      <p:ext uri="{BB962C8B-B14F-4D97-AF65-F5344CB8AC3E}">
        <p14:creationId xmlns:p14="http://schemas.microsoft.com/office/powerpoint/2010/main" val="4152105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第二种情况是在反向索引没有命中的情况下，只能够去数据字典中遍历每个文件中的记录并进行</a:t>
            </a:r>
            <a:r>
              <a:rPr lang="en-US" altLang="zh-CN" dirty="0"/>
              <a:t>hash</a:t>
            </a:r>
            <a:r>
              <a:rPr lang="zh-CN" altLang="en-US" dirty="0"/>
              <a:t>和加密运算确认该文件是否包含陷门信息，查找过程中会记录包含该陷门的文件列表，之后会将该陷门对应的文件</a:t>
            </a:r>
            <a:r>
              <a:rPr lang="en-US" altLang="zh-CN" dirty="0"/>
              <a:t>ID</a:t>
            </a:r>
            <a:r>
              <a:rPr lang="zh-CN" altLang="en-US" dirty="0"/>
              <a:t>信息插入到反向索引中并返回给客户端</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15</a:t>
            </a:fld>
            <a:endParaRPr kumimoji="1" lang="zh-CN" altLang="en-US"/>
          </a:p>
        </p:txBody>
      </p:sp>
    </p:spTree>
    <p:extLst>
      <p:ext uri="{BB962C8B-B14F-4D97-AF65-F5344CB8AC3E}">
        <p14:creationId xmlns:p14="http://schemas.microsoft.com/office/powerpoint/2010/main" val="2815474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新索引建立过程分为两步骤，第一步是借助累加器将单个文件中全部关键词累加到一个值，同时对于每个关键词生成一个证据用于后续的存在证明。下一步就是按照文件标识符</a:t>
            </a:r>
            <a:r>
              <a:rPr lang="en-US" altLang="zh-CN" dirty="0"/>
              <a:t>-</a:t>
            </a:r>
            <a:r>
              <a:rPr lang="zh-CN" altLang="en-US" dirty="0"/>
              <a:t>文件累加值的形式存储这些数值</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16</a:t>
            </a:fld>
            <a:endParaRPr kumimoji="1" lang="zh-CN" altLang="en-US"/>
          </a:p>
        </p:txBody>
      </p:sp>
    </p:spTree>
    <p:extLst>
      <p:ext uri="{BB962C8B-B14F-4D97-AF65-F5344CB8AC3E}">
        <p14:creationId xmlns:p14="http://schemas.microsoft.com/office/powerpoint/2010/main" val="2127924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接下里我们关注在引入新索引后的查询过程，我们查询过程中也采用了了反向索引的结构设计。第一种情况就是查找过程中反向索引表命中，这种情况下直接将反向索引记录的文件</a:t>
            </a:r>
            <a:r>
              <a:rPr lang="en-US" altLang="zh-CN" dirty="0"/>
              <a:t>ID</a:t>
            </a:r>
            <a:r>
              <a:rPr lang="zh-CN" altLang="en-US" dirty="0"/>
              <a:t>信息直接返回</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17</a:t>
            </a:fld>
            <a:endParaRPr kumimoji="1" lang="zh-CN" altLang="en-US"/>
          </a:p>
        </p:txBody>
      </p:sp>
    </p:spTree>
    <p:extLst>
      <p:ext uri="{BB962C8B-B14F-4D97-AF65-F5344CB8AC3E}">
        <p14:creationId xmlns:p14="http://schemas.microsoft.com/office/powerpoint/2010/main" val="3635919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种情况是反向索引没有命中，这种情况下服务端首先查询新索引，借助自身携带的证据和陷门确认关键词在文件列表中的位置，借助新索引返回的文件标识符去数据字典中查询该文件对应的具体关键词信息，确认关键词的具体位置。最后将查询到的文件列表集合以及自身陷门插入到反向索引中，然后返回相应的文件列表。</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18</a:t>
            </a:fld>
            <a:endParaRPr kumimoji="1" lang="zh-CN" altLang="en-US"/>
          </a:p>
        </p:txBody>
      </p:sp>
    </p:spTree>
    <p:extLst>
      <p:ext uri="{BB962C8B-B14F-4D97-AF65-F5344CB8AC3E}">
        <p14:creationId xmlns:p14="http://schemas.microsoft.com/office/powerpoint/2010/main" val="3584045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第三个问题就是如何定义一个安全的云存储系统，这里我们主要分析现有云存储系统的威胁模型。</a:t>
            </a:r>
            <a:endParaRPr lang="en-US" altLang="zh-CN" dirty="0"/>
          </a:p>
          <a:p>
            <a:r>
              <a:rPr lang="zh-CN" altLang="en-US" dirty="0"/>
              <a:t>现有云存储系统中，数据主要会存在于三个地方，分别是用户、服务端和网络信道。这里我们解决的安全问题主要聚焦在服务端和网络信道上。</a:t>
            </a:r>
            <a:endParaRPr lang="en-US" altLang="zh-CN" dirty="0"/>
          </a:p>
          <a:p>
            <a:r>
              <a:rPr lang="zh-CN" altLang="en-US" dirty="0"/>
              <a:t>因此为了确保用户存储在服务端的安全，用户应先将数据进行加密然后再上传</a:t>
            </a:r>
            <a:endParaRPr lang="en-US" altLang="zh-CN" dirty="0"/>
          </a:p>
          <a:p>
            <a:r>
              <a:rPr lang="zh-CN" altLang="en-US" dirty="0"/>
              <a:t>在应对复杂不可信的网络信道方面，我们需要对传输内容进行加密防止他人从网络信道中截取我们的数据 </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20</a:t>
            </a:fld>
            <a:endParaRPr kumimoji="1" lang="zh-CN" altLang="en-US"/>
          </a:p>
        </p:txBody>
      </p:sp>
    </p:spTree>
    <p:extLst>
      <p:ext uri="{BB962C8B-B14F-4D97-AF65-F5344CB8AC3E}">
        <p14:creationId xmlns:p14="http://schemas.microsoft.com/office/powerpoint/2010/main" val="342374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a:t>
            </a:fld>
            <a:endParaRPr kumimoji="1" lang="zh-CN" altLang="en-US"/>
          </a:p>
        </p:txBody>
      </p:sp>
    </p:spTree>
    <p:extLst>
      <p:ext uri="{BB962C8B-B14F-4D97-AF65-F5344CB8AC3E}">
        <p14:creationId xmlns:p14="http://schemas.microsoft.com/office/powerpoint/2010/main" val="2322972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21</a:t>
            </a:fld>
            <a:endParaRPr kumimoji="1" lang="zh-CN" altLang="en-US"/>
          </a:p>
        </p:txBody>
      </p:sp>
    </p:spTree>
    <p:extLst>
      <p:ext uri="{BB962C8B-B14F-4D97-AF65-F5344CB8AC3E}">
        <p14:creationId xmlns:p14="http://schemas.microsoft.com/office/powerpoint/2010/main" val="875795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23</a:t>
            </a:fld>
            <a:endParaRPr kumimoji="1" lang="zh-CN" altLang="en-US"/>
          </a:p>
        </p:txBody>
      </p:sp>
    </p:spTree>
    <p:extLst>
      <p:ext uri="{BB962C8B-B14F-4D97-AF65-F5344CB8AC3E}">
        <p14:creationId xmlns:p14="http://schemas.microsoft.com/office/powerpoint/2010/main" val="1286474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25</a:t>
            </a:fld>
            <a:endParaRPr kumimoji="1" lang="zh-CN" altLang="en-US"/>
          </a:p>
        </p:txBody>
      </p:sp>
    </p:spTree>
    <p:extLst>
      <p:ext uri="{BB962C8B-B14F-4D97-AF65-F5344CB8AC3E}">
        <p14:creationId xmlns:p14="http://schemas.microsoft.com/office/powerpoint/2010/main" val="2587976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28</a:t>
            </a:fld>
            <a:endParaRPr kumimoji="1" lang="zh-CN" altLang="en-US"/>
          </a:p>
        </p:txBody>
      </p:sp>
    </p:spTree>
    <p:extLst>
      <p:ext uri="{BB962C8B-B14F-4D97-AF65-F5344CB8AC3E}">
        <p14:creationId xmlns:p14="http://schemas.microsoft.com/office/powerpoint/2010/main" val="575682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30</a:t>
            </a:fld>
            <a:endParaRPr kumimoji="1" lang="zh-CN" altLang="en-US"/>
          </a:p>
        </p:txBody>
      </p:sp>
    </p:spTree>
    <p:extLst>
      <p:ext uri="{BB962C8B-B14F-4D97-AF65-F5344CB8AC3E}">
        <p14:creationId xmlns:p14="http://schemas.microsoft.com/office/powerpoint/2010/main" val="3856440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目前已经做得工作有</a:t>
            </a:r>
            <a:endParaRPr lang="en-US" altLang="zh-CN" dirty="0"/>
          </a:p>
          <a:p>
            <a:r>
              <a:rPr lang="en-US" altLang="zh-CN" dirty="0"/>
              <a:t>1.</a:t>
            </a:r>
            <a:r>
              <a:rPr lang="zh-CN" altLang="en-US" dirty="0"/>
              <a:t>关于可搜索加密技术的文献调研</a:t>
            </a:r>
            <a:endParaRPr lang="en-US" altLang="zh-CN" dirty="0"/>
          </a:p>
          <a:p>
            <a:r>
              <a:rPr lang="en-US" altLang="zh-CN" dirty="0"/>
              <a:t>2.</a:t>
            </a:r>
            <a:r>
              <a:rPr lang="zh-CN" altLang="en-US" dirty="0"/>
              <a:t>针对动态累加器的文献调研</a:t>
            </a:r>
            <a:endParaRPr lang="en-US" altLang="zh-CN" dirty="0"/>
          </a:p>
          <a:p>
            <a:r>
              <a:rPr lang="en-US" altLang="zh-CN" dirty="0"/>
              <a:t>3.</a:t>
            </a:r>
            <a:r>
              <a:rPr lang="zh-CN" altLang="en-US" dirty="0"/>
              <a:t>基于新的索引表提出一个新的查询方法</a:t>
            </a:r>
            <a:endParaRPr lang="en-US" altLang="zh-CN" dirty="0"/>
          </a:p>
          <a:p>
            <a:r>
              <a:rPr lang="en-US" altLang="zh-CN" dirty="0"/>
              <a:t>4.</a:t>
            </a:r>
            <a:r>
              <a:rPr lang="zh-CN" altLang="en-US" dirty="0"/>
              <a:t>新系统的设计与模块实现</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31</a:t>
            </a:fld>
            <a:endParaRPr kumimoji="1" lang="zh-CN" altLang="en-US"/>
          </a:p>
        </p:txBody>
      </p:sp>
    </p:spTree>
    <p:extLst>
      <p:ext uri="{BB962C8B-B14F-4D97-AF65-F5344CB8AC3E}">
        <p14:creationId xmlns:p14="http://schemas.microsoft.com/office/powerpoint/2010/main" val="1928986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目前的工作计划安排是</a:t>
            </a:r>
            <a:r>
              <a:rPr lang="en-US" altLang="zh-CN" dirty="0"/>
              <a:t>3</a:t>
            </a:r>
            <a:r>
              <a:rPr lang="zh-CN" altLang="en-US" dirty="0"/>
              <a:t>月到六月是在做关于可搜索加密技术的调研工作，实现一些关于系统的模块</a:t>
            </a:r>
            <a:endParaRPr lang="en-US" altLang="zh-CN" dirty="0"/>
          </a:p>
          <a:p>
            <a:r>
              <a:rPr lang="en-US" altLang="zh-CN" dirty="0"/>
              <a:t>7-8</a:t>
            </a:r>
            <a:r>
              <a:rPr lang="zh-CN" altLang="en-US" dirty="0"/>
              <a:t>月会将新的查询算法进行实现并测试</a:t>
            </a:r>
            <a:endParaRPr lang="en-US" altLang="zh-CN" dirty="0"/>
          </a:p>
          <a:p>
            <a:r>
              <a:rPr lang="en-US" altLang="zh-CN" dirty="0"/>
              <a:t>8-9</a:t>
            </a:r>
            <a:r>
              <a:rPr lang="zh-CN" altLang="en-US" dirty="0"/>
              <a:t>月会将整个新的云存储系统实现并进行集成测试</a:t>
            </a:r>
            <a:endParaRPr lang="en-US" altLang="zh-CN" dirty="0"/>
          </a:p>
          <a:p>
            <a:r>
              <a:rPr lang="en-US" altLang="zh-CN" dirty="0"/>
              <a:t>10-12</a:t>
            </a:r>
            <a:r>
              <a:rPr lang="zh-CN" altLang="en-US" dirty="0"/>
              <a:t>月会对新系统进行改进，比较相似文献中他人的工作，总结分析新系统的优缺点</a:t>
            </a:r>
            <a:endParaRPr lang="en-US" altLang="zh-CN" dirty="0"/>
          </a:p>
          <a:p>
            <a:r>
              <a:rPr lang="en-US" altLang="zh-CN" dirty="0"/>
              <a:t>2020.1-2020.2</a:t>
            </a:r>
            <a:r>
              <a:rPr lang="zh-CN" altLang="en-US" dirty="0"/>
              <a:t>完成新系统的全部工作，测试有关加密搜索功能和其他性能指标</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32</a:t>
            </a:fld>
            <a:endParaRPr kumimoji="1" lang="zh-CN" altLang="en-US"/>
          </a:p>
        </p:txBody>
      </p:sp>
    </p:spTree>
    <p:extLst>
      <p:ext uri="{BB962C8B-B14F-4D97-AF65-F5344CB8AC3E}">
        <p14:creationId xmlns:p14="http://schemas.microsoft.com/office/powerpoint/2010/main" val="220646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接下来是提问环节</a:t>
            </a:r>
            <a:endParaRPr lang="en-US" altLang="zh-CN" dirty="0"/>
          </a:p>
        </p:txBody>
      </p:sp>
      <p:sp>
        <p:nvSpPr>
          <p:cNvPr id="4" name="灯片编号占位符 3"/>
          <p:cNvSpPr>
            <a:spLocks noGrp="1"/>
          </p:cNvSpPr>
          <p:nvPr>
            <p:ph type="sldNum" sz="quarter" idx="5"/>
          </p:nvPr>
        </p:nvSpPr>
        <p:spPr/>
        <p:txBody>
          <a:bodyPr/>
          <a:lstStyle/>
          <a:p>
            <a:fld id="{4806D0A0-FD96-4910-BAC5-41EC293146BB}" type="slidenum">
              <a:rPr lang="zh-CN" altLang="en-US" smtClean="0"/>
              <a:t>33</a:t>
            </a:fld>
            <a:endParaRPr lang="zh-CN" altLang="en-US"/>
          </a:p>
        </p:txBody>
      </p:sp>
    </p:spTree>
    <p:extLst>
      <p:ext uri="{BB962C8B-B14F-4D97-AF65-F5344CB8AC3E}">
        <p14:creationId xmlns:p14="http://schemas.microsoft.com/office/powerpoint/2010/main" val="284561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3</a:t>
            </a:fld>
            <a:endParaRPr kumimoji="1" lang="zh-CN" altLang="en-US"/>
          </a:p>
        </p:txBody>
      </p:sp>
    </p:spTree>
    <p:extLst>
      <p:ext uri="{BB962C8B-B14F-4D97-AF65-F5344CB8AC3E}">
        <p14:creationId xmlns:p14="http://schemas.microsoft.com/office/powerpoint/2010/main" val="96370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随着网络技术的发展，云存储已经被普遍使用</a:t>
            </a:r>
            <a:endParaRPr lang="en-US" altLang="zh-CN" dirty="0"/>
          </a:p>
          <a:p>
            <a:r>
              <a:rPr lang="zh-CN" altLang="en-US" dirty="0"/>
              <a:t>因此明文状态的数据容易黑客窃取或者被服务端收集</a:t>
            </a:r>
            <a:endParaRPr lang="en-US" altLang="zh-CN" dirty="0"/>
          </a:p>
          <a:p>
            <a:r>
              <a:rPr lang="zh-CN" altLang="en-US" dirty="0"/>
              <a:t>然而加密上传的文件又面临着用户难以借助服务端对数据内容进行检索</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4</a:t>
            </a:fld>
            <a:endParaRPr kumimoji="1" lang="zh-CN" altLang="en-US"/>
          </a:p>
        </p:txBody>
      </p:sp>
    </p:spTree>
    <p:extLst>
      <p:ext uri="{BB962C8B-B14F-4D97-AF65-F5344CB8AC3E}">
        <p14:creationId xmlns:p14="http://schemas.microsoft.com/office/powerpoint/2010/main" val="112396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5</a:t>
            </a:fld>
            <a:endParaRPr kumimoji="1" lang="zh-CN" altLang="en-US"/>
          </a:p>
        </p:txBody>
      </p:sp>
    </p:spTree>
    <p:extLst>
      <p:ext uri="{BB962C8B-B14F-4D97-AF65-F5344CB8AC3E}">
        <p14:creationId xmlns:p14="http://schemas.microsoft.com/office/powerpoint/2010/main" val="1248643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讲述一下关于在密文检索上的相关工作。首先可搜索加密技术是一项可以在加密数据上检索的安全系统。目前主要有两种方案，第一种是基于对称加密的可搜索加密模型，领挖一种是基于非对称的可搜索加密模型。基于对称加密的可搜索加密模型加密速度快计算量小，适合用在大数据的情况。而非对称可搜索加密模型优点在于可以运行在不安全环境，查询语句也会更加灵活。考虑到数据量大、低延迟的应用场景我们主要针对对称可搜索加密模型做了研究</a:t>
            </a:r>
            <a:endParaRPr lang="en-US" altLang="zh-CN"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6</a:t>
            </a:fld>
            <a:endParaRPr kumimoji="1" lang="zh-CN" altLang="en-US"/>
          </a:p>
        </p:txBody>
      </p:sp>
    </p:spTree>
    <p:extLst>
      <p:ext uri="{BB962C8B-B14F-4D97-AF65-F5344CB8AC3E}">
        <p14:creationId xmlns:p14="http://schemas.microsoft.com/office/powerpoint/2010/main" val="57498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接下来是围绕可搜索加密模型的一系列研究工作。</a:t>
            </a:r>
            <a:r>
              <a:rPr lang="en-US" altLang="zh-CN" dirty="0"/>
              <a:t>2002</a:t>
            </a:r>
            <a:r>
              <a:rPr lang="zh-CN" altLang="en-US" dirty="0"/>
              <a:t>年 </a:t>
            </a:r>
            <a:r>
              <a:rPr lang="en-US" altLang="zh-CN" dirty="0"/>
              <a:t>song</a:t>
            </a:r>
            <a:r>
              <a:rPr lang="zh-CN" altLang="en-US" dirty="0"/>
              <a:t>等人首先提出了可搜索加密方案，后续</a:t>
            </a:r>
            <a:r>
              <a:rPr lang="en-US" altLang="zh-CN" dirty="0"/>
              <a:t>Goh</a:t>
            </a:r>
            <a:r>
              <a:rPr lang="zh-CN" altLang="en-US" dirty="0"/>
              <a:t>借助布隆过滤器对原有方案进行优化但是这种设计方案会引入误报情况。</a:t>
            </a:r>
            <a:r>
              <a:rPr lang="en-US" altLang="zh-CN" dirty="0"/>
              <a:t>2005</a:t>
            </a:r>
            <a:r>
              <a:rPr lang="zh-CN" altLang="en-US" dirty="0"/>
              <a:t>年，</a:t>
            </a:r>
            <a:r>
              <a:rPr lang="en-US" altLang="zh-CN" dirty="0"/>
              <a:t>Chang </a:t>
            </a:r>
            <a:r>
              <a:rPr lang="en-US" altLang="zh-CN" dirty="0" err="1"/>
              <a:t>Yancheng</a:t>
            </a:r>
            <a:r>
              <a:rPr lang="zh-CN" altLang="en-US" dirty="0"/>
              <a:t>提出了针对单个文件建立数据字典的方案，实现了精确查询。之后</a:t>
            </a:r>
            <a:r>
              <a:rPr lang="en-US" altLang="zh-CN" dirty="0" err="1"/>
              <a:t>Curtmola</a:t>
            </a:r>
            <a:r>
              <a:rPr lang="zh-CN" altLang="en-US" dirty="0"/>
              <a:t>针对可搜索加密模型的安全性方面提出了适应性安全和非适应性安全并提出了一个适应性安全的对称可搜索加密模型。</a:t>
            </a:r>
            <a:r>
              <a:rPr lang="en-US" altLang="zh-CN" dirty="0"/>
              <a:t>2010</a:t>
            </a:r>
            <a:r>
              <a:rPr lang="zh-CN" altLang="en-US" dirty="0"/>
              <a:t>年</a:t>
            </a:r>
            <a:r>
              <a:rPr lang="en-US" altLang="zh-CN" dirty="0"/>
              <a:t>Chase</a:t>
            </a:r>
            <a:r>
              <a:rPr lang="zh-CN" altLang="en-US" dirty="0"/>
              <a:t>首次研究了结构化数据的可搜索加密。</a:t>
            </a:r>
            <a:r>
              <a:rPr lang="en-US" altLang="zh-CN" dirty="0"/>
              <a:t>2012</a:t>
            </a:r>
            <a:r>
              <a:rPr lang="zh-CN" altLang="en-US" dirty="0"/>
              <a:t>年</a:t>
            </a:r>
            <a:r>
              <a:rPr lang="en-US" altLang="zh-CN" dirty="0"/>
              <a:t>Kamara</a:t>
            </a:r>
            <a:r>
              <a:rPr lang="zh-CN" altLang="en-US" dirty="0"/>
              <a:t>首次提出了动态可搜索加密模型（</a:t>
            </a:r>
            <a:r>
              <a:rPr lang="en-US" altLang="zh-CN" dirty="0"/>
              <a:t>DSSE</a:t>
            </a:r>
            <a:r>
              <a:rPr lang="zh-CN" altLang="en-US" dirty="0"/>
              <a:t>），该模型不仅支持关键词的检索还允许在线增加或者删除文件中的关键词。</a:t>
            </a:r>
            <a:r>
              <a:rPr lang="en-US" altLang="zh-CN" dirty="0"/>
              <a:t>2014</a:t>
            </a:r>
            <a:r>
              <a:rPr lang="zh-CN" altLang="en-US" dirty="0"/>
              <a:t>年</a:t>
            </a:r>
            <a:r>
              <a:rPr lang="en-US" altLang="zh-CN" dirty="0"/>
              <a:t>Hahn</a:t>
            </a:r>
            <a:r>
              <a:rPr lang="zh-CN" altLang="en-US" dirty="0"/>
              <a:t>提出了一种新的</a:t>
            </a:r>
            <a:r>
              <a:rPr lang="en-US" altLang="zh-CN" dirty="0"/>
              <a:t>DSSE</a:t>
            </a:r>
            <a:r>
              <a:rPr lang="zh-CN" altLang="en-US" dirty="0"/>
              <a:t>模型，该方案在检索和更新的过程中不断更新索引表。</a:t>
            </a:r>
            <a:r>
              <a:rPr lang="en-US" altLang="zh-CN" dirty="0"/>
              <a:t>2017 </a:t>
            </a:r>
            <a:r>
              <a:rPr lang="zh-CN" altLang="en-US" dirty="0"/>
              <a:t>年</a:t>
            </a:r>
            <a:r>
              <a:rPr lang="en-US" altLang="zh-CN" dirty="0"/>
              <a:t>Cheng </a:t>
            </a:r>
            <a:r>
              <a:rPr lang="en-US" altLang="zh-CN" dirty="0" err="1"/>
              <a:t>guo</a:t>
            </a:r>
            <a:r>
              <a:rPr lang="zh-CN" altLang="en-US" dirty="0"/>
              <a:t>在</a:t>
            </a:r>
            <a:r>
              <a:rPr lang="en-US" altLang="zh-CN" dirty="0"/>
              <a:t>DSSE</a:t>
            </a:r>
            <a:r>
              <a:rPr lang="zh-CN" altLang="en-US" dirty="0"/>
              <a:t>模型中引入关键词评分排序确定返回文件的先后顺序</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7</a:t>
            </a:fld>
            <a:endParaRPr kumimoji="1" lang="zh-CN" altLang="en-US"/>
          </a:p>
        </p:txBody>
      </p:sp>
    </p:spTree>
    <p:extLst>
      <p:ext uri="{BB962C8B-B14F-4D97-AF65-F5344CB8AC3E}">
        <p14:creationId xmlns:p14="http://schemas.microsoft.com/office/powerpoint/2010/main" val="2095175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8</a:t>
            </a:fld>
            <a:endParaRPr kumimoji="1" lang="zh-CN" altLang="en-US"/>
          </a:p>
        </p:txBody>
      </p:sp>
    </p:spTree>
    <p:extLst>
      <p:ext uri="{BB962C8B-B14F-4D97-AF65-F5344CB8AC3E}">
        <p14:creationId xmlns:p14="http://schemas.microsoft.com/office/powerpoint/2010/main" val="3177834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的创新点主要从两个方面出发，第一个是如何对现有可搜索加密模型中的查询过程进行改进。此外，可搜索加密技术的提出是为了解决服务端无法在密文上检索的弊端，我们能否提出一个新的云存储系统架构来模拟可搜索加密技术在现实中的应用？</a:t>
            </a:r>
            <a:endParaRPr lang="en-US" altLang="zh-CN" dirty="0"/>
          </a:p>
          <a:p>
            <a:r>
              <a:rPr lang="zh-CN" altLang="en-US" dirty="0"/>
              <a:t>结合上述内容，我们工作主要从两个方面出发，一个是引入密码学中的累加器来改进现有可搜索加密模型中的查询过程，另外一方面我们提出一个具有可搜索加密功能的新型云存储系统</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9</a:t>
            </a:fld>
            <a:endParaRPr kumimoji="1" lang="zh-CN" altLang="en-US"/>
          </a:p>
        </p:txBody>
      </p:sp>
    </p:spTree>
    <p:extLst>
      <p:ext uri="{BB962C8B-B14F-4D97-AF65-F5344CB8AC3E}">
        <p14:creationId xmlns:p14="http://schemas.microsoft.com/office/powerpoint/2010/main" val="1983967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 name="组合 3"/>
          <p:cNvGrpSpPr/>
          <p:nvPr userDrawn="1"/>
        </p:nvGrpSpPr>
        <p:grpSpPr>
          <a:xfrm rot="9861016" flipH="1">
            <a:off x="-2443125" y="4065941"/>
            <a:ext cx="8030020" cy="6922436"/>
            <a:chOff x="3241129" y="967902"/>
            <a:chExt cx="5709753" cy="4922199"/>
          </a:xfrm>
          <a:solidFill>
            <a:schemeClr val="bg1">
              <a:lumMod val="95000"/>
            </a:schemeClr>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2" name="矩形 11"/>
          <p:cNvSpPr/>
          <p:nvPr userDrawn="1"/>
        </p:nvSpPr>
        <p:spPr>
          <a:xfrm>
            <a:off x="-15754" y="-23111"/>
            <a:ext cx="12207754" cy="361483"/>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2" name="组 1"/>
          <p:cNvGrpSpPr/>
          <p:nvPr userDrawn="1"/>
        </p:nvGrpSpPr>
        <p:grpSpPr>
          <a:xfrm>
            <a:off x="-2652465" y="3920365"/>
            <a:ext cx="7841069" cy="6746062"/>
            <a:chOff x="-2652465" y="3920365"/>
            <a:chExt cx="7841069" cy="6746062"/>
          </a:xfrm>
        </p:grpSpPr>
        <p:sp>
          <p:nvSpPr>
            <p:cNvPr id="22" name="等腰三角形 21"/>
            <p:cNvSpPr/>
            <p:nvPr/>
          </p:nvSpPr>
          <p:spPr>
            <a:xfrm rot="9861016" flipH="1">
              <a:off x="-2153421" y="4337093"/>
              <a:ext cx="7342025" cy="6329334"/>
            </a:xfrm>
            <a:prstGeom prst="triangle">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cxnSp>
          <p:nvCxnSpPr>
            <p:cNvPr id="23" name="直接连接符 22"/>
            <p:cNvCxnSpPr>
              <a:stCxn id="22" idx="0"/>
            </p:cNvCxnSpPr>
            <p:nvPr/>
          </p:nvCxnSpPr>
          <p:spPr>
            <a:xfrm rot="20157596" flipV="1">
              <a:off x="1501986" y="6466432"/>
              <a:ext cx="610306" cy="4137821"/>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9861016" flipV="1">
              <a:off x="878946" y="3920365"/>
              <a:ext cx="3674091" cy="212123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9861016" flipH="1" flipV="1">
              <a:off x="-2652465" y="4908468"/>
              <a:ext cx="3683320" cy="212656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9861016" flipH="1">
              <a:off x="169930" y="5810758"/>
              <a:ext cx="1910682" cy="5811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1" name="等腰三角形 16"/>
            <p:cNvSpPr/>
            <p:nvPr/>
          </p:nvSpPr>
          <p:spPr>
            <a:xfrm rot="15261016" flipH="1">
              <a:off x="1255317" y="9492666"/>
              <a:ext cx="955342" cy="581138"/>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425602" y="1199862"/>
            <a:ext cx="5785627" cy="1231998"/>
          </a:xfrm>
          <a:prstGeom prst="rect">
            <a:avLst/>
          </a:prstGeom>
          <a:solidFill>
            <a:schemeClr val="accent1"/>
          </a:solidFill>
        </p:spPr>
        <p:txBody>
          <a:bodyPr anchor="ctr"/>
          <a:lstStyle>
            <a:lvl1pPr marL="0" indent="0">
              <a:buNone/>
              <a:defRPr sz="4800" b="1">
                <a:solidFill>
                  <a:schemeClr val="bg1"/>
                </a:solidFill>
              </a:defRPr>
            </a:lvl1pPr>
          </a:lstStyle>
          <a:p>
            <a:pPr lvl="0"/>
            <a:endParaRPr kumimoji="1" lang="zh-CN" altLang="en-US" dirty="0"/>
          </a:p>
        </p:txBody>
      </p:sp>
      <p:sp>
        <p:nvSpPr>
          <p:cNvPr id="28" name="文本占位符 13"/>
          <p:cNvSpPr>
            <a:spLocks noGrp="1"/>
          </p:cNvSpPr>
          <p:nvPr>
            <p:ph type="body" sz="quarter" idx="11"/>
          </p:nvPr>
        </p:nvSpPr>
        <p:spPr>
          <a:xfrm>
            <a:off x="425601" y="2512807"/>
            <a:ext cx="5785627" cy="503730"/>
          </a:xfrm>
          <a:prstGeom prst="rect">
            <a:avLst/>
          </a:prstGeom>
          <a:noFill/>
        </p:spPr>
        <p:txBody>
          <a:bodyPr anchor="ctr"/>
          <a:lstStyle>
            <a:lvl1pPr marL="0" indent="0" algn="l">
              <a:buNone/>
              <a:defRPr sz="1800" b="1">
                <a:solidFill>
                  <a:schemeClr val="tx1">
                    <a:lumMod val="85000"/>
                    <a:lumOff val="15000"/>
                  </a:schemeClr>
                </a:solidFill>
              </a:defRPr>
            </a:lvl1pPr>
          </a:lstStyle>
          <a:p>
            <a:pPr lvl="0"/>
            <a:endParaRPr kumimoji="1" lang="zh-CN" altLang="en-US" dirty="0"/>
          </a:p>
        </p:txBody>
      </p:sp>
      <p:sp>
        <p:nvSpPr>
          <p:cNvPr id="29" name="文本占位符 13"/>
          <p:cNvSpPr>
            <a:spLocks noGrp="1"/>
          </p:cNvSpPr>
          <p:nvPr>
            <p:ph type="body" sz="quarter" idx="12"/>
          </p:nvPr>
        </p:nvSpPr>
        <p:spPr>
          <a:xfrm>
            <a:off x="8474925" y="5719887"/>
            <a:ext cx="3291472" cy="503730"/>
          </a:xfrm>
          <a:prstGeom prst="rect">
            <a:avLst/>
          </a:prstGeom>
          <a:noFill/>
        </p:spPr>
        <p:txBody>
          <a:bodyPr anchor="t"/>
          <a:lstStyle>
            <a:lvl1pPr marL="0" indent="0" algn="l">
              <a:buNone/>
              <a:defRPr sz="1800" b="1">
                <a:solidFill>
                  <a:schemeClr val="tx1">
                    <a:lumMod val="85000"/>
                    <a:lumOff val="15000"/>
                  </a:schemeClr>
                </a:solidFill>
              </a:defRPr>
            </a:lvl1pPr>
          </a:lstStyle>
          <a:p>
            <a:pPr lvl="0"/>
            <a:endParaRPr kumimoji="1" lang="zh-CN" altLang="en-US" dirty="0"/>
          </a:p>
        </p:txBody>
      </p:sp>
    </p:spTree>
    <p:extLst>
      <p:ext uri="{BB962C8B-B14F-4D97-AF65-F5344CB8AC3E}">
        <p14:creationId xmlns:p14="http://schemas.microsoft.com/office/powerpoint/2010/main" val="121741549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矩形 2"/>
          <p:cNvSpPr/>
          <p:nvPr userDrawn="1"/>
        </p:nvSpPr>
        <p:spPr>
          <a:xfrm>
            <a:off x="-15754" y="1968500"/>
            <a:ext cx="12207754" cy="4889500"/>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5"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6"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38292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4" name="组合 37"/>
          <p:cNvGrpSpPr/>
          <p:nvPr userDrawn="1"/>
        </p:nvGrpSpPr>
        <p:grpSpPr>
          <a:xfrm rot="10281601" flipH="1">
            <a:off x="7798517" y="6336748"/>
            <a:ext cx="2791863" cy="2406781"/>
            <a:chOff x="3241129" y="967902"/>
            <a:chExt cx="5709753" cy="4922199"/>
          </a:xfrm>
        </p:grpSpPr>
        <p:grpSp>
          <p:nvGrpSpPr>
            <p:cNvPr id="45" name="组合 38"/>
            <p:cNvGrpSpPr/>
            <p:nvPr/>
          </p:nvGrpSpPr>
          <p:grpSpPr>
            <a:xfrm>
              <a:off x="3241129" y="967902"/>
              <a:ext cx="5709753" cy="4922199"/>
              <a:chOff x="3241126" y="967902"/>
              <a:chExt cx="5709748" cy="4922199"/>
            </a:xfrm>
          </p:grpSpPr>
          <p:sp>
            <p:nvSpPr>
              <p:cNvPr id="4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52" name="组合 37"/>
          <p:cNvGrpSpPr/>
          <p:nvPr userDrawn="1"/>
        </p:nvGrpSpPr>
        <p:grpSpPr>
          <a:xfrm rot="19800000" flipH="1">
            <a:off x="10206838" y="6059270"/>
            <a:ext cx="1800711" cy="1552339"/>
            <a:chOff x="3241129" y="967902"/>
            <a:chExt cx="5709753" cy="4922199"/>
          </a:xfrm>
        </p:grpSpPr>
        <p:grpSp>
          <p:nvGrpSpPr>
            <p:cNvPr id="53" name="组合 38"/>
            <p:cNvGrpSpPr/>
            <p:nvPr/>
          </p:nvGrpSpPr>
          <p:grpSpPr>
            <a:xfrm>
              <a:off x="3241129" y="967902"/>
              <a:ext cx="5709753" cy="4922199"/>
              <a:chOff x="3241126" y="967902"/>
              <a:chExt cx="5709748" cy="4922199"/>
            </a:xfrm>
          </p:grpSpPr>
          <p:sp>
            <p:nvSpPr>
              <p:cNvPr id="56"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7"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4"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5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60" name="组合 37"/>
          <p:cNvGrpSpPr/>
          <p:nvPr userDrawn="1"/>
        </p:nvGrpSpPr>
        <p:grpSpPr>
          <a:xfrm rot="1736580" flipH="1">
            <a:off x="10896689" y="4949948"/>
            <a:ext cx="1477337" cy="1273568"/>
            <a:chOff x="3241129" y="967902"/>
            <a:chExt cx="5709753" cy="4922199"/>
          </a:xfrm>
        </p:grpSpPr>
        <p:grpSp>
          <p:nvGrpSpPr>
            <p:cNvPr id="61" name="组合 38"/>
            <p:cNvGrpSpPr/>
            <p:nvPr/>
          </p:nvGrpSpPr>
          <p:grpSpPr>
            <a:xfrm>
              <a:off x="3241129" y="967902"/>
              <a:ext cx="5709753" cy="4922199"/>
              <a:chOff x="3241126" y="967902"/>
              <a:chExt cx="5709748" cy="4922199"/>
            </a:xfrm>
          </p:grpSpPr>
          <p:sp>
            <p:nvSpPr>
              <p:cNvPr id="64"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65"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2"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63"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724148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bg1">
            <a:lumMod val="95000"/>
          </a:schemeClr>
        </a:solidFill>
        <a:effectLst/>
      </p:bgPr>
    </p:bg>
    <p:spTree>
      <p:nvGrpSpPr>
        <p:cNvPr id="1" name=""/>
        <p:cNvGrpSpPr/>
        <p:nvPr/>
      </p:nvGrpSpPr>
      <p:grpSpPr>
        <a:xfrm>
          <a:off x="0" y="0"/>
          <a:ext cx="0" cy="0"/>
          <a:chOff x="0" y="0"/>
          <a:chExt cx="0" cy="0"/>
        </a:xfrm>
      </p:grpSpPr>
      <p:grpSp>
        <p:nvGrpSpPr>
          <p:cNvPr id="19" name="组合 37"/>
          <p:cNvGrpSpPr/>
          <p:nvPr userDrawn="1"/>
        </p:nvGrpSpPr>
        <p:grpSpPr>
          <a:xfrm rot="10800000" flipH="1">
            <a:off x="3043306" y="889732"/>
            <a:ext cx="6105388" cy="5263272"/>
            <a:chOff x="3241129" y="967902"/>
            <a:chExt cx="5709753" cy="4922199"/>
          </a:xfrm>
        </p:grpSpPr>
        <p:grpSp>
          <p:nvGrpSpPr>
            <p:cNvPr id="20" name="组合 38"/>
            <p:cNvGrpSpPr/>
            <p:nvPr/>
          </p:nvGrpSpPr>
          <p:grpSpPr>
            <a:xfrm>
              <a:off x="3241129" y="967902"/>
              <a:ext cx="5709753" cy="4922199"/>
              <a:chOff x="3241126" y="967902"/>
              <a:chExt cx="5709748" cy="4922199"/>
            </a:xfrm>
          </p:grpSpPr>
          <p:sp>
            <p:nvSpPr>
              <p:cNvPr id="23"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24"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2"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3" name="文本占位符 13"/>
          <p:cNvSpPr>
            <a:spLocks noGrp="1"/>
          </p:cNvSpPr>
          <p:nvPr>
            <p:ph type="body" sz="quarter" idx="10"/>
          </p:nvPr>
        </p:nvSpPr>
        <p:spPr>
          <a:xfrm>
            <a:off x="3203187" y="2336447"/>
            <a:ext cx="5785627" cy="1231998"/>
          </a:xfrm>
          <a:prstGeom prst="rect">
            <a:avLst/>
          </a:prstGeom>
          <a:noFill/>
        </p:spPr>
        <p:txBody>
          <a:bodyPr anchor="t"/>
          <a:lstStyle>
            <a:lvl1pPr marL="0" indent="0" algn="ctr">
              <a:buNone/>
              <a:defRPr sz="4400" b="1">
                <a:solidFill>
                  <a:schemeClr val="tx1">
                    <a:lumMod val="75000"/>
                    <a:lumOff val="25000"/>
                  </a:schemeClr>
                </a:solidFill>
              </a:defRPr>
            </a:lvl1pPr>
          </a:lstStyle>
          <a:p>
            <a:pPr lvl="0"/>
            <a:endParaRPr kumimoji="1" lang="zh-CN" altLang="en-US" dirty="0"/>
          </a:p>
        </p:txBody>
      </p:sp>
      <p:sp>
        <p:nvSpPr>
          <p:cNvPr id="14" name="文本占位符 13"/>
          <p:cNvSpPr>
            <a:spLocks noGrp="1"/>
          </p:cNvSpPr>
          <p:nvPr>
            <p:ph type="body" sz="quarter" idx="11"/>
          </p:nvPr>
        </p:nvSpPr>
        <p:spPr>
          <a:xfrm>
            <a:off x="3203187" y="4125391"/>
            <a:ext cx="5785627" cy="1231998"/>
          </a:xfrm>
          <a:prstGeom prst="rect">
            <a:avLst/>
          </a:prstGeom>
          <a:noFill/>
        </p:spPr>
        <p:txBody>
          <a:bodyPr anchor="t"/>
          <a:lstStyle>
            <a:lvl1pPr marL="0" indent="0" algn="ctr">
              <a:lnSpc>
                <a:spcPct val="130000"/>
              </a:lnSpc>
              <a:buNone/>
              <a:defRPr sz="1800" b="0">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81001553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
        <p:nvSpPr>
          <p:cNvPr id="30" name="矩形 29"/>
          <p:cNvSpPr/>
          <p:nvPr userDrawn="1"/>
        </p:nvSpPr>
        <p:spPr>
          <a:xfrm>
            <a:off x="0" y="2920999"/>
            <a:ext cx="12192000" cy="3996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1694830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4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ii-CN"/>
              <a:t>Click to edit Master title style</a:t>
            </a:r>
            <a:endParaRPr lang="en-US" dirty="0"/>
          </a:p>
        </p:txBody>
      </p:sp>
      <p:sp>
        <p:nvSpPr>
          <p:cNvPr id="3" name="Content Placeholder 2"/>
          <p:cNvSpPr>
            <a:spLocks noGrp="1"/>
          </p:cNvSpPr>
          <p:nvPr>
            <p:ph idx="1"/>
          </p:nvPr>
        </p:nvSpPr>
        <p:spPr/>
        <p:txBody>
          <a:body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220666939"/>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38362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05602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142323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8877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8898294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578350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12233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778891"/>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723693"/>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92198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357763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42332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8889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552090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38541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147577"/>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092379"/>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2906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29463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360196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257603"/>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488958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5" name="文本占位符 13"/>
          <p:cNvSpPr>
            <a:spLocks noGrp="1"/>
          </p:cNvSpPr>
          <p:nvPr>
            <p:ph type="body" sz="quarter" idx="16"/>
          </p:nvPr>
        </p:nvSpPr>
        <p:spPr>
          <a:xfrm>
            <a:off x="1423001" y="554523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714880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932350" y="311402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
        <p:nvSpPr>
          <p:cNvPr id="15" name="文本占位符 13"/>
          <p:cNvSpPr>
            <a:spLocks noGrp="1"/>
          </p:cNvSpPr>
          <p:nvPr>
            <p:ph type="body" sz="quarter" idx="11"/>
          </p:nvPr>
        </p:nvSpPr>
        <p:spPr>
          <a:xfrm>
            <a:off x="939294" y="393638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2598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flipH="1" flipV="1">
            <a:off x="-27998" y="6684266"/>
            <a:ext cx="12207852" cy="196846"/>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8"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58026839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rot="16200000">
            <a:off x="8652407" y="3330556"/>
            <a:ext cx="6881113" cy="173779"/>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4" name="组合 37"/>
          <p:cNvGrpSpPr/>
          <p:nvPr userDrawn="1"/>
        </p:nvGrpSpPr>
        <p:grpSpPr>
          <a:xfrm rot="16200000" flipH="1">
            <a:off x="-3130981" y="3168345"/>
            <a:ext cx="7576411" cy="6531396"/>
            <a:chOff x="3241129" y="967902"/>
            <a:chExt cx="5709753" cy="4922199"/>
          </a:xfrm>
        </p:grpSpPr>
        <p:grpSp>
          <p:nvGrpSpPr>
            <p:cNvPr id="35" name="组合 38"/>
            <p:cNvGrpSpPr/>
            <p:nvPr/>
          </p:nvGrpSpPr>
          <p:grpSpPr>
            <a:xfrm>
              <a:off x="3241129" y="967902"/>
              <a:ext cx="5709753" cy="4922199"/>
              <a:chOff x="3241126" y="967902"/>
              <a:chExt cx="5709748" cy="4922199"/>
            </a:xfrm>
          </p:grpSpPr>
          <p:sp>
            <p:nvSpPr>
              <p:cNvPr id="3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45"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4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47"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46555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7" name="组合 36"/>
          <p:cNvGrpSpPr/>
          <p:nvPr userDrawn="1"/>
        </p:nvGrpSpPr>
        <p:grpSpPr>
          <a:xfrm rot="15009001" flipH="1">
            <a:off x="7910336" y="3529802"/>
            <a:ext cx="5967820" cy="5144678"/>
            <a:chOff x="3241129" y="967902"/>
            <a:chExt cx="5709753" cy="4922199"/>
          </a:xfrm>
          <a:solidFill>
            <a:schemeClr val="bg1">
              <a:lumMod val="95000"/>
            </a:schemeClr>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0" name="直接连接符 49"/>
              <p:cNvCxnSpPr>
                <a:stCxn id="49"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38" name="组合 37"/>
          <p:cNvGrpSpPr/>
          <p:nvPr userDrawn="1"/>
        </p:nvGrpSpPr>
        <p:grpSpPr>
          <a:xfrm rot="15009001" flipH="1">
            <a:off x="8397836" y="3808906"/>
            <a:ext cx="5196791" cy="4479997"/>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3" name="直接连接符 42"/>
              <p:cNvCxnSpPr>
                <a:stCxn id="42"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1"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22"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23"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29346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2.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9" r:id="rId3"/>
    <p:sldLayoutId id="2147483700" r:id="rId4"/>
    <p:sldLayoutId id="2147483701"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70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5601" y="1199862"/>
            <a:ext cx="9482192" cy="1691120"/>
          </a:xfrm>
        </p:spPr>
        <p:txBody>
          <a:bodyPr/>
          <a:lstStyle/>
          <a:p>
            <a:pPr algn="ctr"/>
            <a:r>
              <a:rPr lang="zh-CN" altLang="en-US" dirty="0">
                <a:solidFill>
                  <a:prstClr val="white"/>
                </a:solidFill>
              </a:rPr>
              <a:t>动态可搜索加密模型的优化与应用</a:t>
            </a:r>
          </a:p>
        </p:txBody>
      </p:sp>
      <p:sp>
        <p:nvSpPr>
          <p:cNvPr id="4" name="文本占位符 3"/>
          <p:cNvSpPr>
            <a:spLocks noGrp="1"/>
          </p:cNvSpPr>
          <p:nvPr>
            <p:ph type="body" sz="quarter" idx="12"/>
          </p:nvPr>
        </p:nvSpPr>
        <p:spPr>
          <a:xfrm>
            <a:off x="8474925" y="5719887"/>
            <a:ext cx="3291472" cy="948542"/>
          </a:xfrm>
        </p:spPr>
        <p:txBody>
          <a:bodyPr/>
          <a:lstStyle/>
          <a:p>
            <a:pPr>
              <a:lnSpc>
                <a:spcPct val="130000"/>
              </a:lnSpc>
            </a:pPr>
            <a:r>
              <a:rPr lang="zh-CN" altLang="en-US" dirty="0">
                <a:solidFill>
                  <a:prstClr val="black"/>
                </a:solidFill>
              </a:rPr>
              <a:t>指导老师：毛睿、王瑾璠</a:t>
            </a:r>
            <a:endParaRPr lang="en-US" altLang="zh-CN" dirty="0">
              <a:solidFill>
                <a:prstClr val="black"/>
              </a:solidFill>
            </a:endParaRPr>
          </a:p>
          <a:p>
            <a:pPr>
              <a:lnSpc>
                <a:spcPct val="130000"/>
              </a:lnSpc>
            </a:pPr>
            <a:r>
              <a:rPr lang="zh-CN" altLang="en-US" dirty="0">
                <a:solidFill>
                  <a:prstClr val="black"/>
                </a:solidFill>
              </a:rPr>
              <a:t>报告人：刘政</a:t>
            </a:r>
            <a:endParaRPr lang="en-US" altLang="zh-CN" dirty="0">
              <a:solidFill>
                <a:prstClr val="black"/>
              </a:solidFill>
            </a:endParaRPr>
          </a:p>
        </p:txBody>
      </p:sp>
    </p:spTree>
    <p:extLst>
      <p:ext uri="{BB962C8B-B14F-4D97-AF65-F5344CB8AC3E}">
        <p14:creationId xmlns:p14="http://schemas.microsoft.com/office/powerpoint/2010/main" val="126940034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Four</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Completed Work</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32067620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62C375-D16B-41D2-82F2-7B5D3642E955}"/>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199B8678-227D-4286-8A5D-5DBC80C7759C}"/>
              </a:ext>
            </a:extLst>
          </p:cNvPr>
          <p:cNvSpPr>
            <a:spLocks noGrp="1"/>
          </p:cNvSpPr>
          <p:nvPr>
            <p:ph type="body" sz="quarter" idx="12"/>
          </p:nvPr>
        </p:nvSpPr>
        <p:spPr/>
        <p:txBody>
          <a:bodyPr/>
          <a:lstStyle/>
          <a:p>
            <a:r>
              <a:rPr lang="en-US" altLang="zh-CN" dirty="0"/>
              <a:t>Completed Work</a:t>
            </a:r>
            <a:endParaRPr lang="zh-CN" altLang="en-US" dirty="0"/>
          </a:p>
        </p:txBody>
      </p:sp>
      <p:sp>
        <p:nvSpPr>
          <p:cNvPr id="9" name="文本框 8">
            <a:extLst>
              <a:ext uri="{FF2B5EF4-FFF2-40B4-BE49-F238E27FC236}">
                <a16:creationId xmlns:a16="http://schemas.microsoft.com/office/drawing/2014/main" id="{52713D58-5894-40E1-B1F0-6B656A8667EE}"/>
              </a:ext>
            </a:extLst>
          </p:cNvPr>
          <p:cNvSpPr txBox="1"/>
          <p:nvPr/>
        </p:nvSpPr>
        <p:spPr>
          <a:xfrm>
            <a:off x="749820" y="960801"/>
            <a:ext cx="10437584" cy="6223242"/>
          </a:xfrm>
          <a:prstGeom prst="rect">
            <a:avLst/>
          </a:prstGeom>
          <a:noFill/>
        </p:spPr>
        <p:txBody>
          <a:bodyPr wrap="square" rtlCol="0">
            <a:spAutoFit/>
          </a:bodyPr>
          <a:lstStyle/>
          <a:p>
            <a:pPr marL="342900" indent="-342900">
              <a:lnSpc>
                <a:spcPct val="150000"/>
              </a:lnSpc>
              <a:spcBef>
                <a:spcPts val="600"/>
              </a:spcBef>
              <a:buFont typeface="Wingdings" panose="05000000000000000000" pitchFamily="2" charset="2"/>
              <a:buChar char="u"/>
            </a:pPr>
            <a:r>
              <a:rPr lang="en-US" altLang="zh-CN" sz="2400" kern="0" dirty="0">
                <a:latin typeface="Calibri" panose="020F0502020204030204" pitchFamily="34" charset="0"/>
                <a:ea typeface="微软雅黑" panose="020B0503020204020204" pitchFamily="34" charset="-122"/>
                <a:cs typeface="Calibri" panose="020F0502020204030204" pitchFamily="34" charset="0"/>
              </a:rPr>
              <a:t>Improving search process</a:t>
            </a:r>
          </a:p>
          <a:p>
            <a:pPr marL="342900" indent="-342900">
              <a:lnSpc>
                <a:spcPct val="150000"/>
              </a:lnSpc>
              <a:spcBef>
                <a:spcPts val="600"/>
              </a:spcBef>
              <a:buFont typeface="Wingdings" panose="05000000000000000000" pitchFamily="2" charset="2"/>
              <a:buChar char="l"/>
            </a:pPr>
            <a:r>
              <a:rPr lang="en-US" altLang="zh-CN" sz="2200" kern="0" dirty="0">
                <a:latin typeface="Calibri" panose="020F0502020204030204" pitchFamily="34" charset="0"/>
                <a:ea typeface="微软雅黑" panose="020B0503020204020204" pitchFamily="34" charset="-122"/>
                <a:cs typeface="Calibri" panose="020F0502020204030204" pitchFamily="34" charset="0"/>
              </a:rPr>
              <a:t>Introduce the dynamic accumulator</a:t>
            </a:r>
          </a:p>
          <a:p>
            <a:pPr marL="800089" lvl="1"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rPr>
              <a:t>A cryptographic accumulator is a one way membership function. It answers a query as to whether a potential candidate is a member of a set without revealing the individual members of the set. </a:t>
            </a:r>
          </a:p>
          <a:p>
            <a:pPr marL="800089" lvl="1"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Dynamic accumulators can dynamically add and remove elements on existing accumulators</a:t>
            </a:r>
          </a:p>
          <a:p>
            <a:pPr marL="800089" lvl="1"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New idea</a:t>
            </a:r>
          </a:p>
          <a:p>
            <a:pPr marL="1257277" lvl="2" indent="-342900">
              <a:lnSpc>
                <a:spcPct val="15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 the data dictionary, aggregate all keywords of a file to a accumulated value.</a:t>
            </a:r>
          </a:p>
          <a:p>
            <a:pPr marL="1257277" lvl="2" indent="-342900">
              <a:lnSpc>
                <a:spcPct val="15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Compare the accumulated values of the keywords in a file during the query process.</a:t>
            </a:r>
          </a:p>
          <a:p>
            <a:pPr marL="342900" indent="-342900">
              <a:lnSpc>
                <a:spcPct val="200000"/>
              </a:lnSpc>
              <a:spcBef>
                <a:spcPts val="600"/>
              </a:spcBef>
              <a:buFont typeface="Wingdings" panose="05000000000000000000" pitchFamily="2" charset="2"/>
              <a:buChar char="n"/>
            </a:pPr>
            <a:endPar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053921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41BC95C-27C9-4CF4-8306-9AD14B40FFB9}"/>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EABBEE2E-880B-4422-AD35-14FE006FF3E8}"/>
              </a:ext>
            </a:extLst>
          </p:cNvPr>
          <p:cNvSpPr>
            <a:spLocks noGrp="1"/>
          </p:cNvSpPr>
          <p:nvPr>
            <p:ph type="body" sz="quarter" idx="12"/>
          </p:nvPr>
        </p:nvSpPr>
        <p:spPr/>
        <p:txBody>
          <a:bodyPr/>
          <a:lstStyle/>
          <a:p>
            <a:r>
              <a:rPr kumimoji="1" lang="en-US" altLang="zh-CN" dirty="0"/>
              <a:t>Completed Work</a:t>
            </a:r>
            <a:endParaRPr kumimoji="1" lang="zh-CN" altLang="en-US" dirty="0"/>
          </a:p>
        </p:txBody>
      </p:sp>
      <p:sp>
        <p:nvSpPr>
          <p:cNvPr id="6" name="文本框 5">
            <a:extLst>
              <a:ext uri="{FF2B5EF4-FFF2-40B4-BE49-F238E27FC236}">
                <a16:creationId xmlns:a16="http://schemas.microsoft.com/office/drawing/2014/main" id="{44B4A8C2-0848-404D-82FB-C455ED014824}"/>
              </a:ext>
            </a:extLst>
          </p:cNvPr>
          <p:cNvSpPr txBox="1"/>
          <p:nvPr/>
        </p:nvSpPr>
        <p:spPr>
          <a:xfrm>
            <a:off x="749820" y="1379196"/>
            <a:ext cx="10692360" cy="2885405"/>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l"/>
            </a:pPr>
            <a:r>
              <a:rPr lang="en-US" altLang="zh-CN" sz="2200" kern="0" dirty="0">
                <a:latin typeface="Calibri" panose="020F0502020204030204" pitchFamily="34" charset="0"/>
                <a:ea typeface="微软雅黑" panose="020B0503020204020204" pitchFamily="34" charset="-122"/>
                <a:cs typeface="Calibri" panose="020F0502020204030204" pitchFamily="34" charset="0"/>
                <a:sym typeface="+mn-lt"/>
              </a:rPr>
              <a:t>The way we improve the search process</a:t>
            </a:r>
          </a:p>
          <a:p>
            <a:pPr>
              <a:lnSpc>
                <a:spcPct val="130000"/>
              </a:lnSpc>
              <a:spcBef>
                <a:spcPts val="600"/>
              </a:spcBef>
            </a:pPr>
            <a:endParaRPr lang="en-US" altLang="zh-CN" sz="2000" kern="0" dirty="0">
              <a:latin typeface="微软雅黑" panose="020B0503020204020204" pitchFamily="34" charset="-122"/>
              <a:ea typeface="微软雅黑" panose="020B0503020204020204" pitchFamily="34" charset="-122"/>
              <a:cs typeface="+mn-ea"/>
              <a:sym typeface="+mn-lt"/>
            </a:endParaRPr>
          </a:p>
          <a:p>
            <a:pPr marL="800089" lvl="1"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Create a new index table in the DSSE model to speed up the discovery process</a:t>
            </a:r>
          </a:p>
          <a:p>
            <a:pPr marL="1257277" lvl="2"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Fast get the location of the file</a:t>
            </a:r>
          </a:p>
          <a:p>
            <a:pPr marL="1257277" lvl="2"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Each file only needs to be compared only once</a:t>
            </a:r>
          </a:p>
          <a:p>
            <a:pPr marL="1257277" lvl="2"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Reduce the number of compared process during searching</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135409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FF6D402-98B1-49D4-824B-ACB9C30F34CC}"/>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ABB4E8D8-6349-4E62-B97C-AC4CD3C71115}"/>
              </a:ext>
            </a:extLst>
          </p:cNvPr>
          <p:cNvSpPr>
            <a:spLocks noGrp="1"/>
          </p:cNvSpPr>
          <p:nvPr>
            <p:ph type="body" sz="quarter" idx="12"/>
          </p:nvPr>
        </p:nvSpPr>
        <p:spPr/>
        <p:txBody>
          <a:bodyPr/>
          <a:lstStyle/>
          <a:p>
            <a:r>
              <a:rPr lang="en-US" altLang="zh-CN" dirty="0"/>
              <a:t>Completed Work</a:t>
            </a:r>
            <a:endParaRPr lang="zh-CN" altLang="en-US" dirty="0"/>
          </a:p>
        </p:txBody>
      </p:sp>
      <p:sp>
        <p:nvSpPr>
          <p:cNvPr id="5" name="文本框 4">
            <a:extLst>
              <a:ext uri="{FF2B5EF4-FFF2-40B4-BE49-F238E27FC236}">
                <a16:creationId xmlns:a16="http://schemas.microsoft.com/office/drawing/2014/main" id="{CC1D4DBF-4CF6-484F-BAEC-7324210D87E5}"/>
              </a:ext>
            </a:extLst>
          </p:cNvPr>
          <p:cNvSpPr txBox="1"/>
          <p:nvPr/>
        </p:nvSpPr>
        <p:spPr>
          <a:xfrm>
            <a:off x="568317" y="1226606"/>
            <a:ext cx="10896600" cy="3156249"/>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Basic file-keyword index</a:t>
            </a: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p>
        </p:txBody>
      </p:sp>
      <p:graphicFrame>
        <p:nvGraphicFramePr>
          <p:cNvPr id="6" name="表格 5">
            <a:extLst>
              <a:ext uri="{FF2B5EF4-FFF2-40B4-BE49-F238E27FC236}">
                <a16:creationId xmlns:a16="http://schemas.microsoft.com/office/drawing/2014/main" id="{CFB38DF4-880E-4FE8-B9F9-31EA077B6F7C}"/>
              </a:ext>
            </a:extLst>
          </p:cNvPr>
          <p:cNvGraphicFramePr>
            <a:graphicFrameLocks noGrp="1"/>
          </p:cNvGraphicFramePr>
          <p:nvPr>
            <p:extLst>
              <p:ext uri="{D42A27DB-BD31-4B8C-83A1-F6EECF244321}">
                <p14:modId xmlns:p14="http://schemas.microsoft.com/office/powerpoint/2010/main" val="3078648360"/>
              </p:ext>
            </p:extLst>
          </p:nvPr>
        </p:nvGraphicFramePr>
        <p:xfrm>
          <a:off x="1950412" y="2030220"/>
          <a:ext cx="635000" cy="1130810"/>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1290198781"/>
                    </a:ext>
                  </a:extLst>
                </a:gridCol>
              </a:tblGrid>
              <a:tr h="389130">
                <a:tc>
                  <a:txBody>
                    <a:bodyPr/>
                    <a:lstStyle/>
                    <a:p>
                      <a:r>
                        <a:rPr lang="en-US" altLang="zh-CN" dirty="0"/>
                        <a:t>file</a:t>
                      </a:r>
                      <a:endParaRPr lang="zh-CN" altLang="en-US" dirty="0"/>
                    </a:p>
                  </a:txBody>
                  <a:tcPr/>
                </a:tc>
                <a:extLst>
                  <a:ext uri="{0D108BD9-81ED-4DB2-BD59-A6C34878D82A}">
                    <a16:rowId xmlns:a16="http://schemas.microsoft.com/office/drawing/2014/main" val="1413942109"/>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95433605"/>
                  </a:ext>
                </a:extLst>
              </a:tr>
              <a:tr h="370840">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896132692"/>
                  </a:ext>
                </a:extLst>
              </a:tr>
            </a:tbl>
          </a:graphicData>
        </a:graphic>
      </p:graphicFrame>
      <p:graphicFrame>
        <p:nvGraphicFramePr>
          <p:cNvPr id="8" name="表格 7">
            <a:extLst>
              <a:ext uri="{FF2B5EF4-FFF2-40B4-BE49-F238E27FC236}">
                <a16:creationId xmlns:a16="http://schemas.microsoft.com/office/drawing/2014/main" id="{2647D441-D5C3-49EC-A4AD-D505F0D41E61}"/>
              </a:ext>
            </a:extLst>
          </p:cNvPr>
          <p:cNvGraphicFramePr>
            <a:graphicFrameLocks noGrp="1"/>
          </p:cNvGraphicFramePr>
          <p:nvPr>
            <p:extLst>
              <p:ext uri="{D42A27DB-BD31-4B8C-83A1-F6EECF244321}">
                <p14:modId xmlns:p14="http://schemas.microsoft.com/office/powerpoint/2010/main" val="4122452510"/>
              </p:ext>
            </p:extLst>
          </p:nvPr>
        </p:nvGraphicFramePr>
        <p:xfrm>
          <a:off x="3136900" y="2030220"/>
          <a:ext cx="6773335" cy="1123494"/>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646939025"/>
                    </a:ext>
                  </a:extLst>
                </a:gridCol>
                <a:gridCol w="1354667">
                  <a:extLst>
                    <a:ext uri="{9D8B030D-6E8A-4147-A177-3AD203B41FA5}">
                      <a16:colId xmlns:a16="http://schemas.microsoft.com/office/drawing/2014/main" val="304685349"/>
                    </a:ext>
                  </a:extLst>
                </a:gridCol>
                <a:gridCol w="1354667">
                  <a:extLst>
                    <a:ext uri="{9D8B030D-6E8A-4147-A177-3AD203B41FA5}">
                      <a16:colId xmlns:a16="http://schemas.microsoft.com/office/drawing/2014/main" val="2581347580"/>
                    </a:ext>
                  </a:extLst>
                </a:gridCol>
                <a:gridCol w="1354667">
                  <a:extLst>
                    <a:ext uri="{9D8B030D-6E8A-4147-A177-3AD203B41FA5}">
                      <a16:colId xmlns:a16="http://schemas.microsoft.com/office/drawing/2014/main" val="1584719958"/>
                    </a:ext>
                  </a:extLst>
                </a:gridCol>
                <a:gridCol w="1354667">
                  <a:extLst>
                    <a:ext uri="{9D8B030D-6E8A-4147-A177-3AD203B41FA5}">
                      <a16:colId xmlns:a16="http://schemas.microsoft.com/office/drawing/2014/main" val="1800091337"/>
                    </a:ext>
                  </a:extLst>
                </a:gridCol>
              </a:tblGrid>
              <a:tr h="374498">
                <a:tc>
                  <a:txBody>
                    <a:bodyPr/>
                    <a:lstStyle/>
                    <a:p>
                      <a:r>
                        <a:rPr lang="en-US" altLang="zh-CN" dirty="0"/>
                        <a:t>r</a:t>
                      </a:r>
                      <a:r>
                        <a:rPr lang="en-US" altLang="zh-CN" baseline="-25000" dirty="0"/>
                        <a:t>1</a:t>
                      </a:r>
                      <a:r>
                        <a:rPr lang="en-US" altLang="zh-CN" dirty="0"/>
                        <a:t>|F</a:t>
                      </a:r>
                      <a:r>
                        <a:rPr lang="en-US" altLang="zh-CN" baseline="-25000" dirty="0"/>
                        <a:t>trap</a:t>
                      </a:r>
                      <a:r>
                        <a:rPr lang="en-US" altLang="zh-CN" baseline="0" dirty="0"/>
                        <a:t>(r</a:t>
                      </a:r>
                      <a:r>
                        <a:rPr lang="en-US" altLang="zh-CN" baseline="-25000" dirty="0"/>
                        <a:t>1</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2</a:t>
                      </a:r>
                      <a:r>
                        <a:rPr lang="en-US" altLang="zh-CN" dirty="0"/>
                        <a:t>|F</a:t>
                      </a:r>
                      <a:r>
                        <a:rPr lang="en-US" altLang="zh-CN" baseline="-25000" dirty="0"/>
                        <a:t>trap</a:t>
                      </a:r>
                      <a:r>
                        <a:rPr lang="en-US" altLang="zh-CN" baseline="0" dirty="0"/>
                        <a:t>(r</a:t>
                      </a:r>
                      <a:r>
                        <a:rPr lang="en-US" altLang="zh-CN" baseline="-25000" dirty="0"/>
                        <a:t>2</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3</a:t>
                      </a:r>
                      <a:r>
                        <a:rPr lang="en-US" altLang="zh-CN" dirty="0"/>
                        <a:t>|F</a:t>
                      </a:r>
                      <a:r>
                        <a:rPr lang="en-US" altLang="zh-CN" baseline="-25000" dirty="0"/>
                        <a:t>trap</a:t>
                      </a:r>
                      <a:r>
                        <a:rPr lang="en-US" altLang="zh-CN" baseline="0" dirty="0"/>
                        <a:t>(r</a:t>
                      </a:r>
                      <a:r>
                        <a:rPr lang="en-US" altLang="zh-CN" baseline="-25000" dirty="0"/>
                        <a:t>3</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5</a:t>
                      </a:r>
                      <a:r>
                        <a:rPr lang="en-US" altLang="zh-CN" dirty="0"/>
                        <a:t>|F</a:t>
                      </a:r>
                      <a:r>
                        <a:rPr lang="en-US" altLang="zh-CN" baseline="-25000" dirty="0"/>
                        <a:t>trap</a:t>
                      </a:r>
                      <a:r>
                        <a:rPr lang="en-US" altLang="zh-CN" baseline="0" dirty="0"/>
                        <a:t>(r</a:t>
                      </a:r>
                      <a:r>
                        <a:rPr lang="en-US" altLang="zh-CN" baseline="-25000" dirty="0"/>
                        <a:t>5</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6</a:t>
                      </a:r>
                      <a:r>
                        <a:rPr lang="en-US" altLang="zh-CN" dirty="0"/>
                        <a:t>|F</a:t>
                      </a:r>
                      <a:r>
                        <a:rPr lang="en-US" altLang="zh-CN" baseline="-25000" dirty="0"/>
                        <a:t>trap</a:t>
                      </a:r>
                      <a:r>
                        <a:rPr lang="en-US" altLang="zh-CN" baseline="0" dirty="0"/>
                        <a:t>(r</a:t>
                      </a:r>
                      <a:r>
                        <a:rPr lang="en-US" altLang="zh-CN" baseline="-25000" dirty="0"/>
                        <a:t>6</a:t>
                      </a:r>
                      <a:r>
                        <a:rPr lang="en-US" altLang="zh-CN" baseline="0" dirty="0"/>
                        <a:t>)</a:t>
                      </a:r>
                      <a:endParaRPr lang="zh-CN" altLang="en-US" baseline="0" dirty="0"/>
                    </a:p>
                  </a:txBody>
                  <a:tcPr/>
                </a:tc>
                <a:extLst>
                  <a:ext uri="{0D108BD9-81ED-4DB2-BD59-A6C34878D82A}">
                    <a16:rowId xmlns:a16="http://schemas.microsoft.com/office/drawing/2014/main" val="1409833186"/>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10481501"/>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24301509"/>
                  </a:ext>
                </a:extLst>
              </a:tr>
            </a:tbl>
          </a:graphicData>
        </a:graphic>
      </p:graphicFrame>
      <p:sp>
        <p:nvSpPr>
          <p:cNvPr id="9" name="文本框 8">
            <a:extLst>
              <a:ext uri="{FF2B5EF4-FFF2-40B4-BE49-F238E27FC236}">
                <a16:creationId xmlns:a16="http://schemas.microsoft.com/office/drawing/2014/main" id="{F2F153B9-1804-4CE0-B8A9-44821C10EE17}"/>
              </a:ext>
            </a:extLst>
          </p:cNvPr>
          <p:cNvSpPr txBox="1"/>
          <p:nvPr/>
        </p:nvSpPr>
        <p:spPr>
          <a:xfrm>
            <a:off x="9984398" y="2030220"/>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11" name="直接箭头连接符 10">
            <a:extLst>
              <a:ext uri="{FF2B5EF4-FFF2-40B4-BE49-F238E27FC236}">
                <a16:creationId xmlns:a16="http://schemas.microsoft.com/office/drawing/2014/main" id="{FE5A663F-835D-4D67-A984-51FADD8A4B6E}"/>
              </a:ext>
            </a:extLst>
          </p:cNvPr>
          <p:cNvCxnSpPr/>
          <p:nvPr/>
        </p:nvCxnSpPr>
        <p:spPr>
          <a:xfrm>
            <a:off x="2585412" y="2200275"/>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1D9DC85-1F1A-42D5-9753-13FCEE250595}"/>
              </a:ext>
            </a:extLst>
          </p:cNvPr>
          <p:cNvCxnSpPr/>
          <p:nvPr/>
        </p:nvCxnSpPr>
        <p:spPr>
          <a:xfrm>
            <a:off x="2585412" y="2609850"/>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539B8BD-57F1-4B8B-AC13-75D4252B88CA}"/>
              </a:ext>
            </a:extLst>
          </p:cNvPr>
          <p:cNvCxnSpPr>
            <a:cxnSpLocks/>
          </p:cNvCxnSpPr>
          <p:nvPr/>
        </p:nvCxnSpPr>
        <p:spPr>
          <a:xfrm>
            <a:off x="2585412" y="2990754"/>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BAD754A0-2886-4512-BD5A-0233C8769289}"/>
              </a:ext>
            </a:extLst>
          </p:cNvPr>
          <p:cNvSpPr txBox="1"/>
          <p:nvPr/>
        </p:nvSpPr>
        <p:spPr>
          <a:xfrm>
            <a:off x="6016617" y="3295269"/>
            <a:ext cx="295275" cy="634982"/>
          </a:xfrm>
          <a:prstGeom prst="rect">
            <a:avLst/>
          </a:prstGeom>
          <a:noFill/>
        </p:spPr>
        <p:txBody>
          <a:bodyPr wrap="square" rtlCol="0">
            <a:spAutoFit/>
          </a:bodyPr>
          <a:lstStyle/>
          <a:p>
            <a:pPr>
              <a:lnSpc>
                <a:spcPts val="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23" name="表格 22">
            <a:extLst>
              <a:ext uri="{FF2B5EF4-FFF2-40B4-BE49-F238E27FC236}">
                <a16:creationId xmlns:a16="http://schemas.microsoft.com/office/drawing/2014/main" id="{7C494682-9F50-43AA-807A-09920EB041E2}"/>
              </a:ext>
            </a:extLst>
          </p:cNvPr>
          <p:cNvGraphicFramePr>
            <a:graphicFrameLocks noGrp="1"/>
          </p:cNvGraphicFramePr>
          <p:nvPr>
            <p:extLst>
              <p:ext uri="{D42A27DB-BD31-4B8C-83A1-F6EECF244321}">
                <p14:modId xmlns:p14="http://schemas.microsoft.com/office/powerpoint/2010/main" val="3152584264"/>
              </p:ext>
            </p:extLst>
          </p:nvPr>
        </p:nvGraphicFramePr>
        <p:xfrm>
          <a:off x="1293187" y="4634570"/>
          <a:ext cx="1314450" cy="113081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290198781"/>
                    </a:ext>
                  </a:extLst>
                </a:gridCol>
              </a:tblGrid>
              <a:tr h="389130">
                <a:tc>
                  <a:txBody>
                    <a:bodyPr/>
                    <a:lstStyle/>
                    <a:p>
                      <a:r>
                        <a:rPr lang="en-US" altLang="zh-CN" dirty="0"/>
                        <a:t>Trapdoor</a:t>
                      </a:r>
                      <a:endParaRPr lang="zh-CN" altLang="en-US" dirty="0"/>
                    </a:p>
                  </a:txBody>
                  <a:tcPr/>
                </a:tc>
                <a:extLst>
                  <a:ext uri="{0D108BD9-81ED-4DB2-BD59-A6C34878D82A}">
                    <a16:rowId xmlns:a16="http://schemas.microsoft.com/office/drawing/2014/main" val="1413942109"/>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95433605"/>
                  </a:ext>
                </a:extLst>
              </a:tr>
              <a:tr h="370840">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896132692"/>
                  </a:ext>
                </a:extLst>
              </a:tr>
            </a:tbl>
          </a:graphicData>
        </a:graphic>
      </p:graphicFrame>
      <p:graphicFrame>
        <p:nvGraphicFramePr>
          <p:cNvPr id="24" name="表格 23">
            <a:extLst>
              <a:ext uri="{FF2B5EF4-FFF2-40B4-BE49-F238E27FC236}">
                <a16:creationId xmlns:a16="http://schemas.microsoft.com/office/drawing/2014/main" id="{48D0AE6F-C1F6-4B61-86CF-346A4C6958F9}"/>
              </a:ext>
            </a:extLst>
          </p:cNvPr>
          <p:cNvGraphicFramePr>
            <a:graphicFrameLocks noGrp="1"/>
          </p:cNvGraphicFramePr>
          <p:nvPr>
            <p:extLst>
              <p:ext uri="{D42A27DB-BD31-4B8C-83A1-F6EECF244321}">
                <p14:modId xmlns:p14="http://schemas.microsoft.com/office/powerpoint/2010/main" val="1184587315"/>
              </p:ext>
            </p:extLst>
          </p:nvPr>
        </p:nvGraphicFramePr>
        <p:xfrm>
          <a:off x="3136900" y="4643715"/>
          <a:ext cx="6601885" cy="1112520"/>
        </p:xfrm>
        <a:graphic>
          <a:graphicData uri="http://schemas.openxmlformats.org/drawingml/2006/table">
            <a:tbl>
              <a:tblPr firstRow="1" bandRow="1">
                <a:tableStyleId>{5C22544A-7EE6-4342-B048-85BDC9FD1C3A}</a:tableStyleId>
              </a:tblPr>
              <a:tblGrid>
                <a:gridCol w="1320377">
                  <a:extLst>
                    <a:ext uri="{9D8B030D-6E8A-4147-A177-3AD203B41FA5}">
                      <a16:colId xmlns:a16="http://schemas.microsoft.com/office/drawing/2014/main" val="2645634970"/>
                    </a:ext>
                  </a:extLst>
                </a:gridCol>
                <a:gridCol w="1320377">
                  <a:extLst>
                    <a:ext uri="{9D8B030D-6E8A-4147-A177-3AD203B41FA5}">
                      <a16:colId xmlns:a16="http://schemas.microsoft.com/office/drawing/2014/main" val="2853645178"/>
                    </a:ext>
                  </a:extLst>
                </a:gridCol>
                <a:gridCol w="1320377">
                  <a:extLst>
                    <a:ext uri="{9D8B030D-6E8A-4147-A177-3AD203B41FA5}">
                      <a16:colId xmlns:a16="http://schemas.microsoft.com/office/drawing/2014/main" val="1022787832"/>
                    </a:ext>
                  </a:extLst>
                </a:gridCol>
                <a:gridCol w="1320377">
                  <a:extLst>
                    <a:ext uri="{9D8B030D-6E8A-4147-A177-3AD203B41FA5}">
                      <a16:colId xmlns:a16="http://schemas.microsoft.com/office/drawing/2014/main" val="230446106"/>
                    </a:ext>
                  </a:extLst>
                </a:gridCol>
                <a:gridCol w="1320377">
                  <a:extLst>
                    <a:ext uri="{9D8B030D-6E8A-4147-A177-3AD203B41FA5}">
                      <a16:colId xmlns:a16="http://schemas.microsoft.com/office/drawing/2014/main" val="309512304"/>
                    </a:ext>
                  </a:extLst>
                </a:gridCol>
              </a:tblGrid>
              <a:tr h="370840">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4</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5</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cxnSp>
        <p:nvCxnSpPr>
          <p:cNvPr id="26" name="直接箭头连接符 25">
            <a:extLst>
              <a:ext uri="{FF2B5EF4-FFF2-40B4-BE49-F238E27FC236}">
                <a16:creationId xmlns:a16="http://schemas.microsoft.com/office/drawing/2014/main" id="{A699A128-7397-4A3A-B20A-909E675F5796}"/>
              </a:ext>
            </a:extLst>
          </p:cNvPr>
          <p:cNvCxnSpPr/>
          <p:nvPr/>
        </p:nvCxnSpPr>
        <p:spPr>
          <a:xfrm>
            <a:off x="2607637" y="48291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B9FD9E25-778F-4A64-B82A-88CB7D6D74FB}"/>
              </a:ext>
            </a:extLst>
          </p:cNvPr>
          <p:cNvCxnSpPr>
            <a:endCxn id="24" idx="1"/>
          </p:cNvCxnSpPr>
          <p:nvPr/>
        </p:nvCxnSpPr>
        <p:spPr>
          <a:xfrm>
            <a:off x="2607637" y="51999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D9CE064-CA84-4475-A22E-049CB6A3E0A5}"/>
              </a:ext>
            </a:extLst>
          </p:cNvPr>
          <p:cNvCxnSpPr/>
          <p:nvPr/>
        </p:nvCxnSpPr>
        <p:spPr>
          <a:xfrm>
            <a:off x="2607637" y="55911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6976C4CD-DF41-47E2-9242-4D4549489AEB}"/>
              </a:ext>
            </a:extLst>
          </p:cNvPr>
          <p:cNvSpPr txBox="1"/>
          <p:nvPr/>
        </p:nvSpPr>
        <p:spPr>
          <a:xfrm>
            <a:off x="6021379" y="5864505"/>
            <a:ext cx="295275" cy="634982"/>
          </a:xfrm>
          <a:prstGeom prst="rect">
            <a:avLst/>
          </a:prstGeom>
          <a:noFill/>
        </p:spPr>
        <p:txBody>
          <a:bodyPr wrap="square" rtlCol="0">
            <a:spAutoFit/>
          </a:bodyPr>
          <a:lstStyle/>
          <a:p>
            <a:pPr>
              <a:lnSpc>
                <a:spcPts val="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2" name="文本框 31">
            <a:extLst>
              <a:ext uri="{FF2B5EF4-FFF2-40B4-BE49-F238E27FC236}">
                <a16:creationId xmlns:a16="http://schemas.microsoft.com/office/drawing/2014/main" id="{19EE40BA-7A53-4DC0-9538-B1E5DAD35541}"/>
              </a:ext>
            </a:extLst>
          </p:cNvPr>
          <p:cNvSpPr txBox="1"/>
          <p:nvPr/>
        </p:nvSpPr>
        <p:spPr>
          <a:xfrm>
            <a:off x="10009482" y="4634570"/>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187786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D7C41A3-04F0-4BA9-B96B-1EBA50ED4164}"/>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CF031B20-7F2E-4F57-B787-C60D172B1228}"/>
              </a:ext>
            </a:extLst>
          </p:cNvPr>
          <p:cNvSpPr>
            <a:spLocks noGrp="1"/>
          </p:cNvSpPr>
          <p:nvPr>
            <p:ph type="body" sz="quarter" idx="12"/>
          </p:nvPr>
        </p:nvSpPr>
        <p:spPr/>
        <p:txBody>
          <a:bodyPr/>
          <a:lstStyle/>
          <a:p>
            <a:r>
              <a:rPr lang="en-US" altLang="zh-CN" dirty="0"/>
              <a:t>Completed Work</a:t>
            </a:r>
            <a:endParaRPr lang="zh-CN" altLang="en-US" dirty="0"/>
          </a:p>
        </p:txBody>
      </p:sp>
      <p:sp>
        <p:nvSpPr>
          <p:cNvPr id="5" name="文本框 4">
            <a:extLst>
              <a:ext uri="{FF2B5EF4-FFF2-40B4-BE49-F238E27FC236}">
                <a16:creationId xmlns:a16="http://schemas.microsoft.com/office/drawing/2014/main" id="{3D176F7B-039A-47BC-80D8-4CA54EFEBC22}"/>
              </a:ext>
            </a:extLst>
          </p:cNvPr>
          <p:cNvSpPr txBox="1"/>
          <p:nvPr/>
        </p:nvSpPr>
        <p:spPr>
          <a:xfrm>
            <a:off x="749820" y="1466850"/>
            <a:ext cx="10623030" cy="937180"/>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 Traditional Search Method(2014 2017)</a:t>
            </a:r>
            <a:endParaRPr lang="en-US" altLang="zh-CN" sz="1200" kern="0" dirty="0">
              <a:latin typeface="微软雅黑" panose="020B0503020204020204" pitchFamily="34" charset="-122"/>
              <a:ea typeface="微软雅黑" panose="020B0503020204020204" pitchFamily="34" charset="-122"/>
              <a:cs typeface="+mn-ea"/>
              <a:sym typeface="+mn-lt"/>
            </a:endParaRP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Traversing indexes based on trapdoor</a:t>
            </a:r>
          </a:p>
        </p:txBody>
      </p:sp>
      <p:sp>
        <p:nvSpPr>
          <p:cNvPr id="8" name="文本框 7">
            <a:extLst>
              <a:ext uri="{FF2B5EF4-FFF2-40B4-BE49-F238E27FC236}">
                <a16:creationId xmlns:a16="http://schemas.microsoft.com/office/drawing/2014/main" id="{AF5204E0-565C-40B1-A500-AE271C32852D}"/>
              </a:ext>
            </a:extLst>
          </p:cNvPr>
          <p:cNvSpPr txBox="1"/>
          <p:nvPr/>
        </p:nvSpPr>
        <p:spPr>
          <a:xfrm>
            <a:off x="749820" y="3098202"/>
            <a:ext cx="3289742" cy="527709"/>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黑体" panose="02010609060101010101" pitchFamily="49" charset="-122"/>
                <a:cs typeface="Calibri" panose="020F0502020204030204" pitchFamily="34" charset="0"/>
                <a:sym typeface="+mn-lt"/>
              </a:rPr>
              <a:t>①</a:t>
            </a: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Inverted Index hit</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14" name="表格 13">
            <a:extLst>
              <a:ext uri="{FF2B5EF4-FFF2-40B4-BE49-F238E27FC236}">
                <a16:creationId xmlns:a16="http://schemas.microsoft.com/office/drawing/2014/main" id="{90E090C3-DFD0-4E8E-B3BD-EC3310AAC522}"/>
              </a:ext>
            </a:extLst>
          </p:cNvPr>
          <p:cNvGraphicFramePr>
            <a:graphicFrameLocks noGrp="1"/>
          </p:cNvGraphicFramePr>
          <p:nvPr>
            <p:extLst>
              <p:ext uri="{D42A27DB-BD31-4B8C-83A1-F6EECF244321}">
                <p14:modId xmlns:p14="http://schemas.microsoft.com/office/powerpoint/2010/main" val="487789478"/>
              </p:ext>
            </p:extLst>
          </p:nvPr>
        </p:nvGraphicFramePr>
        <p:xfrm>
          <a:off x="5866304" y="3174978"/>
          <a:ext cx="5030296" cy="1112520"/>
        </p:xfrm>
        <a:graphic>
          <a:graphicData uri="http://schemas.openxmlformats.org/drawingml/2006/table">
            <a:tbl>
              <a:tblPr firstRow="1" bandRow="1">
                <a:tableStyleId>{5C22544A-7EE6-4342-B048-85BDC9FD1C3A}</a:tableStyleId>
              </a:tblPr>
              <a:tblGrid>
                <a:gridCol w="1257574">
                  <a:extLst>
                    <a:ext uri="{9D8B030D-6E8A-4147-A177-3AD203B41FA5}">
                      <a16:colId xmlns:a16="http://schemas.microsoft.com/office/drawing/2014/main" val="3484214010"/>
                    </a:ext>
                  </a:extLst>
                </a:gridCol>
                <a:gridCol w="1257574">
                  <a:extLst>
                    <a:ext uri="{9D8B030D-6E8A-4147-A177-3AD203B41FA5}">
                      <a16:colId xmlns:a16="http://schemas.microsoft.com/office/drawing/2014/main" val="2645634970"/>
                    </a:ext>
                  </a:extLst>
                </a:gridCol>
                <a:gridCol w="1257574">
                  <a:extLst>
                    <a:ext uri="{9D8B030D-6E8A-4147-A177-3AD203B41FA5}">
                      <a16:colId xmlns:a16="http://schemas.microsoft.com/office/drawing/2014/main" val="2853645178"/>
                    </a:ext>
                  </a:extLst>
                </a:gridCol>
                <a:gridCol w="1257574">
                  <a:extLst>
                    <a:ext uri="{9D8B030D-6E8A-4147-A177-3AD203B41FA5}">
                      <a16:colId xmlns:a16="http://schemas.microsoft.com/office/drawing/2014/main" val="1022787832"/>
                    </a:ext>
                  </a:extLst>
                </a:gridCol>
              </a:tblGrid>
              <a:tr h="370840">
                <a:tc>
                  <a:txBody>
                    <a:bodyPr/>
                    <a:lstStyle/>
                    <a:p>
                      <a:r>
                        <a:rPr lang="en-US" altLang="zh-CN" dirty="0"/>
                        <a:t>Trapdoor</a:t>
                      </a:r>
                      <a:endParaRPr lang="zh-CN" altLang="en-US" dirty="0"/>
                    </a:p>
                  </a:txBody>
                  <a:tcPr>
                    <a:solidFill>
                      <a:schemeClr val="accent1"/>
                    </a:solidFill>
                  </a:tcPr>
                </a:tc>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sp>
        <p:nvSpPr>
          <p:cNvPr id="15" name="文本框 14">
            <a:extLst>
              <a:ext uri="{FF2B5EF4-FFF2-40B4-BE49-F238E27FC236}">
                <a16:creationId xmlns:a16="http://schemas.microsoft.com/office/drawing/2014/main" id="{A6A7B290-027D-4299-9BE1-9FD993AB4FD9}"/>
              </a:ext>
            </a:extLst>
          </p:cNvPr>
          <p:cNvSpPr txBox="1"/>
          <p:nvPr/>
        </p:nvSpPr>
        <p:spPr>
          <a:xfrm>
            <a:off x="10896600" y="3041223"/>
            <a:ext cx="1295400" cy="827919"/>
          </a:xfrm>
          <a:prstGeom prst="rect">
            <a:avLst/>
          </a:prstGeom>
          <a:noFill/>
        </p:spPr>
        <p:txBody>
          <a:bodyPr wrap="square" rtlCol="0">
            <a:spAutoFit/>
          </a:bodyPr>
          <a:lstStyle/>
          <a:p>
            <a:pPr>
              <a:lnSpc>
                <a:spcPct val="130000"/>
              </a:lnSpc>
              <a:spcBef>
                <a:spcPts val="600"/>
              </a:spcBef>
            </a:pPr>
            <a:r>
              <a:rPr lang="en-US" altLang="zh-CN" sz="4000" kern="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16" name="表格 15">
            <a:extLst>
              <a:ext uri="{FF2B5EF4-FFF2-40B4-BE49-F238E27FC236}">
                <a16:creationId xmlns:a16="http://schemas.microsoft.com/office/drawing/2014/main" id="{A8120620-C353-45BC-8B6A-7B53AF87BFEE}"/>
              </a:ext>
            </a:extLst>
          </p:cNvPr>
          <p:cNvGraphicFramePr>
            <a:graphicFrameLocks noGrp="1"/>
          </p:cNvGraphicFramePr>
          <p:nvPr>
            <p:extLst>
              <p:ext uri="{D42A27DB-BD31-4B8C-83A1-F6EECF244321}">
                <p14:modId xmlns:p14="http://schemas.microsoft.com/office/powerpoint/2010/main" val="3113075270"/>
              </p:ext>
            </p:extLst>
          </p:nvPr>
        </p:nvGraphicFramePr>
        <p:xfrm>
          <a:off x="973109" y="4389250"/>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pPr algn="ctr"/>
                      <a:r>
                        <a:rPr lang="en-US" altLang="zh-CN" dirty="0"/>
                        <a:t>Trapdoor</a:t>
                      </a:r>
                      <a:endParaRPr lang="zh-CN" altLang="en-US" dirty="0"/>
                    </a:p>
                  </a:txBody>
                  <a:tcPr/>
                </a:tc>
                <a:extLst>
                  <a:ext uri="{0D108BD9-81ED-4DB2-BD59-A6C34878D82A}">
                    <a16:rowId xmlns:a16="http://schemas.microsoft.com/office/drawing/2014/main" val="4232001770"/>
                  </a:ext>
                </a:extLst>
              </a:tr>
            </a:tbl>
          </a:graphicData>
        </a:graphic>
      </p:graphicFrame>
      <p:cxnSp>
        <p:nvCxnSpPr>
          <p:cNvPr id="17" name="直接箭头连接符 16">
            <a:extLst>
              <a:ext uri="{FF2B5EF4-FFF2-40B4-BE49-F238E27FC236}">
                <a16:creationId xmlns:a16="http://schemas.microsoft.com/office/drawing/2014/main" id="{3E2E4E10-139C-479D-BDD1-B3ADFEEBEBA6}"/>
              </a:ext>
            </a:extLst>
          </p:cNvPr>
          <p:cNvCxnSpPr>
            <a:cxnSpLocks/>
            <a:endCxn id="14" idx="1"/>
          </p:cNvCxnSpPr>
          <p:nvPr/>
        </p:nvCxnSpPr>
        <p:spPr>
          <a:xfrm flipV="1">
            <a:off x="3232284" y="3731238"/>
            <a:ext cx="2634020" cy="85597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3CD0C2B-55ED-41C1-8DDF-1BAE15E220DA}"/>
              </a:ext>
            </a:extLst>
          </p:cNvPr>
          <p:cNvCxnSpPr>
            <a:cxnSpLocks/>
          </p:cNvCxnSpPr>
          <p:nvPr/>
        </p:nvCxnSpPr>
        <p:spPr>
          <a:xfrm>
            <a:off x="8381452" y="5066852"/>
            <a:ext cx="0" cy="105584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表格 18">
            <a:extLst>
              <a:ext uri="{FF2B5EF4-FFF2-40B4-BE49-F238E27FC236}">
                <a16:creationId xmlns:a16="http://schemas.microsoft.com/office/drawing/2014/main" id="{E8830898-C283-452E-911E-0BFF39C6B734}"/>
              </a:ext>
            </a:extLst>
          </p:cNvPr>
          <p:cNvGraphicFramePr>
            <a:graphicFrameLocks noGrp="1"/>
          </p:cNvGraphicFramePr>
          <p:nvPr>
            <p:extLst>
              <p:ext uri="{D42A27DB-BD31-4B8C-83A1-F6EECF244321}">
                <p14:modId xmlns:p14="http://schemas.microsoft.com/office/powerpoint/2010/main" val="943751207"/>
              </p:ext>
            </p:extLst>
          </p:nvPr>
        </p:nvGraphicFramePr>
        <p:xfrm>
          <a:off x="5459116" y="6122699"/>
          <a:ext cx="5632155" cy="370840"/>
        </p:xfrm>
        <a:graphic>
          <a:graphicData uri="http://schemas.openxmlformats.org/drawingml/2006/table">
            <a:tbl>
              <a:tblPr firstRow="1" bandRow="1">
                <a:tableStyleId>{5C22544A-7EE6-4342-B048-85BDC9FD1C3A}</a:tableStyleId>
              </a:tblPr>
              <a:tblGrid>
                <a:gridCol w="1126431">
                  <a:extLst>
                    <a:ext uri="{9D8B030D-6E8A-4147-A177-3AD203B41FA5}">
                      <a16:colId xmlns:a16="http://schemas.microsoft.com/office/drawing/2014/main" val="1824667481"/>
                    </a:ext>
                  </a:extLst>
                </a:gridCol>
                <a:gridCol w="1126431">
                  <a:extLst>
                    <a:ext uri="{9D8B030D-6E8A-4147-A177-3AD203B41FA5}">
                      <a16:colId xmlns:a16="http://schemas.microsoft.com/office/drawing/2014/main" val="2105693107"/>
                    </a:ext>
                  </a:extLst>
                </a:gridCol>
                <a:gridCol w="1126431">
                  <a:extLst>
                    <a:ext uri="{9D8B030D-6E8A-4147-A177-3AD203B41FA5}">
                      <a16:colId xmlns:a16="http://schemas.microsoft.com/office/drawing/2014/main" val="4102213189"/>
                    </a:ext>
                  </a:extLst>
                </a:gridCol>
                <a:gridCol w="1126431">
                  <a:extLst>
                    <a:ext uri="{9D8B030D-6E8A-4147-A177-3AD203B41FA5}">
                      <a16:colId xmlns:a16="http://schemas.microsoft.com/office/drawing/2014/main" val="329253003"/>
                    </a:ext>
                  </a:extLst>
                </a:gridCol>
                <a:gridCol w="1126431">
                  <a:extLst>
                    <a:ext uri="{9D8B030D-6E8A-4147-A177-3AD203B41FA5}">
                      <a16:colId xmlns:a16="http://schemas.microsoft.com/office/drawing/2014/main" val="1037190927"/>
                    </a:ext>
                  </a:extLst>
                </a:gridCol>
              </a:tblGrid>
              <a:tr h="370840">
                <a:tc>
                  <a:txBody>
                    <a:bodyPr/>
                    <a:lstStyle/>
                    <a:p>
                      <a:r>
                        <a:rPr lang="en-US" altLang="zh-CN" dirty="0"/>
                        <a:t>File1</a:t>
                      </a:r>
                      <a:endParaRPr lang="zh-CN" altLang="en-US" dirty="0"/>
                    </a:p>
                  </a:txBody>
                  <a:tcPr/>
                </a:tc>
                <a:tc>
                  <a:txBody>
                    <a:bodyPr/>
                    <a:lstStyle/>
                    <a:p>
                      <a:r>
                        <a:rPr lang="en-US" altLang="zh-CN" b="0" dirty="0"/>
                        <a:t>File2</a:t>
                      </a:r>
                      <a:endParaRPr lang="zh-CN" altLang="en-US" b="0" dirty="0"/>
                    </a:p>
                  </a:txBody>
                  <a:tcPr/>
                </a:tc>
                <a:tc>
                  <a:txBody>
                    <a:bodyPr/>
                    <a:lstStyle/>
                    <a:p>
                      <a:r>
                        <a:rPr lang="en-US" altLang="zh-CN" dirty="0"/>
                        <a:t>File3</a:t>
                      </a:r>
                      <a:endParaRPr lang="zh-CN" altLang="en-US" dirty="0"/>
                    </a:p>
                  </a:txBody>
                  <a:tcPr/>
                </a:tc>
                <a:tc>
                  <a:txBody>
                    <a:bodyPr/>
                    <a:lstStyle/>
                    <a:p>
                      <a:r>
                        <a:rPr lang="en-US" altLang="zh-CN" dirty="0"/>
                        <a:t>File4</a:t>
                      </a:r>
                      <a:endParaRPr lang="zh-CN" altLang="en-US" dirty="0"/>
                    </a:p>
                  </a:txBody>
                  <a:tcPr/>
                </a:tc>
                <a:tc>
                  <a:txBody>
                    <a:bodyPr/>
                    <a:lstStyle/>
                    <a:p>
                      <a:r>
                        <a:rPr lang="en-US" altLang="zh-CN" dirty="0"/>
                        <a:t>file</a:t>
                      </a:r>
                      <a:endParaRPr lang="zh-CN" altLang="en-US" dirty="0"/>
                    </a:p>
                  </a:txBody>
                  <a:tcPr/>
                </a:tc>
                <a:extLst>
                  <a:ext uri="{0D108BD9-81ED-4DB2-BD59-A6C34878D82A}">
                    <a16:rowId xmlns:a16="http://schemas.microsoft.com/office/drawing/2014/main" val="1100509616"/>
                  </a:ext>
                </a:extLst>
              </a:tr>
            </a:tbl>
          </a:graphicData>
        </a:graphic>
      </p:graphicFrame>
      <p:sp>
        <p:nvSpPr>
          <p:cNvPr id="20" name="文本框 19">
            <a:extLst>
              <a:ext uri="{FF2B5EF4-FFF2-40B4-BE49-F238E27FC236}">
                <a16:creationId xmlns:a16="http://schemas.microsoft.com/office/drawing/2014/main" id="{17097275-06D5-45B1-A3BB-CAE9891169CE}"/>
              </a:ext>
            </a:extLst>
          </p:cNvPr>
          <p:cNvSpPr txBox="1"/>
          <p:nvPr/>
        </p:nvSpPr>
        <p:spPr>
          <a:xfrm>
            <a:off x="8233814" y="4339624"/>
            <a:ext cx="295275" cy="634982"/>
          </a:xfrm>
          <a:prstGeom prst="rect">
            <a:avLst/>
          </a:prstGeom>
          <a:noFill/>
        </p:spPr>
        <p:txBody>
          <a:bodyPr wrap="square" rtlCol="0">
            <a:spAutoFit/>
          </a:bodyPr>
          <a:lstStyle/>
          <a:p>
            <a:pPr>
              <a:lnSpc>
                <a:spcPts val="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40810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A7C060-52F6-4507-8FC8-FD70126A78E3}"/>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06B9C6F-3FDC-4A82-9B9B-C0CB813F61B5}"/>
              </a:ext>
            </a:extLst>
          </p:cNvPr>
          <p:cNvSpPr>
            <a:spLocks noGrp="1"/>
          </p:cNvSpPr>
          <p:nvPr>
            <p:ph type="body" sz="quarter" idx="12"/>
          </p:nvPr>
        </p:nvSpPr>
        <p:spPr/>
        <p:txBody>
          <a:bodyPr/>
          <a:lstStyle/>
          <a:p>
            <a:r>
              <a:rPr lang="en-US" altLang="zh-CN" dirty="0"/>
              <a:t>Completed Work</a:t>
            </a:r>
            <a:endParaRPr lang="zh-CN" altLang="en-US" dirty="0"/>
          </a:p>
        </p:txBody>
      </p:sp>
      <p:graphicFrame>
        <p:nvGraphicFramePr>
          <p:cNvPr id="14" name="表格 13">
            <a:extLst>
              <a:ext uri="{FF2B5EF4-FFF2-40B4-BE49-F238E27FC236}">
                <a16:creationId xmlns:a16="http://schemas.microsoft.com/office/drawing/2014/main" id="{033C394E-7893-460A-8CF7-644BB41E11C8}"/>
              </a:ext>
            </a:extLst>
          </p:cNvPr>
          <p:cNvGraphicFramePr>
            <a:graphicFrameLocks noGrp="1"/>
          </p:cNvGraphicFramePr>
          <p:nvPr>
            <p:extLst>
              <p:ext uri="{D42A27DB-BD31-4B8C-83A1-F6EECF244321}">
                <p14:modId xmlns:p14="http://schemas.microsoft.com/office/powerpoint/2010/main" val="2844652873"/>
              </p:ext>
            </p:extLst>
          </p:nvPr>
        </p:nvGraphicFramePr>
        <p:xfrm>
          <a:off x="1115853" y="2667648"/>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r>
                        <a:rPr lang="en-US" altLang="zh-CN" dirty="0"/>
                        <a:t>Trapdoor</a:t>
                      </a:r>
                      <a:endParaRPr lang="zh-CN" altLang="en-US" dirty="0"/>
                    </a:p>
                  </a:txBody>
                  <a:tcPr/>
                </a:tc>
                <a:extLst>
                  <a:ext uri="{0D108BD9-81ED-4DB2-BD59-A6C34878D82A}">
                    <a16:rowId xmlns:a16="http://schemas.microsoft.com/office/drawing/2014/main" val="4232001770"/>
                  </a:ext>
                </a:extLst>
              </a:tr>
            </a:tbl>
          </a:graphicData>
        </a:graphic>
      </p:graphicFrame>
      <p:graphicFrame>
        <p:nvGraphicFramePr>
          <p:cNvPr id="21" name="表格 20">
            <a:extLst>
              <a:ext uri="{FF2B5EF4-FFF2-40B4-BE49-F238E27FC236}">
                <a16:creationId xmlns:a16="http://schemas.microsoft.com/office/drawing/2014/main" id="{E39899AD-F3E3-442E-966D-D84C1601CD77}"/>
              </a:ext>
            </a:extLst>
          </p:cNvPr>
          <p:cNvGraphicFramePr>
            <a:graphicFrameLocks noGrp="1"/>
          </p:cNvGraphicFramePr>
          <p:nvPr>
            <p:extLst>
              <p:ext uri="{D42A27DB-BD31-4B8C-83A1-F6EECF244321}">
                <p14:modId xmlns:p14="http://schemas.microsoft.com/office/powerpoint/2010/main" val="115159451"/>
              </p:ext>
            </p:extLst>
          </p:nvPr>
        </p:nvGraphicFramePr>
        <p:xfrm>
          <a:off x="5293649" y="2104643"/>
          <a:ext cx="5887527" cy="1123494"/>
        </p:xfrm>
        <a:graphic>
          <a:graphicData uri="http://schemas.openxmlformats.org/drawingml/2006/table">
            <a:tbl>
              <a:tblPr firstRow="1" bandRow="1">
                <a:tableStyleId>{5C22544A-7EE6-4342-B048-85BDC9FD1C3A}</a:tableStyleId>
              </a:tblPr>
              <a:tblGrid>
                <a:gridCol w="2209976">
                  <a:extLst>
                    <a:ext uri="{9D8B030D-6E8A-4147-A177-3AD203B41FA5}">
                      <a16:colId xmlns:a16="http://schemas.microsoft.com/office/drawing/2014/main" val="715943433"/>
                    </a:ext>
                  </a:extLst>
                </a:gridCol>
                <a:gridCol w="1275950">
                  <a:extLst>
                    <a:ext uri="{9D8B030D-6E8A-4147-A177-3AD203B41FA5}">
                      <a16:colId xmlns:a16="http://schemas.microsoft.com/office/drawing/2014/main" val="1646939025"/>
                    </a:ext>
                  </a:extLst>
                </a:gridCol>
                <a:gridCol w="1218389">
                  <a:extLst>
                    <a:ext uri="{9D8B030D-6E8A-4147-A177-3AD203B41FA5}">
                      <a16:colId xmlns:a16="http://schemas.microsoft.com/office/drawing/2014/main" val="304685349"/>
                    </a:ext>
                  </a:extLst>
                </a:gridCol>
                <a:gridCol w="1183212">
                  <a:extLst>
                    <a:ext uri="{9D8B030D-6E8A-4147-A177-3AD203B41FA5}">
                      <a16:colId xmlns:a16="http://schemas.microsoft.com/office/drawing/2014/main" val="2581347580"/>
                    </a:ext>
                  </a:extLst>
                </a:gridCol>
              </a:tblGrid>
              <a:tr h="374498">
                <a:tc>
                  <a:txBody>
                    <a:bodyPr/>
                    <a:lstStyle/>
                    <a:p>
                      <a:r>
                        <a:rPr lang="en-US" altLang="zh-CN" dirty="0"/>
                        <a:t>File identifier</a:t>
                      </a:r>
                      <a:endParaRPr lang="zh-CN" altLang="en-US" dirty="0"/>
                    </a:p>
                  </a:txBody>
                  <a:tcPr/>
                </a:tc>
                <a:tc>
                  <a:txBody>
                    <a:bodyPr/>
                    <a:lstStyle/>
                    <a:p>
                      <a:r>
                        <a:rPr lang="en-US" altLang="zh-CN" dirty="0"/>
                        <a:t>r</a:t>
                      </a:r>
                      <a:r>
                        <a:rPr lang="en-US" altLang="zh-CN" baseline="-25000" dirty="0"/>
                        <a:t>1</a:t>
                      </a:r>
                      <a:r>
                        <a:rPr lang="en-US" altLang="zh-CN" dirty="0"/>
                        <a:t>|F</a:t>
                      </a:r>
                      <a:r>
                        <a:rPr lang="en-US" altLang="zh-CN" baseline="-25000" dirty="0"/>
                        <a:t>trap</a:t>
                      </a:r>
                      <a:r>
                        <a:rPr lang="en-US" altLang="zh-CN" baseline="0" dirty="0"/>
                        <a:t>(r</a:t>
                      </a:r>
                      <a:r>
                        <a:rPr lang="en-US" altLang="zh-CN" baseline="-25000" dirty="0"/>
                        <a:t>1</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2</a:t>
                      </a:r>
                      <a:r>
                        <a:rPr lang="en-US" altLang="zh-CN" dirty="0"/>
                        <a:t>|F</a:t>
                      </a:r>
                      <a:r>
                        <a:rPr lang="en-US" altLang="zh-CN" baseline="-25000" dirty="0"/>
                        <a:t>trap</a:t>
                      </a:r>
                      <a:r>
                        <a:rPr lang="en-US" altLang="zh-CN" baseline="0" dirty="0"/>
                        <a:t>(r</a:t>
                      </a:r>
                      <a:r>
                        <a:rPr lang="en-US" altLang="zh-CN" baseline="-25000" dirty="0"/>
                        <a:t>2</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3</a:t>
                      </a:r>
                      <a:r>
                        <a:rPr lang="en-US" altLang="zh-CN" dirty="0"/>
                        <a:t>|F</a:t>
                      </a:r>
                      <a:r>
                        <a:rPr lang="en-US" altLang="zh-CN" baseline="-25000" dirty="0"/>
                        <a:t>trap</a:t>
                      </a:r>
                      <a:r>
                        <a:rPr lang="en-US" altLang="zh-CN" baseline="0" dirty="0"/>
                        <a:t>(r</a:t>
                      </a:r>
                      <a:r>
                        <a:rPr lang="en-US" altLang="zh-CN" baseline="-25000" dirty="0"/>
                        <a:t>3</a:t>
                      </a:r>
                      <a:r>
                        <a:rPr lang="en-US" altLang="zh-CN" baseline="0" dirty="0"/>
                        <a:t>)</a:t>
                      </a:r>
                      <a:endParaRPr lang="zh-CN" altLang="en-US" baseline="0" dirty="0"/>
                    </a:p>
                  </a:txBody>
                  <a:tcPr/>
                </a:tc>
                <a:extLst>
                  <a:ext uri="{0D108BD9-81ED-4DB2-BD59-A6C34878D82A}">
                    <a16:rowId xmlns:a16="http://schemas.microsoft.com/office/drawing/2014/main" val="1409833186"/>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10481501"/>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24301509"/>
                  </a:ext>
                </a:extLst>
              </a:tr>
            </a:tbl>
          </a:graphicData>
        </a:graphic>
      </p:graphicFrame>
      <p:sp>
        <p:nvSpPr>
          <p:cNvPr id="22" name="文本框 21">
            <a:extLst>
              <a:ext uri="{FF2B5EF4-FFF2-40B4-BE49-F238E27FC236}">
                <a16:creationId xmlns:a16="http://schemas.microsoft.com/office/drawing/2014/main" id="{7A5470BE-24F3-435D-A651-C357C3BC49DF}"/>
              </a:ext>
            </a:extLst>
          </p:cNvPr>
          <p:cNvSpPr txBox="1"/>
          <p:nvPr/>
        </p:nvSpPr>
        <p:spPr>
          <a:xfrm>
            <a:off x="11229449" y="2104643"/>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5" name="文本框 34">
            <a:extLst>
              <a:ext uri="{FF2B5EF4-FFF2-40B4-BE49-F238E27FC236}">
                <a16:creationId xmlns:a16="http://schemas.microsoft.com/office/drawing/2014/main" id="{300D12DC-8103-45F1-BB41-E04C263AAE24}"/>
              </a:ext>
            </a:extLst>
          </p:cNvPr>
          <p:cNvSpPr txBox="1"/>
          <p:nvPr/>
        </p:nvSpPr>
        <p:spPr>
          <a:xfrm>
            <a:off x="634701" y="1398494"/>
            <a:ext cx="3216876" cy="527709"/>
          </a:xfrm>
          <a:prstGeom prst="rect">
            <a:avLst/>
          </a:prstGeom>
          <a:noFill/>
        </p:spPr>
        <p:txBody>
          <a:bodyPr wrap="square" rtlCol="0">
            <a:spAutoFit/>
          </a:bodyPr>
          <a:lstStyle/>
          <a:p>
            <a:pPr>
              <a:lnSpc>
                <a:spcPct val="130000"/>
              </a:lnSpc>
              <a:spcBef>
                <a:spcPts val="600"/>
              </a:spcBef>
            </a:pPr>
            <a:r>
              <a:rPr lang="zh-CN" altLang="en-US" sz="2400" kern="0" dirty="0">
                <a:latin typeface="Calibri" panose="020F0502020204030204" pitchFamily="34" charset="0"/>
                <a:ea typeface="黑体" panose="02010609060101010101" pitchFamily="49" charset="-122"/>
                <a:cs typeface="Calibri" panose="020F0502020204030204" pitchFamily="34" charset="0"/>
                <a:sym typeface="+mn-lt"/>
              </a:rPr>
              <a:t>②</a:t>
            </a:r>
            <a:r>
              <a:rPr lang="en-US" altLang="zh-CN" sz="2400" kern="0" dirty="0">
                <a:latin typeface="Calibri" panose="020F0502020204030204" pitchFamily="34" charset="0"/>
                <a:ea typeface="黑体" panose="02010609060101010101" pitchFamily="49" charset="-122"/>
                <a:cs typeface="Calibri" panose="020F0502020204030204" pitchFamily="34" charset="0"/>
                <a:sym typeface="+mn-lt"/>
              </a:rPr>
              <a:t>Inverted index not hit</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7" name="文本框 36">
            <a:extLst>
              <a:ext uri="{FF2B5EF4-FFF2-40B4-BE49-F238E27FC236}">
                <a16:creationId xmlns:a16="http://schemas.microsoft.com/office/drawing/2014/main" id="{E60E6DBC-3F10-4736-8BF4-CFE53B640D00}"/>
              </a:ext>
            </a:extLst>
          </p:cNvPr>
          <p:cNvSpPr txBox="1"/>
          <p:nvPr/>
        </p:nvSpPr>
        <p:spPr>
          <a:xfrm>
            <a:off x="7790051" y="3319782"/>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cxnSp>
        <p:nvCxnSpPr>
          <p:cNvPr id="38" name="直接箭头连接符 37">
            <a:extLst>
              <a:ext uri="{FF2B5EF4-FFF2-40B4-BE49-F238E27FC236}">
                <a16:creationId xmlns:a16="http://schemas.microsoft.com/office/drawing/2014/main" id="{AC75DC8F-E903-470E-9035-D0AE05D884A3}"/>
              </a:ext>
            </a:extLst>
          </p:cNvPr>
          <p:cNvCxnSpPr>
            <a:cxnSpLocks/>
            <a:endCxn id="21" idx="1"/>
          </p:cNvCxnSpPr>
          <p:nvPr/>
        </p:nvCxnSpPr>
        <p:spPr>
          <a:xfrm flipV="1">
            <a:off x="3293638" y="2666390"/>
            <a:ext cx="2000011" cy="25453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D941EBC-C9FA-41BC-A0CB-DA2EF02E6D23}"/>
              </a:ext>
            </a:extLst>
          </p:cNvPr>
          <p:cNvCxnSpPr>
            <a:cxnSpLocks/>
            <a:endCxn id="44" idx="3"/>
          </p:cNvCxnSpPr>
          <p:nvPr/>
        </p:nvCxnSpPr>
        <p:spPr>
          <a:xfrm flipH="1">
            <a:off x="3438032" y="2772049"/>
            <a:ext cx="1776950" cy="142528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表格 43">
            <a:extLst>
              <a:ext uri="{FF2B5EF4-FFF2-40B4-BE49-F238E27FC236}">
                <a16:creationId xmlns:a16="http://schemas.microsoft.com/office/drawing/2014/main" id="{DCBDE75E-4E8C-4582-9A3D-5570BC161C22}"/>
              </a:ext>
            </a:extLst>
          </p:cNvPr>
          <p:cNvGraphicFramePr>
            <a:graphicFrameLocks noGrp="1"/>
          </p:cNvGraphicFramePr>
          <p:nvPr>
            <p:extLst>
              <p:ext uri="{D42A27DB-BD31-4B8C-83A1-F6EECF244321}">
                <p14:modId xmlns:p14="http://schemas.microsoft.com/office/powerpoint/2010/main" val="1301859890"/>
              </p:ext>
            </p:extLst>
          </p:nvPr>
        </p:nvGraphicFramePr>
        <p:xfrm>
          <a:off x="955959" y="4014456"/>
          <a:ext cx="2482073" cy="365760"/>
        </p:xfrm>
        <a:graphic>
          <a:graphicData uri="http://schemas.openxmlformats.org/drawingml/2006/table">
            <a:tbl>
              <a:tblPr firstRow="1" bandRow="1">
                <a:tableStyleId>{5C22544A-7EE6-4342-B048-85BDC9FD1C3A}</a:tableStyleId>
              </a:tblPr>
              <a:tblGrid>
                <a:gridCol w="2482073">
                  <a:extLst>
                    <a:ext uri="{9D8B030D-6E8A-4147-A177-3AD203B41FA5}">
                      <a16:colId xmlns:a16="http://schemas.microsoft.com/office/drawing/2014/main" val="409484730"/>
                    </a:ext>
                  </a:extLst>
                </a:gridCol>
              </a:tblGrid>
              <a:tr h="322107">
                <a:tc>
                  <a:txBody>
                    <a:bodyPr/>
                    <a:lstStyle/>
                    <a:p>
                      <a:r>
                        <a:rPr lang="en-US" altLang="zh-CN" dirty="0"/>
                        <a:t>Trapdoor, File id(list)</a:t>
                      </a:r>
                      <a:endParaRPr lang="zh-CN" altLang="en-US" dirty="0"/>
                    </a:p>
                  </a:txBody>
                  <a:tcPr/>
                </a:tc>
                <a:extLst>
                  <a:ext uri="{0D108BD9-81ED-4DB2-BD59-A6C34878D82A}">
                    <a16:rowId xmlns:a16="http://schemas.microsoft.com/office/drawing/2014/main" val="4232001770"/>
                  </a:ext>
                </a:extLst>
              </a:tr>
            </a:tbl>
          </a:graphicData>
        </a:graphic>
      </p:graphicFrame>
      <p:graphicFrame>
        <p:nvGraphicFramePr>
          <p:cNvPr id="46" name="表格 45">
            <a:extLst>
              <a:ext uri="{FF2B5EF4-FFF2-40B4-BE49-F238E27FC236}">
                <a16:creationId xmlns:a16="http://schemas.microsoft.com/office/drawing/2014/main" id="{D79D5356-53DB-4D03-9D12-E3494AC13E5C}"/>
              </a:ext>
            </a:extLst>
          </p:cNvPr>
          <p:cNvGraphicFramePr>
            <a:graphicFrameLocks noGrp="1"/>
          </p:cNvGraphicFramePr>
          <p:nvPr>
            <p:extLst>
              <p:ext uri="{D42A27DB-BD31-4B8C-83A1-F6EECF244321}">
                <p14:modId xmlns:p14="http://schemas.microsoft.com/office/powerpoint/2010/main" val="1765700752"/>
              </p:ext>
            </p:extLst>
          </p:nvPr>
        </p:nvGraphicFramePr>
        <p:xfrm>
          <a:off x="5314814" y="4065577"/>
          <a:ext cx="5119012" cy="1112520"/>
        </p:xfrm>
        <a:graphic>
          <a:graphicData uri="http://schemas.openxmlformats.org/drawingml/2006/table">
            <a:tbl>
              <a:tblPr firstRow="1" bandRow="1">
                <a:tableStyleId>{5C22544A-7EE6-4342-B048-85BDC9FD1C3A}</a:tableStyleId>
              </a:tblPr>
              <a:tblGrid>
                <a:gridCol w="1279753">
                  <a:extLst>
                    <a:ext uri="{9D8B030D-6E8A-4147-A177-3AD203B41FA5}">
                      <a16:colId xmlns:a16="http://schemas.microsoft.com/office/drawing/2014/main" val="3809872240"/>
                    </a:ext>
                  </a:extLst>
                </a:gridCol>
                <a:gridCol w="1279753">
                  <a:extLst>
                    <a:ext uri="{9D8B030D-6E8A-4147-A177-3AD203B41FA5}">
                      <a16:colId xmlns:a16="http://schemas.microsoft.com/office/drawing/2014/main" val="2645634970"/>
                    </a:ext>
                  </a:extLst>
                </a:gridCol>
                <a:gridCol w="1279753">
                  <a:extLst>
                    <a:ext uri="{9D8B030D-6E8A-4147-A177-3AD203B41FA5}">
                      <a16:colId xmlns:a16="http://schemas.microsoft.com/office/drawing/2014/main" val="2853645178"/>
                    </a:ext>
                  </a:extLst>
                </a:gridCol>
                <a:gridCol w="1279753">
                  <a:extLst>
                    <a:ext uri="{9D8B030D-6E8A-4147-A177-3AD203B41FA5}">
                      <a16:colId xmlns:a16="http://schemas.microsoft.com/office/drawing/2014/main" val="1022787832"/>
                    </a:ext>
                  </a:extLst>
                </a:gridCol>
              </a:tblGrid>
              <a:tr h="370840">
                <a:tc>
                  <a:txBody>
                    <a:bodyPr/>
                    <a:lstStyle/>
                    <a:p>
                      <a:r>
                        <a:rPr lang="en-US" altLang="zh-CN" dirty="0"/>
                        <a:t>Trapdoor</a:t>
                      </a:r>
                      <a:endParaRPr lang="zh-CN" altLang="en-US" dirty="0"/>
                    </a:p>
                  </a:txBody>
                  <a:tcPr>
                    <a:solidFill>
                      <a:schemeClr val="accent1"/>
                    </a:solidFill>
                  </a:tcPr>
                </a:tc>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dirty="0"/>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sp>
        <p:nvSpPr>
          <p:cNvPr id="51" name="文本框 50">
            <a:extLst>
              <a:ext uri="{FF2B5EF4-FFF2-40B4-BE49-F238E27FC236}">
                <a16:creationId xmlns:a16="http://schemas.microsoft.com/office/drawing/2014/main" id="{F2A6F298-C74F-4374-8043-8A64476B8D49}"/>
              </a:ext>
            </a:extLst>
          </p:cNvPr>
          <p:cNvSpPr txBox="1"/>
          <p:nvPr/>
        </p:nvSpPr>
        <p:spPr>
          <a:xfrm>
            <a:off x="7790051" y="5296071"/>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sp>
        <p:nvSpPr>
          <p:cNvPr id="52" name="文本框 51">
            <a:extLst>
              <a:ext uri="{FF2B5EF4-FFF2-40B4-BE49-F238E27FC236}">
                <a16:creationId xmlns:a16="http://schemas.microsoft.com/office/drawing/2014/main" id="{48799CC9-8075-42EF-BDB5-8141A4B6E4DA}"/>
              </a:ext>
            </a:extLst>
          </p:cNvPr>
          <p:cNvSpPr txBox="1"/>
          <p:nvPr/>
        </p:nvSpPr>
        <p:spPr>
          <a:xfrm>
            <a:off x="10597042" y="4062997"/>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53" name="直接箭头连接符 52">
            <a:extLst>
              <a:ext uri="{FF2B5EF4-FFF2-40B4-BE49-F238E27FC236}">
                <a16:creationId xmlns:a16="http://schemas.microsoft.com/office/drawing/2014/main" id="{18AC628E-BF5A-459F-9588-99E65A60CD30}"/>
              </a:ext>
            </a:extLst>
          </p:cNvPr>
          <p:cNvCxnSpPr>
            <a:cxnSpLocks/>
            <a:stCxn id="44" idx="3"/>
            <a:endCxn id="46" idx="1"/>
          </p:cNvCxnSpPr>
          <p:nvPr/>
        </p:nvCxnSpPr>
        <p:spPr>
          <a:xfrm>
            <a:off x="3438032" y="4197336"/>
            <a:ext cx="1876782" cy="42450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336E38CF-0B87-4EFB-99B8-3303335BD012}"/>
              </a:ext>
            </a:extLst>
          </p:cNvPr>
          <p:cNvSpPr txBox="1"/>
          <p:nvPr/>
        </p:nvSpPr>
        <p:spPr>
          <a:xfrm>
            <a:off x="4012942" y="2244327"/>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search</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1" name="文本框 60">
            <a:extLst>
              <a:ext uri="{FF2B5EF4-FFF2-40B4-BE49-F238E27FC236}">
                <a16:creationId xmlns:a16="http://schemas.microsoft.com/office/drawing/2014/main" id="{05C95D99-9972-45E2-8AB2-75D11F0B60F0}"/>
              </a:ext>
            </a:extLst>
          </p:cNvPr>
          <p:cNvSpPr txBox="1"/>
          <p:nvPr/>
        </p:nvSpPr>
        <p:spPr>
          <a:xfrm>
            <a:off x="4339089" y="3327444"/>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return</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2" name="文本框 61">
            <a:extLst>
              <a:ext uri="{FF2B5EF4-FFF2-40B4-BE49-F238E27FC236}">
                <a16:creationId xmlns:a16="http://schemas.microsoft.com/office/drawing/2014/main" id="{B7DC040C-D706-436D-9C4D-25035267851E}"/>
              </a:ext>
            </a:extLst>
          </p:cNvPr>
          <p:cNvSpPr txBox="1"/>
          <p:nvPr/>
        </p:nvSpPr>
        <p:spPr>
          <a:xfrm>
            <a:off x="4200927" y="3917815"/>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add</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64" name="表格 63">
            <a:extLst>
              <a:ext uri="{FF2B5EF4-FFF2-40B4-BE49-F238E27FC236}">
                <a16:creationId xmlns:a16="http://schemas.microsoft.com/office/drawing/2014/main" id="{F5CDDCC7-07E5-4088-BFE9-10E6B74EC2A9}"/>
              </a:ext>
            </a:extLst>
          </p:cNvPr>
          <p:cNvGraphicFramePr>
            <a:graphicFrameLocks noGrp="1"/>
          </p:cNvGraphicFramePr>
          <p:nvPr>
            <p:extLst>
              <p:ext uri="{D42A27DB-BD31-4B8C-83A1-F6EECF244321}">
                <p14:modId xmlns:p14="http://schemas.microsoft.com/office/powerpoint/2010/main" val="1183493392"/>
              </p:ext>
            </p:extLst>
          </p:nvPr>
        </p:nvGraphicFramePr>
        <p:xfrm>
          <a:off x="375621" y="5475415"/>
          <a:ext cx="5632155" cy="370840"/>
        </p:xfrm>
        <a:graphic>
          <a:graphicData uri="http://schemas.openxmlformats.org/drawingml/2006/table">
            <a:tbl>
              <a:tblPr firstRow="1" bandRow="1">
                <a:tableStyleId>{5C22544A-7EE6-4342-B048-85BDC9FD1C3A}</a:tableStyleId>
              </a:tblPr>
              <a:tblGrid>
                <a:gridCol w="1126431">
                  <a:extLst>
                    <a:ext uri="{9D8B030D-6E8A-4147-A177-3AD203B41FA5}">
                      <a16:colId xmlns:a16="http://schemas.microsoft.com/office/drawing/2014/main" val="1612002391"/>
                    </a:ext>
                  </a:extLst>
                </a:gridCol>
                <a:gridCol w="1126431">
                  <a:extLst>
                    <a:ext uri="{9D8B030D-6E8A-4147-A177-3AD203B41FA5}">
                      <a16:colId xmlns:a16="http://schemas.microsoft.com/office/drawing/2014/main" val="2754722710"/>
                    </a:ext>
                  </a:extLst>
                </a:gridCol>
                <a:gridCol w="1126431">
                  <a:extLst>
                    <a:ext uri="{9D8B030D-6E8A-4147-A177-3AD203B41FA5}">
                      <a16:colId xmlns:a16="http://schemas.microsoft.com/office/drawing/2014/main" val="165097585"/>
                    </a:ext>
                  </a:extLst>
                </a:gridCol>
                <a:gridCol w="1126431">
                  <a:extLst>
                    <a:ext uri="{9D8B030D-6E8A-4147-A177-3AD203B41FA5}">
                      <a16:colId xmlns:a16="http://schemas.microsoft.com/office/drawing/2014/main" val="19609632"/>
                    </a:ext>
                  </a:extLst>
                </a:gridCol>
                <a:gridCol w="1126431">
                  <a:extLst>
                    <a:ext uri="{9D8B030D-6E8A-4147-A177-3AD203B41FA5}">
                      <a16:colId xmlns:a16="http://schemas.microsoft.com/office/drawing/2014/main" val="238565298"/>
                    </a:ext>
                  </a:extLst>
                </a:gridCol>
              </a:tblGrid>
              <a:tr h="370840">
                <a:tc>
                  <a:txBody>
                    <a:bodyPr/>
                    <a:lstStyle/>
                    <a:p>
                      <a:r>
                        <a:rPr lang="en-US" altLang="zh-CN" dirty="0"/>
                        <a:t>File1</a:t>
                      </a:r>
                      <a:endParaRPr lang="zh-CN" altLang="en-US" dirty="0"/>
                    </a:p>
                  </a:txBody>
                  <a:tcPr/>
                </a:tc>
                <a:tc>
                  <a:txBody>
                    <a:bodyPr/>
                    <a:lstStyle/>
                    <a:p>
                      <a:r>
                        <a:rPr lang="en-US" altLang="zh-CN" b="0" dirty="0"/>
                        <a:t>File2</a:t>
                      </a:r>
                      <a:endParaRPr lang="zh-CN" altLang="en-US" b="0" dirty="0"/>
                    </a:p>
                  </a:txBody>
                  <a:tcPr/>
                </a:tc>
                <a:tc>
                  <a:txBody>
                    <a:bodyPr/>
                    <a:lstStyle/>
                    <a:p>
                      <a:r>
                        <a:rPr lang="en-US" altLang="zh-CN" dirty="0"/>
                        <a:t>File3</a:t>
                      </a:r>
                      <a:endParaRPr lang="zh-CN" altLang="en-US" dirty="0"/>
                    </a:p>
                  </a:txBody>
                  <a:tcPr/>
                </a:tc>
                <a:tc>
                  <a:txBody>
                    <a:bodyPr/>
                    <a:lstStyle/>
                    <a:p>
                      <a:r>
                        <a:rPr lang="en-US" altLang="zh-CN" dirty="0"/>
                        <a:t>File4</a:t>
                      </a:r>
                      <a:endParaRPr lang="zh-CN" altLang="en-US" dirty="0"/>
                    </a:p>
                  </a:txBody>
                  <a:tcPr/>
                </a:tc>
                <a:tc>
                  <a:txBody>
                    <a:bodyPr/>
                    <a:lstStyle/>
                    <a:p>
                      <a:r>
                        <a:rPr lang="en-US" altLang="zh-CN" dirty="0"/>
                        <a:t>file</a:t>
                      </a:r>
                      <a:endParaRPr lang="zh-CN" altLang="en-US" dirty="0"/>
                    </a:p>
                  </a:txBody>
                  <a:tcPr/>
                </a:tc>
                <a:extLst>
                  <a:ext uri="{0D108BD9-81ED-4DB2-BD59-A6C34878D82A}">
                    <a16:rowId xmlns:a16="http://schemas.microsoft.com/office/drawing/2014/main" val="536247595"/>
                  </a:ext>
                </a:extLst>
              </a:tr>
            </a:tbl>
          </a:graphicData>
        </a:graphic>
      </p:graphicFrame>
      <p:sp>
        <p:nvSpPr>
          <p:cNvPr id="65" name="文本框 64">
            <a:extLst>
              <a:ext uri="{FF2B5EF4-FFF2-40B4-BE49-F238E27FC236}">
                <a16:creationId xmlns:a16="http://schemas.microsoft.com/office/drawing/2014/main" id="{E1D2DF25-D9A1-4DFB-A7BE-FEBC6303AE5F}"/>
              </a:ext>
            </a:extLst>
          </p:cNvPr>
          <p:cNvSpPr txBox="1"/>
          <p:nvPr/>
        </p:nvSpPr>
        <p:spPr>
          <a:xfrm>
            <a:off x="6007776" y="5101434"/>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66" name="直接箭头连接符 65">
            <a:extLst>
              <a:ext uri="{FF2B5EF4-FFF2-40B4-BE49-F238E27FC236}">
                <a16:creationId xmlns:a16="http://schemas.microsoft.com/office/drawing/2014/main" id="{5FBF6EDC-E534-4DA4-BE31-DF0C9A0F7E22}"/>
              </a:ext>
            </a:extLst>
          </p:cNvPr>
          <p:cNvCxnSpPr>
            <a:cxnSpLocks/>
            <a:stCxn id="44" idx="2"/>
          </p:cNvCxnSpPr>
          <p:nvPr/>
        </p:nvCxnSpPr>
        <p:spPr>
          <a:xfrm flipH="1">
            <a:off x="2184164" y="4380216"/>
            <a:ext cx="12831" cy="10951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99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ADF56B5-39DF-4B20-8A13-6DD0EDD9A961}"/>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DD7C690B-43B4-437F-91D2-319523B5C290}"/>
              </a:ext>
            </a:extLst>
          </p:cNvPr>
          <p:cNvSpPr>
            <a:spLocks noGrp="1"/>
          </p:cNvSpPr>
          <p:nvPr>
            <p:ph type="body" sz="quarter" idx="12"/>
          </p:nvPr>
        </p:nvSpPr>
        <p:spPr/>
        <p:txBody>
          <a:bodyPr/>
          <a:lstStyle/>
          <a:p>
            <a:r>
              <a:rPr kumimoji="1" lang="en-US" altLang="zh-CN" dirty="0"/>
              <a:t>Completed Work</a:t>
            </a:r>
            <a:endParaRPr kumimoji="1" lang="zh-CN" altLang="en-US" dirty="0"/>
          </a:p>
        </p:txBody>
      </p:sp>
      <p:graphicFrame>
        <p:nvGraphicFramePr>
          <p:cNvPr id="5" name="表格 4">
            <a:extLst>
              <a:ext uri="{FF2B5EF4-FFF2-40B4-BE49-F238E27FC236}">
                <a16:creationId xmlns:a16="http://schemas.microsoft.com/office/drawing/2014/main" id="{BAF6EC21-A69A-4790-8832-2AB539421E91}"/>
              </a:ext>
            </a:extLst>
          </p:cNvPr>
          <p:cNvGraphicFramePr>
            <a:graphicFrameLocks noGrp="1"/>
          </p:cNvGraphicFramePr>
          <p:nvPr>
            <p:extLst>
              <p:ext uri="{D42A27DB-BD31-4B8C-83A1-F6EECF244321}">
                <p14:modId xmlns:p14="http://schemas.microsoft.com/office/powerpoint/2010/main" val="1972669637"/>
              </p:ext>
            </p:extLst>
          </p:nvPr>
        </p:nvGraphicFramePr>
        <p:xfrm>
          <a:off x="590476" y="1827703"/>
          <a:ext cx="1098476" cy="370840"/>
        </p:xfrm>
        <a:graphic>
          <a:graphicData uri="http://schemas.openxmlformats.org/drawingml/2006/table">
            <a:tbl>
              <a:tblPr firstRow="1" bandRow="1">
                <a:tableStyleId>{5C22544A-7EE6-4342-B048-85BDC9FD1C3A}</a:tableStyleId>
              </a:tblPr>
              <a:tblGrid>
                <a:gridCol w="1098476">
                  <a:extLst>
                    <a:ext uri="{9D8B030D-6E8A-4147-A177-3AD203B41FA5}">
                      <a16:colId xmlns:a16="http://schemas.microsoft.com/office/drawing/2014/main" val="4054247017"/>
                    </a:ext>
                  </a:extLst>
                </a:gridCol>
              </a:tblGrid>
              <a:tr h="370840">
                <a:tc>
                  <a:txBody>
                    <a:bodyPr/>
                    <a:lstStyle/>
                    <a:p>
                      <a:pPr algn="ctr"/>
                      <a:r>
                        <a:rPr lang="en-US" altLang="zh-CN" dirty="0"/>
                        <a:t>AC</a:t>
                      </a:r>
                      <a:endParaRPr lang="zh-CN" altLang="en-US" dirty="0"/>
                    </a:p>
                  </a:txBody>
                  <a:tcPr/>
                </a:tc>
                <a:extLst>
                  <a:ext uri="{0D108BD9-81ED-4DB2-BD59-A6C34878D82A}">
                    <a16:rowId xmlns:a16="http://schemas.microsoft.com/office/drawing/2014/main" val="3799926838"/>
                  </a:ext>
                </a:extLst>
              </a:tr>
            </a:tbl>
          </a:graphicData>
        </a:graphic>
      </p:graphicFrame>
      <p:graphicFrame>
        <p:nvGraphicFramePr>
          <p:cNvPr id="6" name="表格 5">
            <a:extLst>
              <a:ext uri="{FF2B5EF4-FFF2-40B4-BE49-F238E27FC236}">
                <a16:creationId xmlns:a16="http://schemas.microsoft.com/office/drawing/2014/main" id="{69CBC287-7B84-4DC6-9ED5-268183084FFB}"/>
              </a:ext>
            </a:extLst>
          </p:cNvPr>
          <p:cNvGraphicFramePr>
            <a:graphicFrameLocks noGrp="1"/>
          </p:cNvGraphicFramePr>
          <p:nvPr>
            <p:extLst>
              <p:ext uri="{D42A27DB-BD31-4B8C-83A1-F6EECF244321}">
                <p14:modId xmlns:p14="http://schemas.microsoft.com/office/powerpoint/2010/main" val="3328318582"/>
              </p:ext>
            </p:extLst>
          </p:nvPr>
        </p:nvGraphicFramePr>
        <p:xfrm>
          <a:off x="2894404" y="1827703"/>
          <a:ext cx="1774415" cy="370840"/>
        </p:xfrm>
        <a:graphic>
          <a:graphicData uri="http://schemas.openxmlformats.org/drawingml/2006/table">
            <a:tbl>
              <a:tblPr firstRow="1" bandRow="1">
                <a:tableStyleId>{5C22544A-7EE6-4342-B048-85BDC9FD1C3A}</a:tableStyleId>
              </a:tblPr>
              <a:tblGrid>
                <a:gridCol w="1774415">
                  <a:extLst>
                    <a:ext uri="{9D8B030D-6E8A-4147-A177-3AD203B41FA5}">
                      <a16:colId xmlns:a16="http://schemas.microsoft.com/office/drawing/2014/main" val="4054247017"/>
                    </a:ext>
                  </a:extLst>
                </a:gridCol>
              </a:tblGrid>
              <a:tr h="370840">
                <a:tc>
                  <a:txBody>
                    <a:bodyPr/>
                    <a:lstStyle/>
                    <a:p>
                      <a:r>
                        <a:rPr lang="en-US" altLang="zh-CN" dirty="0"/>
                        <a:t>Accumulator</a:t>
                      </a:r>
                      <a:endParaRPr lang="zh-CN" altLang="en-US" dirty="0"/>
                    </a:p>
                  </a:txBody>
                  <a:tcPr/>
                </a:tc>
                <a:extLst>
                  <a:ext uri="{0D108BD9-81ED-4DB2-BD59-A6C34878D82A}">
                    <a16:rowId xmlns:a16="http://schemas.microsoft.com/office/drawing/2014/main" val="3799926838"/>
                  </a:ext>
                </a:extLst>
              </a:tr>
            </a:tbl>
          </a:graphicData>
        </a:graphic>
      </p:graphicFrame>
      <p:graphicFrame>
        <p:nvGraphicFramePr>
          <p:cNvPr id="7" name="表格 6">
            <a:extLst>
              <a:ext uri="{FF2B5EF4-FFF2-40B4-BE49-F238E27FC236}">
                <a16:creationId xmlns:a16="http://schemas.microsoft.com/office/drawing/2014/main" id="{25B113A6-49A6-4BB9-B689-C740EBF198ED}"/>
              </a:ext>
            </a:extLst>
          </p:cNvPr>
          <p:cNvGraphicFramePr>
            <a:graphicFrameLocks noGrp="1"/>
          </p:cNvGraphicFramePr>
          <p:nvPr>
            <p:extLst>
              <p:ext uri="{D42A27DB-BD31-4B8C-83A1-F6EECF244321}">
                <p14:modId xmlns:p14="http://schemas.microsoft.com/office/powerpoint/2010/main" val="412212675"/>
              </p:ext>
            </p:extLst>
          </p:nvPr>
        </p:nvGraphicFramePr>
        <p:xfrm>
          <a:off x="5874271" y="1827703"/>
          <a:ext cx="4565068" cy="370840"/>
        </p:xfrm>
        <a:graphic>
          <a:graphicData uri="http://schemas.openxmlformats.org/drawingml/2006/table">
            <a:tbl>
              <a:tblPr firstRow="1" bandRow="1">
                <a:tableStyleId>{5C22544A-7EE6-4342-B048-85BDC9FD1C3A}</a:tableStyleId>
              </a:tblPr>
              <a:tblGrid>
                <a:gridCol w="1141267">
                  <a:extLst>
                    <a:ext uri="{9D8B030D-6E8A-4147-A177-3AD203B41FA5}">
                      <a16:colId xmlns:a16="http://schemas.microsoft.com/office/drawing/2014/main" val="649214851"/>
                    </a:ext>
                  </a:extLst>
                </a:gridCol>
                <a:gridCol w="1141267">
                  <a:extLst>
                    <a:ext uri="{9D8B030D-6E8A-4147-A177-3AD203B41FA5}">
                      <a16:colId xmlns:a16="http://schemas.microsoft.com/office/drawing/2014/main" val="884327832"/>
                    </a:ext>
                  </a:extLst>
                </a:gridCol>
                <a:gridCol w="1141267">
                  <a:extLst>
                    <a:ext uri="{9D8B030D-6E8A-4147-A177-3AD203B41FA5}">
                      <a16:colId xmlns:a16="http://schemas.microsoft.com/office/drawing/2014/main" val="4068878132"/>
                    </a:ext>
                  </a:extLst>
                </a:gridCol>
                <a:gridCol w="1141267">
                  <a:extLst>
                    <a:ext uri="{9D8B030D-6E8A-4147-A177-3AD203B41FA5}">
                      <a16:colId xmlns:a16="http://schemas.microsoft.com/office/drawing/2014/main" val="2034024123"/>
                    </a:ext>
                  </a:extLst>
                </a:gridCol>
              </a:tblGrid>
              <a:tr h="370840">
                <a:tc>
                  <a:txBody>
                    <a:bodyPr/>
                    <a:lstStyle/>
                    <a:p>
                      <a:r>
                        <a:rPr lang="en-US" altLang="zh-CN" dirty="0"/>
                        <a:t>Word1</a:t>
                      </a:r>
                      <a:endParaRPr lang="zh-CN" altLang="en-US" dirty="0"/>
                    </a:p>
                  </a:txBody>
                  <a:tcPr/>
                </a:tc>
                <a:tc>
                  <a:txBody>
                    <a:bodyPr/>
                    <a:lstStyle/>
                    <a:p>
                      <a:r>
                        <a:rPr lang="en-US" altLang="zh-CN" dirty="0"/>
                        <a:t>Word2</a:t>
                      </a:r>
                      <a:endParaRPr lang="zh-CN" altLang="en-US" dirty="0"/>
                    </a:p>
                  </a:txBody>
                  <a:tcPr/>
                </a:tc>
                <a:tc>
                  <a:txBody>
                    <a:bodyPr/>
                    <a:lstStyle/>
                    <a:p>
                      <a:r>
                        <a:rPr lang="en-US" altLang="zh-CN" dirty="0"/>
                        <a:t>Word3</a:t>
                      </a:r>
                      <a:endParaRPr lang="zh-CN" altLang="en-US" dirty="0"/>
                    </a:p>
                  </a:txBody>
                  <a:tcPr/>
                </a:tc>
                <a:tc>
                  <a:txBody>
                    <a:bodyPr/>
                    <a:lstStyle/>
                    <a:p>
                      <a:r>
                        <a:rPr lang="en-US" altLang="zh-CN" dirty="0"/>
                        <a:t>Word4</a:t>
                      </a:r>
                      <a:endParaRPr lang="zh-CN" altLang="en-US" dirty="0"/>
                    </a:p>
                  </a:txBody>
                  <a:tcPr/>
                </a:tc>
                <a:extLst>
                  <a:ext uri="{0D108BD9-81ED-4DB2-BD59-A6C34878D82A}">
                    <a16:rowId xmlns:a16="http://schemas.microsoft.com/office/drawing/2014/main" val="2205423368"/>
                  </a:ext>
                </a:extLst>
              </a:tr>
            </a:tbl>
          </a:graphicData>
        </a:graphic>
      </p:graphicFrame>
      <p:sp>
        <p:nvSpPr>
          <p:cNvPr id="8" name="文本框 7">
            <a:extLst>
              <a:ext uri="{FF2B5EF4-FFF2-40B4-BE49-F238E27FC236}">
                <a16:creationId xmlns:a16="http://schemas.microsoft.com/office/drawing/2014/main" id="{DD84BE4C-A046-4F27-9D49-B4B6E699219E}"/>
              </a:ext>
            </a:extLst>
          </p:cNvPr>
          <p:cNvSpPr txBox="1"/>
          <p:nvPr/>
        </p:nvSpPr>
        <p:spPr>
          <a:xfrm>
            <a:off x="10509985" y="1453830"/>
            <a:ext cx="1091539" cy="754374"/>
          </a:xfrm>
          <a:prstGeom prst="rect">
            <a:avLst/>
          </a:prstGeom>
          <a:noFill/>
        </p:spPr>
        <p:txBody>
          <a:bodyPr wrap="square" rtlCol="0">
            <a:spAutoFit/>
          </a:bodyPr>
          <a:lstStyle/>
          <a:p>
            <a:pPr>
              <a:lnSpc>
                <a:spcPct val="1300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36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9" name="文本框 8">
            <a:extLst>
              <a:ext uri="{FF2B5EF4-FFF2-40B4-BE49-F238E27FC236}">
                <a16:creationId xmlns:a16="http://schemas.microsoft.com/office/drawing/2014/main" id="{00E7908D-8005-4627-8B16-78FC73F0171D}"/>
              </a:ext>
            </a:extLst>
          </p:cNvPr>
          <p:cNvSpPr txBox="1"/>
          <p:nvPr/>
        </p:nvSpPr>
        <p:spPr>
          <a:xfrm>
            <a:off x="6788075" y="1186994"/>
            <a:ext cx="2979867" cy="533672"/>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Keyword list of a file</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11" name="连接符: 曲线 10">
            <a:extLst>
              <a:ext uri="{FF2B5EF4-FFF2-40B4-BE49-F238E27FC236}">
                <a16:creationId xmlns:a16="http://schemas.microsoft.com/office/drawing/2014/main" id="{6084FB84-6633-460E-B59E-643FD28FB515}"/>
              </a:ext>
            </a:extLst>
          </p:cNvPr>
          <p:cNvCxnSpPr>
            <a:cxnSpLocks/>
          </p:cNvCxnSpPr>
          <p:nvPr/>
        </p:nvCxnSpPr>
        <p:spPr>
          <a:xfrm rot="10800000" flipV="1">
            <a:off x="3741301" y="2186632"/>
            <a:ext cx="2565401" cy="11911"/>
          </a:xfrm>
          <a:prstGeom prst="curvedConnector4">
            <a:avLst>
              <a:gd name="adj1" fmla="val -1"/>
              <a:gd name="adj2" fmla="val 5902863"/>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C3553237-F961-4DD3-BADF-DE10F8AF10F0}"/>
              </a:ext>
            </a:extLst>
          </p:cNvPr>
          <p:cNvCxnSpPr>
            <a:cxnSpLocks/>
            <a:endCxn id="6" idx="2"/>
          </p:cNvCxnSpPr>
          <p:nvPr/>
        </p:nvCxnSpPr>
        <p:spPr>
          <a:xfrm rot="10800000" flipV="1">
            <a:off x="3781612" y="2186631"/>
            <a:ext cx="3805257" cy="11912"/>
          </a:xfrm>
          <a:prstGeom prst="curvedConnector4">
            <a:avLst>
              <a:gd name="adj1" fmla="val -388"/>
              <a:gd name="adj2" fmla="val 7347330"/>
            </a:avLst>
          </a:prstGeom>
          <a:ln w="63500" cap="rnd">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1F92ABB0-6925-4C34-8F58-0A62A3ECEF0A}"/>
              </a:ext>
            </a:extLst>
          </p:cNvPr>
          <p:cNvCxnSpPr>
            <a:cxnSpLocks/>
            <a:endCxn id="6" idx="2"/>
          </p:cNvCxnSpPr>
          <p:nvPr/>
        </p:nvCxnSpPr>
        <p:spPr>
          <a:xfrm rot="10800000" flipV="1">
            <a:off x="3781612" y="2186629"/>
            <a:ext cx="4932085" cy="11914"/>
          </a:xfrm>
          <a:prstGeom prst="curvedConnector4">
            <a:avLst>
              <a:gd name="adj1" fmla="val -436"/>
              <a:gd name="adj2" fmla="val 824905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9" name="连接符: 曲线 68">
            <a:extLst>
              <a:ext uri="{FF2B5EF4-FFF2-40B4-BE49-F238E27FC236}">
                <a16:creationId xmlns:a16="http://schemas.microsoft.com/office/drawing/2014/main" id="{C9D9786F-D962-4869-9F93-5B6493D295F6}"/>
              </a:ext>
            </a:extLst>
          </p:cNvPr>
          <p:cNvCxnSpPr>
            <a:cxnSpLocks/>
          </p:cNvCxnSpPr>
          <p:nvPr/>
        </p:nvCxnSpPr>
        <p:spPr>
          <a:xfrm rot="10800000" flipV="1">
            <a:off x="3781611" y="2221772"/>
            <a:ext cx="6072394" cy="11918"/>
          </a:xfrm>
          <a:prstGeom prst="curvedConnector4">
            <a:avLst>
              <a:gd name="adj1" fmla="val -177"/>
              <a:gd name="adj2" fmla="val 7794999"/>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468FEB6B-CD88-4DA6-9061-85BBCD794BE1}"/>
              </a:ext>
            </a:extLst>
          </p:cNvPr>
          <p:cNvCxnSpPr>
            <a:endCxn id="5" idx="3"/>
          </p:cNvCxnSpPr>
          <p:nvPr/>
        </p:nvCxnSpPr>
        <p:spPr>
          <a:xfrm flipH="1">
            <a:off x="1688952" y="2013123"/>
            <a:ext cx="120545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85" name="表格 84">
            <a:extLst>
              <a:ext uri="{FF2B5EF4-FFF2-40B4-BE49-F238E27FC236}">
                <a16:creationId xmlns:a16="http://schemas.microsoft.com/office/drawing/2014/main" id="{45952B37-63F8-4677-BDC7-FB9AE8EC1659}"/>
              </a:ext>
            </a:extLst>
          </p:cNvPr>
          <p:cNvGraphicFramePr>
            <a:graphicFrameLocks noGrp="1"/>
          </p:cNvGraphicFramePr>
          <p:nvPr>
            <p:extLst>
              <p:ext uri="{D42A27DB-BD31-4B8C-83A1-F6EECF244321}">
                <p14:modId xmlns:p14="http://schemas.microsoft.com/office/powerpoint/2010/main" val="2553793453"/>
              </p:ext>
            </p:extLst>
          </p:nvPr>
        </p:nvGraphicFramePr>
        <p:xfrm>
          <a:off x="171824" y="3317937"/>
          <a:ext cx="4239708" cy="370840"/>
        </p:xfrm>
        <a:graphic>
          <a:graphicData uri="http://schemas.openxmlformats.org/drawingml/2006/table">
            <a:tbl>
              <a:tblPr firstRow="1" bandRow="1">
                <a:tableStyleId>{5C22544A-7EE6-4342-B048-85BDC9FD1C3A}</a:tableStyleId>
              </a:tblPr>
              <a:tblGrid>
                <a:gridCol w="1059927">
                  <a:extLst>
                    <a:ext uri="{9D8B030D-6E8A-4147-A177-3AD203B41FA5}">
                      <a16:colId xmlns:a16="http://schemas.microsoft.com/office/drawing/2014/main" val="253221957"/>
                    </a:ext>
                  </a:extLst>
                </a:gridCol>
                <a:gridCol w="1059927">
                  <a:extLst>
                    <a:ext uri="{9D8B030D-6E8A-4147-A177-3AD203B41FA5}">
                      <a16:colId xmlns:a16="http://schemas.microsoft.com/office/drawing/2014/main" val="822771280"/>
                    </a:ext>
                  </a:extLst>
                </a:gridCol>
                <a:gridCol w="1059927">
                  <a:extLst>
                    <a:ext uri="{9D8B030D-6E8A-4147-A177-3AD203B41FA5}">
                      <a16:colId xmlns:a16="http://schemas.microsoft.com/office/drawing/2014/main" val="116801416"/>
                    </a:ext>
                  </a:extLst>
                </a:gridCol>
                <a:gridCol w="1059927">
                  <a:extLst>
                    <a:ext uri="{9D8B030D-6E8A-4147-A177-3AD203B41FA5}">
                      <a16:colId xmlns:a16="http://schemas.microsoft.com/office/drawing/2014/main" val="3114198775"/>
                    </a:ext>
                  </a:extLst>
                </a:gridCol>
              </a:tblGrid>
              <a:tr h="370840">
                <a:tc>
                  <a:txBody>
                    <a:bodyPr/>
                    <a:lstStyle/>
                    <a:p>
                      <a:r>
                        <a:rPr lang="en-US" altLang="zh-CN" dirty="0"/>
                        <a:t>C</a:t>
                      </a:r>
                      <a:r>
                        <a:rPr lang="en-US" altLang="zh-CN" baseline="-25000" dirty="0"/>
                        <a:t>1</a:t>
                      </a:r>
                      <a:endParaRPr lang="zh-CN" altLang="en-US" baseline="-25000" dirty="0"/>
                    </a:p>
                  </a:txBody>
                  <a:tcPr/>
                </a:tc>
                <a:tc>
                  <a:txBody>
                    <a:bodyPr/>
                    <a:lstStyle/>
                    <a:p>
                      <a:r>
                        <a:rPr lang="en-US" altLang="zh-CN" dirty="0"/>
                        <a:t>C</a:t>
                      </a:r>
                      <a:r>
                        <a:rPr lang="en-US" altLang="zh-CN" baseline="-25000" dirty="0"/>
                        <a:t>2</a:t>
                      </a:r>
                      <a:endParaRPr lang="zh-CN" altLang="en-US" baseline="-25000" dirty="0"/>
                    </a:p>
                  </a:txBody>
                  <a:tcPr/>
                </a:tc>
                <a:tc>
                  <a:txBody>
                    <a:bodyPr/>
                    <a:lstStyle/>
                    <a:p>
                      <a:r>
                        <a:rPr lang="en-US" altLang="zh-CN" dirty="0"/>
                        <a:t>C</a:t>
                      </a:r>
                      <a:r>
                        <a:rPr lang="en-US" altLang="zh-CN" baseline="-25000" dirty="0"/>
                        <a:t>3</a:t>
                      </a:r>
                      <a:endParaRPr lang="zh-CN" altLang="en-US" baseline="-25000" dirty="0"/>
                    </a:p>
                  </a:txBody>
                  <a:tcPr/>
                </a:tc>
                <a:tc>
                  <a:txBody>
                    <a:bodyPr/>
                    <a:lstStyle/>
                    <a:p>
                      <a:r>
                        <a:rPr lang="en-US" altLang="zh-CN" dirty="0"/>
                        <a:t>C</a:t>
                      </a:r>
                      <a:r>
                        <a:rPr lang="en-US" altLang="zh-CN" baseline="-25000" dirty="0"/>
                        <a:t>4</a:t>
                      </a:r>
                      <a:endParaRPr lang="zh-CN" altLang="en-US" baseline="-25000" dirty="0"/>
                    </a:p>
                  </a:txBody>
                  <a:tcPr/>
                </a:tc>
                <a:extLst>
                  <a:ext uri="{0D108BD9-81ED-4DB2-BD59-A6C34878D82A}">
                    <a16:rowId xmlns:a16="http://schemas.microsoft.com/office/drawing/2014/main" val="4177246045"/>
                  </a:ext>
                </a:extLst>
              </a:tr>
            </a:tbl>
          </a:graphicData>
        </a:graphic>
      </p:graphicFrame>
      <p:cxnSp>
        <p:nvCxnSpPr>
          <p:cNvPr id="86" name="直接箭头连接符 85">
            <a:extLst>
              <a:ext uri="{FF2B5EF4-FFF2-40B4-BE49-F238E27FC236}">
                <a16:creationId xmlns:a16="http://schemas.microsoft.com/office/drawing/2014/main" id="{849ACC78-888B-40DB-B29A-2B366D3032E5}"/>
              </a:ext>
            </a:extLst>
          </p:cNvPr>
          <p:cNvCxnSpPr>
            <a:cxnSpLocks/>
          </p:cNvCxnSpPr>
          <p:nvPr/>
        </p:nvCxnSpPr>
        <p:spPr>
          <a:xfrm flipH="1">
            <a:off x="2291678" y="2165523"/>
            <a:ext cx="755126" cy="94343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86BA24F9-048A-4173-9E4F-EDCF5B93BEB7}"/>
              </a:ext>
            </a:extLst>
          </p:cNvPr>
          <p:cNvSpPr txBox="1"/>
          <p:nvPr/>
        </p:nvSpPr>
        <p:spPr>
          <a:xfrm>
            <a:off x="4478231" y="2940750"/>
            <a:ext cx="1091539" cy="754374"/>
          </a:xfrm>
          <a:prstGeom prst="rect">
            <a:avLst/>
          </a:prstGeom>
          <a:noFill/>
        </p:spPr>
        <p:txBody>
          <a:bodyPr wrap="square" rtlCol="0">
            <a:spAutoFit/>
          </a:bodyPr>
          <a:lstStyle/>
          <a:p>
            <a:pPr>
              <a:lnSpc>
                <a:spcPct val="1300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36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89" name="文本框 88">
            <a:extLst>
              <a:ext uri="{FF2B5EF4-FFF2-40B4-BE49-F238E27FC236}">
                <a16:creationId xmlns:a16="http://schemas.microsoft.com/office/drawing/2014/main" id="{D34C14DF-1F1D-496B-A5AF-153A1546F496}"/>
              </a:ext>
            </a:extLst>
          </p:cNvPr>
          <p:cNvSpPr txBox="1"/>
          <p:nvPr/>
        </p:nvSpPr>
        <p:spPr>
          <a:xfrm>
            <a:off x="258183" y="1186994"/>
            <a:ext cx="4565067" cy="533672"/>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1. Calculate the accumulated value</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90" name="文本框 89">
            <a:extLst>
              <a:ext uri="{FF2B5EF4-FFF2-40B4-BE49-F238E27FC236}">
                <a16:creationId xmlns:a16="http://schemas.microsoft.com/office/drawing/2014/main" id="{B6B20F5D-91F2-4FC1-A8CF-35682842EF32}"/>
              </a:ext>
            </a:extLst>
          </p:cNvPr>
          <p:cNvSpPr txBox="1"/>
          <p:nvPr/>
        </p:nvSpPr>
        <p:spPr>
          <a:xfrm>
            <a:off x="258183" y="3991087"/>
            <a:ext cx="4078343" cy="533672"/>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Cambria" panose="02040503050406030204" pitchFamily="18" charset="0"/>
                <a:cs typeface="Calibri" panose="020F0502020204030204" pitchFamily="34" charset="0"/>
                <a:sym typeface="+mn-lt"/>
              </a:rPr>
              <a:t>2. Build accumulation index</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91" name="表格 90">
            <a:extLst>
              <a:ext uri="{FF2B5EF4-FFF2-40B4-BE49-F238E27FC236}">
                <a16:creationId xmlns:a16="http://schemas.microsoft.com/office/drawing/2014/main" id="{2B1D7012-EE02-4712-AE8C-BC222864CB86}"/>
              </a:ext>
            </a:extLst>
          </p:cNvPr>
          <p:cNvGraphicFramePr>
            <a:graphicFrameLocks noGrp="1"/>
          </p:cNvGraphicFramePr>
          <p:nvPr>
            <p:extLst>
              <p:ext uri="{D42A27DB-BD31-4B8C-83A1-F6EECF244321}">
                <p14:modId xmlns:p14="http://schemas.microsoft.com/office/powerpoint/2010/main" val="589327640"/>
              </p:ext>
            </p:extLst>
          </p:nvPr>
        </p:nvGraphicFramePr>
        <p:xfrm>
          <a:off x="759250" y="4773023"/>
          <a:ext cx="6028826" cy="1112520"/>
        </p:xfrm>
        <a:graphic>
          <a:graphicData uri="http://schemas.openxmlformats.org/drawingml/2006/table">
            <a:tbl>
              <a:tblPr firstRow="1" bandRow="1">
                <a:tableStyleId>{5C22544A-7EE6-4342-B048-85BDC9FD1C3A}</a:tableStyleId>
              </a:tblPr>
              <a:tblGrid>
                <a:gridCol w="3014413">
                  <a:extLst>
                    <a:ext uri="{9D8B030D-6E8A-4147-A177-3AD203B41FA5}">
                      <a16:colId xmlns:a16="http://schemas.microsoft.com/office/drawing/2014/main" val="3343406506"/>
                    </a:ext>
                  </a:extLst>
                </a:gridCol>
                <a:gridCol w="3014413">
                  <a:extLst>
                    <a:ext uri="{9D8B030D-6E8A-4147-A177-3AD203B41FA5}">
                      <a16:colId xmlns:a16="http://schemas.microsoft.com/office/drawing/2014/main" val="1424421516"/>
                    </a:ext>
                  </a:extLst>
                </a:gridCol>
              </a:tblGrid>
              <a:tr h="370840">
                <a:tc>
                  <a:txBody>
                    <a:bodyPr/>
                    <a:lstStyle/>
                    <a:p>
                      <a:r>
                        <a:rPr lang="en-US" altLang="zh-CN" dirty="0"/>
                        <a:t>File identifier</a:t>
                      </a:r>
                      <a:endParaRPr lang="zh-CN" altLang="en-US" dirty="0"/>
                    </a:p>
                  </a:txBody>
                  <a:tcPr>
                    <a:solidFill>
                      <a:schemeClr val="accent1"/>
                    </a:solidFill>
                  </a:tcPr>
                </a:tc>
                <a:tc>
                  <a:txBody>
                    <a:bodyPr/>
                    <a:lstStyle/>
                    <a:p>
                      <a:r>
                        <a:rPr lang="en-US" altLang="zh-CN" dirty="0"/>
                        <a:t>Accumulator value</a:t>
                      </a:r>
                      <a:endParaRPr lang="zh-CN" altLang="en-US" dirty="0"/>
                    </a:p>
                  </a:txBody>
                  <a:tcPr>
                    <a:solidFill>
                      <a:schemeClr val="accent1"/>
                    </a:solidFill>
                  </a:tcPr>
                </a:tc>
                <a:extLst>
                  <a:ext uri="{0D108BD9-81ED-4DB2-BD59-A6C34878D82A}">
                    <a16:rowId xmlns:a16="http://schemas.microsoft.com/office/drawing/2014/main" val="1416862285"/>
                  </a:ext>
                </a:extLst>
              </a:tr>
              <a:tr h="370840">
                <a:tc>
                  <a:txBody>
                    <a:bodyPr/>
                    <a:lstStyle/>
                    <a:p>
                      <a:r>
                        <a:rPr lang="en-US" altLang="zh-CN" dirty="0"/>
                        <a:t>ID</a:t>
                      </a:r>
                      <a:r>
                        <a:rPr lang="en-US" altLang="zh-CN" baseline="-25000" dirty="0"/>
                        <a:t>1</a:t>
                      </a:r>
                      <a:endParaRPr lang="zh-CN" altLang="en-US" baseline="-25000" dirty="0"/>
                    </a:p>
                  </a:txBody>
                  <a:tcPr>
                    <a:solidFill>
                      <a:schemeClr val="accent1"/>
                    </a:solidFill>
                  </a:tcPr>
                </a:tc>
                <a:tc>
                  <a:txBody>
                    <a:bodyPr/>
                    <a:lstStyle/>
                    <a:p>
                      <a:r>
                        <a:rPr lang="en-US" altLang="zh-CN" dirty="0"/>
                        <a:t>AC</a:t>
                      </a:r>
                      <a:r>
                        <a:rPr lang="en-US" altLang="zh-CN" baseline="-25000" dirty="0"/>
                        <a:t>1</a:t>
                      </a:r>
                      <a:endParaRPr lang="zh-CN" altLang="en-US" baseline="-25000" dirty="0"/>
                    </a:p>
                  </a:txBody>
                  <a:tcPr>
                    <a:solidFill>
                      <a:schemeClr val="accent1"/>
                    </a:solidFill>
                  </a:tcPr>
                </a:tc>
                <a:extLst>
                  <a:ext uri="{0D108BD9-81ED-4DB2-BD59-A6C34878D82A}">
                    <a16:rowId xmlns:a16="http://schemas.microsoft.com/office/drawing/2014/main" val="2496296810"/>
                  </a:ext>
                </a:extLst>
              </a:tr>
              <a:tr h="370840">
                <a:tc>
                  <a:txBody>
                    <a:bodyPr/>
                    <a:lstStyle/>
                    <a:p>
                      <a:pPr marL="0" algn="l" defTabSz="914400" rtl="0" eaLnBrk="1" latinLnBrk="0" hangingPunct="1"/>
                      <a:r>
                        <a:rPr lang="en-US" altLang="zh-CN" sz="1800" kern="1200" dirty="0">
                          <a:solidFill>
                            <a:schemeClr val="dk1"/>
                          </a:solidFill>
                          <a:latin typeface="+mn-lt"/>
                          <a:ea typeface="+mn-ea"/>
                          <a:cs typeface="+mn-cs"/>
                        </a:rPr>
                        <a:t>ID</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solidFill>
                      <a:schemeClr val="accent1"/>
                    </a:solidFill>
                  </a:tcPr>
                </a:tc>
                <a:tc>
                  <a:txBody>
                    <a:bodyPr/>
                    <a:lstStyle/>
                    <a:p>
                      <a:pPr marL="0" algn="l" defTabSz="914400" rtl="0" eaLnBrk="1" latinLnBrk="0" hangingPunct="1"/>
                      <a:r>
                        <a:rPr lang="en-US" altLang="zh-CN" sz="1800" kern="1200" dirty="0">
                          <a:solidFill>
                            <a:schemeClr val="dk1"/>
                          </a:solidFill>
                          <a:latin typeface="+mn-lt"/>
                          <a:ea typeface="+mn-ea"/>
                          <a:cs typeface="+mn-cs"/>
                        </a:rPr>
                        <a:t>AC</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390753383"/>
                  </a:ext>
                </a:extLst>
              </a:tr>
            </a:tbl>
          </a:graphicData>
        </a:graphic>
      </p:graphicFrame>
      <p:sp>
        <p:nvSpPr>
          <p:cNvPr id="92" name="文本框 91">
            <a:extLst>
              <a:ext uri="{FF2B5EF4-FFF2-40B4-BE49-F238E27FC236}">
                <a16:creationId xmlns:a16="http://schemas.microsoft.com/office/drawing/2014/main" id="{FB35F813-2F29-4419-9F8E-3C795C57C144}"/>
              </a:ext>
            </a:extLst>
          </p:cNvPr>
          <p:cNvSpPr txBox="1"/>
          <p:nvPr/>
        </p:nvSpPr>
        <p:spPr>
          <a:xfrm>
            <a:off x="3261781" y="6039114"/>
            <a:ext cx="1216450" cy="746423"/>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36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466382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DB9812-CC99-4600-AE08-FB12A75BD92E}"/>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8ACE7EA1-00FD-4FA4-BDE5-4121B7B8C37D}"/>
              </a:ext>
            </a:extLst>
          </p:cNvPr>
          <p:cNvSpPr>
            <a:spLocks noGrp="1"/>
          </p:cNvSpPr>
          <p:nvPr>
            <p:ph type="body" sz="quarter" idx="12"/>
          </p:nvPr>
        </p:nvSpPr>
        <p:spPr/>
        <p:txBody>
          <a:bodyPr/>
          <a:lstStyle/>
          <a:p>
            <a:r>
              <a:rPr kumimoji="1" lang="en-US" altLang="zh-CN" dirty="0"/>
              <a:t>Completed Work</a:t>
            </a:r>
            <a:endParaRPr kumimoji="1" lang="zh-CN" altLang="en-US" dirty="0"/>
          </a:p>
        </p:txBody>
      </p:sp>
      <p:graphicFrame>
        <p:nvGraphicFramePr>
          <p:cNvPr id="6" name="表格 5">
            <a:extLst>
              <a:ext uri="{FF2B5EF4-FFF2-40B4-BE49-F238E27FC236}">
                <a16:creationId xmlns:a16="http://schemas.microsoft.com/office/drawing/2014/main" id="{5415604E-4CAB-40D8-B13B-F2B42DF2743F}"/>
              </a:ext>
            </a:extLst>
          </p:cNvPr>
          <p:cNvGraphicFramePr>
            <a:graphicFrameLocks noGrp="1"/>
          </p:cNvGraphicFramePr>
          <p:nvPr>
            <p:extLst>
              <p:ext uri="{D42A27DB-BD31-4B8C-83A1-F6EECF244321}">
                <p14:modId xmlns:p14="http://schemas.microsoft.com/office/powerpoint/2010/main" val="1520856463"/>
              </p:ext>
            </p:extLst>
          </p:nvPr>
        </p:nvGraphicFramePr>
        <p:xfrm>
          <a:off x="5549342" y="1675209"/>
          <a:ext cx="5030296" cy="1112520"/>
        </p:xfrm>
        <a:graphic>
          <a:graphicData uri="http://schemas.openxmlformats.org/drawingml/2006/table">
            <a:tbl>
              <a:tblPr firstRow="1" bandRow="1">
                <a:tableStyleId>{5C22544A-7EE6-4342-B048-85BDC9FD1C3A}</a:tableStyleId>
              </a:tblPr>
              <a:tblGrid>
                <a:gridCol w="1257574">
                  <a:extLst>
                    <a:ext uri="{9D8B030D-6E8A-4147-A177-3AD203B41FA5}">
                      <a16:colId xmlns:a16="http://schemas.microsoft.com/office/drawing/2014/main" val="3484214010"/>
                    </a:ext>
                  </a:extLst>
                </a:gridCol>
                <a:gridCol w="1257574">
                  <a:extLst>
                    <a:ext uri="{9D8B030D-6E8A-4147-A177-3AD203B41FA5}">
                      <a16:colId xmlns:a16="http://schemas.microsoft.com/office/drawing/2014/main" val="2645634970"/>
                    </a:ext>
                  </a:extLst>
                </a:gridCol>
                <a:gridCol w="1257574">
                  <a:extLst>
                    <a:ext uri="{9D8B030D-6E8A-4147-A177-3AD203B41FA5}">
                      <a16:colId xmlns:a16="http://schemas.microsoft.com/office/drawing/2014/main" val="2853645178"/>
                    </a:ext>
                  </a:extLst>
                </a:gridCol>
                <a:gridCol w="1257574">
                  <a:extLst>
                    <a:ext uri="{9D8B030D-6E8A-4147-A177-3AD203B41FA5}">
                      <a16:colId xmlns:a16="http://schemas.microsoft.com/office/drawing/2014/main" val="1022787832"/>
                    </a:ext>
                  </a:extLst>
                </a:gridCol>
              </a:tblGrid>
              <a:tr h="370840">
                <a:tc>
                  <a:txBody>
                    <a:bodyPr/>
                    <a:lstStyle/>
                    <a:p>
                      <a:r>
                        <a:rPr lang="en-US" altLang="zh-CN" dirty="0"/>
                        <a:t>Trapdoor</a:t>
                      </a:r>
                      <a:endParaRPr lang="zh-CN" altLang="en-US" dirty="0"/>
                    </a:p>
                  </a:txBody>
                  <a:tcPr>
                    <a:solidFill>
                      <a:schemeClr val="accent1"/>
                    </a:solidFill>
                  </a:tcPr>
                </a:tc>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sp>
        <p:nvSpPr>
          <p:cNvPr id="10" name="文本框 9">
            <a:extLst>
              <a:ext uri="{FF2B5EF4-FFF2-40B4-BE49-F238E27FC236}">
                <a16:creationId xmlns:a16="http://schemas.microsoft.com/office/drawing/2014/main" id="{5363B540-99F5-41C8-A84E-82D4180E8232}"/>
              </a:ext>
            </a:extLst>
          </p:cNvPr>
          <p:cNvSpPr txBox="1"/>
          <p:nvPr/>
        </p:nvSpPr>
        <p:spPr>
          <a:xfrm>
            <a:off x="10579638" y="1541454"/>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17" name="表格 16">
            <a:extLst>
              <a:ext uri="{FF2B5EF4-FFF2-40B4-BE49-F238E27FC236}">
                <a16:creationId xmlns:a16="http://schemas.microsoft.com/office/drawing/2014/main" id="{13C261A0-E552-40CC-AA0F-B47C69474154}"/>
              </a:ext>
            </a:extLst>
          </p:cNvPr>
          <p:cNvGraphicFramePr>
            <a:graphicFrameLocks noGrp="1"/>
          </p:cNvGraphicFramePr>
          <p:nvPr>
            <p:extLst>
              <p:ext uri="{D42A27DB-BD31-4B8C-83A1-F6EECF244321}">
                <p14:modId xmlns:p14="http://schemas.microsoft.com/office/powerpoint/2010/main" val="527121786"/>
              </p:ext>
            </p:extLst>
          </p:nvPr>
        </p:nvGraphicFramePr>
        <p:xfrm>
          <a:off x="1173562" y="3929644"/>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pPr algn="ctr"/>
                      <a:r>
                        <a:rPr lang="en-US" altLang="zh-CN" dirty="0"/>
                        <a:t>Trapdoor, C</a:t>
                      </a:r>
                      <a:endParaRPr lang="zh-CN" altLang="en-US" dirty="0"/>
                    </a:p>
                  </a:txBody>
                  <a:tcPr/>
                </a:tc>
                <a:extLst>
                  <a:ext uri="{0D108BD9-81ED-4DB2-BD59-A6C34878D82A}">
                    <a16:rowId xmlns:a16="http://schemas.microsoft.com/office/drawing/2014/main" val="4232001770"/>
                  </a:ext>
                </a:extLst>
              </a:tr>
            </a:tbl>
          </a:graphicData>
        </a:graphic>
      </p:graphicFrame>
      <p:cxnSp>
        <p:nvCxnSpPr>
          <p:cNvPr id="19" name="直接箭头连接符 18">
            <a:extLst>
              <a:ext uri="{FF2B5EF4-FFF2-40B4-BE49-F238E27FC236}">
                <a16:creationId xmlns:a16="http://schemas.microsoft.com/office/drawing/2014/main" id="{A4C1C5B7-4D8D-45A7-933E-39049A7C0A04}"/>
              </a:ext>
            </a:extLst>
          </p:cNvPr>
          <p:cNvCxnSpPr>
            <a:cxnSpLocks/>
            <a:stCxn id="17" idx="3"/>
            <a:endCxn id="6" idx="1"/>
          </p:cNvCxnSpPr>
          <p:nvPr/>
        </p:nvCxnSpPr>
        <p:spPr>
          <a:xfrm flipV="1">
            <a:off x="3335848" y="2231469"/>
            <a:ext cx="2213494" cy="188359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C9520694-F6E5-46CF-A281-3B9CE9EB4829}"/>
              </a:ext>
            </a:extLst>
          </p:cNvPr>
          <p:cNvSpPr txBox="1"/>
          <p:nvPr/>
        </p:nvSpPr>
        <p:spPr>
          <a:xfrm>
            <a:off x="749820" y="1458466"/>
            <a:ext cx="3259637" cy="460126"/>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New search algorithm</a:t>
            </a:r>
          </a:p>
        </p:txBody>
      </p:sp>
      <p:cxnSp>
        <p:nvCxnSpPr>
          <p:cNvPr id="23" name="直接箭头连接符 22">
            <a:extLst>
              <a:ext uri="{FF2B5EF4-FFF2-40B4-BE49-F238E27FC236}">
                <a16:creationId xmlns:a16="http://schemas.microsoft.com/office/drawing/2014/main" id="{AA68CFB0-D38D-45FB-9335-D63783405BCD}"/>
              </a:ext>
            </a:extLst>
          </p:cNvPr>
          <p:cNvCxnSpPr>
            <a:cxnSpLocks/>
          </p:cNvCxnSpPr>
          <p:nvPr/>
        </p:nvCxnSpPr>
        <p:spPr>
          <a:xfrm>
            <a:off x="8064490" y="3260321"/>
            <a:ext cx="0" cy="136260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CE6818D-9EA4-4E31-AE77-1D94FF145FE5}"/>
              </a:ext>
            </a:extLst>
          </p:cNvPr>
          <p:cNvSpPr txBox="1"/>
          <p:nvPr/>
        </p:nvSpPr>
        <p:spPr>
          <a:xfrm>
            <a:off x="7055089" y="933133"/>
            <a:ext cx="2442257" cy="460126"/>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27" name="表格 26">
            <a:extLst>
              <a:ext uri="{FF2B5EF4-FFF2-40B4-BE49-F238E27FC236}">
                <a16:creationId xmlns:a16="http://schemas.microsoft.com/office/drawing/2014/main" id="{5AB6558D-41C4-48C9-8D38-9434C05CD812}"/>
              </a:ext>
            </a:extLst>
          </p:cNvPr>
          <p:cNvGraphicFramePr>
            <a:graphicFrameLocks noGrp="1"/>
          </p:cNvGraphicFramePr>
          <p:nvPr>
            <p:extLst>
              <p:ext uri="{D42A27DB-BD31-4B8C-83A1-F6EECF244321}">
                <p14:modId xmlns:p14="http://schemas.microsoft.com/office/powerpoint/2010/main" val="2465710108"/>
              </p:ext>
            </p:extLst>
          </p:nvPr>
        </p:nvGraphicFramePr>
        <p:xfrm>
          <a:off x="5142154" y="4622930"/>
          <a:ext cx="5632155" cy="370840"/>
        </p:xfrm>
        <a:graphic>
          <a:graphicData uri="http://schemas.openxmlformats.org/drawingml/2006/table">
            <a:tbl>
              <a:tblPr firstRow="1" bandRow="1">
                <a:tableStyleId>{5C22544A-7EE6-4342-B048-85BDC9FD1C3A}</a:tableStyleId>
              </a:tblPr>
              <a:tblGrid>
                <a:gridCol w="1126431">
                  <a:extLst>
                    <a:ext uri="{9D8B030D-6E8A-4147-A177-3AD203B41FA5}">
                      <a16:colId xmlns:a16="http://schemas.microsoft.com/office/drawing/2014/main" val="1824667481"/>
                    </a:ext>
                  </a:extLst>
                </a:gridCol>
                <a:gridCol w="1126431">
                  <a:extLst>
                    <a:ext uri="{9D8B030D-6E8A-4147-A177-3AD203B41FA5}">
                      <a16:colId xmlns:a16="http://schemas.microsoft.com/office/drawing/2014/main" val="2105693107"/>
                    </a:ext>
                  </a:extLst>
                </a:gridCol>
                <a:gridCol w="1126431">
                  <a:extLst>
                    <a:ext uri="{9D8B030D-6E8A-4147-A177-3AD203B41FA5}">
                      <a16:colId xmlns:a16="http://schemas.microsoft.com/office/drawing/2014/main" val="4102213189"/>
                    </a:ext>
                  </a:extLst>
                </a:gridCol>
                <a:gridCol w="1126431">
                  <a:extLst>
                    <a:ext uri="{9D8B030D-6E8A-4147-A177-3AD203B41FA5}">
                      <a16:colId xmlns:a16="http://schemas.microsoft.com/office/drawing/2014/main" val="329253003"/>
                    </a:ext>
                  </a:extLst>
                </a:gridCol>
                <a:gridCol w="1126431">
                  <a:extLst>
                    <a:ext uri="{9D8B030D-6E8A-4147-A177-3AD203B41FA5}">
                      <a16:colId xmlns:a16="http://schemas.microsoft.com/office/drawing/2014/main" val="1037190927"/>
                    </a:ext>
                  </a:extLst>
                </a:gridCol>
              </a:tblGrid>
              <a:tr h="370840">
                <a:tc>
                  <a:txBody>
                    <a:bodyPr/>
                    <a:lstStyle/>
                    <a:p>
                      <a:r>
                        <a:rPr lang="en-US" altLang="zh-CN" dirty="0"/>
                        <a:t>File1</a:t>
                      </a:r>
                      <a:endParaRPr lang="zh-CN" altLang="en-US" dirty="0"/>
                    </a:p>
                  </a:txBody>
                  <a:tcPr/>
                </a:tc>
                <a:tc>
                  <a:txBody>
                    <a:bodyPr/>
                    <a:lstStyle/>
                    <a:p>
                      <a:r>
                        <a:rPr lang="en-US" altLang="zh-CN" b="0" dirty="0"/>
                        <a:t>File2</a:t>
                      </a:r>
                      <a:endParaRPr lang="zh-CN" altLang="en-US" b="0" dirty="0"/>
                    </a:p>
                  </a:txBody>
                  <a:tcPr/>
                </a:tc>
                <a:tc>
                  <a:txBody>
                    <a:bodyPr/>
                    <a:lstStyle/>
                    <a:p>
                      <a:r>
                        <a:rPr lang="en-US" altLang="zh-CN" dirty="0"/>
                        <a:t>File3</a:t>
                      </a:r>
                      <a:endParaRPr lang="zh-CN" altLang="en-US" dirty="0"/>
                    </a:p>
                  </a:txBody>
                  <a:tcPr/>
                </a:tc>
                <a:tc>
                  <a:txBody>
                    <a:bodyPr/>
                    <a:lstStyle/>
                    <a:p>
                      <a:r>
                        <a:rPr lang="en-US" altLang="zh-CN" dirty="0"/>
                        <a:t>File4</a:t>
                      </a:r>
                      <a:endParaRPr lang="zh-CN" altLang="en-US" dirty="0"/>
                    </a:p>
                  </a:txBody>
                  <a:tcPr/>
                </a:tc>
                <a:tc>
                  <a:txBody>
                    <a:bodyPr/>
                    <a:lstStyle/>
                    <a:p>
                      <a:r>
                        <a:rPr lang="en-US" altLang="zh-CN" dirty="0"/>
                        <a:t>file</a:t>
                      </a:r>
                      <a:endParaRPr lang="zh-CN" altLang="en-US" dirty="0"/>
                    </a:p>
                  </a:txBody>
                  <a:tcPr/>
                </a:tc>
                <a:extLst>
                  <a:ext uri="{0D108BD9-81ED-4DB2-BD59-A6C34878D82A}">
                    <a16:rowId xmlns:a16="http://schemas.microsoft.com/office/drawing/2014/main" val="1100509616"/>
                  </a:ext>
                </a:extLst>
              </a:tr>
            </a:tbl>
          </a:graphicData>
        </a:graphic>
      </p:graphicFrame>
      <p:sp>
        <p:nvSpPr>
          <p:cNvPr id="28" name="文本框 27">
            <a:extLst>
              <a:ext uri="{FF2B5EF4-FFF2-40B4-BE49-F238E27FC236}">
                <a16:creationId xmlns:a16="http://schemas.microsoft.com/office/drawing/2014/main" id="{F40A8A16-05CC-4142-A480-15501C4D872B}"/>
              </a:ext>
            </a:extLst>
          </p:cNvPr>
          <p:cNvSpPr txBox="1"/>
          <p:nvPr/>
        </p:nvSpPr>
        <p:spPr>
          <a:xfrm>
            <a:off x="10896600" y="4208970"/>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4" name="文本框 13">
            <a:extLst>
              <a:ext uri="{FF2B5EF4-FFF2-40B4-BE49-F238E27FC236}">
                <a16:creationId xmlns:a16="http://schemas.microsoft.com/office/drawing/2014/main" id="{C408180D-699C-49E4-B11A-8EB33072D440}"/>
              </a:ext>
            </a:extLst>
          </p:cNvPr>
          <p:cNvSpPr txBox="1"/>
          <p:nvPr/>
        </p:nvSpPr>
        <p:spPr>
          <a:xfrm>
            <a:off x="7852805" y="2850356"/>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sp>
        <p:nvSpPr>
          <p:cNvPr id="7" name="文本框 6">
            <a:extLst>
              <a:ext uri="{FF2B5EF4-FFF2-40B4-BE49-F238E27FC236}">
                <a16:creationId xmlns:a16="http://schemas.microsoft.com/office/drawing/2014/main" id="{887FCDAE-D387-47AD-B95A-7D648D678039}"/>
              </a:ext>
            </a:extLst>
          </p:cNvPr>
          <p:cNvSpPr txBox="1"/>
          <p:nvPr/>
        </p:nvSpPr>
        <p:spPr>
          <a:xfrm>
            <a:off x="1032385" y="2900417"/>
            <a:ext cx="2910254" cy="455125"/>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①</a:t>
            </a: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 Hit</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03633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A7C060-52F6-4507-8FC8-FD70126A78E3}"/>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06B9C6F-3FDC-4A82-9B9B-C0CB813F61B5}"/>
              </a:ext>
            </a:extLst>
          </p:cNvPr>
          <p:cNvSpPr>
            <a:spLocks noGrp="1"/>
          </p:cNvSpPr>
          <p:nvPr>
            <p:ph type="body" sz="quarter" idx="12"/>
          </p:nvPr>
        </p:nvSpPr>
        <p:spPr/>
        <p:txBody>
          <a:bodyPr/>
          <a:lstStyle/>
          <a:p>
            <a:r>
              <a:rPr kumimoji="1" lang="en-US" altLang="zh-CN" dirty="0"/>
              <a:t>Completed Work</a:t>
            </a:r>
            <a:endParaRPr kumimoji="1" lang="zh-CN" altLang="en-US" dirty="0"/>
          </a:p>
        </p:txBody>
      </p:sp>
      <p:graphicFrame>
        <p:nvGraphicFramePr>
          <p:cNvPr id="5" name="表格 4">
            <a:extLst>
              <a:ext uri="{FF2B5EF4-FFF2-40B4-BE49-F238E27FC236}">
                <a16:creationId xmlns:a16="http://schemas.microsoft.com/office/drawing/2014/main" id="{4D133D47-446D-429D-AFDA-1DC6D7D0DF2D}"/>
              </a:ext>
            </a:extLst>
          </p:cNvPr>
          <p:cNvGraphicFramePr>
            <a:graphicFrameLocks noGrp="1"/>
          </p:cNvGraphicFramePr>
          <p:nvPr>
            <p:extLst>
              <p:ext uri="{D42A27DB-BD31-4B8C-83A1-F6EECF244321}">
                <p14:modId xmlns:p14="http://schemas.microsoft.com/office/powerpoint/2010/main" val="905449469"/>
              </p:ext>
            </p:extLst>
          </p:nvPr>
        </p:nvGraphicFramePr>
        <p:xfrm>
          <a:off x="1074048" y="2223464"/>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pPr algn="ctr"/>
                      <a:r>
                        <a:rPr lang="en-US" altLang="zh-CN" dirty="0"/>
                        <a:t>Trapdoor, C</a:t>
                      </a:r>
                      <a:endParaRPr lang="zh-CN" altLang="en-US" dirty="0"/>
                    </a:p>
                  </a:txBody>
                  <a:tcPr/>
                </a:tc>
                <a:extLst>
                  <a:ext uri="{0D108BD9-81ED-4DB2-BD59-A6C34878D82A}">
                    <a16:rowId xmlns:a16="http://schemas.microsoft.com/office/drawing/2014/main" val="4232001770"/>
                  </a:ext>
                </a:extLst>
              </a:tr>
            </a:tbl>
          </a:graphicData>
        </a:graphic>
      </p:graphicFrame>
      <p:graphicFrame>
        <p:nvGraphicFramePr>
          <p:cNvPr id="6" name="表格 5">
            <a:extLst>
              <a:ext uri="{FF2B5EF4-FFF2-40B4-BE49-F238E27FC236}">
                <a16:creationId xmlns:a16="http://schemas.microsoft.com/office/drawing/2014/main" id="{D52F6F13-FDAC-4A15-9BAF-F4FEFD5C351D}"/>
              </a:ext>
            </a:extLst>
          </p:cNvPr>
          <p:cNvGraphicFramePr>
            <a:graphicFrameLocks noGrp="1"/>
          </p:cNvGraphicFramePr>
          <p:nvPr>
            <p:extLst>
              <p:ext uri="{D42A27DB-BD31-4B8C-83A1-F6EECF244321}">
                <p14:modId xmlns:p14="http://schemas.microsoft.com/office/powerpoint/2010/main" val="859184716"/>
              </p:ext>
            </p:extLst>
          </p:nvPr>
        </p:nvGraphicFramePr>
        <p:xfrm>
          <a:off x="5507777" y="453771"/>
          <a:ext cx="4927900" cy="1483360"/>
        </p:xfrm>
        <a:graphic>
          <a:graphicData uri="http://schemas.openxmlformats.org/drawingml/2006/table">
            <a:tbl>
              <a:tblPr firstRow="1" bandRow="1">
                <a:tableStyleId>{5C22544A-7EE6-4342-B048-85BDC9FD1C3A}</a:tableStyleId>
              </a:tblPr>
              <a:tblGrid>
                <a:gridCol w="2463950">
                  <a:extLst>
                    <a:ext uri="{9D8B030D-6E8A-4147-A177-3AD203B41FA5}">
                      <a16:colId xmlns:a16="http://schemas.microsoft.com/office/drawing/2014/main" val="318276680"/>
                    </a:ext>
                  </a:extLst>
                </a:gridCol>
                <a:gridCol w="2463950">
                  <a:extLst>
                    <a:ext uri="{9D8B030D-6E8A-4147-A177-3AD203B41FA5}">
                      <a16:colId xmlns:a16="http://schemas.microsoft.com/office/drawing/2014/main" val="920606016"/>
                    </a:ext>
                  </a:extLst>
                </a:gridCol>
              </a:tblGrid>
              <a:tr h="370840">
                <a:tc>
                  <a:txBody>
                    <a:bodyPr/>
                    <a:lstStyle/>
                    <a:p>
                      <a:r>
                        <a:rPr lang="en-US" altLang="zh-CN" dirty="0"/>
                        <a:t>File identifier</a:t>
                      </a:r>
                      <a:endParaRPr lang="zh-CN" altLang="en-US" dirty="0"/>
                    </a:p>
                  </a:txBody>
                  <a:tcPr>
                    <a:solidFill>
                      <a:schemeClr val="accent1"/>
                    </a:solidFill>
                  </a:tcPr>
                </a:tc>
                <a:tc>
                  <a:txBody>
                    <a:bodyPr/>
                    <a:lstStyle/>
                    <a:p>
                      <a:r>
                        <a:rPr lang="en-US" altLang="zh-CN" dirty="0"/>
                        <a:t>Accumulator value</a:t>
                      </a:r>
                      <a:endParaRPr lang="zh-CN" altLang="en-US" dirty="0"/>
                    </a:p>
                  </a:txBody>
                  <a:tcPr>
                    <a:solidFill>
                      <a:schemeClr val="accent1"/>
                    </a:solidFill>
                  </a:tcPr>
                </a:tc>
                <a:extLst>
                  <a:ext uri="{0D108BD9-81ED-4DB2-BD59-A6C34878D82A}">
                    <a16:rowId xmlns:a16="http://schemas.microsoft.com/office/drawing/2014/main" val="3869599136"/>
                  </a:ext>
                </a:extLst>
              </a:tr>
              <a:tr h="370840">
                <a:tc>
                  <a:txBody>
                    <a:bodyPr/>
                    <a:lstStyle/>
                    <a:p>
                      <a:r>
                        <a:rPr lang="en-US" altLang="zh-CN" dirty="0"/>
                        <a:t>ID</a:t>
                      </a:r>
                      <a:r>
                        <a:rPr lang="en-US" altLang="zh-CN" baseline="-25000" dirty="0"/>
                        <a:t>1</a:t>
                      </a:r>
                      <a:endParaRPr lang="zh-CN" altLang="en-US" baseline="-25000" dirty="0"/>
                    </a:p>
                  </a:txBody>
                  <a:tcPr>
                    <a:solidFill>
                      <a:schemeClr val="accent1"/>
                    </a:solidFill>
                  </a:tcPr>
                </a:tc>
                <a:tc>
                  <a:txBody>
                    <a:bodyPr/>
                    <a:lstStyle/>
                    <a:p>
                      <a:r>
                        <a:rPr lang="en-US" altLang="zh-CN" dirty="0"/>
                        <a:t>AC</a:t>
                      </a:r>
                      <a:r>
                        <a:rPr lang="en-US" altLang="zh-CN" baseline="-25000" dirty="0"/>
                        <a:t>1</a:t>
                      </a:r>
                      <a:endParaRPr lang="zh-CN" altLang="en-US" baseline="-25000" dirty="0"/>
                    </a:p>
                  </a:txBody>
                  <a:tcPr>
                    <a:solidFill>
                      <a:schemeClr val="accent1"/>
                    </a:solidFill>
                  </a:tcPr>
                </a:tc>
                <a:extLst>
                  <a:ext uri="{0D108BD9-81ED-4DB2-BD59-A6C34878D82A}">
                    <a16:rowId xmlns:a16="http://schemas.microsoft.com/office/drawing/2014/main" val="3452925108"/>
                  </a:ext>
                </a:extLst>
              </a:tr>
              <a:tr h="370840">
                <a:tc>
                  <a:txBody>
                    <a:bodyPr/>
                    <a:lstStyle/>
                    <a:p>
                      <a:pPr marL="0" algn="l" defTabSz="914400" rtl="0" eaLnBrk="1" latinLnBrk="0" hangingPunct="1"/>
                      <a:r>
                        <a:rPr lang="en-US" altLang="zh-CN" sz="1800" kern="1200" dirty="0">
                          <a:solidFill>
                            <a:schemeClr val="dk1"/>
                          </a:solidFill>
                          <a:latin typeface="+mn-lt"/>
                          <a:ea typeface="+mn-ea"/>
                          <a:cs typeface="+mn-cs"/>
                        </a:rPr>
                        <a:t>ID</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solidFill>
                      <a:schemeClr val="accent1"/>
                    </a:solidFill>
                  </a:tcPr>
                </a:tc>
                <a:tc>
                  <a:txBody>
                    <a:bodyPr/>
                    <a:lstStyle/>
                    <a:p>
                      <a:pPr marL="0" algn="l" defTabSz="914400" rtl="0" eaLnBrk="1" latinLnBrk="0" hangingPunct="1"/>
                      <a:r>
                        <a:rPr lang="en-US" altLang="zh-CN" sz="1800" kern="1200" dirty="0">
                          <a:solidFill>
                            <a:schemeClr val="dk1"/>
                          </a:solidFill>
                          <a:latin typeface="+mn-lt"/>
                          <a:ea typeface="+mn-ea"/>
                          <a:cs typeface="+mn-cs"/>
                        </a:rPr>
                        <a:t>AC</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503912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ID</a:t>
                      </a:r>
                      <a:r>
                        <a:rPr lang="en-US" altLang="zh-CN" sz="1800" kern="1200" baseline="-25000" dirty="0">
                          <a:solidFill>
                            <a:schemeClr val="dk1"/>
                          </a:solidFill>
                          <a:latin typeface="+mn-lt"/>
                          <a:ea typeface="+mn-ea"/>
                          <a:cs typeface="+mn-cs"/>
                        </a:rPr>
                        <a:t>3</a:t>
                      </a:r>
                      <a:endParaRPr lang="zh-CN" altLang="en-US" sz="1800" kern="1200" baseline="-25000" dirty="0">
                        <a:solidFill>
                          <a:schemeClr val="dk1"/>
                        </a:solidFill>
                        <a:latin typeface="+mn-lt"/>
                        <a:ea typeface="+mn-ea"/>
                        <a:cs typeface="+mn-cs"/>
                      </a:endParaRP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AC</a:t>
                      </a:r>
                      <a:r>
                        <a:rPr lang="en-US" altLang="zh-CN" sz="1800" kern="1200" baseline="-25000" dirty="0">
                          <a:solidFill>
                            <a:schemeClr val="dk1"/>
                          </a:solidFill>
                          <a:latin typeface="+mn-lt"/>
                          <a:ea typeface="+mn-ea"/>
                          <a:cs typeface="+mn-cs"/>
                        </a:rPr>
                        <a:t>3</a:t>
                      </a:r>
                      <a:endParaRPr lang="zh-CN" altLang="en-US" sz="1800" kern="1200" baseline="-250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805252706"/>
                  </a:ext>
                </a:extLst>
              </a:tr>
            </a:tbl>
          </a:graphicData>
        </a:graphic>
      </p:graphicFrame>
      <p:cxnSp>
        <p:nvCxnSpPr>
          <p:cNvPr id="8" name="直接箭头连接符 7">
            <a:extLst>
              <a:ext uri="{FF2B5EF4-FFF2-40B4-BE49-F238E27FC236}">
                <a16:creationId xmlns:a16="http://schemas.microsoft.com/office/drawing/2014/main" id="{E4E22F02-007F-42C9-9472-F2B42CB67CF9}"/>
              </a:ext>
            </a:extLst>
          </p:cNvPr>
          <p:cNvCxnSpPr>
            <a:cxnSpLocks/>
            <a:stCxn id="5" idx="3"/>
            <a:endCxn id="6" idx="1"/>
          </p:cNvCxnSpPr>
          <p:nvPr/>
        </p:nvCxnSpPr>
        <p:spPr>
          <a:xfrm flipV="1">
            <a:off x="3236334" y="1195451"/>
            <a:ext cx="2271443" cy="121343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F976955-68F2-4CC0-9184-39FC72C1EA69}"/>
              </a:ext>
            </a:extLst>
          </p:cNvPr>
          <p:cNvCxnSpPr>
            <a:cxnSpLocks/>
            <a:endCxn id="14" idx="3"/>
          </p:cNvCxnSpPr>
          <p:nvPr/>
        </p:nvCxnSpPr>
        <p:spPr>
          <a:xfrm flipH="1">
            <a:off x="3116774" y="1409986"/>
            <a:ext cx="2324738" cy="211301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表格 13">
            <a:extLst>
              <a:ext uri="{FF2B5EF4-FFF2-40B4-BE49-F238E27FC236}">
                <a16:creationId xmlns:a16="http://schemas.microsoft.com/office/drawing/2014/main" id="{033C394E-7893-460A-8CF7-644BB41E11C8}"/>
              </a:ext>
            </a:extLst>
          </p:cNvPr>
          <p:cNvGraphicFramePr>
            <a:graphicFrameLocks noGrp="1"/>
          </p:cNvGraphicFramePr>
          <p:nvPr>
            <p:extLst>
              <p:ext uri="{D42A27DB-BD31-4B8C-83A1-F6EECF244321}">
                <p14:modId xmlns:p14="http://schemas.microsoft.com/office/powerpoint/2010/main" val="1166719204"/>
              </p:ext>
            </p:extLst>
          </p:nvPr>
        </p:nvGraphicFramePr>
        <p:xfrm>
          <a:off x="954488" y="3337576"/>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r>
                        <a:rPr lang="en-US" altLang="zh-CN" dirty="0"/>
                        <a:t>Trapdoor, ID(list)</a:t>
                      </a:r>
                      <a:endParaRPr lang="zh-CN" altLang="en-US" dirty="0"/>
                    </a:p>
                  </a:txBody>
                  <a:tcPr/>
                </a:tc>
                <a:extLst>
                  <a:ext uri="{0D108BD9-81ED-4DB2-BD59-A6C34878D82A}">
                    <a16:rowId xmlns:a16="http://schemas.microsoft.com/office/drawing/2014/main" val="4232001770"/>
                  </a:ext>
                </a:extLst>
              </a:tr>
            </a:tbl>
          </a:graphicData>
        </a:graphic>
      </p:graphicFrame>
      <p:sp>
        <p:nvSpPr>
          <p:cNvPr id="16" name="文本框 15">
            <a:extLst>
              <a:ext uri="{FF2B5EF4-FFF2-40B4-BE49-F238E27FC236}">
                <a16:creationId xmlns:a16="http://schemas.microsoft.com/office/drawing/2014/main" id="{F8DFE63B-C1D4-468D-B585-962F9FFC0B65}"/>
              </a:ext>
            </a:extLst>
          </p:cNvPr>
          <p:cNvSpPr txBox="1"/>
          <p:nvPr/>
        </p:nvSpPr>
        <p:spPr>
          <a:xfrm>
            <a:off x="7712955" y="2038174"/>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graphicFrame>
        <p:nvGraphicFramePr>
          <p:cNvPr id="21" name="表格 20">
            <a:extLst>
              <a:ext uri="{FF2B5EF4-FFF2-40B4-BE49-F238E27FC236}">
                <a16:creationId xmlns:a16="http://schemas.microsoft.com/office/drawing/2014/main" id="{E39899AD-F3E3-442E-966D-D84C1601CD77}"/>
              </a:ext>
            </a:extLst>
          </p:cNvPr>
          <p:cNvGraphicFramePr>
            <a:graphicFrameLocks noGrp="1"/>
          </p:cNvGraphicFramePr>
          <p:nvPr>
            <p:extLst>
              <p:ext uri="{D42A27DB-BD31-4B8C-83A1-F6EECF244321}">
                <p14:modId xmlns:p14="http://schemas.microsoft.com/office/powerpoint/2010/main" val="2175929992"/>
              </p:ext>
            </p:extLst>
          </p:nvPr>
        </p:nvGraphicFramePr>
        <p:xfrm>
          <a:off x="5132284" y="2774571"/>
          <a:ext cx="5887527" cy="1123494"/>
        </p:xfrm>
        <a:graphic>
          <a:graphicData uri="http://schemas.openxmlformats.org/drawingml/2006/table">
            <a:tbl>
              <a:tblPr firstRow="1" bandRow="1">
                <a:tableStyleId>{5C22544A-7EE6-4342-B048-85BDC9FD1C3A}</a:tableStyleId>
              </a:tblPr>
              <a:tblGrid>
                <a:gridCol w="2209976">
                  <a:extLst>
                    <a:ext uri="{9D8B030D-6E8A-4147-A177-3AD203B41FA5}">
                      <a16:colId xmlns:a16="http://schemas.microsoft.com/office/drawing/2014/main" val="715943433"/>
                    </a:ext>
                  </a:extLst>
                </a:gridCol>
                <a:gridCol w="1275950">
                  <a:extLst>
                    <a:ext uri="{9D8B030D-6E8A-4147-A177-3AD203B41FA5}">
                      <a16:colId xmlns:a16="http://schemas.microsoft.com/office/drawing/2014/main" val="1646939025"/>
                    </a:ext>
                  </a:extLst>
                </a:gridCol>
                <a:gridCol w="1218389">
                  <a:extLst>
                    <a:ext uri="{9D8B030D-6E8A-4147-A177-3AD203B41FA5}">
                      <a16:colId xmlns:a16="http://schemas.microsoft.com/office/drawing/2014/main" val="304685349"/>
                    </a:ext>
                  </a:extLst>
                </a:gridCol>
                <a:gridCol w="1183212">
                  <a:extLst>
                    <a:ext uri="{9D8B030D-6E8A-4147-A177-3AD203B41FA5}">
                      <a16:colId xmlns:a16="http://schemas.microsoft.com/office/drawing/2014/main" val="2581347580"/>
                    </a:ext>
                  </a:extLst>
                </a:gridCol>
              </a:tblGrid>
              <a:tr h="374498">
                <a:tc>
                  <a:txBody>
                    <a:bodyPr/>
                    <a:lstStyle/>
                    <a:p>
                      <a:r>
                        <a:rPr lang="en-US" altLang="zh-CN" dirty="0"/>
                        <a:t>File identifier</a:t>
                      </a:r>
                      <a:endParaRPr lang="zh-CN" altLang="en-US" dirty="0"/>
                    </a:p>
                  </a:txBody>
                  <a:tcPr/>
                </a:tc>
                <a:tc>
                  <a:txBody>
                    <a:bodyPr/>
                    <a:lstStyle/>
                    <a:p>
                      <a:r>
                        <a:rPr lang="en-US" altLang="zh-CN" dirty="0"/>
                        <a:t>r</a:t>
                      </a:r>
                      <a:r>
                        <a:rPr lang="en-US" altLang="zh-CN" baseline="-25000" dirty="0"/>
                        <a:t>1</a:t>
                      </a:r>
                      <a:r>
                        <a:rPr lang="en-US" altLang="zh-CN" dirty="0"/>
                        <a:t>|F</a:t>
                      </a:r>
                      <a:r>
                        <a:rPr lang="en-US" altLang="zh-CN" baseline="-25000" dirty="0"/>
                        <a:t>trap</a:t>
                      </a:r>
                      <a:r>
                        <a:rPr lang="en-US" altLang="zh-CN" baseline="0" dirty="0"/>
                        <a:t>(r</a:t>
                      </a:r>
                      <a:r>
                        <a:rPr lang="en-US" altLang="zh-CN" baseline="-25000" dirty="0"/>
                        <a:t>1</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2</a:t>
                      </a:r>
                      <a:r>
                        <a:rPr lang="en-US" altLang="zh-CN" dirty="0"/>
                        <a:t>|F</a:t>
                      </a:r>
                      <a:r>
                        <a:rPr lang="en-US" altLang="zh-CN" baseline="-25000" dirty="0"/>
                        <a:t>trap</a:t>
                      </a:r>
                      <a:r>
                        <a:rPr lang="en-US" altLang="zh-CN" baseline="0" dirty="0"/>
                        <a:t>(r</a:t>
                      </a:r>
                      <a:r>
                        <a:rPr lang="en-US" altLang="zh-CN" baseline="-25000" dirty="0"/>
                        <a:t>2</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3</a:t>
                      </a:r>
                      <a:r>
                        <a:rPr lang="en-US" altLang="zh-CN" dirty="0"/>
                        <a:t>|F</a:t>
                      </a:r>
                      <a:r>
                        <a:rPr lang="en-US" altLang="zh-CN" baseline="-25000" dirty="0"/>
                        <a:t>trap</a:t>
                      </a:r>
                      <a:r>
                        <a:rPr lang="en-US" altLang="zh-CN" baseline="0" dirty="0"/>
                        <a:t>(r</a:t>
                      </a:r>
                      <a:r>
                        <a:rPr lang="en-US" altLang="zh-CN" baseline="-25000" dirty="0"/>
                        <a:t>3</a:t>
                      </a:r>
                      <a:r>
                        <a:rPr lang="en-US" altLang="zh-CN" baseline="0" dirty="0"/>
                        <a:t>)</a:t>
                      </a:r>
                      <a:endParaRPr lang="zh-CN" altLang="en-US" baseline="0" dirty="0"/>
                    </a:p>
                  </a:txBody>
                  <a:tcPr/>
                </a:tc>
                <a:extLst>
                  <a:ext uri="{0D108BD9-81ED-4DB2-BD59-A6C34878D82A}">
                    <a16:rowId xmlns:a16="http://schemas.microsoft.com/office/drawing/2014/main" val="1409833186"/>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10481501"/>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24301509"/>
                  </a:ext>
                </a:extLst>
              </a:tr>
            </a:tbl>
          </a:graphicData>
        </a:graphic>
      </p:graphicFrame>
      <p:sp>
        <p:nvSpPr>
          <p:cNvPr id="22" name="文本框 21">
            <a:extLst>
              <a:ext uri="{FF2B5EF4-FFF2-40B4-BE49-F238E27FC236}">
                <a16:creationId xmlns:a16="http://schemas.microsoft.com/office/drawing/2014/main" id="{7A5470BE-24F3-435D-A651-C357C3BC49DF}"/>
              </a:ext>
            </a:extLst>
          </p:cNvPr>
          <p:cNvSpPr txBox="1"/>
          <p:nvPr/>
        </p:nvSpPr>
        <p:spPr>
          <a:xfrm>
            <a:off x="11019811" y="2781858"/>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5" name="文本框 34">
            <a:extLst>
              <a:ext uri="{FF2B5EF4-FFF2-40B4-BE49-F238E27FC236}">
                <a16:creationId xmlns:a16="http://schemas.microsoft.com/office/drawing/2014/main" id="{300D12DC-8103-45F1-BB41-E04C263AAE24}"/>
              </a:ext>
            </a:extLst>
          </p:cNvPr>
          <p:cNvSpPr txBox="1"/>
          <p:nvPr/>
        </p:nvSpPr>
        <p:spPr>
          <a:xfrm>
            <a:off x="546753" y="1292051"/>
            <a:ext cx="3216876" cy="527709"/>
          </a:xfrm>
          <a:prstGeom prst="rect">
            <a:avLst/>
          </a:prstGeom>
          <a:noFill/>
        </p:spPr>
        <p:txBody>
          <a:bodyPr wrap="square" rtlCol="0">
            <a:spAutoFit/>
          </a:bodyPr>
          <a:lstStyle/>
          <a:p>
            <a:pPr>
              <a:lnSpc>
                <a:spcPct val="130000"/>
              </a:lnSpc>
              <a:spcBef>
                <a:spcPts val="600"/>
              </a:spcBef>
            </a:pPr>
            <a:r>
              <a:rPr lang="zh-CN" altLang="en-US" sz="2400" kern="0" dirty="0">
                <a:latin typeface="Calibri" panose="020F0502020204030204" pitchFamily="34" charset="0"/>
                <a:ea typeface="黑体" panose="02010609060101010101" pitchFamily="49" charset="-122"/>
                <a:cs typeface="Calibri" panose="020F0502020204030204" pitchFamily="34" charset="0"/>
                <a:sym typeface="+mn-lt"/>
              </a:rPr>
              <a:t>②</a:t>
            </a:r>
            <a:r>
              <a:rPr lang="en-US" altLang="zh-CN" sz="2400" kern="0" dirty="0">
                <a:latin typeface="Calibri" panose="020F0502020204030204" pitchFamily="34" charset="0"/>
                <a:ea typeface="黑体" panose="02010609060101010101" pitchFamily="49" charset="-122"/>
                <a:cs typeface="Calibri" panose="020F0502020204030204" pitchFamily="34" charset="0"/>
                <a:sym typeface="+mn-lt"/>
              </a:rPr>
              <a:t>Inverted index not hit</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7" name="文本框 36">
            <a:extLst>
              <a:ext uri="{FF2B5EF4-FFF2-40B4-BE49-F238E27FC236}">
                <a16:creationId xmlns:a16="http://schemas.microsoft.com/office/drawing/2014/main" id="{E60E6DBC-3F10-4736-8BF4-CFE53B640D00}"/>
              </a:ext>
            </a:extLst>
          </p:cNvPr>
          <p:cNvSpPr txBox="1"/>
          <p:nvPr/>
        </p:nvSpPr>
        <p:spPr>
          <a:xfrm>
            <a:off x="7628686" y="3989710"/>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cxnSp>
        <p:nvCxnSpPr>
          <p:cNvPr id="38" name="直接箭头连接符 37">
            <a:extLst>
              <a:ext uri="{FF2B5EF4-FFF2-40B4-BE49-F238E27FC236}">
                <a16:creationId xmlns:a16="http://schemas.microsoft.com/office/drawing/2014/main" id="{AC75DC8F-E903-470E-9035-D0AE05D884A3}"/>
              </a:ext>
            </a:extLst>
          </p:cNvPr>
          <p:cNvCxnSpPr>
            <a:cxnSpLocks/>
            <a:endCxn id="21" idx="1"/>
          </p:cNvCxnSpPr>
          <p:nvPr/>
        </p:nvCxnSpPr>
        <p:spPr>
          <a:xfrm flipV="1">
            <a:off x="3132273" y="3336318"/>
            <a:ext cx="2000011" cy="25453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D941EBC-C9FA-41BC-A0CB-DA2EF02E6D23}"/>
              </a:ext>
            </a:extLst>
          </p:cNvPr>
          <p:cNvCxnSpPr>
            <a:cxnSpLocks/>
            <a:endCxn id="44" idx="3"/>
          </p:cNvCxnSpPr>
          <p:nvPr/>
        </p:nvCxnSpPr>
        <p:spPr>
          <a:xfrm flipH="1">
            <a:off x="3276667" y="3441977"/>
            <a:ext cx="1776950" cy="142528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表格 43">
            <a:extLst>
              <a:ext uri="{FF2B5EF4-FFF2-40B4-BE49-F238E27FC236}">
                <a16:creationId xmlns:a16="http://schemas.microsoft.com/office/drawing/2014/main" id="{DCBDE75E-4E8C-4582-9A3D-5570BC161C22}"/>
              </a:ext>
            </a:extLst>
          </p:cNvPr>
          <p:cNvGraphicFramePr>
            <a:graphicFrameLocks noGrp="1"/>
          </p:cNvGraphicFramePr>
          <p:nvPr>
            <p:extLst>
              <p:ext uri="{D42A27DB-BD31-4B8C-83A1-F6EECF244321}">
                <p14:modId xmlns:p14="http://schemas.microsoft.com/office/powerpoint/2010/main" val="1603314690"/>
              </p:ext>
            </p:extLst>
          </p:nvPr>
        </p:nvGraphicFramePr>
        <p:xfrm>
          <a:off x="794594" y="4684384"/>
          <a:ext cx="2482073" cy="365760"/>
        </p:xfrm>
        <a:graphic>
          <a:graphicData uri="http://schemas.openxmlformats.org/drawingml/2006/table">
            <a:tbl>
              <a:tblPr firstRow="1" bandRow="1">
                <a:tableStyleId>{5C22544A-7EE6-4342-B048-85BDC9FD1C3A}</a:tableStyleId>
              </a:tblPr>
              <a:tblGrid>
                <a:gridCol w="2482073">
                  <a:extLst>
                    <a:ext uri="{9D8B030D-6E8A-4147-A177-3AD203B41FA5}">
                      <a16:colId xmlns:a16="http://schemas.microsoft.com/office/drawing/2014/main" val="409484730"/>
                    </a:ext>
                  </a:extLst>
                </a:gridCol>
              </a:tblGrid>
              <a:tr h="322107">
                <a:tc>
                  <a:txBody>
                    <a:bodyPr/>
                    <a:lstStyle/>
                    <a:p>
                      <a:r>
                        <a:rPr lang="en-US" altLang="zh-CN" dirty="0"/>
                        <a:t>Trapdoor, File id(list)</a:t>
                      </a:r>
                      <a:endParaRPr lang="zh-CN" altLang="en-US" dirty="0"/>
                    </a:p>
                  </a:txBody>
                  <a:tcPr/>
                </a:tc>
                <a:extLst>
                  <a:ext uri="{0D108BD9-81ED-4DB2-BD59-A6C34878D82A}">
                    <a16:rowId xmlns:a16="http://schemas.microsoft.com/office/drawing/2014/main" val="4232001770"/>
                  </a:ext>
                </a:extLst>
              </a:tr>
            </a:tbl>
          </a:graphicData>
        </a:graphic>
      </p:graphicFrame>
      <p:graphicFrame>
        <p:nvGraphicFramePr>
          <p:cNvPr id="46" name="表格 45">
            <a:extLst>
              <a:ext uri="{FF2B5EF4-FFF2-40B4-BE49-F238E27FC236}">
                <a16:creationId xmlns:a16="http://schemas.microsoft.com/office/drawing/2014/main" id="{D79D5356-53DB-4D03-9D12-E3494AC13E5C}"/>
              </a:ext>
            </a:extLst>
          </p:cNvPr>
          <p:cNvGraphicFramePr>
            <a:graphicFrameLocks noGrp="1"/>
          </p:cNvGraphicFramePr>
          <p:nvPr>
            <p:extLst>
              <p:ext uri="{D42A27DB-BD31-4B8C-83A1-F6EECF244321}">
                <p14:modId xmlns:p14="http://schemas.microsoft.com/office/powerpoint/2010/main" val="3947315317"/>
              </p:ext>
            </p:extLst>
          </p:nvPr>
        </p:nvGraphicFramePr>
        <p:xfrm>
          <a:off x="5153449" y="4735505"/>
          <a:ext cx="5119012" cy="1112520"/>
        </p:xfrm>
        <a:graphic>
          <a:graphicData uri="http://schemas.openxmlformats.org/drawingml/2006/table">
            <a:tbl>
              <a:tblPr firstRow="1" bandRow="1">
                <a:tableStyleId>{5C22544A-7EE6-4342-B048-85BDC9FD1C3A}</a:tableStyleId>
              </a:tblPr>
              <a:tblGrid>
                <a:gridCol w="1279753">
                  <a:extLst>
                    <a:ext uri="{9D8B030D-6E8A-4147-A177-3AD203B41FA5}">
                      <a16:colId xmlns:a16="http://schemas.microsoft.com/office/drawing/2014/main" val="3809872240"/>
                    </a:ext>
                  </a:extLst>
                </a:gridCol>
                <a:gridCol w="1279753">
                  <a:extLst>
                    <a:ext uri="{9D8B030D-6E8A-4147-A177-3AD203B41FA5}">
                      <a16:colId xmlns:a16="http://schemas.microsoft.com/office/drawing/2014/main" val="2645634970"/>
                    </a:ext>
                  </a:extLst>
                </a:gridCol>
                <a:gridCol w="1279753">
                  <a:extLst>
                    <a:ext uri="{9D8B030D-6E8A-4147-A177-3AD203B41FA5}">
                      <a16:colId xmlns:a16="http://schemas.microsoft.com/office/drawing/2014/main" val="2853645178"/>
                    </a:ext>
                  </a:extLst>
                </a:gridCol>
                <a:gridCol w="1279753">
                  <a:extLst>
                    <a:ext uri="{9D8B030D-6E8A-4147-A177-3AD203B41FA5}">
                      <a16:colId xmlns:a16="http://schemas.microsoft.com/office/drawing/2014/main" val="1022787832"/>
                    </a:ext>
                  </a:extLst>
                </a:gridCol>
              </a:tblGrid>
              <a:tr h="370840">
                <a:tc>
                  <a:txBody>
                    <a:bodyPr/>
                    <a:lstStyle/>
                    <a:p>
                      <a:r>
                        <a:rPr lang="en-US" altLang="zh-CN" dirty="0"/>
                        <a:t>Trapdoor</a:t>
                      </a:r>
                      <a:endParaRPr lang="zh-CN" altLang="en-US" dirty="0"/>
                    </a:p>
                  </a:txBody>
                  <a:tcPr>
                    <a:solidFill>
                      <a:schemeClr val="accent1"/>
                    </a:solidFill>
                  </a:tcPr>
                </a:tc>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dirty="0"/>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sp>
        <p:nvSpPr>
          <p:cNvPr id="51" name="文本框 50">
            <a:extLst>
              <a:ext uri="{FF2B5EF4-FFF2-40B4-BE49-F238E27FC236}">
                <a16:creationId xmlns:a16="http://schemas.microsoft.com/office/drawing/2014/main" id="{F2A6F298-C74F-4374-8043-8A64476B8D49}"/>
              </a:ext>
            </a:extLst>
          </p:cNvPr>
          <p:cNvSpPr txBox="1"/>
          <p:nvPr/>
        </p:nvSpPr>
        <p:spPr>
          <a:xfrm>
            <a:off x="7628686" y="5965999"/>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sp>
        <p:nvSpPr>
          <p:cNvPr id="52" name="文本框 51">
            <a:extLst>
              <a:ext uri="{FF2B5EF4-FFF2-40B4-BE49-F238E27FC236}">
                <a16:creationId xmlns:a16="http://schemas.microsoft.com/office/drawing/2014/main" id="{48799CC9-8075-42EF-BDB5-8141A4B6E4DA}"/>
              </a:ext>
            </a:extLst>
          </p:cNvPr>
          <p:cNvSpPr txBox="1"/>
          <p:nvPr/>
        </p:nvSpPr>
        <p:spPr>
          <a:xfrm>
            <a:off x="10435677" y="4732925"/>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53" name="直接箭头连接符 52">
            <a:extLst>
              <a:ext uri="{FF2B5EF4-FFF2-40B4-BE49-F238E27FC236}">
                <a16:creationId xmlns:a16="http://schemas.microsoft.com/office/drawing/2014/main" id="{18AC628E-BF5A-459F-9588-99E65A60CD30}"/>
              </a:ext>
            </a:extLst>
          </p:cNvPr>
          <p:cNvCxnSpPr>
            <a:cxnSpLocks/>
            <a:stCxn id="44" idx="3"/>
            <a:endCxn id="46" idx="1"/>
          </p:cNvCxnSpPr>
          <p:nvPr/>
        </p:nvCxnSpPr>
        <p:spPr>
          <a:xfrm>
            <a:off x="3276667" y="4867264"/>
            <a:ext cx="1876782" cy="42450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E4F1F09E-D6A5-487D-BC18-38A3F0645697}"/>
              </a:ext>
            </a:extLst>
          </p:cNvPr>
          <p:cNvSpPr txBox="1"/>
          <p:nvPr/>
        </p:nvSpPr>
        <p:spPr>
          <a:xfrm>
            <a:off x="3694331" y="1427921"/>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search</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59" name="文本框 58">
            <a:extLst>
              <a:ext uri="{FF2B5EF4-FFF2-40B4-BE49-F238E27FC236}">
                <a16:creationId xmlns:a16="http://schemas.microsoft.com/office/drawing/2014/main" id="{4678FFF0-547B-4DE7-AD41-D283E888FD72}"/>
              </a:ext>
            </a:extLst>
          </p:cNvPr>
          <p:cNvSpPr txBox="1"/>
          <p:nvPr/>
        </p:nvSpPr>
        <p:spPr>
          <a:xfrm>
            <a:off x="4518212" y="2132116"/>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return</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0" name="文本框 59">
            <a:extLst>
              <a:ext uri="{FF2B5EF4-FFF2-40B4-BE49-F238E27FC236}">
                <a16:creationId xmlns:a16="http://schemas.microsoft.com/office/drawing/2014/main" id="{336E38CF-0B87-4EFB-99B8-3303335BD012}"/>
              </a:ext>
            </a:extLst>
          </p:cNvPr>
          <p:cNvSpPr txBox="1"/>
          <p:nvPr/>
        </p:nvSpPr>
        <p:spPr>
          <a:xfrm>
            <a:off x="3851577" y="2914255"/>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search</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1" name="文本框 60">
            <a:extLst>
              <a:ext uri="{FF2B5EF4-FFF2-40B4-BE49-F238E27FC236}">
                <a16:creationId xmlns:a16="http://schemas.microsoft.com/office/drawing/2014/main" id="{05C95D99-9972-45E2-8AB2-75D11F0B60F0}"/>
              </a:ext>
            </a:extLst>
          </p:cNvPr>
          <p:cNvSpPr txBox="1"/>
          <p:nvPr/>
        </p:nvSpPr>
        <p:spPr>
          <a:xfrm>
            <a:off x="4177724" y="3997372"/>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return</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2" name="文本框 61">
            <a:extLst>
              <a:ext uri="{FF2B5EF4-FFF2-40B4-BE49-F238E27FC236}">
                <a16:creationId xmlns:a16="http://schemas.microsoft.com/office/drawing/2014/main" id="{B7DC040C-D706-436D-9C4D-25035267851E}"/>
              </a:ext>
            </a:extLst>
          </p:cNvPr>
          <p:cNvSpPr txBox="1"/>
          <p:nvPr/>
        </p:nvSpPr>
        <p:spPr>
          <a:xfrm>
            <a:off x="4039562" y="4587743"/>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add</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64" name="表格 63">
            <a:extLst>
              <a:ext uri="{FF2B5EF4-FFF2-40B4-BE49-F238E27FC236}">
                <a16:creationId xmlns:a16="http://schemas.microsoft.com/office/drawing/2014/main" id="{F5CDDCC7-07E5-4088-BFE9-10E6B74EC2A9}"/>
              </a:ext>
            </a:extLst>
          </p:cNvPr>
          <p:cNvGraphicFramePr>
            <a:graphicFrameLocks noGrp="1"/>
          </p:cNvGraphicFramePr>
          <p:nvPr>
            <p:extLst>
              <p:ext uri="{D42A27DB-BD31-4B8C-83A1-F6EECF244321}">
                <p14:modId xmlns:p14="http://schemas.microsoft.com/office/powerpoint/2010/main" val="109202761"/>
              </p:ext>
            </p:extLst>
          </p:nvPr>
        </p:nvGraphicFramePr>
        <p:xfrm>
          <a:off x="214256" y="6145343"/>
          <a:ext cx="5632155" cy="370840"/>
        </p:xfrm>
        <a:graphic>
          <a:graphicData uri="http://schemas.openxmlformats.org/drawingml/2006/table">
            <a:tbl>
              <a:tblPr firstRow="1" bandRow="1">
                <a:tableStyleId>{5C22544A-7EE6-4342-B048-85BDC9FD1C3A}</a:tableStyleId>
              </a:tblPr>
              <a:tblGrid>
                <a:gridCol w="1126431">
                  <a:extLst>
                    <a:ext uri="{9D8B030D-6E8A-4147-A177-3AD203B41FA5}">
                      <a16:colId xmlns:a16="http://schemas.microsoft.com/office/drawing/2014/main" val="1612002391"/>
                    </a:ext>
                  </a:extLst>
                </a:gridCol>
                <a:gridCol w="1126431">
                  <a:extLst>
                    <a:ext uri="{9D8B030D-6E8A-4147-A177-3AD203B41FA5}">
                      <a16:colId xmlns:a16="http://schemas.microsoft.com/office/drawing/2014/main" val="2754722710"/>
                    </a:ext>
                  </a:extLst>
                </a:gridCol>
                <a:gridCol w="1126431">
                  <a:extLst>
                    <a:ext uri="{9D8B030D-6E8A-4147-A177-3AD203B41FA5}">
                      <a16:colId xmlns:a16="http://schemas.microsoft.com/office/drawing/2014/main" val="165097585"/>
                    </a:ext>
                  </a:extLst>
                </a:gridCol>
                <a:gridCol w="1126431">
                  <a:extLst>
                    <a:ext uri="{9D8B030D-6E8A-4147-A177-3AD203B41FA5}">
                      <a16:colId xmlns:a16="http://schemas.microsoft.com/office/drawing/2014/main" val="19609632"/>
                    </a:ext>
                  </a:extLst>
                </a:gridCol>
                <a:gridCol w="1126431">
                  <a:extLst>
                    <a:ext uri="{9D8B030D-6E8A-4147-A177-3AD203B41FA5}">
                      <a16:colId xmlns:a16="http://schemas.microsoft.com/office/drawing/2014/main" val="238565298"/>
                    </a:ext>
                  </a:extLst>
                </a:gridCol>
              </a:tblGrid>
              <a:tr h="370840">
                <a:tc>
                  <a:txBody>
                    <a:bodyPr/>
                    <a:lstStyle/>
                    <a:p>
                      <a:r>
                        <a:rPr lang="en-US" altLang="zh-CN" dirty="0"/>
                        <a:t>File1</a:t>
                      </a:r>
                      <a:endParaRPr lang="zh-CN" altLang="en-US" dirty="0"/>
                    </a:p>
                  </a:txBody>
                  <a:tcPr/>
                </a:tc>
                <a:tc>
                  <a:txBody>
                    <a:bodyPr/>
                    <a:lstStyle/>
                    <a:p>
                      <a:r>
                        <a:rPr lang="en-US" altLang="zh-CN" b="0" dirty="0"/>
                        <a:t>File2</a:t>
                      </a:r>
                      <a:endParaRPr lang="zh-CN" altLang="en-US" b="0" dirty="0"/>
                    </a:p>
                  </a:txBody>
                  <a:tcPr/>
                </a:tc>
                <a:tc>
                  <a:txBody>
                    <a:bodyPr/>
                    <a:lstStyle/>
                    <a:p>
                      <a:r>
                        <a:rPr lang="en-US" altLang="zh-CN" dirty="0"/>
                        <a:t>File3</a:t>
                      </a:r>
                      <a:endParaRPr lang="zh-CN" altLang="en-US" dirty="0"/>
                    </a:p>
                  </a:txBody>
                  <a:tcPr/>
                </a:tc>
                <a:tc>
                  <a:txBody>
                    <a:bodyPr/>
                    <a:lstStyle/>
                    <a:p>
                      <a:r>
                        <a:rPr lang="en-US" altLang="zh-CN" dirty="0"/>
                        <a:t>File4</a:t>
                      </a:r>
                      <a:endParaRPr lang="zh-CN" altLang="en-US" dirty="0"/>
                    </a:p>
                  </a:txBody>
                  <a:tcPr/>
                </a:tc>
                <a:tc>
                  <a:txBody>
                    <a:bodyPr/>
                    <a:lstStyle/>
                    <a:p>
                      <a:r>
                        <a:rPr lang="en-US" altLang="zh-CN" dirty="0"/>
                        <a:t>file</a:t>
                      </a:r>
                      <a:endParaRPr lang="zh-CN" altLang="en-US" dirty="0"/>
                    </a:p>
                  </a:txBody>
                  <a:tcPr/>
                </a:tc>
                <a:extLst>
                  <a:ext uri="{0D108BD9-81ED-4DB2-BD59-A6C34878D82A}">
                    <a16:rowId xmlns:a16="http://schemas.microsoft.com/office/drawing/2014/main" val="536247595"/>
                  </a:ext>
                </a:extLst>
              </a:tr>
            </a:tbl>
          </a:graphicData>
        </a:graphic>
      </p:graphicFrame>
      <p:sp>
        <p:nvSpPr>
          <p:cNvPr id="65" name="文本框 64">
            <a:extLst>
              <a:ext uri="{FF2B5EF4-FFF2-40B4-BE49-F238E27FC236}">
                <a16:creationId xmlns:a16="http://schemas.microsoft.com/office/drawing/2014/main" id="{E1D2DF25-D9A1-4DFB-A7BE-FEBC6303AE5F}"/>
              </a:ext>
            </a:extLst>
          </p:cNvPr>
          <p:cNvSpPr txBox="1"/>
          <p:nvPr/>
        </p:nvSpPr>
        <p:spPr>
          <a:xfrm>
            <a:off x="5846411" y="5771362"/>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66" name="直接箭头连接符 65">
            <a:extLst>
              <a:ext uri="{FF2B5EF4-FFF2-40B4-BE49-F238E27FC236}">
                <a16:creationId xmlns:a16="http://schemas.microsoft.com/office/drawing/2014/main" id="{5FBF6EDC-E534-4DA4-BE31-DF0C9A0F7E22}"/>
              </a:ext>
            </a:extLst>
          </p:cNvPr>
          <p:cNvCxnSpPr>
            <a:cxnSpLocks/>
            <a:stCxn id="44" idx="2"/>
          </p:cNvCxnSpPr>
          <p:nvPr/>
        </p:nvCxnSpPr>
        <p:spPr>
          <a:xfrm flipH="1">
            <a:off x="2022799" y="5050144"/>
            <a:ext cx="12831" cy="10951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BC7F4076-7D8A-4CC7-960E-CF5130D8A11D}"/>
              </a:ext>
            </a:extLst>
          </p:cNvPr>
          <p:cNvSpPr txBox="1"/>
          <p:nvPr/>
        </p:nvSpPr>
        <p:spPr>
          <a:xfrm>
            <a:off x="6950307" y="4289938"/>
            <a:ext cx="2442257" cy="460126"/>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1" name="文本框 30">
            <a:extLst>
              <a:ext uri="{FF2B5EF4-FFF2-40B4-BE49-F238E27FC236}">
                <a16:creationId xmlns:a16="http://schemas.microsoft.com/office/drawing/2014/main" id="{198A907F-32AF-402B-8E8E-D2456EF4CEC0}"/>
              </a:ext>
            </a:extLst>
          </p:cNvPr>
          <p:cNvSpPr txBox="1"/>
          <p:nvPr/>
        </p:nvSpPr>
        <p:spPr>
          <a:xfrm>
            <a:off x="6723390" y="2335041"/>
            <a:ext cx="2442257" cy="460126"/>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Data</a:t>
            </a:r>
            <a:r>
              <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rPr>
              <a:t> </a:t>
            </a: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dictionary</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086063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864516-295B-46E7-9A78-ED83470EC38B}"/>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3C2B2D8C-ECC5-4974-820F-11729FF5C687}"/>
              </a:ext>
            </a:extLst>
          </p:cNvPr>
          <p:cNvSpPr>
            <a:spLocks noGrp="1"/>
          </p:cNvSpPr>
          <p:nvPr>
            <p:ph type="body" sz="quarter" idx="12"/>
          </p:nvPr>
        </p:nvSpPr>
        <p:spPr/>
        <p:txBody>
          <a:bodyPr/>
          <a:lstStyle/>
          <a:p>
            <a:r>
              <a:rPr lang="en-US" altLang="zh-CN" dirty="0"/>
              <a:t>Completed Work</a:t>
            </a: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844356B-A555-4F53-93D3-76A50D70FD0D}"/>
                  </a:ext>
                </a:extLst>
              </p:cNvPr>
              <p:cNvSpPr txBox="1"/>
              <p:nvPr/>
            </p:nvSpPr>
            <p:spPr>
              <a:xfrm>
                <a:off x="749820" y="1441525"/>
                <a:ext cx="10448891" cy="3323987"/>
              </a:xfrm>
              <a:prstGeom prst="rect">
                <a:avLst/>
              </a:prstGeom>
              <a:noFill/>
            </p:spPr>
            <p:txBody>
              <a:bodyPr wrap="square" rtlCol="0">
                <a:spAutoFit/>
              </a:bodyPr>
              <a:lstStyle/>
              <a:p>
                <a:r>
                  <a:rPr lang="en-US" altLang="zh-CN" sz="2400" dirty="0"/>
                  <a:t>Time complexity analysis</a:t>
                </a:r>
              </a:p>
              <a:p>
                <a:endParaRPr lang="en-US" altLang="zh-CN" dirty="0"/>
              </a:p>
              <a:p>
                <a:r>
                  <a:rPr lang="en-US" altLang="zh-CN" dirty="0"/>
                  <a:t>Thinking we have </a:t>
                </a:r>
                <a:r>
                  <a:rPr lang="en-US" altLang="zh-CN" i="1" dirty="0"/>
                  <a:t>m</a:t>
                </a:r>
                <a:r>
                  <a:rPr lang="en-US" altLang="zh-CN" dirty="0"/>
                  <a:t> files in the database, and each file have an average of </a:t>
                </a:r>
                <a:r>
                  <a:rPr lang="en-US" altLang="zh-CN" i="1" dirty="0"/>
                  <a:t>n</a:t>
                </a:r>
                <a:r>
                  <a:rPr lang="en-US" altLang="zh-CN" dirty="0"/>
                  <a:t> keywords. Then the theoretical time complexity of original search algorithm in DSSE model is </a:t>
                </a:r>
                <a:endParaRPr lang="en-US" altLang="zh-CN" sz="4800" b="0" i="1" dirty="0">
                  <a:latin typeface="Cambria Math" panose="02040503050406030204" pitchFamily="18" charset="0"/>
                </a:endParaRPr>
              </a:p>
              <a:p>
                <a:r>
                  <a:rPr lang="en-US" altLang="zh-CN" sz="4800" b="0" dirty="0"/>
                  <a:t> 				</a:t>
                </a:r>
                <a14:m>
                  <m:oMath xmlns:m="http://schemas.openxmlformats.org/officeDocument/2006/math">
                    <m:r>
                      <a:rPr lang="en-US" altLang="zh-CN" sz="4800" b="0" i="0" smtClean="0">
                        <a:latin typeface="Cambria Math" panose="02040503050406030204" pitchFamily="18" charset="0"/>
                      </a:rPr>
                      <m:t>  </m:t>
                    </m:r>
                    <m:r>
                      <a:rPr lang="en-US" altLang="zh-CN" sz="4800" b="0" i="1" smtClean="0">
                        <a:latin typeface="Cambria Math" panose="02040503050406030204" pitchFamily="18" charset="0"/>
                      </a:rPr>
                      <m:t>𝑂</m:t>
                    </m:r>
                    <m:r>
                      <a:rPr lang="en-US" altLang="zh-CN" sz="4800" b="0" i="1" smtClean="0">
                        <a:latin typeface="Cambria Math" panose="02040503050406030204" pitchFamily="18" charset="0"/>
                      </a:rPr>
                      <m:t>(</m:t>
                    </m:r>
                    <m:r>
                      <a:rPr lang="en-US" altLang="zh-CN" sz="4800" b="0" i="1" smtClean="0">
                        <a:latin typeface="Cambria Math" panose="02040503050406030204" pitchFamily="18" charset="0"/>
                      </a:rPr>
                      <m:t>𝑚</m:t>
                    </m:r>
                    <m:r>
                      <a:rPr lang="en-US" altLang="zh-CN" sz="4800" b="0" i="1" smtClean="0">
                        <a:latin typeface="Cambria Math" panose="02040503050406030204" pitchFamily="18" charset="0"/>
                      </a:rPr>
                      <m:t>∗</m:t>
                    </m:r>
                    <m:r>
                      <a:rPr lang="en-US" altLang="zh-CN" sz="4800" b="0" i="1" smtClean="0">
                        <a:latin typeface="Cambria Math" panose="02040503050406030204" pitchFamily="18" charset="0"/>
                      </a:rPr>
                      <m:t>𝑛</m:t>
                    </m:r>
                    <m:r>
                      <a:rPr lang="en-US" altLang="zh-CN" sz="4800" b="0" i="1" smtClean="0">
                        <a:latin typeface="Cambria Math" panose="02040503050406030204" pitchFamily="18" charset="0"/>
                      </a:rPr>
                      <m:t>)</m:t>
                    </m:r>
                  </m:oMath>
                </a14:m>
                <a:endParaRPr lang="en-US" altLang="zh-CN" sz="4800" dirty="0"/>
              </a:p>
              <a:p>
                <a:r>
                  <a:rPr lang="en-US" altLang="zh-CN" dirty="0"/>
                  <a:t>After using dynamic accumulators and new index, the theoretical time complexity of new search algorithm is		 </a:t>
                </a:r>
              </a:p>
              <a:p>
                <a:pPr/>
                <a14:m>
                  <m:oMathPara xmlns:m="http://schemas.openxmlformats.org/officeDocument/2006/math">
                    <m:oMathParaPr>
                      <m:jc m:val="centerGroup"/>
                    </m:oMathParaPr>
                    <m:oMath xmlns:m="http://schemas.openxmlformats.org/officeDocument/2006/math">
                      <m:r>
                        <a:rPr lang="en-US" altLang="zh-CN" sz="4800" b="0" i="1" smtClean="0">
                          <a:latin typeface="Cambria Math" panose="02040503050406030204" pitchFamily="18" charset="0"/>
                        </a:rPr>
                        <m:t>𝑂</m:t>
                      </m:r>
                      <m:r>
                        <a:rPr lang="en-US" altLang="zh-CN" sz="4800" b="0" i="1" smtClean="0">
                          <a:latin typeface="Cambria Math" panose="02040503050406030204" pitchFamily="18" charset="0"/>
                        </a:rPr>
                        <m:t>(</m:t>
                      </m:r>
                      <m:r>
                        <a:rPr lang="en-US" altLang="zh-CN" sz="4800" b="0" i="1" smtClean="0">
                          <a:latin typeface="Cambria Math" panose="02040503050406030204" pitchFamily="18" charset="0"/>
                        </a:rPr>
                        <m:t>𝑚</m:t>
                      </m:r>
                      <m:r>
                        <a:rPr lang="en-US" altLang="zh-CN" sz="4800" b="0" i="1" smtClean="0">
                          <a:latin typeface="Cambria Math" panose="02040503050406030204" pitchFamily="18" charset="0"/>
                        </a:rPr>
                        <m:t>+</m:t>
                      </m:r>
                      <m:r>
                        <a:rPr lang="en-US" altLang="zh-CN" sz="4800" b="0" i="1" smtClean="0">
                          <a:latin typeface="Cambria Math" panose="02040503050406030204" pitchFamily="18" charset="0"/>
                        </a:rPr>
                        <m:t>𝑛</m:t>
                      </m:r>
                      <m:r>
                        <a:rPr lang="en-US" altLang="zh-CN" sz="4800" b="0" i="1" smtClean="0">
                          <a:latin typeface="Cambria Math" panose="02040503050406030204" pitchFamily="18" charset="0"/>
                        </a:rPr>
                        <m:t>)</m:t>
                      </m:r>
                    </m:oMath>
                  </m:oMathPara>
                </a14:m>
                <a:endParaRPr lang="en-US" altLang="zh-CN" sz="4800" dirty="0"/>
              </a:p>
            </p:txBody>
          </p:sp>
        </mc:Choice>
        <mc:Fallback xmlns="">
          <p:sp>
            <p:nvSpPr>
              <p:cNvPr id="6" name="文本框 5">
                <a:extLst>
                  <a:ext uri="{FF2B5EF4-FFF2-40B4-BE49-F238E27FC236}">
                    <a16:creationId xmlns:a16="http://schemas.microsoft.com/office/drawing/2014/main" id="{8844356B-A555-4F53-93D3-76A50D70FD0D}"/>
                  </a:ext>
                </a:extLst>
              </p:cNvPr>
              <p:cNvSpPr txBox="1">
                <a:spLocks noRot="1" noChangeAspect="1" noMove="1" noResize="1" noEditPoints="1" noAdjustHandles="1" noChangeArrowheads="1" noChangeShapeType="1" noTextEdit="1"/>
              </p:cNvSpPr>
              <p:nvPr/>
            </p:nvSpPr>
            <p:spPr>
              <a:xfrm>
                <a:off x="749820" y="1441525"/>
                <a:ext cx="10448891" cy="3323987"/>
              </a:xfrm>
              <a:prstGeom prst="rect">
                <a:avLst/>
              </a:prstGeom>
              <a:blipFill>
                <a:blip r:embed="rId2"/>
                <a:stretch>
                  <a:fillRect l="-875" t="-14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1288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Contents</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01</a:t>
            </a:r>
            <a:r>
              <a:rPr kumimoji="1" lang="zh-CN" altLang="en-US" dirty="0"/>
              <a:t> </a:t>
            </a:r>
            <a:r>
              <a:rPr kumimoji="1" lang="en-US" altLang="zh-CN" dirty="0"/>
              <a:t>Background</a:t>
            </a:r>
            <a:endParaRPr lang="zh-CN" altLang="en-US" dirty="0">
              <a:solidFill>
                <a:srgbClr val="FFFFFF"/>
              </a:solidFill>
            </a:endParaRPr>
          </a:p>
        </p:txBody>
      </p:sp>
      <p:sp>
        <p:nvSpPr>
          <p:cNvPr id="4" name="文本占位符 3"/>
          <p:cNvSpPr>
            <a:spLocks noGrp="1"/>
          </p:cNvSpPr>
          <p:nvPr>
            <p:ph type="body" sz="quarter" idx="12"/>
          </p:nvPr>
        </p:nvSpPr>
        <p:spPr>
          <a:xfrm>
            <a:off x="1423001" y="2946317"/>
            <a:ext cx="5785627" cy="495054"/>
          </a:xfrm>
        </p:spPr>
        <p:txBody>
          <a:bodyPr/>
          <a:lstStyle/>
          <a:p>
            <a:r>
              <a:rPr kumimoji="1" lang="en-US" altLang="zh-CN" dirty="0"/>
              <a:t>02</a:t>
            </a:r>
            <a:r>
              <a:rPr kumimoji="1" lang="zh-CN" altLang="en-US" dirty="0"/>
              <a:t> </a:t>
            </a:r>
            <a:r>
              <a:rPr kumimoji="1" lang="en-US" altLang="zh-CN" dirty="0"/>
              <a:t>Related Work</a:t>
            </a:r>
            <a:endParaRPr lang="zh-CN" altLang="en-US" dirty="0">
              <a:solidFill>
                <a:srgbClr val="FFFFFF"/>
              </a:solidFill>
            </a:endParaRPr>
          </a:p>
        </p:txBody>
      </p:sp>
      <p:sp>
        <p:nvSpPr>
          <p:cNvPr id="5" name="文本占位符 4"/>
          <p:cNvSpPr>
            <a:spLocks noGrp="1"/>
          </p:cNvSpPr>
          <p:nvPr>
            <p:ph type="body" sz="quarter" idx="13"/>
          </p:nvPr>
        </p:nvSpPr>
        <p:spPr/>
        <p:txBody>
          <a:bodyPr/>
          <a:lstStyle/>
          <a:p>
            <a:r>
              <a:rPr kumimoji="1" lang="en-US" altLang="zh-CN" dirty="0"/>
              <a:t>03</a:t>
            </a:r>
            <a:r>
              <a:rPr kumimoji="1" lang="zh-CN" altLang="en-US" dirty="0"/>
              <a:t> </a:t>
            </a:r>
            <a:r>
              <a:rPr kumimoji="1" lang="en-US" altLang="zh-CN" dirty="0"/>
              <a:t>Research Content</a:t>
            </a:r>
            <a:endParaRPr kumimoji="1" lang="zh-CN" altLang="en-US" dirty="0"/>
          </a:p>
        </p:txBody>
      </p:sp>
      <p:sp>
        <p:nvSpPr>
          <p:cNvPr id="6" name="文本占位符 5"/>
          <p:cNvSpPr>
            <a:spLocks noGrp="1"/>
          </p:cNvSpPr>
          <p:nvPr>
            <p:ph type="body" sz="quarter" idx="14"/>
          </p:nvPr>
        </p:nvSpPr>
        <p:spPr/>
        <p:txBody>
          <a:bodyPr/>
          <a:lstStyle/>
          <a:p>
            <a:r>
              <a:rPr kumimoji="1" lang="en-US" altLang="zh-CN" dirty="0"/>
              <a:t>04</a:t>
            </a:r>
            <a:r>
              <a:rPr kumimoji="1" lang="zh-CN" altLang="en-US" dirty="0"/>
              <a:t> </a:t>
            </a:r>
            <a:r>
              <a:rPr kumimoji="1" lang="en-US" altLang="zh-CN" dirty="0"/>
              <a:t>Completed Work</a:t>
            </a:r>
            <a:endParaRPr kumimoji="1" lang="zh-CN" altLang="en-US" dirty="0"/>
          </a:p>
        </p:txBody>
      </p:sp>
      <p:sp>
        <p:nvSpPr>
          <p:cNvPr id="7" name="文本占位符 5">
            <a:extLst>
              <a:ext uri="{FF2B5EF4-FFF2-40B4-BE49-F238E27FC236}">
                <a16:creationId xmlns:a16="http://schemas.microsoft.com/office/drawing/2014/main" id="{D953FD7E-C177-4FBF-906C-06C6DA21105F}"/>
              </a:ext>
            </a:extLst>
          </p:cNvPr>
          <p:cNvSpPr txBox="1">
            <a:spLocks/>
          </p:cNvSpPr>
          <p:nvPr/>
        </p:nvSpPr>
        <p:spPr>
          <a:xfrm>
            <a:off x="1442998" y="4913246"/>
            <a:ext cx="5785627" cy="495054"/>
          </a:xfrm>
          <a:prstGeom prst="rect">
            <a:avLst/>
          </a:prstGeom>
          <a:noFill/>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05</a:t>
            </a:r>
            <a:r>
              <a:rPr kumimoji="1" lang="zh-CN" altLang="en-US" dirty="0"/>
              <a:t> </a:t>
            </a:r>
            <a:r>
              <a:rPr kumimoji="1" lang="en-US" altLang="zh-CN" dirty="0"/>
              <a:t>Experiment and Conclusion</a:t>
            </a:r>
            <a:endParaRPr kumimoji="1" lang="zh-CN" altLang="en-US" dirty="0"/>
          </a:p>
          <a:p>
            <a:endParaRPr kumimoji="1" lang="zh-CN" altLang="en-US" dirty="0"/>
          </a:p>
        </p:txBody>
      </p:sp>
      <p:sp>
        <p:nvSpPr>
          <p:cNvPr id="8" name="文本占位符 5">
            <a:extLst>
              <a:ext uri="{FF2B5EF4-FFF2-40B4-BE49-F238E27FC236}">
                <a16:creationId xmlns:a16="http://schemas.microsoft.com/office/drawing/2014/main" id="{20BE4FC2-50DF-4106-B79B-B6B2E04893F8}"/>
              </a:ext>
            </a:extLst>
          </p:cNvPr>
          <p:cNvSpPr txBox="1">
            <a:spLocks/>
          </p:cNvSpPr>
          <p:nvPr/>
        </p:nvSpPr>
        <p:spPr>
          <a:xfrm>
            <a:off x="1442998" y="5555335"/>
            <a:ext cx="5785627" cy="495054"/>
          </a:xfrm>
          <a:prstGeom prst="rect">
            <a:avLst/>
          </a:prstGeom>
          <a:noFill/>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06</a:t>
            </a:r>
            <a:r>
              <a:rPr kumimoji="1" lang="zh-CN" altLang="en-US" dirty="0"/>
              <a:t> </a:t>
            </a:r>
            <a:r>
              <a:rPr kumimoji="1" lang="en-US" altLang="zh-CN" dirty="0"/>
              <a:t>Schedule</a:t>
            </a:r>
            <a:endParaRPr kumimoji="1" lang="zh-CN" altLang="en-US" dirty="0"/>
          </a:p>
        </p:txBody>
      </p:sp>
    </p:spTree>
    <p:extLst>
      <p:ext uri="{BB962C8B-B14F-4D97-AF65-F5344CB8AC3E}">
        <p14:creationId xmlns:p14="http://schemas.microsoft.com/office/powerpoint/2010/main" val="1467963981"/>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EB08059-4359-4760-8FB7-BA03AC06752E}"/>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8829531-9B1A-482F-ACEB-4D004A6BC0C7}"/>
              </a:ext>
            </a:extLst>
          </p:cNvPr>
          <p:cNvSpPr>
            <a:spLocks noGrp="1"/>
          </p:cNvSpPr>
          <p:nvPr>
            <p:ph type="body" sz="quarter" idx="12"/>
          </p:nvPr>
        </p:nvSpPr>
        <p:spPr/>
        <p:txBody>
          <a:bodyPr/>
          <a:lstStyle/>
          <a:p>
            <a:r>
              <a:rPr lang="en-US" altLang="zh-CN" dirty="0"/>
              <a:t>Completed Work</a:t>
            </a:r>
            <a:endParaRPr lang="zh-CN" altLang="en-US" dirty="0"/>
          </a:p>
        </p:txBody>
      </p:sp>
      <p:sp>
        <p:nvSpPr>
          <p:cNvPr id="5" name="文本框 4">
            <a:extLst>
              <a:ext uri="{FF2B5EF4-FFF2-40B4-BE49-F238E27FC236}">
                <a16:creationId xmlns:a16="http://schemas.microsoft.com/office/drawing/2014/main" id="{1CF33EED-6E42-443C-88BA-04E383006120}"/>
              </a:ext>
            </a:extLst>
          </p:cNvPr>
          <p:cNvSpPr txBox="1"/>
          <p:nvPr/>
        </p:nvSpPr>
        <p:spPr>
          <a:xfrm>
            <a:off x="749820" y="1112235"/>
            <a:ext cx="10521560" cy="3384003"/>
          </a:xfrm>
          <a:prstGeom prst="rect">
            <a:avLst/>
          </a:prstGeom>
          <a:noFill/>
        </p:spPr>
        <p:txBody>
          <a:bodyPr wrap="square" rtlCol="0">
            <a:spAutoFit/>
          </a:bodyPr>
          <a:lstStyle/>
          <a:p>
            <a:pPr marL="342900" indent="-342900">
              <a:lnSpc>
                <a:spcPct val="200000"/>
              </a:lnSpc>
              <a:spcBef>
                <a:spcPts val="600"/>
              </a:spcBef>
              <a:buFont typeface="Wingdings" panose="05000000000000000000" pitchFamily="2" charset="2"/>
              <a:buChar char="u"/>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Propose a new secure cloud storage system</a:t>
            </a:r>
          </a:p>
          <a:p>
            <a:pPr marL="342900" indent="-342900">
              <a:lnSpc>
                <a:spcPct val="200000"/>
              </a:lnSpc>
              <a:spcBef>
                <a:spcPts val="600"/>
              </a:spcBef>
              <a:buFont typeface="Wingdings" panose="05000000000000000000" pitchFamily="2" charset="2"/>
              <a:buChar char="l"/>
            </a:pPr>
            <a:r>
              <a:rPr lang="en-US" altLang="zh-CN" sz="2200" kern="0" dirty="0">
                <a:latin typeface="Calibri" panose="020F0502020204030204" pitchFamily="34" charset="0"/>
                <a:ea typeface="微软雅黑" panose="020B0503020204020204" pitchFamily="34" charset="-122"/>
                <a:cs typeface="Calibri" panose="020F0502020204030204" pitchFamily="34" charset="0"/>
                <a:sym typeface="+mn-lt"/>
              </a:rPr>
              <a:t>The definition the security of a cloud storage system</a:t>
            </a:r>
          </a:p>
          <a:p>
            <a:pPr marL="800089" lvl="1"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 order to define a secure cloud storage system, we must analyze  threat models in existing cloud storage systems</a:t>
            </a:r>
          </a:p>
          <a:p>
            <a:pPr marL="1257277" lvl="2"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Untrusted server</a:t>
            </a:r>
          </a:p>
          <a:p>
            <a:pPr marL="1257277" lvl="2"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Untrusted network channel</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 name="文本框 5">
            <a:extLst>
              <a:ext uri="{FF2B5EF4-FFF2-40B4-BE49-F238E27FC236}">
                <a16:creationId xmlns:a16="http://schemas.microsoft.com/office/drawing/2014/main" id="{D1E82BEE-9209-49E6-B774-28E53EE66313}"/>
              </a:ext>
            </a:extLst>
          </p:cNvPr>
          <p:cNvSpPr txBox="1"/>
          <p:nvPr/>
        </p:nvSpPr>
        <p:spPr>
          <a:xfrm>
            <a:off x="749820" y="4348064"/>
            <a:ext cx="10394302" cy="1414233"/>
          </a:xfrm>
          <a:prstGeom prst="rect">
            <a:avLst/>
          </a:prstGeom>
          <a:noFill/>
        </p:spPr>
        <p:txBody>
          <a:bodyPr wrap="square" rtlCol="0">
            <a:spAutoFit/>
          </a:bodyPr>
          <a:lstStyle/>
          <a:p>
            <a:pPr marL="800089" lvl="1"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 secure cloud storage system should have the following properties</a:t>
            </a:r>
          </a:p>
          <a:p>
            <a:pPr marL="1257277" lvl="2"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Data should be encrypted by the user before stored in the server.</a:t>
            </a:r>
          </a:p>
          <a:p>
            <a:pPr marL="1257277" lvl="2"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Encrypt the data stream when transmitting.</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849193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4DB7F93-0C7D-4A1B-BB7F-81F44412360C}"/>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6468050-4866-4B7A-8761-AAE74C488C1C}"/>
              </a:ext>
            </a:extLst>
          </p:cNvPr>
          <p:cNvSpPr>
            <a:spLocks noGrp="1"/>
          </p:cNvSpPr>
          <p:nvPr>
            <p:ph type="body" sz="quarter" idx="12"/>
          </p:nvPr>
        </p:nvSpPr>
        <p:spPr/>
        <p:txBody>
          <a:bodyPr/>
          <a:lstStyle/>
          <a:p>
            <a:r>
              <a:rPr kumimoji="1" lang="en-US" altLang="zh-CN" dirty="0"/>
              <a:t>Completed Work</a:t>
            </a:r>
            <a:endParaRPr kumimoji="1" lang="zh-CN" altLang="en-US" dirty="0"/>
          </a:p>
        </p:txBody>
      </p:sp>
      <p:sp>
        <p:nvSpPr>
          <p:cNvPr id="5" name="文本框 4">
            <a:extLst>
              <a:ext uri="{FF2B5EF4-FFF2-40B4-BE49-F238E27FC236}">
                <a16:creationId xmlns:a16="http://schemas.microsoft.com/office/drawing/2014/main" id="{5E41C8DC-738B-4781-9E49-0DE0F563F71F}"/>
              </a:ext>
            </a:extLst>
          </p:cNvPr>
          <p:cNvSpPr txBox="1"/>
          <p:nvPr/>
        </p:nvSpPr>
        <p:spPr>
          <a:xfrm>
            <a:off x="654756" y="1672524"/>
            <a:ext cx="10927644" cy="1474250"/>
          </a:xfrm>
          <a:prstGeom prst="rect">
            <a:avLst/>
          </a:prstGeom>
          <a:noFill/>
        </p:spPr>
        <p:txBody>
          <a:bodyPr wrap="square" rtlCol="0">
            <a:spAutoFit/>
          </a:bodyPr>
          <a:lstStyle/>
          <a:p>
            <a:pPr>
              <a:lnSpc>
                <a:spcPct val="130000"/>
              </a:lnSpc>
              <a:spcBef>
                <a:spcPts val="600"/>
              </a:spcBef>
            </a:pPr>
            <a:r>
              <a:rPr lang="en-US" altLang="zh-CN" sz="2200" kern="0" dirty="0">
                <a:latin typeface="Calibri" panose="020F0502020204030204" pitchFamily="34" charset="0"/>
                <a:ea typeface="微软雅黑" panose="020B0503020204020204" pitchFamily="34" charset="-122"/>
                <a:cs typeface="Calibri" panose="020F0502020204030204" pitchFamily="34" charset="0"/>
                <a:sym typeface="+mn-lt"/>
              </a:rPr>
              <a:t>New cloud storage system</a:t>
            </a:r>
          </a:p>
          <a:p>
            <a:pPr marL="342900" indent="-342900">
              <a:lnSpc>
                <a:spcPct val="130000"/>
              </a:lnSpc>
              <a:spcBef>
                <a:spcPts val="600"/>
              </a:spcBef>
              <a:buFont typeface="Wingdings" panose="05000000000000000000" pitchFamily="2" charset="2"/>
              <a:buChar char="n"/>
            </a:pPr>
            <a:r>
              <a:rPr lang="en-US" altLang="zh-CN" sz="2100" kern="0" dirty="0">
                <a:latin typeface="Calibri" panose="020F0502020204030204" pitchFamily="34" charset="0"/>
                <a:ea typeface="微软雅黑" panose="020B0503020204020204" pitchFamily="34" charset="-122"/>
                <a:cs typeface="Calibri" panose="020F0502020204030204" pitchFamily="34" charset="0"/>
                <a:sym typeface="+mn-lt"/>
              </a:rPr>
              <a:t>Taking into account the above requirements, we make the following design</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Data is encrypted before uploaded, and decrypted after downloading</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pic>
        <p:nvPicPr>
          <p:cNvPr id="9" name="图片 8">
            <a:extLst>
              <a:ext uri="{FF2B5EF4-FFF2-40B4-BE49-F238E27FC236}">
                <a16:creationId xmlns:a16="http://schemas.microsoft.com/office/drawing/2014/main" id="{B5040391-7C4B-4AE7-9975-1B109FAFD574}"/>
              </a:ext>
            </a:extLst>
          </p:cNvPr>
          <p:cNvPicPr>
            <a:picLocks noChangeAspect="1"/>
          </p:cNvPicPr>
          <p:nvPr/>
        </p:nvPicPr>
        <p:blipFill>
          <a:blip r:embed="rId3"/>
          <a:stretch>
            <a:fillRect/>
          </a:stretch>
        </p:blipFill>
        <p:spPr>
          <a:xfrm>
            <a:off x="1086523" y="3437296"/>
            <a:ext cx="9694190" cy="3209111"/>
          </a:xfrm>
          <a:prstGeom prst="rect">
            <a:avLst/>
          </a:prstGeom>
        </p:spPr>
      </p:pic>
      <p:sp>
        <p:nvSpPr>
          <p:cNvPr id="6" name="文本框 5">
            <a:extLst>
              <a:ext uri="{FF2B5EF4-FFF2-40B4-BE49-F238E27FC236}">
                <a16:creationId xmlns:a16="http://schemas.microsoft.com/office/drawing/2014/main" id="{2B0F0CE7-06A2-49AE-BCB1-A515F196F0E9}"/>
              </a:ext>
            </a:extLst>
          </p:cNvPr>
          <p:cNvSpPr txBox="1"/>
          <p:nvPr/>
        </p:nvSpPr>
        <p:spPr>
          <a:xfrm>
            <a:off x="654756" y="1015952"/>
            <a:ext cx="11103428" cy="496931"/>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u"/>
            </a:pPr>
            <a:r>
              <a:rPr lang="en-US" altLang="zh-CN" sz="2200" kern="0" dirty="0">
                <a:latin typeface="Calibri" panose="020F0502020204030204" pitchFamily="34" charset="0"/>
                <a:ea typeface="微软雅黑" panose="020B0503020204020204" pitchFamily="34" charset="-122"/>
                <a:cs typeface="Calibri" panose="020F0502020204030204" pitchFamily="34" charset="0"/>
                <a:sym typeface="+mn-lt"/>
              </a:rPr>
              <a:t>Design for a secure cloud storage system with searchable encryption</a:t>
            </a:r>
            <a:endParaRPr lang="zh-CN" altLang="en-US" sz="22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4281709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8495F7D-EED7-4A53-BFC4-F87180E9F65F}"/>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79827AC0-02D8-4EC8-81A8-0A5691F999D7}"/>
              </a:ext>
            </a:extLst>
          </p:cNvPr>
          <p:cNvSpPr>
            <a:spLocks noGrp="1"/>
          </p:cNvSpPr>
          <p:nvPr>
            <p:ph type="body" sz="quarter" idx="12"/>
          </p:nvPr>
        </p:nvSpPr>
        <p:spPr/>
        <p:txBody>
          <a:bodyPr/>
          <a:lstStyle/>
          <a:p>
            <a:r>
              <a:rPr kumimoji="1" lang="en-US" altLang="zh-CN" dirty="0"/>
              <a:t>Completed Work</a:t>
            </a:r>
            <a:endParaRPr kumimoji="1" lang="zh-CN" altLang="en-US" dirty="0"/>
          </a:p>
        </p:txBody>
      </p:sp>
      <p:sp>
        <p:nvSpPr>
          <p:cNvPr id="5" name="文本框 4">
            <a:extLst>
              <a:ext uri="{FF2B5EF4-FFF2-40B4-BE49-F238E27FC236}">
                <a16:creationId xmlns:a16="http://schemas.microsoft.com/office/drawing/2014/main" id="{66E4E859-767C-4B90-B008-FC307EEDC354}"/>
              </a:ext>
            </a:extLst>
          </p:cNvPr>
          <p:cNvSpPr txBox="1"/>
          <p:nvPr/>
        </p:nvSpPr>
        <p:spPr>
          <a:xfrm>
            <a:off x="749820" y="1379197"/>
            <a:ext cx="10577982" cy="2368341"/>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Design new transmission modules to ensure reliable and safe transmission process</a:t>
            </a:r>
          </a:p>
          <a:p>
            <a:pPr marL="800089" lvl="1" indent="-342900">
              <a:lnSpc>
                <a:spcPct val="130000"/>
              </a:lnSpc>
              <a:spcBef>
                <a:spcPts val="600"/>
              </a:spcBef>
              <a:buFont typeface="Arial" panose="020B0604020202020204" pitchFamily="34" charset="0"/>
              <a:buChar char="•"/>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Based on UDP </a:t>
            </a:r>
          </a:p>
          <a:p>
            <a:pPr marL="1257277" lvl="2" indent="-342900">
              <a:lnSpc>
                <a:spcPct val="130000"/>
              </a:lnSpc>
              <a:spcBef>
                <a:spcPts val="600"/>
              </a:spcBef>
              <a:buFont typeface="Arial" panose="020B0604020202020204" pitchFamily="34" charset="0"/>
              <a:buChar char="•"/>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Flexible in complex network</a:t>
            </a:r>
          </a:p>
          <a:p>
            <a:pPr marL="1257277" lvl="2" indent="-342900">
              <a:lnSpc>
                <a:spcPct val="130000"/>
              </a:lnSpc>
              <a:spcBef>
                <a:spcPts val="600"/>
              </a:spcBef>
              <a:buFont typeface="Arial" panose="020B0604020202020204" pitchFamily="34" charset="0"/>
              <a:buChar char="•"/>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Flow control</a:t>
            </a:r>
          </a:p>
          <a:p>
            <a:pPr marL="800089" lvl="1" indent="-342900">
              <a:lnSpc>
                <a:spcPct val="130000"/>
              </a:lnSpc>
              <a:spcBef>
                <a:spcPts val="600"/>
              </a:spcBef>
              <a:buFont typeface="Arial" panose="020B0604020202020204" pitchFamily="34" charset="0"/>
              <a:buChar char="•"/>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Encryption and Verification</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pic>
        <p:nvPicPr>
          <p:cNvPr id="9" name="图片 8">
            <a:extLst>
              <a:ext uri="{FF2B5EF4-FFF2-40B4-BE49-F238E27FC236}">
                <a16:creationId xmlns:a16="http://schemas.microsoft.com/office/drawing/2014/main" id="{D7443D4A-703B-4CE7-9FAA-431343960052}"/>
              </a:ext>
            </a:extLst>
          </p:cNvPr>
          <p:cNvPicPr>
            <a:picLocks noChangeAspect="1"/>
          </p:cNvPicPr>
          <p:nvPr/>
        </p:nvPicPr>
        <p:blipFill>
          <a:blip r:embed="rId2"/>
          <a:stretch>
            <a:fillRect/>
          </a:stretch>
        </p:blipFill>
        <p:spPr>
          <a:xfrm>
            <a:off x="303123" y="3429000"/>
            <a:ext cx="10836536" cy="3264563"/>
          </a:xfrm>
          <a:prstGeom prst="rect">
            <a:avLst/>
          </a:prstGeom>
        </p:spPr>
      </p:pic>
    </p:spTree>
    <p:extLst>
      <p:ext uri="{BB962C8B-B14F-4D97-AF65-F5344CB8AC3E}">
        <p14:creationId xmlns:p14="http://schemas.microsoft.com/office/powerpoint/2010/main" val="1924629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01B892E-D49F-4E75-B51F-050C4C59F95C}"/>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0E479668-2D75-4641-885F-875FBA9E1CD5}"/>
              </a:ext>
            </a:extLst>
          </p:cNvPr>
          <p:cNvSpPr>
            <a:spLocks noGrp="1"/>
          </p:cNvSpPr>
          <p:nvPr>
            <p:ph type="body" sz="quarter" idx="12"/>
          </p:nvPr>
        </p:nvSpPr>
        <p:spPr/>
        <p:txBody>
          <a:bodyPr/>
          <a:lstStyle/>
          <a:p>
            <a:r>
              <a:rPr kumimoji="1" lang="en-US" altLang="zh-CN" dirty="0"/>
              <a:t>Completed Work</a:t>
            </a:r>
            <a:endParaRPr kumimoji="1" lang="zh-CN" altLang="en-US" dirty="0"/>
          </a:p>
        </p:txBody>
      </p:sp>
      <p:sp>
        <p:nvSpPr>
          <p:cNvPr id="5" name="文本框 4">
            <a:extLst>
              <a:ext uri="{FF2B5EF4-FFF2-40B4-BE49-F238E27FC236}">
                <a16:creationId xmlns:a16="http://schemas.microsoft.com/office/drawing/2014/main" id="{5E1B5891-C734-40D2-9A5E-2FCE16439F5E}"/>
              </a:ext>
            </a:extLst>
          </p:cNvPr>
          <p:cNvSpPr txBox="1"/>
          <p:nvPr/>
        </p:nvSpPr>
        <p:spPr>
          <a:xfrm>
            <a:off x="749820" y="1473798"/>
            <a:ext cx="10481164" cy="460126"/>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Support dynamic searchable encryption</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pic>
        <p:nvPicPr>
          <p:cNvPr id="7" name="图片 6">
            <a:extLst>
              <a:ext uri="{FF2B5EF4-FFF2-40B4-BE49-F238E27FC236}">
                <a16:creationId xmlns:a16="http://schemas.microsoft.com/office/drawing/2014/main" id="{70E16804-76DD-4609-800A-0C6740FD7D9E}"/>
              </a:ext>
            </a:extLst>
          </p:cNvPr>
          <p:cNvPicPr/>
          <p:nvPr/>
        </p:nvPicPr>
        <p:blipFill>
          <a:blip r:embed="rId3">
            <a:duotone>
              <a:prstClr val="black"/>
              <a:schemeClr val="accent6">
                <a:lumMod val="20000"/>
                <a:lumOff val="80000"/>
                <a:tint val="45000"/>
                <a:satMod val="400000"/>
              </a:schemeClr>
            </a:duoton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069408" y="2047255"/>
            <a:ext cx="6053184" cy="4259864"/>
          </a:xfrm>
          <a:prstGeom prst="rect">
            <a:avLst/>
          </a:prstGeom>
          <a:noFill/>
          <a:ln>
            <a:noFill/>
          </a:ln>
        </p:spPr>
      </p:pic>
    </p:spTree>
    <p:extLst>
      <p:ext uri="{BB962C8B-B14F-4D97-AF65-F5344CB8AC3E}">
        <p14:creationId xmlns:p14="http://schemas.microsoft.com/office/powerpoint/2010/main" val="4219085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2D4056-C77E-44F7-8473-5C9AB079C7E2}"/>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53A5159-D134-4205-BEBD-5CE05F294F02}"/>
              </a:ext>
            </a:extLst>
          </p:cNvPr>
          <p:cNvSpPr>
            <a:spLocks noGrp="1"/>
          </p:cNvSpPr>
          <p:nvPr>
            <p:ph type="body" sz="quarter" idx="12"/>
          </p:nvPr>
        </p:nvSpPr>
        <p:spPr/>
        <p:txBody>
          <a:bodyPr/>
          <a:lstStyle/>
          <a:p>
            <a:r>
              <a:rPr lang="en-US" altLang="zh-CN" dirty="0"/>
              <a:t>Completed Work</a:t>
            </a:r>
            <a:endParaRPr lang="zh-CN" altLang="en-US" dirty="0"/>
          </a:p>
        </p:txBody>
      </p:sp>
      <p:pic>
        <p:nvPicPr>
          <p:cNvPr id="8" name="图片 7">
            <a:extLst>
              <a:ext uri="{FF2B5EF4-FFF2-40B4-BE49-F238E27FC236}">
                <a16:creationId xmlns:a16="http://schemas.microsoft.com/office/drawing/2014/main" id="{25D58268-F79C-4A43-9001-B1DF15FF124C}"/>
              </a:ext>
            </a:extLst>
          </p:cNvPr>
          <p:cNvPicPr>
            <a:picLocks noChangeAspect="1"/>
          </p:cNvPicPr>
          <p:nvPr/>
        </p:nvPicPr>
        <p:blipFill>
          <a:blip r:embed="rId2"/>
          <a:stretch>
            <a:fillRect/>
          </a:stretch>
        </p:blipFill>
        <p:spPr>
          <a:xfrm>
            <a:off x="4039562" y="712635"/>
            <a:ext cx="9387625" cy="5994758"/>
          </a:xfrm>
          <a:prstGeom prst="rect">
            <a:avLst/>
          </a:prstGeom>
        </p:spPr>
      </p:pic>
      <p:sp>
        <p:nvSpPr>
          <p:cNvPr id="9" name="文本框 8">
            <a:extLst>
              <a:ext uri="{FF2B5EF4-FFF2-40B4-BE49-F238E27FC236}">
                <a16:creationId xmlns:a16="http://schemas.microsoft.com/office/drawing/2014/main" id="{8DCC28DA-40C3-45F3-ABBA-97AAFC59A649}"/>
              </a:ext>
            </a:extLst>
          </p:cNvPr>
          <p:cNvSpPr txBox="1"/>
          <p:nvPr/>
        </p:nvSpPr>
        <p:spPr>
          <a:xfrm>
            <a:off x="693933" y="1646032"/>
            <a:ext cx="3345629" cy="533672"/>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System prototype design</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327172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Five</a:t>
            </a:r>
            <a:endParaRPr kumimoji="1" lang="zh-CN" altLang="en-US" dirty="0"/>
          </a:p>
        </p:txBody>
      </p:sp>
      <p:sp>
        <p:nvSpPr>
          <p:cNvPr id="3" name="文本占位符 2"/>
          <p:cNvSpPr>
            <a:spLocks noGrp="1"/>
          </p:cNvSpPr>
          <p:nvPr>
            <p:ph type="body" sz="quarter" idx="11"/>
          </p:nvPr>
        </p:nvSpPr>
        <p:spPr>
          <a:xfrm>
            <a:off x="939294" y="3936380"/>
            <a:ext cx="7476916" cy="822360"/>
          </a:xfrm>
        </p:spPr>
        <p:txBody>
          <a:bodyPr/>
          <a:lstStyle/>
          <a:p>
            <a:r>
              <a:rPr kumimoji="1" lang="en-US" altLang="zh-CN" dirty="0"/>
              <a:t>Experiment</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18764705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FC65A-89DE-4261-B7C0-4693D46137BF}"/>
              </a:ext>
            </a:extLst>
          </p:cNvPr>
          <p:cNvSpPr>
            <a:spLocks noGrp="1"/>
          </p:cNvSpPr>
          <p:nvPr>
            <p:ph type="body" sz="quarter" idx="10"/>
          </p:nvPr>
        </p:nvSpPr>
        <p:spPr/>
        <p:txBody>
          <a:bodyPr/>
          <a:lstStyle/>
          <a:p>
            <a:r>
              <a:rPr lang="en-US" altLang="zh-CN" dirty="0"/>
              <a:t>05</a:t>
            </a:r>
            <a:endParaRPr lang="zh-CN" altLang="en-US" dirty="0"/>
          </a:p>
        </p:txBody>
      </p:sp>
      <p:sp>
        <p:nvSpPr>
          <p:cNvPr id="4" name="文本占位符 3">
            <a:extLst>
              <a:ext uri="{FF2B5EF4-FFF2-40B4-BE49-F238E27FC236}">
                <a16:creationId xmlns:a16="http://schemas.microsoft.com/office/drawing/2014/main" id="{9D17FDE4-3813-4C63-96BE-30B0D436E91A}"/>
              </a:ext>
            </a:extLst>
          </p:cNvPr>
          <p:cNvSpPr>
            <a:spLocks noGrp="1"/>
          </p:cNvSpPr>
          <p:nvPr>
            <p:ph type="body" sz="quarter" idx="12"/>
          </p:nvPr>
        </p:nvSpPr>
        <p:spPr/>
        <p:txBody>
          <a:bodyPr/>
          <a:lstStyle/>
          <a:p>
            <a:r>
              <a:rPr lang="en-US" altLang="zh-CN" dirty="0"/>
              <a:t>Experiment</a:t>
            </a:r>
            <a:endParaRPr lang="zh-CN" altLang="en-US" dirty="0"/>
          </a:p>
        </p:txBody>
      </p:sp>
      <p:sp>
        <p:nvSpPr>
          <p:cNvPr id="5" name="Rectangle 2">
            <a:extLst>
              <a:ext uri="{FF2B5EF4-FFF2-40B4-BE49-F238E27FC236}">
                <a16:creationId xmlns:a16="http://schemas.microsoft.com/office/drawing/2014/main" id="{C708E160-A883-4458-9887-62406B4E0C63}"/>
              </a:ext>
            </a:extLst>
          </p:cNvPr>
          <p:cNvSpPr>
            <a:spLocks noChangeArrowheads="1"/>
          </p:cNvSpPr>
          <p:nvPr/>
        </p:nvSpPr>
        <p:spPr bwMode="auto">
          <a:xfrm>
            <a:off x="3033656" y="2130013"/>
            <a:ext cx="140411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6736C477-ED9F-4A52-B704-84C10253BB03}"/>
              </a:ext>
            </a:extLst>
          </p:cNvPr>
          <p:cNvGraphicFramePr>
            <a:graphicFrameLocks noChangeAspect="1"/>
          </p:cNvGraphicFramePr>
          <p:nvPr>
            <p:extLst>
              <p:ext uri="{D42A27DB-BD31-4B8C-83A1-F6EECF244321}">
                <p14:modId xmlns:p14="http://schemas.microsoft.com/office/powerpoint/2010/main" val="1939413904"/>
              </p:ext>
            </p:extLst>
          </p:nvPr>
        </p:nvGraphicFramePr>
        <p:xfrm>
          <a:off x="7679176" y="2130013"/>
          <a:ext cx="4334481" cy="4069715"/>
        </p:xfrm>
        <a:graphic>
          <a:graphicData uri="http://schemas.openxmlformats.org/presentationml/2006/ole">
            <mc:AlternateContent xmlns:mc="http://schemas.openxmlformats.org/markup-compatibility/2006">
              <mc:Choice xmlns:v="urn:schemas-microsoft-com:vml" Requires="v">
                <p:oleObj spid="_x0000_s1037" name="Visio" r:id="rId3" imgW="6850247" imgH="6423845" progId="Visio.Drawing.15">
                  <p:embed/>
                </p:oleObj>
              </mc:Choice>
              <mc:Fallback>
                <p:oleObj name="Visio" r:id="rId3" imgW="6850247" imgH="642384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9176" y="2130013"/>
                        <a:ext cx="4334481" cy="4069715"/>
                      </a:xfrm>
                      <a:prstGeom prst="rect">
                        <a:avLst/>
                      </a:prstGeom>
                      <a:noFill/>
                    </p:spPr>
                  </p:pic>
                </p:oleObj>
              </mc:Fallback>
            </mc:AlternateContent>
          </a:graphicData>
        </a:graphic>
      </p:graphicFrame>
      <p:graphicFrame>
        <p:nvGraphicFramePr>
          <p:cNvPr id="7" name="表格 6">
            <a:extLst>
              <a:ext uri="{FF2B5EF4-FFF2-40B4-BE49-F238E27FC236}">
                <a16:creationId xmlns:a16="http://schemas.microsoft.com/office/drawing/2014/main" id="{761FBECD-2FAB-44E3-B795-BEFD0F943BEC}"/>
              </a:ext>
            </a:extLst>
          </p:cNvPr>
          <p:cNvGraphicFramePr>
            <a:graphicFrameLocks noGrp="1"/>
          </p:cNvGraphicFramePr>
          <p:nvPr>
            <p:extLst>
              <p:ext uri="{D42A27DB-BD31-4B8C-83A1-F6EECF244321}">
                <p14:modId xmlns:p14="http://schemas.microsoft.com/office/powerpoint/2010/main" val="1993541736"/>
              </p:ext>
            </p:extLst>
          </p:nvPr>
        </p:nvGraphicFramePr>
        <p:xfrm>
          <a:off x="801435" y="2179276"/>
          <a:ext cx="6476253" cy="4020452"/>
        </p:xfrm>
        <a:graphic>
          <a:graphicData uri="http://schemas.openxmlformats.org/drawingml/2006/table">
            <a:tbl>
              <a:tblPr firstRow="1" firstCol="1" bandRow="1">
                <a:tableStyleId>{5C22544A-7EE6-4342-B048-85BDC9FD1C3A}</a:tableStyleId>
              </a:tblPr>
              <a:tblGrid>
                <a:gridCol w="2182160">
                  <a:extLst>
                    <a:ext uri="{9D8B030D-6E8A-4147-A177-3AD203B41FA5}">
                      <a16:colId xmlns:a16="http://schemas.microsoft.com/office/drawing/2014/main" val="3307795373"/>
                    </a:ext>
                  </a:extLst>
                </a:gridCol>
                <a:gridCol w="1855694">
                  <a:extLst>
                    <a:ext uri="{9D8B030D-6E8A-4147-A177-3AD203B41FA5}">
                      <a16:colId xmlns:a16="http://schemas.microsoft.com/office/drawing/2014/main" val="117565797"/>
                    </a:ext>
                  </a:extLst>
                </a:gridCol>
                <a:gridCol w="1084730">
                  <a:extLst>
                    <a:ext uri="{9D8B030D-6E8A-4147-A177-3AD203B41FA5}">
                      <a16:colId xmlns:a16="http://schemas.microsoft.com/office/drawing/2014/main" val="971023727"/>
                    </a:ext>
                  </a:extLst>
                </a:gridCol>
                <a:gridCol w="1353669">
                  <a:extLst>
                    <a:ext uri="{9D8B030D-6E8A-4147-A177-3AD203B41FA5}">
                      <a16:colId xmlns:a16="http://schemas.microsoft.com/office/drawing/2014/main" val="4089866444"/>
                    </a:ext>
                  </a:extLst>
                </a:gridCol>
              </a:tblGrid>
              <a:tr h="587805">
                <a:tc>
                  <a:txBody>
                    <a:bodyPr/>
                    <a:lstStyle/>
                    <a:p>
                      <a:pPr algn="just">
                        <a:spcAft>
                          <a:spcPts val="0"/>
                        </a:spcAft>
                      </a:pPr>
                      <a:r>
                        <a:rPr lang="zh-CN" sz="1400" kern="0" dirty="0">
                          <a:effectLst/>
                        </a:rPr>
                        <a:t>配置信息</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0">
                          <a:effectLst/>
                        </a:rPr>
                        <a:t>操作系统</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0" dirty="0">
                          <a:effectLst/>
                        </a:rPr>
                        <a:t>数量</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0">
                          <a:effectLst/>
                        </a:rPr>
                        <a:t>服务器</a:t>
                      </a:r>
                      <a:r>
                        <a:rPr lang="en-US" sz="1400" kern="0">
                          <a:effectLst/>
                        </a:rPr>
                        <a:t>/</a:t>
                      </a:r>
                      <a:r>
                        <a:rPr lang="zh-CN" sz="1400" kern="0">
                          <a:effectLst/>
                        </a:rPr>
                        <a:t>客户端</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175482"/>
                  </a:ext>
                </a:extLst>
              </a:tr>
              <a:tr h="979675">
                <a:tc>
                  <a:txBody>
                    <a:bodyPr/>
                    <a:lstStyle/>
                    <a:p>
                      <a:pPr algn="just">
                        <a:spcAft>
                          <a:spcPts val="0"/>
                        </a:spcAft>
                      </a:pPr>
                      <a:r>
                        <a:rPr lang="en-US" sz="1400" kern="0" dirty="0">
                          <a:effectLst/>
                        </a:rPr>
                        <a:t>CPU</a:t>
                      </a:r>
                      <a:r>
                        <a:rPr lang="zh-CN" sz="1400" kern="0" dirty="0">
                          <a:effectLst/>
                        </a:rPr>
                        <a:t>：</a:t>
                      </a:r>
                      <a:r>
                        <a:rPr lang="en-US" altLang="zh-CN" sz="1400" kern="0" dirty="0">
                          <a:effectLst/>
                        </a:rPr>
                        <a:t>Intel </a:t>
                      </a:r>
                    </a:p>
                    <a:p>
                      <a:pPr algn="just">
                        <a:spcAft>
                          <a:spcPts val="0"/>
                        </a:spcAft>
                      </a:pPr>
                      <a:r>
                        <a:rPr lang="en-US" sz="1400" kern="0" dirty="0">
                          <a:effectLst/>
                        </a:rPr>
                        <a:t>i7-8700@3.2GHz</a:t>
                      </a:r>
                      <a:endParaRPr lang="zh-CN" sz="1400" kern="100" dirty="0">
                        <a:effectLst/>
                      </a:endParaRPr>
                    </a:p>
                    <a:p>
                      <a:pPr algn="just">
                        <a:spcAft>
                          <a:spcPts val="0"/>
                        </a:spcAft>
                      </a:pPr>
                      <a:r>
                        <a:rPr lang="zh-CN" sz="1400" kern="0" dirty="0">
                          <a:effectLst/>
                        </a:rPr>
                        <a:t>内存：</a:t>
                      </a:r>
                      <a:r>
                        <a:rPr lang="en-US" sz="1400" kern="0" dirty="0">
                          <a:effectLst/>
                        </a:rPr>
                        <a:t>16GB DDR4</a:t>
                      </a:r>
                      <a:endParaRPr lang="zh-CN" sz="1400" kern="100" dirty="0">
                        <a:effectLst/>
                      </a:endParaRPr>
                    </a:p>
                    <a:p>
                      <a:pPr algn="l">
                        <a:spcAft>
                          <a:spcPts val="0"/>
                        </a:spcAft>
                      </a:pPr>
                      <a:r>
                        <a:rPr lang="zh-CN" sz="1400" kern="0" dirty="0">
                          <a:effectLst/>
                        </a:rPr>
                        <a:t>显卡：</a:t>
                      </a:r>
                      <a:r>
                        <a:rPr lang="en-US" altLang="zh-CN" sz="1400" kern="0" dirty="0">
                          <a:effectLst/>
                        </a:rPr>
                        <a:t>NVDIA GeForce </a:t>
                      </a:r>
                      <a:r>
                        <a:rPr lang="en-US" sz="1400" kern="0" dirty="0">
                          <a:effectLst/>
                        </a:rPr>
                        <a:t>GTX 1060-3G</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altLang="zh-CN" sz="1800" kern="0" dirty="0">
                          <a:effectLst/>
                          <a:latin typeface="Calibri" panose="020F0502020204030204" pitchFamily="34" charset="0"/>
                          <a:cs typeface="Calibri" panose="020F0502020204030204" pitchFamily="34" charset="0"/>
                        </a:rPr>
                        <a:t>Windows10 </a:t>
                      </a:r>
                    </a:p>
                    <a:p>
                      <a:pPr algn="just">
                        <a:spcAft>
                          <a:spcPts val="0"/>
                        </a:spcAft>
                      </a:pPr>
                      <a:r>
                        <a:rPr lang="en-US" altLang="zh-CN" sz="1800" kern="0" dirty="0">
                          <a:effectLst/>
                          <a:latin typeface="Calibri" panose="020F0502020204030204" pitchFamily="34" charset="0"/>
                          <a:ea typeface="等线" panose="02010600030101010101" pitchFamily="2" charset="-122"/>
                          <a:cs typeface="Calibri" panose="020F0502020204030204" pitchFamily="34" charset="0"/>
                        </a:rPr>
                        <a:t>professional</a:t>
                      </a:r>
                      <a:endParaRPr lang="zh-CN" alt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just">
                        <a:spcAft>
                          <a:spcPts val="0"/>
                        </a:spcAft>
                      </a:pPr>
                      <a:r>
                        <a:rPr lang="en-US" sz="1400" kern="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0" dirty="0">
                          <a:effectLst/>
                        </a:rPr>
                        <a:t>服务器</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73795346"/>
                  </a:ext>
                </a:extLst>
              </a:tr>
              <a:tr h="975788">
                <a:tc>
                  <a:txBody>
                    <a:bodyPr/>
                    <a:lstStyle/>
                    <a:p>
                      <a:pPr algn="just">
                        <a:spcAft>
                          <a:spcPts val="0"/>
                        </a:spcAft>
                      </a:pPr>
                      <a:r>
                        <a:rPr lang="en-US" sz="1400" kern="0" dirty="0">
                          <a:effectLst/>
                        </a:rPr>
                        <a:t>CPU</a:t>
                      </a:r>
                      <a:r>
                        <a:rPr lang="zh-CN" sz="1400" kern="0" dirty="0">
                          <a:effectLst/>
                        </a:rPr>
                        <a:t>：</a:t>
                      </a:r>
                      <a:r>
                        <a:rPr lang="en-US" sz="1400" kern="0" dirty="0">
                          <a:effectLst/>
                        </a:rPr>
                        <a:t>Intel </a:t>
                      </a:r>
                    </a:p>
                    <a:p>
                      <a:pPr algn="just">
                        <a:spcAft>
                          <a:spcPts val="0"/>
                        </a:spcAft>
                      </a:pPr>
                      <a:r>
                        <a:rPr lang="en-US" sz="1400" kern="0" dirty="0">
                          <a:effectLst/>
                        </a:rPr>
                        <a:t>i5-8250U@1.60GHz</a:t>
                      </a:r>
                      <a:endParaRPr lang="zh-CN" sz="1400" kern="100" dirty="0">
                        <a:effectLst/>
                      </a:endParaRPr>
                    </a:p>
                    <a:p>
                      <a:pPr algn="just">
                        <a:spcAft>
                          <a:spcPts val="0"/>
                        </a:spcAft>
                      </a:pPr>
                      <a:r>
                        <a:rPr lang="zh-CN" sz="1400" kern="0" dirty="0">
                          <a:effectLst/>
                        </a:rPr>
                        <a:t>内存：</a:t>
                      </a:r>
                      <a:r>
                        <a:rPr lang="en-US" sz="1400" kern="0" dirty="0">
                          <a:effectLst/>
                        </a:rPr>
                        <a:t>8GB DDR4</a:t>
                      </a:r>
                      <a:endParaRPr lang="zh-CN" sz="1400" kern="100" dirty="0">
                        <a:effectLst/>
                      </a:endParaRPr>
                    </a:p>
                    <a:p>
                      <a:pPr algn="just">
                        <a:spcAft>
                          <a:spcPts val="0"/>
                        </a:spcAft>
                      </a:pPr>
                      <a:r>
                        <a:rPr lang="zh-CN" sz="1400" kern="0" dirty="0">
                          <a:effectLst/>
                        </a:rPr>
                        <a:t>显卡：</a:t>
                      </a:r>
                      <a:r>
                        <a:rPr lang="en-US" altLang="zh-CN" sz="1400" kern="0" dirty="0">
                          <a:effectLst/>
                        </a:rPr>
                        <a:t>NVDIA GeForce </a:t>
                      </a:r>
                      <a:r>
                        <a:rPr lang="en-US" sz="1400" kern="0" dirty="0">
                          <a:effectLst/>
                        </a:rPr>
                        <a:t>MX150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0" dirty="0">
                          <a:effectLst/>
                          <a:latin typeface="Calibri" panose="020F0502020204030204" pitchFamily="34" charset="0"/>
                          <a:cs typeface="Calibri" panose="020F0502020204030204" pitchFamily="34" charset="0"/>
                        </a:rPr>
                        <a:t>Windows10 </a:t>
                      </a:r>
                    </a:p>
                    <a:p>
                      <a:pPr algn="just">
                        <a:spcAft>
                          <a:spcPts val="0"/>
                        </a:spcAft>
                      </a:pPr>
                      <a:r>
                        <a:rPr lang="en-US" altLang="zh-CN" sz="1800" kern="0" dirty="0">
                          <a:effectLst/>
                          <a:latin typeface="Calibri" panose="020F0502020204030204" pitchFamily="34" charset="0"/>
                          <a:ea typeface="等线" panose="02010600030101010101" pitchFamily="2" charset="-122"/>
                          <a:cs typeface="Calibri" panose="020F0502020204030204" pitchFamily="34" charset="0"/>
                        </a:rPr>
                        <a:t>professional</a:t>
                      </a:r>
                      <a:endParaRPr 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just">
                        <a:spcAft>
                          <a:spcPts val="0"/>
                        </a:spcAft>
                      </a:pPr>
                      <a:r>
                        <a:rPr lang="en-US" sz="1400" kern="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0" dirty="0">
                          <a:effectLst/>
                        </a:rPr>
                        <a:t>服务器</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3800484"/>
                  </a:ext>
                </a:extLst>
              </a:tr>
              <a:tr h="1299047">
                <a:tc>
                  <a:txBody>
                    <a:bodyPr/>
                    <a:lstStyle/>
                    <a:p>
                      <a:pPr algn="just">
                        <a:spcAft>
                          <a:spcPts val="0"/>
                        </a:spcAft>
                      </a:pPr>
                      <a:r>
                        <a:rPr lang="en-US" sz="1400" kern="0" dirty="0">
                          <a:effectLst/>
                        </a:rPr>
                        <a:t>CPU</a:t>
                      </a:r>
                      <a:r>
                        <a:rPr lang="zh-CN" sz="1400" kern="0" dirty="0">
                          <a:effectLst/>
                        </a:rPr>
                        <a:t>：</a:t>
                      </a:r>
                      <a:r>
                        <a:rPr lang="en-US" sz="1400" kern="0" dirty="0">
                          <a:effectLst/>
                        </a:rPr>
                        <a:t>AMD </a:t>
                      </a:r>
                    </a:p>
                    <a:p>
                      <a:pPr algn="just">
                        <a:spcAft>
                          <a:spcPts val="0"/>
                        </a:spcAft>
                      </a:pPr>
                      <a:r>
                        <a:rPr lang="en-US" sz="1400" kern="0" dirty="0">
                          <a:effectLst/>
                        </a:rPr>
                        <a:t>Ryzen 1700@3.0GHz</a:t>
                      </a:r>
                      <a:endParaRPr lang="zh-CN" sz="1400" kern="100" dirty="0">
                        <a:effectLst/>
                      </a:endParaRPr>
                    </a:p>
                    <a:p>
                      <a:pPr algn="just">
                        <a:spcAft>
                          <a:spcPts val="0"/>
                        </a:spcAft>
                      </a:pPr>
                      <a:r>
                        <a:rPr lang="zh-CN" sz="1400" kern="0" dirty="0">
                          <a:effectLst/>
                        </a:rPr>
                        <a:t>内存：</a:t>
                      </a:r>
                      <a:r>
                        <a:rPr lang="en-US" sz="1400" kern="0" dirty="0">
                          <a:effectLst/>
                        </a:rPr>
                        <a:t>16GB DDR4</a:t>
                      </a:r>
                      <a:endParaRPr lang="zh-CN" sz="1400" kern="100" dirty="0">
                        <a:effectLst/>
                      </a:endParaRPr>
                    </a:p>
                    <a:p>
                      <a:pPr algn="just">
                        <a:spcAft>
                          <a:spcPts val="0"/>
                        </a:spcAft>
                      </a:pPr>
                      <a:r>
                        <a:rPr lang="zh-CN" sz="1400" kern="0" dirty="0">
                          <a:effectLst/>
                        </a:rPr>
                        <a:t>显卡：</a:t>
                      </a:r>
                      <a:r>
                        <a:rPr lang="en-US" sz="1400" kern="0" dirty="0">
                          <a:effectLst/>
                        </a:rPr>
                        <a:t>NVDIA GeForce GTX 1050ti</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altLang="zh-CN" sz="1800" kern="0" dirty="0">
                          <a:effectLst/>
                          <a:latin typeface="Calibri" panose="020F0502020204030204" pitchFamily="34" charset="0"/>
                          <a:cs typeface="Calibri" panose="020F0502020204030204" pitchFamily="34" charset="0"/>
                        </a:rPr>
                        <a:t>Windows10 </a:t>
                      </a:r>
                    </a:p>
                    <a:p>
                      <a:pPr algn="just">
                        <a:spcAft>
                          <a:spcPts val="0"/>
                        </a:spcAft>
                      </a:pPr>
                      <a:r>
                        <a:rPr lang="en-US" altLang="zh-CN" sz="1800" kern="0" dirty="0">
                          <a:effectLst/>
                          <a:latin typeface="Calibri" panose="020F0502020204030204" pitchFamily="34" charset="0"/>
                          <a:ea typeface="等线" panose="02010600030101010101" pitchFamily="2" charset="-122"/>
                          <a:cs typeface="Calibri" panose="020F0502020204030204" pitchFamily="34" charset="0"/>
                        </a:rPr>
                        <a:t>professional</a:t>
                      </a:r>
                      <a:endParaRPr lang="zh-CN" altLang="zh-CN" sz="1800" kern="100" dirty="0">
                        <a:effectLst/>
                        <a:latin typeface="Calibri" panose="020F0502020204030204" pitchFamily="34" charset="0"/>
                        <a:ea typeface="等线" panose="02010600030101010101" pitchFamily="2" charset="-122"/>
                        <a:cs typeface="Calibri" panose="020F0502020204030204" pitchFamily="34" charset="0"/>
                      </a:endParaRPr>
                    </a:p>
                  </a:txBody>
                  <a:tcPr marL="68580" marR="68580" marT="0" marB="0"/>
                </a:tc>
                <a:tc>
                  <a:txBody>
                    <a:bodyPr/>
                    <a:lstStyle/>
                    <a:p>
                      <a:pPr algn="just">
                        <a:spcAft>
                          <a:spcPts val="0"/>
                        </a:spcAft>
                      </a:pPr>
                      <a:r>
                        <a:rPr lang="en-US" sz="1400" kern="0" dirty="0">
                          <a:effectLst/>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0" dirty="0">
                          <a:effectLst/>
                        </a:rPr>
                        <a:t>客户端</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3747333"/>
                  </a:ext>
                </a:extLst>
              </a:tr>
            </a:tbl>
          </a:graphicData>
        </a:graphic>
      </p:graphicFrame>
      <p:sp>
        <p:nvSpPr>
          <p:cNvPr id="8" name="文本框 7">
            <a:extLst>
              <a:ext uri="{FF2B5EF4-FFF2-40B4-BE49-F238E27FC236}">
                <a16:creationId xmlns:a16="http://schemas.microsoft.com/office/drawing/2014/main" id="{676ADBC7-A594-475A-B08A-1361CAAC9E4F}"/>
              </a:ext>
            </a:extLst>
          </p:cNvPr>
          <p:cNvSpPr txBox="1"/>
          <p:nvPr/>
        </p:nvSpPr>
        <p:spPr>
          <a:xfrm>
            <a:off x="801435" y="1362635"/>
            <a:ext cx="6476253" cy="460126"/>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Environment and configuration</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205500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63623B7-CE9E-4A20-A3A5-B9FC2217D10A}"/>
              </a:ext>
            </a:extLst>
          </p:cNvPr>
          <p:cNvSpPr>
            <a:spLocks noGrp="1"/>
          </p:cNvSpPr>
          <p:nvPr>
            <p:ph type="body" sz="quarter" idx="10"/>
          </p:nvPr>
        </p:nvSpPr>
        <p:spPr/>
        <p:txBody>
          <a:bodyPr/>
          <a:lstStyle/>
          <a:p>
            <a:r>
              <a:rPr lang="en-US" altLang="zh-CN" dirty="0"/>
              <a:t>05</a:t>
            </a:r>
            <a:endParaRPr lang="zh-CN" altLang="en-US" dirty="0"/>
          </a:p>
        </p:txBody>
      </p:sp>
      <p:sp>
        <p:nvSpPr>
          <p:cNvPr id="4" name="文本占位符 3">
            <a:extLst>
              <a:ext uri="{FF2B5EF4-FFF2-40B4-BE49-F238E27FC236}">
                <a16:creationId xmlns:a16="http://schemas.microsoft.com/office/drawing/2014/main" id="{523ADE44-0665-4BDA-BDAD-96BE2F540A56}"/>
              </a:ext>
            </a:extLst>
          </p:cNvPr>
          <p:cNvSpPr>
            <a:spLocks noGrp="1"/>
          </p:cNvSpPr>
          <p:nvPr>
            <p:ph type="body" sz="quarter" idx="12"/>
          </p:nvPr>
        </p:nvSpPr>
        <p:spPr/>
        <p:txBody>
          <a:bodyPr/>
          <a:lstStyle/>
          <a:p>
            <a:r>
              <a:rPr kumimoji="1" lang="en-US" altLang="zh-CN" dirty="0"/>
              <a:t>Experiment</a:t>
            </a:r>
            <a:endParaRPr kumimoji="1" lang="zh-CN" altLang="en-US" dirty="0"/>
          </a:p>
        </p:txBody>
      </p:sp>
      <p:sp>
        <p:nvSpPr>
          <p:cNvPr id="6" name="文本框 5">
            <a:extLst>
              <a:ext uri="{FF2B5EF4-FFF2-40B4-BE49-F238E27FC236}">
                <a16:creationId xmlns:a16="http://schemas.microsoft.com/office/drawing/2014/main" id="{D5992D0D-CB27-4CEA-BABA-D6F18EDBCB6C}"/>
              </a:ext>
            </a:extLst>
          </p:cNvPr>
          <p:cNvSpPr txBox="1"/>
          <p:nvPr/>
        </p:nvSpPr>
        <p:spPr>
          <a:xfrm>
            <a:off x="749820" y="1624405"/>
            <a:ext cx="10567225" cy="3160865"/>
          </a:xfrm>
          <a:prstGeom prst="rect">
            <a:avLst/>
          </a:prstGeom>
          <a:noFill/>
        </p:spPr>
        <p:txBody>
          <a:bodyPr wrap="square" rtlCol="0">
            <a:spAutoFit/>
          </a:bodyPr>
          <a:lstStyle/>
          <a:p>
            <a:pPr marL="342900"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 the simulation experiments, we used three different algorithms. They are data dictionary, inverted index and new algorithm based on dynamic accumulator.</a:t>
            </a:r>
          </a:p>
          <a:p>
            <a:pPr marL="342900"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 this simulation experiment, we assume that every file contains five keywords, we do experiment with different number of files or queries , then we measure the cost time of when all queries completed.</a:t>
            </a:r>
          </a:p>
        </p:txBody>
      </p:sp>
    </p:spTree>
    <p:extLst>
      <p:ext uri="{BB962C8B-B14F-4D97-AF65-F5344CB8AC3E}">
        <p14:creationId xmlns:p14="http://schemas.microsoft.com/office/powerpoint/2010/main" val="3953674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D85860C-405C-4FF2-B7B5-F26904BDFA3C}"/>
              </a:ext>
            </a:extLst>
          </p:cNvPr>
          <p:cNvSpPr>
            <a:spLocks noGrp="1"/>
          </p:cNvSpPr>
          <p:nvPr>
            <p:ph type="body" sz="quarter" idx="10"/>
          </p:nvPr>
        </p:nvSpPr>
        <p:spPr/>
        <p:txBody>
          <a:bodyPr/>
          <a:lstStyle/>
          <a:p>
            <a:r>
              <a:rPr lang="en-US" altLang="zh-CN" dirty="0"/>
              <a:t>05</a:t>
            </a:r>
            <a:endParaRPr lang="zh-CN" altLang="en-US" dirty="0"/>
          </a:p>
        </p:txBody>
      </p:sp>
      <p:sp>
        <p:nvSpPr>
          <p:cNvPr id="4" name="文本占位符 3">
            <a:extLst>
              <a:ext uri="{FF2B5EF4-FFF2-40B4-BE49-F238E27FC236}">
                <a16:creationId xmlns:a16="http://schemas.microsoft.com/office/drawing/2014/main" id="{62262036-A21A-4144-8C26-4692D05D0829}"/>
              </a:ext>
            </a:extLst>
          </p:cNvPr>
          <p:cNvSpPr>
            <a:spLocks noGrp="1"/>
          </p:cNvSpPr>
          <p:nvPr>
            <p:ph type="body" sz="quarter" idx="12"/>
          </p:nvPr>
        </p:nvSpPr>
        <p:spPr/>
        <p:txBody>
          <a:bodyPr/>
          <a:lstStyle/>
          <a:p>
            <a:r>
              <a:rPr kumimoji="1" lang="en-US" altLang="zh-CN" dirty="0"/>
              <a:t>Experiment</a:t>
            </a:r>
            <a:endParaRPr kumimoji="1" lang="zh-CN" altLang="en-US" dirty="0"/>
          </a:p>
        </p:txBody>
      </p:sp>
      <p:sp>
        <p:nvSpPr>
          <p:cNvPr id="16" name="文本框 15">
            <a:extLst>
              <a:ext uri="{FF2B5EF4-FFF2-40B4-BE49-F238E27FC236}">
                <a16:creationId xmlns:a16="http://schemas.microsoft.com/office/drawing/2014/main" id="{7D8B03C9-2641-4E33-9FCE-4DBE6A04BF4E}"/>
              </a:ext>
            </a:extLst>
          </p:cNvPr>
          <p:cNvSpPr txBox="1"/>
          <p:nvPr/>
        </p:nvSpPr>
        <p:spPr>
          <a:xfrm>
            <a:off x="581772" y="1224713"/>
            <a:ext cx="5922961" cy="2761782"/>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 the following table, </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X-axis means different numbers of queries we used during search tests,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Y-axis means the cost time(s) during search, </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head means the number of files.</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a:p>
            <a:pPr>
              <a:lnSpc>
                <a:spcPct val="130000"/>
              </a:lnSpc>
              <a:spcBef>
                <a:spcPts val="600"/>
              </a:spcBef>
            </a:pPr>
            <a:endParaRPr lang="zh-CN" altLang="en-US" sz="2000" kern="0" dirty="0">
              <a:latin typeface="微软雅黑" panose="020B0503020204020204" pitchFamily="34" charset="-122"/>
              <a:ea typeface="微软雅黑" panose="020B0503020204020204" pitchFamily="34" charset="-122"/>
              <a:cs typeface="+mn-ea"/>
              <a:sym typeface="+mn-lt"/>
            </a:endParaRPr>
          </a:p>
        </p:txBody>
      </p:sp>
      <p:pic>
        <p:nvPicPr>
          <p:cNvPr id="17" name="图片 16">
            <a:extLst>
              <a:ext uri="{FF2B5EF4-FFF2-40B4-BE49-F238E27FC236}">
                <a16:creationId xmlns:a16="http://schemas.microsoft.com/office/drawing/2014/main" id="{F8D90B3A-26A8-4202-BE46-C19C8F227360}"/>
              </a:ext>
            </a:extLst>
          </p:cNvPr>
          <p:cNvPicPr>
            <a:picLocks noChangeAspect="1"/>
          </p:cNvPicPr>
          <p:nvPr/>
        </p:nvPicPr>
        <p:blipFill>
          <a:blip r:embed="rId3"/>
          <a:stretch>
            <a:fillRect/>
          </a:stretch>
        </p:blipFill>
        <p:spPr>
          <a:xfrm>
            <a:off x="6934180" y="3783475"/>
            <a:ext cx="4584589" cy="2755631"/>
          </a:xfrm>
          <a:prstGeom prst="rect">
            <a:avLst/>
          </a:prstGeom>
        </p:spPr>
      </p:pic>
      <p:pic>
        <p:nvPicPr>
          <p:cNvPr id="18" name="图片 17">
            <a:extLst>
              <a:ext uri="{FF2B5EF4-FFF2-40B4-BE49-F238E27FC236}">
                <a16:creationId xmlns:a16="http://schemas.microsoft.com/office/drawing/2014/main" id="{CD1EDAC2-9708-425A-94E5-EA31A1B77155}"/>
              </a:ext>
            </a:extLst>
          </p:cNvPr>
          <p:cNvPicPr>
            <a:picLocks noChangeAspect="1"/>
          </p:cNvPicPr>
          <p:nvPr/>
        </p:nvPicPr>
        <p:blipFill>
          <a:blip r:embed="rId4"/>
          <a:stretch>
            <a:fillRect/>
          </a:stretch>
        </p:blipFill>
        <p:spPr>
          <a:xfrm>
            <a:off x="1597305" y="3783476"/>
            <a:ext cx="4584589" cy="2755631"/>
          </a:xfrm>
          <a:prstGeom prst="rect">
            <a:avLst/>
          </a:prstGeom>
        </p:spPr>
      </p:pic>
      <p:pic>
        <p:nvPicPr>
          <p:cNvPr id="20" name="图片 19">
            <a:extLst>
              <a:ext uri="{FF2B5EF4-FFF2-40B4-BE49-F238E27FC236}">
                <a16:creationId xmlns:a16="http://schemas.microsoft.com/office/drawing/2014/main" id="{9E00AB39-B9D9-4D9E-874F-AD0D558C2739}"/>
              </a:ext>
            </a:extLst>
          </p:cNvPr>
          <p:cNvPicPr>
            <a:picLocks noChangeAspect="1"/>
          </p:cNvPicPr>
          <p:nvPr/>
        </p:nvPicPr>
        <p:blipFill>
          <a:blip r:embed="rId5"/>
          <a:stretch>
            <a:fillRect/>
          </a:stretch>
        </p:blipFill>
        <p:spPr>
          <a:xfrm>
            <a:off x="6934179" y="673369"/>
            <a:ext cx="4584589" cy="2755631"/>
          </a:xfrm>
          <a:prstGeom prst="rect">
            <a:avLst/>
          </a:prstGeom>
        </p:spPr>
      </p:pic>
    </p:spTree>
    <p:extLst>
      <p:ext uri="{BB962C8B-B14F-4D97-AF65-F5344CB8AC3E}">
        <p14:creationId xmlns:p14="http://schemas.microsoft.com/office/powerpoint/2010/main" val="2764598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F61C6EC-53C5-4FB6-ABFA-2003A6477C5A}"/>
              </a:ext>
            </a:extLst>
          </p:cNvPr>
          <p:cNvSpPr>
            <a:spLocks noGrp="1"/>
          </p:cNvSpPr>
          <p:nvPr>
            <p:ph type="body" sz="quarter" idx="10"/>
          </p:nvPr>
        </p:nvSpPr>
        <p:spPr/>
        <p:txBody>
          <a:bodyPr/>
          <a:lstStyle/>
          <a:p>
            <a:r>
              <a:rPr lang="en-US" altLang="zh-CN" dirty="0"/>
              <a:t>05</a:t>
            </a:r>
            <a:endParaRPr lang="zh-CN" altLang="en-US" dirty="0"/>
          </a:p>
        </p:txBody>
      </p:sp>
      <p:sp>
        <p:nvSpPr>
          <p:cNvPr id="4" name="文本占位符 3">
            <a:extLst>
              <a:ext uri="{FF2B5EF4-FFF2-40B4-BE49-F238E27FC236}">
                <a16:creationId xmlns:a16="http://schemas.microsoft.com/office/drawing/2014/main" id="{28507124-D073-41E2-B18D-F2C2773398BF}"/>
              </a:ext>
            </a:extLst>
          </p:cNvPr>
          <p:cNvSpPr>
            <a:spLocks noGrp="1"/>
          </p:cNvSpPr>
          <p:nvPr>
            <p:ph type="body" sz="quarter" idx="12"/>
          </p:nvPr>
        </p:nvSpPr>
        <p:spPr/>
        <p:txBody>
          <a:bodyPr/>
          <a:lstStyle/>
          <a:p>
            <a:r>
              <a:rPr lang="en-US" altLang="zh-CN" dirty="0"/>
              <a:t>Experiment</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63A7203-E282-419A-B1BE-D1A3D07CBF41}"/>
                  </a:ext>
                </a:extLst>
              </p:cNvPr>
              <p:cNvSpPr txBox="1"/>
              <p:nvPr/>
            </p:nvSpPr>
            <p:spPr>
              <a:xfrm>
                <a:off x="749820" y="1327857"/>
                <a:ext cx="10266011" cy="4468916"/>
              </a:xfrm>
              <a:prstGeom prst="rect">
                <a:avLst/>
              </a:prstGeom>
              <a:noFill/>
            </p:spPr>
            <p:txBody>
              <a:bodyPr wrap="square" rtlCol="0">
                <a:spAutoFit/>
              </a:bodyPr>
              <a:lstStyle/>
              <a:p>
                <a:pPr>
                  <a:lnSpc>
                    <a:spcPct val="20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Conclusion:</a:t>
                </a:r>
              </a:p>
              <a:p>
                <a:pPr marL="342900"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 can speed up the search process when a same query came in, so when the number of queries rises, this index can reduce the cost time of search process in some extent.</a:t>
                </a:r>
              </a:p>
              <a:p>
                <a:pPr marL="342900"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From the table wo can know that the time cost of new method is nearly one fifth of the time cost by inverted index method. According to our theory, the time complexity of new method is </a:t>
                </a:r>
                <a14:m>
                  <m:oMath xmlns:m="http://schemas.openxmlformats.org/officeDocument/2006/math">
                    <m:r>
                      <a:rPr lang="en-US" altLang="zh-CN" sz="2000" b="0" i="1" kern="0" smtClean="0">
                        <a:latin typeface="Cambria Math" panose="02040503050406030204" pitchFamily="18" charset="0"/>
                        <a:ea typeface="微软雅黑" panose="020B0503020204020204" pitchFamily="34" charset="-122"/>
                        <a:cs typeface="Calibri" panose="020F0502020204030204" pitchFamily="34" charset="0"/>
                        <a:sym typeface="+mn-lt"/>
                      </a:rPr>
                      <m:t>𝑂</m:t>
                    </m:r>
                    <m:r>
                      <a:rPr lang="en-US" altLang="zh-CN" sz="2000" b="0" i="1" kern="0" smtClean="0">
                        <a:latin typeface="Cambria Math" panose="02040503050406030204" pitchFamily="18" charset="0"/>
                        <a:ea typeface="微软雅黑" panose="020B0503020204020204" pitchFamily="34" charset="-122"/>
                        <a:cs typeface="Calibri" panose="020F0502020204030204" pitchFamily="34" charset="0"/>
                        <a:sym typeface="+mn-lt"/>
                      </a:rPr>
                      <m:t>(</m:t>
                    </m:r>
                    <m:r>
                      <a:rPr lang="en-US" altLang="zh-CN" sz="2000" b="0" i="1" kern="0" smtClean="0">
                        <a:latin typeface="Cambria Math" panose="02040503050406030204" pitchFamily="18" charset="0"/>
                        <a:ea typeface="微软雅黑" panose="020B0503020204020204" pitchFamily="34" charset="-122"/>
                        <a:cs typeface="Calibri" panose="020F0502020204030204" pitchFamily="34" charset="0"/>
                        <a:sym typeface="+mn-lt"/>
                      </a:rPr>
                      <m:t>𝑚</m:t>
                    </m:r>
                    <m:r>
                      <a:rPr lang="en-US" altLang="zh-CN" sz="2000" b="0" i="1" kern="0" smtClean="0">
                        <a:latin typeface="Cambria Math" panose="02040503050406030204" pitchFamily="18" charset="0"/>
                        <a:ea typeface="微软雅黑" panose="020B0503020204020204" pitchFamily="34" charset="-122"/>
                        <a:cs typeface="Calibri" panose="020F0502020204030204" pitchFamily="34" charset="0"/>
                        <a:sym typeface="+mn-lt"/>
                      </a:rPr>
                      <m:t>+</m:t>
                    </m:r>
                    <m:r>
                      <a:rPr lang="en-US" altLang="zh-CN" sz="2000" b="0" i="1" kern="0" smtClean="0">
                        <a:latin typeface="Cambria Math" panose="02040503050406030204" pitchFamily="18" charset="0"/>
                        <a:ea typeface="微软雅黑" panose="020B0503020204020204" pitchFamily="34" charset="-122"/>
                        <a:cs typeface="Calibri" panose="020F0502020204030204" pitchFamily="34" charset="0"/>
                        <a:sym typeface="+mn-lt"/>
                      </a:rPr>
                      <m:t>𝑛</m:t>
                    </m:r>
                    <m:r>
                      <a:rPr lang="en-US" altLang="zh-CN" sz="2000" b="0" i="1" kern="0" smtClean="0">
                        <a:latin typeface="Cambria Math" panose="02040503050406030204" pitchFamily="18" charset="0"/>
                        <a:ea typeface="微软雅黑" panose="020B0503020204020204" pitchFamily="34" charset="-122"/>
                        <a:cs typeface="Calibri" panose="020F0502020204030204" pitchFamily="34" charset="0"/>
                        <a:sym typeface="+mn-lt"/>
                      </a:rPr>
                      <m:t>)</m:t>
                    </m:r>
                  </m:oMath>
                </a14:m>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 and the time complexity of inverted index is </a:t>
                </a:r>
                <a14:m>
                  <m:oMath xmlns:m="http://schemas.openxmlformats.org/officeDocument/2006/math">
                    <m:r>
                      <a:rPr lang="en-US" altLang="zh-CN" sz="2000" b="0" i="1" kern="0" smtClean="0">
                        <a:latin typeface="Cambria Math" panose="02040503050406030204" pitchFamily="18" charset="0"/>
                        <a:ea typeface="微软雅黑" panose="020B0503020204020204" pitchFamily="34" charset="-122"/>
                        <a:cs typeface="Calibri" panose="020F0502020204030204" pitchFamily="34" charset="0"/>
                        <a:sym typeface="+mn-lt"/>
                      </a:rPr>
                      <m:t>𝑂</m:t>
                    </m:r>
                    <m:d>
                      <m:dPr>
                        <m:ctrlPr>
                          <a:rPr lang="en-US" altLang="zh-CN" sz="2000" b="0" i="1" kern="0" smtClean="0">
                            <a:latin typeface="Cambria Math" panose="02040503050406030204" pitchFamily="18" charset="0"/>
                            <a:ea typeface="微软雅黑" panose="020B0503020204020204" pitchFamily="34" charset="-122"/>
                            <a:cs typeface="Calibri" panose="020F0502020204030204" pitchFamily="34" charset="0"/>
                            <a:sym typeface="+mn-lt"/>
                          </a:rPr>
                        </m:ctrlPr>
                      </m:dPr>
                      <m:e>
                        <m:r>
                          <a:rPr lang="en-US" altLang="zh-CN" sz="2000" b="0" i="1" kern="0" smtClean="0">
                            <a:latin typeface="Cambria Math" panose="02040503050406030204" pitchFamily="18" charset="0"/>
                            <a:ea typeface="微软雅黑" panose="020B0503020204020204" pitchFamily="34" charset="-122"/>
                            <a:cs typeface="Calibri" panose="020F0502020204030204" pitchFamily="34" charset="0"/>
                            <a:sym typeface="+mn-lt"/>
                          </a:rPr>
                          <m:t>𝑚</m:t>
                        </m:r>
                        <m:r>
                          <a:rPr lang="en-US" altLang="zh-CN" sz="2000" b="0" i="1" kern="0" smtClean="0">
                            <a:latin typeface="Cambria Math" panose="02040503050406030204" pitchFamily="18" charset="0"/>
                            <a:ea typeface="微软雅黑" panose="020B0503020204020204" pitchFamily="34" charset="-122"/>
                            <a:cs typeface="Calibri" panose="020F0502020204030204" pitchFamily="34" charset="0"/>
                            <a:sym typeface="+mn-lt"/>
                          </a:rPr>
                          <m:t>∗</m:t>
                        </m:r>
                        <m:r>
                          <a:rPr lang="en-US" altLang="zh-CN" sz="2000" b="0" i="1" kern="0" smtClean="0">
                            <a:latin typeface="Cambria Math" panose="02040503050406030204" pitchFamily="18" charset="0"/>
                            <a:ea typeface="微软雅黑" panose="020B0503020204020204" pitchFamily="34" charset="-122"/>
                            <a:cs typeface="Calibri" panose="020F0502020204030204" pitchFamily="34" charset="0"/>
                            <a:sym typeface="+mn-lt"/>
                          </a:rPr>
                          <m:t>𝑛</m:t>
                        </m:r>
                      </m:e>
                    </m:d>
                  </m:oMath>
                </a14:m>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 the result of simulation experiment can match our theory.</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mc:Choice>
        <mc:Fallback xmlns="">
          <p:sp>
            <p:nvSpPr>
              <p:cNvPr id="5" name="文本框 4">
                <a:extLst>
                  <a:ext uri="{FF2B5EF4-FFF2-40B4-BE49-F238E27FC236}">
                    <a16:creationId xmlns:a16="http://schemas.microsoft.com/office/drawing/2014/main" id="{A63A7203-E282-419A-B1BE-D1A3D07CBF41}"/>
                  </a:ext>
                </a:extLst>
              </p:cNvPr>
              <p:cNvSpPr txBox="1">
                <a:spLocks noRot="1" noChangeAspect="1" noMove="1" noResize="1" noEditPoints="1" noAdjustHandles="1" noChangeArrowheads="1" noChangeShapeType="1" noTextEdit="1"/>
              </p:cNvSpPr>
              <p:nvPr/>
            </p:nvSpPr>
            <p:spPr>
              <a:xfrm>
                <a:off x="749820" y="1327857"/>
                <a:ext cx="10266011" cy="4468916"/>
              </a:xfrm>
              <a:prstGeom prst="rect">
                <a:avLst/>
              </a:prstGeom>
              <a:blipFill>
                <a:blip r:embed="rId2"/>
                <a:stretch>
                  <a:fillRect l="-594" r="-178" b="-15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310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One</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Background</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2710594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Six</a:t>
            </a:r>
            <a:endParaRPr kumimoji="1" lang="zh-CN" altLang="en-US" dirty="0"/>
          </a:p>
        </p:txBody>
      </p:sp>
      <p:sp>
        <p:nvSpPr>
          <p:cNvPr id="3" name="文本占位符 2"/>
          <p:cNvSpPr>
            <a:spLocks noGrp="1"/>
          </p:cNvSpPr>
          <p:nvPr>
            <p:ph type="body" sz="quarter" idx="11"/>
          </p:nvPr>
        </p:nvSpPr>
        <p:spPr>
          <a:xfrm>
            <a:off x="939294" y="3936380"/>
            <a:ext cx="7476916" cy="822360"/>
          </a:xfrm>
        </p:spPr>
        <p:txBody>
          <a:bodyPr/>
          <a:lstStyle/>
          <a:p>
            <a:r>
              <a:rPr kumimoji="1" lang="en-US" altLang="zh-CN" dirty="0"/>
              <a:t>Schedule</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14763078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B2C1280-1052-4F8F-B20F-DC2EAB630937}"/>
              </a:ext>
            </a:extLst>
          </p:cNvPr>
          <p:cNvSpPr>
            <a:spLocks noGrp="1"/>
          </p:cNvSpPr>
          <p:nvPr>
            <p:ph type="body" sz="quarter" idx="10"/>
          </p:nvPr>
        </p:nvSpPr>
        <p:spPr/>
        <p:txBody>
          <a:bodyPr/>
          <a:lstStyle/>
          <a:p>
            <a:r>
              <a:rPr lang="en-US" altLang="zh-CN" dirty="0"/>
              <a:t>05</a:t>
            </a:r>
            <a:endParaRPr lang="zh-CN" altLang="en-US" dirty="0"/>
          </a:p>
        </p:txBody>
      </p:sp>
      <p:sp>
        <p:nvSpPr>
          <p:cNvPr id="4" name="文本占位符 3">
            <a:extLst>
              <a:ext uri="{FF2B5EF4-FFF2-40B4-BE49-F238E27FC236}">
                <a16:creationId xmlns:a16="http://schemas.microsoft.com/office/drawing/2014/main" id="{7A09FDEA-57C9-4501-BDD9-C76F5FF799DD}"/>
              </a:ext>
            </a:extLst>
          </p:cNvPr>
          <p:cNvSpPr>
            <a:spLocks noGrp="1"/>
          </p:cNvSpPr>
          <p:nvPr>
            <p:ph type="body" sz="quarter" idx="12"/>
          </p:nvPr>
        </p:nvSpPr>
        <p:spPr>
          <a:xfrm>
            <a:off x="1597305" y="712635"/>
            <a:ext cx="2918711" cy="399600"/>
          </a:xfrm>
        </p:spPr>
        <p:txBody>
          <a:bodyPr/>
          <a:lstStyle/>
          <a:p>
            <a:r>
              <a:rPr lang="en-US" altLang="zh-CN" dirty="0"/>
              <a:t>Schedule</a:t>
            </a:r>
            <a:endParaRPr lang="zh-CN" altLang="en-US" dirty="0"/>
          </a:p>
        </p:txBody>
      </p:sp>
      <p:sp>
        <p:nvSpPr>
          <p:cNvPr id="5" name="文本框 4">
            <a:extLst>
              <a:ext uri="{FF2B5EF4-FFF2-40B4-BE49-F238E27FC236}">
                <a16:creationId xmlns:a16="http://schemas.microsoft.com/office/drawing/2014/main" id="{719922ED-F5E5-49AE-A825-C96CED388A40}"/>
              </a:ext>
            </a:extLst>
          </p:cNvPr>
          <p:cNvSpPr txBox="1"/>
          <p:nvPr/>
        </p:nvSpPr>
        <p:spPr>
          <a:xfrm>
            <a:off x="671804" y="1399592"/>
            <a:ext cx="10832841" cy="3699474"/>
          </a:xfrm>
          <a:prstGeom prst="rect">
            <a:avLst/>
          </a:prstGeom>
          <a:noFill/>
        </p:spPr>
        <p:txBody>
          <a:bodyPr wrap="square" rtlCol="0">
            <a:spAutoFit/>
          </a:bodyPr>
          <a:lstStyle/>
          <a:p>
            <a:pPr lvl="0" defTabSz="609585">
              <a:lnSpc>
                <a:spcPct val="200000"/>
              </a:lnSpc>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Completed works</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Survey on searchable encryption</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Survey on dynamic accumulator</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Propose a new search method, more efficient in searchable encryption during search.</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New design for system framework and modules</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Implementation for system modules</a:t>
            </a:r>
          </a:p>
        </p:txBody>
      </p:sp>
    </p:spTree>
    <p:extLst>
      <p:ext uri="{BB962C8B-B14F-4D97-AF65-F5344CB8AC3E}">
        <p14:creationId xmlns:p14="http://schemas.microsoft.com/office/powerpoint/2010/main" val="2733079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89EFF9B-94D8-4CF3-B141-BE87D75258B2}"/>
              </a:ext>
            </a:extLst>
          </p:cNvPr>
          <p:cNvSpPr>
            <a:spLocks noGrp="1"/>
          </p:cNvSpPr>
          <p:nvPr>
            <p:ph type="body" sz="quarter" idx="10"/>
          </p:nvPr>
        </p:nvSpPr>
        <p:spPr/>
        <p:txBody>
          <a:bodyPr/>
          <a:lstStyle/>
          <a:p>
            <a:r>
              <a:rPr lang="en-US" altLang="zh-CN" dirty="0"/>
              <a:t>05</a:t>
            </a:r>
            <a:endParaRPr lang="zh-CN" altLang="en-US" dirty="0"/>
          </a:p>
        </p:txBody>
      </p:sp>
      <p:sp>
        <p:nvSpPr>
          <p:cNvPr id="4" name="文本占位符 3">
            <a:extLst>
              <a:ext uri="{FF2B5EF4-FFF2-40B4-BE49-F238E27FC236}">
                <a16:creationId xmlns:a16="http://schemas.microsoft.com/office/drawing/2014/main" id="{9826D3C3-D307-4200-800B-E59C15F23236}"/>
              </a:ext>
            </a:extLst>
          </p:cNvPr>
          <p:cNvSpPr>
            <a:spLocks noGrp="1"/>
          </p:cNvSpPr>
          <p:nvPr>
            <p:ph type="body" sz="quarter" idx="12"/>
          </p:nvPr>
        </p:nvSpPr>
        <p:spPr>
          <a:xfrm>
            <a:off x="1597305" y="712635"/>
            <a:ext cx="2918711" cy="399600"/>
          </a:xfrm>
        </p:spPr>
        <p:txBody>
          <a:bodyPr/>
          <a:lstStyle/>
          <a:p>
            <a:r>
              <a:rPr lang="en-US" altLang="zh-CN" dirty="0"/>
              <a:t>Schedule</a:t>
            </a:r>
            <a:endParaRPr lang="zh-CN" altLang="en-US" dirty="0"/>
          </a:p>
        </p:txBody>
      </p:sp>
      <p:sp>
        <p:nvSpPr>
          <p:cNvPr id="8" name="文本框 7">
            <a:extLst>
              <a:ext uri="{FF2B5EF4-FFF2-40B4-BE49-F238E27FC236}">
                <a16:creationId xmlns:a16="http://schemas.microsoft.com/office/drawing/2014/main" id="{6A195DCD-8AB0-48C8-8176-C32B47E47594}"/>
              </a:ext>
            </a:extLst>
          </p:cNvPr>
          <p:cNvSpPr txBox="1"/>
          <p:nvPr/>
        </p:nvSpPr>
        <p:spPr>
          <a:xfrm>
            <a:off x="606491" y="1474237"/>
            <a:ext cx="11383346" cy="4122667"/>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Schedule</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2019.3-2019.6	Research on searchable encryption model and dynamic accumulator, </a:t>
            </a:r>
          </a:p>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			Implement related modules of new system.</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2019.7-2019.8	Implement new search algorithm.</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2019.8-2019.9	Implement the storage module of system, new cloud system integration test</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2019.10-2019.12	Improve the performance of system, comparing the new system with similar 				work, summarizing the advantages and disadvantages of the system.</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2020.1-2020.2	Complete all the work of the new system, test the efficiency of searchable 				encryption and other performance indicators</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962241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2330419" y="1128545"/>
            <a:ext cx="2493904" cy="2493904"/>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7" name="椭圆 6"/>
          <p:cNvSpPr/>
          <p:nvPr/>
        </p:nvSpPr>
        <p:spPr>
          <a:xfrm>
            <a:off x="1361596" y="4388268"/>
            <a:ext cx="903568" cy="903568"/>
          </a:xfrm>
          <a:prstGeom prst="ellipse">
            <a:avLst/>
          </a:prstGeom>
          <a:solidFill>
            <a:srgbClr val="2BB7B3"/>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椭圆 7"/>
          <p:cNvSpPr/>
          <p:nvPr/>
        </p:nvSpPr>
        <p:spPr>
          <a:xfrm>
            <a:off x="2531865" y="676908"/>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9" name="组合 8"/>
          <p:cNvGrpSpPr/>
          <p:nvPr/>
        </p:nvGrpSpPr>
        <p:grpSpPr>
          <a:xfrm>
            <a:off x="6493914" y="3555823"/>
            <a:ext cx="401413" cy="401413"/>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1" name="椭圆 1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2" name="组合 11"/>
          <p:cNvGrpSpPr/>
          <p:nvPr/>
        </p:nvGrpSpPr>
        <p:grpSpPr>
          <a:xfrm>
            <a:off x="7119617" y="1754637"/>
            <a:ext cx="831871" cy="831871"/>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5" name="组合 14"/>
          <p:cNvGrpSpPr/>
          <p:nvPr/>
        </p:nvGrpSpPr>
        <p:grpSpPr>
          <a:xfrm>
            <a:off x="3574586" y="4486485"/>
            <a:ext cx="293036" cy="293036"/>
            <a:chOff x="304800" y="673100"/>
            <a:chExt cx="4000500" cy="4000500"/>
          </a:xfrm>
          <a:effectLst>
            <a:outerShdw blurRad="381000" dist="152400" dir="8100000" algn="tr" rotWithShape="0">
              <a:prstClr val="black">
                <a:alpha val="7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7" name="椭圆 1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8" name="组合 17"/>
          <p:cNvGrpSpPr/>
          <p:nvPr/>
        </p:nvGrpSpPr>
        <p:grpSpPr>
          <a:xfrm>
            <a:off x="576293" y="5798678"/>
            <a:ext cx="383892" cy="383892"/>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椭圆 20"/>
          <p:cNvSpPr/>
          <p:nvPr/>
        </p:nvSpPr>
        <p:spPr>
          <a:xfrm>
            <a:off x="6046381" y="1406424"/>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椭圆 21"/>
          <p:cNvSpPr/>
          <p:nvPr/>
        </p:nvSpPr>
        <p:spPr>
          <a:xfrm>
            <a:off x="6065732" y="6014569"/>
            <a:ext cx="183185" cy="183185"/>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3" name="组合 22"/>
          <p:cNvGrpSpPr/>
          <p:nvPr/>
        </p:nvGrpSpPr>
        <p:grpSpPr>
          <a:xfrm>
            <a:off x="4758535" y="4164626"/>
            <a:ext cx="1099479" cy="1099479"/>
            <a:chOff x="304800" y="673100"/>
            <a:chExt cx="4000500" cy="4000500"/>
          </a:xfrm>
          <a:effectLst>
            <a:outerShdw blurRad="317500" dist="1905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6" name="TextBox 80"/>
          <p:cNvSpPr txBox="1"/>
          <p:nvPr/>
        </p:nvSpPr>
        <p:spPr>
          <a:xfrm>
            <a:off x="2781028" y="2030725"/>
            <a:ext cx="1542410" cy="748988"/>
          </a:xfrm>
          <a:prstGeom prst="rect">
            <a:avLst/>
          </a:prstGeom>
          <a:noFill/>
          <a:effectLst/>
        </p:spPr>
        <p:txBody>
          <a:bodyPr wrap="none" rtlCol="0">
            <a:spAutoFit/>
          </a:bodyPr>
          <a:lstStyle/>
          <a:p>
            <a:r>
              <a:rPr lang="en-US" altLang="zh-CN" sz="4267" b="1" dirty="0">
                <a:solidFill>
                  <a:schemeClr val="tx1">
                    <a:lumMod val="75000"/>
                    <a:lumOff val="25000"/>
                  </a:schemeClr>
                </a:solidFill>
                <a:latin typeface="微软雅黑" pitchFamily="34" charset="-122"/>
                <a:ea typeface="造字工房俊雅锐宋体验版常规体" pitchFamily="50" charset="-122"/>
              </a:rPr>
              <a:t>Q&amp;A</a:t>
            </a:r>
            <a:endParaRPr lang="zh-CN" altLang="en-US" sz="4267" b="1" dirty="0">
              <a:solidFill>
                <a:schemeClr val="tx1">
                  <a:lumMod val="75000"/>
                  <a:lumOff val="25000"/>
                </a:schemeClr>
              </a:solidFill>
              <a:latin typeface="微软雅黑" pitchFamily="34" charset="-122"/>
              <a:ea typeface="造字工房俊雅锐宋体验版常规体" pitchFamily="50" charset="-122"/>
            </a:endParaRPr>
          </a:p>
        </p:txBody>
      </p:sp>
    </p:spTree>
    <p:extLst>
      <p:ext uri="{BB962C8B-B14F-4D97-AF65-F5344CB8AC3E}">
        <p14:creationId xmlns:p14="http://schemas.microsoft.com/office/powerpoint/2010/main" val="1057315280"/>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62D2410-9251-4305-A481-213DDC214B74}"/>
              </a:ext>
            </a:extLst>
          </p:cNvPr>
          <p:cNvSpPr>
            <a:spLocks noGrp="1"/>
          </p:cNvSpPr>
          <p:nvPr>
            <p:ph type="body" sz="quarter" idx="10"/>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6D02356D-5CB9-4403-BA03-623637823B52}"/>
              </a:ext>
            </a:extLst>
          </p:cNvPr>
          <p:cNvSpPr>
            <a:spLocks noGrp="1"/>
          </p:cNvSpPr>
          <p:nvPr>
            <p:ph type="body" sz="quarter" idx="12"/>
          </p:nvPr>
        </p:nvSpPr>
        <p:spPr/>
        <p:txBody>
          <a:bodyPr/>
          <a:lstStyle/>
          <a:p>
            <a:r>
              <a:rPr lang="en-US" altLang="zh-CN" dirty="0"/>
              <a:t>Background</a:t>
            </a:r>
            <a:endParaRPr lang="zh-CN" altLang="en-US" dirty="0"/>
          </a:p>
        </p:txBody>
      </p:sp>
      <p:sp>
        <p:nvSpPr>
          <p:cNvPr id="5" name="文本框 4">
            <a:extLst>
              <a:ext uri="{FF2B5EF4-FFF2-40B4-BE49-F238E27FC236}">
                <a16:creationId xmlns:a16="http://schemas.microsoft.com/office/drawing/2014/main" id="{D93908DD-5B35-49F3-A1E0-0875BBE388A6}"/>
              </a:ext>
            </a:extLst>
          </p:cNvPr>
          <p:cNvSpPr txBox="1"/>
          <p:nvPr/>
        </p:nvSpPr>
        <p:spPr>
          <a:xfrm>
            <a:off x="916124" y="1848281"/>
            <a:ext cx="10076329" cy="2461571"/>
          </a:xfrm>
          <a:prstGeom prst="rect">
            <a:avLst/>
          </a:prstGeom>
          <a:noFill/>
        </p:spPr>
        <p:txBody>
          <a:bodyPr wrap="square" rtlCol="0">
            <a:spAutoFit/>
          </a:bodyPr>
          <a:lstStyle/>
          <a:p>
            <a:pPr marL="285750" indent="-285750">
              <a:lnSpc>
                <a:spcPct val="20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Cloud storage services widely used, attention at data security.</a:t>
            </a:r>
          </a:p>
          <a:p>
            <a:pPr marL="285750" indent="-285750">
              <a:lnSpc>
                <a:spcPct val="20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Encryption before upload, server can’t search ciphertext online</a:t>
            </a:r>
          </a:p>
          <a:p>
            <a:pPr marL="285750" indent="-285750">
              <a:lnSpc>
                <a:spcPct val="20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A efficient  search algorithm reducing  the computation cost and the bandwidth of network</a:t>
            </a:r>
          </a:p>
          <a:p>
            <a:pPr marL="742939" lvl="1" indent="-285750">
              <a:lnSpc>
                <a:spcPct val="200000"/>
              </a:lnSpc>
              <a:spcBef>
                <a:spcPts val="600"/>
              </a:spcBef>
              <a:buFont typeface="Wingdings" panose="05000000000000000000" pitchFamily="2" charset="2"/>
              <a:buChar char="Ø"/>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How to design a search method on ciphertext with high performance.</a:t>
            </a:r>
          </a:p>
        </p:txBody>
      </p:sp>
    </p:spTree>
    <p:extLst>
      <p:ext uri="{BB962C8B-B14F-4D97-AF65-F5344CB8AC3E}">
        <p14:creationId xmlns:p14="http://schemas.microsoft.com/office/powerpoint/2010/main" val="166010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Two</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Related work</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359257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609988E-E67B-48AE-857D-2251704B57DD}"/>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A40B098D-6585-4B10-9B72-973456773D97}"/>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0EBE7E79-1BAF-41B9-A54C-9F1C6A4E4D8A}"/>
              </a:ext>
            </a:extLst>
          </p:cNvPr>
          <p:cNvSpPr txBox="1"/>
          <p:nvPr/>
        </p:nvSpPr>
        <p:spPr>
          <a:xfrm>
            <a:off x="749820" y="1367666"/>
            <a:ext cx="10390095" cy="4122667"/>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rPr>
              <a:t>Searchable encryption is a cryptographic system which offer secure search functions over encrypted data.</a:t>
            </a:r>
            <a:endPar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endParaRPr>
          </a:p>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Searchable Encryption</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Symmetric Searchable Encryption</a:t>
            </a:r>
          </a:p>
          <a:p>
            <a:pPr marL="1200127" lvl="2"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Advantage: ①less computation		②Suitable for large data volume </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Asymmetric Searchable Encryption</a:t>
            </a:r>
          </a:p>
          <a:p>
            <a:pPr marL="1200127" lvl="2"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Advantage:①Even in unsafe channels	②More flexible in searching</a:t>
            </a:r>
          </a:p>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Considering the efficiency of query and the large amount of data, we mainly study symmetric searchable encryption.</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02670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8A2098E-96F6-42AD-9E72-795E8012FD57}"/>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0C042D8D-F507-46CA-B163-B15DB79A7140}"/>
              </a:ext>
            </a:extLst>
          </p:cNvPr>
          <p:cNvSpPr>
            <a:spLocks noGrp="1"/>
          </p:cNvSpPr>
          <p:nvPr>
            <p:ph type="body" sz="quarter" idx="12"/>
          </p:nvPr>
        </p:nvSpPr>
        <p:spPr>
          <a:xfrm>
            <a:off x="1579624" y="668905"/>
            <a:ext cx="2442257" cy="399600"/>
          </a:xfrm>
        </p:spPr>
        <p:txBody>
          <a:bodyPr/>
          <a:lstStyle/>
          <a:p>
            <a:r>
              <a:rPr lang="en-US" altLang="zh-CN" dirty="0"/>
              <a:t>Related work</a:t>
            </a:r>
            <a:endParaRPr lang="zh-CN" altLang="en-US" dirty="0"/>
          </a:p>
        </p:txBody>
      </p:sp>
      <p:cxnSp>
        <p:nvCxnSpPr>
          <p:cNvPr id="10" name="直接箭头连接符 9">
            <a:extLst>
              <a:ext uri="{FF2B5EF4-FFF2-40B4-BE49-F238E27FC236}">
                <a16:creationId xmlns:a16="http://schemas.microsoft.com/office/drawing/2014/main" id="{40ABF199-9F2D-48B5-A626-BA0AEC162674}"/>
              </a:ext>
            </a:extLst>
          </p:cNvPr>
          <p:cNvCxnSpPr/>
          <p:nvPr/>
        </p:nvCxnSpPr>
        <p:spPr>
          <a:xfrm>
            <a:off x="78203" y="3255835"/>
            <a:ext cx="121920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8A498C1-16E4-4F87-87FE-3F2E1B88D6F9}"/>
              </a:ext>
            </a:extLst>
          </p:cNvPr>
          <p:cNvSpPr txBox="1"/>
          <p:nvPr/>
        </p:nvSpPr>
        <p:spPr>
          <a:xfrm>
            <a:off x="-146933" y="3483339"/>
            <a:ext cx="1369133"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2002</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Song </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First Model</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5" name="文本框 14">
            <a:extLst>
              <a:ext uri="{FF2B5EF4-FFF2-40B4-BE49-F238E27FC236}">
                <a16:creationId xmlns:a16="http://schemas.microsoft.com/office/drawing/2014/main" id="{318DBA5E-044B-4303-A826-DEC3561D50D2}"/>
              </a:ext>
            </a:extLst>
          </p:cNvPr>
          <p:cNvSpPr txBox="1"/>
          <p:nvPr/>
        </p:nvSpPr>
        <p:spPr>
          <a:xfrm>
            <a:off x="1054557" y="1646292"/>
            <a:ext cx="1414696"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2003</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Goh</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Bloom filter</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6" name="椭圆 15">
            <a:extLst>
              <a:ext uri="{FF2B5EF4-FFF2-40B4-BE49-F238E27FC236}">
                <a16:creationId xmlns:a16="http://schemas.microsoft.com/office/drawing/2014/main" id="{27177CD0-EAD4-42E1-811B-F9564C7CB6AE}"/>
              </a:ext>
            </a:extLst>
          </p:cNvPr>
          <p:cNvSpPr/>
          <p:nvPr/>
        </p:nvSpPr>
        <p:spPr>
          <a:xfrm>
            <a:off x="2807577" y="3119937"/>
            <a:ext cx="294629" cy="288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5ACC5284-0DAB-469E-8DC5-4E561A6AC018}"/>
              </a:ext>
            </a:extLst>
          </p:cNvPr>
          <p:cNvSpPr txBox="1"/>
          <p:nvPr/>
        </p:nvSpPr>
        <p:spPr>
          <a:xfrm>
            <a:off x="2015566" y="3602165"/>
            <a:ext cx="1949792"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2005</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Chang </a:t>
            </a:r>
            <a:r>
              <a:rPr lang="en-US" altLang="zh-CN" b="1" kern="0" dirty="0" err="1">
                <a:latin typeface="Calibri" panose="020F0502020204030204" pitchFamily="34" charset="0"/>
                <a:ea typeface="微软雅黑" panose="020B0503020204020204" pitchFamily="34" charset="-122"/>
                <a:cs typeface="Calibri" panose="020F0502020204030204" pitchFamily="34" charset="0"/>
                <a:sym typeface="+mn-lt"/>
              </a:rPr>
              <a:t>Yancheng</a:t>
            </a:r>
            <a:endPar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endParaRP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Data Dictionary</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8" name="椭圆 17">
            <a:extLst>
              <a:ext uri="{FF2B5EF4-FFF2-40B4-BE49-F238E27FC236}">
                <a16:creationId xmlns:a16="http://schemas.microsoft.com/office/drawing/2014/main" id="{7ECE93B8-8335-45EC-A9B4-55C82F0F8A2C}"/>
              </a:ext>
            </a:extLst>
          </p:cNvPr>
          <p:cNvSpPr/>
          <p:nvPr/>
        </p:nvSpPr>
        <p:spPr>
          <a:xfrm>
            <a:off x="4039562" y="3102742"/>
            <a:ext cx="341418" cy="3061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B82B731F-5BF3-4BED-B6B5-1E01881414E8}"/>
              </a:ext>
            </a:extLst>
          </p:cNvPr>
          <p:cNvSpPr txBox="1"/>
          <p:nvPr/>
        </p:nvSpPr>
        <p:spPr>
          <a:xfrm>
            <a:off x="3262533" y="1633989"/>
            <a:ext cx="1895475"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2006</a:t>
            </a:r>
          </a:p>
          <a:p>
            <a:pPr algn="ctr">
              <a:lnSpc>
                <a:spcPct val="130000"/>
              </a:lnSpc>
              <a:spcBef>
                <a:spcPts val="600"/>
              </a:spcBef>
            </a:pPr>
            <a:r>
              <a:rPr lang="en-US" altLang="zh-CN" b="1" kern="0" dirty="0" err="1">
                <a:latin typeface="Calibri" panose="020F0502020204030204" pitchFamily="34" charset="0"/>
                <a:ea typeface="微软雅黑" panose="020B0503020204020204" pitchFamily="34" charset="-122"/>
                <a:cs typeface="Calibri" panose="020F0502020204030204" pitchFamily="34" charset="0"/>
                <a:sym typeface="+mn-lt"/>
              </a:rPr>
              <a:t>Curtmola</a:t>
            </a:r>
            <a:endPar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endParaRP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Adaptive security</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1" name="文本框 20">
            <a:extLst>
              <a:ext uri="{FF2B5EF4-FFF2-40B4-BE49-F238E27FC236}">
                <a16:creationId xmlns:a16="http://schemas.microsoft.com/office/drawing/2014/main" id="{744AFFF5-3662-4054-AFCB-4068E63A690D}"/>
              </a:ext>
            </a:extLst>
          </p:cNvPr>
          <p:cNvSpPr txBox="1"/>
          <p:nvPr/>
        </p:nvSpPr>
        <p:spPr>
          <a:xfrm>
            <a:off x="4300101" y="3602165"/>
            <a:ext cx="2761696"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2010</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Chase</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Structure Data encryption</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3" name="文本框 22">
            <a:extLst>
              <a:ext uri="{FF2B5EF4-FFF2-40B4-BE49-F238E27FC236}">
                <a16:creationId xmlns:a16="http://schemas.microsoft.com/office/drawing/2014/main" id="{4617F443-6699-40E0-8B6A-174AB4865E89}"/>
              </a:ext>
            </a:extLst>
          </p:cNvPr>
          <p:cNvSpPr txBox="1"/>
          <p:nvPr/>
        </p:nvSpPr>
        <p:spPr>
          <a:xfrm>
            <a:off x="6579981" y="1719099"/>
            <a:ext cx="1568099"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2012</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Kamara</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DSSE</a:t>
            </a:r>
            <a:r>
              <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rPr>
              <a:t> </a:t>
            </a: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Model</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4" name="椭圆 23">
            <a:extLst>
              <a:ext uri="{FF2B5EF4-FFF2-40B4-BE49-F238E27FC236}">
                <a16:creationId xmlns:a16="http://schemas.microsoft.com/office/drawing/2014/main" id="{958BFD38-F28D-4A51-B3D5-958B93C60BA0}"/>
              </a:ext>
            </a:extLst>
          </p:cNvPr>
          <p:cNvSpPr/>
          <p:nvPr/>
        </p:nvSpPr>
        <p:spPr>
          <a:xfrm>
            <a:off x="8804614" y="3109224"/>
            <a:ext cx="291859" cy="277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93E214C-8284-4D05-AE0F-B710BF8A8EA9}"/>
              </a:ext>
            </a:extLst>
          </p:cNvPr>
          <p:cNvSpPr txBox="1"/>
          <p:nvPr/>
        </p:nvSpPr>
        <p:spPr>
          <a:xfrm>
            <a:off x="8226643" y="3669235"/>
            <a:ext cx="1447800"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2014</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Hahn</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New</a:t>
            </a:r>
            <a:r>
              <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rPr>
              <a:t> </a:t>
            </a: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DSSE</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7" name="椭圆 26">
            <a:extLst>
              <a:ext uri="{FF2B5EF4-FFF2-40B4-BE49-F238E27FC236}">
                <a16:creationId xmlns:a16="http://schemas.microsoft.com/office/drawing/2014/main" id="{165FBEFD-472A-4F0E-9764-E308BC3B36B5}"/>
              </a:ext>
            </a:extLst>
          </p:cNvPr>
          <p:cNvSpPr/>
          <p:nvPr/>
        </p:nvSpPr>
        <p:spPr>
          <a:xfrm>
            <a:off x="10676556" y="3124752"/>
            <a:ext cx="288621" cy="2621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6F024590-44E4-43CC-B324-F52E23A1623E}"/>
              </a:ext>
            </a:extLst>
          </p:cNvPr>
          <p:cNvSpPr txBox="1"/>
          <p:nvPr/>
        </p:nvSpPr>
        <p:spPr>
          <a:xfrm>
            <a:off x="9841334" y="1633989"/>
            <a:ext cx="1895475"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2017</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Cheng Guo</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DMPR Model</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6" name="椭圆 25">
            <a:extLst>
              <a:ext uri="{FF2B5EF4-FFF2-40B4-BE49-F238E27FC236}">
                <a16:creationId xmlns:a16="http://schemas.microsoft.com/office/drawing/2014/main" id="{6A287E60-1891-4953-AA87-928E42B105E4}"/>
              </a:ext>
            </a:extLst>
          </p:cNvPr>
          <p:cNvSpPr/>
          <p:nvPr/>
        </p:nvSpPr>
        <p:spPr>
          <a:xfrm>
            <a:off x="5510240" y="3093029"/>
            <a:ext cx="341418" cy="3061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82BA8C78-DC00-45C6-998F-1F3E2428D30A}"/>
              </a:ext>
            </a:extLst>
          </p:cNvPr>
          <p:cNvSpPr/>
          <p:nvPr/>
        </p:nvSpPr>
        <p:spPr>
          <a:xfrm>
            <a:off x="7193322" y="3117292"/>
            <a:ext cx="341418" cy="3061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30" name="椭圆 29">
            <a:extLst>
              <a:ext uri="{FF2B5EF4-FFF2-40B4-BE49-F238E27FC236}">
                <a16:creationId xmlns:a16="http://schemas.microsoft.com/office/drawing/2014/main" id="{69B2759E-02F1-4E80-B62A-AE0E718ECF3E}"/>
              </a:ext>
            </a:extLst>
          </p:cNvPr>
          <p:cNvSpPr/>
          <p:nvPr/>
        </p:nvSpPr>
        <p:spPr>
          <a:xfrm>
            <a:off x="1579793" y="3111339"/>
            <a:ext cx="294629" cy="288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4FB38ABB-C891-4F7F-AB06-E997ADDDECCD}"/>
              </a:ext>
            </a:extLst>
          </p:cNvPr>
          <p:cNvSpPr/>
          <p:nvPr/>
        </p:nvSpPr>
        <p:spPr>
          <a:xfrm>
            <a:off x="454972" y="3114008"/>
            <a:ext cx="294629" cy="288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5601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Three</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Research content</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21460622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DD3971-9FD3-40B5-8677-4824B630BEFB}"/>
              </a:ext>
            </a:extLst>
          </p:cNvPr>
          <p:cNvSpPr>
            <a:spLocks noGrp="1"/>
          </p:cNvSpPr>
          <p:nvPr>
            <p:ph type="body" sz="quarter" idx="10"/>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A084EE3C-BE70-4696-8296-B5CA31729EA2}"/>
              </a:ext>
            </a:extLst>
          </p:cNvPr>
          <p:cNvSpPr>
            <a:spLocks noGrp="1"/>
          </p:cNvSpPr>
          <p:nvPr>
            <p:ph type="body" sz="quarter" idx="12"/>
          </p:nvPr>
        </p:nvSpPr>
        <p:spPr/>
        <p:txBody>
          <a:bodyPr/>
          <a:lstStyle/>
          <a:p>
            <a:r>
              <a:rPr lang="en-US" altLang="zh-CN" dirty="0"/>
              <a:t>Research</a:t>
            </a:r>
            <a:r>
              <a:rPr lang="zh-CN" altLang="en-US" dirty="0"/>
              <a:t> </a:t>
            </a:r>
            <a:r>
              <a:rPr lang="en-US" altLang="zh-CN" dirty="0"/>
              <a:t>content</a:t>
            </a:r>
            <a:endParaRPr lang="zh-CN" altLang="en-US" dirty="0"/>
          </a:p>
        </p:txBody>
      </p:sp>
      <p:sp>
        <p:nvSpPr>
          <p:cNvPr id="3" name="文本框 2">
            <a:extLst>
              <a:ext uri="{FF2B5EF4-FFF2-40B4-BE49-F238E27FC236}">
                <a16:creationId xmlns:a16="http://schemas.microsoft.com/office/drawing/2014/main" id="{3863DD36-CE26-402B-A4BD-C2337E20E37E}"/>
              </a:ext>
            </a:extLst>
          </p:cNvPr>
          <p:cNvSpPr txBox="1"/>
          <p:nvPr/>
        </p:nvSpPr>
        <p:spPr>
          <a:xfrm>
            <a:off x="905068" y="1360535"/>
            <a:ext cx="10687677" cy="2660728"/>
          </a:xfrm>
          <a:prstGeom prst="rect">
            <a:avLst/>
          </a:prstGeom>
          <a:noFill/>
        </p:spPr>
        <p:txBody>
          <a:bodyPr wrap="square" rtlCol="0">
            <a:spAutoFit/>
          </a:bodyPr>
          <a:lstStyle/>
          <a:p>
            <a:pPr>
              <a:lnSpc>
                <a:spcPct val="15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Motivation:</a:t>
            </a:r>
          </a:p>
          <a:p>
            <a:pPr marL="171450" indent="-171450">
              <a:lnSpc>
                <a:spcPct val="150000"/>
              </a:lnSpc>
              <a:spcBef>
                <a:spcPts val="600"/>
              </a:spcBef>
              <a:buFont typeface="Wingdings" panose="05000000000000000000" pitchFamily="2" charset="2"/>
              <a:buChar char="u"/>
            </a:pPr>
            <a:r>
              <a:rPr lang="en-US" altLang="zh-CN" sz="2000" kern="0" dirty="0">
                <a:latin typeface="Calibri" panose="020F0502020204030204" pitchFamily="34" charset="0"/>
                <a:ea typeface="微软雅黑" panose="020B0503020204020204" pitchFamily="34" charset="-122"/>
                <a:cs typeface="Calibri" panose="020F0502020204030204" pitchFamily="34" charset="0"/>
              </a:rPr>
              <a:t> Optimization of searchable encryption models</a:t>
            </a:r>
          </a:p>
          <a:p>
            <a:pPr marL="800089" lvl="1" indent="-342900">
              <a:lnSpc>
                <a:spcPct val="15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Optimize the search algorithm for searchable encryption?</a:t>
            </a:r>
          </a:p>
          <a:p>
            <a:pPr marL="342900" indent="-342900">
              <a:lnSpc>
                <a:spcPct val="150000"/>
              </a:lnSpc>
              <a:spcBef>
                <a:spcPts val="600"/>
              </a:spcBef>
              <a:buFont typeface="Wingdings" panose="05000000000000000000" pitchFamily="2" charset="2"/>
              <a:buChar char="u"/>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value in real environment</a:t>
            </a:r>
          </a:p>
          <a:p>
            <a:pPr marL="800089" lvl="1" indent="-342900">
              <a:lnSpc>
                <a:spcPct val="15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Apply searchable encryption into reality.</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4" name="矩形 13">
            <a:extLst>
              <a:ext uri="{FF2B5EF4-FFF2-40B4-BE49-F238E27FC236}">
                <a16:creationId xmlns:a16="http://schemas.microsoft.com/office/drawing/2014/main" id="{1D278A23-533B-4AA0-98C8-F39D6597522B}"/>
              </a:ext>
            </a:extLst>
          </p:cNvPr>
          <p:cNvSpPr/>
          <p:nvPr/>
        </p:nvSpPr>
        <p:spPr>
          <a:xfrm>
            <a:off x="905068" y="3977175"/>
            <a:ext cx="10312422" cy="1583510"/>
          </a:xfrm>
          <a:prstGeom prst="rect">
            <a:avLst/>
          </a:prstGeom>
        </p:spPr>
        <p:txBody>
          <a:bodyPr wrap="square">
            <a:spAutoFit/>
          </a:bodyPr>
          <a:lstStyle/>
          <a:p>
            <a:pPr lvl="0">
              <a:lnSpc>
                <a:spcPct val="150000"/>
              </a:lnSpc>
              <a:spcBef>
                <a:spcPts val="600"/>
              </a:spcBef>
            </a:pPr>
            <a:r>
              <a:rPr lang="en-US" altLang="zh-CN"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rPr>
              <a:t>Objects:</a:t>
            </a:r>
          </a:p>
          <a:p>
            <a:pPr marL="342900" lvl="0" indent="-342900">
              <a:lnSpc>
                <a:spcPct val="150000"/>
              </a:lnSpc>
              <a:spcBef>
                <a:spcPts val="600"/>
              </a:spcBef>
              <a:buFont typeface="Wingdings" panose="05000000000000000000" pitchFamily="2" charset="2"/>
              <a:buChar char="u"/>
            </a:pPr>
            <a:r>
              <a:rPr lang="en-US" altLang="zh-CN"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rPr>
              <a:t>Improve the efficiency of search process in DSSE model with dynamic accumulator.</a:t>
            </a:r>
          </a:p>
          <a:p>
            <a:pPr marL="342900" lvl="0" indent="-342900">
              <a:lnSpc>
                <a:spcPct val="150000"/>
              </a:lnSpc>
              <a:spcBef>
                <a:spcPts val="600"/>
              </a:spcBef>
              <a:buFont typeface="Wingdings" panose="05000000000000000000" pitchFamily="2" charset="2"/>
              <a:buChar char="u"/>
            </a:pPr>
            <a:r>
              <a:rPr lang="en-US" altLang="zh-CN"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rPr>
              <a:t>Propose a secure cloud storage system with searchable encryption.</a:t>
            </a:r>
            <a:endParaRPr lang="zh-CN" altLang="en-US"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425010277"/>
      </p:ext>
    </p:extLst>
  </p:cSld>
  <p:clrMapOvr>
    <a:masterClrMapping/>
  </p:clrMapOvr>
</p:sld>
</file>

<file path=ppt/theme/theme1.xml><?xml version="1.0" encoding="utf-8"?>
<a:theme xmlns:a="http://schemas.openxmlformats.org/drawingml/2006/main" name="模板页面">
  <a:themeElements>
    <a:clrScheme name="自定义 82">
      <a:dk1>
        <a:srgbClr val="000000"/>
      </a:dk1>
      <a:lt1>
        <a:srgbClr val="FFFFFF"/>
      </a:lt1>
      <a:dk2>
        <a:srgbClr val="000000"/>
      </a:dk2>
      <a:lt2>
        <a:srgbClr val="FFFDFD"/>
      </a:lt2>
      <a:accent1>
        <a:srgbClr val="009FB1"/>
      </a:accent1>
      <a:accent2>
        <a:srgbClr val="9FD9DE"/>
      </a:accent2>
      <a:accent3>
        <a:srgbClr val="0C3553"/>
      </a:accent3>
      <a:accent4>
        <a:srgbClr val="FFCC00"/>
      </a:accent4>
      <a:accent5>
        <a:srgbClr val="FF8900"/>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7012</TotalTime>
  <Words>2443</Words>
  <Application>Microsoft Office PowerPoint</Application>
  <PresentationFormat>宽屏</PresentationFormat>
  <Paragraphs>429</Paragraphs>
  <Slides>33</Slides>
  <Notes>27</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33</vt:i4>
      </vt:variant>
    </vt:vector>
  </HeadingPairs>
  <TitlesOfParts>
    <vt:vector size="45" baseType="lpstr">
      <vt:lpstr>等线</vt:lpstr>
      <vt:lpstr>微软雅黑</vt:lpstr>
      <vt:lpstr>微软雅黑</vt:lpstr>
      <vt:lpstr>Arial</vt:lpstr>
      <vt:lpstr>Calibri</vt:lpstr>
      <vt:lpstr>Cambria Math</vt:lpstr>
      <vt:lpstr>Century Gothic</vt:lpstr>
      <vt:lpstr>Segoe UI Light</vt:lpstr>
      <vt:lpstr>Wingdings</vt:lpstr>
      <vt:lpstr>模板页面</vt:lpstr>
      <vt:lpstr>OfficePLUS</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刘 政</cp:lastModifiedBy>
  <cp:revision>290</cp:revision>
  <dcterms:created xsi:type="dcterms:W3CDTF">2015-08-18T02:51:41Z</dcterms:created>
  <dcterms:modified xsi:type="dcterms:W3CDTF">2019-06-27T06:11:09Z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2017-12-21T08:40:10.4087324Z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