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8"/>
  </p:notesMasterIdLst>
  <p:sldIdLst>
    <p:sldId id="283" r:id="rId3"/>
    <p:sldId id="284" r:id="rId4"/>
    <p:sldId id="285" r:id="rId5"/>
    <p:sldId id="296" r:id="rId6"/>
    <p:sldId id="297" r:id="rId7"/>
    <p:sldId id="298" r:id="rId8"/>
    <p:sldId id="324" r:id="rId9"/>
    <p:sldId id="299" r:id="rId10"/>
    <p:sldId id="300" r:id="rId11"/>
    <p:sldId id="301" r:id="rId12"/>
    <p:sldId id="325" r:id="rId13"/>
    <p:sldId id="326" r:id="rId14"/>
    <p:sldId id="327" r:id="rId15"/>
    <p:sldId id="328" r:id="rId16"/>
    <p:sldId id="343" r:id="rId17"/>
    <p:sldId id="302" r:id="rId18"/>
    <p:sldId id="303" r:id="rId19"/>
    <p:sldId id="329" r:id="rId20"/>
    <p:sldId id="308" r:id="rId21"/>
    <p:sldId id="304" r:id="rId22"/>
    <p:sldId id="330" r:id="rId23"/>
    <p:sldId id="331" r:id="rId24"/>
    <p:sldId id="332" r:id="rId25"/>
    <p:sldId id="341" r:id="rId26"/>
    <p:sldId id="340" r:id="rId27"/>
    <p:sldId id="333" r:id="rId28"/>
    <p:sldId id="334" r:id="rId29"/>
    <p:sldId id="344" r:id="rId30"/>
    <p:sldId id="336" r:id="rId31"/>
    <p:sldId id="345" r:id="rId32"/>
    <p:sldId id="335" r:id="rId33"/>
    <p:sldId id="339" r:id="rId34"/>
    <p:sldId id="337" r:id="rId35"/>
    <p:sldId id="338" r:id="rId36"/>
    <p:sldId id="278" r:id="rId3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7"/>
    <p:restoredTop sz="77594" autoAdjust="0"/>
  </p:normalViewPr>
  <p:slideViewPr>
    <p:cSldViewPr snapToGrid="0" snapToObjects="1">
      <p:cViewPr varScale="1">
        <p:scale>
          <a:sx n="71" d="100"/>
          <a:sy n="71" d="100"/>
        </p:scale>
        <p:origin x="974" y="43"/>
      </p:cViewPr>
      <p:guideLst/>
    </p:cSldViewPr>
  </p:slideViewPr>
  <p:notesTextViewPr>
    <p:cViewPr>
      <p:scale>
        <a:sx n="1" d="1"/>
        <a:sy n="1" d="1"/>
      </p:scale>
      <p:origin x="0" y="0"/>
    </p:cViewPr>
  </p:notesTextViewPr>
  <p:notesViewPr>
    <p:cSldViewPr snapToGrid="0" snapToObjects="1">
      <p:cViewPr varScale="1">
        <p:scale>
          <a:sx n="82" d="100"/>
          <a:sy n="82" d="100"/>
        </p:scale>
        <p:origin x="384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9E515-D702-764B-A215-79B14312EF65}" type="datetimeFigureOut">
              <a:rPr kumimoji="1" lang="zh-CN" altLang="en-US" smtClean="0"/>
              <a:t>2019/6/26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F7DB2-B8EC-9C47-885B-C7A5EAB3413F}" type="slidenum">
              <a:rPr kumimoji="1" lang="zh-CN" altLang="en-US" smtClean="0"/>
              <a:t>‹#›</a:t>
            </a:fld>
            <a:endParaRPr kumimoji="1" lang="zh-CN" altLang="en-US"/>
          </a:p>
        </p:txBody>
      </p:sp>
    </p:spTree>
    <p:extLst>
      <p:ext uri="{BB962C8B-B14F-4D97-AF65-F5344CB8AC3E}">
        <p14:creationId xmlns:p14="http://schemas.microsoft.com/office/powerpoint/2010/main" val="170840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各位老师下午好，我今天要讲的内容主题是</a:t>
            </a:r>
            <a:r>
              <a:rPr lang="zh-CN" altLang="en-US" dirty="0">
                <a:solidFill>
                  <a:prstClr val="white"/>
                </a:solidFill>
              </a:rPr>
              <a:t>动态可搜索加密模型的优化与应用</a:t>
            </a:r>
          </a:p>
          <a:p>
            <a:endParaRPr kumimoji="1" lang="zh-CN" altLang="en-US" dirty="0"/>
          </a:p>
        </p:txBody>
      </p:sp>
      <p:sp>
        <p:nvSpPr>
          <p:cNvPr id="4" name="幻灯片编号占位符 3"/>
          <p:cNvSpPr>
            <a:spLocks noGrp="1"/>
          </p:cNvSpPr>
          <p:nvPr>
            <p:ph type="sldNum" sz="quarter" idx="10"/>
          </p:nvPr>
        </p:nvSpPr>
        <p:spPr/>
        <p:txBody>
          <a:bodyPr/>
          <a:lstStyle/>
          <a:p>
            <a:fld id="{C81F7DB2-B8EC-9C47-885B-C7A5EAB3413F}" type="slidenum">
              <a:rPr kumimoji="1" lang="zh-CN" altLang="en-US" smtClean="0"/>
              <a:t>1</a:t>
            </a:fld>
            <a:endParaRPr kumimoji="1" lang="zh-CN" altLang="en-US"/>
          </a:p>
        </p:txBody>
      </p:sp>
    </p:spTree>
    <p:extLst>
      <p:ext uri="{BB962C8B-B14F-4D97-AF65-F5344CB8AC3E}">
        <p14:creationId xmlns:p14="http://schemas.microsoft.com/office/powerpoint/2010/main" val="615419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首先初始化过程主要包含密钥的生成以及相关索引结构的初始化</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10</a:t>
            </a:fld>
            <a:endParaRPr kumimoji="1" lang="zh-CN" altLang="en-US"/>
          </a:p>
        </p:txBody>
      </p:sp>
    </p:spTree>
    <p:extLst>
      <p:ext uri="{BB962C8B-B14F-4D97-AF65-F5344CB8AC3E}">
        <p14:creationId xmlns:p14="http://schemas.microsoft.com/office/powerpoint/2010/main" val="1338957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陷门生成算法输入给定的密钥和关键词，返回一个陷门。主要过程类似于基于密钥对关键词进行一次加密过程，右边是一个以</a:t>
            </a:r>
            <a:r>
              <a:rPr lang="en-US" altLang="zh-CN" dirty="0" err="1"/>
              <a:t>aes</a:t>
            </a:r>
            <a:r>
              <a:rPr lang="zh-CN" altLang="en-US" dirty="0"/>
              <a:t>加密作为陷门函数的过程</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11</a:t>
            </a:fld>
            <a:endParaRPr kumimoji="1" lang="zh-CN" altLang="en-US"/>
          </a:p>
        </p:txBody>
      </p:sp>
    </p:spTree>
    <p:extLst>
      <p:ext uri="{BB962C8B-B14F-4D97-AF65-F5344CB8AC3E}">
        <p14:creationId xmlns:p14="http://schemas.microsoft.com/office/powerpoint/2010/main" val="4228486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建立索引的过程主要是存储文件与相关关键词的信息。经典的索引结构主要分为两种，一种是基于文件</a:t>
            </a:r>
            <a:r>
              <a:rPr lang="en-US" altLang="zh-CN" dirty="0"/>
              <a:t>-</a:t>
            </a:r>
            <a:r>
              <a:rPr lang="zh-CN" altLang="en-US" dirty="0"/>
              <a:t>关键词的索引又称数据字典，另外一种是反向索引</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12</a:t>
            </a:fld>
            <a:endParaRPr kumimoji="1" lang="zh-CN" altLang="en-US"/>
          </a:p>
        </p:txBody>
      </p:sp>
    </p:spTree>
    <p:extLst>
      <p:ext uri="{BB962C8B-B14F-4D97-AF65-F5344CB8AC3E}">
        <p14:creationId xmlns:p14="http://schemas.microsoft.com/office/powerpoint/2010/main" val="3660233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上面两幅图是这两个索引的结构，其中数据字典索引以</a:t>
            </a:r>
            <a:r>
              <a:rPr lang="en-US" altLang="zh-CN" dirty="0"/>
              <a:t>key-value</a:t>
            </a:r>
            <a:r>
              <a:rPr lang="zh-CN" altLang="en-US" dirty="0"/>
              <a:t>形式存储，</a:t>
            </a:r>
            <a:r>
              <a:rPr lang="en-US" altLang="zh-CN" dirty="0"/>
              <a:t>key</a:t>
            </a:r>
            <a:r>
              <a:rPr lang="zh-CN" altLang="en-US" dirty="0"/>
              <a:t>一般为文件的标识符，</a:t>
            </a:r>
            <a:r>
              <a:rPr lang="en-US" altLang="zh-CN" dirty="0"/>
              <a:t>value</a:t>
            </a:r>
            <a:r>
              <a:rPr lang="zh-CN" altLang="en-US" dirty="0"/>
              <a:t>内容为基于关键词映射的</a:t>
            </a:r>
            <a:r>
              <a:rPr lang="en-US" altLang="zh-CN" dirty="0"/>
              <a:t>hash</a:t>
            </a:r>
            <a:r>
              <a:rPr lang="zh-CN" altLang="en-US" dirty="0"/>
              <a:t>值再连接上基于陷门为密钥的关键词</a:t>
            </a:r>
            <a:r>
              <a:rPr lang="en-US" altLang="zh-CN" dirty="0"/>
              <a:t>hash</a:t>
            </a:r>
            <a:r>
              <a:rPr lang="zh-CN" altLang="en-US" dirty="0"/>
              <a:t>进行加密后的值。反向索引也是一个</a:t>
            </a:r>
            <a:r>
              <a:rPr lang="en-US" altLang="zh-CN" dirty="0"/>
              <a:t>key-value</a:t>
            </a:r>
            <a:r>
              <a:rPr lang="zh-CN" altLang="en-US" dirty="0"/>
              <a:t>结构，其中</a:t>
            </a:r>
            <a:r>
              <a:rPr lang="en-US" altLang="zh-CN" dirty="0"/>
              <a:t>key</a:t>
            </a:r>
            <a:r>
              <a:rPr lang="zh-CN" altLang="en-US" dirty="0"/>
              <a:t>存储了关键词的陷门，</a:t>
            </a:r>
            <a:r>
              <a:rPr lang="en-US" altLang="zh-CN" dirty="0"/>
              <a:t>value</a:t>
            </a:r>
            <a:r>
              <a:rPr lang="zh-CN" altLang="en-US" dirty="0"/>
              <a:t>则是包含该陷门文件的标识符</a:t>
            </a:r>
            <a:endParaRPr lang="en-US" altLang="zh-CN"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13</a:t>
            </a:fld>
            <a:endParaRPr kumimoji="1" lang="zh-CN" altLang="en-US"/>
          </a:p>
        </p:txBody>
      </p:sp>
    </p:spTree>
    <p:extLst>
      <p:ext uri="{BB962C8B-B14F-4D97-AF65-F5344CB8AC3E}">
        <p14:creationId xmlns:p14="http://schemas.microsoft.com/office/powerpoint/2010/main" val="1827899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经典的查询过程分为两种情况，第一种是反向索引命中的情况，另外一种是反向索引没有命中的情况。首先第一种情况是查询过程中在反向索引找到了陷门对应的信息，因此直接返回该陷门对应记录中存储的文件</a:t>
            </a:r>
            <a:r>
              <a:rPr lang="en-US" altLang="zh-CN" dirty="0"/>
              <a:t>ID</a:t>
            </a:r>
            <a:r>
              <a:rPr lang="zh-CN" altLang="en-US" dirty="0"/>
              <a:t>列表</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14</a:t>
            </a:fld>
            <a:endParaRPr kumimoji="1" lang="zh-CN" altLang="en-US"/>
          </a:p>
        </p:txBody>
      </p:sp>
    </p:spTree>
    <p:extLst>
      <p:ext uri="{BB962C8B-B14F-4D97-AF65-F5344CB8AC3E}">
        <p14:creationId xmlns:p14="http://schemas.microsoft.com/office/powerpoint/2010/main" val="4152105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第二种情况是在反向索引没有命中的情况下，只能够去数据字典中遍历每个文件中的记录并进行</a:t>
            </a:r>
            <a:r>
              <a:rPr lang="en-US" altLang="zh-CN" dirty="0"/>
              <a:t>hash</a:t>
            </a:r>
            <a:r>
              <a:rPr lang="zh-CN" altLang="en-US" dirty="0"/>
              <a:t>和加密计算确认该文件是否包含陷门信息，查找过程中会记录包含该陷门的文件列表，之后会将该陷门对应的文件</a:t>
            </a:r>
            <a:r>
              <a:rPr lang="en-US" altLang="zh-CN" dirty="0"/>
              <a:t>ID</a:t>
            </a:r>
            <a:r>
              <a:rPr lang="zh-CN" altLang="en-US" dirty="0"/>
              <a:t>信息插入到反向索引中并返回给客户端</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15</a:t>
            </a:fld>
            <a:endParaRPr kumimoji="1" lang="zh-CN" altLang="en-US"/>
          </a:p>
        </p:txBody>
      </p:sp>
    </p:spTree>
    <p:extLst>
      <p:ext uri="{BB962C8B-B14F-4D97-AF65-F5344CB8AC3E}">
        <p14:creationId xmlns:p14="http://schemas.microsoft.com/office/powerpoint/2010/main" val="2815474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16</a:t>
            </a:fld>
            <a:endParaRPr kumimoji="1" lang="zh-CN" altLang="en-US"/>
          </a:p>
        </p:txBody>
      </p:sp>
    </p:spTree>
    <p:extLst>
      <p:ext uri="{BB962C8B-B14F-4D97-AF65-F5344CB8AC3E}">
        <p14:creationId xmlns:p14="http://schemas.microsoft.com/office/powerpoint/2010/main" val="3177834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们的创新点主要从两个方面出发，第一个是如何对现有可搜索加密模型中的查询过程进行改进。此外，可搜索加密技术的提出是为了解决服务端无法在密文上检索的弊端，我们能否提出一个新的云存储系统架构来模拟可搜索加密技术在现实中的应用？</a:t>
            </a:r>
            <a:endParaRPr lang="en-US" altLang="zh-CN" dirty="0"/>
          </a:p>
          <a:p>
            <a:r>
              <a:rPr lang="zh-CN" altLang="en-US" dirty="0"/>
              <a:t>结合上述内容，我们工作主要从两个方面出发，一个是引入密码学中的累加器来改进现有可搜索加密模型中的查询过程，另外一方面我们提出一个具有可搜索加密功能的新型云存储系统</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17</a:t>
            </a:fld>
            <a:endParaRPr kumimoji="1" lang="zh-CN" altLang="en-US"/>
          </a:p>
        </p:txBody>
      </p:sp>
    </p:spTree>
    <p:extLst>
      <p:ext uri="{BB962C8B-B14F-4D97-AF65-F5344CB8AC3E}">
        <p14:creationId xmlns:p14="http://schemas.microsoft.com/office/powerpoint/2010/main" val="198396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因此我们面临的主要问题有</a:t>
            </a:r>
            <a:endParaRPr lang="en-US" altLang="zh-CN" dirty="0"/>
          </a:p>
          <a:p>
            <a:r>
              <a:rPr lang="zh-CN" altLang="en-US" dirty="0"/>
              <a:t>如何将动态累加器引入到我们现有的可搜索加密模型中？</a:t>
            </a:r>
            <a:endParaRPr lang="en-US" altLang="zh-CN" dirty="0"/>
          </a:p>
          <a:p>
            <a:r>
              <a:rPr lang="zh-CN" altLang="en-US" dirty="0"/>
              <a:t>对于原有可搜索加密模型中的查询过程如何进行优化？</a:t>
            </a:r>
            <a:endParaRPr lang="en-US" altLang="zh-CN" dirty="0"/>
          </a:p>
          <a:p>
            <a:r>
              <a:rPr lang="zh-CN" altLang="en-US" dirty="0"/>
              <a:t>如何定义安全云存储系统？</a:t>
            </a:r>
            <a:endParaRPr lang="en-US" altLang="zh-CN" dirty="0"/>
          </a:p>
          <a:p>
            <a:r>
              <a:rPr lang="zh-CN" altLang="en-US" dirty="0"/>
              <a:t>如何设计一个具有可搜索加密功能的安全云存储系统。</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18</a:t>
            </a:fld>
            <a:endParaRPr kumimoji="1" lang="zh-CN" altLang="en-US"/>
          </a:p>
        </p:txBody>
      </p:sp>
    </p:spTree>
    <p:extLst>
      <p:ext uri="{BB962C8B-B14F-4D97-AF65-F5344CB8AC3E}">
        <p14:creationId xmlns:p14="http://schemas.microsoft.com/office/powerpoint/2010/main" val="4181650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19</a:t>
            </a:fld>
            <a:endParaRPr kumimoji="1" lang="zh-CN" altLang="en-US"/>
          </a:p>
        </p:txBody>
      </p:sp>
    </p:spTree>
    <p:extLst>
      <p:ext uri="{BB962C8B-B14F-4D97-AF65-F5344CB8AC3E}">
        <p14:creationId xmlns:p14="http://schemas.microsoft.com/office/powerpoint/2010/main" val="114684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a:t>
            </a:fld>
            <a:endParaRPr kumimoji="1" lang="zh-CN" altLang="en-US"/>
          </a:p>
        </p:txBody>
      </p:sp>
    </p:spTree>
    <p:extLst>
      <p:ext uri="{BB962C8B-B14F-4D97-AF65-F5344CB8AC3E}">
        <p14:creationId xmlns:p14="http://schemas.microsoft.com/office/powerpoint/2010/main" val="2322972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一个密码学上的累加器是一个单项隶属函数。对于指定的查询可以判断该成员是否在集合内，在判断的过程不会暴露集合内部其他成员。</a:t>
            </a:r>
            <a:endParaRPr lang="en-US" altLang="zh-CN" dirty="0"/>
          </a:p>
          <a:p>
            <a:r>
              <a:rPr lang="zh-CN" altLang="en-US" dirty="0"/>
              <a:t>动态累加器是指在普通累加器基础上可以动态的增加和删除集合内部元素。</a:t>
            </a:r>
            <a:endParaRPr lang="en-US" altLang="zh-CN" dirty="0"/>
          </a:p>
          <a:p>
            <a:r>
              <a:rPr lang="zh-CN" altLang="en-US" dirty="0"/>
              <a:t>综上所述动态累加器的特点是可以动态的增加或者减少集合内成员，第二点就是证明过程不会暴露集合内部成员</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20</a:t>
            </a:fld>
            <a:endParaRPr kumimoji="1" lang="zh-CN" altLang="en-US"/>
          </a:p>
        </p:txBody>
      </p:sp>
    </p:spTree>
    <p:extLst>
      <p:ext uri="{BB962C8B-B14F-4D97-AF65-F5344CB8AC3E}">
        <p14:creationId xmlns:p14="http://schemas.microsoft.com/office/powerpoint/2010/main" val="3322685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借助动态累加器以上的特点。在现有的可搜索加密模型中，基于陷门的查找过程中数据字典与陷门之间的比对过程涉及大量的哈希和加密计算，因此提升查找过程效率的关键在于减少陷门与数据字典内容的比对次数。我们的想法是将单个文件关键词信息借助动态累加器累加在一起，查找过程中不再让陷门直接与数据字典进行运算而是先比对单个文件的累加值。</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21</a:t>
            </a:fld>
            <a:endParaRPr kumimoji="1" lang="zh-CN" altLang="en-US"/>
          </a:p>
        </p:txBody>
      </p:sp>
    </p:spTree>
    <p:extLst>
      <p:ext uri="{BB962C8B-B14F-4D97-AF65-F5344CB8AC3E}">
        <p14:creationId xmlns:p14="http://schemas.microsoft.com/office/powerpoint/2010/main" val="275509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因此我们提出在现有可搜索加密模型建立新的索引结构，新的索引结构在理论上有以下优点：</a:t>
            </a:r>
            <a:r>
              <a:rPr lang="en-US" altLang="zh-CN" dirty="0"/>
              <a:t>1.</a:t>
            </a:r>
            <a:r>
              <a:rPr lang="zh-CN" altLang="en-US" dirty="0"/>
              <a:t>快速定位关键词所在的文件 </a:t>
            </a:r>
            <a:r>
              <a:rPr lang="en-US" altLang="zh-CN" dirty="0"/>
              <a:t>2.</a:t>
            </a:r>
            <a:r>
              <a:rPr lang="zh-CN" altLang="en-US" dirty="0"/>
              <a:t>每个文件在查找过程中只需要比对一次就确定是否包含关键词</a:t>
            </a:r>
            <a:r>
              <a:rPr lang="en-US" altLang="zh-CN" dirty="0"/>
              <a:t> 3.</a:t>
            </a:r>
            <a:r>
              <a:rPr lang="zh-CN" altLang="en-US" dirty="0"/>
              <a:t>降低了大量的哈希和加密运算</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22</a:t>
            </a:fld>
            <a:endParaRPr kumimoji="1" lang="zh-CN" altLang="en-US"/>
          </a:p>
        </p:txBody>
      </p:sp>
    </p:spTree>
    <p:extLst>
      <p:ext uri="{BB962C8B-B14F-4D97-AF65-F5344CB8AC3E}">
        <p14:creationId xmlns:p14="http://schemas.microsoft.com/office/powerpoint/2010/main" val="4143494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新索引建立过程分为两步骤，第一步是借助累加器将单个文件中全部关键词累加到一个值，同时对于每个关键词生成一个证据用于后续的存在证明。下一步就是按照文件标识符</a:t>
            </a:r>
            <a:r>
              <a:rPr lang="en-US" altLang="zh-CN" dirty="0"/>
              <a:t>-</a:t>
            </a:r>
            <a:r>
              <a:rPr lang="zh-CN" altLang="en-US" dirty="0"/>
              <a:t>文件累加值的形式存储这些数值</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23</a:t>
            </a:fld>
            <a:endParaRPr kumimoji="1" lang="zh-CN" altLang="en-US"/>
          </a:p>
        </p:txBody>
      </p:sp>
    </p:spTree>
    <p:extLst>
      <p:ext uri="{BB962C8B-B14F-4D97-AF65-F5344CB8AC3E}">
        <p14:creationId xmlns:p14="http://schemas.microsoft.com/office/powerpoint/2010/main" val="2127924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接下里我们关注在引入新索引后的查询过程，我们在洗的呢查询过程中也引入了反向索引的结构，首先第一种情况是反向索引命中，这种情况下直接将反向索引记录的文件</a:t>
            </a:r>
            <a:r>
              <a:rPr lang="en-US" altLang="zh-CN" dirty="0"/>
              <a:t>ID</a:t>
            </a:r>
            <a:r>
              <a:rPr lang="zh-CN" altLang="en-US" dirty="0"/>
              <a:t>信息直接返回</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24</a:t>
            </a:fld>
            <a:endParaRPr kumimoji="1" lang="zh-CN" altLang="en-US"/>
          </a:p>
        </p:txBody>
      </p:sp>
    </p:spTree>
    <p:extLst>
      <p:ext uri="{BB962C8B-B14F-4D97-AF65-F5344CB8AC3E}">
        <p14:creationId xmlns:p14="http://schemas.microsoft.com/office/powerpoint/2010/main" val="3635919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种情况是反向索引没有命中，这种情况下服务端首先查找新索引，借助自身携带的证据和陷门确认关键词在文件列表中的位置，借助新索引返回的文件标识符去数据字典中查询该文件对应的关键词信息，确认关键词的在文件中的具体位置。最后将查询到的文件列表集合以及自身陷门插入到反向索引中，然后返回相应的文件列表。</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25</a:t>
            </a:fld>
            <a:endParaRPr kumimoji="1" lang="zh-CN" altLang="en-US"/>
          </a:p>
        </p:txBody>
      </p:sp>
    </p:spTree>
    <p:extLst>
      <p:ext uri="{BB962C8B-B14F-4D97-AF65-F5344CB8AC3E}">
        <p14:creationId xmlns:p14="http://schemas.microsoft.com/office/powerpoint/2010/main" val="3584045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第三个问题就是如何定义一个安全的云存储系统，这里我们主要分析现有云存储系统的威胁模型。</a:t>
            </a:r>
            <a:endParaRPr lang="en-US" altLang="zh-CN" dirty="0"/>
          </a:p>
          <a:p>
            <a:r>
              <a:rPr lang="zh-CN" altLang="en-US" dirty="0"/>
              <a:t>现有云存储系统中，数据主要会流动在三个层面，分别是用户、服务端和网络信道。这里我们默认数据在用户的手中是安全的，因此数据的安全问题主要聚焦在服务端和网络信道上。</a:t>
            </a:r>
            <a:endParaRPr lang="en-US" altLang="zh-CN" dirty="0"/>
          </a:p>
          <a:p>
            <a:r>
              <a:rPr lang="zh-CN" altLang="en-US" dirty="0"/>
              <a:t>因此为了确保用户存储在服务端的安全，用户应先将数据进行加密然后再上传</a:t>
            </a:r>
            <a:endParaRPr lang="en-US" altLang="zh-CN" dirty="0"/>
          </a:p>
          <a:p>
            <a:r>
              <a:rPr lang="zh-CN" altLang="en-US" dirty="0"/>
              <a:t>在应对复杂不可信的网络信道方面，我们需要对传输内容进行加密防止他人从网络信道中截取我们的数据 </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26</a:t>
            </a:fld>
            <a:endParaRPr kumimoji="1" lang="zh-CN" altLang="en-US"/>
          </a:p>
        </p:txBody>
      </p:sp>
    </p:spTree>
    <p:extLst>
      <p:ext uri="{BB962C8B-B14F-4D97-AF65-F5344CB8AC3E}">
        <p14:creationId xmlns:p14="http://schemas.microsoft.com/office/powerpoint/2010/main" val="3423748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第四个挑战是如何设计一个具有可搜索加密功能的安全云存储系统</a:t>
            </a:r>
            <a:endParaRPr lang="en-US" altLang="zh-CN" dirty="0"/>
          </a:p>
          <a:p>
            <a:r>
              <a:rPr lang="zh-CN" altLang="en-US" dirty="0"/>
              <a:t>结合我们之前的讨论，新的系统应该具有以下特点：</a:t>
            </a:r>
            <a:endParaRPr lang="en-US" altLang="zh-CN" dirty="0"/>
          </a:p>
          <a:p>
            <a:r>
              <a:rPr lang="en-US" altLang="zh-CN" dirty="0"/>
              <a:t>1</a:t>
            </a:r>
            <a:r>
              <a:rPr lang="zh-CN" altLang="en-US" dirty="0"/>
              <a:t>、数据应该安全的存储在服务端</a:t>
            </a:r>
            <a:endParaRPr lang="en-US" altLang="zh-CN" dirty="0"/>
          </a:p>
          <a:p>
            <a:r>
              <a:rPr lang="en-US" altLang="zh-CN" dirty="0"/>
              <a:t>2</a:t>
            </a:r>
            <a:r>
              <a:rPr lang="zh-CN" altLang="en-US" dirty="0"/>
              <a:t>、数据在不可靠信道中的传输也应该安全可靠</a:t>
            </a:r>
            <a:endParaRPr lang="en-US" altLang="zh-CN" dirty="0"/>
          </a:p>
          <a:p>
            <a:r>
              <a:rPr lang="en-US" altLang="zh-CN" dirty="0"/>
              <a:t>3</a:t>
            </a:r>
            <a:r>
              <a:rPr lang="zh-CN" altLang="en-US" dirty="0"/>
              <a:t>、新的系统具有支持基于用户关键字的密文检索功能</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27</a:t>
            </a:fld>
            <a:endParaRPr kumimoji="1" lang="zh-CN" altLang="en-US"/>
          </a:p>
        </p:txBody>
      </p:sp>
    </p:spTree>
    <p:extLst>
      <p:ext uri="{BB962C8B-B14F-4D97-AF65-F5344CB8AC3E}">
        <p14:creationId xmlns:p14="http://schemas.microsoft.com/office/powerpoint/2010/main" val="163139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28</a:t>
            </a:fld>
            <a:endParaRPr kumimoji="1" lang="zh-CN" altLang="en-US"/>
          </a:p>
        </p:txBody>
      </p:sp>
    </p:spTree>
    <p:extLst>
      <p:ext uri="{BB962C8B-B14F-4D97-AF65-F5344CB8AC3E}">
        <p14:creationId xmlns:p14="http://schemas.microsoft.com/office/powerpoint/2010/main" val="875795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30</a:t>
            </a:fld>
            <a:endParaRPr kumimoji="1" lang="zh-CN" altLang="en-US"/>
          </a:p>
        </p:txBody>
      </p:sp>
    </p:spTree>
    <p:extLst>
      <p:ext uri="{BB962C8B-B14F-4D97-AF65-F5344CB8AC3E}">
        <p14:creationId xmlns:p14="http://schemas.microsoft.com/office/powerpoint/2010/main" val="1286474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3</a:t>
            </a:fld>
            <a:endParaRPr kumimoji="1" lang="zh-CN" altLang="en-US"/>
          </a:p>
        </p:txBody>
      </p:sp>
    </p:spTree>
    <p:extLst>
      <p:ext uri="{BB962C8B-B14F-4D97-AF65-F5344CB8AC3E}">
        <p14:creationId xmlns:p14="http://schemas.microsoft.com/office/powerpoint/2010/main" val="9637027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32</a:t>
            </a:fld>
            <a:endParaRPr kumimoji="1" lang="zh-CN" altLang="en-US"/>
          </a:p>
        </p:txBody>
      </p:sp>
    </p:spTree>
    <p:extLst>
      <p:ext uri="{BB962C8B-B14F-4D97-AF65-F5344CB8AC3E}">
        <p14:creationId xmlns:p14="http://schemas.microsoft.com/office/powerpoint/2010/main" val="38564400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目前已经做得工作有</a:t>
            </a:r>
            <a:endParaRPr lang="en-US" altLang="zh-CN" dirty="0"/>
          </a:p>
          <a:p>
            <a:r>
              <a:rPr lang="en-US" altLang="zh-CN" dirty="0"/>
              <a:t>1.</a:t>
            </a:r>
            <a:r>
              <a:rPr lang="zh-CN" altLang="en-US" dirty="0"/>
              <a:t>关于可搜索加密技术的文献调研</a:t>
            </a:r>
            <a:endParaRPr lang="en-US" altLang="zh-CN" dirty="0"/>
          </a:p>
          <a:p>
            <a:r>
              <a:rPr lang="en-US" altLang="zh-CN" dirty="0"/>
              <a:t>2.</a:t>
            </a:r>
            <a:r>
              <a:rPr lang="zh-CN" altLang="en-US" dirty="0"/>
              <a:t>针对动态累加器的文献调研</a:t>
            </a:r>
            <a:endParaRPr lang="en-US" altLang="zh-CN" dirty="0"/>
          </a:p>
          <a:p>
            <a:r>
              <a:rPr lang="en-US" altLang="zh-CN" dirty="0"/>
              <a:t>3.</a:t>
            </a:r>
            <a:r>
              <a:rPr lang="zh-CN" altLang="en-US" dirty="0"/>
              <a:t>基于新的索引表提出一个新的查询方法</a:t>
            </a:r>
            <a:endParaRPr lang="en-US" altLang="zh-CN" dirty="0"/>
          </a:p>
          <a:p>
            <a:r>
              <a:rPr lang="en-US" altLang="zh-CN" dirty="0"/>
              <a:t>4.</a:t>
            </a:r>
            <a:r>
              <a:rPr lang="zh-CN" altLang="en-US" dirty="0"/>
              <a:t>新系统的设计与模块实现</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33</a:t>
            </a:fld>
            <a:endParaRPr kumimoji="1" lang="zh-CN" altLang="en-US"/>
          </a:p>
        </p:txBody>
      </p:sp>
    </p:spTree>
    <p:extLst>
      <p:ext uri="{BB962C8B-B14F-4D97-AF65-F5344CB8AC3E}">
        <p14:creationId xmlns:p14="http://schemas.microsoft.com/office/powerpoint/2010/main" val="1928986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目前的工作计划安排是</a:t>
            </a:r>
            <a:r>
              <a:rPr lang="en-US" altLang="zh-CN" dirty="0"/>
              <a:t>3</a:t>
            </a:r>
            <a:r>
              <a:rPr lang="zh-CN" altLang="en-US" dirty="0"/>
              <a:t>月到六月是在做关于可搜索加密技术的调研工作</a:t>
            </a:r>
            <a:endParaRPr lang="en-US" altLang="zh-CN" dirty="0"/>
          </a:p>
          <a:p>
            <a:r>
              <a:rPr lang="en-US" altLang="zh-CN" dirty="0"/>
              <a:t>7-8</a:t>
            </a:r>
            <a:r>
              <a:rPr lang="zh-CN" altLang="en-US" dirty="0"/>
              <a:t>月会将新的查询算法进行实现并测试</a:t>
            </a:r>
            <a:endParaRPr lang="en-US" altLang="zh-CN" dirty="0"/>
          </a:p>
          <a:p>
            <a:r>
              <a:rPr lang="en-US" altLang="zh-CN" dirty="0"/>
              <a:t>8-9</a:t>
            </a:r>
            <a:r>
              <a:rPr lang="zh-CN" altLang="en-US" dirty="0"/>
              <a:t>月会将整个新的云存储系统实现并进行集成测试</a:t>
            </a:r>
            <a:endParaRPr lang="en-US" altLang="zh-CN" dirty="0"/>
          </a:p>
          <a:p>
            <a:r>
              <a:rPr lang="en-US" altLang="zh-CN" dirty="0"/>
              <a:t>10-12</a:t>
            </a:r>
            <a:r>
              <a:rPr lang="zh-CN" altLang="en-US" dirty="0"/>
              <a:t>月会对新系统进行改良，相比较文献中他人的工作分析优缺点</a:t>
            </a:r>
            <a:endParaRPr lang="en-US" altLang="zh-CN" dirty="0"/>
          </a:p>
          <a:p>
            <a:r>
              <a:rPr lang="en-US" altLang="zh-CN" dirty="0"/>
              <a:t>2020.1-2020.2</a:t>
            </a:r>
            <a:r>
              <a:rPr lang="zh-CN" altLang="en-US" dirty="0"/>
              <a:t>完成新系统的全部工作，测试有关加密搜索功能和其他性能指标</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34</a:t>
            </a:fld>
            <a:endParaRPr kumimoji="1" lang="zh-CN" altLang="en-US"/>
          </a:p>
        </p:txBody>
      </p:sp>
    </p:spTree>
    <p:extLst>
      <p:ext uri="{BB962C8B-B14F-4D97-AF65-F5344CB8AC3E}">
        <p14:creationId xmlns:p14="http://schemas.microsoft.com/office/powerpoint/2010/main" val="2206467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你这里网络二字体现在哪？</a:t>
            </a:r>
            <a:endParaRPr lang="en-US" altLang="zh-CN" dirty="0"/>
          </a:p>
          <a:p>
            <a:r>
              <a:rPr lang="zh-CN" altLang="en-US" dirty="0"/>
              <a:t>我们之所以是在服务器上做是因为想利用服务器强大的计算能力，至于是检测服务器异常还是网络设备异常，这主要看输入的数据是有关服务器的数据还是有关网络设备的数据而定的，其算法模型是一样的，数据不一样，则功能不一样。</a:t>
            </a:r>
            <a:endParaRPr lang="en-US" altLang="zh-CN" dirty="0"/>
          </a:p>
          <a:p>
            <a:r>
              <a:rPr lang="en-US" altLang="zh-CN" dirty="0"/>
              <a:t>2</a:t>
            </a:r>
            <a:r>
              <a:rPr lang="zh-CN" altLang="en-US" dirty="0"/>
              <a:t>）看了这么多，你到底是想检测哪些异常？</a:t>
            </a:r>
            <a:endParaRPr lang="en-US" altLang="zh-CN" dirty="0"/>
          </a:p>
          <a:p>
            <a:r>
              <a:rPr lang="zh-CN" altLang="en-US" dirty="0"/>
              <a:t>对于主机：是否过载，是否遭受攻击（具体哪类攻击）</a:t>
            </a:r>
            <a:endParaRPr lang="en-US" altLang="zh-CN" dirty="0"/>
          </a:p>
          <a:p>
            <a:r>
              <a:rPr lang="zh-CN" altLang="en-US" dirty="0"/>
              <a:t>对于交换机：是否坏掉了。</a:t>
            </a:r>
            <a:endParaRPr lang="en-US" altLang="zh-CN" dirty="0"/>
          </a:p>
          <a:p>
            <a:r>
              <a:rPr lang="en-US" altLang="zh-CN" dirty="0"/>
              <a:t>3</a:t>
            </a:r>
            <a:r>
              <a:rPr lang="zh-CN" altLang="en-US" dirty="0"/>
              <a:t>）你这里的异常检测和故障诊断的区别？</a:t>
            </a:r>
            <a:endParaRPr lang="en-US" altLang="zh-CN" dirty="0"/>
          </a:p>
          <a:p>
            <a:r>
              <a:rPr lang="zh-CN" altLang="en-US" dirty="0"/>
              <a:t>这里的故障诊断，更多强调的是报告物理上哪台机器出问题了。至于是啥原因造成的异常，在异常检测分类中做了一部分工作，如果还涉及到根因分析的话，那这个工作难度就太了，估计搞出来都可以发</a:t>
            </a:r>
            <a:r>
              <a:rPr lang="en-US" altLang="zh-CN" dirty="0" err="1"/>
              <a:t>siggcomn</a:t>
            </a:r>
            <a:r>
              <a:rPr lang="zh-CN" altLang="en-US" dirty="0"/>
              <a:t>。</a:t>
            </a:r>
            <a:endParaRPr lang="en-US" altLang="zh-CN" dirty="0"/>
          </a:p>
          <a:p>
            <a:r>
              <a:rPr lang="en-US" altLang="zh-CN" dirty="0"/>
              <a:t>4</a:t>
            </a:r>
            <a:r>
              <a:rPr lang="zh-CN" altLang="en-US" dirty="0"/>
              <a:t>）像交换机失效这种情况，我简单</a:t>
            </a:r>
            <a:r>
              <a:rPr lang="en-US" altLang="zh-CN" dirty="0"/>
              <a:t>ping</a:t>
            </a:r>
            <a:r>
              <a:rPr lang="zh-CN" altLang="en-US" dirty="0"/>
              <a:t>一下就可以了，还需要你这种鸡儿玩意吗？</a:t>
            </a:r>
            <a:endParaRPr lang="en-US" altLang="zh-CN" dirty="0"/>
          </a:p>
          <a:p>
            <a:r>
              <a:rPr lang="zh-CN" altLang="en-US" dirty="0"/>
              <a:t>通过</a:t>
            </a:r>
            <a:r>
              <a:rPr lang="en-US" altLang="zh-CN" dirty="0"/>
              <a:t>ping</a:t>
            </a:r>
            <a:r>
              <a:rPr lang="zh-CN" altLang="en-US" dirty="0"/>
              <a:t>来做，只能应对一些简单的情况，对复杂的情况，用</a:t>
            </a:r>
            <a:r>
              <a:rPr lang="en-US" altLang="zh-CN" dirty="0"/>
              <a:t>if</a:t>
            </a:r>
            <a:r>
              <a:rPr lang="zh-CN" altLang="en-US" dirty="0"/>
              <a:t>语句可能就不太好弄了。如果加入人工来判定，那就人工智能了，不是机器学习了。</a:t>
            </a:r>
            <a:endParaRPr lang="en-US" altLang="zh-CN" dirty="0"/>
          </a:p>
          <a:p>
            <a:r>
              <a:rPr lang="en-US" altLang="zh-CN" dirty="0"/>
              <a:t>5</a:t>
            </a:r>
            <a:r>
              <a:rPr lang="zh-CN" altLang="en-US" dirty="0"/>
              <a:t>）你这个论文谁来指导？</a:t>
            </a:r>
            <a:endParaRPr lang="en-US" altLang="zh-CN" dirty="0"/>
          </a:p>
          <a:p>
            <a:r>
              <a:rPr lang="zh-CN" altLang="en-US" dirty="0"/>
              <a:t>我这里面获取网络状态参数这一块，涉及到测量，测量这一块伟超老师是大佬。</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dirty="0"/>
              <a:t>6</a:t>
            </a:r>
            <a:r>
              <a:rPr lang="zh-CN" altLang="en-US" dirty="0"/>
              <a:t>）基于</a:t>
            </a:r>
            <a:r>
              <a:rPr lang="en-US" altLang="zh-CN" dirty="0"/>
              <a:t>LSTM</a:t>
            </a:r>
            <a:r>
              <a:rPr lang="zh-CN" altLang="en-US" dirty="0"/>
              <a:t>和</a:t>
            </a:r>
            <a:r>
              <a:rPr lang="en-US" altLang="zh-CN" dirty="0" err="1"/>
              <a:t>arama</a:t>
            </a:r>
            <a:r>
              <a:rPr lang="zh-CN" altLang="en-US" dirty="0"/>
              <a:t>处理时序数据，哪个更好呢？</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首先应当明确的是两者的原理根本不同，</a:t>
            </a:r>
            <a:r>
              <a:rPr lang="en-US" altLang="zh-CN" dirty="0"/>
              <a:t>LSTM</a:t>
            </a:r>
            <a:r>
              <a:rPr lang="zh-CN" altLang="en-US" dirty="0"/>
              <a:t>本质上是个神经网络，而</a:t>
            </a:r>
            <a:r>
              <a:rPr lang="en-US" altLang="zh-CN" dirty="0" err="1"/>
              <a:t>arama</a:t>
            </a:r>
            <a:r>
              <a:rPr lang="zh-CN" altLang="en-US" dirty="0"/>
              <a:t>本质上是通过差分后进行平滑预测。</a:t>
            </a:r>
            <a:r>
              <a:rPr lang="en-US" altLang="zh-CN" dirty="0"/>
              <a:t>LSTM</a:t>
            </a:r>
            <a:r>
              <a:rPr lang="zh-CN" altLang="en-US" dirty="0"/>
              <a:t>因为是神经网络，所以训练模型的过程代价很大，是</a:t>
            </a:r>
            <a:r>
              <a:rPr lang="en-US" altLang="zh-CN" dirty="0" err="1"/>
              <a:t>arama</a:t>
            </a:r>
            <a:r>
              <a:rPr lang="zh-CN" altLang="en-US" dirty="0"/>
              <a:t>的</a:t>
            </a:r>
            <a:r>
              <a:rPr lang="en-US" altLang="zh-CN" dirty="0"/>
              <a:t>2000</a:t>
            </a:r>
            <a:r>
              <a:rPr lang="zh-CN" altLang="en-US" dirty="0"/>
              <a:t>倍，但预测时间比较短。</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4806D0A0-FD96-4910-BAC5-41EC293146BB}" type="slidenum">
              <a:rPr lang="zh-CN" altLang="en-US" smtClean="0"/>
              <a:t>35</a:t>
            </a:fld>
            <a:endParaRPr lang="zh-CN" altLang="en-US"/>
          </a:p>
        </p:txBody>
      </p:sp>
    </p:spTree>
    <p:extLst>
      <p:ext uri="{BB962C8B-B14F-4D97-AF65-F5344CB8AC3E}">
        <p14:creationId xmlns:p14="http://schemas.microsoft.com/office/powerpoint/2010/main" val="284561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随着网络技术的发展，云存储已经被普遍使用</a:t>
            </a:r>
            <a:endParaRPr lang="en-US" altLang="zh-CN" dirty="0"/>
          </a:p>
          <a:p>
            <a:r>
              <a:rPr lang="zh-CN" altLang="en-US" dirty="0"/>
              <a:t>但是目前各云存储服务商并没有花太多精力确保用户数据的存储安全</a:t>
            </a:r>
            <a:endParaRPr lang="en-US" altLang="zh-CN" dirty="0"/>
          </a:p>
          <a:p>
            <a:r>
              <a:rPr lang="zh-CN" altLang="en-US" dirty="0"/>
              <a:t>因此用户的数据更可能面临黑客非法获取并且服务商也更容易收集用户的数据用作数据分析</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4</a:t>
            </a:fld>
            <a:endParaRPr kumimoji="1" lang="zh-CN" altLang="en-US"/>
          </a:p>
        </p:txBody>
      </p:sp>
    </p:spTree>
    <p:extLst>
      <p:ext uri="{BB962C8B-B14F-4D97-AF65-F5344CB8AC3E}">
        <p14:creationId xmlns:p14="http://schemas.microsoft.com/office/powerpoint/2010/main" val="112396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而我们主要研究的问题主要关于当用户将加密数据上传至云端时，服务器如何在不解密数据的情况下针对用户提交的请求对加密文件内容进行检索</a:t>
            </a:r>
            <a:endParaRPr lang="en-US" altLang="zh-CN" dirty="0"/>
          </a:p>
          <a:p>
            <a:r>
              <a:rPr lang="zh-CN" altLang="en-US" dirty="0"/>
              <a:t>这种需求在用户数据存储在不可信服务端时显得格外重要</a:t>
            </a:r>
            <a:endParaRPr lang="en-US" altLang="zh-CN" dirty="0"/>
          </a:p>
          <a:p>
            <a:r>
              <a:rPr lang="zh-CN" altLang="en-US" dirty="0"/>
              <a:t>传统的方法是将用户上传的数据全部返回，用户在本地进行解密后再进行检索</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5</a:t>
            </a:fld>
            <a:endParaRPr kumimoji="1" lang="zh-CN" altLang="en-US"/>
          </a:p>
        </p:txBody>
      </p:sp>
    </p:spTree>
    <p:extLst>
      <p:ext uri="{BB962C8B-B14F-4D97-AF65-F5344CB8AC3E}">
        <p14:creationId xmlns:p14="http://schemas.microsoft.com/office/powerpoint/2010/main" val="725979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6</a:t>
            </a:fld>
            <a:endParaRPr kumimoji="1" lang="zh-CN" altLang="en-US"/>
          </a:p>
        </p:txBody>
      </p:sp>
    </p:spTree>
    <p:extLst>
      <p:ext uri="{BB962C8B-B14F-4D97-AF65-F5344CB8AC3E}">
        <p14:creationId xmlns:p14="http://schemas.microsoft.com/office/powerpoint/2010/main" val="1248643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讲述一下关于在密文检索上的相关工作。首先可搜索加密技术是一项可以在加密数据上检索的安全系统。目前主要有两种方案，第一种是基于对称加密的可搜索加密模型，领挖一种是基于非对称的可搜索加密模型。基于对称加密的可搜索加密模型加密速度快计算量小，适合用在大数据的情况。而非对称可搜索加密模型优点在于可以运行在不安全环境，查询语句也会更加灵活。考虑到数据量大、低延迟的应用场景我们主要针对对称可搜索加密模型做了研究</a:t>
            </a:r>
            <a:endParaRPr lang="en-US" altLang="zh-CN"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7</a:t>
            </a:fld>
            <a:endParaRPr kumimoji="1" lang="zh-CN" altLang="en-US"/>
          </a:p>
        </p:txBody>
      </p:sp>
    </p:spTree>
    <p:extLst>
      <p:ext uri="{BB962C8B-B14F-4D97-AF65-F5344CB8AC3E}">
        <p14:creationId xmlns:p14="http://schemas.microsoft.com/office/powerpoint/2010/main" val="57498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接下来是围绕可搜索加密模型的一系列研究工作。</a:t>
            </a:r>
            <a:r>
              <a:rPr lang="en-US" altLang="zh-CN" dirty="0"/>
              <a:t>2002</a:t>
            </a:r>
            <a:r>
              <a:rPr lang="zh-CN" altLang="en-US" dirty="0"/>
              <a:t>年 </a:t>
            </a:r>
            <a:r>
              <a:rPr lang="en-US" altLang="zh-CN" dirty="0"/>
              <a:t>song</a:t>
            </a:r>
            <a:r>
              <a:rPr lang="zh-CN" altLang="en-US" dirty="0"/>
              <a:t>等人首先提出了可搜索加密方案，后续</a:t>
            </a:r>
            <a:r>
              <a:rPr lang="en-US" altLang="zh-CN" dirty="0"/>
              <a:t>Goh</a:t>
            </a:r>
            <a:r>
              <a:rPr lang="zh-CN" altLang="en-US" dirty="0"/>
              <a:t>借助布隆过滤器对原有方案进行优化但是这种设计方案会引入误报情况。</a:t>
            </a:r>
            <a:r>
              <a:rPr lang="en-US" altLang="zh-CN" dirty="0"/>
              <a:t>Chang </a:t>
            </a:r>
            <a:r>
              <a:rPr lang="en-US" altLang="zh-CN" dirty="0" err="1"/>
              <a:t>Yancheng</a:t>
            </a:r>
            <a:r>
              <a:rPr lang="zh-CN" altLang="en-US" dirty="0"/>
              <a:t>提出了针对单个文件建立数据字典的方案，实现了精确查询。之后</a:t>
            </a:r>
            <a:r>
              <a:rPr lang="en-US" altLang="zh-CN" dirty="0" err="1"/>
              <a:t>Curtmola</a:t>
            </a:r>
            <a:r>
              <a:rPr lang="zh-CN" altLang="en-US" dirty="0"/>
              <a:t>针对可搜索加密模型的安全性方面提出了适应性安全和非适应性安全并提出了一个适应性安全的对称可搜索加密模型。</a:t>
            </a:r>
            <a:r>
              <a:rPr lang="en-US" altLang="zh-CN" dirty="0"/>
              <a:t>2010</a:t>
            </a:r>
            <a:r>
              <a:rPr lang="zh-CN" altLang="en-US" dirty="0"/>
              <a:t>年</a:t>
            </a:r>
            <a:r>
              <a:rPr lang="en-US" altLang="zh-CN" dirty="0"/>
              <a:t>Chase</a:t>
            </a:r>
            <a:r>
              <a:rPr lang="zh-CN" altLang="en-US" dirty="0"/>
              <a:t>首次研究了结构化数据的可搜索加密。</a:t>
            </a:r>
            <a:r>
              <a:rPr lang="en-US" altLang="zh-CN" dirty="0"/>
              <a:t>2012</a:t>
            </a:r>
            <a:r>
              <a:rPr lang="zh-CN" altLang="en-US" dirty="0"/>
              <a:t>年</a:t>
            </a:r>
            <a:r>
              <a:rPr lang="en-US" altLang="zh-CN" dirty="0"/>
              <a:t>Kamara</a:t>
            </a:r>
            <a:r>
              <a:rPr lang="zh-CN" altLang="en-US" dirty="0"/>
              <a:t>首次提出了动态可搜索加密模型（</a:t>
            </a:r>
            <a:r>
              <a:rPr lang="en-US" altLang="zh-CN" dirty="0"/>
              <a:t>DSSE</a:t>
            </a:r>
            <a:r>
              <a:rPr lang="zh-CN" altLang="en-US" dirty="0"/>
              <a:t>），该模型不仅支持关键词的检索还允许在线增加或者删除文件中的关键词。</a:t>
            </a:r>
            <a:r>
              <a:rPr lang="en-US" altLang="zh-CN" dirty="0"/>
              <a:t>2014</a:t>
            </a:r>
            <a:r>
              <a:rPr lang="zh-CN" altLang="en-US" dirty="0"/>
              <a:t>年</a:t>
            </a:r>
            <a:r>
              <a:rPr lang="en-US" altLang="zh-CN" dirty="0"/>
              <a:t>Hahn</a:t>
            </a:r>
            <a:r>
              <a:rPr lang="zh-CN" altLang="en-US" dirty="0"/>
              <a:t>提出了一种新的</a:t>
            </a:r>
            <a:r>
              <a:rPr lang="en-US" altLang="zh-CN" dirty="0"/>
              <a:t>DSSE</a:t>
            </a:r>
            <a:r>
              <a:rPr lang="zh-CN" altLang="en-US" dirty="0"/>
              <a:t>模型，该方案再检索和更新的过程中不断更新索引表。</a:t>
            </a:r>
            <a:r>
              <a:rPr lang="en-US" altLang="zh-CN" dirty="0"/>
              <a:t>2017 </a:t>
            </a:r>
            <a:r>
              <a:rPr lang="zh-CN" altLang="en-US" dirty="0"/>
              <a:t>年</a:t>
            </a:r>
            <a:r>
              <a:rPr lang="en-US" altLang="zh-CN" dirty="0"/>
              <a:t>Cheng </a:t>
            </a:r>
            <a:r>
              <a:rPr lang="en-US" altLang="zh-CN" dirty="0" err="1"/>
              <a:t>guo</a:t>
            </a:r>
            <a:r>
              <a:rPr lang="zh-CN" altLang="en-US" dirty="0"/>
              <a:t>在</a:t>
            </a:r>
            <a:r>
              <a:rPr lang="en-US" altLang="zh-CN" dirty="0"/>
              <a:t>DSSE</a:t>
            </a:r>
            <a:r>
              <a:rPr lang="zh-CN" altLang="en-US" dirty="0"/>
              <a:t>模型中引入关键词进行评分排序确定返回文件的先后顺序</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8</a:t>
            </a:fld>
            <a:endParaRPr kumimoji="1" lang="zh-CN" altLang="en-US"/>
          </a:p>
        </p:txBody>
      </p:sp>
    </p:spTree>
    <p:extLst>
      <p:ext uri="{BB962C8B-B14F-4D97-AF65-F5344CB8AC3E}">
        <p14:creationId xmlns:p14="http://schemas.microsoft.com/office/powerpoint/2010/main" val="2095175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接下来我简单介绍一下可搜索加密的执行过程，可搜索加密的一般执行过程分为初始化，陷门生成，索引建立以及查询过程</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9</a:t>
            </a:fld>
            <a:endParaRPr kumimoji="1" lang="zh-CN" altLang="en-US"/>
          </a:p>
        </p:txBody>
      </p:sp>
    </p:spTree>
    <p:extLst>
      <p:ext uri="{BB962C8B-B14F-4D97-AF65-F5344CB8AC3E}">
        <p14:creationId xmlns:p14="http://schemas.microsoft.com/office/powerpoint/2010/main" val="272326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 name="组合 3"/>
          <p:cNvGrpSpPr/>
          <p:nvPr userDrawn="1"/>
        </p:nvGrpSpPr>
        <p:grpSpPr>
          <a:xfrm rot="9861016" flipH="1">
            <a:off x="-2443125" y="4065941"/>
            <a:ext cx="8030020" cy="6922436"/>
            <a:chOff x="3241129" y="967902"/>
            <a:chExt cx="5709753" cy="4922199"/>
          </a:xfrm>
          <a:solidFill>
            <a:schemeClr val="bg1">
              <a:lumMod val="95000"/>
            </a:schemeClr>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2" name="矩形 11"/>
          <p:cNvSpPr/>
          <p:nvPr userDrawn="1"/>
        </p:nvSpPr>
        <p:spPr>
          <a:xfrm>
            <a:off x="-15754" y="-23111"/>
            <a:ext cx="12207754" cy="361483"/>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2" name="组 1"/>
          <p:cNvGrpSpPr/>
          <p:nvPr userDrawn="1"/>
        </p:nvGrpSpPr>
        <p:grpSpPr>
          <a:xfrm>
            <a:off x="-2652465" y="3920365"/>
            <a:ext cx="7841069" cy="6746062"/>
            <a:chOff x="-2652465" y="3920365"/>
            <a:chExt cx="7841069" cy="6746062"/>
          </a:xfrm>
        </p:grpSpPr>
        <p:sp>
          <p:nvSpPr>
            <p:cNvPr id="22" name="等腰三角形 21"/>
            <p:cNvSpPr/>
            <p:nvPr/>
          </p:nvSpPr>
          <p:spPr>
            <a:xfrm rot="9861016" flipH="1">
              <a:off x="-2153421" y="4337093"/>
              <a:ext cx="7342025" cy="6329334"/>
            </a:xfrm>
            <a:prstGeom prst="triangle">
              <a:avLst/>
            </a:prstGeom>
            <a:solidFill>
              <a:schemeClr val="bg1">
                <a:lumMod val="9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cxnSp>
          <p:nvCxnSpPr>
            <p:cNvPr id="23" name="直接连接符 22"/>
            <p:cNvCxnSpPr>
              <a:stCxn id="22" idx="0"/>
            </p:cNvCxnSpPr>
            <p:nvPr/>
          </p:nvCxnSpPr>
          <p:spPr>
            <a:xfrm rot="20157596" flipV="1">
              <a:off x="1501986" y="6466432"/>
              <a:ext cx="610306" cy="4137821"/>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9861016" flipV="1">
              <a:off x="878946" y="3920365"/>
              <a:ext cx="3674091" cy="2121239"/>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9861016" flipH="1" flipV="1">
              <a:off x="-2652465" y="4908468"/>
              <a:ext cx="3683320" cy="212656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9861016" flipH="1">
              <a:off x="169930" y="5810758"/>
              <a:ext cx="1910682" cy="5811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1" name="等腰三角形 16"/>
            <p:cNvSpPr/>
            <p:nvPr/>
          </p:nvSpPr>
          <p:spPr>
            <a:xfrm rot="15261016" flipH="1">
              <a:off x="1255317" y="9492666"/>
              <a:ext cx="955342" cy="581138"/>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425602" y="1199862"/>
            <a:ext cx="5785627" cy="1231998"/>
          </a:xfrm>
          <a:prstGeom prst="rect">
            <a:avLst/>
          </a:prstGeom>
          <a:solidFill>
            <a:schemeClr val="accent1"/>
          </a:solidFill>
        </p:spPr>
        <p:txBody>
          <a:bodyPr anchor="ctr"/>
          <a:lstStyle>
            <a:lvl1pPr marL="0" indent="0">
              <a:buNone/>
              <a:defRPr sz="4800" b="1">
                <a:solidFill>
                  <a:schemeClr val="bg1"/>
                </a:solidFill>
              </a:defRPr>
            </a:lvl1pPr>
          </a:lstStyle>
          <a:p>
            <a:pPr lvl="0"/>
            <a:endParaRPr kumimoji="1" lang="zh-CN" altLang="en-US" dirty="0"/>
          </a:p>
        </p:txBody>
      </p:sp>
      <p:sp>
        <p:nvSpPr>
          <p:cNvPr id="28" name="文本占位符 13"/>
          <p:cNvSpPr>
            <a:spLocks noGrp="1"/>
          </p:cNvSpPr>
          <p:nvPr>
            <p:ph type="body" sz="quarter" idx="11"/>
          </p:nvPr>
        </p:nvSpPr>
        <p:spPr>
          <a:xfrm>
            <a:off x="425601" y="2512807"/>
            <a:ext cx="5785627" cy="503730"/>
          </a:xfrm>
          <a:prstGeom prst="rect">
            <a:avLst/>
          </a:prstGeom>
          <a:noFill/>
        </p:spPr>
        <p:txBody>
          <a:bodyPr anchor="ctr"/>
          <a:lstStyle>
            <a:lvl1pPr marL="0" indent="0" algn="l">
              <a:buNone/>
              <a:defRPr sz="1800" b="1">
                <a:solidFill>
                  <a:schemeClr val="tx1">
                    <a:lumMod val="85000"/>
                    <a:lumOff val="15000"/>
                  </a:schemeClr>
                </a:solidFill>
              </a:defRPr>
            </a:lvl1pPr>
          </a:lstStyle>
          <a:p>
            <a:pPr lvl="0"/>
            <a:endParaRPr kumimoji="1" lang="zh-CN" altLang="en-US" dirty="0"/>
          </a:p>
        </p:txBody>
      </p:sp>
      <p:sp>
        <p:nvSpPr>
          <p:cNvPr id="29" name="文本占位符 13"/>
          <p:cNvSpPr>
            <a:spLocks noGrp="1"/>
          </p:cNvSpPr>
          <p:nvPr>
            <p:ph type="body" sz="quarter" idx="12"/>
          </p:nvPr>
        </p:nvSpPr>
        <p:spPr>
          <a:xfrm>
            <a:off x="8474925" y="5719887"/>
            <a:ext cx="3291472" cy="503730"/>
          </a:xfrm>
          <a:prstGeom prst="rect">
            <a:avLst/>
          </a:prstGeom>
          <a:noFill/>
        </p:spPr>
        <p:txBody>
          <a:bodyPr anchor="t"/>
          <a:lstStyle>
            <a:lvl1pPr marL="0" indent="0" algn="l">
              <a:buNone/>
              <a:defRPr sz="1800" b="1">
                <a:solidFill>
                  <a:schemeClr val="tx1">
                    <a:lumMod val="85000"/>
                    <a:lumOff val="15000"/>
                  </a:schemeClr>
                </a:solidFill>
              </a:defRPr>
            </a:lvl1pPr>
          </a:lstStyle>
          <a:p>
            <a:pPr lvl="0"/>
            <a:endParaRPr kumimoji="1" lang="zh-CN" altLang="en-US" dirty="0"/>
          </a:p>
        </p:txBody>
      </p:sp>
    </p:spTree>
    <p:extLst>
      <p:ext uri="{BB962C8B-B14F-4D97-AF65-F5344CB8AC3E}">
        <p14:creationId xmlns:p14="http://schemas.microsoft.com/office/powerpoint/2010/main" val="121741549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矩形 2"/>
          <p:cNvSpPr/>
          <p:nvPr userDrawn="1"/>
        </p:nvSpPr>
        <p:spPr>
          <a:xfrm>
            <a:off x="-15754" y="1968500"/>
            <a:ext cx="12207754" cy="4889500"/>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5"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6"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38292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4" name="组合 37"/>
          <p:cNvGrpSpPr/>
          <p:nvPr userDrawn="1"/>
        </p:nvGrpSpPr>
        <p:grpSpPr>
          <a:xfrm rot="10281601" flipH="1">
            <a:off x="7798517" y="6336748"/>
            <a:ext cx="2791863" cy="2406781"/>
            <a:chOff x="3241129" y="967902"/>
            <a:chExt cx="5709753" cy="4922199"/>
          </a:xfrm>
        </p:grpSpPr>
        <p:grpSp>
          <p:nvGrpSpPr>
            <p:cNvPr id="45" name="组合 38"/>
            <p:cNvGrpSpPr/>
            <p:nvPr/>
          </p:nvGrpSpPr>
          <p:grpSpPr>
            <a:xfrm>
              <a:off x="3241129" y="967902"/>
              <a:ext cx="5709753" cy="4922199"/>
              <a:chOff x="3241126" y="967902"/>
              <a:chExt cx="5709748" cy="4922199"/>
            </a:xfrm>
          </p:grpSpPr>
          <p:sp>
            <p:nvSpPr>
              <p:cNvPr id="4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52" name="组合 37"/>
          <p:cNvGrpSpPr/>
          <p:nvPr userDrawn="1"/>
        </p:nvGrpSpPr>
        <p:grpSpPr>
          <a:xfrm rot="19800000" flipH="1">
            <a:off x="10206838" y="6059270"/>
            <a:ext cx="1800711" cy="1552339"/>
            <a:chOff x="3241129" y="967902"/>
            <a:chExt cx="5709753" cy="4922199"/>
          </a:xfrm>
        </p:grpSpPr>
        <p:grpSp>
          <p:nvGrpSpPr>
            <p:cNvPr id="53" name="组合 38"/>
            <p:cNvGrpSpPr/>
            <p:nvPr/>
          </p:nvGrpSpPr>
          <p:grpSpPr>
            <a:xfrm>
              <a:off x="3241129" y="967902"/>
              <a:ext cx="5709753" cy="4922199"/>
              <a:chOff x="3241126" y="967902"/>
              <a:chExt cx="5709748" cy="4922199"/>
            </a:xfrm>
          </p:grpSpPr>
          <p:sp>
            <p:nvSpPr>
              <p:cNvPr id="56"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7"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4"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5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60" name="组合 37"/>
          <p:cNvGrpSpPr/>
          <p:nvPr userDrawn="1"/>
        </p:nvGrpSpPr>
        <p:grpSpPr>
          <a:xfrm rot="1736580" flipH="1">
            <a:off x="10896689" y="4949948"/>
            <a:ext cx="1477337" cy="1273568"/>
            <a:chOff x="3241129" y="967902"/>
            <a:chExt cx="5709753" cy="4922199"/>
          </a:xfrm>
        </p:grpSpPr>
        <p:grpSp>
          <p:nvGrpSpPr>
            <p:cNvPr id="61" name="组合 38"/>
            <p:cNvGrpSpPr/>
            <p:nvPr/>
          </p:nvGrpSpPr>
          <p:grpSpPr>
            <a:xfrm>
              <a:off x="3241129" y="967902"/>
              <a:ext cx="5709753" cy="4922199"/>
              <a:chOff x="3241126" y="967902"/>
              <a:chExt cx="5709748" cy="4922199"/>
            </a:xfrm>
          </p:grpSpPr>
          <p:sp>
            <p:nvSpPr>
              <p:cNvPr id="64"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65"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2"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63"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724148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bg1">
            <a:lumMod val="95000"/>
          </a:schemeClr>
        </a:solidFill>
        <a:effectLst/>
      </p:bgPr>
    </p:bg>
    <p:spTree>
      <p:nvGrpSpPr>
        <p:cNvPr id="1" name=""/>
        <p:cNvGrpSpPr/>
        <p:nvPr/>
      </p:nvGrpSpPr>
      <p:grpSpPr>
        <a:xfrm>
          <a:off x="0" y="0"/>
          <a:ext cx="0" cy="0"/>
          <a:chOff x="0" y="0"/>
          <a:chExt cx="0" cy="0"/>
        </a:xfrm>
      </p:grpSpPr>
      <p:grpSp>
        <p:nvGrpSpPr>
          <p:cNvPr id="19" name="组合 37"/>
          <p:cNvGrpSpPr/>
          <p:nvPr userDrawn="1"/>
        </p:nvGrpSpPr>
        <p:grpSpPr>
          <a:xfrm rot="10800000" flipH="1">
            <a:off x="3043306" y="889732"/>
            <a:ext cx="6105388" cy="5263272"/>
            <a:chOff x="3241129" y="967902"/>
            <a:chExt cx="5709753" cy="4922199"/>
          </a:xfrm>
        </p:grpSpPr>
        <p:grpSp>
          <p:nvGrpSpPr>
            <p:cNvPr id="20" name="组合 38"/>
            <p:cNvGrpSpPr/>
            <p:nvPr/>
          </p:nvGrpSpPr>
          <p:grpSpPr>
            <a:xfrm>
              <a:off x="3241129" y="967902"/>
              <a:ext cx="5709753" cy="4922199"/>
              <a:chOff x="3241126" y="967902"/>
              <a:chExt cx="5709748" cy="4922199"/>
            </a:xfrm>
          </p:grpSpPr>
          <p:sp>
            <p:nvSpPr>
              <p:cNvPr id="23"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24"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2"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3" name="文本占位符 13"/>
          <p:cNvSpPr>
            <a:spLocks noGrp="1"/>
          </p:cNvSpPr>
          <p:nvPr>
            <p:ph type="body" sz="quarter" idx="10"/>
          </p:nvPr>
        </p:nvSpPr>
        <p:spPr>
          <a:xfrm>
            <a:off x="3203187" y="2336447"/>
            <a:ext cx="5785627" cy="1231998"/>
          </a:xfrm>
          <a:prstGeom prst="rect">
            <a:avLst/>
          </a:prstGeom>
          <a:noFill/>
        </p:spPr>
        <p:txBody>
          <a:bodyPr anchor="t"/>
          <a:lstStyle>
            <a:lvl1pPr marL="0" indent="0" algn="ctr">
              <a:buNone/>
              <a:defRPr sz="4400" b="1">
                <a:solidFill>
                  <a:schemeClr val="tx1">
                    <a:lumMod val="75000"/>
                    <a:lumOff val="25000"/>
                  </a:schemeClr>
                </a:solidFill>
              </a:defRPr>
            </a:lvl1pPr>
          </a:lstStyle>
          <a:p>
            <a:pPr lvl="0"/>
            <a:endParaRPr kumimoji="1" lang="zh-CN" altLang="en-US" dirty="0"/>
          </a:p>
        </p:txBody>
      </p:sp>
      <p:sp>
        <p:nvSpPr>
          <p:cNvPr id="14" name="文本占位符 13"/>
          <p:cNvSpPr>
            <a:spLocks noGrp="1"/>
          </p:cNvSpPr>
          <p:nvPr>
            <p:ph type="body" sz="quarter" idx="11"/>
          </p:nvPr>
        </p:nvSpPr>
        <p:spPr>
          <a:xfrm>
            <a:off x="3203187" y="4125391"/>
            <a:ext cx="5785627" cy="1231998"/>
          </a:xfrm>
          <a:prstGeom prst="rect">
            <a:avLst/>
          </a:prstGeom>
          <a:noFill/>
        </p:spPr>
        <p:txBody>
          <a:bodyPr anchor="t"/>
          <a:lstStyle>
            <a:lvl1pPr marL="0" indent="0" algn="ctr">
              <a:lnSpc>
                <a:spcPct val="130000"/>
              </a:lnSpc>
              <a:buNone/>
              <a:defRPr sz="1800" b="0">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81001553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
        <p:nvSpPr>
          <p:cNvPr id="30" name="矩形 29"/>
          <p:cNvSpPr/>
          <p:nvPr userDrawn="1"/>
        </p:nvSpPr>
        <p:spPr>
          <a:xfrm>
            <a:off x="0" y="2920999"/>
            <a:ext cx="12192000" cy="3996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1694830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4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ii-CN"/>
              <a:t>Click to edit Master title style</a:t>
            </a:r>
            <a:endParaRPr lang="en-US" dirty="0"/>
          </a:p>
        </p:txBody>
      </p:sp>
      <p:sp>
        <p:nvSpPr>
          <p:cNvPr id="3" name="Content Placeholder 2"/>
          <p:cNvSpPr>
            <a:spLocks noGrp="1"/>
          </p:cNvSpPr>
          <p:nvPr>
            <p:ph idx="1"/>
          </p:nvPr>
        </p:nvSpPr>
        <p:spPr/>
        <p:txBody>
          <a:bodyPr/>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t>2019/6/26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220666939"/>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38362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05602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142323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8877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8898294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578350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12233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778891"/>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723693"/>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92198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357763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42332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8889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552090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38541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147577"/>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092379"/>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2906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29463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360196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257603"/>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488958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5" name="文本占位符 13"/>
          <p:cNvSpPr>
            <a:spLocks noGrp="1"/>
          </p:cNvSpPr>
          <p:nvPr>
            <p:ph type="body" sz="quarter" idx="16"/>
          </p:nvPr>
        </p:nvSpPr>
        <p:spPr>
          <a:xfrm>
            <a:off x="1423001" y="554523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714880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932350" y="311402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
        <p:nvSpPr>
          <p:cNvPr id="15" name="文本占位符 13"/>
          <p:cNvSpPr>
            <a:spLocks noGrp="1"/>
          </p:cNvSpPr>
          <p:nvPr>
            <p:ph type="body" sz="quarter" idx="11"/>
          </p:nvPr>
        </p:nvSpPr>
        <p:spPr>
          <a:xfrm>
            <a:off x="939294" y="393638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2598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flipH="1" flipV="1">
            <a:off x="-27998" y="6684266"/>
            <a:ext cx="12207852" cy="196846"/>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8"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58026839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rot="16200000">
            <a:off x="8652407" y="3330556"/>
            <a:ext cx="6881113" cy="173779"/>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4" name="组合 37"/>
          <p:cNvGrpSpPr/>
          <p:nvPr userDrawn="1"/>
        </p:nvGrpSpPr>
        <p:grpSpPr>
          <a:xfrm rot="16200000" flipH="1">
            <a:off x="-3130981" y="3168345"/>
            <a:ext cx="7576411" cy="6531396"/>
            <a:chOff x="3241129" y="967902"/>
            <a:chExt cx="5709753" cy="4922199"/>
          </a:xfrm>
        </p:grpSpPr>
        <p:grpSp>
          <p:nvGrpSpPr>
            <p:cNvPr id="35" name="组合 38"/>
            <p:cNvGrpSpPr/>
            <p:nvPr/>
          </p:nvGrpSpPr>
          <p:grpSpPr>
            <a:xfrm>
              <a:off x="3241129" y="967902"/>
              <a:ext cx="5709753" cy="4922199"/>
              <a:chOff x="3241126" y="967902"/>
              <a:chExt cx="5709748" cy="4922199"/>
            </a:xfrm>
          </p:grpSpPr>
          <p:sp>
            <p:nvSpPr>
              <p:cNvPr id="3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45"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4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47"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46555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7" name="组合 36"/>
          <p:cNvGrpSpPr/>
          <p:nvPr userDrawn="1"/>
        </p:nvGrpSpPr>
        <p:grpSpPr>
          <a:xfrm rot="15009001" flipH="1">
            <a:off x="7910336" y="3529802"/>
            <a:ext cx="5967820" cy="5144678"/>
            <a:chOff x="3241129" y="967902"/>
            <a:chExt cx="5709753" cy="4922199"/>
          </a:xfrm>
          <a:solidFill>
            <a:schemeClr val="bg1">
              <a:lumMod val="95000"/>
            </a:schemeClr>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0" name="直接连接符 49"/>
              <p:cNvCxnSpPr>
                <a:stCxn id="49"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38" name="组合 37"/>
          <p:cNvGrpSpPr/>
          <p:nvPr userDrawn="1"/>
        </p:nvGrpSpPr>
        <p:grpSpPr>
          <a:xfrm rot="15009001" flipH="1">
            <a:off x="8397836" y="3808906"/>
            <a:ext cx="5196791" cy="4479997"/>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3" name="直接连接符 42"/>
              <p:cNvCxnSpPr>
                <a:stCxn id="42"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1"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22"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23"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129346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2.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9" r:id="rId3"/>
    <p:sldLayoutId id="2147483700" r:id="rId4"/>
    <p:sldLayoutId id="2147483701"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70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5601" y="1199862"/>
            <a:ext cx="9482192" cy="1691120"/>
          </a:xfrm>
        </p:spPr>
        <p:txBody>
          <a:bodyPr/>
          <a:lstStyle/>
          <a:p>
            <a:pPr algn="ctr"/>
            <a:r>
              <a:rPr lang="zh-CN" altLang="en-US" dirty="0">
                <a:solidFill>
                  <a:prstClr val="white"/>
                </a:solidFill>
              </a:rPr>
              <a:t>动态可搜索加密模型的优化与应用</a:t>
            </a:r>
          </a:p>
        </p:txBody>
      </p:sp>
      <p:sp>
        <p:nvSpPr>
          <p:cNvPr id="4" name="文本占位符 3"/>
          <p:cNvSpPr>
            <a:spLocks noGrp="1"/>
          </p:cNvSpPr>
          <p:nvPr>
            <p:ph type="body" sz="quarter" idx="12"/>
          </p:nvPr>
        </p:nvSpPr>
        <p:spPr>
          <a:xfrm>
            <a:off x="8474925" y="5719887"/>
            <a:ext cx="3291472" cy="948542"/>
          </a:xfrm>
        </p:spPr>
        <p:txBody>
          <a:bodyPr/>
          <a:lstStyle/>
          <a:p>
            <a:pPr>
              <a:lnSpc>
                <a:spcPct val="130000"/>
              </a:lnSpc>
            </a:pPr>
            <a:r>
              <a:rPr lang="zh-CN" altLang="en-US" dirty="0">
                <a:solidFill>
                  <a:prstClr val="black"/>
                </a:solidFill>
              </a:rPr>
              <a:t>指导老师：毛睿、王瑾璠</a:t>
            </a:r>
            <a:endParaRPr lang="en-US" altLang="zh-CN" dirty="0">
              <a:solidFill>
                <a:prstClr val="black"/>
              </a:solidFill>
            </a:endParaRPr>
          </a:p>
          <a:p>
            <a:pPr>
              <a:lnSpc>
                <a:spcPct val="130000"/>
              </a:lnSpc>
            </a:pPr>
            <a:r>
              <a:rPr lang="zh-CN" altLang="en-US" dirty="0">
                <a:solidFill>
                  <a:prstClr val="black"/>
                </a:solidFill>
              </a:rPr>
              <a:t>报告人：刘政</a:t>
            </a:r>
            <a:endParaRPr lang="en-US" altLang="zh-CN" dirty="0">
              <a:solidFill>
                <a:prstClr val="black"/>
              </a:solidFill>
            </a:endParaRPr>
          </a:p>
        </p:txBody>
      </p:sp>
    </p:spTree>
    <p:extLst>
      <p:ext uri="{BB962C8B-B14F-4D97-AF65-F5344CB8AC3E}">
        <p14:creationId xmlns:p14="http://schemas.microsoft.com/office/powerpoint/2010/main" val="126940034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DC63FAA-860E-4D74-813F-344505CE5100}"/>
              </a:ext>
            </a:extLst>
          </p:cNvPr>
          <p:cNvSpPr>
            <a:spLocks noGrp="1"/>
          </p:cNvSpPr>
          <p:nvPr>
            <p:ph type="body" sz="quarter" idx="10"/>
          </p:nvPr>
        </p:nvSpPr>
        <p:spPr/>
        <p:txBody>
          <a:bodyPr/>
          <a:lstStyle/>
          <a:p>
            <a:r>
              <a:rPr lang="en-US" altLang="zh-CN" dirty="0"/>
              <a:t>02</a:t>
            </a:r>
            <a:endParaRPr lang="zh-CN" altLang="en-US" dirty="0"/>
          </a:p>
        </p:txBody>
      </p:sp>
      <p:sp>
        <p:nvSpPr>
          <p:cNvPr id="5" name="文本框 4">
            <a:extLst>
              <a:ext uri="{FF2B5EF4-FFF2-40B4-BE49-F238E27FC236}">
                <a16:creationId xmlns:a16="http://schemas.microsoft.com/office/drawing/2014/main" id="{3BC7F765-C351-4EDF-BF76-9603583C61DC}"/>
              </a:ext>
            </a:extLst>
          </p:cNvPr>
          <p:cNvSpPr txBox="1"/>
          <p:nvPr/>
        </p:nvSpPr>
        <p:spPr>
          <a:xfrm>
            <a:off x="838200" y="1532965"/>
            <a:ext cx="9944100" cy="4084195"/>
          </a:xfrm>
          <a:prstGeom prst="rect">
            <a:avLst/>
          </a:prstGeom>
          <a:noFill/>
        </p:spPr>
        <p:txBody>
          <a:bodyPr wrap="square" rtlCol="0">
            <a:spAutoFit/>
          </a:bodyPr>
          <a:lstStyle/>
          <a:p>
            <a:pPr marL="342900" indent="-34290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Setup</a:t>
            </a:r>
          </a:p>
          <a:p>
            <a:pPr marL="800089" lvl="1"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Key generation(probabilistic algorithm)</a:t>
            </a:r>
          </a:p>
          <a:p>
            <a:pPr marL="1257277" lvl="2" indent="-342900">
              <a:lnSpc>
                <a:spcPct val="200000"/>
              </a:lnSpc>
              <a:spcBef>
                <a:spcPts val="600"/>
              </a:spcBef>
              <a:buFont typeface="Wingdings" panose="05000000000000000000" pitchFamily="2" charset="2"/>
              <a:buChar char="l"/>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Given the safety factor k, the algorithm returns the corresponding key </a:t>
            </a:r>
          </a:p>
          <a:p>
            <a:pPr marL="800089" lvl="1"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Initialize related data structures</a:t>
            </a:r>
          </a:p>
          <a:p>
            <a:pPr marL="1257277" lvl="2" indent="-342900">
              <a:lnSpc>
                <a:spcPct val="200000"/>
              </a:lnSpc>
              <a:spcBef>
                <a:spcPts val="600"/>
              </a:spcBef>
              <a:buFont typeface="Wingdings" panose="05000000000000000000" pitchFamily="2" charset="2"/>
              <a:buChar char="l"/>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History index</a:t>
            </a:r>
          </a:p>
          <a:p>
            <a:pPr marL="1257277" lvl="2" indent="-342900">
              <a:lnSpc>
                <a:spcPct val="200000"/>
              </a:lnSpc>
              <a:spcBef>
                <a:spcPts val="600"/>
              </a:spcBef>
              <a:buFont typeface="Wingdings" panose="05000000000000000000" pitchFamily="2" charset="2"/>
              <a:buChar char="l"/>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Search index</a:t>
            </a:r>
          </a:p>
        </p:txBody>
      </p:sp>
      <p:sp>
        <p:nvSpPr>
          <p:cNvPr id="7" name="文本占位符 6">
            <a:extLst>
              <a:ext uri="{FF2B5EF4-FFF2-40B4-BE49-F238E27FC236}">
                <a16:creationId xmlns:a16="http://schemas.microsoft.com/office/drawing/2014/main" id="{BFAC352E-F232-4D4E-9C39-A0C4DF8F111A}"/>
              </a:ext>
            </a:extLst>
          </p:cNvPr>
          <p:cNvSpPr>
            <a:spLocks noGrp="1"/>
          </p:cNvSpPr>
          <p:nvPr>
            <p:ph type="body" sz="quarter" idx="12"/>
          </p:nvPr>
        </p:nvSpPr>
        <p:spPr/>
        <p:txBody>
          <a:bodyPr/>
          <a:lstStyle/>
          <a:p>
            <a:r>
              <a:rPr lang="en-US" altLang="zh-CN" dirty="0"/>
              <a:t>Related work</a:t>
            </a:r>
            <a:endParaRPr lang="zh-CN" altLang="en-US" dirty="0"/>
          </a:p>
        </p:txBody>
      </p:sp>
    </p:spTree>
    <p:extLst>
      <p:ext uri="{BB962C8B-B14F-4D97-AF65-F5344CB8AC3E}">
        <p14:creationId xmlns:p14="http://schemas.microsoft.com/office/powerpoint/2010/main" val="424280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552F2E9-8363-4144-A725-811834C985C5}"/>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4AAD83D9-361B-426C-A3EB-72B69CD41D60}"/>
              </a:ext>
            </a:extLst>
          </p:cNvPr>
          <p:cNvSpPr>
            <a:spLocks noGrp="1"/>
          </p:cNvSpPr>
          <p:nvPr>
            <p:ph type="body" sz="quarter" idx="12"/>
          </p:nvPr>
        </p:nvSpPr>
        <p:spPr/>
        <p:txBody>
          <a:bodyPr/>
          <a:lstStyle/>
          <a:p>
            <a:r>
              <a:rPr lang="en-US" altLang="zh-CN" dirty="0"/>
              <a:t>Related work</a:t>
            </a:r>
            <a:endParaRPr lang="zh-CN" altLang="en-US" dirty="0"/>
          </a:p>
        </p:txBody>
      </p:sp>
      <p:sp>
        <p:nvSpPr>
          <p:cNvPr id="6" name="文本框 5">
            <a:extLst>
              <a:ext uri="{FF2B5EF4-FFF2-40B4-BE49-F238E27FC236}">
                <a16:creationId xmlns:a16="http://schemas.microsoft.com/office/drawing/2014/main" id="{DADD37C4-7E5B-42EF-AE72-894520059BB9}"/>
              </a:ext>
            </a:extLst>
          </p:cNvPr>
          <p:cNvSpPr txBox="1"/>
          <p:nvPr/>
        </p:nvSpPr>
        <p:spPr>
          <a:xfrm>
            <a:off x="749819" y="1619250"/>
            <a:ext cx="4819129" cy="1570879"/>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Generate Trapdoor</a:t>
            </a:r>
          </a:p>
          <a:p>
            <a:pPr marL="800089" lvl="1" indent="-342900">
              <a:lnSpc>
                <a:spcPct val="130000"/>
              </a:lnSpc>
              <a:spcBef>
                <a:spcPts val="600"/>
              </a:spcBef>
              <a:buFont typeface="Wingdings" panose="05000000000000000000" pitchFamily="2" charset="2"/>
              <a:buChar char="Ø"/>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Input the keyword and key,  return the trapdoor</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7" name="AutoShape 2" descr="âaes encryptionâçå¾çæç´¢ç»æ">
            <a:extLst>
              <a:ext uri="{FF2B5EF4-FFF2-40B4-BE49-F238E27FC236}">
                <a16:creationId xmlns:a16="http://schemas.microsoft.com/office/drawing/2014/main" id="{F0DB3E6A-7873-461D-854D-B348526682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737DEF08-5590-432D-B5BB-2C8EA1F0C987}"/>
              </a:ext>
            </a:extLst>
          </p:cNvPr>
          <p:cNvPicPr>
            <a:picLocks noChangeAspect="1"/>
          </p:cNvPicPr>
          <p:nvPr/>
        </p:nvPicPr>
        <p:blipFill>
          <a:blip r:embed="rId3">
            <a:duotone>
              <a:prstClr val="black"/>
              <a:schemeClr val="accent6">
                <a:lumMod val="20000"/>
                <a:lumOff val="80000"/>
                <a:tint val="45000"/>
                <a:satMod val="400000"/>
              </a:schemeClr>
            </a:duotone>
          </a:blip>
          <a:stretch>
            <a:fillRect/>
          </a:stretch>
        </p:blipFill>
        <p:spPr>
          <a:xfrm>
            <a:off x="5568949" y="0"/>
            <a:ext cx="6623051" cy="4967288"/>
          </a:xfrm>
          <a:prstGeom prst="rect">
            <a:avLst/>
          </a:prstGeom>
        </p:spPr>
      </p:pic>
      <p:sp>
        <p:nvSpPr>
          <p:cNvPr id="3" name="文本框 2">
            <a:extLst>
              <a:ext uri="{FF2B5EF4-FFF2-40B4-BE49-F238E27FC236}">
                <a16:creationId xmlns:a16="http://schemas.microsoft.com/office/drawing/2014/main" id="{1FD5F395-0CCE-40E1-BFB0-0218B7D4C54A}"/>
              </a:ext>
            </a:extLst>
          </p:cNvPr>
          <p:cNvSpPr txBox="1"/>
          <p:nvPr/>
        </p:nvSpPr>
        <p:spPr>
          <a:xfrm>
            <a:off x="6643395" y="4995785"/>
            <a:ext cx="4124131" cy="458715"/>
          </a:xfrm>
          <a:prstGeom prst="rect">
            <a:avLst/>
          </a:prstGeom>
          <a:noFill/>
        </p:spPr>
        <p:txBody>
          <a:bodyPr wrap="square" rtlCol="0">
            <a:spAutoFit/>
          </a:bodyPr>
          <a:lstStyle/>
          <a:p>
            <a:pPr algn="ct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t>
            </a:r>
            <a:r>
              <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rPr>
              <a:t>图片来自</a:t>
            </a: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google</a:t>
            </a:r>
            <a:r>
              <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spTree>
    <p:extLst>
      <p:ext uri="{BB962C8B-B14F-4D97-AF65-F5344CB8AC3E}">
        <p14:creationId xmlns:p14="http://schemas.microsoft.com/office/powerpoint/2010/main" val="1008152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7AAD581-8400-4191-B89A-EA48C35177A5}"/>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52F0B0D3-7128-44BC-8771-4A0F00D234D7}"/>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6CBBB88D-FF0C-42FE-AF14-B3EEC0D7F91E}"/>
              </a:ext>
            </a:extLst>
          </p:cNvPr>
          <p:cNvSpPr txBox="1"/>
          <p:nvPr/>
        </p:nvSpPr>
        <p:spPr>
          <a:xfrm>
            <a:off x="962025" y="1490937"/>
            <a:ext cx="10020300" cy="5621219"/>
          </a:xfrm>
          <a:prstGeom prst="rect">
            <a:avLst/>
          </a:prstGeom>
          <a:noFill/>
        </p:spPr>
        <p:txBody>
          <a:bodyPr wrap="square" rtlCol="0">
            <a:spAutoFit/>
          </a:bodyPr>
          <a:lstStyle/>
          <a:p>
            <a:pPr marL="342900" indent="-342900">
              <a:lnSpc>
                <a:spcPct val="200000"/>
              </a:lnSpc>
              <a:spcBef>
                <a:spcPts val="600"/>
              </a:spcBef>
              <a:buFont typeface="Wingdings" panose="05000000000000000000" pitchFamily="2" charset="2"/>
              <a:buChar char="n"/>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Build Index</a:t>
            </a:r>
          </a:p>
          <a:p>
            <a:pPr marL="800089" lvl="1" indent="-342900">
              <a:lnSpc>
                <a:spcPct val="200000"/>
              </a:lnSpc>
              <a:spcBef>
                <a:spcPts val="600"/>
              </a:spcBef>
              <a:buFont typeface="Wingdings" panose="05000000000000000000" pitchFamily="2" charset="2"/>
              <a:buChar char="Ø"/>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Store the information corresponding to the trapdoor and the file</a:t>
            </a:r>
          </a:p>
          <a:p>
            <a:pPr marL="800089" lvl="1" indent="-342900">
              <a:lnSpc>
                <a:spcPct val="200000"/>
              </a:lnSpc>
              <a:spcBef>
                <a:spcPts val="600"/>
              </a:spcBef>
              <a:buFont typeface="Wingdings" panose="05000000000000000000" pitchFamily="2" charset="2"/>
              <a:buChar char="Ø"/>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Different types of indexes</a:t>
            </a:r>
          </a:p>
          <a:p>
            <a:pPr marL="1257277" lvl="2" indent="-342900">
              <a:lnSpc>
                <a:spcPct val="200000"/>
              </a:lnSpc>
              <a:spcBef>
                <a:spcPts val="600"/>
              </a:spcBef>
              <a:buFont typeface="Wingdings" panose="05000000000000000000" pitchFamily="2" charset="2"/>
              <a:buChar char="l"/>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Basic file-keyword index</a:t>
            </a:r>
          </a:p>
          <a:p>
            <a:pPr marL="1257277" lvl="2" indent="-342900">
              <a:lnSpc>
                <a:spcPct val="200000"/>
              </a:lnSpc>
              <a:spcBef>
                <a:spcPts val="600"/>
              </a:spcBef>
              <a:buFont typeface="Wingdings" panose="05000000000000000000" pitchFamily="2" charset="2"/>
              <a:buChar char="l"/>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Inverted index</a:t>
            </a:r>
          </a:p>
          <a:p>
            <a:pPr marL="800089" lvl="1" indent="-342900">
              <a:lnSpc>
                <a:spcPct val="200000"/>
              </a:lnSpc>
              <a:spcBef>
                <a:spcPts val="600"/>
              </a:spcBef>
              <a:buFont typeface="Wingdings" panose="05000000000000000000" pitchFamily="2" charset="2"/>
              <a:buChar char="Ø"/>
            </a:pPr>
            <a:endPar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endParaRPr>
          </a:p>
          <a:p>
            <a:pPr marL="800089" lvl="1" indent="-342900">
              <a:lnSpc>
                <a:spcPct val="200000"/>
              </a:lnSpc>
              <a:spcBef>
                <a:spcPts val="600"/>
              </a:spcBef>
              <a:buFont typeface="Wingdings" panose="05000000000000000000" pitchFamily="2" charset="2"/>
              <a:buChar char="Ø"/>
            </a:pPr>
            <a:endPar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37370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FF6D402-98B1-49D4-824B-ACB9C30F34CC}"/>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ABB4E8D8-6349-4E62-B97C-AC4CD3C71115}"/>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CC1D4DBF-4CF6-484F-BAEC-7324210D87E5}"/>
              </a:ext>
            </a:extLst>
          </p:cNvPr>
          <p:cNvSpPr txBox="1"/>
          <p:nvPr/>
        </p:nvSpPr>
        <p:spPr>
          <a:xfrm>
            <a:off x="568317" y="1226606"/>
            <a:ext cx="10896600" cy="3156249"/>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Basic file-trapdoor index</a:t>
            </a: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Inverted Index</a:t>
            </a:r>
          </a:p>
        </p:txBody>
      </p:sp>
      <p:graphicFrame>
        <p:nvGraphicFramePr>
          <p:cNvPr id="6" name="表格 5">
            <a:extLst>
              <a:ext uri="{FF2B5EF4-FFF2-40B4-BE49-F238E27FC236}">
                <a16:creationId xmlns:a16="http://schemas.microsoft.com/office/drawing/2014/main" id="{CFB38DF4-880E-4FE8-B9F9-31EA077B6F7C}"/>
              </a:ext>
            </a:extLst>
          </p:cNvPr>
          <p:cNvGraphicFramePr>
            <a:graphicFrameLocks noGrp="1"/>
          </p:cNvGraphicFramePr>
          <p:nvPr>
            <p:extLst>
              <p:ext uri="{D42A27DB-BD31-4B8C-83A1-F6EECF244321}">
                <p14:modId xmlns:p14="http://schemas.microsoft.com/office/powerpoint/2010/main" val="3078648360"/>
              </p:ext>
            </p:extLst>
          </p:nvPr>
        </p:nvGraphicFramePr>
        <p:xfrm>
          <a:off x="1950412" y="2030220"/>
          <a:ext cx="635000" cy="1130810"/>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1290198781"/>
                    </a:ext>
                  </a:extLst>
                </a:gridCol>
              </a:tblGrid>
              <a:tr h="389130">
                <a:tc>
                  <a:txBody>
                    <a:bodyPr/>
                    <a:lstStyle/>
                    <a:p>
                      <a:r>
                        <a:rPr lang="en-US" altLang="zh-CN" dirty="0"/>
                        <a:t>file</a:t>
                      </a:r>
                      <a:endParaRPr lang="zh-CN" altLang="en-US" dirty="0"/>
                    </a:p>
                  </a:txBody>
                  <a:tcPr/>
                </a:tc>
                <a:extLst>
                  <a:ext uri="{0D108BD9-81ED-4DB2-BD59-A6C34878D82A}">
                    <a16:rowId xmlns:a16="http://schemas.microsoft.com/office/drawing/2014/main" val="1413942109"/>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95433605"/>
                  </a:ext>
                </a:extLst>
              </a:tr>
              <a:tr h="370840">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896132692"/>
                  </a:ext>
                </a:extLst>
              </a:tr>
            </a:tbl>
          </a:graphicData>
        </a:graphic>
      </p:graphicFrame>
      <p:graphicFrame>
        <p:nvGraphicFramePr>
          <p:cNvPr id="8" name="表格 7">
            <a:extLst>
              <a:ext uri="{FF2B5EF4-FFF2-40B4-BE49-F238E27FC236}">
                <a16:creationId xmlns:a16="http://schemas.microsoft.com/office/drawing/2014/main" id="{2647D441-D5C3-49EC-A4AD-D505F0D41E61}"/>
              </a:ext>
            </a:extLst>
          </p:cNvPr>
          <p:cNvGraphicFramePr>
            <a:graphicFrameLocks noGrp="1"/>
          </p:cNvGraphicFramePr>
          <p:nvPr>
            <p:extLst>
              <p:ext uri="{D42A27DB-BD31-4B8C-83A1-F6EECF244321}">
                <p14:modId xmlns:p14="http://schemas.microsoft.com/office/powerpoint/2010/main" val="4122452510"/>
              </p:ext>
            </p:extLst>
          </p:nvPr>
        </p:nvGraphicFramePr>
        <p:xfrm>
          <a:off x="3136900" y="2030220"/>
          <a:ext cx="6773335" cy="1123494"/>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646939025"/>
                    </a:ext>
                  </a:extLst>
                </a:gridCol>
                <a:gridCol w="1354667">
                  <a:extLst>
                    <a:ext uri="{9D8B030D-6E8A-4147-A177-3AD203B41FA5}">
                      <a16:colId xmlns:a16="http://schemas.microsoft.com/office/drawing/2014/main" val="304685349"/>
                    </a:ext>
                  </a:extLst>
                </a:gridCol>
                <a:gridCol w="1354667">
                  <a:extLst>
                    <a:ext uri="{9D8B030D-6E8A-4147-A177-3AD203B41FA5}">
                      <a16:colId xmlns:a16="http://schemas.microsoft.com/office/drawing/2014/main" val="2581347580"/>
                    </a:ext>
                  </a:extLst>
                </a:gridCol>
                <a:gridCol w="1354667">
                  <a:extLst>
                    <a:ext uri="{9D8B030D-6E8A-4147-A177-3AD203B41FA5}">
                      <a16:colId xmlns:a16="http://schemas.microsoft.com/office/drawing/2014/main" val="1584719958"/>
                    </a:ext>
                  </a:extLst>
                </a:gridCol>
                <a:gridCol w="1354667">
                  <a:extLst>
                    <a:ext uri="{9D8B030D-6E8A-4147-A177-3AD203B41FA5}">
                      <a16:colId xmlns:a16="http://schemas.microsoft.com/office/drawing/2014/main" val="1800091337"/>
                    </a:ext>
                  </a:extLst>
                </a:gridCol>
              </a:tblGrid>
              <a:tr h="374498">
                <a:tc>
                  <a:txBody>
                    <a:bodyPr/>
                    <a:lstStyle/>
                    <a:p>
                      <a:r>
                        <a:rPr lang="en-US" altLang="zh-CN" dirty="0"/>
                        <a:t>r</a:t>
                      </a:r>
                      <a:r>
                        <a:rPr lang="en-US" altLang="zh-CN" baseline="-25000" dirty="0"/>
                        <a:t>1</a:t>
                      </a:r>
                      <a:r>
                        <a:rPr lang="en-US" altLang="zh-CN" dirty="0"/>
                        <a:t>|F</a:t>
                      </a:r>
                      <a:r>
                        <a:rPr lang="en-US" altLang="zh-CN" baseline="-25000" dirty="0"/>
                        <a:t>trap</a:t>
                      </a:r>
                      <a:r>
                        <a:rPr lang="en-US" altLang="zh-CN" baseline="0" dirty="0"/>
                        <a:t>(r</a:t>
                      </a:r>
                      <a:r>
                        <a:rPr lang="en-US" altLang="zh-CN" baseline="-25000" dirty="0"/>
                        <a:t>1</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2</a:t>
                      </a:r>
                      <a:r>
                        <a:rPr lang="en-US" altLang="zh-CN" dirty="0"/>
                        <a:t>|F</a:t>
                      </a:r>
                      <a:r>
                        <a:rPr lang="en-US" altLang="zh-CN" baseline="-25000" dirty="0"/>
                        <a:t>trap</a:t>
                      </a:r>
                      <a:r>
                        <a:rPr lang="en-US" altLang="zh-CN" baseline="0" dirty="0"/>
                        <a:t>(r</a:t>
                      </a:r>
                      <a:r>
                        <a:rPr lang="en-US" altLang="zh-CN" baseline="-25000" dirty="0"/>
                        <a:t>2</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3</a:t>
                      </a:r>
                      <a:r>
                        <a:rPr lang="en-US" altLang="zh-CN" dirty="0"/>
                        <a:t>|F</a:t>
                      </a:r>
                      <a:r>
                        <a:rPr lang="en-US" altLang="zh-CN" baseline="-25000" dirty="0"/>
                        <a:t>trap</a:t>
                      </a:r>
                      <a:r>
                        <a:rPr lang="en-US" altLang="zh-CN" baseline="0" dirty="0"/>
                        <a:t>(r</a:t>
                      </a:r>
                      <a:r>
                        <a:rPr lang="en-US" altLang="zh-CN" baseline="-25000" dirty="0"/>
                        <a:t>3</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5</a:t>
                      </a:r>
                      <a:r>
                        <a:rPr lang="en-US" altLang="zh-CN" dirty="0"/>
                        <a:t>|F</a:t>
                      </a:r>
                      <a:r>
                        <a:rPr lang="en-US" altLang="zh-CN" baseline="-25000" dirty="0"/>
                        <a:t>trap</a:t>
                      </a:r>
                      <a:r>
                        <a:rPr lang="en-US" altLang="zh-CN" baseline="0" dirty="0"/>
                        <a:t>(r</a:t>
                      </a:r>
                      <a:r>
                        <a:rPr lang="en-US" altLang="zh-CN" baseline="-25000" dirty="0"/>
                        <a:t>5</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6</a:t>
                      </a:r>
                      <a:r>
                        <a:rPr lang="en-US" altLang="zh-CN" dirty="0"/>
                        <a:t>|F</a:t>
                      </a:r>
                      <a:r>
                        <a:rPr lang="en-US" altLang="zh-CN" baseline="-25000" dirty="0"/>
                        <a:t>trap</a:t>
                      </a:r>
                      <a:r>
                        <a:rPr lang="en-US" altLang="zh-CN" baseline="0" dirty="0"/>
                        <a:t>(r</a:t>
                      </a:r>
                      <a:r>
                        <a:rPr lang="en-US" altLang="zh-CN" baseline="-25000" dirty="0"/>
                        <a:t>6</a:t>
                      </a:r>
                      <a:r>
                        <a:rPr lang="en-US" altLang="zh-CN" baseline="0" dirty="0"/>
                        <a:t>)</a:t>
                      </a:r>
                      <a:endParaRPr lang="zh-CN" altLang="en-US" baseline="0" dirty="0"/>
                    </a:p>
                  </a:txBody>
                  <a:tcPr/>
                </a:tc>
                <a:extLst>
                  <a:ext uri="{0D108BD9-81ED-4DB2-BD59-A6C34878D82A}">
                    <a16:rowId xmlns:a16="http://schemas.microsoft.com/office/drawing/2014/main" val="1409833186"/>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10481501"/>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24301509"/>
                  </a:ext>
                </a:extLst>
              </a:tr>
            </a:tbl>
          </a:graphicData>
        </a:graphic>
      </p:graphicFrame>
      <p:sp>
        <p:nvSpPr>
          <p:cNvPr id="9" name="文本框 8">
            <a:extLst>
              <a:ext uri="{FF2B5EF4-FFF2-40B4-BE49-F238E27FC236}">
                <a16:creationId xmlns:a16="http://schemas.microsoft.com/office/drawing/2014/main" id="{F2F153B9-1804-4CE0-B8A9-44821C10EE17}"/>
              </a:ext>
            </a:extLst>
          </p:cNvPr>
          <p:cNvSpPr txBox="1"/>
          <p:nvPr/>
        </p:nvSpPr>
        <p:spPr>
          <a:xfrm>
            <a:off x="9984398" y="2030220"/>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11" name="直接箭头连接符 10">
            <a:extLst>
              <a:ext uri="{FF2B5EF4-FFF2-40B4-BE49-F238E27FC236}">
                <a16:creationId xmlns:a16="http://schemas.microsoft.com/office/drawing/2014/main" id="{FE5A663F-835D-4D67-A984-51FADD8A4B6E}"/>
              </a:ext>
            </a:extLst>
          </p:cNvPr>
          <p:cNvCxnSpPr/>
          <p:nvPr/>
        </p:nvCxnSpPr>
        <p:spPr>
          <a:xfrm>
            <a:off x="2585412" y="2200275"/>
            <a:ext cx="55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1D9DC85-1F1A-42D5-9753-13FCEE250595}"/>
              </a:ext>
            </a:extLst>
          </p:cNvPr>
          <p:cNvCxnSpPr/>
          <p:nvPr/>
        </p:nvCxnSpPr>
        <p:spPr>
          <a:xfrm>
            <a:off x="2585412" y="2609850"/>
            <a:ext cx="55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539B8BD-57F1-4B8B-AC13-75D4252B88CA}"/>
              </a:ext>
            </a:extLst>
          </p:cNvPr>
          <p:cNvCxnSpPr>
            <a:cxnSpLocks/>
          </p:cNvCxnSpPr>
          <p:nvPr/>
        </p:nvCxnSpPr>
        <p:spPr>
          <a:xfrm>
            <a:off x="2585412" y="2990754"/>
            <a:ext cx="55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BAD754A0-2886-4512-BD5A-0233C8769289}"/>
              </a:ext>
            </a:extLst>
          </p:cNvPr>
          <p:cNvSpPr txBox="1"/>
          <p:nvPr/>
        </p:nvSpPr>
        <p:spPr>
          <a:xfrm>
            <a:off x="6016617" y="3295269"/>
            <a:ext cx="295275" cy="634982"/>
          </a:xfrm>
          <a:prstGeom prst="rect">
            <a:avLst/>
          </a:prstGeom>
          <a:noFill/>
        </p:spPr>
        <p:txBody>
          <a:bodyPr wrap="square" rtlCol="0">
            <a:spAutoFit/>
          </a:bodyPr>
          <a:lstStyle/>
          <a:p>
            <a:pPr>
              <a:lnSpc>
                <a:spcPts val="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23" name="表格 22">
            <a:extLst>
              <a:ext uri="{FF2B5EF4-FFF2-40B4-BE49-F238E27FC236}">
                <a16:creationId xmlns:a16="http://schemas.microsoft.com/office/drawing/2014/main" id="{7C494682-9F50-43AA-807A-09920EB041E2}"/>
              </a:ext>
            </a:extLst>
          </p:cNvPr>
          <p:cNvGraphicFramePr>
            <a:graphicFrameLocks noGrp="1"/>
          </p:cNvGraphicFramePr>
          <p:nvPr>
            <p:extLst>
              <p:ext uri="{D42A27DB-BD31-4B8C-83A1-F6EECF244321}">
                <p14:modId xmlns:p14="http://schemas.microsoft.com/office/powerpoint/2010/main" val="3152584264"/>
              </p:ext>
            </p:extLst>
          </p:nvPr>
        </p:nvGraphicFramePr>
        <p:xfrm>
          <a:off x="1293187" y="4634570"/>
          <a:ext cx="1314450" cy="113081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290198781"/>
                    </a:ext>
                  </a:extLst>
                </a:gridCol>
              </a:tblGrid>
              <a:tr h="389130">
                <a:tc>
                  <a:txBody>
                    <a:bodyPr/>
                    <a:lstStyle/>
                    <a:p>
                      <a:r>
                        <a:rPr lang="en-US" altLang="zh-CN" dirty="0"/>
                        <a:t>Trapdoor</a:t>
                      </a:r>
                      <a:endParaRPr lang="zh-CN" altLang="en-US" dirty="0"/>
                    </a:p>
                  </a:txBody>
                  <a:tcPr/>
                </a:tc>
                <a:extLst>
                  <a:ext uri="{0D108BD9-81ED-4DB2-BD59-A6C34878D82A}">
                    <a16:rowId xmlns:a16="http://schemas.microsoft.com/office/drawing/2014/main" val="1413942109"/>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95433605"/>
                  </a:ext>
                </a:extLst>
              </a:tr>
              <a:tr h="370840">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896132692"/>
                  </a:ext>
                </a:extLst>
              </a:tr>
            </a:tbl>
          </a:graphicData>
        </a:graphic>
      </p:graphicFrame>
      <p:graphicFrame>
        <p:nvGraphicFramePr>
          <p:cNvPr id="24" name="表格 23">
            <a:extLst>
              <a:ext uri="{FF2B5EF4-FFF2-40B4-BE49-F238E27FC236}">
                <a16:creationId xmlns:a16="http://schemas.microsoft.com/office/drawing/2014/main" id="{48D0AE6F-C1F6-4B61-86CF-346A4C6958F9}"/>
              </a:ext>
            </a:extLst>
          </p:cNvPr>
          <p:cNvGraphicFramePr>
            <a:graphicFrameLocks noGrp="1"/>
          </p:cNvGraphicFramePr>
          <p:nvPr>
            <p:extLst>
              <p:ext uri="{D42A27DB-BD31-4B8C-83A1-F6EECF244321}">
                <p14:modId xmlns:p14="http://schemas.microsoft.com/office/powerpoint/2010/main" val="1184587315"/>
              </p:ext>
            </p:extLst>
          </p:nvPr>
        </p:nvGraphicFramePr>
        <p:xfrm>
          <a:off x="3136900" y="4643715"/>
          <a:ext cx="6601885" cy="1112520"/>
        </p:xfrm>
        <a:graphic>
          <a:graphicData uri="http://schemas.openxmlformats.org/drawingml/2006/table">
            <a:tbl>
              <a:tblPr firstRow="1" bandRow="1">
                <a:tableStyleId>{5C22544A-7EE6-4342-B048-85BDC9FD1C3A}</a:tableStyleId>
              </a:tblPr>
              <a:tblGrid>
                <a:gridCol w="1320377">
                  <a:extLst>
                    <a:ext uri="{9D8B030D-6E8A-4147-A177-3AD203B41FA5}">
                      <a16:colId xmlns:a16="http://schemas.microsoft.com/office/drawing/2014/main" val="2645634970"/>
                    </a:ext>
                  </a:extLst>
                </a:gridCol>
                <a:gridCol w="1320377">
                  <a:extLst>
                    <a:ext uri="{9D8B030D-6E8A-4147-A177-3AD203B41FA5}">
                      <a16:colId xmlns:a16="http://schemas.microsoft.com/office/drawing/2014/main" val="2853645178"/>
                    </a:ext>
                  </a:extLst>
                </a:gridCol>
                <a:gridCol w="1320377">
                  <a:extLst>
                    <a:ext uri="{9D8B030D-6E8A-4147-A177-3AD203B41FA5}">
                      <a16:colId xmlns:a16="http://schemas.microsoft.com/office/drawing/2014/main" val="1022787832"/>
                    </a:ext>
                  </a:extLst>
                </a:gridCol>
                <a:gridCol w="1320377">
                  <a:extLst>
                    <a:ext uri="{9D8B030D-6E8A-4147-A177-3AD203B41FA5}">
                      <a16:colId xmlns:a16="http://schemas.microsoft.com/office/drawing/2014/main" val="230446106"/>
                    </a:ext>
                  </a:extLst>
                </a:gridCol>
                <a:gridCol w="1320377">
                  <a:extLst>
                    <a:ext uri="{9D8B030D-6E8A-4147-A177-3AD203B41FA5}">
                      <a16:colId xmlns:a16="http://schemas.microsoft.com/office/drawing/2014/main" val="309512304"/>
                    </a:ext>
                  </a:extLst>
                </a:gridCol>
              </a:tblGrid>
              <a:tr h="370840">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4</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5</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cxnSp>
        <p:nvCxnSpPr>
          <p:cNvPr id="26" name="直接箭头连接符 25">
            <a:extLst>
              <a:ext uri="{FF2B5EF4-FFF2-40B4-BE49-F238E27FC236}">
                <a16:creationId xmlns:a16="http://schemas.microsoft.com/office/drawing/2014/main" id="{A699A128-7397-4A3A-B20A-909E675F5796}"/>
              </a:ext>
            </a:extLst>
          </p:cNvPr>
          <p:cNvCxnSpPr/>
          <p:nvPr/>
        </p:nvCxnSpPr>
        <p:spPr>
          <a:xfrm>
            <a:off x="2607637" y="4829175"/>
            <a:ext cx="52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B9FD9E25-778F-4A64-B82A-88CB7D6D74FB}"/>
              </a:ext>
            </a:extLst>
          </p:cNvPr>
          <p:cNvCxnSpPr>
            <a:endCxn id="24" idx="1"/>
          </p:cNvCxnSpPr>
          <p:nvPr/>
        </p:nvCxnSpPr>
        <p:spPr>
          <a:xfrm>
            <a:off x="2607637" y="5199975"/>
            <a:ext cx="52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D9CE064-CA84-4475-A22E-049CB6A3E0A5}"/>
              </a:ext>
            </a:extLst>
          </p:cNvPr>
          <p:cNvCxnSpPr/>
          <p:nvPr/>
        </p:nvCxnSpPr>
        <p:spPr>
          <a:xfrm>
            <a:off x="2607637" y="5591175"/>
            <a:ext cx="52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6976C4CD-DF41-47E2-9242-4D4549489AEB}"/>
              </a:ext>
            </a:extLst>
          </p:cNvPr>
          <p:cNvSpPr txBox="1"/>
          <p:nvPr/>
        </p:nvSpPr>
        <p:spPr>
          <a:xfrm>
            <a:off x="6021379" y="5864505"/>
            <a:ext cx="295275" cy="634982"/>
          </a:xfrm>
          <a:prstGeom prst="rect">
            <a:avLst/>
          </a:prstGeom>
          <a:noFill/>
        </p:spPr>
        <p:txBody>
          <a:bodyPr wrap="square" rtlCol="0">
            <a:spAutoFit/>
          </a:bodyPr>
          <a:lstStyle/>
          <a:p>
            <a:pPr>
              <a:lnSpc>
                <a:spcPts val="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2" name="文本框 31">
            <a:extLst>
              <a:ext uri="{FF2B5EF4-FFF2-40B4-BE49-F238E27FC236}">
                <a16:creationId xmlns:a16="http://schemas.microsoft.com/office/drawing/2014/main" id="{19EE40BA-7A53-4DC0-9538-B1E5DAD35541}"/>
              </a:ext>
            </a:extLst>
          </p:cNvPr>
          <p:cNvSpPr txBox="1"/>
          <p:nvPr/>
        </p:nvSpPr>
        <p:spPr>
          <a:xfrm>
            <a:off x="10009482" y="4634570"/>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1877864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D7C41A3-04F0-4BA9-B96B-1EBA50ED4164}"/>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CF031B20-7F2E-4F57-B787-C60D172B1228}"/>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3D176F7B-039A-47BC-80D8-4CA54EFEBC22}"/>
              </a:ext>
            </a:extLst>
          </p:cNvPr>
          <p:cNvSpPr txBox="1"/>
          <p:nvPr/>
        </p:nvSpPr>
        <p:spPr>
          <a:xfrm>
            <a:off x="749820" y="1466850"/>
            <a:ext cx="10623030" cy="1337289"/>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Search</a:t>
            </a:r>
            <a:endParaRPr lang="en-US" altLang="zh-CN" sz="1200" kern="0" dirty="0">
              <a:latin typeface="微软雅黑" panose="020B0503020204020204" pitchFamily="34" charset="-122"/>
              <a:ea typeface="微软雅黑" panose="020B0503020204020204" pitchFamily="34" charset="-122"/>
              <a:cs typeface="+mn-ea"/>
              <a:sym typeface="+mn-lt"/>
            </a:endParaRP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server uses this algorithm to search on the ciphertext based on the trapdoor submitted by the client.</a:t>
            </a:r>
          </a:p>
        </p:txBody>
      </p:sp>
      <p:sp>
        <p:nvSpPr>
          <p:cNvPr id="8" name="文本框 7">
            <a:extLst>
              <a:ext uri="{FF2B5EF4-FFF2-40B4-BE49-F238E27FC236}">
                <a16:creationId xmlns:a16="http://schemas.microsoft.com/office/drawing/2014/main" id="{AF5204E0-565C-40B1-A500-AE271C32852D}"/>
              </a:ext>
            </a:extLst>
          </p:cNvPr>
          <p:cNvSpPr txBox="1"/>
          <p:nvPr/>
        </p:nvSpPr>
        <p:spPr>
          <a:xfrm>
            <a:off x="749820" y="3098202"/>
            <a:ext cx="3289742" cy="460126"/>
          </a:xfrm>
          <a:prstGeom prst="rect">
            <a:avLst/>
          </a:prstGeom>
          <a:noFill/>
        </p:spPr>
        <p:txBody>
          <a:bodyPr wrap="square" rtlCol="0">
            <a:spAutoFit/>
          </a:bodyPr>
          <a:lstStyle/>
          <a:p>
            <a:pPr>
              <a:lnSpc>
                <a:spcPct val="130000"/>
              </a:lnSpc>
              <a:spcBef>
                <a:spcPts val="600"/>
              </a:spcBef>
            </a:pPr>
            <a:r>
              <a:rPr lang="en-US" altLang="zh-CN" sz="2000" kern="0" dirty="0">
                <a:latin typeface="黑体" panose="02010609060101010101" pitchFamily="49" charset="-122"/>
                <a:ea typeface="黑体" panose="02010609060101010101" pitchFamily="49" charset="-122"/>
                <a:cs typeface="Calibri" panose="020F0502020204030204" pitchFamily="34" charset="0"/>
                <a:sym typeface="+mn-lt"/>
              </a:rPr>
              <a:t>①</a:t>
            </a: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Inverted Index hit</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14" name="表格 13">
            <a:extLst>
              <a:ext uri="{FF2B5EF4-FFF2-40B4-BE49-F238E27FC236}">
                <a16:creationId xmlns:a16="http://schemas.microsoft.com/office/drawing/2014/main" id="{90E090C3-DFD0-4E8E-B3BD-EC3310AAC522}"/>
              </a:ext>
            </a:extLst>
          </p:cNvPr>
          <p:cNvGraphicFramePr>
            <a:graphicFrameLocks noGrp="1"/>
          </p:cNvGraphicFramePr>
          <p:nvPr>
            <p:extLst>
              <p:ext uri="{D42A27DB-BD31-4B8C-83A1-F6EECF244321}">
                <p14:modId xmlns:p14="http://schemas.microsoft.com/office/powerpoint/2010/main" val="487789478"/>
              </p:ext>
            </p:extLst>
          </p:nvPr>
        </p:nvGraphicFramePr>
        <p:xfrm>
          <a:off x="5866304" y="3174978"/>
          <a:ext cx="5030296" cy="1112520"/>
        </p:xfrm>
        <a:graphic>
          <a:graphicData uri="http://schemas.openxmlformats.org/drawingml/2006/table">
            <a:tbl>
              <a:tblPr firstRow="1" bandRow="1">
                <a:tableStyleId>{5C22544A-7EE6-4342-B048-85BDC9FD1C3A}</a:tableStyleId>
              </a:tblPr>
              <a:tblGrid>
                <a:gridCol w="1257574">
                  <a:extLst>
                    <a:ext uri="{9D8B030D-6E8A-4147-A177-3AD203B41FA5}">
                      <a16:colId xmlns:a16="http://schemas.microsoft.com/office/drawing/2014/main" val="3484214010"/>
                    </a:ext>
                  </a:extLst>
                </a:gridCol>
                <a:gridCol w="1257574">
                  <a:extLst>
                    <a:ext uri="{9D8B030D-6E8A-4147-A177-3AD203B41FA5}">
                      <a16:colId xmlns:a16="http://schemas.microsoft.com/office/drawing/2014/main" val="2645634970"/>
                    </a:ext>
                  </a:extLst>
                </a:gridCol>
                <a:gridCol w="1257574">
                  <a:extLst>
                    <a:ext uri="{9D8B030D-6E8A-4147-A177-3AD203B41FA5}">
                      <a16:colId xmlns:a16="http://schemas.microsoft.com/office/drawing/2014/main" val="2853645178"/>
                    </a:ext>
                  </a:extLst>
                </a:gridCol>
                <a:gridCol w="1257574">
                  <a:extLst>
                    <a:ext uri="{9D8B030D-6E8A-4147-A177-3AD203B41FA5}">
                      <a16:colId xmlns:a16="http://schemas.microsoft.com/office/drawing/2014/main" val="1022787832"/>
                    </a:ext>
                  </a:extLst>
                </a:gridCol>
              </a:tblGrid>
              <a:tr h="370840">
                <a:tc>
                  <a:txBody>
                    <a:bodyPr/>
                    <a:lstStyle/>
                    <a:p>
                      <a:r>
                        <a:rPr lang="en-US" altLang="zh-CN" dirty="0"/>
                        <a:t>Trapdoor</a:t>
                      </a:r>
                      <a:endParaRPr lang="zh-CN" altLang="en-US" dirty="0"/>
                    </a:p>
                  </a:txBody>
                  <a:tcPr>
                    <a:solidFill>
                      <a:schemeClr val="accent1"/>
                    </a:solidFill>
                  </a:tcPr>
                </a:tc>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sp>
        <p:nvSpPr>
          <p:cNvPr id="15" name="文本框 14">
            <a:extLst>
              <a:ext uri="{FF2B5EF4-FFF2-40B4-BE49-F238E27FC236}">
                <a16:creationId xmlns:a16="http://schemas.microsoft.com/office/drawing/2014/main" id="{A6A7B290-027D-4299-9BE1-9FD993AB4FD9}"/>
              </a:ext>
            </a:extLst>
          </p:cNvPr>
          <p:cNvSpPr txBox="1"/>
          <p:nvPr/>
        </p:nvSpPr>
        <p:spPr>
          <a:xfrm>
            <a:off x="10896600" y="3041223"/>
            <a:ext cx="1295400" cy="827919"/>
          </a:xfrm>
          <a:prstGeom prst="rect">
            <a:avLst/>
          </a:prstGeom>
          <a:noFill/>
        </p:spPr>
        <p:txBody>
          <a:bodyPr wrap="square" rtlCol="0">
            <a:spAutoFit/>
          </a:bodyPr>
          <a:lstStyle/>
          <a:p>
            <a:pPr>
              <a:lnSpc>
                <a:spcPct val="130000"/>
              </a:lnSpc>
              <a:spcBef>
                <a:spcPts val="600"/>
              </a:spcBef>
            </a:pPr>
            <a:r>
              <a:rPr lang="en-US" altLang="zh-CN" sz="4000" kern="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16" name="表格 15">
            <a:extLst>
              <a:ext uri="{FF2B5EF4-FFF2-40B4-BE49-F238E27FC236}">
                <a16:creationId xmlns:a16="http://schemas.microsoft.com/office/drawing/2014/main" id="{A8120620-C353-45BC-8B6A-7B53AF87BFEE}"/>
              </a:ext>
            </a:extLst>
          </p:cNvPr>
          <p:cNvGraphicFramePr>
            <a:graphicFrameLocks noGrp="1"/>
          </p:cNvGraphicFramePr>
          <p:nvPr>
            <p:extLst>
              <p:ext uri="{D42A27DB-BD31-4B8C-83A1-F6EECF244321}">
                <p14:modId xmlns:p14="http://schemas.microsoft.com/office/powerpoint/2010/main" val="3113075270"/>
              </p:ext>
            </p:extLst>
          </p:nvPr>
        </p:nvGraphicFramePr>
        <p:xfrm>
          <a:off x="973109" y="4389250"/>
          <a:ext cx="2162286" cy="370840"/>
        </p:xfrm>
        <a:graphic>
          <a:graphicData uri="http://schemas.openxmlformats.org/drawingml/2006/table">
            <a:tbl>
              <a:tblPr firstRow="1" bandRow="1">
                <a:tableStyleId>{5C22544A-7EE6-4342-B048-85BDC9FD1C3A}</a:tableStyleId>
              </a:tblPr>
              <a:tblGrid>
                <a:gridCol w="2162286">
                  <a:extLst>
                    <a:ext uri="{9D8B030D-6E8A-4147-A177-3AD203B41FA5}">
                      <a16:colId xmlns:a16="http://schemas.microsoft.com/office/drawing/2014/main" val="409484730"/>
                    </a:ext>
                  </a:extLst>
                </a:gridCol>
              </a:tblGrid>
              <a:tr h="370840">
                <a:tc>
                  <a:txBody>
                    <a:bodyPr/>
                    <a:lstStyle/>
                    <a:p>
                      <a:pPr algn="ctr"/>
                      <a:r>
                        <a:rPr lang="en-US" altLang="zh-CN" dirty="0"/>
                        <a:t>Trapdoor</a:t>
                      </a:r>
                      <a:endParaRPr lang="zh-CN" altLang="en-US" dirty="0"/>
                    </a:p>
                  </a:txBody>
                  <a:tcPr/>
                </a:tc>
                <a:extLst>
                  <a:ext uri="{0D108BD9-81ED-4DB2-BD59-A6C34878D82A}">
                    <a16:rowId xmlns:a16="http://schemas.microsoft.com/office/drawing/2014/main" val="4232001770"/>
                  </a:ext>
                </a:extLst>
              </a:tr>
            </a:tbl>
          </a:graphicData>
        </a:graphic>
      </p:graphicFrame>
      <p:cxnSp>
        <p:nvCxnSpPr>
          <p:cNvPr id="17" name="直接箭头连接符 16">
            <a:extLst>
              <a:ext uri="{FF2B5EF4-FFF2-40B4-BE49-F238E27FC236}">
                <a16:creationId xmlns:a16="http://schemas.microsoft.com/office/drawing/2014/main" id="{3E2E4E10-139C-479D-BDD1-B3ADFEEBEBA6}"/>
              </a:ext>
            </a:extLst>
          </p:cNvPr>
          <p:cNvCxnSpPr>
            <a:cxnSpLocks/>
            <a:endCxn id="14" idx="1"/>
          </p:cNvCxnSpPr>
          <p:nvPr/>
        </p:nvCxnSpPr>
        <p:spPr>
          <a:xfrm flipV="1">
            <a:off x="3232284" y="3731238"/>
            <a:ext cx="2634020" cy="85597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3CD0C2B-55ED-41C1-8DDF-1BAE15E220DA}"/>
              </a:ext>
            </a:extLst>
          </p:cNvPr>
          <p:cNvCxnSpPr>
            <a:cxnSpLocks/>
          </p:cNvCxnSpPr>
          <p:nvPr/>
        </p:nvCxnSpPr>
        <p:spPr>
          <a:xfrm>
            <a:off x="8381452" y="5066852"/>
            <a:ext cx="0" cy="105584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表格 18">
            <a:extLst>
              <a:ext uri="{FF2B5EF4-FFF2-40B4-BE49-F238E27FC236}">
                <a16:creationId xmlns:a16="http://schemas.microsoft.com/office/drawing/2014/main" id="{E8830898-C283-452E-911E-0BFF39C6B734}"/>
              </a:ext>
            </a:extLst>
          </p:cNvPr>
          <p:cNvGraphicFramePr>
            <a:graphicFrameLocks noGrp="1"/>
          </p:cNvGraphicFramePr>
          <p:nvPr>
            <p:extLst>
              <p:ext uri="{D42A27DB-BD31-4B8C-83A1-F6EECF244321}">
                <p14:modId xmlns:p14="http://schemas.microsoft.com/office/powerpoint/2010/main" val="943751207"/>
              </p:ext>
            </p:extLst>
          </p:nvPr>
        </p:nvGraphicFramePr>
        <p:xfrm>
          <a:off x="5459116" y="6122699"/>
          <a:ext cx="5632155" cy="370840"/>
        </p:xfrm>
        <a:graphic>
          <a:graphicData uri="http://schemas.openxmlformats.org/drawingml/2006/table">
            <a:tbl>
              <a:tblPr firstRow="1" bandRow="1">
                <a:tableStyleId>{5C22544A-7EE6-4342-B048-85BDC9FD1C3A}</a:tableStyleId>
              </a:tblPr>
              <a:tblGrid>
                <a:gridCol w="1126431">
                  <a:extLst>
                    <a:ext uri="{9D8B030D-6E8A-4147-A177-3AD203B41FA5}">
                      <a16:colId xmlns:a16="http://schemas.microsoft.com/office/drawing/2014/main" val="1824667481"/>
                    </a:ext>
                  </a:extLst>
                </a:gridCol>
                <a:gridCol w="1126431">
                  <a:extLst>
                    <a:ext uri="{9D8B030D-6E8A-4147-A177-3AD203B41FA5}">
                      <a16:colId xmlns:a16="http://schemas.microsoft.com/office/drawing/2014/main" val="2105693107"/>
                    </a:ext>
                  </a:extLst>
                </a:gridCol>
                <a:gridCol w="1126431">
                  <a:extLst>
                    <a:ext uri="{9D8B030D-6E8A-4147-A177-3AD203B41FA5}">
                      <a16:colId xmlns:a16="http://schemas.microsoft.com/office/drawing/2014/main" val="4102213189"/>
                    </a:ext>
                  </a:extLst>
                </a:gridCol>
                <a:gridCol w="1126431">
                  <a:extLst>
                    <a:ext uri="{9D8B030D-6E8A-4147-A177-3AD203B41FA5}">
                      <a16:colId xmlns:a16="http://schemas.microsoft.com/office/drawing/2014/main" val="329253003"/>
                    </a:ext>
                  </a:extLst>
                </a:gridCol>
                <a:gridCol w="1126431">
                  <a:extLst>
                    <a:ext uri="{9D8B030D-6E8A-4147-A177-3AD203B41FA5}">
                      <a16:colId xmlns:a16="http://schemas.microsoft.com/office/drawing/2014/main" val="1037190927"/>
                    </a:ext>
                  </a:extLst>
                </a:gridCol>
              </a:tblGrid>
              <a:tr h="370840">
                <a:tc>
                  <a:txBody>
                    <a:bodyPr/>
                    <a:lstStyle/>
                    <a:p>
                      <a:r>
                        <a:rPr lang="en-US" altLang="zh-CN" dirty="0"/>
                        <a:t>File1</a:t>
                      </a:r>
                      <a:endParaRPr lang="zh-CN" altLang="en-US" dirty="0"/>
                    </a:p>
                  </a:txBody>
                  <a:tcPr/>
                </a:tc>
                <a:tc>
                  <a:txBody>
                    <a:bodyPr/>
                    <a:lstStyle/>
                    <a:p>
                      <a:r>
                        <a:rPr lang="en-US" altLang="zh-CN" b="0" dirty="0"/>
                        <a:t>File2</a:t>
                      </a:r>
                      <a:endParaRPr lang="zh-CN" altLang="en-US" b="0" dirty="0"/>
                    </a:p>
                  </a:txBody>
                  <a:tcPr/>
                </a:tc>
                <a:tc>
                  <a:txBody>
                    <a:bodyPr/>
                    <a:lstStyle/>
                    <a:p>
                      <a:r>
                        <a:rPr lang="en-US" altLang="zh-CN" dirty="0"/>
                        <a:t>File3</a:t>
                      </a:r>
                      <a:endParaRPr lang="zh-CN" altLang="en-US" dirty="0"/>
                    </a:p>
                  </a:txBody>
                  <a:tcPr/>
                </a:tc>
                <a:tc>
                  <a:txBody>
                    <a:bodyPr/>
                    <a:lstStyle/>
                    <a:p>
                      <a:r>
                        <a:rPr lang="en-US" altLang="zh-CN" dirty="0"/>
                        <a:t>File4</a:t>
                      </a:r>
                      <a:endParaRPr lang="zh-CN" altLang="en-US" dirty="0"/>
                    </a:p>
                  </a:txBody>
                  <a:tcPr/>
                </a:tc>
                <a:tc>
                  <a:txBody>
                    <a:bodyPr/>
                    <a:lstStyle/>
                    <a:p>
                      <a:r>
                        <a:rPr lang="en-US" altLang="zh-CN" dirty="0"/>
                        <a:t>file</a:t>
                      </a:r>
                      <a:endParaRPr lang="zh-CN" altLang="en-US" dirty="0"/>
                    </a:p>
                  </a:txBody>
                  <a:tcPr/>
                </a:tc>
                <a:extLst>
                  <a:ext uri="{0D108BD9-81ED-4DB2-BD59-A6C34878D82A}">
                    <a16:rowId xmlns:a16="http://schemas.microsoft.com/office/drawing/2014/main" val="1100509616"/>
                  </a:ext>
                </a:extLst>
              </a:tr>
            </a:tbl>
          </a:graphicData>
        </a:graphic>
      </p:graphicFrame>
      <p:sp>
        <p:nvSpPr>
          <p:cNvPr id="20" name="文本框 19">
            <a:extLst>
              <a:ext uri="{FF2B5EF4-FFF2-40B4-BE49-F238E27FC236}">
                <a16:creationId xmlns:a16="http://schemas.microsoft.com/office/drawing/2014/main" id="{17097275-06D5-45B1-A3BB-CAE9891169CE}"/>
              </a:ext>
            </a:extLst>
          </p:cNvPr>
          <p:cNvSpPr txBox="1"/>
          <p:nvPr/>
        </p:nvSpPr>
        <p:spPr>
          <a:xfrm>
            <a:off x="8233814" y="4339624"/>
            <a:ext cx="295275" cy="634982"/>
          </a:xfrm>
          <a:prstGeom prst="rect">
            <a:avLst/>
          </a:prstGeom>
          <a:noFill/>
        </p:spPr>
        <p:txBody>
          <a:bodyPr wrap="square" rtlCol="0">
            <a:spAutoFit/>
          </a:bodyPr>
          <a:lstStyle/>
          <a:p>
            <a:pPr>
              <a:lnSpc>
                <a:spcPts val="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408101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DA7C060-52F6-4507-8FC8-FD70126A78E3}"/>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606B9C6F-3FDC-4A82-9B9B-C0CB813F61B5}"/>
              </a:ext>
            </a:extLst>
          </p:cNvPr>
          <p:cNvSpPr>
            <a:spLocks noGrp="1"/>
          </p:cNvSpPr>
          <p:nvPr>
            <p:ph type="body" sz="quarter" idx="12"/>
          </p:nvPr>
        </p:nvSpPr>
        <p:spPr/>
        <p:txBody>
          <a:bodyPr/>
          <a:lstStyle/>
          <a:p>
            <a:r>
              <a:rPr lang="en-US" altLang="zh-CN" dirty="0"/>
              <a:t>Related work</a:t>
            </a:r>
            <a:endParaRPr lang="zh-CN" altLang="en-US" dirty="0"/>
          </a:p>
        </p:txBody>
      </p:sp>
      <p:graphicFrame>
        <p:nvGraphicFramePr>
          <p:cNvPr id="14" name="表格 13">
            <a:extLst>
              <a:ext uri="{FF2B5EF4-FFF2-40B4-BE49-F238E27FC236}">
                <a16:creationId xmlns:a16="http://schemas.microsoft.com/office/drawing/2014/main" id="{033C394E-7893-460A-8CF7-644BB41E11C8}"/>
              </a:ext>
            </a:extLst>
          </p:cNvPr>
          <p:cNvGraphicFramePr>
            <a:graphicFrameLocks noGrp="1"/>
          </p:cNvGraphicFramePr>
          <p:nvPr>
            <p:extLst>
              <p:ext uri="{D42A27DB-BD31-4B8C-83A1-F6EECF244321}">
                <p14:modId xmlns:p14="http://schemas.microsoft.com/office/powerpoint/2010/main" val="2844652873"/>
              </p:ext>
            </p:extLst>
          </p:nvPr>
        </p:nvGraphicFramePr>
        <p:xfrm>
          <a:off x="1115853" y="2667648"/>
          <a:ext cx="2162286" cy="370840"/>
        </p:xfrm>
        <a:graphic>
          <a:graphicData uri="http://schemas.openxmlformats.org/drawingml/2006/table">
            <a:tbl>
              <a:tblPr firstRow="1" bandRow="1">
                <a:tableStyleId>{5C22544A-7EE6-4342-B048-85BDC9FD1C3A}</a:tableStyleId>
              </a:tblPr>
              <a:tblGrid>
                <a:gridCol w="2162286">
                  <a:extLst>
                    <a:ext uri="{9D8B030D-6E8A-4147-A177-3AD203B41FA5}">
                      <a16:colId xmlns:a16="http://schemas.microsoft.com/office/drawing/2014/main" val="409484730"/>
                    </a:ext>
                  </a:extLst>
                </a:gridCol>
              </a:tblGrid>
              <a:tr h="370840">
                <a:tc>
                  <a:txBody>
                    <a:bodyPr/>
                    <a:lstStyle/>
                    <a:p>
                      <a:r>
                        <a:rPr lang="en-US" altLang="zh-CN" dirty="0"/>
                        <a:t>Trapdoor</a:t>
                      </a:r>
                      <a:endParaRPr lang="zh-CN" altLang="en-US" dirty="0"/>
                    </a:p>
                  </a:txBody>
                  <a:tcPr/>
                </a:tc>
                <a:extLst>
                  <a:ext uri="{0D108BD9-81ED-4DB2-BD59-A6C34878D82A}">
                    <a16:rowId xmlns:a16="http://schemas.microsoft.com/office/drawing/2014/main" val="4232001770"/>
                  </a:ext>
                </a:extLst>
              </a:tr>
            </a:tbl>
          </a:graphicData>
        </a:graphic>
      </p:graphicFrame>
      <p:graphicFrame>
        <p:nvGraphicFramePr>
          <p:cNvPr id="21" name="表格 20">
            <a:extLst>
              <a:ext uri="{FF2B5EF4-FFF2-40B4-BE49-F238E27FC236}">
                <a16:creationId xmlns:a16="http://schemas.microsoft.com/office/drawing/2014/main" id="{E39899AD-F3E3-442E-966D-D84C1601CD77}"/>
              </a:ext>
            </a:extLst>
          </p:cNvPr>
          <p:cNvGraphicFramePr>
            <a:graphicFrameLocks noGrp="1"/>
          </p:cNvGraphicFramePr>
          <p:nvPr>
            <p:extLst>
              <p:ext uri="{D42A27DB-BD31-4B8C-83A1-F6EECF244321}">
                <p14:modId xmlns:p14="http://schemas.microsoft.com/office/powerpoint/2010/main" val="115159451"/>
              </p:ext>
            </p:extLst>
          </p:nvPr>
        </p:nvGraphicFramePr>
        <p:xfrm>
          <a:off x="5293649" y="2104643"/>
          <a:ext cx="5887527" cy="1123494"/>
        </p:xfrm>
        <a:graphic>
          <a:graphicData uri="http://schemas.openxmlformats.org/drawingml/2006/table">
            <a:tbl>
              <a:tblPr firstRow="1" bandRow="1">
                <a:tableStyleId>{5C22544A-7EE6-4342-B048-85BDC9FD1C3A}</a:tableStyleId>
              </a:tblPr>
              <a:tblGrid>
                <a:gridCol w="2209976">
                  <a:extLst>
                    <a:ext uri="{9D8B030D-6E8A-4147-A177-3AD203B41FA5}">
                      <a16:colId xmlns:a16="http://schemas.microsoft.com/office/drawing/2014/main" val="715943433"/>
                    </a:ext>
                  </a:extLst>
                </a:gridCol>
                <a:gridCol w="1275950">
                  <a:extLst>
                    <a:ext uri="{9D8B030D-6E8A-4147-A177-3AD203B41FA5}">
                      <a16:colId xmlns:a16="http://schemas.microsoft.com/office/drawing/2014/main" val="1646939025"/>
                    </a:ext>
                  </a:extLst>
                </a:gridCol>
                <a:gridCol w="1218389">
                  <a:extLst>
                    <a:ext uri="{9D8B030D-6E8A-4147-A177-3AD203B41FA5}">
                      <a16:colId xmlns:a16="http://schemas.microsoft.com/office/drawing/2014/main" val="304685349"/>
                    </a:ext>
                  </a:extLst>
                </a:gridCol>
                <a:gridCol w="1183212">
                  <a:extLst>
                    <a:ext uri="{9D8B030D-6E8A-4147-A177-3AD203B41FA5}">
                      <a16:colId xmlns:a16="http://schemas.microsoft.com/office/drawing/2014/main" val="2581347580"/>
                    </a:ext>
                  </a:extLst>
                </a:gridCol>
              </a:tblGrid>
              <a:tr h="374498">
                <a:tc>
                  <a:txBody>
                    <a:bodyPr/>
                    <a:lstStyle/>
                    <a:p>
                      <a:r>
                        <a:rPr lang="en-US" altLang="zh-CN" dirty="0"/>
                        <a:t>File identifier</a:t>
                      </a:r>
                      <a:endParaRPr lang="zh-CN" altLang="en-US" dirty="0"/>
                    </a:p>
                  </a:txBody>
                  <a:tcPr/>
                </a:tc>
                <a:tc>
                  <a:txBody>
                    <a:bodyPr/>
                    <a:lstStyle/>
                    <a:p>
                      <a:r>
                        <a:rPr lang="en-US" altLang="zh-CN" dirty="0"/>
                        <a:t>r</a:t>
                      </a:r>
                      <a:r>
                        <a:rPr lang="en-US" altLang="zh-CN" baseline="-25000" dirty="0"/>
                        <a:t>1</a:t>
                      </a:r>
                      <a:r>
                        <a:rPr lang="en-US" altLang="zh-CN" dirty="0"/>
                        <a:t>|F</a:t>
                      </a:r>
                      <a:r>
                        <a:rPr lang="en-US" altLang="zh-CN" baseline="-25000" dirty="0"/>
                        <a:t>trap</a:t>
                      </a:r>
                      <a:r>
                        <a:rPr lang="en-US" altLang="zh-CN" baseline="0" dirty="0"/>
                        <a:t>(r</a:t>
                      </a:r>
                      <a:r>
                        <a:rPr lang="en-US" altLang="zh-CN" baseline="-25000" dirty="0"/>
                        <a:t>1</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2</a:t>
                      </a:r>
                      <a:r>
                        <a:rPr lang="en-US" altLang="zh-CN" dirty="0"/>
                        <a:t>|F</a:t>
                      </a:r>
                      <a:r>
                        <a:rPr lang="en-US" altLang="zh-CN" baseline="-25000" dirty="0"/>
                        <a:t>trap</a:t>
                      </a:r>
                      <a:r>
                        <a:rPr lang="en-US" altLang="zh-CN" baseline="0" dirty="0"/>
                        <a:t>(r</a:t>
                      </a:r>
                      <a:r>
                        <a:rPr lang="en-US" altLang="zh-CN" baseline="-25000" dirty="0"/>
                        <a:t>2</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3</a:t>
                      </a:r>
                      <a:r>
                        <a:rPr lang="en-US" altLang="zh-CN" dirty="0"/>
                        <a:t>|F</a:t>
                      </a:r>
                      <a:r>
                        <a:rPr lang="en-US" altLang="zh-CN" baseline="-25000" dirty="0"/>
                        <a:t>trap</a:t>
                      </a:r>
                      <a:r>
                        <a:rPr lang="en-US" altLang="zh-CN" baseline="0" dirty="0"/>
                        <a:t>(r</a:t>
                      </a:r>
                      <a:r>
                        <a:rPr lang="en-US" altLang="zh-CN" baseline="-25000" dirty="0"/>
                        <a:t>3</a:t>
                      </a:r>
                      <a:r>
                        <a:rPr lang="en-US" altLang="zh-CN" baseline="0" dirty="0"/>
                        <a:t>)</a:t>
                      </a:r>
                      <a:endParaRPr lang="zh-CN" altLang="en-US" baseline="0" dirty="0"/>
                    </a:p>
                  </a:txBody>
                  <a:tcPr/>
                </a:tc>
                <a:extLst>
                  <a:ext uri="{0D108BD9-81ED-4DB2-BD59-A6C34878D82A}">
                    <a16:rowId xmlns:a16="http://schemas.microsoft.com/office/drawing/2014/main" val="1409833186"/>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10481501"/>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24301509"/>
                  </a:ext>
                </a:extLst>
              </a:tr>
            </a:tbl>
          </a:graphicData>
        </a:graphic>
      </p:graphicFrame>
      <p:sp>
        <p:nvSpPr>
          <p:cNvPr id="22" name="文本框 21">
            <a:extLst>
              <a:ext uri="{FF2B5EF4-FFF2-40B4-BE49-F238E27FC236}">
                <a16:creationId xmlns:a16="http://schemas.microsoft.com/office/drawing/2014/main" id="{7A5470BE-24F3-435D-A651-C357C3BC49DF}"/>
              </a:ext>
            </a:extLst>
          </p:cNvPr>
          <p:cNvSpPr txBox="1"/>
          <p:nvPr/>
        </p:nvSpPr>
        <p:spPr>
          <a:xfrm>
            <a:off x="11229449" y="2104643"/>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5" name="文本框 34">
            <a:extLst>
              <a:ext uri="{FF2B5EF4-FFF2-40B4-BE49-F238E27FC236}">
                <a16:creationId xmlns:a16="http://schemas.microsoft.com/office/drawing/2014/main" id="{300D12DC-8103-45F1-BB41-E04C263AAE24}"/>
              </a:ext>
            </a:extLst>
          </p:cNvPr>
          <p:cNvSpPr txBox="1"/>
          <p:nvPr/>
        </p:nvSpPr>
        <p:spPr>
          <a:xfrm>
            <a:off x="634701" y="1398494"/>
            <a:ext cx="3216876" cy="527709"/>
          </a:xfrm>
          <a:prstGeom prst="rect">
            <a:avLst/>
          </a:prstGeom>
          <a:noFill/>
        </p:spPr>
        <p:txBody>
          <a:bodyPr wrap="square" rtlCol="0">
            <a:spAutoFit/>
          </a:bodyPr>
          <a:lstStyle/>
          <a:p>
            <a:pPr>
              <a:lnSpc>
                <a:spcPct val="130000"/>
              </a:lnSpc>
              <a:spcBef>
                <a:spcPts val="600"/>
              </a:spcBef>
            </a:pPr>
            <a:r>
              <a:rPr lang="zh-CN" altLang="en-US" sz="2400" kern="0" dirty="0">
                <a:latin typeface="Calibri" panose="020F0502020204030204" pitchFamily="34" charset="0"/>
                <a:ea typeface="黑体" panose="02010609060101010101" pitchFamily="49" charset="-122"/>
                <a:cs typeface="Calibri" panose="020F0502020204030204" pitchFamily="34" charset="0"/>
                <a:sym typeface="+mn-lt"/>
              </a:rPr>
              <a:t>②</a:t>
            </a:r>
            <a:r>
              <a:rPr lang="en-US" altLang="zh-CN" sz="2400" kern="0" dirty="0" err="1">
                <a:latin typeface="Calibri" panose="020F0502020204030204" pitchFamily="34" charset="0"/>
                <a:ea typeface="黑体" panose="02010609060101010101" pitchFamily="49" charset="-122"/>
                <a:cs typeface="Calibri" panose="020F0502020204030204" pitchFamily="34" charset="0"/>
                <a:sym typeface="+mn-lt"/>
              </a:rPr>
              <a:t>Inveted</a:t>
            </a:r>
            <a:r>
              <a:rPr lang="en-US" altLang="zh-CN" sz="2400" kern="0" dirty="0">
                <a:latin typeface="Calibri" panose="020F0502020204030204" pitchFamily="34" charset="0"/>
                <a:ea typeface="黑体" panose="02010609060101010101" pitchFamily="49" charset="-122"/>
                <a:cs typeface="Calibri" panose="020F0502020204030204" pitchFamily="34" charset="0"/>
                <a:sym typeface="+mn-lt"/>
              </a:rPr>
              <a:t> index not hit</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7" name="文本框 36">
            <a:extLst>
              <a:ext uri="{FF2B5EF4-FFF2-40B4-BE49-F238E27FC236}">
                <a16:creationId xmlns:a16="http://schemas.microsoft.com/office/drawing/2014/main" id="{E60E6DBC-3F10-4736-8BF4-CFE53B640D00}"/>
              </a:ext>
            </a:extLst>
          </p:cNvPr>
          <p:cNvSpPr txBox="1"/>
          <p:nvPr/>
        </p:nvSpPr>
        <p:spPr>
          <a:xfrm>
            <a:off x="7790051" y="3319782"/>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cxnSp>
        <p:nvCxnSpPr>
          <p:cNvPr id="38" name="直接箭头连接符 37">
            <a:extLst>
              <a:ext uri="{FF2B5EF4-FFF2-40B4-BE49-F238E27FC236}">
                <a16:creationId xmlns:a16="http://schemas.microsoft.com/office/drawing/2014/main" id="{AC75DC8F-E903-470E-9035-D0AE05D884A3}"/>
              </a:ext>
            </a:extLst>
          </p:cNvPr>
          <p:cNvCxnSpPr>
            <a:cxnSpLocks/>
            <a:endCxn id="21" idx="1"/>
          </p:cNvCxnSpPr>
          <p:nvPr/>
        </p:nvCxnSpPr>
        <p:spPr>
          <a:xfrm flipV="1">
            <a:off x="3293638" y="2666390"/>
            <a:ext cx="2000011" cy="254538"/>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D941EBC-C9FA-41BC-A0CB-DA2EF02E6D23}"/>
              </a:ext>
            </a:extLst>
          </p:cNvPr>
          <p:cNvCxnSpPr>
            <a:cxnSpLocks/>
            <a:endCxn id="44" idx="3"/>
          </p:cNvCxnSpPr>
          <p:nvPr/>
        </p:nvCxnSpPr>
        <p:spPr>
          <a:xfrm flipH="1">
            <a:off x="3438032" y="2772049"/>
            <a:ext cx="1776950" cy="142528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表格 43">
            <a:extLst>
              <a:ext uri="{FF2B5EF4-FFF2-40B4-BE49-F238E27FC236}">
                <a16:creationId xmlns:a16="http://schemas.microsoft.com/office/drawing/2014/main" id="{DCBDE75E-4E8C-4582-9A3D-5570BC161C22}"/>
              </a:ext>
            </a:extLst>
          </p:cNvPr>
          <p:cNvGraphicFramePr>
            <a:graphicFrameLocks noGrp="1"/>
          </p:cNvGraphicFramePr>
          <p:nvPr>
            <p:extLst>
              <p:ext uri="{D42A27DB-BD31-4B8C-83A1-F6EECF244321}">
                <p14:modId xmlns:p14="http://schemas.microsoft.com/office/powerpoint/2010/main" val="1301859890"/>
              </p:ext>
            </p:extLst>
          </p:nvPr>
        </p:nvGraphicFramePr>
        <p:xfrm>
          <a:off x="955959" y="4014456"/>
          <a:ext cx="2482073" cy="365760"/>
        </p:xfrm>
        <a:graphic>
          <a:graphicData uri="http://schemas.openxmlformats.org/drawingml/2006/table">
            <a:tbl>
              <a:tblPr firstRow="1" bandRow="1">
                <a:tableStyleId>{5C22544A-7EE6-4342-B048-85BDC9FD1C3A}</a:tableStyleId>
              </a:tblPr>
              <a:tblGrid>
                <a:gridCol w="2482073">
                  <a:extLst>
                    <a:ext uri="{9D8B030D-6E8A-4147-A177-3AD203B41FA5}">
                      <a16:colId xmlns:a16="http://schemas.microsoft.com/office/drawing/2014/main" val="409484730"/>
                    </a:ext>
                  </a:extLst>
                </a:gridCol>
              </a:tblGrid>
              <a:tr h="322107">
                <a:tc>
                  <a:txBody>
                    <a:bodyPr/>
                    <a:lstStyle/>
                    <a:p>
                      <a:r>
                        <a:rPr lang="en-US" altLang="zh-CN" dirty="0"/>
                        <a:t>Trapdoor, File id(list)</a:t>
                      </a:r>
                      <a:endParaRPr lang="zh-CN" altLang="en-US" dirty="0"/>
                    </a:p>
                  </a:txBody>
                  <a:tcPr/>
                </a:tc>
                <a:extLst>
                  <a:ext uri="{0D108BD9-81ED-4DB2-BD59-A6C34878D82A}">
                    <a16:rowId xmlns:a16="http://schemas.microsoft.com/office/drawing/2014/main" val="4232001770"/>
                  </a:ext>
                </a:extLst>
              </a:tr>
            </a:tbl>
          </a:graphicData>
        </a:graphic>
      </p:graphicFrame>
      <p:graphicFrame>
        <p:nvGraphicFramePr>
          <p:cNvPr id="46" name="表格 45">
            <a:extLst>
              <a:ext uri="{FF2B5EF4-FFF2-40B4-BE49-F238E27FC236}">
                <a16:creationId xmlns:a16="http://schemas.microsoft.com/office/drawing/2014/main" id="{D79D5356-53DB-4D03-9D12-E3494AC13E5C}"/>
              </a:ext>
            </a:extLst>
          </p:cNvPr>
          <p:cNvGraphicFramePr>
            <a:graphicFrameLocks noGrp="1"/>
          </p:cNvGraphicFramePr>
          <p:nvPr>
            <p:extLst>
              <p:ext uri="{D42A27DB-BD31-4B8C-83A1-F6EECF244321}">
                <p14:modId xmlns:p14="http://schemas.microsoft.com/office/powerpoint/2010/main" val="1765700752"/>
              </p:ext>
            </p:extLst>
          </p:nvPr>
        </p:nvGraphicFramePr>
        <p:xfrm>
          <a:off x="5314814" y="4065577"/>
          <a:ext cx="5119012" cy="1112520"/>
        </p:xfrm>
        <a:graphic>
          <a:graphicData uri="http://schemas.openxmlformats.org/drawingml/2006/table">
            <a:tbl>
              <a:tblPr firstRow="1" bandRow="1">
                <a:tableStyleId>{5C22544A-7EE6-4342-B048-85BDC9FD1C3A}</a:tableStyleId>
              </a:tblPr>
              <a:tblGrid>
                <a:gridCol w="1279753">
                  <a:extLst>
                    <a:ext uri="{9D8B030D-6E8A-4147-A177-3AD203B41FA5}">
                      <a16:colId xmlns:a16="http://schemas.microsoft.com/office/drawing/2014/main" val="3809872240"/>
                    </a:ext>
                  </a:extLst>
                </a:gridCol>
                <a:gridCol w="1279753">
                  <a:extLst>
                    <a:ext uri="{9D8B030D-6E8A-4147-A177-3AD203B41FA5}">
                      <a16:colId xmlns:a16="http://schemas.microsoft.com/office/drawing/2014/main" val="2645634970"/>
                    </a:ext>
                  </a:extLst>
                </a:gridCol>
                <a:gridCol w="1279753">
                  <a:extLst>
                    <a:ext uri="{9D8B030D-6E8A-4147-A177-3AD203B41FA5}">
                      <a16:colId xmlns:a16="http://schemas.microsoft.com/office/drawing/2014/main" val="2853645178"/>
                    </a:ext>
                  </a:extLst>
                </a:gridCol>
                <a:gridCol w="1279753">
                  <a:extLst>
                    <a:ext uri="{9D8B030D-6E8A-4147-A177-3AD203B41FA5}">
                      <a16:colId xmlns:a16="http://schemas.microsoft.com/office/drawing/2014/main" val="1022787832"/>
                    </a:ext>
                  </a:extLst>
                </a:gridCol>
              </a:tblGrid>
              <a:tr h="370840">
                <a:tc>
                  <a:txBody>
                    <a:bodyPr/>
                    <a:lstStyle/>
                    <a:p>
                      <a:r>
                        <a:rPr lang="en-US" altLang="zh-CN" dirty="0"/>
                        <a:t>Trapdoor</a:t>
                      </a:r>
                      <a:endParaRPr lang="zh-CN" altLang="en-US" dirty="0"/>
                    </a:p>
                  </a:txBody>
                  <a:tcPr>
                    <a:solidFill>
                      <a:schemeClr val="accent1"/>
                    </a:solidFill>
                  </a:tcPr>
                </a:tc>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dirty="0"/>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sp>
        <p:nvSpPr>
          <p:cNvPr id="51" name="文本框 50">
            <a:extLst>
              <a:ext uri="{FF2B5EF4-FFF2-40B4-BE49-F238E27FC236}">
                <a16:creationId xmlns:a16="http://schemas.microsoft.com/office/drawing/2014/main" id="{F2A6F298-C74F-4374-8043-8A64476B8D49}"/>
              </a:ext>
            </a:extLst>
          </p:cNvPr>
          <p:cNvSpPr txBox="1"/>
          <p:nvPr/>
        </p:nvSpPr>
        <p:spPr>
          <a:xfrm>
            <a:off x="7790051" y="5296071"/>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sp>
        <p:nvSpPr>
          <p:cNvPr id="52" name="文本框 51">
            <a:extLst>
              <a:ext uri="{FF2B5EF4-FFF2-40B4-BE49-F238E27FC236}">
                <a16:creationId xmlns:a16="http://schemas.microsoft.com/office/drawing/2014/main" id="{48799CC9-8075-42EF-BDB5-8141A4B6E4DA}"/>
              </a:ext>
            </a:extLst>
          </p:cNvPr>
          <p:cNvSpPr txBox="1"/>
          <p:nvPr/>
        </p:nvSpPr>
        <p:spPr>
          <a:xfrm>
            <a:off x="10597042" y="4062997"/>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53" name="直接箭头连接符 52">
            <a:extLst>
              <a:ext uri="{FF2B5EF4-FFF2-40B4-BE49-F238E27FC236}">
                <a16:creationId xmlns:a16="http://schemas.microsoft.com/office/drawing/2014/main" id="{18AC628E-BF5A-459F-9588-99E65A60CD30}"/>
              </a:ext>
            </a:extLst>
          </p:cNvPr>
          <p:cNvCxnSpPr>
            <a:cxnSpLocks/>
            <a:stCxn id="44" idx="3"/>
            <a:endCxn id="46" idx="1"/>
          </p:cNvCxnSpPr>
          <p:nvPr/>
        </p:nvCxnSpPr>
        <p:spPr>
          <a:xfrm>
            <a:off x="3438032" y="4197336"/>
            <a:ext cx="1876782" cy="42450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336E38CF-0B87-4EFB-99B8-3303335BD012}"/>
              </a:ext>
            </a:extLst>
          </p:cNvPr>
          <p:cNvSpPr txBox="1"/>
          <p:nvPr/>
        </p:nvSpPr>
        <p:spPr>
          <a:xfrm>
            <a:off x="4012942" y="2244327"/>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search</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1" name="文本框 60">
            <a:extLst>
              <a:ext uri="{FF2B5EF4-FFF2-40B4-BE49-F238E27FC236}">
                <a16:creationId xmlns:a16="http://schemas.microsoft.com/office/drawing/2014/main" id="{05C95D99-9972-45E2-8AB2-75D11F0B60F0}"/>
              </a:ext>
            </a:extLst>
          </p:cNvPr>
          <p:cNvSpPr txBox="1"/>
          <p:nvPr/>
        </p:nvSpPr>
        <p:spPr>
          <a:xfrm>
            <a:off x="4339089" y="3327444"/>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return</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2" name="文本框 61">
            <a:extLst>
              <a:ext uri="{FF2B5EF4-FFF2-40B4-BE49-F238E27FC236}">
                <a16:creationId xmlns:a16="http://schemas.microsoft.com/office/drawing/2014/main" id="{B7DC040C-D706-436D-9C4D-25035267851E}"/>
              </a:ext>
            </a:extLst>
          </p:cNvPr>
          <p:cNvSpPr txBox="1"/>
          <p:nvPr/>
        </p:nvSpPr>
        <p:spPr>
          <a:xfrm>
            <a:off x="4200927" y="3917815"/>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add</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64" name="表格 63">
            <a:extLst>
              <a:ext uri="{FF2B5EF4-FFF2-40B4-BE49-F238E27FC236}">
                <a16:creationId xmlns:a16="http://schemas.microsoft.com/office/drawing/2014/main" id="{F5CDDCC7-07E5-4088-BFE9-10E6B74EC2A9}"/>
              </a:ext>
            </a:extLst>
          </p:cNvPr>
          <p:cNvGraphicFramePr>
            <a:graphicFrameLocks noGrp="1"/>
          </p:cNvGraphicFramePr>
          <p:nvPr>
            <p:extLst>
              <p:ext uri="{D42A27DB-BD31-4B8C-83A1-F6EECF244321}">
                <p14:modId xmlns:p14="http://schemas.microsoft.com/office/powerpoint/2010/main" val="1183493392"/>
              </p:ext>
            </p:extLst>
          </p:nvPr>
        </p:nvGraphicFramePr>
        <p:xfrm>
          <a:off x="375621" y="5475415"/>
          <a:ext cx="5632155" cy="370840"/>
        </p:xfrm>
        <a:graphic>
          <a:graphicData uri="http://schemas.openxmlformats.org/drawingml/2006/table">
            <a:tbl>
              <a:tblPr firstRow="1" bandRow="1">
                <a:tableStyleId>{5C22544A-7EE6-4342-B048-85BDC9FD1C3A}</a:tableStyleId>
              </a:tblPr>
              <a:tblGrid>
                <a:gridCol w="1126431">
                  <a:extLst>
                    <a:ext uri="{9D8B030D-6E8A-4147-A177-3AD203B41FA5}">
                      <a16:colId xmlns:a16="http://schemas.microsoft.com/office/drawing/2014/main" val="1612002391"/>
                    </a:ext>
                  </a:extLst>
                </a:gridCol>
                <a:gridCol w="1126431">
                  <a:extLst>
                    <a:ext uri="{9D8B030D-6E8A-4147-A177-3AD203B41FA5}">
                      <a16:colId xmlns:a16="http://schemas.microsoft.com/office/drawing/2014/main" val="2754722710"/>
                    </a:ext>
                  </a:extLst>
                </a:gridCol>
                <a:gridCol w="1126431">
                  <a:extLst>
                    <a:ext uri="{9D8B030D-6E8A-4147-A177-3AD203B41FA5}">
                      <a16:colId xmlns:a16="http://schemas.microsoft.com/office/drawing/2014/main" val="165097585"/>
                    </a:ext>
                  </a:extLst>
                </a:gridCol>
                <a:gridCol w="1126431">
                  <a:extLst>
                    <a:ext uri="{9D8B030D-6E8A-4147-A177-3AD203B41FA5}">
                      <a16:colId xmlns:a16="http://schemas.microsoft.com/office/drawing/2014/main" val="19609632"/>
                    </a:ext>
                  </a:extLst>
                </a:gridCol>
                <a:gridCol w="1126431">
                  <a:extLst>
                    <a:ext uri="{9D8B030D-6E8A-4147-A177-3AD203B41FA5}">
                      <a16:colId xmlns:a16="http://schemas.microsoft.com/office/drawing/2014/main" val="238565298"/>
                    </a:ext>
                  </a:extLst>
                </a:gridCol>
              </a:tblGrid>
              <a:tr h="370840">
                <a:tc>
                  <a:txBody>
                    <a:bodyPr/>
                    <a:lstStyle/>
                    <a:p>
                      <a:r>
                        <a:rPr lang="en-US" altLang="zh-CN" dirty="0"/>
                        <a:t>File1</a:t>
                      </a:r>
                      <a:endParaRPr lang="zh-CN" altLang="en-US" dirty="0"/>
                    </a:p>
                  </a:txBody>
                  <a:tcPr/>
                </a:tc>
                <a:tc>
                  <a:txBody>
                    <a:bodyPr/>
                    <a:lstStyle/>
                    <a:p>
                      <a:r>
                        <a:rPr lang="en-US" altLang="zh-CN" b="0" dirty="0"/>
                        <a:t>File2</a:t>
                      </a:r>
                      <a:endParaRPr lang="zh-CN" altLang="en-US" b="0" dirty="0"/>
                    </a:p>
                  </a:txBody>
                  <a:tcPr/>
                </a:tc>
                <a:tc>
                  <a:txBody>
                    <a:bodyPr/>
                    <a:lstStyle/>
                    <a:p>
                      <a:r>
                        <a:rPr lang="en-US" altLang="zh-CN" dirty="0"/>
                        <a:t>File3</a:t>
                      </a:r>
                      <a:endParaRPr lang="zh-CN" altLang="en-US" dirty="0"/>
                    </a:p>
                  </a:txBody>
                  <a:tcPr/>
                </a:tc>
                <a:tc>
                  <a:txBody>
                    <a:bodyPr/>
                    <a:lstStyle/>
                    <a:p>
                      <a:r>
                        <a:rPr lang="en-US" altLang="zh-CN" dirty="0"/>
                        <a:t>File4</a:t>
                      </a:r>
                      <a:endParaRPr lang="zh-CN" altLang="en-US" dirty="0"/>
                    </a:p>
                  </a:txBody>
                  <a:tcPr/>
                </a:tc>
                <a:tc>
                  <a:txBody>
                    <a:bodyPr/>
                    <a:lstStyle/>
                    <a:p>
                      <a:r>
                        <a:rPr lang="en-US" altLang="zh-CN" dirty="0"/>
                        <a:t>file</a:t>
                      </a:r>
                      <a:endParaRPr lang="zh-CN" altLang="en-US" dirty="0"/>
                    </a:p>
                  </a:txBody>
                  <a:tcPr/>
                </a:tc>
                <a:extLst>
                  <a:ext uri="{0D108BD9-81ED-4DB2-BD59-A6C34878D82A}">
                    <a16:rowId xmlns:a16="http://schemas.microsoft.com/office/drawing/2014/main" val="536247595"/>
                  </a:ext>
                </a:extLst>
              </a:tr>
            </a:tbl>
          </a:graphicData>
        </a:graphic>
      </p:graphicFrame>
      <p:sp>
        <p:nvSpPr>
          <p:cNvPr id="65" name="文本框 64">
            <a:extLst>
              <a:ext uri="{FF2B5EF4-FFF2-40B4-BE49-F238E27FC236}">
                <a16:creationId xmlns:a16="http://schemas.microsoft.com/office/drawing/2014/main" id="{E1D2DF25-D9A1-4DFB-A7BE-FEBC6303AE5F}"/>
              </a:ext>
            </a:extLst>
          </p:cNvPr>
          <p:cNvSpPr txBox="1"/>
          <p:nvPr/>
        </p:nvSpPr>
        <p:spPr>
          <a:xfrm>
            <a:off x="6007776" y="5101434"/>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66" name="直接箭头连接符 65">
            <a:extLst>
              <a:ext uri="{FF2B5EF4-FFF2-40B4-BE49-F238E27FC236}">
                <a16:creationId xmlns:a16="http://schemas.microsoft.com/office/drawing/2014/main" id="{5FBF6EDC-E534-4DA4-BE31-DF0C9A0F7E22}"/>
              </a:ext>
            </a:extLst>
          </p:cNvPr>
          <p:cNvCxnSpPr>
            <a:cxnSpLocks/>
            <a:stCxn id="44" idx="2"/>
          </p:cNvCxnSpPr>
          <p:nvPr/>
        </p:nvCxnSpPr>
        <p:spPr>
          <a:xfrm flipH="1">
            <a:off x="2184164" y="4380216"/>
            <a:ext cx="12831" cy="10951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99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Three</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Research content</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21460622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DD3971-9FD3-40B5-8677-4824B630BEFB}"/>
              </a:ext>
            </a:extLst>
          </p:cNvPr>
          <p:cNvSpPr>
            <a:spLocks noGrp="1"/>
          </p:cNvSpPr>
          <p:nvPr>
            <p:ph type="body" sz="quarter" idx="10"/>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A084EE3C-BE70-4696-8296-B5CA31729EA2}"/>
              </a:ext>
            </a:extLst>
          </p:cNvPr>
          <p:cNvSpPr>
            <a:spLocks noGrp="1"/>
          </p:cNvSpPr>
          <p:nvPr>
            <p:ph type="body" sz="quarter" idx="12"/>
          </p:nvPr>
        </p:nvSpPr>
        <p:spPr/>
        <p:txBody>
          <a:bodyPr/>
          <a:lstStyle/>
          <a:p>
            <a:r>
              <a:rPr lang="en-US" altLang="zh-CN" dirty="0"/>
              <a:t>Research</a:t>
            </a:r>
            <a:r>
              <a:rPr lang="zh-CN" altLang="en-US" dirty="0"/>
              <a:t> </a:t>
            </a:r>
            <a:r>
              <a:rPr lang="en-US" altLang="zh-CN" dirty="0"/>
              <a:t>content</a:t>
            </a:r>
            <a:endParaRPr lang="zh-CN" altLang="en-US" dirty="0"/>
          </a:p>
        </p:txBody>
      </p:sp>
      <p:sp>
        <p:nvSpPr>
          <p:cNvPr id="3" name="文本框 2">
            <a:extLst>
              <a:ext uri="{FF2B5EF4-FFF2-40B4-BE49-F238E27FC236}">
                <a16:creationId xmlns:a16="http://schemas.microsoft.com/office/drawing/2014/main" id="{3863DD36-CE26-402B-A4BD-C2337E20E37E}"/>
              </a:ext>
            </a:extLst>
          </p:cNvPr>
          <p:cNvSpPr txBox="1"/>
          <p:nvPr/>
        </p:nvSpPr>
        <p:spPr>
          <a:xfrm>
            <a:off x="905068" y="1360535"/>
            <a:ext cx="10687677" cy="2660728"/>
          </a:xfrm>
          <a:prstGeom prst="rect">
            <a:avLst/>
          </a:prstGeom>
          <a:noFill/>
        </p:spPr>
        <p:txBody>
          <a:bodyPr wrap="square" rtlCol="0">
            <a:spAutoFit/>
          </a:bodyPr>
          <a:lstStyle/>
          <a:p>
            <a:pPr>
              <a:lnSpc>
                <a:spcPct val="15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Motivation:</a:t>
            </a:r>
          </a:p>
          <a:p>
            <a:pPr marL="171450" indent="-171450">
              <a:lnSpc>
                <a:spcPct val="150000"/>
              </a:lnSpc>
              <a:spcBef>
                <a:spcPts val="600"/>
              </a:spcBef>
              <a:buFont typeface="Wingdings" panose="05000000000000000000" pitchFamily="2" charset="2"/>
              <a:buChar char="u"/>
            </a:pPr>
            <a:r>
              <a:rPr lang="en-US" altLang="zh-CN" sz="2000" kern="0" dirty="0">
                <a:latin typeface="Calibri" panose="020F0502020204030204" pitchFamily="34" charset="0"/>
                <a:ea typeface="微软雅黑" panose="020B0503020204020204" pitchFamily="34" charset="-122"/>
                <a:cs typeface="Calibri" panose="020F0502020204030204" pitchFamily="34" charset="0"/>
              </a:rPr>
              <a:t>Optimization of searchable encryption models</a:t>
            </a:r>
          </a:p>
          <a:p>
            <a:pPr marL="800089" lvl="1" indent="-342900">
              <a:lnSpc>
                <a:spcPct val="15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optimize the search process for searchable encryption?</a:t>
            </a:r>
          </a:p>
          <a:p>
            <a:pPr marL="342900" indent="-342900">
              <a:lnSpc>
                <a:spcPct val="150000"/>
              </a:lnSpc>
              <a:spcBef>
                <a:spcPts val="600"/>
              </a:spcBef>
              <a:buFont typeface="Wingdings" panose="05000000000000000000" pitchFamily="2" charset="2"/>
              <a:buChar char="u"/>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value in real life</a:t>
            </a:r>
          </a:p>
          <a:p>
            <a:pPr marL="800089" lvl="1" indent="-342900">
              <a:lnSpc>
                <a:spcPct val="15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apply searchable encryption technology to real life</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4" name="矩形 13">
            <a:extLst>
              <a:ext uri="{FF2B5EF4-FFF2-40B4-BE49-F238E27FC236}">
                <a16:creationId xmlns:a16="http://schemas.microsoft.com/office/drawing/2014/main" id="{1D278A23-533B-4AA0-98C8-F39D6597522B}"/>
              </a:ext>
            </a:extLst>
          </p:cNvPr>
          <p:cNvSpPr/>
          <p:nvPr/>
        </p:nvSpPr>
        <p:spPr>
          <a:xfrm>
            <a:off x="905068" y="3977175"/>
            <a:ext cx="10312422" cy="1583510"/>
          </a:xfrm>
          <a:prstGeom prst="rect">
            <a:avLst/>
          </a:prstGeom>
        </p:spPr>
        <p:txBody>
          <a:bodyPr wrap="square">
            <a:spAutoFit/>
          </a:bodyPr>
          <a:lstStyle/>
          <a:p>
            <a:pPr lvl="0">
              <a:lnSpc>
                <a:spcPct val="150000"/>
              </a:lnSpc>
              <a:spcBef>
                <a:spcPts val="600"/>
              </a:spcBef>
            </a:pPr>
            <a:r>
              <a:rPr lang="en-US" altLang="zh-CN"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rPr>
              <a:t>Goals:</a:t>
            </a:r>
          </a:p>
          <a:p>
            <a:pPr marL="342900" lvl="0" indent="-342900">
              <a:lnSpc>
                <a:spcPct val="150000"/>
              </a:lnSpc>
              <a:spcBef>
                <a:spcPts val="600"/>
              </a:spcBef>
              <a:buFont typeface="Wingdings" panose="05000000000000000000" pitchFamily="2" charset="2"/>
              <a:buChar char="u"/>
            </a:pPr>
            <a:r>
              <a:rPr lang="en-US" altLang="zh-CN"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rPr>
              <a:t>Use dynamic accumulator to improve the search process in DSSE model.</a:t>
            </a:r>
          </a:p>
          <a:p>
            <a:pPr marL="342900" lvl="0" indent="-342900">
              <a:lnSpc>
                <a:spcPct val="150000"/>
              </a:lnSpc>
              <a:spcBef>
                <a:spcPts val="600"/>
              </a:spcBef>
              <a:buFont typeface="Wingdings" panose="05000000000000000000" pitchFamily="2" charset="2"/>
              <a:buChar char="u"/>
            </a:pPr>
            <a:r>
              <a:rPr lang="en-US" altLang="zh-CN"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rPr>
              <a:t>Propose a secure cloud storage system with searchable encryption.</a:t>
            </a:r>
            <a:endParaRPr lang="zh-CN" altLang="en-US"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2425010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84E1B0A-0058-454E-9AA7-5E2928B69EC4}"/>
              </a:ext>
            </a:extLst>
          </p:cNvPr>
          <p:cNvSpPr>
            <a:spLocks noGrp="1"/>
          </p:cNvSpPr>
          <p:nvPr>
            <p:ph type="body" sz="quarter" idx="10"/>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3E11F44B-0843-4806-9D71-C0ADB4A9C9C4}"/>
              </a:ext>
            </a:extLst>
          </p:cNvPr>
          <p:cNvSpPr>
            <a:spLocks noGrp="1"/>
          </p:cNvSpPr>
          <p:nvPr>
            <p:ph type="body" sz="quarter" idx="12"/>
          </p:nvPr>
        </p:nvSpPr>
        <p:spPr/>
        <p:txBody>
          <a:bodyPr/>
          <a:lstStyle/>
          <a:p>
            <a:r>
              <a:rPr lang="en-US" altLang="zh-CN" dirty="0"/>
              <a:t>Research</a:t>
            </a:r>
            <a:r>
              <a:rPr lang="zh-CN" altLang="en-US" dirty="0"/>
              <a:t> </a:t>
            </a:r>
            <a:r>
              <a:rPr lang="en-US" altLang="zh-CN" dirty="0"/>
              <a:t>content</a:t>
            </a:r>
            <a:endParaRPr lang="zh-CN" altLang="en-US" dirty="0"/>
          </a:p>
        </p:txBody>
      </p:sp>
      <p:sp>
        <p:nvSpPr>
          <p:cNvPr id="7" name="文本框 6">
            <a:extLst>
              <a:ext uri="{FF2B5EF4-FFF2-40B4-BE49-F238E27FC236}">
                <a16:creationId xmlns:a16="http://schemas.microsoft.com/office/drawing/2014/main" id="{CE4227EB-67BF-449F-84AE-5A6E7CF37617}"/>
              </a:ext>
            </a:extLst>
          </p:cNvPr>
          <p:cNvSpPr txBox="1"/>
          <p:nvPr/>
        </p:nvSpPr>
        <p:spPr>
          <a:xfrm>
            <a:off x="749820" y="1586204"/>
            <a:ext cx="10502898" cy="3391698"/>
          </a:xfrm>
          <a:prstGeom prst="rect">
            <a:avLst/>
          </a:prstGeom>
          <a:noFill/>
        </p:spPr>
        <p:txBody>
          <a:bodyPr wrap="square" rtlCol="0">
            <a:spAutoFit/>
          </a:bodyPr>
          <a:lstStyle/>
          <a:p>
            <a:pPr>
              <a:lnSpc>
                <a:spcPct val="20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Challenges</a:t>
            </a:r>
          </a:p>
          <a:p>
            <a:pPr marL="342900"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the dynamic accumulator works in existing DSSE models.</a:t>
            </a:r>
          </a:p>
          <a:p>
            <a:pPr marL="342900"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improve the search process in the existing searchable encryption with a new idea.</a:t>
            </a:r>
          </a:p>
          <a:p>
            <a:pPr marL="342900"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What is the definition of a secure cloud storage system?</a:t>
            </a:r>
          </a:p>
          <a:p>
            <a:pPr marL="342900"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design a secure cloud storage system with searchable encryption?</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095604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Four</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Research plan</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32067620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Contents</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01</a:t>
            </a:r>
            <a:r>
              <a:rPr kumimoji="1" lang="zh-CN" altLang="en-US" dirty="0"/>
              <a:t> </a:t>
            </a:r>
            <a:r>
              <a:rPr kumimoji="1" lang="en-US" altLang="zh-CN" dirty="0"/>
              <a:t>Background</a:t>
            </a:r>
            <a:endParaRPr lang="zh-CN" altLang="en-US" dirty="0">
              <a:solidFill>
                <a:srgbClr val="FFFFFF"/>
              </a:solidFill>
            </a:endParaRPr>
          </a:p>
        </p:txBody>
      </p:sp>
      <p:sp>
        <p:nvSpPr>
          <p:cNvPr id="4" name="文本占位符 3"/>
          <p:cNvSpPr>
            <a:spLocks noGrp="1"/>
          </p:cNvSpPr>
          <p:nvPr>
            <p:ph type="body" sz="quarter" idx="12"/>
          </p:nvPr>
        </p:nvSpPr>
        <p:spPr>
          <a:xfrm>
            <a:off x="1423001" y="2946317"/>
            <a:ext cx="5785627" cy="495054"/>
          </a:xfrm>
        </p:spPr>
        <p:txBody>
          <a:bodyPr/>
          <a:lstStyle/>
          <a:p>
            <a:r>
              <a:rPr kumimoji="1" lang="en-US" altLang="zh-CN" dirty="0"/>
              <a:t>02</a:t>
            </a:r>
            <a:r>
              <a:rPr kumimoji="1" lang="zh-CN" altLang="en-US" dirty="0"/>
              <a:t> </a:t>
            </a:r>
            <a:r>
              <a:rPr kumimoji="1" lang="en-US" altLang="zh-CN" dirty="0"/>
              <a:t>Related work</a:t>
            </a:r>
            <a:endParaRPr lang="zh-CN" altLang="en-US" dirty="0">
              <a:solidFill>
                <a:srgbClr val="FFFFFF"/>
              </a:solidFill>
            </a:endParaRPr>
          </a:p>
        </p:txBody>
      </p:sp>
      <p:sp>
        <p:nvSpPr>
          <p:cNvPr id="5" name="文本占位符 4"/>
          <p:cNvSpPr>
            <a:spLocks noGrp="1"/>
          </p:cNvSpPr>
          <p:nvPr>
            <p:ph type="body" sz="quarter" idx="13"/>
          </p:nvPr>
        </p:nvSpPr>
        <p:spPr/>
        <p:txBody>
          <a:bodyPr/>
          <a:lstStyle/>
          <a:p>
            <a:r>
              <a:rPr kumimoji="1" lang="en-US" altLang="zh-CN" dirty="0"/>
              <a:t>03</a:t>
            </a:r>
            <a:r>
              <a:rPr kumimoji="1" lang="zh-CN" altLang="en-US" dirty="0"/>
              <a:t> </a:t>
            </a:r>
            <a:r>
              <a:rPr kumimoji="1" lang="en-US" altLang="zh-CN" dirty="0"/>
              <a:t>Research content</a:t>
            </a:r>
            <a:endParaRPr kumimoji="1" lang="zh-CN" altLang="en-US" dirty="0"/>
          </a:p>
        </p:txBody>
      </p:sp>
      <p:sp>
        <p:nvSpPr>
          <p:cNvPr id="6" name="文本占位符 5"/>
          <p:cNvSpPr>
            <a:spLocks noGrp="1"/>
          </p:cNvSpPr>
          <p:nvPr>
            <p:ph type="body" sz="quarter" idx="14"/>
          </p:nvPr>
        </p:nvSpPr>
        <p:spPr/>
        <p:txBody>
          <a:bodyPr/>
          <a:lstStyle/>
          <a:p>
            <a:r>
              <a:rPr kumimoji="1" lang="en-US" altLang="zh-CN" dirty="0"/>
              <a:t>04</a:t>
            </a:r>
            <a:r>
              <a:rPr kumimoji="1" lang="zh-CN" altLang="en-US" dirty="0"/>
              <a:t> </a:t>
            </a:r>
            <a:r>
              <a:rPr kumimoji="1" lang="en-US" altLang="zh-CN" dirty="0"/>
              <a:t>Research plan</a:t>
            </a:r>
            <a:endParaRPr kumimoji="1" lang="zh-CN" altLang="en-US" dirty="0"/>
          </a:p>
        </p:txBody>
      </p:sp>
      <p:sp>
        <p:nvSpPr>
          <p:cNvPr id="7" name="文本占位符 5">
            <a:extLst>
              <a:ext uri="{FF2B5EF4-FFF2-40B4-BE49-F238E27FC236}">
                <a16:creationId xmlns:a16="http://schemas.microsoft.com/office/drawing/2014/main" id="{D953FD7E-C177-4FBF-906C-06C6DA21105F}"/>
              </a:ext>
            </a:extLst>
          </p:cNvPr>
          <p:cNvSpPr txBox="1">
            <a:spLocks/>
          </p:cNvSpPr>
          <p:nvPr/>
        </p:nvSpPr>
        <p:spPr>
          <a:xfrm>
            <a:off x="1442998" y="4913246"/>
            <a:ext cx="5785627" cy="495054"/>
          </a:xfrm>
          <a:prstGeom prst="rect">
            <a:avLst/>
          </a:prstGeom>
          <a:noFill/>
        </p:spPr>
        <p:txBody>
          <a:bodyPr anchor="t"/>
          <a:lstStyle>
            <a:lvl1pPr marL="0" indent="0" algn="l" defTabSz="914400" rtl="0" eaLnBrk="1" latinLnBrk="0" hangingPunct="1">
              <a:lnSpc>
                <a:spcPct val="130000"/>
              </a:lnSpc>
              <a:spcBef>
                <a:spcPts val="1000"/>
              </a:spcBef>
              <a:buFont typeface="Arial" panose="020B0604020202020204" pitchFamily="34" charset="0"/>
              <a:buNone/>
              <a:defRPr sz="18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05</a:t>
            </a:r>
            <a:r>
              <a:rPr kumimoji="1" lang="zh-CN" altLang="en-US" dirty="0"/>
              <a:t> </a:t>
            </a:r>
            <a:r>
              <a:rPr kumimoji="1" lang="en-US" altLang="zh-CN" dirty="0"/>
              <a:t>Overview and Schedule</a:t>
            </a:r>
            <a:endParaRPr kumimoji="1" lang="zh-CN" altLang="en-US" dirty="0"/>
          </a:p>
          <a:p>
            <a:endParaRPr kumimoji="1" lang="zh-CN" altLang="en-US" dirty="0"/>
          </a:p>
        </p:txBody>
      </p:sp>
    </p:spTree>
    <p:extLst>
      <p:ext uri="{BB962C8B-B14F-4D97-AF65-F5344CB8AC3E}">
        <p14:creationId xmlns:p14="http://schemas.microsoft.com/office/powerpoint/2010/main" val="1467963981"/>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62C375-D16B-41D2-82F2-7B5D3642E955}"/>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199B8678-227D-4286-8A5D-5DBC80C7759C}"/>
              </a:ext>
            </a:extLst>
          </p:cNvPr>
          <p:cNvSpPr>
            <a:spLocks noGrp="1"/>
          </p:cNvSpPr>
          <p:nvPr>
            <p:ph type="body" sz="quarter" idx="12"/>
          </p:nvPr>
        </p:nvSpPr>
        <p:spPr/>
        <p:txBody>
          <a:bodyPr/>
          <a:lstStyle/>
          <a:p>
            <a:r>
              <a:rPr lang="en-US" altLang="zh-CN" dirty="0"/>
              <a:t>Research plan</a:t>
            </a:r>
            <a:endParaRPr lang="zh-CN" altLang="en-US" dirty="0"/>
          </a:p>
        </p:txBody>
      </p:sp>
      <p:sp>
        <p:nvSpPr>
          <p:cNvPr id="9" name="文本框 8">
            <a:extLst>
              <a:ext uri="{FF2B5EF4-FFF2-40B4-BE49-F238E27FC236}">
                <a16:creationId xmlns:a16="http://schemas.microsoft.com/office/drawing/2014/main" id="{52713D58-5894-40E1-B1F0-6B656A8667EE}"/>
              </a:ext>
            </a:extLst>
          </p:cNvPr>
          <p:cNvSpPr txBox="1"/>
          <p:nvPr/>
        </p:nvSpPr>
        <p:spPr>
          <a:xfrm>
            <a:off x="749820" y="1520890"/>
            <a:ext cx="10437584" cy="3645613"/>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Challenge 1:How the dynamic accumulator works in existing DSSE models.</a:t>
            </a:r>
          </a:p>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rPr>
              <a:t>A cryptographic accumulator is a one way membership function. It answers a query as to whether a potential candidate is a member of a set without revealing the individual members of the set. </a:t>
            </a:r>
          </a:p>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Dynamic accumulators can dynamically add and remove elements on existing accumulators</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Dynamically add or remove elements</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Will not expose collection members</a:t>
            </a:r>
          </a:p>
          <a:p>
            <a:pPr marL="800089" lvl="1" indent="-342900">
              <a:lnSpc>
                <a:spcPct val="130000"/>
              </a:lnSpc>
              <a:spcBef>
                <a:spcPts val="600"/>
              </a:spcBef>
              <a:buFont typeface="Wingdings" panose="05000000000000000000" pitchFamily="2" charset="2"/>
              <a:buChar char="n"/>
            </a:pP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2053921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B840B98-C37C-4EEF-93BC-30075E23A574}"/>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EFBE2788-7CE3-44B4-AF00-72ECFFA8C0E9}"/>
              </a:ext>
            </a:extLst>
          </p:cNvPr>
          <p:cNvSpPr>
            <a:spLocks noGrp="1"/>
          </p:cNvSpPr>
          <p:nvPr>
            <p:ph type="body" sz="quarter" idx="12"/>
          </p:nvPr>
        </p:nvSpPr>
        <p:spPr/>
        <p:txBody>
          <a:bodyPr/>
          <a:lstStyle/>
          <a:p>
            <a:r>
              <a:rPr kumimoji="1" lang="en-US" altLang="zh-CN" dirty="0"/>
              <a:t>Research plan</a:t>
            </a:r>
            <a:endParaRPr kumimoji="1" lang="zh-CN" altLang="en-US" dirty="0"/>
          </a:p>
        </p:txBody>
      </p:sp>
      <p:sp>
        <p:nvSpPr>
          <p:cNvPr id="6" name="文本框 5">
            <a:extLst>
              <a:ext uri="{FF2B5EF4-FFF2-40B4-BE49-F238E27FC236}">
                <a16:creationId xmlns:a16="http://schemas.microsoft.com/office/drawing/2014/main" id="{245020AD-5EAD-4777-B686-C99E1BB31F96}"/>
              </a:ext>
            </a:extLst>
          </p:cNvPr>
          <p:cNvSpPr txBox="1"/>
          <p:nvPr/>
        </p:nvSpPr>
        <p:spPr>
          <a:xfrm>
            <a:off x="662473" y="1463846"/>
            <a:ext cx="10692882" cy="4776692"/>
          </a:xfrm>
          <a:prstGeom prst="rect">
            <a:avLst/>
          </a:prstGeom>
          <a:noFill/>
        </p:spPr>
        <p:txBody>
          <a:bodyPr wrap="square" rtlCol="0">
            <a:spAutoFit/>
          </a:bodyPr>
          <a:lstStyle/>
          <a:p>
            <a:pPr marL="342900" indent="-34290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apply to the DSSE model</a:t>
            </a:r>
          </a:p>
          <a:p>
            <a:pPr marL="800089" lvl="1" indent="-342900">
              <a:lnSpc>
                <a:spcPct val="200000"/>
              </a:lnSpc>
              <a:spcBef>
                <a:spcPts val="600"/>
              </a:spcBef>
              <a:buFont typeface="Wingdings" panose="05000000000000000000" pitchFamily="2" charset="2"/>
              <a:buChar char="l"/>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traditional method</a:t>
            </a:r>
          </a:p>
          <a:p>
            <a:pPr marL="1257277" lvl="2"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 large number of keyword matching processes</a:t>
            </a:r>
          </a:p>
          <a:p>
            <a:pPr marL="1257277" lvl="2"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Involves hash and encryption operations</a:t>
            </a:r>
          </a:p>
          <a:p>
            <a:pPr marL="800089" lvl="1" indent="-342900">
              <a:lnSpc>
                <a:spcPct val="200000"/>
              </a:lnSpc>
              <a:spcBef>
                <a:spcPts val="600"/>
              </a:spcBef>
              <a:buFont typeface="Wingdings" panose="05000000000000000000" pitchFamily="2" charset="2"/>
              <a:buChar char="l"/>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New idea</a:t>
            </a:r>
          </a:p>
          <a:p>
            <a:pPr marL="1257277" lvl="2"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 the data dictionary, all keywords of a single file are accumulated together</a:t>
            </a:r>
          </a:p>
          <a:p>
            <a:pPr marL="1257277" lvl="2"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Compare the accumulated values of the keywords in a file during the query process.</a:t>
            </a:r>
          </a:p>
        </p:txBody>
      </p:sp>
    </p:spTree>
    <p:extLst>
      <p:ext uri="{BB962C8B-B14F-4D97-AF65-F5344CB8AC3E}">
        <p14:creationId xmlns:p14="http://schemas.microsoft.com/office/powerpoint/2010/main" val="2808198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41BC95C-27C9-4CF4-8306-9AD14B40FFB9}"/>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EABBEE2E-880B-4422-AD35-14FE006FF3E8}"/>
              </a:ext>
            </a:extLst>
          </p:cNvPr>
          <p:cNvSpPr>
            <a:spLocks noGrp="1"/>
          </p:cNvSpPr>
          <p:nvPr>
            <p:ph type="body" sz="quarter" idx="12"/>
          </p:nvPr>
        </p:nvSpPr>
        <p:spPr/>
        <p:txBody>
          <a:bodyPr/>
          <a:lstStyle/>
          <a:p>
            <a:r>
              <a:rPr kumimoji="1" lang="en-US" altLang="zh-CN" dirty="0"/>
              <a:t>Research plan</a:t>
            </a:r>
            <a:endParaRPr kumimoji="1" lang="zh-CN" altLang="en-US" dirty="0"/>
          </a:p>
        </p:txBody>
      </p:sp>
      <p:sp>
        <p:nvSpPr>
          <p:cNvPr id="6" name="文本框 5">
            <a:extLst>
              <a:ext uri="{FF2B5EF4-FFF2-40B4-BE49-F238E27FC236}">
                <a16:creationId xmlns:a16="http://schemas.microsoft.com/office/drawing/2014/main" id="{44B4A8C2-0848-404D-82FB-C455ED014824}"/>
              </a:ext>
            </a:extLst>
          </p:cNvPr>
          <p:cNvSpPr txBox="1"/>
          <p:nvPr/>
        </p:nvSpPr>
        <p:spPr>
          <a:xfrm>
            <a:off x="749820" y="1819469"/>
            <a:ext cx="10692360" cy="2845394"/>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Challenge 2:How to improve the search process in the existing searchable encryption with a new idea.</a:t>
            </a:r>
          </a:p>
          <a:p>
            <a:pPr>
              <a:lnSpc>
                <a:spcPct val="130000"/>
              </a:lnSpc>
              <a:spcBef>
                <a:spcPts val="600"/>
              </a:spcBef>
            </a:pPr>
            <a:endParaRPr lang="en-US" altLang="zh-CN" sz="2000" kern="0" dirty="0">
              <a:latin typeface="微软雅黑" panose="020B0503020204020204" pitchFamily="34" charset="-122"/>
              <a:ea typeface="微软雅黑" panose="020B0503020204020204" pitchFamily="34" charset="-122"/>
              <a:cs typeface="+mn-ea"/>
              <a:sym typeface="+mn-lt"/>
            </a:endParaRPr>
          </a:p>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Create a new index table in the DSSE model to speed up the discovery process</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fast get the location of the file</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Each file only needs to be compared only once</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Reduce the number of compared process during searching</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1354093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ADF56B5-39DF-4B20-8A13-6DD0EDD9A961}"/>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DD7C690B-43B4-437F-91D2-319523B5C290}"/>
              </a:ext>
            </a:extLst>
          </p:cNvPr>
          <p:cNvSpPr>
            <a:spLocks noGrp="1"/>
          </p:cNvSpPr>
          <p:nvPr>
            <p:ph type="body" sz="quarter" idx="12"/>
          </p:nvPr>
        </p:nvSpPr>
        <p:spPr/>
        <p:txBody>
          <a:bodyPr/>
          <a:lstStyle/>
          <a:p>
            <a:r>
              <a:rPr kumimoji="1" lang="en-US" altLang="zh-CN" dirty="0"/>
              <a:t>Research plan</a:t>
            </a:r>
            <a:endParaRPr kumimoji="1" lang="zh-CN" altLang="en-US" dirty="0"/>
          </a:p>
        </p:txBody>
      </p:sp>
      <p:graphicFrame>
        <p:nvGraphicFramePr>
          <p:cNvPr id="5" name="表格 4">
            <a:extLst>
              <a:ext uri="{FF2B5EF4-FFF2-40B4-BE49-F238E27FC236}">
                <a16:creationId xmlns:a16="http://schemas.microsoft.com/office/drawing/2014/main" id="{BAF6EC21-A69A-4790-8832-2AB539421E91}"/>
              </a:ext>
            </a:extLst>
          </p:cNvPr>
          <p:cNvGraphicFramePr>
            <a:graphicFrameLocks noGrp="1"/>
          </p:cNvGraphicFramePr>
          <p:nvPr>
            <p:extLst>
              <p:ext uri="{D42A27DB-BD31-4B8C-83A1-F6EECF244321}">
                <p14:modId xmlns:p14="http://schemas.microsoft.com/office/powerpoint/2010/main" val="1972669637"/>
              </p:ext>
            </p:extLst>
          </p:nvPr>
        </p:nvGraphicFramePr>
        <p:xfrm>
          <a:off x="590476" y="1827703"/>
          <a:ext cx="1098476" cy="370840"/>
        </p:xfrm>
        <a:graphic>
          <a:graphicData uri="http://schemas.openxmlformats.org/drawingml/2006/table">
            <a:tbl>
              <a:tblPr firstRow="1" bandRow="1">
                <a:tableStyleId>{5C22544A-7EE6-4342-B048-85BDC9FD1C3A}</a:tableStyleId>
              </a:tblPr>
              <a:tblGrid>
                <a:gridCol w="1098476">
                  <a:extLst>
                    <a:ext uri="{9D8B030D-6E8A-4147-A177-3AD203B41FA5}">
                      <a16:colId xmlns:a16="http://schemas.microsoft.com/office/drawing/2014/main" val="4054247017"/>
                    </a:ext>
                  </a:extLst>
                </a:gridCol>
              </a:tblGrid>
              <a:tr h="370840">
                <a:tc>
                  <a:txBody>
                    <a:bodyPr/>
                    <a:lstStyle/>
                    <a:p>
                      <a:pPr algn="ctr"/>
                      <a:r>
                        <a:rPr lang="en-US" altLang="zh-CN" dirty="0"/>
                        <a:t>AC</a:t>
                      </a:r>
                      <a:endParaRPr lang="zh-CN" altLang="en-US" dirty="0"/>
                    </a:p>
                  </a:txBody>
                  <a:tcPr/>
                </a:tc>
                <a:extLst>
                  <a:ext uri="{0D108BD9-81ED-4DB2-BD59-A6C34878D82A}">
                    <a16:rowId xmlns:a16="http://schemas.microsoft.com/office/drawing/2014/main" val="3799926838"/>
                  </a:ext>
                </a:extLst>
              </a:tr>
            </a:tbl>
          </a:graphicData>
        </a:graphic>
      </p:graphicFrame>
      <p:graphicFrame>
        <p:nvGraphicFramePr>
          <p:cNvPr id="6" name="表格 5">
            <a:extLst>
              <a:ext uri="{FF2B5EF4-FFF2-40B4-BE49-F238E27FC236}">
                <a16:creationId xmlns:a16="http://schemas.microsoft.com/office/drawing/2014/main" id="{69CBC287-7B84-4DC6-9ED5-268183084FFB}"/>
              </a:ext>
            </a:extLst>
          </p:cNvPr>
          <p:cNvGraphicFramePr>
            <a:graphicFrameLocks noGrp="1"/>
          </p:cNvGraphicFramePr>
          <p:nvPr>
            <p:extLst>
              <p:ext uri="{D42A27DB-BD31-4B8C-83A1-F6EECF244321}">
                <p14:modId xmlns:p14="http://schemas.microsoft.com/office/powerpoint/2010/main" val="3328318582"/>
              </p:ext>
            </p:extLst>
          </p:nvPr>
        </p:nvGraphicFramePr>
        <p:xfrm>
          <a:off x="2894404" y="1827703"/>
          <a:ext cx="1774415" cy="370840"/>
        </p:xfrm>
        <a:graphic>
          <a:graphicData uri="http://schemas.openxmlformats.org/drawingml/2006/table">
            <a:tbl>
              <a:tblPr firstRow="1" bandRow="1">
                <a:tableStyleId>{5C22544A-7EE6-4342-B048-85BDC9FD1C3A}</a:tableStyleId>
              </a:tblPr>
              <a:tblGrid>
                <a:gridCol w="1774415">
                  <a:extLst>
                    <a:ext uri="{9D8B030D-6E8A-4147-A177-3AD203B41FA5}">
                      <a16:colId xmlns:a16="http://schemas.microsoft.com/office/drawing/2014/main" val="4054247017"/>
                    </a:ext>
                  </a:extLst>
                </a:gridCol>
              </a:tblGrid>
              <a:tr h="370840">
                <a:tc>
                  <a:txBody>
                    <a:bodyPr/>
                    <a:lstStyle/>
                    <a:p>
                      <a:r>
                        <a:rPr lang="en-US" altLang="zh-CN" dirty="0"/>
                        <a:t>Accumulator</a:t>
                      </a:r>
                      <a:endParaRPr lang="zh-CN" altLang="en-US" dirty="0"/>
                    </a:p>
                  </a:txBody>
                  <a:tcPr/>
                </a:tc>
                <a:extLst>
                  <a:ext uri="{0D108BD9-81ED-4DB2-BD59-A6C34878D82A}">
                    <a16:rowId xmlns:a16="http://schemas.microsoft.com/office/drawing/2014/main" val="3799926838"/>
                  </a:ext>
                </a:extLst>
              </a:tr>
            </a:tbl>
          </a:graphicData>
        </a:graphic>
      </p:graphicFrame>
      <p:graphicFrame>
        <p:nvGraphicFramePr>
          <p:cNvPr id="7" name="表格 6">
            <a:extLst>
              <a:ext uri="{FF2B5EF4-FFF2-40B4-BE49-F238E27FC236}">
                <a16:creationId xmlns:a16="http://schemas.microsoft.com/office/drawing/2014/main" id="{25B113A6-49A6-4BB9-B689-C740EBF198ED}"/>
              </a:ext>
            </a:extLst>
          </p:cNvPr>
          <p:cNvGraphicFramePr>
            <a:graphicFrameLocks noGrp="1"/>
          </p:cNvGraphicFramePr>
          <p:nvPr>
            <p:extLst>
              <p:ext uri="{D42A27DB-BD31-4B8C-83A1-F6EECF244321}">
                <p14:modId xmlns:p14="http://schemas.microsoft.com/office/powerpoint/2010/main" val="412212675"/>
              </p:ext>
            </p:extLst>
          </p:nvPr>
        </p:nvGraphicFramePr>
        <p:xfrm>
          <a:off x="5874271" y="1827703"/>
          <a:ext cx="4565068" cy="370840"/>
        </p:xfrm>
        <a:graphic>
          <a:graphicData uri="http://schemas.openxmlformats.org/drawingml/2006/table">
            <a:tbl>
              <a:tblPr firstRow="1" bandRow="1">
                <a:tableStyleId>{5C22544A-7EE6-4342-B048-85BDC9FD1C3A}</a:tableStyleId>
              </a:tblPr>
              <a:tblGrid>
                <a:gridCol w="1141267">
                  <a:extLst>
                    <a:ext uri="{9D8B030D-6E8A-4147-A177-3AD203B41FA5}">
                      <a16:colId xmlns:a16="http://schemas.microsoft.com/office/drawing/2014/main" val="649214851"/>
                    </a:ext>
                  </a:extLst>
                </a:gridCol>
                <a:gridCol w="1141267">
                  <a:extLst>
                    <a:ext uri="{9D8B030D-6E8A-4147-A177-3AD203B41FA5}">
                      <a16:colId xmlns:a16="http://schemas.microsoft.com/office/drawing/2014/main" val="884327832"/>
                    </a:ext>
                  </a:extLst>
                </a:gridCol>
                <a:gridCol w="1141267">
                  <a:extLst>
                    <a:ext uri="{9D8B030D-6E8A-4147-A177-3AD203B41FA5}">
                      <a16:colId xmlns:a16="http://schemas.microsoft.com/office/drawing/2014/main" val="4068878132"/>
                    </a:ext>
                  </a:extLst>
                </a:gridCol>
                <a:gridCol w="1141267">
                  <a:extLst>
                    <a:ext uri="{9D8B030D-6E8A-4147-A177-3AD203B41FA5}">
                      <a16:colId xmlns:a16="http://schemas.microsoft.com/office/drawing/2014/main" val="2034024123"/>
                    </a:ext>
                  </a:extLst>
                </a:gridCol>
              </a:tblGrid>
              <a:tr h="370840">
                <a:tc>
                  <a:txBody>
                    <a:bodyPr/>
                    <a:lstStyle/>
                    <a:p>
                      <a:r>
                        <a:rPr lang="en-US" altLang="zh-CN" dirty="0"/>
                        <a:t>Word1</a:t>
                      </a:r>
                      <a:endParaRPr lang="zh-CN" altLang="en-US" dirty="0"/>
                    </a:p>
                  </a:txBody>
                  <a:tcPr/>
                </a:tc>
                <a:tc>
                  <a:txBody>
                    <a:bodyPr/>
                    <a:lstStyle/>
                    <a:p>
                      <a:r>
                        <a:rPr lang="en-US" altLang="zh-CN" dirty="0"/>
                        <a:t>Word2</a:t>
                      </a:r>
                      <a:endParaRPr lang="zh-CN" altLang="en-US" dirty="0"/>
                    </a:p>
                  </a:txBody>
                  <a:tcPr/>
                </a:tc>
                <a:tc>
                  <a:txBody>
                    <a:bodyPr/>
                    <a:lstStyle/>
                    <a:p>
                      <a:r>
                        <a:rPr lang="en-US" altLang="zh-CN" dirty="0"/>
                        <a:t>Word3</a:t>
                      </a:r>
                      <a:endParaRPr lang="zh-CN" altLang="en-US" dirty="0"/>
                    </a:p>
                  </a:txBody>
                  <a:tcPr/>
                </a:tc>
                <a:tc>
                  <a:txBody>
                    <a:bodyPr/>
                    <a:lstStyle/>
                    <a:p>
                      <a:r>
                        <a:rPr lang="en-US" altLang="zh-CN" dirty="0"/>
                        <a:t>Word4</a:t>
                      </a:r>
                      <a:endParaRPr lang="zh-CN" altLang="en-US" dirty="0"/>
                    </a:p>
                  </a:txBody>
                  <a:tcPr/>
                </a:tc>
                <a:extLst>
                  <a:ext uri="{0D108BD9-81ED-4DB2-BD59-A6C34878D82A}">
                    <a16:rowId xmlns:a16="http://schemas.microsoft.com/office/drawing/2014/main" val="2205423368"/>
                  </a:ext>
                </a:extLst>
              </a:tr>
            </a:tbl>
          </a:graphicData>
        </a:graphic>
      </p:graphicFrame>
      <p:sp>
        <p:nvSpPr>
          <p:cNvPr id="8" name="文本框 7">
            <a:extLst>
              <a:ext uri="{FF2B5EF4-FFF2-40B4-BE49-F238E27FC236}">
                <a16:creationId xmlns:a16="http://schemas.microsoft.com/office/drawing/2014/main" id="{DD84BE4C-A046-4F27-9D49-B4B6E699219E}"/>
              </a:ext>
            </a:extLst>
          </p:cNvPr>
          <p:cNvSpPr txBox="1"/>
          <p:nvPr/>
        </p:nvSpPr>
        <p:spPr>
          <a:xfrm>
            <a:off x="10509985" y="1453830"/>
            <a:ext cx="1091539" cy="754374"/>
          </a:xfrm>
          <a:prstGeom prst="rect">
            <a:avLst/>
          </a:prstGeom>
          <a:noFill/>
        </p:spPr>
        <p:txBody>
          <a:bodyPr wrap="square" rtlCol="0">
            <a:spAutoFit/>
          </a:bodyPr>
          <a:lstStyle/>
          <a:p>
            <a:pPr>
              <a:lnSpc>
                <a:spcPct val="1300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36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9" name="文本框 8">
            <a:extLst>
              <a:ext uri="{FF2B5EF4-FFF2-40B4-BE49-F238E27FC236}">
                <a16:creationId xmlns:a16="http://schemas.microsoft.com/office/drawing/2014/main" id="{00E7908D-8005-4627-8B16-78FC73F0171D}"/>
              </a:ext>
            </a:extLst>
          </p:cNvPr>
          <p:cNvSpPr txBox="1"/>
          <p:nvPr/>
        </p:nvSpPr>
        <p:spPr>
          <a:xfrm>
            <a:off x="6788075" y="1186994"/>
            <a:ext cx="2979867" cy="533672"/>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Keyword list of a file</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11" name="连接符: 曲线 10">
            <a:extLst>
              <a:ext uri="{FF2B5EF4-FFF2-40B4-BE49-F238E27FC236}">
                <a16:creationId xmlns:a16="http://schemas.microsoft.com/office/drawing/2014/main" id="{6084FB84-6633-460E-B59E-643FD28FB515}"/>
              </a:ext>
            </a:extLst>
          </p:cNvPr>
          <p:cNvCxnSpPr>
            <a:cxnSpLocks/>
          </p:cNvCxnSpPr>
          <p:nvPr/>
        </p:nvCxnSpPr>
        <p:spPr>
          <a:xfrm rot="10800000" flipV="1">
            <a:off x="3741301" y="2186632"/>
            <a:ext cx="2565401" cy="11911"/>
          </a:xfrm>
          <a:prstGeom prst="curvedConnector4">
            <a:avLst>
              <a:gd name="adj1" fmla="val -1"/>
              <a:gd name="adj2" fmla="val 5902863"/>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7" name="连接符: 曲线 26">
            <a:extLst>
              <a:ext uri="{FF2B5EF4-FFF2-40B4-BE49-F238E27FC236}">
                <a16:creationId xmlns:a16="http://schemas.microsoft.com/office/drawing/2014/main" id="{C3553237-F961-4DD3-BADF-DE10F8AF10F0}"/>
              </a:ext>
            </a:extLst>
          </p:cNvPr>
          <p:cNvCxnSpPr>
            <a:cxnSpLocks/>
            <a:endCxn id="6" idx="2"/>
          </p:cNvCxnSpPr>
          <p:nvPr/>
        </p:nvCxnSpPr>
        <p:spPr>
          <a:xfrm rot="10800000" flipV="1">
            <a:off x="3781612" y="2186631"/>
            <a:ext cx="3805257" cy="11912"/>
          </a:xfrm>
          <a:prstGeom prst="curvedConnector4">
            <a:avLst>
              <a:gd name="adj1" fmla="val -388"/>
              <a:gd name="adj2" fmla="val 7347330"/>
            </a:avLst>
          </a:prstGeom>
          <a:ln w="63500" cap="rnd">
            <a:tailEnd type="triangle"/>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1F92ABB0-6925-4C34-8F58-0A62A3ECEF0A}"/>
              </a:ext>
            </a:extLst>
          </p:cNvPr>
          <p:cNvCxnSpPr>
            <a:cxnSpLocks/>
            <a:endCxn id="6" idx="2"/>
          </p:cNvCxnSpPr>
          <p:nvPr/>
        </p:nvCxnSpPr>
        <p:spPr>
          <a:xfrm rot="10800000" flipV="1">
            <a:off x="3781612" y="2186629"/>
            <a:ext cx="4932085" cy="11914"/>
          </a:xfrm>
          <a:prstGeom prst="curvedConnector4">
            <a:avLst>
              <a:gd name="adj1" fmla="val -436"/>
              <a:gd name="adj2" fmla="val 824905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9" name="连接符: 曲线 68">
            <a:extLst>
              <a:ext uri="{FF2B5EF4-FFF2-40B4-BE49-F238E27FC236}">
                <a16:creationId xmlns:a16="http://schemas.microsoft.com/office/drawing/2014/main" id="{C9D9786F-D962-4869-9F93-5B6493D295F6}"/>
              </a:ext>
            </a:extLst>
          </p:cNvPr>
          <p:cNvCxnSpPr>
            <a:cxnSpLocks/>
          </p:cNvCxnSpPr>
          <p:nvPr/>
        </p:nvCxnSpPr>
        <p:spPr>
          <a:xfrm rot="10800000" flipV="1">
            <a:off x="3781611" y="2221772"/>
            <a:ext cx="6072394" cy="11918"/>
          </a:xfrm>
          <a:prstGeom prst="curvedConnector4">
            <a:avLst>
              <a:gd name="adj1" fmla="val -177"/>
              <a:gd name="adj2" fmla="val 7794999"/>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468FEB6B-CD88-4DA6-9061-85BBCD794BE1}"/>
              </a:ext>
            </a:extLst>
          </p:cNvPr>
          <p:cNvCxnSpPr>
            <a:endCxn id="5" idx="3"/>
          </p:cNvCxnSpPr>
          <p:nvPr/>
        </p:nvCxnSpPr>
        <p:spPr>
          <a:xfrm flipH="1">
            <a:off x="1688952" y="2013123"/>
            <a:ext cx="120545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85" name="表格 84">
            <a:extLst>
              <a:ext uri="{FF2B5EF4-FFF2-40B4-BE49-F238E27FC236}">
                <a16:creationId xmlns:a16="http://schemas.microsoft.com/office/drawing/2014/main" id="{45952B37-63F8-4677-BDC7-FB9AE8EC1659}"/>
              </a:ext>
            </a:extLst>
          </p:cNvPr>
          <p:cNvGraphicFramePr>
            <a:graphicFrameLocks noGrp="1"/>
          </p:cNvGraphicFramePr>
          <p:nvPr>
            <p:extLst>
              <p:ext uri="{D42A27DB-BD31-4B8C-83A1-F6EECF244321}">
                <p14:modId xmlns:p14="http://schemas.microsoft.com/office/powerpoint/2010/main" val="2553793453"/>
              </p:ext>
            </p:extLst>
          </p:nvPr>
        </p:nvGraphicFramePr>
        <p:xfrm>
          <a:off x="171824" y="3317937"/>
          <a:ext cx="4239708" cy="370840"/>
        </p:xfrm>
        <a:graphic>
          <a:graphicData uri="http://schemas.openxmlformats.org/drawingml/2006/table">
            <a:tbl>
              <a:tblPr firstRow="1" bandRow="1">
                <a:tableStyleId>{5C22544A-7EE6-4342-B048-85BDC9FD1C3A}</a:tableStyleId>
              </a:tblPr>
              <a:tblGrid>
                <a:gridCol w="1059927">
                  <a:extLst>
                    <a:ext uri="{9D8B030D-6E8A-4147-A177-3AD203B41FA5}">
                      <a16:colId xmlns:a16="http://schemas.microsoft.com/office/drawing/2014/main" val="253221957"/>
                    </a:ext>
                  </a:extLst>
                </a:gridCol>
                <a:gridCol w="1059927">
                  <a:extLst>
                    <a:ext uri="{9D8B030D-6E8A-4147-A177-3AD203B41FA5}">
                      <a16:colId xmlns:a16="http://schemas.microsoft.com/office/drawing/2014/main" val="822771280"/>
                    </a:ext>
                  </a:extLst>
                </a:gridCol>
                <a:gridCol w="1059927">
                  <a:extLst>
                    <a:ext uri="{9D8B030D-6E8A-4147-A177-3AD203B41FA5}">
                      <a16:colId xmlns:a16="http://schemas.microsoft.com/office/drawing/2014/main" val="116801416"/>
                    </a:ext>
                  </a:extLst>
                </a:gridCol>
                <a:gridCol w="1059927">
                  <a:extLst>
                    <a:ext uri="{9D8B030D-6E8A-4147-A177-3AD203B41FA5}">
                      <a16:colId xmlns:a16="http://schemas.microsoft.com/office/drawing/2014/main" val="3114198775"/>
                    </a:ext>
                  </a:extLst>
                </a:gridCol>
              </a:tblGrid>
              <a:tr h="370840">
                <a:tc>
                  <a:txBody>
                    <a:bodyPr/>
                    <a:lstStyle/>
                    <a:p>
                      <a:r>
                        <a:rPr lang="en-US" altLang="zh-CN" dirty="0"/>
                        <a:t>C</a:t>
                      </a:r>
                      <a:r>
                        <a:rPr lang="en-US" altLang="zh-CN" baseline="-25000" dirty="0"/>
                        <a:t>1</a:t>
                      </a:r>
                      <a:endParaRPr lang="zh-CN" altLang="en-US" baseline="-25000" dirty="0"/>
                    </a:p>
                  </a:txBody>
                  <a:tcPr/>
                </a:tc>
                <a:tc>
                  <a:txBody>
                    <a:bodyPr/>
                    <a:lstStyle/>
                    <a:p>
                      <a:r>
                        <a:rPr lang="en-US" altLang="zh-CN" dirty="0"/>
                        <a:t>C</a:t>
                      </a:r>
                      <a:r>
                        <a:rPr lang="en-US" altLang="zh-CN" baseline="-25000" dirty="0"/>
                        <a:t>2</a:t>
                      </a:r>
                      <a:endParaRPr lang="zh-CN" altLang="en-US" baseline="-25000" dirty="0"/>
                    </a:p>
                  </a:txBody>
                  <a:tcPr/>
                </a:tc>
                <a:tc>
                  <a:txBody>
                    <a:bodyPr/>
                    <a:lstStyle/>
                    <a:p>
                      <a:r>
                        <a:rPr lang="en-US" altLang="zh-CN" dirty="0"/>
                        <a:t>C</a:t>
                      </a:r>
                      <a:r>
                        <a:rPr lang="en-US" altLang="zh-CN" baseline="-25000" dirty="0"/>
                        <a:t>3</a:t>
                      </a:r>
                      <a:endParaRPr lang="zh-CN" altLang="en-US" baseline="-25000" dirty="0"/>
                    </a:p>
                  </a:txBody>
                  <a:tcPr/>
                </a:tc>
                <a:tc>
                  <a:txBody>
                    <a:bodyPr/>
                    <a:lstStyle/>
                    <a:p>
                      <a:r>
                        <a:rPr lang="en-US" altLang="zh-CN" dirty="0"/>
                        <a:t>C</a:t>
                      </a:r>
                      <a:r>
                        <a:rPr lang="en-US" altLang="zh-CN" baseline="-25000" dirty="0"/>
                        <a:t>4</a:t>
                      </a:r>
                      <a:endParaRPr lang="zh-CN" altLang="en-US" baseline="-25000" dirty="0"/>
                    </a:p>
                  </a:txBody>
                  <a:tcPr/>
                </a:tc>
                <a:extLst>
                  <a:ext uri="{0D108BD9-81ED-4DB2-BD59-A6C34878D82A}">
                    <a16:rowId xmlns:a16="http://schemas.microsoft.com/office/drawing/2014/main" val="4177246045"/>
                  </a:ext>
                </a:extLst>
              </a:tr>
            </a:tbl>
          </a:graphicData>
        </a:graphic>
      </p:graphicFrame>
      <p:cxnSp>
        <p:nvCxnSpPr>
          <p:cNvPr id="86" name="直接箭头连接符 85">
            <a:extLst>
              <a:ext uri="{FF2B5EF4-FFF2-40B4-BE49-F238E27FC236}">
                <a16:creationId xmlns:a16="http://schemas.microsoft.com/office/drawing/2014/main" id="{849ACC78-888B-40DB-B29A-2B366D3032E5}"/>
              </a:ext>
            </a:extLst>
          </p:cNvPr>
          <p:cNvCxnSpPr>
            <a:cxnSpLocks/>
          </p:cNvCxnSpPr>
          <p:nvPr/>
        </p:nvCxnSpPr>
        <p:spPr>
          <a:xfrm flipH="1">
            <a:off x="2291678" y="2165523"/>
            <a:ext cx="755126" cy="94343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86BA24F9-048A-4173-9E4F-EDCF5B93BEB7}"/>
              </a:ext>
            </a:extLst>
          </p:cNvPr>
          <p:cNvSpPr txBox="1"/>
          <p:nvPr/>
        </p:nvSpPr>
        <p:spPr>
          <a:xfrm>
            <a:off x="4478231" y="2940750"/>
            <a:ext cx="1091539" cy="754374"/>
          </a:xfrm>
          <a:prstGeom prst="rect">
            <a:avLst/>
          </a:prstGeom>
          <a:noFill/>
        </p:spPr>
        <p:txBody>
          <a:bodyPr wrap="square" rtlCol="0">
            <a:spAutoFit/>
          </a:bodyPr>
          <a:lstStyle/>
          <a:p>
            <a:pPr>
              <a:lnSpc>
                <a:spcPct val="1300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36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89" name="文本框 88">
            <a:extLst>
              <a:ext uri="{FF2B5EF4-FFF2-40B4-BE49-F238E27FC236}">
                <a16:creationId xmlns:a16="http://schemas.microsoft.com/office/drawing/2014/main" id="{D34C14DF-1F1D-496B-A5AF-153A1546F496}"/>
              </a:ext>
            </a:extLst>
          </p:cNvPr>
          <p:cNvSpPr txBox="1"/>
          <p:nvPr/>
        </p:nvSpPr>
        <p:spPr>
          <a:xfrm>
            <a:off x="258183" y="1186994"/>
            <a:ext cx="4565067" cy="533672"/>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1. Calculate the accumulated value</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90" name="文本框 89">
            <a:extLst>
              <a:ext uri="{FF2B5EF4-FFF2-40B4-BE49-F238E27FC236}">
                <a16:creationId xmlns:a16="http://schemas.microsoft.com/office/drawing/2014/main" id="{B6B20F5D-91F2-4FC1-A8CF-35682842EF32}"/>
              </a:ext>
            </a:extLst>
          </p:cNvPr>
          <p:cNvSpPr txBox="1"/>
          <p:nvPr/>
        </p:nvSpPr>
        <p:spPr>
          <a:xfrm>
            <a:off x="258183" y="3991087"/>
            <a:ext cx="4078343" cy="533672"/>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Cambria" panose="02040503050406030204" pitchFamily="18" charset="0"/>
                <a:cs typeface="Calibri" panose="020F0502020204030204" pitchFamily="34" charset="0"/>
                <a:sym typeface="+mn-lt"/>
              </a:rPr>
              <a:t>2. Build accumulation index</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91" name="表格 90">
            <a:extLst>
              <a:ext uri="{FF2B5EF4-FFF2-40B4-BE49-F238E27FC236}">
                <a16:creationId xmlns:a16="http://schemas.microsoft.com/office/drawing/2014/main" id="{2B1D7012-EE02-4712-AE8C-BC222864CB86}"/>
              </a:ext>
            </a:extLst>
          </p:cNvPr>
          <p:cNvGraphicFramePr>
            <a:graphicFrameLocks noGrp="1"/>
          </p:cNvGraphicFramePr>
          <p:nvPr>
            <p:extLst>
              <p:ext uri="{D42A27DB-BD31-4B8C-83A1-F6EECF244321}">
                <p14:modId xmlns:p14="http://schemas.microsoft.com/office/powerpoint/2010/main" val="589327640"/>
              </p:ext>
            </p:extLst>
          </p:nvPr>
        </p:nvGraphicFramePr>
        <p:xfrm>
          <a:off x="759250" y="4773023"/>
          <a:ext cx="6028826" cy="1112520"/>
        </p:xfrm>
        <a:graphic>
          <a:graphicData uri="http://schemas.openxmlformats.org/drawingml/2006/table">
            <a:tbl>
              <a:tblPr firstRow="1" bandRow="1">
                <a:tableStyleId>{5C22544A-7EE6-4342-B048-85BDC9FD1C3A}</a:tableStyleId>
              </a:tblPr>
              <a:tblGrid>
                <a:gridCol w="3014413">
                  <a:extLst>
                    <a:ext uri="{9D8B030D-6E8A-4147-A177-3AD203B41FA5}">
                      <a16:colId xmlns:a16="http://schemas.microsoft.com/office/drawing/2014/main" val="3343406506"/>
                    </a:ext>
                  </a:extLst>
                </a:gridCol>
                <a:gridCol w="3014413">
                  <a:extLst>
                    <a:ext uri="{9D8B030D-6E8A-4147-A177-3AD203B41FA5}">
                      <a16:colId xmlns:a16="http://schemas.microsoft.com/office/drawing/2014/main" val="1424421516"/>
                    </a:ext>
                  </a:extLst>
                </a:gridCol>
              </a:tblGrid>
              <a:tr h="370840">
                <a:tc>
                  <a:txBody>
                    <a:bodyPr/>
                    <a:lstStyle/>
                    <a:p>
                      <a:r>
                        <a:rPr lang="en-US" altLang="zh-CN" dirty="0"/>
                        <a:t>File identifier</a:t>
                      </a:r>
                      <a:endParaRPr lang="zh-CN" altLang="en-US" dirty="0"/>
                    </a:p>
                  </a:txBody>
                  <a:tcPr>
                    <a:solidFill>
                      <a:schemeClr val="accent1"/>
                    </a:solidFill>
                  </a:tcPr>
                </a:tc>
                <a:tc>
                  <a:txBody>
                    <a:bodyPr/>
                    <a:lstStyle/>
                    <a:p>
                      <a:r>
                        <a:rPr lang="en-US" altLang="zh-CN" dirty="0"/>
                        <a:t>Accumulator value</a:t>
                      </a:r>
                      <a:endParaRPr lang="zh-CN" altLang="en-US" dirty="0"/>
                    </a:p>
                  </a:txBody>
                  <a:tcPr>
                    <a:solidFill>
                      <a:schemeClr val="accent1"/>
                    </a:solidFill>
                  </a:tcPr>
                </a:tc>
                <a:extLst>
                  <a:ext uri="{0D108BD9-81ED-4DB2-BD59-A6C34878D82A}">
                    <a16:rowId xmlns:a16="http://schemas.microsoft.com/office/drawing/2014/main" val="1416862285"/>
                  </a:ext>
                </a:extLst>
              </a:tr>
              <a:tr h="370840">
                <a:tc>
                  <a:txBody>
                    <a:bodyPr/>
                    <a:lstStyle/>
                    <a:p>
                      <a:r>
                        <a:rPr lang="en-US" altLang="zh-CN" dirty="0"/>
                        <a:t>ID</a:t>
                      </a:r>
                      <a:r>
                        <a:rPr lang="en-US" altLang="zh-CN" baseline="-25000" dirty="0"/>
                        <a:t>1</a:t>
                      </a:r>
                      <a:endParaRPr lang="zh-CN" altLang="en-US" baseline="-25000" dirty="0"/>
                    </a:p>
                  </a:txBody>
                  <a:tcPr>
                    <a:solidFill>
                      <a:schemeClr val="accent1"/>
                    </a:solidFill>
                  </a:tcPr>
                </a:tc>
                <a:tc>
                  <a:txBody>
                    <a:bodyPr/>
                    <a:lstStyle/>
                    <a:p>
                      <a:r>
                        <a:rPr lang="en-US" altLang="zh-CN" dirty="0"/>
                        <a:t>AC</a:t>
                      </a:r>
                      <a:r>
                        <a:rPr lang="en-US" altLang="zh-CN" baseline="-25000" dirty="0"/>
                        <a:t>1</a:t>
                      </a:r>
                      <a:endParaRPr lang="zh-CN" altLang="en-US" baseline="-25000" dirty="0"/>
                    </a:p>
                  </a:txBody>
                  <a:tcPr>
                    <a:solidFill>
                      <a:schemeClr val="accent1"/>
                    </a:solidFill>
                  </a:tcPr>
                </a:tc>
                <a:extLst>
                  <a:ext uri="{0D108BD9-81ED-4DB2-BD59-A6C34878D82A}">
                    <a16:rowId xmlns:a16="http://schemas.microsoft.com/office/drawing/2014/main" val="2496296810"/>
                  </a:ext>
                </a:extLst>
              </a:tr>
              <a:tr h="370840">
                <a:tc>
                  <a:txBody>
                    <a:bodyPr/>
                    <a:lstStyle/>
                    <a:p>
                      <a:pPr marL="0" algn="l" defTabSz="914400" rtl="0" eaLnBrk="1" latinLnBrk="0" hangingPunct="1"/>
                      <a:r>
                        <a:rPr lang="en-US" altLang="zh-CN" sz="1800" kern="1200" dirty="0">
                          <a:solidFill>
                            <a:schemeClr val="dk1"/>
                          </a:solidFill>
                          <a:latin typeface="+mn-lt"/>
                          <a:ea typeface="+mn-ea"/>
                          <a:cs typeface="+mn-cs"/>
                        </a:rPr>
                        <a:t>ID</a:t>
                      </a:r>
                      <a:r>
                        <a:rPr lang="en-US" altLang="zh-CN" sz="1800" kern="1200" baseline="-25000" dirty="0">
                          <a:solidFill>
                            <a:schemeClr val="dk1"/>
                          </a:solidFill>
                          <a:latin typeface="+mn-lt"/>
                          <a:ea typeface="+mn-ea"/>
                          <a:cs typeface="+mn-cs"/>
                        </a:rPr>
                        <a:t>2</a:t>
                      </a:r>
                      <a:endParaRPr lang="zh-CN" altLang="en-US" sz="1800" kern="1200" baseline="-25000" dirty="0">
                        <a:solidFill>
                          <a:schemeClr val="dk1"/>
                        </a:solidFill>
                        <a:latin typeface="+mn-lt"/>
                        <a:ea typeface="+mn-ea"/>
                        <a:cs typeface="+mn-cs"/>
                      </a:endParaRPr>
                    </a:p>
                  </a:txBody>
                  <a:tcPr>
                    <a:solidFill>
                      <a:schemeClr val="accent1"/>
                    </a:solidFill>
                  </a:tcPr>
                </a:tc>
                <a:tc>
                  <a:txBody>
                    <a:bodyPr/>
                    <a:lstStyle/>
                    <a:p>
                      <a:pPr marL="0" algn="l" defTabSz="914400" rtl="0" eaLnBrk="1" latinLnBrk="0" hangingPunct="1"/>
                      <a:r>
                        <a:rPr lang="en-US" altLang="zh-CN" sz="1800" kern="1200" dirty="0">
                          <a:solidFill>
                            <a:schemeClr val="dk1"/>
                          </a:solidFill>
                          <a:latin typeface="+mn-lt"/>
                          <a:ea typeface="+mn-ea"/>
                          <a:cs typeface="+mn-cs"/>
                        </a:rPr>
                        <a:t>AC</a:t>
                      </a:r>
                      <a:r>
                        <a:rPr lang="en-US" altLang="zh-CN" sz="1800" kern="1200" baseline="-25000" dirty="0">
                          <a:solidFill>
                            <a:schemeClr val="dk1"/>
                          </a:solidFill>
                          <a:latin typeface="+mn-lt"/>
                          <a:ea typeface="+mn-ea"/>
                          <a:cs typeface="+mn-cs"/>
                        </a:rPr>
                        <a:t>2</a:t>
                      </a:r>
                      <a:endParaRPr lang="zh-CN" altLang="en-US" sz="1800" kern="1200" baseline="-250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390753383"/>
                  </a:ext>
                </a:extLst>
              </a:tr>
            </a:tbl>
          </a:graphicData>
        </a:graphic>
      </p:graphicFrame>
      <p:sp>
        <p:nvSpPr>
          <p:cNvPr id="92" name="文本框 91">
            <a:extLst>
              <a:ext uri="{FF2B5EF4-FFF2-40B4-BE49-F238E27FC236}">
                <a16:creationId xmlns:a16="http://schemas.microsoft.com/office/drawing/2014/main" id="{FB35F813-2F29-4419-9F8E-3C795C57C144}"/>
              </a:ext>
            </a:extLst>
          </p:cNvPr>
          <p:cNvSpPr txBox="1"/>
          <p:nvPr/>
        </p:nvSpPr>
        <p:spPr>
          <a:xfrm>
            <a:off x="3261781" y="6039114"/>
            <a:ext cx="1216450" cy="746423"/>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36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2466382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DB9812-CC99-4600-AE08-FB12A75BD92E}"/>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8ACE7EA1-00FD-4FA4-BDE5-4121B7B8C37D}"/>
              </a:ext>
            </a:extLst>
          </p:cNvPr>
          <p:cNvSpPr>
            <a:spLocks noGrp="1"/>
          </p:cNvSpPr>
          <p:nvPr>
            <p:ph type="body" sz="quarter" idx="12"/>
          </p:nvPr>
        </p:nvSpPr>
        <p:spPr/>
        <p:txBody>
          <a:bodyPr/>
          <a:lstStyle/>
          <a:p>
            <a:r>
              <a:rPr kumimoji="1" lang="en-US" altLang="zh-CN" dirty="0"/>
              <a:t>Research plan</a:t>
            </a:r>
            <a:endParaRPr kumimoji="1" lang="zh-CN" altLang="en-US" dirty="0"/>
          </a:p>
        </p:txBody>
      </p:sp>
      <p:graphicFrame>
        <p:nvGraphicFramePr>
          <p:cNvPr id="6" name="表格 5">
            <a:extLst>
              <a:ext uri="{FF2B5EF4-FFF2-40B4-BE49-F238E27FC236}">
                <a16:creationId xmlns:a16="http://schemas.microsoft.com/office/drawing/2014/main" id="{5415604E-4CAB-40D8-B13B-F2B42DF2743F}"/>
              </a:ext>
            </a:extLst>
          </p:cNvPr>
          <p:cNvGraphicFramePr>
            <a:graphicFrameLocks noGrp="1"/>
          </p:cNvGraphicFramePr>
          <p:nvPr>
            <p:extLst>
              <p:ext uri="{D42A27DB-BD31-4B8C-83A1-F6EECF244321}">
                <p14:modId xmlns:p14="http://schemas.microsoft.com/office/powerpoint/2010/main" val="1520856463"/>
              </p:ext>
            </p:extLst>
          </p:nvPr>
        </p:nvGraphicFramePr>
        <p:xfrm>
          <a:off x="5549342" y="1675209"/>
          <a:ext cx="5030296" cy="1112520"/>
        </p:xfrm>
        <a:graphic>
          <a:graphicData uri="http://schemas.openxmlformats.org/drawingml/2006/table">
            <a:tbl>
              <a:tblPr firstRow="1" bandRow="1">
                <a:tableStyleId>{5C22544A-7EE6-4342-B048-85BDC9FD1C3A}</a:tableStyleId>
              </a:tblPr>
              <a:tblGrid>
                <a:gridCol w="1257574">
                  <a:extLst>
                    <a:ext uri="{9D8B030D-6E8A-4147-A177-3AD203B41FA5}">
                      <a16:colId xmlns:a16="http://schemas.microsoft.com/office/drawing/2014/main" val="3484214010"/>
                    </a:ext>
                  </a:extLst>
                </a:gridCol>
                <a:gridCol w="1257574">
                  <a:extLst>
                    <a:ext uri="{9D8B030D-6E8A-4147-A177-3AD203B41FA5}">
                      <a16:colId xmlns:a16="http://schemas.microsoft.com/office/drawing/2014/main" val="2645634970"/>
                    </a:ext>
                  </a:extLst>
                </a:gridCol>
                <a:gridCol w="1257574">
                  <a:extLst>
                    <a:ext uri="{9D8B030D-6E8A-4147-A177-3AD203B41FA5}">
                      <a16:colId xmlns:a16="http://schemas.microsoft.com/office/drawing/2014/main" val="2853645178"/>
                    </a:ext>
                  </a:extLst>
                </a:gridCol>
                <a:gridCol w="1257574">
                  <a:extLst>
                    <a:ext uri="{9D8B030D-6E8A-4147-A177-3AD203B41FA5}">
                      <a16:colId xmlns:a16="http://schemas.microsoft.com/office/drawing/2014/main" val="1022787832"/>
                    </a:ext>
                  </a:extLst>
                </a:gridCol>
              </a:tblGrid>
              <a:tr h="370840">
                <a:tc>
                  <a:txBody>
                    <a:bodyPr/>
                    <a:lstStyle/>
                    <a:p>
                      <a:r>
                        <a:rPr lang="en-US" altLang="zh-CN" dirty="0"/>
                        <a:t>Trapdoor</a:t>
                      </a:r>
                      <a:endParaRPr lang="zh-CN" altLang="en-US" dirty="0"/>
                    </a:p>
                  </a:txBody>
                  <a:tcPr>
                    <a:solidFill>
                      <a:schemeClr val="accent1"/>
                    </a:solidFill>
                  </a:tcPr>
                </a:tc>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sp>
        <p:nvSpPr>
          <p:cNvPr id="10" name="文本框 9">
            <a:extLst>
              <a:ext uri="{FF2B5EF4-FFF2-40B4-BE49-F238E27FC236}">
                <a16:creationId xmlns:a16="http://schemas.microsoft.com/office/drawing/2014/main" id="{5363B540-99F5-41C8-A84E-82D4180E8232}"/>
              </a:ext>
            </a:extLst>
          </p:cNvPr>
          <p:cNvSpPr txBox="1"/>
          <p:nvPr/>
        </p:nvSpPr>
        <p:spPr>
          <a:xfrm>
            <a:off x="10579638" y="1541454"/>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17" name="表格 16">
            <a:extLst>
              <a:ext uri="{FF2B5EF4-FFF2-40B4-BE49-F238E27FC236}">
                <a16:creationId xmlns:a16="http://schemas.microsoft.com/office/drawing/2014/main" id="{13C261A0-E552-40CC-AA0F-B47C69474154}"/>
              </a:ext>
            </a:extLst>
          </p:cNvPr>
          <p:cNvGraphicFramePr>
            <a:graphicFrameLocks noGrp="1"/>
          </p:cNvGraphicFramePr>
          <p:nvPr>
            <p:extLst>
              <p:ext uri="{D42A27DB-BD31-4B8C-83A1-F6EECF244321}">
                <p14:modId xmlns:p14="http://schemas.microsoft.com/office/powerpoint/2010/main" val="266404247"/>
              </p:ext>
            </p:extLst>
          </p:nvPr>
        </p:nvGraphicFramePr>
        <p:xfrm>
          <a:off x="656147" y="2889481"/>
          <a:ext cx="2162286" cy="370840"/>
        </p:xfrm>
        <a:graphic>
          <a:graphicData uri="http://schemas.openxmlformats.org/drawingml/2006/table">
            <a:tbl>
              <a:tblPr firstRow="1" bandRow="1">
                <a:tableStyleId>{5C22544A-7EE6-4342-B048-85BDC9FD1C3A}</a:tableStyleId>
              </a:tblPr>
              <a:tblGrid>
                <a:gridCol w="2162286">
                  <a:extLst>
                    <a:ext uri="{9D8B030D-6E8A-4147-A177-3AD203B41FA5}">
                      <a16:colId xmlns:a16="http://schemas.microsoft.com/office/drawing/2014/main" val="409484730"/>
                    </a:ext>
                  </a:extLst>
                </a:gridCol>
              </a:tblGrid>
              <a:tr h="370840">
                <a:tc>
                  <a:txBody>
                    <a:bodyPr/>
                    <a:lstStyle/>
                    <a:p>
                      <a:pPr algn="ctr"/>
                      <a:r>
                        <a:rPr lang="en-US" altLang="zh-CN" dirty="0"/>
                        <a:t>Trapdoor, C</a:t>
                      </a:r>
                      <a:endParaRPr lang="zh-CN" altLang="en-US" dirty="0"/>
                    </a:p>
                  </a:txBody>
                  <a:tcPr/>
                </a:tc>
                <a:extLst>
                  <a:ext uri="{0D108BD9-81ED-4DB2-BD59-A6C34878D82A}">
                    <a16:rowId xmlns:a16="http://schemas.microsoft.com/office/drawing/2014/main" val="4232001770"/>
                  </a:ext>
                </a:extLst>
              </a:tr>
            </a:tbl>
          </a:graphicData>
        </a:graphic>
      </p:graphicFrame>
      <p:cxnSp>
        <p:nvCxnSpPr>
          <p:cNvPr id="19" name="直接箭头连接符 18">
            <a:extLst>
              <a:ext uri="{FF2B5EF4-FFF2-40B4-BE49-F238E27FC236}">
                <a16:creationId xmlns:a16="http://schemas.microsoft.com/office/drawing/2014/main" id="{A4C1C5B7-4D8D-45A7-933E-39049A7C0A04}"/>
              </a:ext>
            </a:extLst>
          </p:cNvPr>
          <p:cNvCxnSpPr>
            <a:endCxn id="6" idx="1"/>
          </p:cNvCxnSpPr>
          <p:nvPr/>
        </p:nvCxnSpPr>
        <p:spPr>
          <a:xfrm flipV="1">
            <a:off x="2915322" y="2231469"/>
            <a:ext cx="2634020" cy="85597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C9520694-F6E5-46CF-A281-3B9CE9EB4829}"/>
              </a:ext>
            </a:extLst>
          </p:cNvPr>
          <p:cNvSpPr txBox="1"/>
          <p:nvPr/>
        </p:nvSpPr>
        <p:spPr>
          <a:xfrm>
            <a:off x="656147" y="1323191"/>
            <a:ext cx="3259637" cy="527709"/>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黑体" panose="02010609060101010101" pitchFamily="49" charset="-122"/>
                <a:cs typeface="Calibri" panose="020F0502020204030204" pitchFamily="34" charset="0"/>
                <a:sym typeface="+mn-lt"/>
              </a:rPr>
              <a:t>①</a:t>
            </a: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Inverted Index Hit</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23" name="直接箭头连接符 22">
            <a:extLst>
              <a:ext uri="{FF2B5EF4-FFF2-40B4-BE49-F238E27FC236}">
                <a16:creationId xmlns:a16="http://schemas.microsoft.com/office/drawing/2014/main" id="{AA68CFB0-D38D-45FB-9335-D63783405BCD}"/>
              </a:ext>
            </a:extLst>
          </p:cNvPr>
          <p:cNvCxnSpPr>
            <a:cxnSpLocks/>
            <a:stCxn id="6" idx="2"/>
          </p:cNvCxnSpPr>
          <p:nvPr/>
        </p:nvCxnSpPr>
        <p:spPr>
          <a:xfrm>
            <a:off x="8064490" y="2787729"/>
            <a:ext cx="0" cy="18352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CE6818D-9EA4-4E31-AE77-1D94FF145FE5}"/>
              </a:ext>
            </a:extLst>
          </p:cNvPr>
          <p:cNvSpPr txBox="1"/>
          <p:nvPr/>
        </p:nvSpPr>
        <p:spPr>
          <a:xfrm>
            <a:off x="7055089" y="933133"/>
            <a:ext cx="2442257" cy="460126"/>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Inverted Index</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27" name="表格 26">
            <a:extLst>
              <a:ext uri="{FF2B5EF4-FFF2-40B4-BE49-F238E27FC236}">
                <a16:creationId xmlns:a16="http://schemas.microsoft.com/office/drawing/2014/main" id="{5AB6558D-41C4-48C9-8D38-9434C05CD812}"/>
              </a:ext>
            </a:extLst>
          </p:cNvPr>
          <p:cNvGraphicFramePr>
            <a:graphicFrameLocks noGrp="1"/>
          </p:cNvGraphicFramePr>
          <p:nvPr>
            <p:extLst>
              <p:ext uri="{D42A27DB-BD31-4B8C-83A1-F6EECF244321}">
                <p14:modId xmlns:p14="http://schemas.microsoft.com/office/powerpoint/2010/main" val="2465710108"/>
              </p:ext>
            </p:extLst>
          </p:nvPr>
        </p:nvGraphicFramePr>
        <p:xfrm>
          <a:off x="5142154" y="4622930"/>
          <a:ext cx="5632155" cy="370840"/>
        </p:xfrm>
        <a:graphic>
          <a:graphicData uri="http://schemas.openxmlformats.org/drawingml/2006/table">
            <a:tbl>
              <a:tblPr firstRow="1" bandRow="1">
                <a:tableStyleId>{5C22544A-7EE6-4342-B048-85BDC9FD1C3A}</a:tableStyleId>
              </a:tblPr>
              <a:tblGrid>
                <a:gridCol w="1126431">
                  <a:extLst>
                    <a:ext uri="{9D8B030D-6E8A-4147-A177-3AD203B41FA5}">
                      <a16:colId xmlns:a16="http://schemas.microsoft.com/office/drawing/2014/main" val="1824667481"/>
                    </a:ext>
                  </a:extLst>
                </a:gridCol>
                <a:gridCol w="1126431">
                  <a:extLst>
                    <a:ext uri="{9D8B030D-6E8A-4147-A177-3AD203B41FA5}">
                      <a16:colId xmlns:a16="http://schemas.microsoft.com/office/drawing/2014/main" val="2105693107"/>
                    </a:ext>
                  </a:extLst>
                </a:gridCol>
                <a:gridCol w="1126431">
                  <a:extLst>
                    <a:ext uri="{9D8B030D-6E8A-4147-A177-3AD203B41FA5}">
                      <a16:colId xmlns:a16="http://schemas.microsoft.com/office/drawing/2014/main" val="4102213189"/>
                    </a:ext>
                  </a:extLst>
                </a:gridCol>
                <a:gridCol w="1126431">
                  <a:extLst>
                    <a:ext uri="{9D8B030D-6E8A-4147-A177-3AD203B41FA5}">
                      <a16:colId xmlns:a16="http://schemas.microsoft.com/office/drawing/2014/main" val="329253003"/>
                    </a:ext>
                  </a:extLst>
                </a:gridCol>
                <a:gridCol w="1126431">
                  <a:extLst>
                    <a:ext uri="{9D8B030D-6E8A-4147-A177-3AD203B41FA5}">
                      <a16:colId xmlns:a16="http://schemas.microsoft.com/office/drawing/2014/main" val="1037190927"/>
                    </a:ext>
                  </a:extLst>
                </a:gridCol>
              </a:tblGrid>
              <a:tr h="370840">
                <a:tc>
                  <a:txBody>
                    <a:bodyPr/>
                    <a:lstStyle/>
                    <a:p>
                      <a:r>
                        <a:rPr lang="en-US" altLang="zh-CN" dirty="0"/>
                        <a:t>File1</a:t>
                      </a:r>
                      <a:endParaRPr lang="zh-CN" altLang="en-US" dirty="0"/>
                    </a:p>
                  </a:txBody>
                  <a:tcPr/>
                </a:tc>
                <a:tc>
                  <a:txBody>
                    <a:bodyPr/>
                    <a:lstStyle/>
                    <a:p>
                      <a:r>
                        <a:rPr lang="en-US" altLang="zh-CN" b="0" dirty="0"/>
                        <a:t>File2</a:t>
                      </a:r>
                      <a:endParaRPr lang="zh-CN" altLang="en-US" b="0" dirty="0"/>
                    </a:p>
                  </a:txBody>
                  <a:tcPr/>
                </a:tc>
                <a:tc>
                  <a:txBody>
                    <a:bodyPr/>
                    <a:lstStyle/>
                    <a:p>
                      <a:r>
                        <a:rPr lang="en-US" altLang="zh-CN" dirty="0"/>
                        <a:t>File3</a:t>
                      </a:r>
                      <a:endParaRPr lang="zh-CN" altLang="en-US" dirty="0"/>
                    </a:p>
                  </a:txBody>
                  <a:tcPr/>
                </a:tc>
                <a:tc>
                  <a:txBody>
                    <a:bodyPr/>
                    <a:lstStyle/>
                    <a:p>
                      <a:r>
                        <a:rPr lang="en-US" altLang="zh-CN" dirty="0"/>
                        <a:t>File4</a:t>
                      </a:r>
                      <a:endParaRPr lang="zh-CN" altLang="en-US" dirty="0"/>
                    </a:p>
                  </a:txBody>
                  <a:tcPr/>
                </a:tc>
                <a:tc>
                  <a:txBody>
                    <a:bodyPr/>
                    <a:lstStyle/>
                    <a:p>
                      <a:r>
                        <a:rPr lang="en-US" altLang="zh-CN" dirty="0"/>
                        <a:t>file</a:t>
                      </a:r>
                      <a:endParaRPr lang="zh-CN" altLang="en-US" dirty="0"/>
                    </a:p>
                  </a:txBody>
                  <a:tcPr/>
                </a:tc>
                <a:extLst>
                  <a:ext uri="{0D108BD9-81ED-4DB2-BD59-A6C34878D82A}">
                    <a16:rowId xmlns:a16="http://schemas.microsoft.com/office/drawing/2014/main" val="1100509616"/>
                  </a:ext>
                </a:extLst>
              </a:tr>
            </a:tbl>
          </a:graphicData>
        </a:graphic>
      </p:graphicFrame>
      <p:sp>
        <p:nvSpPr>
          <p:cNvPr id="28" name="文本框 27">
            <a:extLst>
              <a:ext uri="{FF2B5EF4-FFF2-40B4-BE49-F238E27FC236}">
                <a16:creationId xmlns:a16="http://schemas.microsoft.com/office/drawing/2014/main" id="{F40A8A16-05CC-4142-A480-15501C4D872B}"/>
              </a:ext>
            </a:extLst>
          </p:cNvPr>
          <p:cNvSpPr txBox="1"/>
          <p:nvPr/>
        </p:nvSpPr>
        <p:spPr>
          <a:xfrm>
            <a:off x="10896600" y="4208970"/>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036331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DA7C060-52F6-4507-8FC8-FD70126A78E3}"/>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606B9C6F-3FDC-4A82-9B9B-C0CB813F61B5}"/>
              </a:ext>
            </a:extLst>
          </p:cNvPr>
          <p:cNvSpPr>
            <a:spLocks noGrp="1"/>
          </p:cNvSpPr>
          <p:nvPr>
            <p:ph type="body" sz="quarter" idx="12"/>
          </p:nvPr>
        </p:nvSpPr>
        <p:spPr/>
        <p:txBody>
          <a:bodyPr/>
          <a:lstStyle/>
          <a:p>
            <a:r>
              <a:rPr kumimoji="1" lang="en-US" altLang="zh-CN" dirty="0"/>
              <a:t>Research plan</a:t>
            </a:r>
            <a:endParaRPr kumimoji="1" lang="zh-CN" altLang="en-US" dirty="0"/>
          </a:p>
        </p:txBody>
      </p:sp>
      <p:graphicFrame>
        <p:nvGraphicFramePr>
          <p:cNvPr id="5" name="表格 4">
            <a:extLst>
              <a:ext uri="{FF2B5EF4-FFF2-40B4-BE49-F238E27FC236}">
                <a16:creationId xmlns:a16="http://schemas.microsoft.com/office/drawing/2014/main" id="{4D133D47-446D-429D-AFDA-1DC6D7D0DF2D}"/>
              </a:ext>
            </a:extLst>
          </p:cNvPr>
          <p:cNvGraphicFramePr>
            <a:graphicFrameLocks noGrp="1"/>
          </p:cNvGraphicFramePr>
          <p:nvPr>
            <p:extLst>
              <p:ext uri="{D42A27DB-BD31-4B8C-83A1-F6EECF244321}">
                <p14:modId xmlns:p14="http://schemas.microsoft.com/office/powerpoint/2010/main" val="905449469"/>
              </p:ext>
            </p:extLst>
          </p:nvPr>
        </p:nvGraphicFramePr>
        <p:xfrm>
          <a:off x="1074048" y="2223464"/>
          <a:ext cx="2162286" cy="370840"/>
        </p:xfrm>
        <a:graphic>
          <a:graphicData uri="http://schemas.openxmlformats.org/drawingml/2006/table">
            <a:tbl>
              <a:tblPr firstRow="1" bandRow="1">
                <a:tableStyleId>{5C22544A-7EE6-4342-B048-85BDC9FD1C3A}</a:tableStyleId>
              </a:tblPr>
              <a:tblGrid>
                <a:gridCol w="2162286">
                  <a:extLst>
                    <a:ext uri="{9D8B030D-6E8A-4147-A177-3AD203B41FA5}">
                      <a16:colId xmlns:a16="http://schemas.microsoft.com/office/drawing/2014/main" val="409484730"/>
                    </a:ext>
                  </a:extLst>
                </a:gridCol>
              </a:tblGrid>
              <a:tr h="370840">
                <a:tc>
                  <a:txBody>
                    <a:bodyPr/>
                    <a:lstStyle/>
                    <a:p>
                      <a:pPr algn="ctr"/>
                      <a:r>
                        <a:rPr lang="en-US" altLang="zh-CN" dirty="0"/>
                        <a:t>Trapdoor, C</a:t>
                      </a:r>
                      <a:endParaRPr lang="zh-CN" altLang="en-US" dirty="0"/>
                    </a:p>
                  </a:txBody>
                  <a:tcPr/>
                </a:tc>
                <a:extLst>
                  <a:ext uri="{0D108BD9-81ED-4DB2-BD59-A6C34878D82A}">
                    <a16:rowId xmlns:a16="http://schemas.microsoft.com/office/drawing/2014/main" val="4232001770"/>
                  </a:ext>
                </a:extLst>
              </a:tr>
            </a:tbl>
          </a:graphicData>
        </a:graphic>
      </p:graphicFrame>
      <p:graphicFrame>
        <p:nvGraphicFramePr>
          <p:cNvPr id="6" name="表格 5">
            <a:extLst>
              <a:ext uri="{FF2B5EF4-FFF2-40B4-BE49-F238E27FC236}">
                <a16:creationId xmlns:a16="http://schemas.microsoft.com/office/drawing/2014/main" id="{D52F6F13-FDAC-4A15-9BAF-F4FEFD5C351D}"/>
              </a:ext>
            </a:extLst>
          </p:cNvPr>
          <p:cNvGraphicFramePr>
            <a:graphicFrameLocks noGrp="1"/>
          </p:cNvGraphicFramePr>
          <p:nvPr>
            <p:extLst>
              <p:ext uri="{D42A27DB-BD31-4B8C-83A1-F6EECF244321}">
                <p14:modId xmlns:p14="http://schemas.microsoft.com/office/powerpoint/2010/main" val="859184716"/>
              </p:ext>
            </p:extLst>
          </p:nvPr>
        </p:nvGraphicFramePr>
        <p:xfrm>
          <a:off x="5507777" y="453771"/>
          <a:ext cx="4927900" cy="1483360"/>
        </p:xfrm>
        <a:graphic>
          <a:graphicData uri="http://schemas.openxmlformats.org/drawingml/2006/table">
            <a:tbl>
              <a:tblPr firstRow="1" bandRow="1">
                <a:tableStyleId>{5C22544A-7EE6-4342-B048-85BDC9FD1C3A}</a:tableStyleId>
              </a:tblPr>
              <a:tblGrid>
                <a:gridCol w="2463950">
                  <a:extLst>
                    <a:ext uri="{9D8B030D-6E8A-4147-A177-3AD203B41FA5}">
                      <a16:colId xmlns:a16="http://schemas.microsoft.com/office/drawing/2014/main" val="318276680"/>
                    </a:ext>
                  </a:extLst>
                </a:gridCol>
                <a:gridCol w="2463950">
                  <a:extLst>
                    <a:ext uri="{9D8B030D-6E8A-4147-A177-3AD203B41FA5}">
                      <a16:colId xmlns:a16="http://schemas.microsoft.com/office/drawing/2014/main" val="920606016"/>
                    </a:ext>
                  </a:extLst>
                </a:gridCol>
              </a:tblGrid>
              <a:tr h="370840">
                <a:tc>
                  <a:txBody>
                    <a:bodyPr/>
                    <a:lstStyle/>
                    <a:p>
                      <a:r>
                        <a:rPr lang="en-US" altLang="zh-CN" dirty="0"/>
                        <a:t>File identifier</a:t>
                      </a:r>
                      <a:endParaRPr lang="zh-CN" altLang="en-US" dirty="0"/>
                    </a:p>
                  </a:txBody>
                  <a:tcPr>
                    <a:solidFill>
                      <a:schemeClr val="accent1"/>
                    </a:solidFill>
                  </a:tcPr>
                </a:tc>
                <a:tc>
                  <a:txBody>
                    <a:bodyPr/>
                    <a:lstStyle/>
                    <a:p>
                      <a:r>
                        <a:rPr lang="en-US" altLang="zh-CN" dirty="0"/>
                        <a:t>Accumulator value</a:t>
                      </a:r>
                      <a:endParaRPr lang="zh-CN" altLang="en-US" dirty="0"/>
                    </a:p>
                  </a:txBody>
                  <a:tcPr>
                    <a:solidFill>
                      <a:schemeClr val="accent1"/>
                    </a:solidFill>
                  </a:tcPr>
                </a:tc>
                <a:extLst>
                  <a:ext uri="{0D108BD9-81ED-4DB2-BD59-A6C34878D82A}">
                    <a16:rowId xmlns:a16="http://schemas.microsoft.com/office/drawing/2014/main" val="3869599136"/>
                  </a:ext>
                </a:extLst>
              </a:tr>
              <a:tr h="370840">
                <a:tc>
                  <a:txBody>
                    <a:bodyPr/>
                    <a:lstStyle/>
                    <a:p>
                      <a:r>
                        <a:rPr lang="en-US" altLang="zh-CN" dirty="0"/>
                        <a:t>ID</a:t>
                      </a:r>
                      <a:r>
                        <a:rPr lang="en-US" altLang="zh-CN" baseline="-25000" dirty="0"/>
                        <a:t>1</a:t>
                      </a:r>
                      <a:endParaRPr lang="zh-CN" altLang="en-US" baseline="-25000" dirty="0"/>
                    </a:p>
                  </a:txBody>
                  <a:tcPr>
                    <a:solidFill>
                      <a:schemeClr val="accent1"/>
                    </a:solidFill>
                  </a:tcPr>
                </a:tc>
                <a:tc>
                  <a:txBody>
                    <a:bodyPr/>
                    <a:lstStyle/>
                    <a:p>
                      <a:r>
                        <a:rPr lang="en-US" altLang="zh-CN" dirty="0"/>
                        <a:t>AC</a:t>
                      </a:r>
                      <a:r>
                        <a:rPr lang="en-US" altLang="zh-CN" baseline="-25000" dirty="0"/>
                        <a:t>1</a:t>
                      </a:r>
                      <a:endParaRPr lang="zh-CN" altLang="en-US" baseline="-25000" dirty="0"/>
                    </a:p>
                  </a:txBody>
                  <a:tcPr>
                    <a:solidFill>
                      <a:schemeClr val="accent1"/>
                    </a:solidFill>
                  </a:tcPr>
                </a:tc>
                <a:extLst>
                  <a:ext uri="{0D108BD9-81ED-4DB2-BD59-A6C34878D82A}">
                    <a16:rowId xmlns:a16="http://schemas.microsoft.com/office/drawing/2014/main" val="3452925108"/>
                  </a:ext>
                </a:extLst>
              </a:tr>
              <a:tr h="370840">
                <a:tc>
                  <a:txBody>
                    <a:bodyPr/>
                    <a:lstStyle/>
                    <a:p>
                      <a:pPr marL="0" algn="l" defTabSz="914400" rtl="0" eaLnBrk="1" latinLnBrk="0" hangingPunct="1"/>
                      <a:r>
                        <a:rPr lang="en-US" altLang="zh-CN" sz="1800" kern="1200" dirty="0">
                          <a:solidFill>
                            <a:schemeClr val="dk1"/>
                          </a:solidFill>
                          <a:latin typeface="+mn-lt"/>
                          <a:ea typeface="+mn-ea"/>
                          <a:cs typeface="+mn-cs"/>
                        </a:rPr>
                        <a:t>ID</a:t>
                      </a:r>
                      <a:r>
                        <a:rPr lang="en-US" altLang="zh-CN" sz="1800" kern="1200" baseline="-25000" dirty="0">
                          <a:solidFill>
                            <a:schemeClr val="dk1"/>
                          </a:solidFill>
                          <a:latin typeface="+mn-lt"/>
                          <a:ea typeface="+mn-ea"/>
                          <a:cs typeface="+mn-cs"/>
                        </a:rPr>
                        <a:t>2</a:t>
                      </a:r>
                      <a:endParaRPr lang="zh-CN" altLang="en-US" sz="1800" kern="1200" baseline="-25000" dirty="0">
                        <a:solidFill>
                          <a:schemeClr val="dk1"/>
                        </a:solidFill>
                        <a:latin typeface="+mn-lt"/>
                        <a:ea typeface="+mn-ea"/>
                        <a:cs typeface="+mn-cs"/>
                      </a:endParaRPr>
                    </a:p>
                  </a:txBody>
                  <a:tcPr>
                    <a:solidFill>
                      <a:schemeClr val="accent1"/>
                    </a:solidFill>
                  </a:tcPr>
                </a:tc>
                <a:tc>
                  <a:txBody>
                    <a:bodyPr/>
                    <a:lstStyle/>
                    <a:p>
                      <a:pPr marL="0" algn="l" defTabSz="914400" rtl="0" eaLnBrk="1" latinLnBrk="0" hangingPunct="1"/>
                      <a:r>
                        <a:rPr lang="en-US" altLang="zh-CN" sz="1800" kern="1200" dirty="0">
                          <a:solidFill>
                            <a:schemeClr val="dk1"/>
                          </a:solidFill>
                          <a:latin typeface="+mn-lt"/>
                          <a:ea typeface="+mn-ea"/>
                          <a:cs typeface="+mn-cs"/>
                        </a:rPr>
                        <a:t>AC</a:t>
                      </a:r>
                      <a:r>
                        <a:rPr lang="en-US" altLang="zh-CN" sz="1800" kern="1200" baseline="-25000" dirty="0">
                          <a:solidFill>
                            <a:schemeClr val="dk1"/>
                          </a:solidFill>
                          <a:latin typeface="+mn-lt"/>
                          <a:ea typeface="+mn-ea"/>
                          <a:cs typeface="+mn-cs"/>
                        </a:rPr>
                        <a:t>2</a:t>
                      </a:r>
                      <a:endParaRPr lang="zh-CN" altLang="en-US" sz="1800" kern="1200" baseline="-250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503912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ID</a:t>
                      </a:r>
                      <a:r>
                        <a:rPr lang="en-US" altLang="zh-CN" sz="1800" kern="1200" baseline="-25000" dirty="0">
                          <a:solidFill>
                            <a:schemeClr val="dk1"/>
                          </a:solidFill>
                          <a:latin typeface="+mn-lt"/>
                          <a:ea typeface="+mn-ea"/>
                          <a:cs typeface="+mn-cs"/>
                        </a:rPr>
                        <a:t>3</a:t>
                      </a:r>
                      <a:endParaRPr lang="zh-CN" altLang="en-US" sz="1800" kern="1200" baseline="-25000" dirty="0">
                        <a:solidFill>
                          <a:schemeClr val="dk1"/>
                        </a:solidFill>
                        <a:latin typeface="+mn-lt"/>
                        <a:ea typeface="+mn-ea"/>
                        <a:cs typeface="+mn-cs"/>
                      </a:endParaRP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AC</a:t>
                      </a:r>
                      <a:r>
                        <a:rPr lang="en-US" altLang="zh-CN" sz="1800" kern="1200" baseline="-25000" dirty="0">
                          <a:solidFill>
                            <a:schemeClr val="dk1"/>
                          </a:solidFill>
                          <a:latin typeface="+mn-lt"/>
                          <a:ea typeface="+mn-ea"/>
                          <a:cs typeface="+mn-cs"/>
                        </a:rPr>
                        <a:t>3</a:t>
                      </a:r>
                      <a:endParaRPr lang="zh-CN" altLang="en-US" sz="1800" kern="1200" baseline="-250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805252706"/>
                  </a:ext>
                </a:extLst>
              </a:tr>
            </a:tbl>
          </a:graphicData>
        </a:graphic>
      </p:graphicFrame>
      <p:cxnSp>
        <p:nvCxnSpPr>
          <p:cNvPr id="8" name="直接箭头连接符 7">
            <a:extLst>
              <a:ext uri="{FF2B5EF4-FFF2-40B4-BE49-F238E27FC236}">
                <a16:creationId xmlns:a16="http://schemas.microsoft.com/office/drawing/2014/main" id="{E4E22F02-007F-42C9-9472-F2B42CB67CF9}"/>
              </a:ext>
            </a:extLst>
          </p:cNvPr>
          <p:cNvCxnSpPr>
            <a:cxnSpLocks/>
            <a:stCxn id="5" idx="3"/>
            <a:endCxn id="6" idx="1"/>
          </p:cNvCxnSpPr>
          <p:nvPr/>
        </p:nvCxnSpPr>
        <p:spPr>
          <a:xfrm flipV="1">
            <a:off x="3236334" y="1195451"/>
            <a:ext cx="2271443" cy="121343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F976955-68F2-4CC0-9184-39FC72C1EA69}"/>
              </a:ext>
            </a:extLst>
          </p:cNvPr>
          <p:cNvCxnSpPr>
            <a:cxnSpLocks/>
            <a:endCxn id="14" idx="3"/>
          </p:cNvCxnSpPr>
          <p:nvPr/>
        </p:nvCxnSpPr>
        <p:spPr>
          <a:xfrm flipH="1">
            <a:off x="3116774" y="1409986"/>
            <a:ext cx="2324738" cy="211301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表格 13">
            <a:extLst>
              <a:ext uri="{FF2B5EF4-FFF2-40B4-BE49-F238E27FC236}">
                <a16:creationId xmlns:a16="http://schemas.microsoft.com/office/drawing/2014/main" id="{033C394E-7893-460A-8CF7-644BB41E11C8}"/>
              </a:ext>
            </a:extLst>
          </p:cNvPr>
          <p:cNvGraphicFramePr>
            <a:graphicFrameLocks noGrp="1"/>
          </p:cNvGraphicFramePr>
          <p:nvPr>
            <p:extLst>
              <p:ext uri="{D42A27DB-BD31-4B8C-83A1-F6EECF244321}">
                <p14:modId xmlns:p14="http://schemas.microsoft.com/office/powerpoint/2010/main" val="1166719204"/>
              </p:ext>
            </p:extLst>
          </p:nvPr>
        </p:nvGraphicFramePr>
        <p:xfrm>
          <a:off x="954488" y="3337576"/>
          <a:ext cx="2162286" cy="370840"/>
        </p:xfrm>
        <a:graphic>
          <a:graphicData uri="http://schemas.openxmlformats.org/drawingml/2006/table">
            <a:tbl>
              <a:tblPr firstRow="1" bandRow="1">
                <a:tableStyleId>{5C22544A-7EE6-4342-B048-85BDC9FD1C3A}</a:tableStyleId>
              </a:tblPr>
              <a:tblGrid>
                <a:gridCol w="2162286">
                  <a:extLst>
                    <a:ext uri="{9D8B030D-6E8A-4147-A177-3AD203B41FA5}">
                      <a16:colId xmlns:a16="http://schemas.microsoft.com/office/drawing/2014/main" val="409484730"/>
                    </a:ext>
                  </a:extLst>
                </a:gridCol>
              </a:tblGrid>
              <a:tr h="370840">
                <a:tc>
                  <a:txBody>
                    <a:bodyPr/>
                    <a:lstStyle/>
                    <a:p>
                      <a:r>
                        <a:rPr lang="en-US" altLang="zh-CN" dirty="0"/>
                        <a:t>Trapdoor, ID(list)</a:t>
                      </a:r>
                      <a:endParaRPr lang="zh-CN" altLang="en-US" dirty="0"/>
                    </a:p>
                  </a:txBody>
                  <a:tcPr/>
                </a:tc>
                <a:extLst>
                  <a:ext uri="{0D108BD9-81ED-4DB2-BD59-A6C34878D82A}">
                    <a16:rowId xmlns:a16="http://schemas.microsoft.com/office/drawing/2014/main" val="4232001770"/>
                  </a:ext>
                </a:extLst>
              </a:tr>
            </a:tbl>
          </a:graphicData>
        </a:graphic>
      </p:graphicFrame>
      <p:sp>
        <p:nvSpPr>
          <p:cNvPr id="16" name="文本框 15">
            <a:extLst>
              <a:ext uri="{FF2B5EF4-FFF2-40B4-BE49-F238E27FC236}">
                <a16:creationId xmlns:a16="http://schemas.microsoft.com/office/drawing/2014/main" id="{F8DFE63B-C1D4-468D-B585-962F9FFC0B65}"/>
              </a:ext>
            </a:extLst>
          </p:cNvPr>
          <p:cNvSpPr txBox="1"/>
          <p:nvPr/>
        </p:nvSpPr>
        <p:spPr>
          <a:xfrm>
            <a:off x="7712955" y="2038174"/>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graphicFrame>
        <p:nvGraphicFramePr>
          <p:cNvPr id="21" name="表格 20">
            <a:extLst>
              <a:ext uri="{FF2B5EF4-FFF2-40B4-BE49-F238E27FC236}">
                <a16:creationId xmlns:a16="http://schemas.microsoft.com/office/drawing/2014/main" id="{E39899AD-F3E3-442E-966D-D84C1601CD77}"/>
              </a:ext>
            </a:extLst>
          </p:cNvPr>
          <p:cNvGraphicFramePr>
            <a:graphicFrameLocks noGrp="1"/>
          </p:cNvGraphicFramePr>
          <p:nvPr>
            <p:extLst>
              <p:ext uri="{D42A27DB-BD31-4B8C-83A1-F6EECF244321}">
                <p14:modId xmlns:p14="http://schemas.microsoft.com/office/powerpoint/2010/main" val="2175929992"/>
              </p:ext>
            </p:extLst>
          </p:nvPr>
        </p:nvGraphicFramePr>
        <p:xfrm>
          <a:off x="5132284" y="2774571"/>
          <a:ext cx="5887527" cy="1123494"/>
        </p:xfrm>
        <a:graphic>
          <a:graphicData uri="http://schemas.openxmlformats.org/drawingml/2006/table">
            <a:tbl>
              <a:tblPr firstRow="1" bandRow="1">
                <a:tableStyleId>{5C22544A-7EE6-4342-B048-85BDC9FD1C3A}</a:tableStyleId>
              </a:tblPr>
              <a:tblGrid>
                <a:gridCol w="2209976">
                  <a:extLst>
                    <a:ext uri="{9D8B030D-6E8A-4147-A177-3AD203B41FA5}">
                      <a16:colId xmlns:a16="http://schemas.microsoft.com/office/drawing/2014/main" val="715943433"/>
                    </a:ext>
                  </a:extLst>
                </a:gridCol>
                <a:gridCol w="1275950">
                  <a:extLst>
                    <a:ext uri="{9D8B030D-6E8A-4147-A177-3AD203B41FA5}">
                      <a16:colId xmlns:a16="http://schemas.microsoft.com/office/drawing/2014/main" val="1646939025"/>
                    </a:ext>
                  </a:extLst>
                </a:gridCol>
                <a:gridCol w="1218389">
                  <a:extLst>
                    <a:ext uri="{9D8B030D-6E8A-4147-A177-3AD203B41FA5}">
                      <a16:colId xmlns:a16="http://schemas.microsoft.com/office/drawing/2014/main" val="304685349"/>
                    </a:ext>
                  </a:extLst>
                </a:gridCol>
                <a:gridCol w="1183212">
                  <a:extLst>
                    <a:ext uri="{9D8B030D-6E8A-4147-A177-3AD203B41FA5}">
                      <a16:colId xmlns:a16="http://schemas.microsoft.com/office/drawing/2014/main" val="2581347580"/>
                    </a:ext>
                  </a:extLst>
                </a:gridCol>
              </a:tblGrid>
              <a:tr h="374498">
                <a:tc>
                  <a:txBody>
                    <a:bodyPr/>
                    <a:lstStyle/>
                    <a:p>
                      <a:r>
                        <a:rPr lang="en-US" altLang="zh-CN" dirty="0"/>
                        <a:t>File identifier</a:t>
                      </a:r>
                      <a:endParaRPr lang="zh-CN" altLang="en-US" dirty="0"/>
                    </a:p>
                  </a:txBody>
                  <a:tcPr/>
                </a:tc>
                <a:tc>
                  <a:txBody>
                    <a:bodyPr/>
                    <a:lstStyle/>
                    <a:p>
                      <a:r>
                        <a:rPr lang="en-US" altLang="zh-CN" dirty="0"/>
                        <a:t>r</a:t>
                      </a:r>
                      <a:r>
                        <a:rPr lang="en-US" altLang="zh-CN" baseline="-25000" dirty="0"/>
                        <a:t>1</a:t>
                      </a:r>
                      <a:r>
                        <a:rPr lang="en-US" altLang="zh-CN" dirty="0"/>
                        <a:t>|F</a:t>
                      </a:r>
                      <a:r>
                        <a:rPr lang="en-US" altLang="zh-CN" baseline="-25000" dirty="0"/>
                        <a:t>trap</a:t>
                      </a:r>
                      <a:r>
                        <a:rPr lang="en-US" altLang="zh-CN" baseline="0" dirty="0"/>
                        <a:t>(r</a:t>
                      </a:r>
                      <a:r>
                        <a:rPr lang="en-US" altLang="zh-CN" baseline="-25000" dirty="0"/>
                        <a:t>1</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2</a:t>
                      </a:r>
                      <a:r>
                        <a:rPr lang="en-US" altLang="zh-CN" dirty="0"/>
                        <a:t>|F</a:t>
                      </a:r>
                      <a:r>
                        <a:rPr lang="en-US" altLang="zh-CN" baseline="-25000" dirty="0"/>
                        <a:t>trap</a:t>
                      </a:r>
                      <a:r>
                        <a:rPr lang="en-US" altLang="zh-CN" baseline="0" dirty="0"/>
                        <a:t>(r</a:t>
                      </a:r>
                      <a:r>
                        <a:rPr lang="en-US" altLang="zh-CN" baseline="-25000" dirty="0"/>
                        <a:t>2</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3</a:t>
                      </a:r>
                      <a:r>
                        <a:rPr lang="en-US" altLang="zh-CN" dirty="0"/>
                        <a:t>|F</a:t>
                      </a:r>
                      <a:r>
                        <a:rPr lang="en-US" altLang="zh-CN" baseline="-25000" dirty="0"/>
                        <a:t>trap</a:t>
                      </a:r>
                      <a:r>
                        <a:rPr lang="en-US" altLang="zh-CN" baseline="0" dirty="0"/>
                        <a:t>(r</a:t>
                      </a:r>
                      <a:r>
                        <a:rPr lang="en-US" altLang="zh-CN" baseline="-25000" dirty="0"/>
                        <a:t>3</a:t>
                      </a:r>
                      <a:r>
                        <a:rPr lang="en-US" altLang="zh-CN" baseline="0" dirty="0"/>
                        <a:t>)</a:t>
                      </a:r>
                      <a:endParaRPr lang="zh-CN" altLang="en-US" baseline="0" dirty="0"/>
                    </a:p>
                  </a:txBody>
                  <a:tcPr/>
                </a:tc>
                <a:extLst>
                  <a:ext uri="{0D108BD9-81ED-4DB2-BD59-A6C34878D82A}">
                    <a16:rowId xmlns:a16="http://schemas.microsoft.com/office/drawing/2014/main" val="1409833186"/>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10481501"/>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24301509"/>
                  </a:ext>
                </a:extLst>
              </a:tr>
            </a:tbl>
          </a:graphicData>
        </a:graphic>
      </p:graphicFrame>
      <p:sp>
        <p:nvSpPr>
          <p:cNvPr id="22" name="文本框 21">
            <a:extLst>
              <a:ext uri="{FF2B5EF4-FFF2-40B4-BE49-F238E27FC236}">
                <a16:creationId xmlns:a16="http://schemas.microsoft.com/office/drawing/2014/main" id="{7A5470BE-24F3-435D-A651-C357C3BC49DF}"/>
              </a:ext>
            </a:extLst>
          </p:cNvPr>
          <p:cNvSpPr txBox="1"/>
          <p:nvPr/>
        </p:nvSpPr>
        <p:spPr>
          <a:xfrm>
            <a:off x="11019811" y="2781858"/>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5" name="文本框 34">
            <a:extLst>
              <a:ext uri="{FF2B5EF4-FFF2-40B4-BE49-F238E27FC236}">
                <a16:creationId xmlns:a16="http://schemas.microsoft.com/office/drawing/2014/main" id="{300D12DC-8103-45F1-BB41-E04C263AAE24}"/>
              </a:ext>
            </a:extLst>
          </p:cNvPr>
          <p:cNvSpPr txBox="1"/>
          <p:nvPr/>
        </p:nvSpPr>
        <p:spPr>
          <a:xfrm>
            <a:off x="546753" y="1292051"/>
            <a:ext cx="3216876" cy="527709"/>
          </a:xfrm>
          <a:prstGeom prst="rect">
            <a:avLst/>
          </a:prstGeom>
          <a:noFill/>
        </p:spPr>
        <p:txBody>
          <a:bodyPr wrap="square" rtlCol="0">
            <a:spAutoFit/>
          </a:bodyPr>
          <a:lstStyle/>
          <a:p>
            <a:pPr>
              <a:lnSpc>
                <a:spcPct val="130000"/>
              </a:lnSpc>
              <a:spcBef>
                <a:spcPts val="600"/>
              </a:spcBef>
            </a:pPr>
            <a:r>
              <a:rPr lang="zh-CN" altLang="en-US" sz="2400" kern="0" dirty="0">
                <a:latin typeface="Calibri" panose="020F0502020204030204" pitchFamily="34" charset="0"/>
                <a:ea typeface="黑体" panose="02010609060101010101" pitchFamily="49" charset="-122"/>
                <a:cs typeface="Calibri" panose="020F0502020204030204" pitchFamily="34" charset="0"/>
                <a:sym typeface="+mn-lt"/>
              </a:rPr>
              <a:t>②</a:t>
            </a:r>
            <a:r>
              <a:rPr lang="en-US" altLang="zh-CN" sz="2400" kern="0" dirty="0" err="1">
                <a:latin typeface="Calibri" panose="020F0502020204030204" pitchFamily="34" charset="0"/>
                <a:ea typeface="黑体" panose="02010609060101010101" pitchFamily="49" charset="-122"/>
                <a:cs typeface="Calibri" panose="020F0502020204030204" pitchFamily="34" charset="0"/>
                <a:sym typeface="+mn-lt"/>
              </a:rPr>
              <a:t>Inveted</a:t>
            </a:r>
            <a:r>
              <a:rPr lang="en-US" altLang="zh-CN" sz="2400" kern="0" dirty="0">
                <a:latin typeface="Calibri" panose="020F0502020204030204" pitchFamily="34" charset="0"/>
                <a:ea typeface="黑体" panose="02010609060101010101" pitchFamily="49" charset="-122"/>
                <a:cs typeface="Calibri" panose="020F0502020204030204" pitchFamily="34" charset="0"/>
                <a:sym typeface="+mn-lt"/>
              </a:rPr>
              <a:t> index not hit</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7" name="文本框 36">
            <a:extLst>
              <a:ext uri="{FF2B5EF4-FFF2-40B4-BE49-F238E27FC236}">
                <a16:creationId xmlns:a16="http://schemas.microsoft.com/office/drawing/2014/main" id="{E60E6DBC-3F10-4736-8BF4-CFE53B640D00}"/>
              </a:ext>
            </a:extLst>
          </p:cNvPr>
          <p:cNvSpPr txBox="1"/>
          <p:nvPr/>
        </p:nvSpPr>
        <p:spPr>
          <a:xfrm>
            <a:off x="7628686" y="3989710"/>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cxnSp>
        <p:nvCxnSpPr>
          <p:cNvPr id="38" name="直接箭头连接符 37">
            <a:extLst>
              <a:ext uri="{FF2B5EF4-FFF2-40B4-BE49-F238E27FC236}">
                <a16:creationId xmlns:a16="http://schemas.microsoft.com/office/drawing/2014/main" id="{AC75DC8F-E903-470E-9035-D0AE05D884A3}"/>
              </a:ext>
            </a:extLst>
          </p:cNvPr>
          <p:cNvCxnSpPr>
            <a:cxnSpLocks/>
            <a:endCxn id="21" idx="1"/>
          </p:cNvCxnSpPr>
          <p:nvPr/>
        </p:nvCxnSpPr>
        <p:spPr>
          <a:xfrm flipV="1">
            <a:off x="3132273" y="3336318"/>
            <a:ext cx="2000011" cy="254538"/>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D941EBC-C9FA-41BC-A0CB-DA2EF02E6D23}"/>
              </a:ext>
            </a:extLst>
          </p:cNvPr>
          <p:cNvCxnSpPr>
            <a:cxnSpLocks/>
            <a:endCxn id="44" idx="3"/>
          </p:cNvCxnSpPr>
          <p:nvPr/>
        </p:nvCxnSpPr>
        <p:spPr>
          <a:xfrm flipH="1">
            <a:off x="3276667" y="3441977"/>
            <a:ext cx="1776950" cy="142528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表格 43">
            <a:extLst>
              <a:ext uri="{FF2B5EF4-FFF2-40B4-BE49-F238E27FC236}">
                <a16:creationId xmlns:a16="http://schemas.microsoft.com/office/drawing/2014/main" id="{DCBDE75E-4E8C-4582-9A3D-5570BC161C22}"/>
              </a:ext>
            </a:extLst>
          </p:cNvPr>
          <p:cNvGraphicFramePr>
            <a:graphicFrameLocks noGrp="1"/>
          </p:cNvGraphicFramePr>
          <p:nvPr>
            <p:extLst>
              <p:ext uri="{D42A27DB-BD31-4B8C-83A1-F6EECF244321}">
                <p14:modId xmlns:p14="http://schemas.microsoft.com/office/powerpoint/2010/main" val="1603314690"/>
              </p:ext>
            </p:extLst>
          </p:nvPr>
        </p:nvGraphicFramePr>
        <p:xfrm>
          <a:off x="794594" y="4684384"/>
          <a:ext cx="2482073" cy="365760"/>
        </p:xfrm>
        <a:graphic>
          <a:graphicData uri="http://schemas.openxmlformats.org/drawingml/2006/table">
            <a:tbl>
              <a:tblPr firstRow="1" bandRow="1">
                <a:tableStyleId>{5C22544A-7EE6-4342-B048-85BDC9FD1C3A}</a:tableStyleId>
              </a:tblPr>
              <a:tblGrid>
                <a:gridCol w="2482073">
                  <a:extLst>
                    <a:ext uri="{9D8B030D-6E8A-4147-A177-3AD203B41FA5}">
                      <a16:colId xmlns:a16="http://schemas.microsoft.com/office/drawing/2014/main" val="409484730"/>
                    </a:ext>
                  </a:extLst>
                </a:gridCol>
              </a:tblGrid>
              <a:tr h="322107">
                <a:tc>
                  <a:txBody>
                    <a:bodyPr/>
                    <a:lstStyle/>
                    <a:p>
                      <a:r>
                        <a:rPr lang="en-US" altLang="zh-CN" dirty="0"/>
                        <a:t>Trapdoor, File id(list)</a:t>
                      </a:r>
                      <a:endParaRPr lang="zh-CN" altLang="en-US" dirty="0"/>
                    </a:p>
                  </a:txBody>
                  <a:tcPr/>
                </a:tc>
                <a:extLst>
                  <a:ext uri="{0D108BD9-81ED-4DB2-BD59-A6C34878D82A}">
                    <a16:rowId xmlns:a16="http://schemas.microsoft.com/office/drawing/2014/main" val="4232001770"/>
                  </a:ext>
                </a:extLst>
              </a:tr>
            </a:tbl>
          </a:graphicData>
        </a:graphic>
      </p:graphicFrame>
      <p:graphicFrame>
        <p:nvGraphicFramePr>
          <p:cNvPr id="46" name="表格 45">
            <a:extLst>
              <a:ext uri="{FF2B5EF4-FFF2-40B4-BE49-F238E27FC236}">
                <a16:creationId xmlns:a16="http://schemas.microsoft.com/office/drawing/2014/main" id="{D79D5356-53DB-4D03-9D12-E3494AC13E5C}"/>
              </a:ext>
            </a:extLst>
          </p:cNvPr>
          <p:cNvGraphicFramePr>
            <a:graphicFrameLocks noGrp="1"/>
          </p:cNvGraphicFramePr>
          <p:nvPr>
            <p:extLst>
              <p:ext uri="{D42A27DB-BD31-4B8C-83A1-F6EECF244321}">
                <p14:modId xmlns:p14="http://schemas.microsoft.com/office/powerpoint/2010/main" val="3947315317"/>
              </p:ext>
            </p:extLst>
          </p:nvPr>
        </p:nvGraphicFramePr>
        <p:xfrm>
          <a:off x="5153449" y="4735505"/>
          <a:ext cx="5119012" cy="1112520"/>
        </p:xfrm>
        <a:graphic>
          <a:graphicData uri="http://schemas.openxmlformats.org/drawingml/2006/table">
            <a:tbl>
              <a:tblPr firstRow="1" bandRow="1">
                <a:tableStyleId>{5C22544A-7EE6-4342-B048-85BDC9FD1C3A}</a:tableStyleId>
              </a:tblPr>
              <a:tblGrid>
                <a:gridCol w="1279753">
                  <a:extLst>
                    <a:ext uri="{9D8B030D-6E8A-4147-A177-3AD203B41FA5}">
                      <a16:colId xmlns:a16="http://schemas.microsoft.com/office/drawing/2014/main" val="3809872240"/>
                    </a:ext>
                  </a:extLst>
                </a:gridCol>
                <a:gridCol w="1279753">
                  <a:extLst>
                    <a:ext uri="{9D8B030D-6E8A-4147-A177-3AD203B41FA5}">
                      <a16:colId xmlns:a16="http://schemas.microsoft.com/office/drawing/2014/main" val="2645634970"/>
                    </a:ext>
                  </a:extLst>
                </a:gridCol>
                <a:gridCol w="1279753">
                  <a:extLst>
                    <a:ext uri="{9D8B030D-6E8A-4147-A177-3AD203B41FA5}">
                      <a16:colId xmlns:a16="http://schemas.microsoft.com/office/drawing/2014/main" val="2853645178"/>
                    </a:ext>
                  </a:extLst>
                </a:gridCol>
                <a:gridCol w="1279753">
                  <a:extLst>
                    <a:ext uri="{9D8B030D-6E8A-4147-A177-3AD203B41FA5}">
                      <a16:colId xmlns:a16="http://schemas.microsoft.com/office/drawing/2014/main" val="1022787832"/>
                    </a:ext>
                  </a:extLst>
                </a:gridCol>
              </a:tblGrid>
              <a:tr h="370840">
                <a:tc>
                  <a:txBody>
                    <a:bodyPr/>
                    <a:lstStyle/>
                    <a:p>
                      <a:r>
                        <a:rPr lang="en-US" altLang="zh-CN" dirty="0"/>
                        <a:t>Trapdoor</a:t>
                      </a:r>
                      <a:endParaRPr lang="zh-CN" altLang="en-US" dirty="0"/>
                    </a:p>
                  </a:txBody>
                  <a:tcPr>
                    <a:solidFill>
                      <a:schemeClr val="accent1"/>
                    </a:solidFill>
                  </a:tcPr>
                </a:tc>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dirty="0"/>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sp>
        <p:nvSpPr>
          <p:cNvPr id="51" name="文本框 50">
            <a:extLst>
              <a:ext uri="{FF2B5EF4-FFF2-40B4-BE49-F238E27FC236}">
                <a16:creationId xmlns:a16="http://schemas.microsoft.com/office/drawing/2014/main" id="{F2A6F298-C74F-4374-8043-8A64476B8D49}"/>
              </a:ext>
            </a:extLst>
          </p:cNvPr>
          <p:cNvSpPr txBox="1"/>
          <p:nvPr/>
        </p:nvSpPr>
        <p:spPr>
          <a:xfrm>
            <a:off x="7628686" y="5965999"/>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sp>
        <p:nvSpPr>
          <p:cNvPr id="52" name="文本框 51">
            <a:extLst>
              <a:ext uri="{FF2B5EF4-FFF2-40B4-BE49-F238E27FC236}">
                <a16:creationId xmlns:a16="http://schemas.microsoft.com/office/drawing/2014/main" id="{48799CC9-8075-42EF-BDB5-8141A4B6E4DA}"/>
              </a:ext>
            </a:extLst>
          </p:cNvPr>
          <p:cNvSpPr txBox="1"/>
          <p:nvPr/>
        </p:nvSpPr>
        <p:spPr>
          <a:xfrm>
            <a:off x="10435677" y="4732925"/>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53" name="直接箭头连接符 52">
            <a:extLst>
              <a:ext uri="{FF2B5EF4-FFF2-40B4-BE49-F238E27FC236}">
                <a16:creationId xmlns:a16="http://schemas.microsoft.com/office/drawing/2014/main" id="{18AC628E-BF5A-459F-9588-99E65A60CD30}"/>
              </a:ext>
            </a:extLst>
          </p:cNvPr>
          <p:cNvCxnSpPr>
            <a:cxnSpLocks/>
            <a:stCxn id="44" idx="3"/>
            <a:endCxn id="46" idx="1"/>
          </p:cNvCxnSpPr>
          <p:nvPr/>
        </p:nvCxnSpPr>
        <p:spPr>
          <a:xfrm>
            <a:off x="3276667" y="4867264"/>
            <a:ext cx="1876782" cy="42450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E4F1F09E-D6A5-487D-BC18-38A3F0645697}"/>
              </a:ext>
            </a:extLst>
          </p:cNvPr>
          <p:cNvSpPr txBox="1"/>
          <p:nvPr/>
        </p:nvSpPr>
        <p:spPr>
          <a:xfrm>
            <a:off x="3694331" y="1427921"/>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search</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59" name="文本框 58">
            <a:extLst>
              <a:ext uri="{FF2B5EF4-FFF2-40B4-BE49-F238E27FC236}">
                <a16:creationId xmlns:a16="http://schemas.microsoft.com/office/drawing/2014/main" id="{4678FFF0-547B-4DE7-AD41-D283E888FD72}"/>
              </a:ext>
            </a:extLst>
          </p:cNvPr>
          <p:cNvSpPr txBox="1"/>
          <p:nvPr/>
        </p:nvSpPr>
        <p:spPr>
          <a:xfrm>
            <a:off x="4518212" y="2132116"/>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return</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0" name="文本框 59">
            <a:extLst>
              <a:ext uri="{FF2B5EF4-FFF2-40B4-BE49-F238E27FC236}">
                <a16:creationId xmlns:a16="http://schemas.microsoft.com/office/drawing/2014/main" id="{336E38CF-0B87-4EFB-99B8-3303335BD012}"/>
              </a:ext>
            </a:extLst>
          </p:cNvPr>
          <p:cNvSpPr txBox="1"/>
          <p:nvPr/>
        </p:nvSpPr>
        <p:spPr>
          <a:xfrm>
            <a:off x="3851577" y="2914255"/>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search</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1" name="文本框 60">
            <a:extLst>
              <a:ext uri="{FF2B5EF4-FFF2-40B4-BE49-F238E27FC236}">
                <a16:creationId xmlns:a16="http://schemas.microsoft.com/office/drawing/2014/main" id="{05C95D99-9972-45E2-8AB2-75D11F0B60F0}"/>
              </a:ext>
            </a:extLst>
          </p:cNvPr>
          <p:cNvSpPr txBox="1"/>
          <p:nvPr/>
        </p:nvSpPr>
        <p:spPr>
          <a:xfrm>
            <a:off x="4177724" y="3997372"/>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return</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2" name="文本框 61">
            <a:extLst>
              <a:ext uri="{FF2B5EF4-FFF2-40B4-BE49-F238E27FC236}">
                <a16:creationId xmlns:a16="http://schemas.microsoft.com/office/drawing/2014/main" id="{B7DC040C-D706-436D-9C4D-25035267851E}"/>
              </a:ext>
            </a:extLst>
          </p:cNvPr>
          <p:cNvSpPr txBox="1"/>
          <p:nvPr/>
        </p:nvSpPr>
        <p:spPr>
          <a:xfrm>
            <a:off x="4039562" y="4587743"/>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add</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64" name="表格 63">
            <a:extLst>
              <a:ext uri="{FF2B5EF4-FFF2-40B4-BE49-F238E27FC236}">
                <a16:creationId xmlns:a16="http://schemas.microsoft.com/office/drawing/2014/main" id="{F5CDDCC7-07E5-4088-BFE9-10E6B74EC2A9}"/>
              </a:ext>
            </a:extLst>
          </p:cNvPr>
          <p:cNvGraphicFramePr>
            <a:graphicFrameLocks noGrp="1"/>
          </p:cNvGraphicFramePr>
          <p:nvPr>
            <p:extLst>
              <p:ext uri="{D42A27DB-BD31-4B8C-83A1-F6EECF244321}">
                <p14:modId xmlns:p14="http://schemas.microsoft.com/office/powerpoint/2010/main" val="109202761"/>
              </p:ext>
            </p:extLst>
          </p:nvPr>
        </p:nvGraphicFramePr>
        <p:xfrm>
          <a:off x="214256" y="6145343"/>
          <a:ext cx="5632155" cy="370840"/>
        </p:xfrm>
        <a:graphic>
          <a:graphicData uri="http://schemas.openxmlformats.org/drawingml/2006/table">
            <a:tbl>
              <a:tblPr firstRow="1" bandRow="1">
                <a:tableStyleId>{5C22544A-7EE6-4342-B048-85BDC9FD1C3A}</a:tableStyleId>
              </a:tblPr>
              <a:tblGrid>
                <a:gridCol w="1126431">
                  <a:extLst>
                    <a:ext uri="{9D8B030D-6E8A-4147-A177-3AD203B41FA5}">
                      <a16:colId xmlns:a16="http://schemas.microsoft.com/office/drawing/2014/main" val="1612002391"/>
                    </a:ext>
                  </a:extLst>
                </a:gridCol>
                <a:gridCol w="1126431">
                  <a:extLst>
                    <a:ext uri="{9D8B030D-6E8A-4147-A177-3AD203B41FA5}">
                      <a16:colId xmlns:a16="http://schemas.microsoft.com/office/drawing/2014/main" val="2754722710"/>
                    </a:ext>
                  </a:extLst>
                </a:gridCol>
                <a:gridCol w="1126431">
                  <a:extLst>
                    <a:ext uri="{9D8B030D-6E8A-4147-A177-3AD203B41FA5}">
                      <a16:colId xmlns:a16="http://schemas.microsoft.com/office/drawing/2014/main" val="165097585"/>
                    </a:ext>
                  </a:extLst>
                </a:gridCol>
                <a:gridCol w="1126431">
                  <a:extLst>
                    <a:ext uri="{9D8B030D-6E8A-4147-A177-3AD203B41FA5}">
                      <a16:colId xmlns:a16="http://schemas.microsoft.com/office/drawing/2014/main" val="19609632"/>
                    </a:ext>
                  </a:extLst>
                </a:gridCol>
                <a:gridCol w="1126431">
                  <a:extLst>
                    <a:ext uri="{9D8B030D-6E8A-4147-A177-3AD203B41FA5}">
                      <a16:colId xmlns:a16="http://schemas.microsoft.com/office/drawing/2014/main" val="238565298"/>
                    </a:ext>
                  </a:extLst>
                </a:gridCol>
              </a:tblGrid>
              <a:tr h="370840">
                <a:tc>
                  <a:txBody>
                    <a:bodyPr/>
                    <a:lstStyle/>
                    <a:p>
                      <a:r>
                        <a:rPr lang="en-US" altLang="zh-CN" dirty="0"/>
                        <a:t>File1</a:t>
                      </a:r>
                      <a:endParaRPr lang="zh-CN" altLang="en-US" dirty="0"/>
                    </a:p>
                  </a:txBody>
                  <a:tcPr/>
                </a:tc>
                <a:tc>
                  <a:txBody>
                    <a:bodyPr/>
                    <a:lstStyle/>
                    <a:p>
                      <a:r>
                        <a:rPr lang="en-US" altLang="zh-CN" b="0" dirty="0"/>
                        <a:t>File2</a:t>
                      </a:r>
                      <a:endParaRPr lang="zh-CN" altLang="en-US" b="0" dirty="0"/>
                    </a:p>
                  </a:txBody>
                  <a:tcPr/>
                </a:tc>
                <a:tc>
                  <a:txBody>
                    <a:bodyPr/>
                    <a:lstStyle/>
                    <a:p>
                      <a:r>
                        <a:rPr lang="en-US" altLang="zh-CN" dirty="0"/>
                        <a:t>File3</a:t>
                      </a:r>
                      <a:endParaRPr lang="zh-CN" altLang="en-US" dirty="0"/>
                    </a:p>
                  </a:txBody>
                  <a:tcPr/>
                </a:tc>
                <a:tc>
                  <a:txBody>
                    <a:bodyPr/>
                    <a:lstStyle/>
                    <a:p>
                      <a:r>
                        <a:rPr lang="en-US" altLang="zh-CN" dirty="0"/>
                        <a:t>File4</a:t>
                      </a:r>
                      <a:endParaRPr lang="zh-CN" altLang="en-US" dirty="0"/>
                    </a:p>
                  </a:txBody>
                  <a:tcPr/>
                </a:tc>
                <a:tc>
                  <a:txBody>
                    <a:bodyPr/>
                    <a:lstStyle/>
                    <a:p>
                      <a:r>
                        <a:rPr lang="en-US" altLang="zh-CN" dirty="0"/>
                        <a:t>file</a:t>
                      </a:r>
                      <a:endParaRPr lang="zh-CN" altLang="en-US" dirty="0"/>
                    </a:p>
                  </a:txBody>
                  <a:tcPr/>
                </a:tc>
                <a:extLst>
                  <a:ext uri="{0D108BD9-81ED-4DB2-BD59-A6C34878D82A}">
                    <a16:rowId xmlns:a16="http://schemas.microsoft.com/office/drawing/2014/main" val="536247595"/>
                  </a:ext>
                </a:extLst>
              </a:tr>
            </a:tbl>
          </a:graphicData>
        </a:graphic>
      </p:graphicFrame>
      <p:sp>
        <p:nvSpPr>
          <p:cNvPr id="65" name="文本框 64">
            <a:extLst>
              <a:ext uri="{FF2B5EF4-FFF2-40B4-BE49-F238E27FC236}">
                <a16:creationId xmlns:a16="http://schemas.microsoft.com/office/drawing/2014/main" id="{E1D2DF25-D9A1-4DFB-A7BE-FEBC6303AE5F}"/>
              </a:ext>
            </a:extLst>
          </p:cNvPr>
          <p:cNvSpPr txBox="1"/>
          <p:nvPr/>
        </p:nvSpPr>
        <p:spPr>
          <a:xfrm>
            <a:off x="5846411" y="5771362"/>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66" name="直接箭头连接符 65">
            <a:extLst>
              <a:ext uri="{FF2B5EF4-FFF2-40B4-BE49-F238E27FC236}">
                <a16:creationId xmlns:a16="http://schemas.microsoft.com/office/drawing/2014/main" id="{5FBF6EDC-E534-4DA4-BE31-DF0C9A0F7E22}"/>
              </a:ext>
            </a:extLst>
          </p:cNvPr>
          <p:cNvCxnSpPr>
            <a:cxnSpLocks/>
            <a:stCxn id="44" idx="2"/>
          </p:cNvCxnSpPr>
          <p:nvPr/>
        </p:nvCxnSpPr>
        <p:spPr>
          <a:xfrm flipH="1">
            <a:off x="2022799" y="5050144"/>
            <a:ext cx="12831" cy="10951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BC7F4076-7D8A-4CC7-960E-CF5130D8A11D}"/>
              </a:ext>
            </a:extLst>
          </p:cNvPr>
          <p:cNvSpPr txBox="1"/>
          <p:nvPr/>
        </p:nvSpPr>
        <p:spPr>
          <a:xfrm>
            <a:off x="6950307" y="4289938"/>
            <a:ext cx="2442257" cy="460126"/>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Inverted Index</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1" name="文本框 30">
            <a:extLst>
              <a:ext uri="{FF2B5EF4-FFF2-40B4-BE49-F238E27FC236}">
                <a16:creationId xmlns:a16="http://schemas.microsoft.com/office/drawing/2014/main" id="{198A907F-32AF-402B-8E8E-D2456EF4CEC0}"/>
              </a:ext>
            </a:extLst>
          </p:cNvPr>
          <p:cNvSpPr txBox="1"/>
          <p:nvPr/>
        </p:nvSpPr>
        <p:spPr>
          <a:xfrm>
            <a:off x="6723390" y="2335041"/>
            <a:ext cx="2442257" cy="460126"/>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Data</a:t>
            </a:r>
            <a:r>
              <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rPr>
              <a:t> </a:t>
            </a: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dictionary</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086063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EB08059-4359-4760-8FB7-BA03AC06752E}"/>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68829531-9B1A-482F-ACEB-4D004A6BC0C7}"/>
              </a:ext>
            </a:extLst>
          </p:cNvPr>
          <p:cNvSpPr>
            <a:spLocks noGrp="1"/>
          </p:cNvSpPr>
          <p:nvPr>
            <p:ph type="body" sz="quarter" idx="12"/>
          </p:nvPr>
        </p:nvSpPr>
        <p:spPr/>
        <p:txBody>
          <a:bodyPr/>
          <a:lstStyle/>
          <a:p>
            <a:r>
              <a:rPr lang="en-US" altLang="zh-CN" dirty="0"/>
              <a:t>Research plan</a:t>
            </a:r>
            <a:endParaRPr lang="zh-CN" altLang="en-US" dirty="0"/>
          </a:p>
        </p:txBody>
      </p:sp>
      <p:sp>
        <p:nvSpPr>
          <p:cNvPr id="5" name="文本框 4">
            <a:extLst>
              <a:ext uri="{FF2B5EF4-FFF2-40B4-BE49-F238E27FC236}">
                <a16:creationId xmlns:a16="http://schemas.microsoft.com/office/drawing/2014/main" id="{1CF33EED-6E42-443C-88BA-04E383006120}"/>
              </a:ext>
            </a:extLst>
          </p:cNvPr>
          <p:cNvSpPr txBox="1"/>
          <p:nvPr/>
        </p:nvSpPr>
        <p:spPr>
          <a:xfrm>
            <a:off x="749820" y="1390261"/>
            <a:ext cx="10521560" cy="2768450"/>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Challenge 3: What is the definition of a secure cloud storage system?</a:t>
            </a:r>
          </a:p>
          <a:p>
            <a:pPr>
              <a:lnSpc>
                <a:spcPct val="130000"/>
              </a:lnSpc>
              <a:spcBef>
                <a:spcPts val="600"/>
              </a:spcBef>
            </a:pPr>
            <a:endParaRPr lang="en-US" altLang="zh-CN" sz="2000" kern="0" dirty="0">
              <a:latin typeface="微软雅黑" panose="020B0503020204020204" pitchFamily="34" charset="-122"/>
              <a:ea typeface="微软雅黑" panose="020B0503020204020204" pitchFamily="34" charset="-122"/>
              <a:cs typeface="+mn-ea"/>
              <a:sym typeface="+mn-lt"/>
            </a:endParaRPr>
          </a:p>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 order to define a secure cloud storage system, we must analyze  threat models in existing cloud storage systems</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Untrusted server</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Untrusted network channel</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 name="文本框 5">
            <a:extLst>
              <a:ext uri="{FF2B5EF4-FFF2-40B4-BE49-F238E27FC236}">
                <a16:creationId xmlns:a16="http://schemas.microsoft.com/office/drawing/2014/main" id="{D1E82BEE-9209-49E6-B774-28E53EE66313}"/>
              </a:ext>
            </a:extLst>
          </p:cNvPr>
          <p:cNvSpPr txBox="1"/>
          <p:nvPr/>
        </p:nvSpPr>
        <p:spPr>
          <a:xfrm>
            <a:off x="749820" y="4348064"/>
            <a:ext cx="10394302" cy="1414233"/>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So a secure cloud storage system should have the following properties</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 the process of storing ,data should be encrypted by the user and stored on the server</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 the transmission process, we also need to encrypt the transmitted data stream first.</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849193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1B3D1E7-E647-4915-8063-B51355DA0E45}"/>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60980AB0-EE7D-4F29-B20E-ED63F74B17BD}"/>
              </a:ext>
            </a:extLst>
          </p:cNvPr>
          <p:cNvSpPr>
            <a:spLocks noGrp="1"/>
          </p:cNvSpPr>
          <p:nvPr>
            <p:ph type="body" sz="quarter" idx="12"/>
          </p:nvPr>
        </p:nvSpPr>
        <p:spPr/>
        <p:txBody>
          <a:bodyPr/>
          <a:lstStyle/>
          <a:p>
            <a:r>
              <a:rPr kumimoji="1" lang="en-US" altLang="zh-CN" dirty="0"/>
              <a:t>Research plan</a:t>
            </a:r>
            <a:endParaRPr kumimoji="1" lang="zh-CN" altLang="en-US" dirty="0"/>
          </a:p>
        </p:txBody>
      </p:sp>
      <p:sp>
        <p:nvSpPr>
          <p:cNvPr id="5" name="文本框 4">
            <a:extLst>
              <a:ext uri="{FF2B5EF4-FFF2-40B4-BE49-F238E27FC236}">
                <a16:creationId xmlns:a16="http://schemas.microsoft.com/office/drawing/2014/main" id="{847C5242-E7F1-48E1-B0F1-6DDFB0637E5A}"/>
              </a:ext>
            </a:extLst>
          </p:cNvPr>
          <p:cNvSpPr txBox="1"/>
          <p:nvPr/>
        </p:nvSpPr>
        <p:spPr>
          <a:xfrm>
            <a:off x="643812" y="1312173"/>
            <a:ext cx="11103428" cy="460126"/>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Challenge 4:How to design a secure cloud storage system with searchable encryption?</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 name="文本框 5">
            <a:extLst>
              <a:ext uri="{FF2B5EF4-FFF2-40B4-BE49-F238E27FC236}">
                <a16:creationId xmlns:a16="http://schemas.microsoft.com/office/drawing/2014/main" id="{147B9F27-61A4-4895-9E22-DBC78F43B4DD}"/>
              </a:ext>
            </a:extLst>
          </p:cNvPr>
          <p:cNvSpPr txBox="1"/>
          <p:nvPr/>
        </p:nvSpPr>
        <p:spPr>
          <a:xfrm>
            <a:off x="643812" y="2176777"/>
            <a:ext cx="10748866" cy="3314754"/>
          </a:xfrm>
          <a:prstGeom prst="rect">
            <a:avLst/>
          </a:prstGeom>
          <a:noFill/>
        </p:spPr>
        <p:txBody>
          <a:bodyPr wrap="square" rtlCol="0">
            <a:spAutoFit/>
          </a:bodyPr>
          <a:lstStyle/>
          <a:p>
            <a:pPr marL="342900" indent="-34290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Combining the previous discussion on security and searchable encryption technology, we summarize the characteristics of a cloud storage system with searchable encryption.</a:t>
            </a:r>
          </a:p>
          <a:p>
            <a:pPr marL="800089" lvl="1"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Data stored securely on the server</a:t>
            </a:r>
          </a:p>
          <a:p>
            <a:pPr marL="800089" lvl="1"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Data can also be transmitted securely even in an unreliable channels</a:t>
            </a:r>
          </a:p>
          <a:p>
            <a:pPr marL="800089" lvl="1"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Searchable encryption technology can be used in the new cloud storage system</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54843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4DB7F93-0C7D-4A1B-BB7F-81F44412360C}"/>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66468050-4866-4B7A-8761-AAE74C488C1C}"/>
              </a:ext>
            </a:extLst>
          </p:cNvPr>
          <p:cNvSpPr>
            <a:spLocks noGrp="1"/>
          </p:cNvSpPr>
          <p:nvPr>
            <p:ph type="body" sz="quarter" idx="12"/>
          </p:nvPr>
        </p:nvSpPr>
        <p:spPr/>
        <p:txBody>
          <a:bodyPr/>
          <a:lstStyle/>
          <a:p>
            <a:r>
              <a:rPr kumimoji="1" lang="en-US" altLang="zh-CN" dirty="0"/>
              <a:t>Research plan</a:t>
            </a:r>
            <a:endParaRPr kumimoji="1" lang="zh-CN" altLang="en-US" dirty="0"/>
          </a:p>
        </p:txBody>
      </p:sp>
      <p:sp>
        <p:nvSpPr>
          <p:cNvPr id="5" name="文本框 4">
            <a:extLst>
              <a:ext uri="{FF2B5EF4-FFF2-40B4-BE49-F238E27FC236}">
                <a16:creationId xmlns:a16="http://schemas.microsoft.com/office/drawing/2014/main" id="{5E41C8DC-738B-4781-9E49-0DE0F563F71F}"/>
              </a:ext>
            </a:extLst>
          </p:cNvPr>
          <p:cNvSpPr txBox="1"/>
          <p:nvPr/>
        </p:nvSpPr>
        <p:spPr>
          <a:xfrm>
            <a:off x="654756" y="1399822"/>
            <a:ext cx="10927644" cy="2284921"/>
          </a:xfrm>
          <a:prstGeom prst="rect">
            <a:avLst/>
          </a:prstGeom>
          <a:noFill/>
        </p:spPr>
        <p:txBody>
          <a:bodyPr wrap="square" rtlCol="0">
            <a:spAutoFit/>
          </a:bodyPr>
          <a:lstStyle/>
          <a:p>
            <a:pPr>
              <a:lnSpc>
                <a:spcPct val="130000"/>
              </a:lnSpc>
              <a:spcBef>
                <a:spcPts val="600"/>
              </a:spcBef>
            </a:pPr>
            <a:r>
              <a:rPr lang="en-US" altLang="zh-CN" sz="2800" kern="0" dirty="0">
                <a:latin typeface="Calibri" panose="020F0502020204030204" pitchFamily="34" charset="0"/>
                <a:ea typeface="微软雅黑" panose="020B0503020204020204" pitchFamily="34" charset="-122"/>
                <a:cs typeface="Calibri" panose="020F0502020204030204" pitchFamily="34" charset="0"/>
                <a:sym typeface="+mn-lt"/>
              </a:rPr>
              <a:t>New cloud storage system</a:t>
            </a:r>
          </a:p>
          <a:p>
            <a:pPr>
              <a:lnSpc>
                <a:spcPct val="130000"/>
              </a:lnSpc>
              <a:spcBef>
                <a:spcPts val="600"/>
              </a:spcBef>
            </a:pPr>
            <a:endPar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endParaRPr>
          </a:p>
          <a:p>
            <a:pPr marL="342900" indent="-342900">
              <a:lnSpc>
                <a:spcPct val="130000"/>
              </a:lnSpc>
              <a:spcBef>
                <a:spcPts val="600"/>
              </a:spcBef>
              <a:buFont typeface="Wingdings" panose="05000000000000000000" pitchFamily="2" charset="2"/>
              <a:buChar char="n"/>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Taking into account the above requirements, we make the following design</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Data is encrypted before uploaded, and decrypted after downloading</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pic>
        <p:nvPicPr>
          <p:cNvPr id="9" name="图片 8">
            <a:extLst>
              <a:ext uri="{FF2B5EF4-FFF2-40B4-BE49-F238E27FC236}">
                <a16:creationId xmlns:a16="http://schemas.microsoft.com/office/drawing/2014/main" id="{B5040391-7C4B-4AE7-9975-1B109FAFD574}"/>
              </a:ext>
            </a:extLst>
          </p:cNvPr>
          <p:cNvPicPr>
            <a:picLocks noChangeAspect="1"/>
          </p:cNvPicPr>
          <p:nvPr/>
        </p:nvPicPr>
        <p:blipFill>
          <a:blip r:embed="rId3"/>
          <a:stretch>
            <a:fillRect/>
          </a:stretch>
        </p:blipFill>
        <p:spPr>
          <a:xfrm>
            <a:off x="1086523" y="3437296"/>
            <a:ext cx="9694190" cy="3209111"/>
          </a:xfrm>
          <a:prstGeom prst="rect">
            <a:avLst/>
          </a:prstGeom>
        </p:spPr>
      </p:pic>
    </p:spTree>
    <p:extLst>
      <p:ext uri="{BB962C8B-B14F-4D97-AF65-F5344CB8AC3E}">
        <p14:creationId xmlns:p14="http://schemas.microsoft.com/office/powerpoint/2010/main" val="4281709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8495F7D-EED7-4A53-BFC4-F87180E9F65F}"/>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79827AC0-02D8-4EC8-81A8-0A5691F999D7}"/>
              </a:ext>
            </a:extLst>
          </p:cNvPr>
          <p:cNvSpPr>
            <a:spLocks noGrp="1"/>
          </p:cNvSpPr>
          <p:nvPr>
            <p:ph type="body" sz="quarter" idx="12"/>
          </p:nvPr>
        </p:nvSpPr>
        <p:spPr/>
        <p:txBody>
          <a:bodyPr/>
          <a:lstStyle/>
          <a:p>
            <a:r>
              <a:rPr kumimoji="1" lang="en-US" altLang="zh-CN" dirty="0"/>
              <a:t>Research plan</a:t>
            </a:r>
            <a:endParaRPr kumimoji="1" lang="zh-CN" altLang="en-US" dirty="0"/>
          </a:p>
        </p:txBody>
      </p:sp>
      <p:sp>
        <p:nvSpPr>
          <p:cNvPr id="5" name="文本框 4">
            <a:extLst>
              <a:ext uri="{FF2B5EF4-FFF2-40B4-BE49-F238E27FC236}">
                <a16:creationId xmlns:a16="http://schemas.microsoft.com/office/drawing/2014/main" id="{66E4E859-767C-4B90-B008-FC307EEDC354}"/>
              </a:ext>
            </a:extLst>
          </p:cNvPr>
          <p:cNvSpPr txBox="1"/>
          <p:nvPr/>
        </p:nvSpPr>
        <p:spPr>
          <a:xfrm>
            <a:off x="749820" y="1379197"/>
            <a:ext cx="10577982" cy="1891287"/>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Design new transmission modules to ensure reliable and safe transmission process</a:t>
            </a:r>
          </a:p>
          <a:p>
            <a:pPr marL="800089" lvl="1" indent="-342900">
              <a:lnSpc>
                <a:spcPct val="130000"/>
              </a:lnSpc>
              <a:spcBef>
                <a:spcPts val="600"/>
              </a:spcBef>
              <a:buFont typeface="Arial" panose="020B0604020202020204" pitchFamily="34" charset="0"/>
              <a:buChar char="•"/>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Based on UDP</a:t>
            </a:r>
          </a:p>
          <a:p>
            <a:pPr marL="800089" lvl="1" indent="-342900">
              <a:lnSpc>
                <a:spcPct val="130000"/>
              </a:lnSpc>
              <a:spcBef>
                <a:spcPts val="600"/>
              </a:spcBef>
              <a:buFont typeface="Arial" panose="020B0604020202020204" pitchFamily="34" charset="0"/>
              <a:buChar char="•"/>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Encryption</a:t>
            </a:r>
          </a:p>
          <a:p>
            <a:pPr marL="800089" lvl="1" indent="-342900">
              <a:lnSpc>
                <a:spcPct val="130000"/>
              </a:lnSpc>
              <a:spcBef>
                <a:spcPts val="600"/>
              </a:spcBef>
              <a:buFont typeface="Arial" panose="020B0604020202020204" pitchFamily="34" charset="0"/>
              <a:buChar char="•"/>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Calibration mechanism</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pic>
        <p:nvPicPr>
          <p:cNvPr id="9" name="图片 8">
            <a:extLst>
              <a:ext uri="{FF2B5EF4-FFF2-40B4-BE49-F238E27FC236}">
                <a16:creationId xmlns:a16="http://schemas.microsoft.com/office/drawing/2014/main" id="{D7443D4A-703B-4CE7-9FAA-431343960052}"/>
              </a:ext>
            </a:extLst>
          </p:cNvPr>
          <p:cNvPicPr>
            <a:picLocks noChangeAspect="1"/>
          </p:cNvPicPr>
          <p:nvPr/>
        </p:nvPicPr>
        <p:blipFill>
          <a:blip r:embed="rId2"/>
          <a:stretch>
            <a:fillRect/>
          </a:stretch>
        </p:blipFill>
        <p:spPr>
          <a:xfrm>
            <a:off x="1096910" y="3139593"/>
            <a:ext cx="10836536" cy="3264563"/>
          </a:xfrm>
          <a:prstGeom prst="rect">
            <a:avLst/>
          </a:prstGeom>
        </p:spPr>
      </p:pic>
    </p:spTree>
    <p:extLst>
      <p:ext uri="{BB962C8B-B14F-4D97-AF65-F5344CB8AC3E}">
        <p14:creationId xmlns:p14="http://schemas.microsoft.com/office/powerpoint/2010/main" val="192462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One</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Background</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2710594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01B892E-D49F-4E75-B51F-050C4C59F95C}"/>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3A18DF27-AB16-4487-B168-FDB7C128A929}"/>
              </a:ext>
            </a:extLst>
          </p:cNvPr>
          <p:cNvSpPr>
            <a:spLocks noGrp="1"/>
          </p:cNvSpPr>
          <p:nvPr>
            <p:ph type="body" sz="quarter" idx="11"/>
          </p:nvPr>
        </p:nvSpPr>
        <p:spPr/>
        <p:txBody>
          <a:bodyPr/>
          <a:lstStyle/>
          <a:p>
            <a:endParaRPr lang="zh-CN" altLang="en-US"/>
          </a:p>
        </p:txBody>
      </p:sp>
      <p:sp>
        <p:nvSpPr>
          <p:cNvPr id="4" name="文本占位符 3">
            <a:extLst>
              <a:ext uri="{FF2B5EF4-FFF2-40B4-BE49-F238E27FC236}">
                <a16:creationId xmlns:a16="http://schemas.microsoft.com/office/drawing/2014/main" id="{0E479668-2D75-4641-885F-875FBA9E1CD5}"/>
              </a:ext>
            </a:extLst>
          </p:cNvPr>
          <p:cNvSpPr>
            <a:spLocks noGrp="1"/>
          </p:cNvSpPr>
          <p:nvPr>
            <p:ph type="body" sz="quarter" idx="12"/>
          </p:nvPr>
        </p:nvSpPr>
        <p:spPr/>
        <p:txBody>
          <a:bodyPr/>
          <a:lstStyle/>
          <a:p>
            <a:endParaRPr lang="zh-CN" altLang="en-US"/>
          </a:p>
        </p:txBody>
      </p:sp>
      <p:sp>
        <p:nvSpPr>
          <p:cNvPr id="5" name="文本框 4">
            <a:extLst>
              <a:ext uri="{FF2B5EF4-FFF2-40B4-BE49-F238E27FC236}">
                <a16:creationId xmlns:a16="http://schemas.microsoft.com/office/drawing/2014/main" id="{5E1B5891-C734-40D2-9A5E-2FCE16439F5E}"/>
              </a:ext>
            </a:extLst>
          </p:cNvPr>
          <p:cNvSpPr txBox="1"/>
          <p:nvPr/>
        </p:nvSpPr>
        <p:spPr>
          <a:xfrm>
            <a:off x="749820" y="1473798"/>
            <a:ext cx="10481164" cy="460126"/>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Support dynamic searchable encryption</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pic>
        <p:nvPicPr>
          <p:cNvPr id="6" name="图片 5">
            <a:extLst>
              <a:ext uri="{FF2B5EF4-FFF2-40B4-BE49-F238E27FC236}">
                <a16:creationId xmlns:a16="http://schemas.microsoft.com/office/drawing/2014/main" id="{EDA1D15B-2E7B-47DA-86F5-CB89F6DEC522}"/>
              </a:ext>
            </a:extLst>
          </p:cNvPr>
          <p:cNvPicPr>
            <a:picLocks noChangeAspect="1"/>
          </p:cNvPicPr>
          <p:nvPr/>
        </p:nvPicPr>
        <p:blipFill>
          <a:blip r:embed="rId3">
            <a:duotone>
              <a:prstClr val="black"/>
              <a:schemeClr val="bg1">
                <a:lumMod val="85000"/>
                <a:tint val="45000"/>
                <a:satMod val="400000"/>
              </a:schemeClr>
            </a:duotone>
          </a:blip>
          <a:stretch>
            <a:fillRect/>
          </a:stretch>
        </p:blipFill>
        <p:spPr>
          <a:xfrm>
            <a:off x="5693870" y="778955"/>
            <a:ext cx="5980011" cy="4989240"/>
          </a:xfrm>
          <a:prstGeom prst="rect">
            <a:avLst/>
          </a:prstGeom>
        </p:spPr>
      </p:pic>
    </p:spTree>
    <p:extLst>
      <p:ext uri="{BB962C8B-B14F-4D97-AF65-F5344CB8AC3E}">
        <p14:creationId xmlns:p14="http://schemas.microsoft.com/office/powerpoint/2010/main" val="4219085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2D4056-C77E-44F7-8473-5C9AB079C7E2}"/>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653A5159-D134-4205-BEBD-5CE05F294F02}"/>
              </a:ext>
            </a:extLst>
          </p:cNvPr>
          <p:cNvSpPr>
            <a:spLocks noGrp="1"/>
          </p:cNvSpPr>
          <p:nvPr>
            <p:ph type="body" sz="quarter" idx="12"/>
          </p:nvPr>
        </p:nvSpPr>
        <p:spPr/>
        <p:txBody>
          <a:bodyPr/>
          <a:lstStyle/>
          <a:p>
            <a:r>
              <a:rPr lang="en-US" altLang="zh-CN" dirty="0"/>
              <a:t>Research plan</a:t>
            </a:r>
            <a:endParaRPr lang="zh-CN" altLang="en-US" dirty="0"/>
          </a:p>
        </p:txBody>
      </p:sp>
      <p:pic>
        <p:nvPicPr>
          <p:cNvPr id="8" name="图片 7">
            <a:extLst>
              <a:ext uri="{FF2B5EF4-FFF2-40B4-BE49-F238E27FC236}">
                <a16:creationId xmlns:a16="http://schemas.microsoft.com/office/drawing/2014/main" id="{25D58268-F79C-4A43-9001-B1DF15FF124C}"/>
              </a:ext>
            </a:extLst>
          </p:cNvPr>
          <p:cNvPicPr>
            <a:picLocks noChangeAspect="1"/>
          </p:cNvPicPr>
          <p:nvPr/>
        </p:nvPicPr>
        <p:blipFill>
          <a:blip r:embed="rId2"/>
          <a:stretch>
            <a:fillRect/>
          </a:stretch>
        </p:blipFill>
        <p:spPr>
          <a:xfrm>
            <a:off x="4039562" y="712635"/>
            <a:ext cx="9387625" cy="5994758"/>
          </a:xfrm>
          <a:prstGeom prst="rect">
            <a:avLst/>
          </a:prstGeom>
        </p:spPr>
      </p:pic>
      <p:sp>
        <p:nvSpPr>
          <p:cNvPr id="9" name="文本框 8">
            <a:extLst>
              <a:ext uri="{FF2B5EF4-FFF2-40B4-BE49-F238E27FC236}">
                <a16:creationId xmlns:a16="http://schemas.microsoft.com/office/drawing/2014/main" id="{8DCC28DA-40C3-45F3-ABBA-97AAFC59A649}"/>
              </a:ext>
            </a:extLst>
          </p:cNvPr>
          <p:cNvSpPr txBox="1"/>
          <p:nvPr/>
        </p:nvSpPr>
        <p:spPr>
          <a:xfrm>
            <a:off x="693933" y="1646032"/>
            <a:ext cx="3345629" cy="533672"/>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System prototype design</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2327172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Five</a:t>
            </a:r>
            <a:endParaRPr kumimoji="1" lang="zh-CN" altLang="en-US" dirty="0"/>
          </a:p>
        </p:txBody>
      </p:sp>
      <p:sp>
        <p:nvSpPr>
          <p:cNvPr id="3" name="文本占位符 2"/>
          <p:cNvSpPr>
            <a:spLocks noGrp="1"/>
          </p:cNvSpPr>
          <p:nvPr>
            <p:ph type="body" sz="quarter" idx="11"/>
          </p:nvPr>
        </p:nvSpPr>
        <p:spPr>
          <a:xfrm>
            <a:off x="939294" y="3936380"/>
            <a:ext cx="7476916" cy="822360"/>
          </a:xfrm>
        </p:spPr>
        <p:txBody>
          <a:bodyPr/>
          <a:lstStyle/>
          <a:p>
            <a:r>
              <a:rPr kumimoji="1" lang="en-US" altLang="zh-CN" dirty="0"/>
              <a:t>Overview and Schedule</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14763078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B2C1280-1052-4F8F-B20F-DC2EAB630937}"/>
              </a:ext>
            </a:extLst>
          </p:cNvPr>
          <p:cNvSpPr>
            <a:spLocks noGrp="1"/>
          </p:cNvSpPr>
          <p:nvPr>
            <p:ph type="body" sz="quarter" idx="10"/>
          </p:nvPr>
        </p:nvSpPr>
        <p:spPr/>
        <p:txBody>
          <a:bodyPr/>
          <a:lstStyle/>
          <a:p>
            <a:r>
              <a:rPr lang="en-US" altLang="zh-CN" dirty="0"/>
              <a:t>05</a:t>
            </a:r>
            <a:endParaRPr lang="zh-CN" altLang="en-US" dirty="0"/>
          </a:p>
        </p:txBody>
      </p:sp>
      <p:sp>
        <p:nvSpPr>
          <p:cNvPr id="4" name="文本占位符 3">
            <a:extLst>
              <a:ext uri="{FF2B5EF4-FFF2-40B4-BE49-F238E27FC236}">
                <a16:creationId xmlns:a16="http://schemas.microsoft.com/office/drawing/2014/main" id="{7A09FDEA-57C9-4501-BDD9-C76F5FF799DD}"/>
              </a:ext>
            </a:extLst>
          </p:cNvPr>
          <p:cNvSpPr>
            <a:spLocks noGrp="1"/>
          </p:cNvSpPr>
          <p:nvPr>
            <p:ph type="body" sz="quarter" idx="12"/>
          </p:nvPr>
        </p:nvSpPr>
        <p:spPr>
          <a:xfrm>
            <a:off x="1597305" y="712635"/>
            <a:ext cx="2918711" cy="399600"/>
          </a:xfrm>
        </p:spPr>
        <p:txBody>
          <a:bodyPr/>
          <a:lstStyle/>
          <a:p>
            <a:r>
              <a:rPr lang="en-US" altLang="zh-CN" dirty="0"/>
              <a:t>Overview and schedule</a:t>
            </a:r>
            <a:endParaRPr lang="zh-CN" altLang="en-US" dirty="0"/>
          </a:p>
        </p:txBody>
      </p:sp>
      <p:sp>
        <p:nvSpPr>
          <p:cNvPr id="5" name="文本框 4">
            <a:extLst>
              <a:ext uri="{FF2B5EF4-FFF2-40B4-BE49-F238E27FC236}">
                <a16:creationId xmlns:a16="http://schemas.microsoft.com/office/drawing/2014/main" id="{719922ED-F5E5-49AE-A825-C96CED388A40}"/>
              </a:ext>
            </a:extLst>
          </p:cNvPr>
          <p:cNvSpPr txBox="1"/>
          <p:nvPr/>
        </p:nvSpPr>
        <p:spPr>
          <a:xfrm>
            <a:off x="671804" y="1399592"/>
            <a:ext cx="10832841" cy="3699474"/>
          </a:xfrm>
          <a:prstGeom prst="rect">
            <a:avLst/>
          </a:prstGeom>
          <a:noFill/>
        </p:spPr>
        <p:txBody>
          <a:bodyPr wrap="square" rtlCol="0">
            <a:spAutoFit/>
          </a:bodyPr>
          <a:lstStyle/>
          <a:p>
            <a:pPr lvl="0" defTabSz="609585">
              <a:lnSpc>
                <a:spcPct val="200000"/>
              </a:lnSpc>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Completed works</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Survey on searchable encryption</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Survey on dynamic accumulator</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A search method based on new index is proposed for searchable encryption.</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New design for system architecture and module</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Implementation for system modules</a:t>
            </a:r>
          </a:p>
        </p:txBody>
      </p:sp>
    </p:spTree>
    <p:extLst>
      <p:ext uri="{BB962C8B-B14F-4D97-AF65-F5344CB8AC3E}">
        <p14:creationId xmlns:p14="http://schemas.microsoft.com/office/powerpoint/2010/main" val="2733079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89EFF9B-94D8-4CF3-B141-BE87D75258B2}"/>
              </a:ext>
            </a:extLst>
          </p:cNvPr>
          <p:cNvSpPr>
            <a:spLocks noGrp="1"/>
          </p:cNvSpPr>
          <p:nvPr>
            <p:ph type="body" sz="quarter" idx="10"/>
          </p:nvPr>
        </p:nvSpPr>
        <p:spPr/>
        <p:txBody>
          <a:bodyPr/>
          <a:lstStyle/>
          <a:p>
            <a:r>
              <a:rPr lang="en-US" altLang="zh-CN" dirty="0"/>
              <a:t>05</a:t>
            </a:r>
            <a:endParaRPr lang="zh-CN" altLang="en-US" dirty="0"/>
          </a:p>
        </p:txBody>
      </p:sp>
      <p:sp>
        <p:nvSpPr>
          <p:cNvPr id="4" name="文本占位符 3">
            <a:extLst>
              <a:ext uri="{FF2B5EF4-FFF2-40B4-BE49-F238E27FC236}">
                <a16:creationId xmlns:a16="http://schemas.microsoft.com/office/drawing/2014/main" id="{9826D3C3-D307-4200-800B-E59C15F23236}"/>
              </a:ext>
            </a:extLst>
          </p:cNvPr>
          <p:cNvSpPr>
            <a:spLocks noGrp="1"/>
          </p:cNvSpPr>
          <p:nvPr>
            <p:ph type="body" sz="quarter" idx="12"/>
          </p:nvPr>
        </p:nvSpPr>
        <p:spPr>
          <a:xfrm>
            <a:off x="1597305" y="712635"/>
            <a:ext cx="2918711" cy="399600"/>
          </a:xfrm>
        </p:spPr>
        <p:txBody>
          <a:bodyPr/>
          <a:lstStyle/>
          <a:p>
            <a:r>
              <a:rPr lang="en-US" altLang="zh-CN" dirty="0"/>
              <a:t>Overview and schedule</a:t>
            </a:r>
            <a:endParaRPr lang="zh-CN" altLang="en-US" dirty="0"/>
          </a:p>
        </p:txBody>
      </p:sp>
      <p:sp>
        <p:nvSpPr>
          <p:cNvPr id="8" name="文本框 7">
            <a:extLst>
              <a:ext uri="{FF2B5EF4-FFF2-40B4-BE49-F238E27FC236}">
                <a16:creationId xmlns:a16="http://schemas.microsoft.com/office/drawing/2014/main" id="{6A195DCD-8AB0-48C8-8176-C32B47E47594}"/>
              </a:ext>
            </a:extLst>
          </p:cNvPr>
          <p:cNvSpPr txBox="1"/>
          <p:nvPr/>
        </p:nvSpPr>
        <p:spPr>
          <a:xfrm>
            <a:off x="606491" y="1474237"/>
            <a:ext cx="11383346" cy="4522777"/>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Schedule</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2019.3-2019.6	Research on searchable encryption model and dynamic accumulator, </a:t>
            </a:r>
          </a:p>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			Implement related modules of new system.</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2019.7-2019.8	Implement new search algorithm.</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2019.8-2019.9	Implement the storage module of system, New cloud system integration test</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2019.10-2019.12	Improve the performance of system, comparing the new system with similar 				work in the literature, summarizing the advantages and disadvantages of the 				system.</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2020.1-2020.2	Complete all the work of the new system, test the efficiency of searchable 				encryption and other performance indicators</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962241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2330419" y="1128545"/>
            <a:ext cx="2493904" cy="2493904"/>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7" name="椭圆 6"/>
          <p:cNvSpPr/>
          <p:nvPr/>
        </p:nvSpPr>
        <p:spPr>
          <a:xfrm>
            <a:off x="1361596" y="4388268"/>
            <a:ext cx="903568" cy="903568"/>
          </a:xfrm>
          <a:prstGeom prst="ellipse">
            <a:avLst/>
          </a:prstGeom>
          <a:solidFill>
            <a:srgbClr val="2BB7B3"/>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椭圆 7"/>
          <p:cNvSpPr/>
          <p:nvPr/>
        </p:nvSpPr>
        <p:spPr>
          <a:xfrm>
            <a:off x="2531865" y="676908"/>
            <a:ext cx="366369" cy="36636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9" name="组合 8"/>
          <p:cNvGrpSpPr/>
          <p:nvPr/>
        </p:nvGrpSpPr>
        <p:grpSpPr>
          <a:xfrm>
            <a:off x="6493914" y="3555823"/>
            <a:ext cx="401413" cy="401413"/>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1" name="椭圆 1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2" name="组合 11"/>
          <p:cNvGrpSpPr/>
          <p:nvPr/>
        </p:nvGrpSpPr>
        <p:grpSpPr>
          <a:xfrm>
            <a:off x="7119617" y="1754637"/>
            <a:ext cx="831871" cy="831871"/>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5" name="组合 14"/>
          <p:cNvGrpSpPr/>
          <p:nvPr/>
        </p:nvGrpSpPr>
        <p:grpSpPr>
          <a:xfrm>
            <a:off x="3574586" y="4486485"/>
            <a:ext cx="293036" cy="293036"/>
            <a:chOff x="304800" y="673100"/>
            <a:chExt cx="4000500" cy="4000500"/>
          </a:xfrm>
          <a:effectLst>
            <a:outerShdw blurRad="381000" dist="152400" dir="8100000" algn="tr" rotWithShape="0">
              <a:prstClr val="black">
                <a:alpha val="7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7" name="椭圆 1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8" name="组合 17"/>
          <p:cNvGrpSpPr/>
          <p:nvPr/>
        </p:nvGrpSpPr>
        <p:grpSpPr>
          <a:xfrm>
            <a:off x="576293" y="5798678"/>
            <a:ext cx="383892" cy="383892"/>
            <a:chOff x="304800" y="673100"/>
            <a:chExt cx="4000500" cy="4000500"/>
          </a:xfrm>
          <a:effectLst>
            <a:outerShdw blurRad="381000" dist="152400" dir="8100000" algn="tr" rotWithShape="0">
              <a:prstClr val="black">
                <a:alpha val="7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0" name="椭圆 1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椭圆 20"/>
          <p:cNvSpPr/>
          <p:nvPr/>
        </p:nvSpPr>
        <p:spPr>
          <a:xfrm>
            <a:off x="6046381" y="1406424"/>
            <a:ext cx="366369" cy="36636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椭圆 21"/>
          <p:cNvSpPr/>
          <p:nvPr/>
        </p:nvSpPr>
        <p:spPr>
          <a:xfrm>
            <a:off x="6065732" y="6014569"/>
            <a:ext cx="183185" cy="183185"/>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3" name="组合 22"/>
          <p:cNvGrpSpPr/>
          <p:nvPr/>
        </p:nvGrpSpPr>
        <p:grpSpPr>
          <a:xfrm>
            <a:off x="4758535" y="4164626"/>
            <a:ext cx="1099479" cy="1099479"/>
            <a:chOff x="304800" y="673100"/>
            <a:chExt cx="4000500" cy="4000500"/>
          </a:xfrm>
          <a:effectLst>
            <a:outerShdw blurRad="317500" dist="1905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6" name="TextBox 80"/>
          <p:cNvSpPr txBox="1"/>
          <p:nvPr/>
        </p:nvSpPr>
        <p:spPr>
          <a:xfrm>
            <a:off x="2781028" y="2030725"/>
            <a:ext cx="1542410" cy="748988"/>
          </a:xfrm>
          <a:prstGeom prst="rect">
            <a:avLst/>
          </a:prstGeom>
          <a:noFill/>
          <a:effectLst/>
        </p:spPr>
        <p:txBody>
          <a:bodyPr wrap="none" rtlCol="0">
            <a:spAutoFit/>
          </a:bodyPr>
          <a:lstStyle/>
          <a:p>
            <a:r>
              <a:rPr lang="en-US" altLang="zh-CN" sz="4267" b="1" dirty="0">
                <a:solidFill>
                  <a:schemeClr val="tx1">
                    <a:lumMod val="75000"/>
                    <a:lumOff val="25000"/>
                  </a:schemeClr>
                </a:solidFill>
                <a:latin typeface="微软雅黑" pitchFamily="34" charset="-122"/>
                <a:ea typeface="造字工房俊雅锐宋体验版常规体" pitchFamily="50" charset="-122"/>
              </a:rPr>
              <a:t>Q&amp;A</a:t>
            </a:r>
            <a:endParaRPr lang="zh-CN" altLang="en-US" sz="4267" b="1" dirty="0">
              <a:solidFill>
                <a:schemeClr val="tx1">
                  <a:lumMod val="75000"/>
                  <a:lumOff val="25000"/>
                </a:schemeClr>
              </a:solidFill>
              <a:latin typeface="微软雅黑" pitchFamily="34" charset="-122"/>
              <a:ea typeface="造字工房俊雅锐宋体验版常规体" pitchFamily="50" charset="-122"/>
            </a:endParaRPr>
          </a:p>
        </p:txBody>
      </p:sp>
    </p:spTree>
    <p:extLst>
      <p:ext uri="{BB962C8B-B14F-4D97-AF65-F5344CB8AC3E}">
        <p14:creationId xmlns:p14="http://schemas.microsoft.com/office/powerpoint/2010/main" val="1057315280"/>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62D2410-9251-4305-A481-213DDC214B74}"/>
              </a:ext>
            </a:extLst>
          </p:cNvPr>
          <p:cNvSpPr>
            <a:spLocks noGrp="1"/>
          </p:cNvSpPr>
          <p:nvPr>
            <p:ph type="body" sz="quarter" idx="10"/>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6D02356D-5CB9-4403-BA03-623637823B52}"/>
              </a:ext>
            </a:extLst>
          </p:cNvPr>
          <p:cNvSpPr>
            <a:spLocks noGrp="1"/>
          </p:cNvSpPr>
          <p:nvPr>
            <p:ph type="body" sz="quarter" idx="12"/>
          </p:nvPr>
        </p:nvSpPr>
        <p:spPr/>
        <p:txBody>
          <a:bodyPr/>
          <a:lstStyle/>
          <a:p>
            <a:r>
              <a:rPr lang="en-US" altLang="zh-CN" dirty="0"/>
              <a:t>Background</a:t>
            </a:r>
            <a:endParaRPr lang="zh-CN" altLang="en-US" dirty="0"/>
          </a:p>
        </p:txBody>
      </p:sp>
      <p:sp>
        <p:nvSpPr>
          <p:cNvPr id="5" name="文本框 4">
            <a:extLst>
              <a:ext uri="{FF2B5EF4-FFF2-40B4-BE49-F238E27FC236}">
                <a16:creationId xmlns:a16="http://schemas.microsoft.com/office/drawing/2014/main" id="{D93908DD-5B35-49F3-A1E0-0875BBE388A6}"/>
              </a:ext>
            </a:extLst>
          </p:cNvPr>
          <p:cNvSpPr txBox="1"/>
          <p:nvPr/>
        </p:nvSpPr>
        <p:spPr>
          <a:xfrm>
            <a:off x="1004047" y="1470212"/>
            <a:ext cx="10076329" cy="129740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Cloud storage services are now used by a large number of users and companies.</a:t>
            </a:r>
          </a:p>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Plain text collected by the server or stolen by hackers</a:t>
            </a:r>
          </a:p>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Difficult for the server to search on encrypted files.</a:t>
            </a:r>
          </a:p>
        </p:txBody>
      </p:sp>
      <p:pic>
        <p:nvPicPr>
          <p:cNvPr id="10" name="图片 9">
            <a:extLst>
              <a:ext uri="{FF2B5EF4-FFF2-40B4-BE49-F238E27FC236}">
                <a16:creationId xmlns:a16="http://schemas.microsoft.com/office/drawing/2014/main" id="{7361FF78-6B7F-47E1-A70A-7A2E4C3FC236}"/>
              </a:ext>
            </a:extLst>
          </p:cNvPr>
          <p:cNvPicPr>
            <a:picLocks noChangeAspect="1"/>
          </p:cNvPicPr>
          <p:nvPr/>
        </p:nvPicPr>
        <p:blipFill>
          <a:blip r:embed="rId3"/>
          <a:stretch>
            <a:fillRect/>
          </a:stretch>
        </p:blipFill>
        <p:spPr>
          <a:xfrm>
            <a:off x="1107938" y="3429001"/>
            <a:ext cx="4350123" cy="2900082"/>
          </a:xfrm>
          <a:prstGeom prst="rect">
            <a:avLst/>
          </a:prstGeom>
        </p:spPr>
      </p:pic>
      <p:pic>
        <p:nvPicPr>
          <p:cNvPr id="11" name="图片 10">
            <a:extLst>
              <a:ext uri="{FF2B5EF4-FFF2-40B4-BE49-F238E27FC236}">
                <a16:creationId xmlns:a16="http://schemas.microsoft.com/office/drawing/2014/main" id="{08BD3E6C-41A3-4384-A8EE-69BA04E0F06E}"/>
              </a:ext>
            </a:extLst>
          </p:cNvPr>
          <p:cNvPicPr>
            <a:picLocks noChangeAspect="1"/>
          </p:cNvPicPr>
          <p:nvPr/>
        </p:nvPicPr>
        <p:blipFill>
          <a:blip r:embed="rId4"/>
          <a:stretch>
            <a:fillRect/>
          </a:stretch>
        </p:blipFill>
        <p:spPr>
          <a:xfrm>
            <a:off x="6366387" y="3429001"/>
            <a:ext cx="4839495" cy="2878459"/>
          </a:xfrm>
          <a:prstGeom prst="rect">
            <a:avLst/>
          </a:prstGeom>
        </p:spPr>
      </p:pic>
    </p:spTree>
    <p:extLst>
      <p:ext uri="{BB962C8B-B14F-4D97-AF65-F5344CB8AC3E}">
        <p14:creationId xmlns:p14="http://schemas.microsoft.com/office/powerpoint/2010/main" val="166010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3669569-B878-4895-98D9-02F2350979DB}"/>
              </a:ext>
            </a:extLst>
          </p:cNvPr>
          <p:cNvSpPr>
            <a:spLocks noGrp="1"/>
          </p:cNvSpPr>
          <p:nvPr>
            <p:ph type="body" sz="quarter" idx="10"/>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A0CA6B9A-4DF0-4A97-9A7E-9F48019EDD61}"/>
              </a:ext>
            </a:extLst>
          </p:cNvPr>
          <p:cNvSpPr>
            <a:spLocks noGrp="1"/>
          </p:cNvSpPr>
          <p:nvPr>
            <p:ph type="body" sz="quarter" idx="12"/>
          </p:nvPr>
        </p:nvSpPr>
        <p:spPr/>
        <p:txBody>
          <a:bodyPr/>
          <a:lstStyle/>
          <a:p>
            <a:r>
              <a:rPr lang="en-US" altLang="zh-CN" dirty="0"/>
              <a:t>Background</a:t>
            </a:r>
            <a:endParaRPr lang="zh-CN" altLang="en-US" dirty="0"/>
          </a:p>
        </p:txBody>
      </p:sp>
      <p:sp>
        <p:nvSpPr>
          <p:cNvPr id="10" name="文本框 9">
            <a:extLst>
              <a:ext uri="{FF2B5EF4-FFF2-40B4-BE49-F238E27FC236}">
                <a16:creationId xmlns:a16="http://schemas.microsoft.com/office/drawing/2014/main" id="{CE6D43D5-D556-454D-98FA-F26DF396A351}"/>
              </a:ext>
            </a:extLst>
          </p:cNvPr>
          <p:cNvSpPr txBox="1"/>
          <p:nvPr/>
        </p:nvSpPr>
        <p:spPr>
          <a:xfrm>
            <a:off x="977153" y="1595718"/>
            <a:ext cx="10157012" cy="4084195"/>
          </a:xfrm>
          <a:prstGeom prst="rect">
            <a:avLst/>
          </a:prstGeom>
          <a:noFill/>
        </p:spPr>
        <p:txBody>
          <a:bodyPr wrap="square" rtlCol="0">
            <a:spAutoFit/>
          </a:bodyPr>
          <a:lstStyle/>
          <a:p>
            <a:pPr marL="285750" indent="-28575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definition of ciphertext retrieval</a:t>
            </a:r>
          </a:p>
          <a:p>
            <a:pPr marL="742939" lvl="1" indent="-28575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Ciphertext retrieval is to retrieve the file content without decrypting the encrypted file.</a:t>
            </a:r>
          </a:p>
          <a:p>
            <a:pPr marL="285750" indent="-28575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Role</a:t>
            </a:r>
          </a:p>
          <a:p>
            <a:pPr marL="742939" lvl="1" indent="-28575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An urgent need for users to store data on unreliable servers.</a:t>
            </a:r>
          </a:p>
          <a:p>
            <a:pPr marL="285750" indent="-285750">
              <a:lnSpc>
                <a:spcPct val="200000"/>
              </a:lnSpc>
              <a:spcBef>
                <a:spcPts val="600"/>
              </a:spcBef>
              <a:buFont typeface="Wingdings" panose="05000000000000000000" pitchFamily="2" charset="2"/>
              <a:buChar char="n"/>
            </a:pPr>
            <a:r>
              <a:rPr lang="en-US" altLang="ii-CN" sz="2000" kern="0" dirty="0">
                <a:latin typeface="Calibri" panose="020F0502020204030204" pitchFamily="34" charset="0"/>
                <a:ea typeface="微软雅黑" panose="020B0503020204020204" pitchFamily="34" charset="-122"/>
                <a:cs typeface="Calibri" panose="020F0502020204030204" pitchFamily="34" charset="0"/>
              </a:rPr>
              <a:t>Traditional method</a:t>
            </a:r>
          </a:p>
          <a:p>
            <a:pPr marL="742939" lvl="1" indent="-285750">
              <a:lnSpc>
                <a:spcPct val="200000"/>
              </a:lnSpc>
              <a:spcBef>
                <a:spcPts val="600"/>
              </a:spcBef>
              <a:buFont typeface="Wingdings" panose="05000000000000000000" pitchFamily="2" charset="2"/>
              <a:buChar char="Ø"/>
            </a:pPr>
            <a:r>
              <a:rPr lang="en-US" altLang="ii-CN" sz="2000" kern="0" dirty="0">
                <a:latin typeface="Calibri" panose="020F0502020204030204" pitchFamily="34" charset="0"/>
                <a:ea typeface="微软雅黑" panose="020B0503020204020204" pitchFamily="34" charset="-122"/>
                <a:cs typeface="Calibri" panose="020F0502020204030204" pitchFamily="34" charset="0"/>
              </a:rPr>
              <a:t>User decrypts locally for retrieval</a:t>
            </a:r>
          </a:p>
        </p:txBody>
      </p:sp>
    </p:spTree>
    <p:extLst>
      <p:ext uri="{BB962C8B-B14F-4D97-AF65-F5344CB8AC3E}">
        <p14:creationId xmlns:p14="http://schemas.microsoft.com/office/powerpoint/2010/main" val="402373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Two</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Related work</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359257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609988E-E67B-48AE-857D-2251704B57DD}"/>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A40B098D-6585-4B10-9B72-973456773D97}"/>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0EBE7E79-1BAF-41B9-A54C-9F1C6A4E4D8A}"/>
              </a:ext>
            </a:extLst>
          </p:cNvPr>
          <p:cNvSpPr txBox="1"/>
          <p:nvPr/>
        </p:nvSpPr>
        <p:spPr>
          <a:xfrm>
            <a:off x="749820" y="1367666"/>
            <a:ext cx="10390095" cy="4122667"/>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rPr>
              <a:t>Searchable encryption is a cryptographic system which offer secure search functions over encrypted data.</a:t>
            </a:r>
            <a:endPar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endParaRPr>
          </a:p>
          <a:p>
            <a:pPr marL="285750" indent="-28575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Searchable Encryption</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Symmetric Searchable Encryption</a:t>
            </a:r>
          </a:p>
          <a:p>
            <a:pPr marL="1200127" lvl="2"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Advantage: ①less computation	②Suitable for large data volume </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Asymmetric Searchable Encryption</a:t>
            </a:r>
          </a:p>
          <a:p>
            <a:pPr marL="1200127" lvl="2"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Advantage:①Even in unsafe channels	②More flexible in searching</a:t>
            </a:r>
          </a:p>
          <a:p>
            <a:pPr marL="285750" indent="-28575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Considering the efficiency of query and the large amount of data in the actual environment, we mainly study symmetric searchable encryption.</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02670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8A2098E-96F6-42AD-9E72-795E8012FD57}"/>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0C042D8D-F507-46CA-B163-B15DB79A7140}"/>
              </a:ext>
            </a:extLst>
          </p:cNvPr>
          <p:cNvSpPr>
            <a:spLocks noGrp="1"/>
          </p:cNvSpPr>
          <p:nvPr>
            <p:ph type="body" sz="quarter" idx="12"/>
          </p:nvPr>
        </p:nvSpPr>
        <p:spPr>
          <a:xfrm>
            <a:off x="1579624" y="668905"/>
            <a:ext cx="2442257" cy="399600"/>
          </a:xfrm>
        </p:spPr>
        <p:txBody>
          <a:bodyPr/>
          <a:lstStyle/>
          <a:p>
            <a:r>
              <a:rPr lang="en-US" altLang="zh-CN" dirty="0"/>
              <a:t>Related work</a:t>
            </a:r>
            <a:endParaRPr lang="zh-CN" altLang="en-US" dirty="0"/>
          </a:p>
        </p:txBody>
      </p:sp>
      <p:cxnSp>
        <p:nvCxnSpPr>
          <p:cNvPr id="10" name="直接箭头连接符 9">
            <a:extLst>
              <a:ext uri="{FF2B5EF4-FFF2-40B4-BE49-F238E27FC236}">
                <a16:creationId xmlns:a16="http://schemas.microsoft.com/office/drawing/2014/main" id="{40ABF199-9F2D-48B5-A626-BA0AEC162674}"/>
              </a:ext>
            </a:extLst>
          </p:cNvPr>
          <p:cNvCxnSpPr/>
          <p:nvPr/>
        </p:nvCxnSpPr>
        <p:spPr>
          <a:xfrm>
            <a:off x="78203" y="3255835"/>
            <a:ext cx="121920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8A498C1-16E4-4F87-87FE-3F2E1B88D6F9}"/>
              </a:ext>
            </a:extLst>
          </p:cNvPr>
          <p:cNvSpPr txBox="1"/>
          <p:nvPr/>
        </p:nvSpPr>
        <p:spPr>
          <a:xfrm>
            <a:off x="-146933" y="3483339"/>
            <a:ext cx="1369133"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2002</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Song </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First Model</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5" name="文本框 14">
            <a:extLst>
              <a:ext uri="{FF2B5EF4-FFF2-40B4-BE49-F238E27FC236}">
                <a16:creationId xmlns:a16="http://schemas.microsoft.com/office/drawing/2014/main" id="{318DBA5E-044B-4303-A826-DEC3561D50D2}"/>
              </a:ext>
            </a:extLst>
          </p:cNvPr>
          <p:cNvSpPr txBox="1"/>
          <p:nvPr/>
        </p:nvSpPr>
        <p:spPr>
          <a:xfrm>
            <a:off x="1054557" y="1646292"/>
            <a:ext cx="1414696"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2003</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Goh</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Bloom filter</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6" name="椭圆 15">
            <a:extLst>
              <a:ext uri="{FF2B5EF4-FFF2-40B4-BE49-F238E27FC236}">
                <a16:creationId xmlns:a16="http://schemas.microsoft.com/office/drawing/2014/main" id="{27177CD0-EAD4-42E1-811B-F9564C7CB6AE}"/>
              </a:ext>
            </a:extLst>
          </p:cNvPr>
          <p:cNvSpPr/>
          <p:nvPr/>
        </p:nvSpPr>
        <p:spPr>
          <a:xfrm>
            <a:off x="2807577" y="3119937"/>
            <a:ext cx="294629" cy="288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5ACC5284-0DAB-469E-8DC5-4E561A6AC018}"/>
              </a:ext>
            </a:extLst>
          </p:cNvPr>
          <p:cNvSpPr txBox="1"/>
          <p:nvPr/>
        </p:nvSpPr>
        <p:spPr>
          <a:xfrm>
            <a:off x="1907887" y="3669235"/>
            <a:ext cx="1949792"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2005</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Chang </a:t>
            </a:r>
            <a:r>
              <a:rPr lang="en-US" altLang="zh-CN" b="1" kern="0" dirty="0" err="1">
                <a:latin typeface="Calibri" panose="020F0502020204030204" pitchFamily="34" charset="0"/>
                <a:ea typeface="微软雅黑" panose="020B0503020204020204" pitchFamily="34" charset="-122"/>
                <a:cs typeface="Calibri" panose="020F0502020204030204" pitchFamily="34" charset="0"/>
                <a:sym typeface="+mn-lt"/>
              </a:rPr>
              <a:t>Yancheng</a:t>
            </a:r>
            <a:endPar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endParaRP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Data Dictionary</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8" name="椭圆 17">
            <a:extLst>
              <a:ext uri="{FF2B5EF4-FFF2-40B4-BE49-F238E27FC236}">
                <a16:creationId xmlns:a16="http://schemas.microsoft.com/office/drawing/2014/main" id="{7ECE93B8-8335-45EC-A9B4-55C82F0F8A2C}"/>
              </a:ext>
            </a:extLst>
          </p:cNvPr>
          <p:cNvSpPr/>
          <p:nvPr/>
        </p:nvSpPr>
        <p:spPr>
          <a:xfrm>
            <a:off x="4039562" y="3102742"/>
            <a:ext cx="341418" cy="3061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B82B731F-5BF3-4BED-B6B5-1E01881414E8}"/>
              </a:ext>
            </a:extLst>
          </p:cNvPr>
          <p:cNvSpPr txBox="1"/>
          <p:nvPr/>
        </p:nvSpPr>
        <p:spPr>
          <a:xfrm>
            <a:off x="3352363" y="1372258"/>
            <a:ext cx="1895475"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2006</a:t>
            </a:r>
          </a:p>
          <a:p>
            <a:pPr algn="ctr">
              <a:lnSpc>
                <a:spcPct val="130000"/>
              </a:lnSpc>
              <a:spcBef>
                <a:spcPts val="600"/>
              </a:spcBef>
            </a:pPr>
            <a:r>
              <a:rPr lang="en-US" altLang="zh-CN" b="1" kern="0" dirty="0" err="1">
                <a:latin typeface="Calibri" panose="020F0502020204030204" pitchFamily="34" charset="0"/>
                <a:ea typeface="微软雅黑" panose="020B0503020204020204" pitchFamily="34" charset="-122"/>
                <a:cs typeface="Calibri" panose="020F0502020204030204" pitchFamily="34" charset="0"/>
                <a:sym typeface="+mn-lt"/>
              </a:rPr>
              <a:t>Curtmola</a:t>
            </a:r>
            <a:endPar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endParaRP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Adaptive security</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1" name="文本框 20">
            <a:extLst>
              <a:ext uri="{FF2B5EF4-FFF2-40B4-BE49-F238E27FC236}">
                <a16:creationId xmlns:a16="http://schemas.microsoft.com/office/drawing/2014/main" id="{744AFFF5-3662-4054-AFCB-4068E63A690D}"/>
              </a:ext>
            </a:extLst>
          </p:cNvPr>
          <p:cNvSpPr txBox="1"/>
          <p:nvPr/>
        </p:nvSpPr>
        <p:spPr>
          <a:xfrm>
            <a:off x="4300101" y="3602165"/>
            <a:ext cx="2761696"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2010</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Chase</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Structure Data encryption</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3" name="文本框 22">
            <a:extLst>
              <a:ext uri="{FF2B5EF4-FFF2-40B4-BE49-F238E27FC236}">
                <a16:creationId xmlns:a16="http://schemas.microsoft.com/office/drawing/2014/main" id="{4617F443-6699-40E0-8B6A-174AB4865E89}"/>
              </a:ext>
            </a:extLst>
          </p:cNvPr>
          <p:cNvSpPr txBox="1"/>
          <p:nvPr/>
        </p:nvSpPr>
        <p:spPr>
          <a:xfrm>
            <a:off x="6579981" y="1719099"/>
            <a:ext cx="1568099"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2012</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Kamara</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DSSE</a:t>
            </a:r>
            <a:r>
              <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rPr>
              <a:t> </a:t>
            </a: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Model</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4" name="椭圆 23">
            <a:extLst>
              <a:ext uri="{FF2B5EF4-FFF2-40B4-BE49-F238E27FC236}">
                <a16:creationId xmlns:a16="http://schemas.microsoft.com/office/drawing/2014/main" id="{958BFD38-F28D-4A51-B3D5-958B93C60BA0}"/>
              </a:ext>
            </a:extLst>
          </p:cNvPr>
          <p:cNvSpPr/>
          <p:nvPr/>
        </p:nvSpPr>
        <p:spPr>
          <a:xfrm>
            <a:off x="8804614" y="3109224"/>
            <a:ext cx="291859" cy="2776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93E214C-8284-4D05-AE0F-B710BF8A8EA9}"/>
              </a:ext>
            </a:extLst>
          </p:cNvPr>
          <p:cNvSpPr txBox="1"/>
          <p:nvPr/>
        </p:nvSpPr>
        <p:spPr>
          <a:xfrm>
            <a:off x="8226643" y="3669235"/>
            <a:ext cx="1447800"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2014</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Hahn</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New</a:t>
            </a:r>
            <a:r>
              <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rPr>
              <a:t> </a:t>
            </a: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DSSE</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7" name="椭圆 26">
            <a:extLst>
              <a:ext uri="{FF2B5EF4-FFF2-40B4-BE49-F238E27FC236}">
                <a16:creationId xmlns:a16="http://schemas.microsoft.com/office/drawing/2014/main" id="{165FBEFD-472A-4F0E-9764-E308BC3B36B5}"/>
              </a:ext>
            </a:extLst>
          </p:cNvPr>
          <p:cNvSpPr/>
          <p:nvPr/>
        </p:nvSpPr>
        <p:spPr>
          <a:xfrm>
            <a:off x="10676556" y="3124752"/>
            <a:ext cx="288621" cy="2621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6F024590-44E4-43CC-B324-F52E23A1623E}"/>
              </a:ext>
            </a:extLst>
          </p:cNvPr>
          <p:cNvSpPr txBox="1"/>
          <p:nvPr/>
        </p:nvSpPr>
        <p:spPr>
          <a:xfrm>
            <a:off x="9841334" y="1633989"/>
            <a:ext cx="1895475"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2017</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Cheng Guo</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DMPR Model</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6" name="椭圆 25">
            <a:extLst>
              <a:ext uri="{FF2B5EF4-FFF2-40B4-BE49-F238E27FC236}">
                <a16:creationId xmlns:a16="http://schemas.microsoft.com/office/drawing/2014/main" id="{6A287E60-1891-4953-AA87-928E42B105E4}"/>
              </a:ext>
            </a:extLst>
          </p:cNvPr>
          <p:cNvSpPr/>
          <p:nvPr/>
        </p:nvSpPr>
        <p:spPr>
          <a:xfrm>
            <a:off x="5510240" y="3093029"/>
            <a:ext cx="341418" cy="3061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82BA8C78-DC00-45C6-998F-1F3E2428D30A}"/>
              </a:ext>
            </a:extLst>
          </p:cNvPr>
          <p:cNvSpPr/>
          <p:nvPr/>
        </p:nvSpPr>
        <p:spPr>
          <a:xfrm>
            <a:off x="7193322" y="3117292"/>
            <a:ext cx="341418" cy="3061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30" name="椭圆 29">
            <a:extLst>
              <a:ext uri="{FF2B5EF4-FFF2-40B4-BE49-F238E27FC236}">
                <a16:creationId xmlns:a16="http://schemas.microsoft.com/office/drawing/2014/main" id="{69B2759E-02F1-4E80-B62A-AE0E718ECF3E}"/>
              </a:ext>
            </a:extLst>
          </p:cNvPr>
          <p:cNvSpPr/>
          <p:nvPr/>
        </p:nvSpPr>
        <p:spPr>
          <a:xfrm>
            <a:off x="1579793" y="3111339"/>
            <a:ext cx="294629" cy="288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31" name="椭圆 30">
            <a:extLst>
              <a:ext uri="{FF2B5EF4-FFF2-40B4-BE49-F238E27FC236}">
                <a16:creationId xmlns:a16="http://schemas.microsoft.com/office/drawing/2014/main" id="{4FB38ABB-C891-4F7F-AB06-E997ADDDECCD}"/>
              </a:ext>
            </a:extLst>
          </p:cNvPr>
          <p:cNvSpPr/>
          <p:nvPr/>
        </p:nvSpPr>
        <p:spPr>
          <a:xfrm>
            <a:off x="454972" y="3114008"/>
            <a:ext cx="294629" cy="288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560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AC0525-4439-4001-A6B6-8A194379BF96}"/>
              </a:ext>
            </a:extLst>
          </p:cNvPr>
          <p:cNvSpPr>
            <a:spLocks noGrp="1"/>
          </p:cNvSpPr>
          <p:nvPr>
            <p:ph type="body" sz="quarter" idx="10"/>
          </p:nvPr>
        </p:nvSpPr>
        <p:spPr>
          <a:xfrm>
            <a:off x="749820" y="445674"/>
            <a:ext cx="847485" cy="666562"/>
          </a:xfrm>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4F89D259-8CC7-4CAF-92C2-D9492E955F3D}"/>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227F32E2-CADD-47F5-AB49-CA57E9E4BD8D}"/>
              </a:ext>
            </a:extLst>
          </p:cNvPr>
          <p:cNvSpPr txBox="1"/>
          <p:nvPr/>
        </p:nvSpPr>
        <p:spPr>
          <a:xfrm>
            <a:off x="942975" y="1485900"/>
            <a:ext cx="10506075" cy="2845394"/>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Basic steps of searchable encryption</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Setup</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Generate Trapdoor</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Build Index</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Search</a:t>
            </a:r>
          </a:p>
          <a:p>
            <a:pPr marL="742939" lvl="1" indent="-285750">
              <a:lnSpc>
                <a:spcPct val="130000"/>
              </a:lnSpc>
              <a:spcBef>
                <a:spcPts val="600"/>
              </a:spcBef>
              <a:buFont typeface="Wingdings" panose="05000000000000000000" pitchFamily="2" charset="2"/>
              <a:buChar char="n"/>
            </a:pP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pic>
        <p:nvPicPr>
          <p:cNvPr id="10" name="图片 9">
            <a:extLst>
              <a:ext uri="{FF2B5EF4-FFF2-40B4-BE49-F238E27FC236}">
                <a16:creationId xmlns:a16="http://schemas.microsoft.com/office/drawing/2014/main" id="{383ED2CC-FE59-43B8-B330-21E2727A24F1}"/>
              </a:ext>
            </a:extLst>
          </p:cNvPr>
          <p:cNvPicPr/>
          <p:nvPr/>
        </p:nvPicPr>
        <p:blipFill>
          <a:blip r:embed="rId3">
            <a:duotone>
              <a:prstClr val="black"/>
              <a:schemeClr val="accent6">
                <a:lumMod val="20000"/>
                <a:lumOff val="80000"/>
                <a:tint val="45000"/>
                <a:satMod val="400000"/>
              </a:schemeClr>
            </a:duoton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195841" y="1036036"/>
            <a:ext cx="6053184" cy="4259864"/>
          </a:xfrm>
          <a:prstGeom prst="rect">
            <a:avLst/>
          </a:prstGeom>
          <a:noFill/>
          <a:ln>
            <a:noFill/>
          </a:ln>
        </p:spPr>
      </p:pic>
    </p:spTree>
    <p:extLst>
      <p:ext uri="{BB962C8B-B14F-4D97-AF65-F5344CB8AC3E}">
        <p14:creationId xmlns:p14="http://schemas.microsoft.com/office/powerpoint/2010/main" val="2639455981"/>
      </p:ext>
    </p:extLst>
  </p:cSld>
  <p:clrMapOvr>
    <a:masterClrMapping/>
  </p:clrMapOvr>
</p:sld>
</file>

<file path=ppt/theme/theme1.xml><?xml version="1.0" encoding="utf-8"?>
<a:theme xmlns:a="http://schemas.openxmlformats.org/drawingml/2006/main" name="模板页面">
  <a:themeElements>
    <a:clrScheme name="自定义 82">
      <a:dk1>
        <a:srgbClr val="000000"/>
      </a:dk1>
      <a:lt1>
        <a:srgbClr val="FFFFFF"/>
      </a:lt1>
      <a:dk2>
        <a:srgbClr val="000000"/>
      </a:dk2>
      <a:lt2>
        <a:srgbClr val="FFFDFD"/>
      </a:lt2>
      <a:accent1>
        <a:srgbClr val="009FB1"/>
      </a:accent1>
      <a:accent2>
        <a:srgbClr val="9FD9DE"/>
      </a:accent2>
      <a:accent3>
        <a:srgbClr val="0C3553"/>
      </a:accent3>
      <a:accent4>
        <a:srgbClr val="FFCC00"/>
      </a:accent4>
      <a:accent5>
        <a:srgbClr val="FF8900"/>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6020</TotalTime>
  <Words>3213</Words>
  <Application>Microsoft Office PowerPoint</Application>
  <PresentationFormat>宽屏</PresentationFormat>
  <Paragraphs>456</Paragraphs>
  <Slides>35</Slides>
  <Notes>33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35</vt:i4>
      </vt:variant>
    </vt:vector>
  </HeadingPairs>
  <TitlesOfParts>
    <vt:vector size="45" baseType="lpstr">
      <vt:lpstr>黑体</vt:lpstr>
      <vt:lpstr>微软雅黑</vt:lpstr>
      <vt:lpstr>微软雅黑</vt:lpstr>
      <vt:lpstr>Arial</vt:lpstr>
      <vt:lpstr>Calibri</vt:lpstr>
      <vt:lpstr>Century Gothic</vt:lpstr>
      <vt:lpstr>Segoe UI Light</vt:lpstr>
      <vt:lpstr>Wingdings</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刘 政</cp:lastModifiedBy>
  <cp:revision>234</cp:revision>
  <dcterms:created xsi:type="dcterms:W3CDTF">2015-08-18T02:51:41Z</dcterms:created>
  <dcterms:modified xsi:type="dcterms:W3CDTF">2019-06-26T03:51:08Z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2017-12-21T08:40:10.4087324Z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