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4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5"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78541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308928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12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49870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8648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16312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3284478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677631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3791043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257443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68851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325681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21A53A-D4D2-4B9A-9BCC-2A6BE7E01059}"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4107830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21A53A-D4D2-4B9A-9BCC-2A6BE7E01059}"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71867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21A53A-D4D2-4B9A-9BCC-2A6BE7E01059}"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34300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1A53A-D4D2-4B9A-9BCC-2A6BE7E01059}"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903371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21A53A-D4D2-4B9A-9BCC-2A6BE7E01059}"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581224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21A53A-D4D2-4B9A-9BCC-2A6BE7E01059}"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4060384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3131212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69033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1A53A-D4D2-4B9A-9BCC-2A6BE7E01059}"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127599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21A53A-D4D2-4B9A-9BCC-2A6BE7E01059}"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93266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21A53A-D4D2-4B9A-9BCC-2A6BE7E01059}"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167553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21A53A-D4D2-4B9A-9BCC-2A6BE7E01059}"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416448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1A53A-D4D2-4B9A-9BCC-2A6BE7E01059}"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60715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21A53A-D4D2-4B9A-9BCC-2A6BE7E01059}"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C091-F211-4086-8658-C1C8190782DE}" type="slidenum">
              <a:rPr lang="en-US" smtClean="0"/>
              <a:t>‹#›</a:t>
            </a:fld>
            <a:endParaRPr lang="en-US"/>
          </a:p>
        </p:txBody>
      </p:sp>
    </p:spTree>
    <p:extLst>
      <p:ext uri="{BB962C8B-B14F-4D97-AF65-F5344CB8AC3E}">
        <p14:creationId xmlns:p14="http://schemas.microsoft.com/office/powerpoint/2010/main" val="279342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C091-F211-4086-8658-C1C8190782DE}" type="slidenum">
              <a:rPr lang="en-US" smtClean="0"/>
              <a:t>‹#›</a:t>
            </a:fld>
            <a:endParaRPr lang="en-US"/>
          </a:p>
        </p:txBody>
      </p:sp>
      <p:sp>
        <p:nvSpPr>
          <p:cNvPr id="5" name="Date Placeholder 4"/>
          <p:cNvSpPr>
            <a:spLocks noGrp="1"/>
          </p:cNvSpPr>
          <p:nvPr>
            <p:ph type="dt" sz="half" idx="10"/>
          </p:nvPr>
        </p:nvSpPr>
        <p:spPr/>
        <p:txBody>
          <a:bodyPr/>
          <a:lstStyle/>
          <a:p>
            <a:fld id="{1721A53A-D4D2-4B9A-9BCC-2A6BE7E01059}" type="datetimeFigureOut">
              <a:rPr lang="en-US" smtClean="0"/>
              <a:t>9/7/2018</a:t>
            </a:fld>
            <a:endParaRPr lang="en-US"/>
          </a:p>
        </p:txBody>
      </p:sp>
    </p:spTree>
    <p:extLst>
      <p:ext uri="{BB962C8B-B14F-4D97-AF65-F5344CB8AC3E}">
        <p14:creationId xmlns:p14="http://schemas.microsoft.com/office/powerpoint/2010/main" val="416339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21A53A-D4D2-4B9A-9BCC-2A6BE7E01059}" type="datetimeFigureOut">
              <a:rPr lang="en-US" smtClean="0"/>
              <a:t>9/7/2018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9C091-F211-4086-8658-C1C8190782DE}" type="slidenum">
              <a:rPr lang="en-US" smtClean="0"/>
              <a:t>‹#›</a:t>
            </a:fld>
            <a:endParaRPr lang="en-US"/>
          </a:p>
        </p:txBody>
      </p:sp>
    </p:spTree>
    <p:extLst>
      <p:ext uri="{BB962C8B-B14F-4D97-AF65-F5344CB8AC3E}">
        <p14:creationId xmlns:p14="http://schemas.microsoft.com/office/powerpoint/2010/main" val="118694290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1A53A-D4D2-4B9A-9BCC-2A6BE7E01059}" type="datetimeFigureOut">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9C091-F211-4086-8658-C1C8190782DE}" type="slidenum">
              <a:rPr lang="en-US" smtClean="0"/>
              <a:t>‹#›</a:t>
            </a:fld>
            <a:endParaRPr lang="en-US"/>
          </a:p>
        </p:txBody>
      </p:sp>
    </p:spTree>
    <p:extLst>
      <p:ext uri="{BB962C8B-B14F-4D97-AF65-F5344CB8AC3E}">
        <p14:creationId xmlns:p14="http://schemas.microsoft.com/office/powerpoint/2010/main" val="217435999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1353944" y="114994"/>
            <a:ext cx="9370662" cy="11396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LAPORAN PRAKTIK KERJA LAPANGAN</a:t>
            </a:r>
            <a:b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b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DINAS CIPTA KARYA DAN PENGELOLAAN SUMBER DAYA AIR</a:t>
            </a:r>
            <a:b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b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PROVINSI LAMPUNG</a:t>
            </a:r>
            <a:endParaRPr lang="ko-KR" altLang="en-US" sz="2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9672" y="1462528"/>
            <a:ext cx="1275054" cy="1275054"/>
          </a:xfrm>
          <a:prstGeom prst="rect">
            <a:avLst/>
          </a:prstGeom>
        </p:spPr>
      </p:pic>
      <p:sp>
        <p:nvSpPr>
          <p:cNvPr id="6" name="Title 1"/>
          <p:cNvSpPr txBox="1">
            <a:spLocks/>
          </p:cNvSpPr>
          <p:nvPr/>
        </p:nvSpPr>
        <p:spPr>
          <a:xfrm>
            <a:off x="640358" y="2766681"/>
            <a:ext cx="3592008" cy="1016996"/>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pPr algn="l"/>
            <a:r>
              <a:rPr lang="en-US" altLang="ko-KR" sz="1800" b="0" dirty="0" err="1" smtClean="0">
                <a:solidFill>
                  <a:schemeClr val="tx1"/>
                </a:solidFill>
                <a:latin typeface="Times New Roman" panose="02020603050405020304" pitchFamily="18" charset="0"/>
                <a:ea typeface="맑은 고딕" pitchFamily="50" charset="-127"/>
                <a:cs typeface="Times New Roman" panose="02020603050405020304" pitchFamily="18" charset="0"/>
              </a:rPr>
              <a:t>Pembimbing</a:t>
            </a:r>
            <a:r>
              <a:rPr lang="en-US" altLang="ko-KR" sz="1800" b="0" dirty="0" smtClean="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l"/>
            <a:r>
              <a:rPr lang="en-US" altLang="ko-KR" sz="1800" dirty="0" err="1" smtClean="0">
                <a:solidFill>
                  <a:schemeClr val="tx1"/>
                </a:solidFill>
                <a:latin typeface="Times New Roman" panose="02020603050405020304" pitchFamily="18" charset="0"/>
                <a:ea typeface="맑은 고딕" pitchFamily="50" charset="-127"/>
                <a:cs typeface="Times New Roman" panose="02020603050405020304" pitchFamily="18" charset="0"/>
              </a:rPr>
              <a:t>Qadhli</a:t>
            </a:r>
            <a:r>
              <a:rPr lang="en-US" altLang="ko-KR" sz="1800" dirty="0" smtClean="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1800" dirty="0" err="1" smtClean="0">
                <a:solidFill>
                  <a:schemeClr val="tx1"/>
                </a:solidFill>
                <a:latin typeface="Times New Roman" panose="02020603050405020304" pitchFamily="18" charset="0"/>
                <a:ea typeface="맑은 고딕" pitchFamily="50" charset="-127"/>
                <a:cs typeface="Times New Roman" panose="02020603050405020304" pitchFamily="18" charset="0"/>
              </a:rPr>
              <a:t>Jafar</a:t>
            </a:r>
            <a:r>
              <a:rPr lang="en-US" altLang="ko-KR" sz="1800" dirty="0" smtClean="0">
                <a:solidFill>
                  <a:schemeClr val="tx1"/>
                </a:solidFill>
                <a:latin typeface="Times New Roman" panose="02020603050405020304" pitchFamily="18" charset="0"/>
                <a:ea typeface="맑은 고딕" pitchFamily="50" charset="-127"/>
                <a:cs typeface="Times New Roman" panose="02020603050405020304" pitchFamily="18" charset="0"/>
              </a:rPr>
              <a:t> Adrian, BMM., MIT.</a:t>
            </a:r>
            <a:endParaRPr lang="en-US" altLang="ko-KR" sz="1800" dirty="0">
              <a:solidFill>
                <a:schemeClr val="tx1"/>
              </a:solidFill>
              <a:latin typeface="Times New Roman" panose="02020603050405020304" pitchFamily="18" charset="0"/>
              <a:ea typeface="맑은 고딕" pitchFamily="50" charset="-127"/>
              <a:cs typeface="Times New Roman" panose="02020603050405020304" pitchFamily="18" charset="0"/>
            </a:endParaRPr>
          </a:p>
          <a:p>
            <a:pPr algn="l"/>
            <a:r>
              <a:rPr lang="en-US" altLang="ko-KR" sz="1800" dirty="0" smtClean="0">
                <a:solidFill>
                  <a:schemeClr val="tx1"/>
                </a:solidFill>
                <a:latin typeface="Times New Roman" panose="02020603050405020304" pitchFamily="18" charset="0"/>
                <a:ea typeface="맑은 고딕" pitchFamily="50" charset="-127"/>
                <a:cs typeface="Times New Roman" panose="02020603050405020304" pitchFamily="18" charset="0"/>
              </a:rPr>
              <a:t>NIK. 022 16 10 01</a:t>
            </a:r>
            <a:endParaRPr lang="ko-KR" altLang="en-US" sz="1800"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8134996" y="2707117"/>
            <a:ext cx="2916181" cy="1037352"/>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pPr algn="l"/>
            <a:r>
              <a:rPr lang="en-US" altLang="ko-KR" sz="1800" b="0" dirty="0" err="1" smtClean="0">
                <a:solidFill>
                  <a:schemeClr val="tx1"/>
                </a:solidFill>
                <a:latin typeface="Times New Roman" panose="02020603050405020304" pitchFamily="18" charset="0"/>
                <a:ea typeface="맑은 고딕" pitchFamily="50" charset="-127"/>
                <a:cs typeface="Times New Roman" panose="02020603050405020304" pitchFamily="18" charset="0"/>
              </a:rPr>
              <a:t>Penguji</a:t>
            </a:r>
            <a:r>
              <a:rPr lang="en-US" altLang="ko-KR" sz="1800" b="0" dirty="0" smtClean="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l"/>
            <a:r>
              <a:rPr lang="en-US" altLang="ko-KR" sz="1800" dirty="0" err="1" smtClean="0">
                <a:solidFill>
                  <a:schemeClr val="tx1"/>
                </a:solidFill>
                <a:latin typeface="Times New Roman" panose="02020603050405020304" pitchFamily="18" charset="0"/>
                <a:cs typeface="Times New Roman" panose="02020603050405020304" pitchFamily="18" charset="0"/>
              </a:rPr>
              <a:t>Tes</a:t>
            </a:r>
            <a:r>
              <a:rPr lang="en-US" altLang="ko-KR" sz="1800" dirty="0" smtClean="0">
                <a:solidFill>
                  <a:schemeClr val="tx1"/>
                </a:solidFill>
                <a:latin typeface="Times New Roman" panose="02020603050405020304" pitchFamily="18" charset="0"/>
                <a:cs typeface="Times New Roman" panose="02020603050405020304" pitchFamily="18" charset="0"/>
              </a:rPr>
              <a:t> </a:t>
            </a:r>
            <a:r>
              <a:rPr lang="en-US" altLang="ko-KR" sz="1800" dirty="0" err="1" smtClean="0">
                <a:solidFill>
                  <a:schemeClr val="tx1"/>
                </a:solidFill>
                <a:latin typeface="Times New Roman" panose="02020603050405020304" pitchFamily="18" charset="0"/>
                <a:cs typeface="Times New Roman" panose="02020603050405020304" pitchFamily="18" charset="0"/>
              </a:rPr>
              <a:t>Tes</a:t>
            </a:r>
            <a:r>
              <a:rPr lang="en-US" altLang="ko-KR" sz="1800" dirty="0" smtClean="0">
                <a:solidFill>
                  <a:schemeClr val="tx1"/>
                </a:solidFill>
                <a:latin typeface="Times New Roman" panose="02020603050405020304" pitchFamily="18" charset="0"/>
                <a:cs typeface="Times New Roman" panose="02020603050405020304" pitchFamily="18" charset="0"/>
              </a:rPr>
              <a:t> </a:t>
            </a:r>
            <a:r>
              <a:rPr lang="en-US" altLang="ko-KR" sz="1800" dirty="0" err="1" smtClean="0">
                <a:solidFill>
                  <a:schemeClr val="tx1"/>
                </a:solidFill>
                <a:latin typeface="Times New Roman" panose="02020603050405020304" pitchFamily="18" charset="0"/>
                <a:cs typeface="Times New Roman" panose="02020603050405020304" pitchFamily="18" charset="0"/>
              </a:rPr>
              <a:t>Tes</a:t>
            </a:r>
            <a:r>
              <a:rPr lang="en-US" altLang="ko-KR" sz="1800" dirty="0" smtClean="0">
                <a:solidFill>
                  <a:schemeClr val="tx1"/>
                </a:solidFill>
                <a:latin typeface="Times New Roman" panose="02020603050405020304" pitchFamily="18" charset="0"/>
                <a:cs typeface="Times New Roman" panose="02020603050405020304" pitchFamily="18" charset="0"/>
              </a:rPr>
              <a:t> </a:t>
            </a:r>
            <a:r>
              <a:rPr lang="en-US" altLang="ko-KR" sz="1800" dirty="0" err="1" smtClean="0">
                <a:solidFill>
                  <a:schemeClr val="tx1"/>
                </a:solidFill>
                <a:latin typeface="Times New Roman" panose="02020603050405020304" pitchFamily="18" charset="0"/>
                <a:cs typeface="Times New Roman" panose="02020603050405020304" pitchFamily="18" charset="0"/>
              </a:rPr>
              <a:t>Tes</a:t>
            </a:r>
            <a:endParaRPr lang="en-US" altLang="ko-KR" sz="1800" dirty="0" smtClean="0">
              <a:solidFill>
                <a:schemeClr val="tx1"/>
              </a:solidFill>
              <a:latin typeface="Times New Roman" panose="02020603050405020304" pitchFamily="18" charset="0"/>
              <a:cs typeface="Times New Roman" panose="02020603050405020304" pitchFamily="18" charset="0"/>
            </a:endParaRPr>
          </a:p>
          <a:p>
            <a:pPr algn="l"/>
            <a:r>
              <a:rPr lang="en-US" altLang="ko-KR" sz="1800" dirty="0" smtClean="0">
                <a:solidFill>
                  <a:schemeClr val="tx1"/>
                </a:solidFill>
                <a:latin typeface="Times New Roman" panose="02020603050405020304" pitchFamily="18" charset="0"/>
                <a:cs typeface="Times New Roman" panose="02020603050405020304" pitchFamily="18" charset="0"/>
              </a:rPr>
              <a:t>NIK. </a:t>
            </a:r>
            <a:endParaRPr lang="ko-KR" altLang="en-US" sz="1800" dirty="0">
              <a:solidFill>
                <a:schemeClr val="tx1"/>
              </a:solidFill>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3414378" y="3592286"/>
            <a:ext cx="5079515" cy="1551969"/>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r>
              <a:rPr lang="en-US" altLang="ko-KR" sz="1800" dirty="0" err="1"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rPr>
              <a:t>Disusun</a:t>
            </a:r>
            <a:r>
              <a:rPr lang="en-US" altLang="ko-KR" sz="1800" dirty="0"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1800" dirty="0" err="1"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rPr>
              <a:t>oleh</a:t>
            </a:r>
            <a:r>
              <a:rPr lang="en-US" altLang="ko-KR" sz="1800" dirty="0"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rPr>
              <a:t> :</a:t>
            </a:r>
          </a:p>
          <a:p>
            <a:endParaRPr lang="en-US" altLang="ko-KR" sz="1800" dirty="0"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endParaRPr>
          </a:p>
          <a:p>
            <a:pPr marL="457200" indent="-457200" algn="l">
              <a:buAutoNum type="arabicPeriod"/>
            </a:pPr>
            <a:r>
              <a:rPr lang="en-US" altLang="ko-KR" sz="1800" dirty="0"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rPr>
              <a:t>MAHDY EKA PUTRA		(15312416)</a:t>
            </a:r>
          </a:p>
          <a:p>
            <a:pPr marL="457200" indent="-457200" algn="l">
              <a:buAutoNum type="arabicPeriod"/>
            </a:pPr>
            <a:r>
              <a:rPr lang="en-US" altLang="ko-KR" sz="1800" dirty="0"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rPr>
              <a:t>RONALDO			(15312413)</a:t>
            </a:r>
          </a:p>
          <a:p>
            <a:pPr marL="457200" indent="-457200" algn="l">
              <a:buAutoNum type="arabicPeriod"/>
            </a:pPr>
            <a:r>
              <a:rPr lang="en-US" altLang="ko-KR" sz="1800" dirty="0" smtClean="0">
                <a:ln w="3175">
                  <a:noFill/>
                </a:ln>
                <a:solidFill>
                  <a:schemeClr val="tx1"/>
                </a:solidFill>
                <a:latin typeface="Times New Roman" panose="02020603050405020304" pitchFamily="18" charset="0"/>
                <a:ea typeface="맑은 고딕" pitchFamily="50" charset="-127"/>
                <a:cs typeface="Times New Roman" panose="02020603050405020304" pitchFamily="18" charset="0"/>
              </a:rPr>
              <a:t>ROYANI			(15312468)</a:t>
            </a:r>
            <a:endParaRPr lang="ko-KR" altLang="en-US" sz="1800" dirty="0">
              <a:ln w="3175">
                <a:noFill/>
              </a:ln>
              <a:solidFill>
                <a:schemeClr val="tx1"/>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3189097" y="5128681"/>
            <a:ext cx="5556202" cy="1804953"/>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r>
              <a:rPr lang="en-US" altLang="ko-KR" sz="2000" dirty="0" smtClean="0">
                <a:ln w="12700">
                  <a:noFill/>
                </a:ln>
                <a:solidFill>
                  <a:schemeClr val="tx1"/>
                </a:solidFill>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PROGRAM STUDI S1 INFORMATIKA</a:t>
            </a:r>
          </a:p>
          <a:p>
            <a:r>
              <a:rPr lang="en-US" altLang="ko-KR" sz="2000" dirty="0" smtClean="0">
                <a:ln w="12700">
                  <a:noFill/>
                </a:ln>
                <a:solidFill>
                  <a:schemeClr val="tx1"/>
                </a:solidFill>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FAKULTAS TEKNIK DAN ILMU KOMPUTER</a:t>
            </a:r>
          </a:p>
          <a:p>
            <a:r>
              <a:rPr lang="en-US" altLang="ko-KR" sz="2000" dirty="0" smtClean="0">
                <a:ln w="12700">
                  <a:noFill/>
                </a:ln>
                <a:solidFill>
                  <a:schemeClr val="tx1"/>
                </a:solidFill>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UNIVERSITAS TEKNOKRAT INDONESIA</a:t>
            </a:r>
          </a:p>
          <a:p>
            <a:r>
              <a:rPr lang="en-US" altLang="ko-KR" sz="2000" dirty="0" smtClean="0">
                <a:ln w="12700">
                  <a:noFill/>
                </a:ln>
                <a:solidFill>
                  <a:schemeClr val="tx1"/>
                </a:solidFill>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BANDAR LAMPUNG</a:t>
            </a:r>
            <a:endParaRPr lang="ko-KR" altLang="en-US" sz="2000" dirty="0">
              <a:ln w="12700">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439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0" name="Flowchart: Alternate Process 9"/>
          <p:cNvSpPr/>
          <p:nvPr/>
        </p:nvSpPr>
        <p:spPr>
          <a:xfrm>
            <a:off x="342898" y="1068184"/>
            <a:ext cx="10956473" cy="2575763"/>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id-ID" sz="2000" b="1" dirty="0" smtClean="0">
                <a:latin typeface="Times New Roman" pitchFamily="18" charset="0"/>
                <a:cs typeface="Times New Roman" pitchFamily="18" charset="0"/>
              </a:rPr>
              <a:t>Pada </a:t>
            </a:r>
            <a:r>
              <a:rPr lang="id-ID" sz="2000" b="1" dirty="0">
                <a:latin typeface="Times New Roman" pitchFamily="18" charset="0"/>
                <a:cs typeface="Times New Roman" pitchFamily="18" charset="0"/>
              </a:rPr>
              <a:t>tahun 2016</a:t>
            </a:r>
            <a:r>
              <a:rPr lang="id-ID" sz="2000" dirty="0">
                <a:latin typeface="Times New Roman" pitchFamily="18" charset="0"/>
                <a:cs typeface="Times New Roman" pitchFamily="18" charset="0"/>
              </a:rPr>
              <a:t> Dinas Pengairan dan Pemukiman bergabung menjadi Dinas Perumahan, Kawasan Permukiman dan Pengelolaan Sumber Daya Air Provinsi Lampung yang dibentuk berdasarkan Peraturan Daerah Provinsi Lampung </a:t>
            </a:r>
            <a:r>
              <a:rPr lang="id-ID" sz="2000" dirty="0" smtClean="0">
                <a:latin typeface="Times New Roman" pitchFamily="18" charset="0"/>
                <a:cs typeface="Times New Roman" pitchFamily="18" charset="0"/>
              </a:rPr>
              <a:t>Nomor</a:t>
            </a:r>
            <a:r>
              <a:rPr lang="en-US" sz="2000" dirty="0" smtClean="0">
                <a:latin typeface="Times New Roman" pitchFamily="18" charset="0"/>
                <a:cs typeface="Times New Roman" pitchFamily="18" charset="0"/>
              </a:rPr>
              <a:t> </a:t>
            </a:r>
            <a:r>
              <a:rPr lang="id-ID" sz="2000" dirty="0" smtClean="0">
                <a:latin typeface="Times New Roman" pitchFamily="18" charset="0"/>
                <a:cs typeface="Times New Roman" pitchFamily="18" charset="0"/>
              </a:rPr>
              <a:t>8 </a:t>
            </a:r>
            <a:r>
              <a:rPr lang="id-ID" sz="2000" dirty="0">
                <a:latin typeface="Times New Roman" pitchFamily="18" charset="0"/>
                <a:cs typeface="Times New Roman" pitchFamily="18" charset="0"/>
              </a:rPr>
              <a:t>Tahun 2016 tentang Pembentukan dan Susunan Perangkat Daerah Provinsi Lampung. Untuk melaksanakan ketentuan mengenai kedudukan, susunan organisasi, tugas dan fungsi serta tata kerja perangkat daerah dan Unit Kerja dibawahnya ditetapkan dengan Peraturan Gubernur Lampung Nomor 65 Tahun 2016 tentang Kedudukan, Susunan Organisasi, Tugas dan Fungsi serta Tatakerja Dinas Perumahan, Kawasan Permukiman dan Pengelolaan Sumber Daya Air Provinsi Lampung. (Penyusun, Tim. 2016).</a:t>
            </a:r>
          </a:p>
        </p:txBody>
      </p:sp>
      <p:sp>
        <p:nvSpPr>
          <p:cNvPr id="11" name="Flowchart: Alternate Process 10"/>
          <p:cNvSpPr/>
          <p:nvPr/>
        </p:nvSpPr>
        <p:spPr>
          <a:xfrm>
            <a:off x="342898" y="4127864"/>
            <a:ext cx="10956472" cy="2480740"/>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Berdasarkan</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Peraturan</a:t>
            </a:r>
            <a:r>
              <a:rPr lang="en-US" sz="2000" dirty="0">
                <a:latin typeface="Times New Roman" pitchFamily="18" charset="0"/>
                <a:cs typeface="Times New Roman" pitchFamily="18" charset="0"/>
              </a:rPr>
              <a:t> Daerah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 </a:t>
            </a:r>
            <a:r>
              <a:rPr lang="en-US" sz="2000" dirty="0" err="1">
                <a:latin typeface="Times New Roman" pitchFamily="18" charset="0"/>
                <a:cs typeface="Times New Roman" pitchFamily="18" charset="0"/>
              </a:rPr>
              <a:t>Nomor</a:t>
            </a:r>
            <a:r>
              <a:rPr lang="en-US" sz="2000" dirty="0">
                <a:latin typeface="Times New Roman" pitchFamily="18" charset="0"/>
                <a:cs typeface="Times New Roman" pitchFamily="18" charset="0"/>
              </a:rPr>
              <a:t> 17 </a:t>
            </a:r>
            <a:r>
              <a:rPr lang="en-US" sz="2000" b="1" dirty="0" err="1">
                <a:latin typeface="Times New Roman" pitchFamily="18" charset="0"/>
                <a:cs typeface="Times New Roman" pitchFamily="18" charset="0"/>
              </a:rPr>
              <a:t>tahun</a:t>
            </a:r>
            <a:r>
              <a:rPr lang="en-US" sz="2000" b="1" dirty="0">
                <a:latin typeface="Times New Roman" pitchFamily="18" charset="0"/>
                <a:cs typeface="Times New Roman" pitchFamily="18" charset="0"/>
              </a:rPr>
              <a:t> 2017</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tentang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Perubahan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Peraturan</a:t>
            </a:r>
            <a:r>
              <a:rPr lang="en-US" sz="2000" dirty="0">
                <a:latin typeface="Times New Roman" pitchFamily="18" charset="0"/>
                <a:cs typeface="Times New Roman" pitchFamily="18" charset="0"/>
              </a:rPr>
              <a:t> Daerah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 </a:t>
            </a:r>
            <a:r>
              <a:rPr lang="en-US" sz="2000" dirty="0" err="1">
                <a:latin typeface="Times New Roman" pitchFamily="18" charset="0"/>
                <a:cs typeface="Times New Roman" pitchFamily="18" charset="0"/>
              </a:rPr>
              <a:t>Nomor</a:t>
            </a:r>
            <a:r>
              <a:rPr lang="en-US" sz="2000" dirty="0">
                <a:latin typeface="Times New Roman" pitchFamily="18" charset="0"/>
                <a:cs typeface="Times New Roman" pitchFamily="18" charset="0"/>
              </a:rPr>
              <a:t> 8 </a:t>
            </a:r>
            <a:r>
              <a:rPr lang="en-US" sz="2000" dirty="0" err="1">
                <a:latin typeface="Times New Roman" pitchFamily="18" charset="0"/>
                <a:cs typeface="Times New Roman" pitchFamily="18" charset="0"/>
              </a:rPr>
              <a:t>tahun</a:t>
            </a:r>
            <a:r>
              <a:rPr lang="en-US" sz="2000" dirty="0">
                <a:latin typeface="Times New Roman" pitchFamily="18" charset="0"/>
                <a:cs typeface="Times New Roman" pitchFamily="18" charset="0"/>
              </a:rPr>
              <a:t> 2016 </a:t>
            </a:r>
            <a:r>
              <a:rPr lang="en-US" sz="2000" dirty="0" err="1">
                <a:latin typeface="Times New Roman" pitchFamily="18" charset="0"/>
                <a:cs typeface="Times New Roman" pitchFamily="18" charset="0"/>
              </a:rPr>
              <a:t>tentang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Pembentukan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Susunan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Perangkat</a:t>
            </a:r>
            <a:r>
              <a:rPr lang="en-US" sz="2000" dirty="0">
                <a:latin typeface="Times New Roman" pitchFamily="18" charset="0"/>
                <a:cs typeface="Times New Roman" pitchFamily="18" charset="0"/>
              </a:rPr>
              <a:t> Daerah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 </a:t>
            </a: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Perumahan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Kawasan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Permukiman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 </a:t>
            </a:r>
            <a:r>
              <a:rPr lang="en-US" sz="2000" dirty="0" err="1">
                <a:latin typeface="Times New Roman" pitchFamily="18" charset="0"/>
                <a:cs typeface="Times New Roman" pitchFamily="18" charset="0"/>
              </a:rPr>
              <a:t>diubah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sebagai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Cipta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yang </a:t>
            </a:r>
            <a:r>
              <a:rPr lang="en-US" sz="2000" dirty="0" err="1">
                <a:latin typeface="Times New Roman" pitchFamily="18" charset="0"/>
                <a:cs typeface="Times New Roman" pitchFamily="18" charset="0"/>
              </a:rPr>
              <a:t>bergerak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dibidang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Keciptakaryaan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yaitu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mengelola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beberapa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hal</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menyangkut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penataan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bangunan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pengembangan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penyediaan</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minum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pengembangan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limbah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serta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drainase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lingkungan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Penyusun</a:t>
            </a:r>
            <a:r>
              <a:rPr lang="en-US" sz="2000" dirty="0">
                <a:latin typeface="Times New Roman" pitchFamily="18" charset="0"/>
                <a:cs typeface="Times New Roman" pitchFamily="18" charset="0"/>
              </a:rPr>
              <a:t>, Tim. 2017).</a:t>
            </a:r>
            <a:endParaRPr lang="id-ID" sz="2000" dirty="0">
              <a:latin typeface="Times New Roman" pitchFamily="18" charset="0"/>
              <a:cs typeface="Times New Roman" pitchFamily="18" charset="0"/>
            </a:endParaRPr>
          </a:p>
        </p:txBody>
      </p:sp>
      <p:sp>
        <p:nvSpPr>
          <p:cNvPr id="13" name="Down Arrow 12"/>
          <p:cNvSpPr/>
          <p:nvPr/>
        </p:nvSpPr>
        <p:spPr>
          <a:xfrm>
            <a:off x="5644786" y="3709260"/>
            <a:ext cx="352696" cy="353289"/>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Lanjutan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651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0" name="Flowchart: Alternate Process 9"/>
          <p:cNvSpPr/>
          <p:nvPr/>
        </p:nvSpPr>
        <p:spPr>
          <a:xfrm>
            <a:off x="342898" y="1068184"/>
            <a:ext cx="8435341" cy="434045"/>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id-ID" sz="2000" dirty="0">
                <a:latin typeface="Times New Roman" pitchFamily="18" charset="0"/>
                <a:cs typeface="Times New Roman" pitchFamily="18" charset="0"/>
              </a:rPr>
              <a:t>Dinas Pekerjaan Umum Provinsi </a:t>
            </a:r>
            <a:r>
              <a:rPr lang="id-ID" sz="2000" dirty="0" smtClean="0">
                <a:latin typeface="Times New Roman" pitchFamily="18" charset="0"/>
                <a:cs typeface="Times New Roman" pitchFamily="18" charset="0"/>
              </a:rPr>
              <a:t>Lampung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(2007)</a:t>
            </a:r>
            <a:endParaRPr lang="id-ID" sz="2000" dirty="0">
              <a:latin typeface="Times New Roman" pitchFamily="18" charset="0"/>
              <a:cs typeface="Times New Roman" pitchFamily="18" charset="0"/>
            </a:endParaRPr>
          </a:p>
        </p:txBody>
      </p:sp>
      <p:sp>
        <p:nvSpPr>
          <p:cNvPr id="13" name="Down Arrow 12"/>
          <p:cNvSpPr/>
          <p:nvPr/>
        </p:nvSpPr>
        <p:spPr>
          <a:xfrm>
            <a:off x="5146768" y="1666702"/>
            <a:ext cx="352696" cy="353289"/>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Lanjutan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Flowchart: Alternate Process 8"/>
          <p:cNvSpPr/>
          <p:nvPr/>
        </p:nvSpPr>
        <p:spPr>
          <a:xfrm>
            <a:off x="342897" y="2184464"/>
            <a:ext cx="8435341" cy="434045"/>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id-ID" sz="2000" dirty="0">
                <a:latin typeface="Times New Roman" pitchFamily="18" charset="0"/>
                <a:cs typeface="Times New Roman" pitchFamily="18" charset="0"/>
              </a:rPr>
              <a:t>Dinas Pengairan dan Pemukiman Provinsi</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Lampung</a:t>
            </a:r>
            <a:r>
              <a:rPr lang="en-US" sz="2000" dirty="0" smtClean="0">
                <a:latin typeface="Times New Roman" pitchFamily="18" charset="0"/>
                <a:cs typeface="Times New Roman" pitchFamily="18" charset="0"/>
              </a:rPr>
              <a:t> (2009)</a:t>
            </a:r>
            <a:endParaRPr lang="id-ID" sz="2000" dirty="0">
              <a:latin typeface="Times New Roman" pitchFamily="18" charset="0"/>
              <a:cs typeface="Times New Roman" pitchFamily="18" charset="0"/>
            </a:endParaRPr>
          </a:p>
        </p:txBody>
      </p:sp>
      <p:sp>
        <p:nvSpPr>
          <p:cNvPr id="12" name="Flowchart: Alternate Process 11"/>
          <p:cNvSpPr/>
          <p:nvPr/>
        </p:nvSpPr>
        <p:spPr>
          <a:xfrm>
            <a:off x="342897" y="3300744"/>
            <a:ext cx="10947766" cy="434045"/>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r>
              <a:rPr lang="id-ID" sz="2000" dirty="0">
                <a:latin typeface="Times New Roman" pitchFamily="18" charset="0"/>
                <a:cs typeface="Times New Roman" pitchFamily="18" charset="0"/>
              </a:rPr>
              <a:t>Dinas Perumahan, Kawasan Permukiman dan Pengelolaan Sumber Daya Air Provinsi </a:t>
            </a:r>
            <a:r>
              <a:rPr lang="id-ID" sz="2000" dirty="0" smtClean="0">
                <a:latin typeface="Times New Roman" pitchFamily="18" charset="0"/>
                <a:cs typeface="Times New Roman" pitchFamily="18" charset="0"/>
              </a:rPr>
              <a:t>Lampung</a:t>
            </a:r>
            <a:r>
              <a:rPr lang="en-US" sz="2000" dirty="0" smtClean="0">
                <a:latin typeface="Times New Roman" pitchFamily="18" charset="0"/>
                <a:cs typeface="Times New Roman" pitchFamily="18" charset="0"/>
              </a:rPr>
              <a:t> (2016)</a:t>
            </a:r>
            <a:endParaRPr lang="en-US" sz="2000" dirty="0"/>
          </a:p>
        </p:txBody>
      </p:sp>
      <p:sp>
        <p:nvSpPr>
          <p:cNvPr id="15" name="Down Arrow 14"/>
          <p:cNvSpPr/>
          <p:nvPr/>
        </p:nvSpPr>
        <p:spPr>
          <a:xfrm>
            <a:off x="5146768" y="2779265"/>
            <a:ext cx="352696" cy="353289"/>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Alternate Process 15"/>
          <p:cNvSpPr/>
          <p:nvPr/>
        </p:nvSpPr>
        <p:spPr>
          <a:xfrm>
            <a:off x="342897" y="4440614"/>
            <a:ext cx="8435343" cy="434045"/>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Cipta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Air </a:t>
            </a:r>
            <a:r>
              <a:rPr lang="en-US" sz="2000" dirty="0" err="1" smtClean="0">
                <a:latin typeface="Times New Roman" pitchFamily="18" charset="0"/>
                <a:cs typeface="Times New Roman" pitchFamily="18" charset="0"/>
              </a:rPr>
              <a:t>Provinsi</a:t>
            </a:r>
            <a:r>
              <a:rPr lang="en-US" sz="2000" dirty="0" smtClean="0">
                <a:latin typeface="Times New Roman" pitchFamily="18" charset="0"/>
                <a:cs typeface="Times New Roman" pitchFamily="18" charset="0"/>
              </a:rPr>
              <a:t> Lampung (2017)</a:t>
            </a:r>
            <a:endParaRPr lang="en-US" sz="2000" dirty="0"/>
          </a:p>
        </p:txBody>
      </p:sp>
      <p:sp>
        <p:nvSpPr>
          <p:cNvPr id="17" name="Down Arrow 16"/>
          <p:cNvSpPr/>
          <p:nvPr/>
        </p:nvSpPr>
        <p:spPr>
          <a:xfrm>
            <a:off x="5146769" y="3911057"/>
            <a:ext cx="352696" cy="353289"/>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390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0" name="Flowchart: Alternate Process 9"/>
          <p:cNvSpPr/>
          <p:nvPr/>
        </p:nvSpPr>
        <p:spPr>
          <a:xfrm>
            <a:off x="342897" y="1071154"/>
            <a:ext cx="10956473" cy="1580606"/>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VISI :</a:t>
            </a:r>
            <a:endParaRPr lang="en-US" sz="2000" b="1" dirty="0">
              <a:latin typeface="Times New Roman" pitchFamily="18" charset="0"/>
              <a:cs typeface="Times New Roman" pitchFamily="18" charset="0"/>
            </a:endParaRPr>
          </a:p>
          <a:p>
            <a:pPr marL="457200" lvl="0" indent="-457200" algn="just"/>
            <a:endParaRPr lang="en-US" sz="2000" dirty="0" smtClean="0">
              <a:latin typeface="Times New Roman" pitchFamily="18" charset="0"/>
              <a:cs typeface="Times New Roman" pitchFamily="18" charset="0"/>
            </a:endParaRPr>
          </a:p>
          <a:p>
            <a:pPr marL="457200" indent="-45720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Terwujudnya</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infrastruktur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bidang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pengairan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permukiman</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aman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mantap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indah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nyaman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efisien</a:t>
            </a:r>
            <a:r>
              <a:rPr lang="en-US" sz="2000" dirty="0">
                <a:latin typeface="Times New Roman" panose="02020603050405020304" pitchFamily="18" charset="0"/>
                <a:cs typeface="Times New Roman" panose="02020603050405020304" pitchFamily="18" charset="0"/>
              </a:rPr>
              <a:t> (AMINNE)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mendukung</a:t>
            </a:r>
            <a:r>
              <a:rPr lang="en-US" sz="2000" dirty="0">
                <a:latin typeface="Times New Roman" panose="02020603050405020304" pitchFamily="18" charset="0"/>
                <a:cs typeface="Times New Roman" panose="02020603050405020304" pitchFamily="18" charset="0"/>
              </a:rPr>
              <a:t> Lampung </a:t>
            </a:r>
            <a:r>
              <a:rPr lang="en-US" sz="2000" dirty="0" err="1">
                <a:latin typeface="Times New Roman" panose="02020603050405020304" pitchFamily="18" charset="0"/>
                <a:cs typeface="Times New Roman" panose="02020603050405020304" pitchFamily="18" charset="0"/>
              </a:rPr>
              <a:t>menjadi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provinsi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unggulan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berdaya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saing</a:t>
            </a:r>
            <a:r>
              <a:rPr lang="en-US" sz="2000" dirty="0">
                <a:latin typeface="Times New Roman" panose="02020603050405020304" pitchFamily="18" charset="0"/>
                <a:cs typeface="Times New Roman" panose="02020603050405020304" pitchFamily="18" charset="0"/>
              </a:rPr>
              <a:t> di </a:t>
            </a:r>
            <a:r>
              <a:rPr lang="en-US" sz="2000" dirty="0" smtClean="0">
                <a:latin typeface="Times New Roman" panose="02020603050405020304" pitchFamily="18" charset="0"/>
                <a:cs typeface="Times New Roman" panose="02020603050405020304" pitchFamily="18" charset="0"/>
              </a:rPr>
              <a:t>Indonesia</a:t>
            </a:r>
            <a:endParaRPr lang="en-US" sz="2000" dirty="0">
              <a:latin typeface="Times New Roman" panose="02020603050405020304" pitchFamily="18" charset="0"/>
              <a:cs typeface="Times New Roman" panose="02020603050405020304" pitchFamily="18" charset="0"/>
            </a:endParaRPr>
          </a:p>
        </p:txBody>
      </p:sp>
      <p:sp>
        <p:nvSpPr>
          <p:cNvPr id="11" name="Flowchart: Alternate Process 10"/>
          <p:cNvSpPr/>
          <p:nvPr/>
        </p:nvSpPr>
        <p:spPr>
          <a:xfrm>
            <a:off x="342897" y="2782388"/>
            <a:ext cx="10956472" cy="3984172"/>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b="1" dirty="0" smtClean="0">
                <a:latin typeface="Times New Roman" pitchFamily="18" charset="0"/>
                <a:cs typeface="Times New Roman" pitchFamily="18" charset="0"/>
              </a:rPr>
              <a:t>	MISI :</a:t>
            </a:r>
          </a:p>
          <a:p>
            <a:pPr marL="457200" lvl="0" indent="-457200" algn="just"/>
            <a:endParaRPr lang="en-US" sz="2000" b="1" dirty="0">
              <a:latin typeface="Times New Roman" pitchFamily="18" charset="0"/>
              <a:cs typeface="Times New Roman" pitchFamily="18" charset="0"/>
            </a:endParaRP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Meningkatkan</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pelestarian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lingkungan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secara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menyeluruh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konsisten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berkelanjutan</a:t>
            </a:r>
            <a:r>
              <a:rPr lang="en-US" sz="2000" dirty="0" smtClean="0">
                <a:latin typeface="Times New Roman" pitchFamily="18" charset="0"/>
                <a:cs typeface="Times New Roman" pitchFamily="18" charset="0"/>
              </a:rPr>
              <a:t>.</a:t>
            </a: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Meningkatkan</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pengolahan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jaringan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irigasi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rawa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menunjang</a:t>
            </a:r>
            <a:r>
              <a:rPr lang="en-US" sz="2000" dirty="0" smtClean="0">
                <a:latin typeface="Times New Roman" pitchFamily="18" charset="0"/>
                <a:cs typeface="Times New Roman" pitchFamily="18" charset="0"/>
              </a:rPr>
              <a:t> sector </a:t>
            </a:r>
            <a:r>
              <a:rPr lang="en-US" sz="2000" dirty="0" err="1" smtClean="0">
                <a:latin typeface="Times New Roman" pitchFamily="18" charset="0"/>
                <a:cs typeface="Times New Roman" pitchFamily="18" charset="0"/>
              </a:rPr>
              <a:t>pertanian</a:t>
            </a:r>
            <a:endParaRPr lang="en-US" sz="2000" dirty="0" smtClean="0">
              <a:latin typeface="Times New Roman" pitchFamily="18" charset="0"/>
              <a:cs typeface="Times New Roman" pitchFamily="18" charset="0"/>
            </a:endParaRP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Meningkatkan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pengolahan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sumber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daya</a:t>
            </a:r>
            <a:r>
              <a:rPr lang="en-US" sz="2000" dirty="0" smtClean="0">
                <a:latin typeface="Times New Roman" pitchFamily="18" charset="0"/>
                <a:cs typeface="Times New Roman" pitchFamily="18" charset="0"/>
              </a:rPr>
              <a:t> air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menunjang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sektor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strategis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lainnya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meliputi</a:t>
            </a:r>
            <a:r>
              <a:rPr lang="en-US" sz="2000" dirty="0" smtClean="0">
                <a:latin typeface="Times New Roman" pitchFamily="18" charset="0"/>
                <a:cs typeface="Times New Roman" pitchFamily="18" charset="0"/>
              </a:rPr>
              <a:t> air </a:t>
            </a:r>
            <a:r>
              <a:rPr lang="en-US" sz="2000" dirty="0" err="1" smtClean="0">
                <a:latin typeface="Times New Roman" pitchFamily="18" charset="0"/>
                <a:cs typeface="Times New Roman" pitchFamily="18" charset="0"/>
              </a:rPr>
              <a:t>baku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pemukiman</a:t>
            </a:r>
            <a:r>
              <a:rPr lang="en-US" sz="2000" dirty="0" smtClean="0">
                <a:latin typeface="Times New Roman" pitchFamily="18" charset="0"/>
                <a:cs typeface="Times New Roman" pitchFamily="18" charset="0"/>
              </a:rPr>
              <a:t>, industry, </a:t>
            </a:r>
            <a:r>
              <a:rPr lang="en-US" sz="2000" dirty="0" err="1" smtClean="0">
                <a:latin typeface="Times New Roman" pitchFamily="18" charset="0"/>
                <a:cs typeface="Times New Roman" pitchFamily="18" charset="0"/>
              </a:rPr>
              <a:t>tenaga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listrik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pariwisata</a:t>
            </a:r>
            <a:endParaRPr lang="en-US" sz="2000" dirty="0" smtClean="0">
              <a:latin typeface="Times New Roman" pitchFamily="18" charset="0"/>
              <a:cs typeface="Times New Roman" pitchFamily="18" charset="0"/>
            </a:endParaRP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Meningkatkan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pengendalian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sungai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terhadap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bencana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banjir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tanah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longsor</a:t>
            </a:r>
            <a:endParaRPr lang="en-US" sz="2000" dirty="0" smtClean="0">
              <a:latin typeface="Times New Roman" pitchFamily="18" charset="0"/>
              <a:cs typeface="Times New Roman" pitchFamily="18" charset="0"/>
            </a:endParaRP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Meningkatkan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kualitas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sumber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manusia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pemberdayaan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masyarakat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pengguna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sumber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daya</a:t>
            </a:r>
            <a:r>
              <a:rPr lang="en-US" sz="2000" dirty="0" smtClean="0">
                <a:latin typeface="Times New Roman" pitchFamily="18" charset="0"/>
                <a:cs typeface="Times New Roman" pitchFamily="18" charset="0"/>
              </a:rPr>
              <a:t> air</a:t>
            </a: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Mewujudkan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penataan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ruang</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sinergi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mendukung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pembangunan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daerah</a:t>
            </a:r>
            <a:endParaRPr lang="en-US" sz="2000" dirty="0" smtClean="0">
              <a:latin typeface="Times New Roman" pitchFamily="18" charset="0"/>
              <a:cs typeface="Times New Roman" pitchFamily="18" charset="0"/>
            </a:endParaRP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Mewujudkan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lingkungan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pemukiman</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sehat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layak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huni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terjangkau</a:t>
            </a:r>
            <a:endParaRPr lang="en-US" sz="2000" dirty="0" smtClean="0">
              <a:latin typeface="Times New Roman" pitchFamily="18" charset="0"/>
              <a:cs typeface="Times New Roman" pitchFamily="18" charset="0"/>
            </a:endParaRPr>
          </a:p>
          <a:p>
            <a:pPr marL="457200" lvl="0" indent="-457200" algn="just">
              <a:buFont typeface="Arial" panose="020B0604020202020204" pitchFamily="34" charset="0"/>
              <a:buChar char="•"/>
            </a:pPr>
            <a:r>
              <a:rPr lang="en-US" sz="2000" dirty="0" err="1" smtClean="0">
                <a:latin typeface="Times New Roman" pitchFamily="18" charset="0"/>
                <a:cs typeface="Times New Roman" pitchFamily="18" charset="0"/>
              </a:rPr>
              <a:t>Membangun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memelihara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bangunan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gedung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pemerintah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pelayanan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publik</a:t>
            </a:r>
            <a:endParaRPr lang="en-US" sz="2000" dirty="0">
              <a:latin typeface="Times New Roman" pitchFamily="18" charset="0"/>
              <a:cs typeface="Times New Roman" pitchFamily="18" charset="0"/>
            </a:endParaRPr>
          </a:p>
        </p:txBody>
      </p:sp>
      <p:sp>
        <p:nvSpPr>
          <p:cNvPr id="14" name="Title 1"/>
          <p:cNvSpPr txBox="1">
            <a:spLocks/>
          </p:cNvSpPr>
          <p:nvPr/>
        </p:nvSpPr>
        <p:spPr>
          <a:xfrm>
            <a:off x="870977" y="248194"/>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Dinas</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Cipta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Karya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Pengelolaan</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Sumber</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Daya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Air</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097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Struktur</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Organisasi</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816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870977" y="248194"/>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Logo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Dinas</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Cipta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Karya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Pengelolaan</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Sumber</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Daya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Air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Provinsi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Lampung</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619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LAPORAN PKL</a:t>
            </a:r>
          </a:p>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MAHDY EKA PUTRA (15312416)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Bagian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Umum</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Kepegawaian</a:t>
            </a:r>
            <a:endParaRPr lang="ko-KR" altLang="en-US" sz="2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70806338"/>
              </p:ext>
            </p:extLst>
          </p:nvPr>
        </p:nvGraphicFramePr>
        <p:xfrm>
          <a:off x="2422133" y="1391462"/>
          <a:ext cx="7569800" cy="4708891"/>
        </p:xfrm>
        <a:graphic>
          <a:graphicData uri="http://schemas.openxmlformats.org/drawingml/2006/table">
            <a:tbl>
              <a:tblPr firstRow="1" bandRow="1">
                <a:tableStyleId>{72833802-FEF1-4C79-8D5D-14CF1EAF98D9}</a:tableStyleId>
              </a:tblPr>
              <a:tblGrid>
                <a:gridCol w="7569800">
                  <a:extLst>
                    <a:ext uri="{9D8B030D-6E8A-4147-A177-3AD203B41FA5}">
                      <a16:colId xmlns:a16="http://schemas.microsoft.com/office/drawing/2014/main" val="20000"/>
                    </a:ext>
                  </a:extLst>
                </a:gridCol>
              </a:tblGrid>
              <a:tr h="784759">
                <a:tc>
                  <a:txBody>
                    <a:bodyPr/>
                    <a:lstStyle/>
                    <a:p>
                      <a:pPr algn="ctr"/>
                      <a:r>
                        <a:rPr lang="id-ID" dirty="0" smtClean="0">
                          <a:solidFill>
                            <a:schemeClr val="tx1"/>
                          </a:solidFill>
                          <a:effectLst>
                            <a:glow rad="63500">
                              <a:schemeClr val="accent2">
                                <a:satMod val="175000"/>
                                <a:alpha val="40000"/>
                              </a:schemeClr>
                            </a:glow>
                          </a:effectLst>
                        </a:rPr>
                        <a:t>PELAKSANAAN</a:t>
                      </a:r>
                      <a:r>
                        <a:rPr lang="id-ID" baseline="0" dirty="0" smtClean="0">
                          <a:solidFill>
                            <a:schemeClr val="tx1"/>
                          </a:solidFill>
                          <a:effectLst>
                            <a:glow rad="63500">
                              <a:schemeClr val="accent2">
                                <a:satMod val="175000"/>
                                <a:alpha val="40000"/>
                              </a:schemeClr>
                            </a:glow>
                          </a:effectLst>
                        </a:rPr>
                        <a:t> KERJA</a:t>
                      </a:r>
                      <a:endParaRPr lang="id-ID" dirty="0">
                        <a:solidFill>
                          <a:schemeClr val="tx1"/>
                        </a:solidFill>
                        <a:effectLst>
                          <a:glow rad="63500">
                            <a:schemeClr val="accent2">
                              <a:satMod val="175000"/>
                              <a:alpha val="40000"/>
                            </a:schemeClr>
                          </a:glow>
                        </a:effectLst>
                      </a:endParaRPr>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0"/>
                  </a:ext>
                </a:extLst>
              </a:tr>
              <a:tr h="1215104">
                <a:tc>
                  <a:txBody>
                    <a:bodyPr/>
                    <a:lstStyle/>
                    <a:p>
                      <a:pPr algn="ctr"/>
                      <a:r>
                        <a:rPr lang="en-US" dirty="0" smtClean="0">
                          <a:effectLst/>
                        </a:rPr>
                        <a:t>Surat</a:t>
                      </a:r>
                      <a:r>
                        <a:rPr lang="en-US" baseline="0" dirty="0" smtClean="0">
                          <a:effectLst/>
                        </a:rPr>
                        <a:t> </a:t>
                      </a:r>
                      <a:r>
                        <a:rPr lang="en-US" baseline="0" dirty="0" err="1" smtClean="0">
                          <a:effectLst/>
                        </a:rPr>
                        <a:t>Menyurat</a:t>
                      </a:r>
                      <a:endParaRPr lang="id-ID" dirty="0">
                        <a:effectLst/>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354514">
                <a:tc>
                  <a:txBody>
                    <a:bodyPr/>
                    <a:lstStyle/>
                    <a:p>
                      <a:pPr algn="ctr"/>
                      <a:r>
                        <a:rPr lang="en-US" dirty="0" err="1" smtClean="0">
                          <a:effectLst/>
                        </a:rPr>
                        <a:t>Membuat</a:t>
                      </a:r>
                      <a:r>
                        <a:rPr lang="en-US" dirty="0" smtClean="0">
                          <a:effectLst/>
                        </a:rPr>
                        <a:t> Excel</a:t>
                      </a:r>
                      <a:endParaRPr lang="id-ID" dirty="0">
                        <a:effectLs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54514">
                <a:tc>
                  <a:txBody>
                    <a:bodyPr/>
                    <a:lstStyle/>
                    <a:p>
                      <a:pPr algn="ctr"/>
                      <a:r>
                        <a:rPr lang="en-US" dirty="0" err="1" smtClean="0">
                          <a:effectLst/>
                        </a:rPr>
                        <a:t>Melakukan</a:t>
                      </a:r>
                      <a:r>
                        <a:rPr lang="en-US" dirty="0" smtClean="0">
                          <a:effectLst/>
                        </a:rPr>
                        <a:t> </a:t>
                      </a:r>
                      <a:r>
                        <a:rPr lang="en-US" i="1" dirty="0" smtClean="0">
                          <a:effectLst/>
                        </a:rPr>
                        <a:t>Troubleshoot</a:t>
                      </a:r>
                      <a:r>
                        <a:rPr lang="en-US" i="1" baseline="0" dirty="0" smtClean="0">
                          <a:effectLst/>
                        </a:rPr>
                        <a:t> </a:t>
                      </a:r>
                      <a:r>
                        <a:rPr lang="en-US" i="0" baseline="0" dirty="0" err="1" smtClean="0">
                          <a:effectLst/>
                        </a:rPr>
                        <a:t>pada</a:t>
                      </a:r>
                      <a:r>
                        <a:rPr lang="en-US" i="0" baseline="0" dirty="0" smtClean="0">
                          <a:effectLst/>
                        </a:rPr>
                        <a:t> Laptop </a:t>
                      </a:r>
                      <a:r>
                        <a:rPr lang="en-US" i="0" baseline="0" dirty="0" err="1" smtClean="0">
                          <a:effectLst/>
                        </a:rPr>
                        <a:t>atau</a:t>
                      </a:r>
                      <a:r>
                        <a:rPr lang="en-US" i="0" baseline="0" dirty="0" smtClean="0">
                          <a:effectLst/>
                        </a:rPr>
                        <a:t> PC</a:t>
                      </a:r>
                      <a:endParaRPr lang="id-ID" dirty="0">
                        <a:effectLs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5573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LAPORAN PKL</a:t>
            </a:r>
          </a:p>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MAHDY EKA PUTRA (15312416)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Bagian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Umum</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Kepegawaian</a:t>
            </a:r>
            <a:endParaRPr lang="ko-KR" altLang="en-US" sz="2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2340745" y="1684546"/>
            <a:ext cx="7512584" cy="27307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smtClean="0">
                <a:solidFill>
                  <a:schemeClr val="tx1"/>
                </a:solidFill>
                <a:latin typeface="Times New Roman" pitchFamily="18" charset="0"/>
                <a:cs typeface="Times New Roman" pitchFamily="18" charset="0"/>
              </a:rPr>
              <a:t>Kendala</a:t>
            </a:r>
            <a:r>
              <a:rPr lang="en-US" sz="2000" dirty="0" smtClean="0">
                <a:solidFill>
                  <a:schemeClr val="tx1"/>
                </a:solidFill>
                <a:latin typeface="Times New Roman" pitchFamily="18" charset="0"/>
                <a:cs typeface="Times New Roman" pitchFamily="18" charset="0"/>
              </a:rPr>
              <a:t> Yang </a:t>
            </a:r>
            <a:r>
              <a:rPr lang="en-US" sz="2000" dirty="0" err="1" smtClean="0">
                <a:solidFill>
                  <a:schemeClr val="tx1"/>
                </a:solidFill>
                <a:latin typeface="Times New Roman" pitchFamily="18" charset="0"/>
                <a:cs typeface="Times New Roman" pitchFamily="18" charset="0"/>
              </a:rPr>
              <a:t>Dihadapi</a:t>
            </a:r>
            <a:r>
              <a:rPr lang="en-US" sz="2000" dirty="0" smtClean="0">
                <a:solidFill>
                  <a:schemeClr val="tx1"/>
                </a:solidFill>
                <a:latin typeface="Times New Roman" pitchFamily="18" charset="0"/>
                <a:cs typeface="Times New Roman" pitchFamily="18" charset="0"/>
              </a:rPr>
              <a:t>:</a:t>
            </a:r>
          </a:p>
          <a:p>
            <a:pPr algn="just"/>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smtClean="0">
                <a:solidFill>
                  <a:schemeClr val="tx1"/>
                </a:solidFill>
                <a:latin typeface="Times New Roman" pitchFamily="18" charset="0"/>
                <a:cs typeface="Times New Roman" pitchFamily="18" charset="0"/>
              </a:rPr>
              <a:t>Printout </a:t>
            </a:r>
            <a:r>
              <a:rPr lang="id-ID" sz="2000" dirty="0" smtClean="0">
                <a:solidFill>
                  <a:schemeClr val="tx1"/>
                </a:solidFill>
                <a:latin typeface="Times New Roman" pitchFamily="18" charset="0"/>
                <a:cs typeface="Times New Roman" pitchFamily="18" charset="0"/>
              </a:rPr>
              <a:t>Printer </a:t>
            </a:r>
            <a:r>
              <a:rPr lang="id-ID" sz="2000" dirty="0">
                <a:solidFill>
                  <a:schemeClr val="tx1"/>
                </a:solidFill>
                <a:latin typeface="Times New Roman" pitchFamily="18" charset="0"/>
                <a:cs typeface="Times New Roman" pitchFamily="18" charset="0"/>
              </a:rPr>
              <a:t>yang warnanya sering tidak sesuai dan juga hasil cetaknya sering muncul garis-garis </a:t>
            </a:r>
            <a:r>
              <a:rPr lang="id-ID" sz="2000" dirty="0" smtClean="0">
                <a:solidFill>
                  <a:schemeClr val="tx1"/>
                </a:solidFill>
                <a:latin typeface="Times New Roman" pitchFamily="18" charset="0"/>
                <a:cs typeface="Times New Roman" pitchFamily="18" charset="0"/>
              </a:rPr>
              <a:t>putih</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id-ID" sz="2000" dirty="0">
                <a:solidFill>
                  <a:schemeClr val="tx1"/>
                </a:solidFill>
                <a:latin typeface="Times New Roman" pitchFamily="18" charset="0"/>
                <a:cs typeface="Times New Roman" pitchFamily="18" charset="0"/>
              </a:rPr>
              <a:t>Kurangnya pemahaman pegawai terhadap teknologi masa kini. </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id-ID" sz="2000" dirty="0">
                <a:solidFill>
                  <a:schemeClr val="tx1"/>
                </a:solidFill>
                <a:latin typeface="Times New Roman" pitchFamily="18" charset="0"/>
                <a:cs typeface="Times New Roman" pitchFamily="18" charset="0"/>
              </a:rPr>
              <a:t>Adanya keterbatasan sumber daya seperti Komputer di bidang Umum dan </a:t>
            </a:r>
            <a:r>
              <a:rPr lang="id-ID" sz="2000" dirty="0" smtClean="0">
                <a:solidFill>
                  <a:schemeClr val="tx1"/>
                </a:solidFill>
                <a:latin typeface="Times New Roman" pitchFamily="18" charset="0"/>
                <a:cs typeface="Times New Roman" pitchFamily="18" charset="0"/>
              </a:rPr>
              <a:t>Kepegawaian</a:t>
            </a:r>
          </a:p>
        </p:txBody>
      </p:sp>
      <p:sp>
        <p:nvSpPr>
          <p:cNvPr id="8" name="Rectangle 7"/>
          <p:cNvSpPr/>
          <p:nvPr/>
        </p:nvSpPr>
        <p:spPr>
          <a:xfrm>
            <a:off x="4365804" y="4728194"/>
            <a:ext cx="593099" cy="553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a:t>
            </a:r>
            <a:endParaRPr lang="id-ID" dirty="0"/>
          </a:p>
        </p:txBody>
      </p:sp>
      <p:sp>
        <p:nvSpPr>
          <p:cNvPr id="9" name="Rectangle 8"/>
          <p:cNvSpPr/>
          <p:nvPr/>
        </p:nvSpPr>
        <p:spPr>
          <a:xfrm>
            <a:off x="5735174" y="4723569"/>
            <a:ext cx="593099" cy="553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id-ID" dirty="0"/>
          </a:p>
        </p:txBody>
      </p:sp>
      <p:sp>
        <p:nvSpPr>
          <p:cNvPr id="10" name="Rectangle 9"/>
          <p:cNvSpPr/>
          <p:nvPr/>
        </p:nvSpPr>
        <p:spPr>
          <a:xfrm>
            <a:off x="7104544" y="4723569"/>
            <a:ext cx="593099" cy="553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id-ID" dirty="0"/>
          </a:p>
        </p:txBody>
      </p:sp>
      <p:cxnSp>
        <p:nvCxnSpPr>
          <p:cNvPr id="11" name="Straight Arrow Connector 10"/>
          <p:cNvCxnSpPr>
            <a:stCxn id="8" idx="3"/>
            <a:endCxn id="9" idx="1"/>
          </p:cNvCxnSpPr>
          <p:nvPr/>
        </p:nvCxnSpPr>
        <p:spPr>
          <a:xfrm flipV="1">
            <a:off x="4958903" y="5000287"/>
            <a:ext cx="776271" cy="46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9" idx="3"/>
            <a:endCxn id="10" idx="1"/>
          </p:cNvCxnSpPr>
          <p:nvPr/>
        </p:nvCxnSpPr>
        <p:spPr>
          <a:xfrm>
            <a:off x="6328273" y="5000287"/>
            <a:ext cx="77627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2857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par>
                          <p:cTn id="23" fill="hold">
                            <p:stCondLst>
                              <p:cond delay="2000"/>
                            </p:stCondLst>
                            <p:childTnLst>
                              <p:par>
                                <p:cTn id="24" presetID="3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 calcmode="lin" valueType="num">
                                      <p:cBhvr>
                                        <p:cTn id="28" dur="1000" fill="hold"/>
                                        <p:tgtEl>
                                          <p:spTgt spid="12"/>
                                        </p:tgtEl>
                                        <p:attrNameLst>
                                          <p:attrName>style.rotation</p:attrName>
                                        </p:attrNameLst>
                                      </p:cBhvr>
                                      <p:tavLst>
                                        <p:tav tm="0">
                                          <p:val>
                                            <p:fltVal val="90"/>
                                          </p:val>
                                        </p:tav>
                                        <p:tav tm="100000">
                                          <p:val>
                                            <p:fltVal val="0"/>
                                          </p:val>
                                        </p:tav>
                                      </p:tavLst>
                                    </p:anim>
                                    <p:animEffect transition="in" filter="fade">
                                      <p:cBhvr>
                                        <p:cTn id="29" dur="1000"/>
                                        <p:tgtEl>
                                          <p:spTgt spid="12"/>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Mengatasi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Pentagon 12"/>
          <p:cNvSpPr/>
          <p:nvPr/>
        </p:nvSpPr>
        <p:spPr>
          <a:xfrm>
            <a:off x="1658845" y="2069720"/>
            <a:ext cx="9884365" cy="3979535"/>
          </a:xfrm>
          <a:prstGeom prst="homePlate">
            <a:avLst/>
          </a:prstGeom>
          <a:solidFill>
            <a:schemeClr val="bg2"/>
          </a:solidFill>
          <a:ln>
            <a:solidFill>
              <a:srgbClr val="FF0000"/>
            </a:solidFill>
          </a:ln>
          <a:effectLst>
            <a:glow rad="228600">
              <a:schemeClr val="tx1">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latin typeface="Times New Roman" pitchFamily="18" charset="0"/>
                <a:cs typeface="Times New Roman" pitchFamily="18" charset="0"/>
              </a:rPr>
              <a:t>Printout </a:t>
            </a:r>
            <a:r>
              <a:rPr lang="id-ID" dirty="0">
                <a:solidFill>
                  <a:schemeClr val="tx1"/>
                </a:solidFill>
                <a:latin typeface="Times New Roman" pitchFamily="18" charset="0"/>
                <a:cs typeface="Times New Roman" pitchFamily="18" charset="0"/>
              </a:rPr>
              <a:t>Printer yang warnanya sering tidak sesuai dan juga hasil </a:t>
            </a:r>
            <a:r>
              <a:rPr lang="id-ID" dirty="0" smtClean="0">
                <a:solidFill>
                  <a:schemeClr val="tx1"/>
                </a:solidFill>
                <a:latin typeface="Times New Roman" pitchFamily="18" charset="0"/>
                <a:cs typeface="Times New Roman" pitchFamily="18" charset="0"/>
              </a:rPr>
              <a:t>cetaknya</a:t>
            </a:r>
            <a:endParaRPr lang="en-US" dirty="0" smtClean="0">
              <a:solidFill>
                <a:schemeClr val="tx1"/>
              </a:solidFill>
              <a:latin typeface="Times New Roman" pitchFamily="18" charset="0"/>
              <a:cs typeface="Times New Roman" pitchFamily="18" charset="0"/>
            </a:endParaRPr>
          </a:p>
          <a:p>
            <a:pPr algn="ctr"/>
            <a:r>
              <a:rPr lang="id-ID" dirty="0" smtClean="0">
                <a:solidFill>
                  <a:schemeClr val="tx1"/>
                </a:solidFill>
                <a:latin typeface="Times New Roman" pitchFamily="18" charset="0"/>
                <a:cs typeface="Times New Roman" pitchFamily="18" charset="0"/>
              </a:rPr>
              <a:t>sering</a:t>
            </a:r>
            <a:r>
              <a:rPr lang="en-US" dirty="0" smtClean="0">
                <a:solidFill>
                  <a:schemeClr val="tx1"/>
                </a:solidFill>
                <a:latin typeface="Times New Roman" pitchFamily="18" charset="0"/>
                <a:cs typeface="Times New Roman" pitchFamily="18" charset="0"/>
              </a:rPr>
              <a:t> </a:t>
            </a:r>
            <a:r>
              <a:rPr lang="id-ID" dirty="0" smtClean="0">
                <a:solidFill>
                  <a:schemeClr val="tx1"/>
                </a:solidFill>
                <a:latin typeface="Times New Roman" pitchFamily="18" charset="0"/>
                <a:cs typeface="Times New Roman" pitchFamily="18" charset="0"/>
              </a:rPr>
              <a:t>muncul </a:t>
            </a:r>
            <a:r>
              <a:rPr lang="id-ID" dirty="0">
                <a:solidFill>
                  <a:schemeClr val="tx1"/>
                </a:solidFill>
                <a:latin typeface="Times New Roman" pitchFamily="18" charset="0"/>
                <a:cs typeface="Times New Roman" pitchFamily="18" charset="0"/>
              </a:rPr>
              <a:t>garis-garis putih</a:t>
            </a:r>
            <a:endParaRPr lang="en-US" dirty="0">
              <a:solidFill>
                <a:schemeClr val="tx1"/>
              </a:solidFill>
              <a:latin typeface="Times New Roman" pitchFamily="18" charset="0"/>
              <a:cs typeface="Times New Roman" pitchFamily="18" charset="0"/>
            </a:endParaRPr>
          </a:p>
          <a:p>
            <a:pPr algn="ctr"/>
            <a:endParaRPr lang="id-ID" dirty="0">
              <a:solidFill>
                <a:schemeClr val="tx1"/>
              </a:solidFill>
              <a:latin typeface="Times New Roman" pitchFamily="18" charset="0"/>
              <a:cs typeface="Times New Roman" pitchFamily="18" charset="0"/>
            </a:endParaRPr>
          </a:p>
          <a:p>
            <a:pPr algn="ctr"/>
            <a:r>
              <a:rPr lang="id-ID" b="1" dirty="0" smtClean="0">
                <a:solidFill>
                  <a:schemeClr val="tx1"/>
                </a:solidFill>
                <a:latin typeface="Times New Roman" pitchFamily="18" charset="0"/>
                <a:cs typeface="Times New Roman" pitchFamily="18" charset="0"/>
              </a:rPr>
              <a:t>SOLUSI : Cleanning Printer</a:t>
            </a:r>
          </a:p>
          <a:p>
            <a:pPr algn="ctr"/>
            <a:endParaRPr lang="id-ID" dirty="0">
              <a:solidFill>
                <a:schemeClr val="tx1"/>
              </a:solidFill>
              <a:latin typeface="Times New Roman" pitchFamily="18" charset="0"/>
              <a:cs typeface="Times New Roman" pitchFamily="18" charset="0"/>
            </a:endParaRPr>
          </a:p>
          <a:p>
            <a:pPr algn="ctr"/>
            <a:endParaRPr lang="id-ID" dirty="0">
              <a:solidFill>
                <a:schemeClr val="tx1"/>
              </a:solidFill>
              <a:latin typeface="Times New Roman" pitchFamily="18" charset="0"/>
              <a:cs typeface="Times New Roman" pitchFamily="18" charset="0"/>
            </a:endParaRPr>
          </a:p>
          <a:p>
            <a:pPr algn="ctr"/>
            <a:endParaRPr lang="id-ID" dirty="0" smtClean="0">
              <a:solidFill>
                <a:schemeClr val="tx1"/>
              </a:solidFill>
              <a:latin typeface="Times New Roman" pitchFamily="18" charset="0"/>
              <a:cs typeface="Times New Roman" pitchFamily="18" charset="0"/>
            </a:endParaRPr>
          </a:p>
          <a:p>
            <a:pPr algn="ctr"/>
            <a:endParaRPr lang="id-ID" dirty="0">
              <a:solidFill>
                <a:schemeClr val="tx1"/>
              </a:solidFill>
              <a:latin typeface="Times New Roman" pitchFamily="18" charset="0"/>
              <a:cs typeface="Times New Roman" pitchFamily="18" charset="0"/>
            </a:endParaRPr>
          </a:p>
          <a:p>
            <a:pPr algn="ctr"/>
            <a:endParaRPr lang="id-ID" dirty="0" smtClean="0">
              <a:solidFill>
                <a:schemeClr val="tx1"/>
              </a:solidFill>
              <a:latin typeface="Times New Roman" pitchFamily="18" charset="0"/>
              <a:cs typeface="Times New Roman" pitchFamily="18" charset="0"/>
            </a:endParaRPr>
          </a:p>
          <a:p>
            <a:pPr algn="ctr"/>
            <a:endParaRPr lang="id-ID" dirty="0">
              <a:solidFill>
                <a:schemeClr val="tx1"/>
              </a:solidFill>
              <a:latin typeface="Times New Roman" pitchFamily="18" charset="0"/>
              <a:cs typeface="Times New Roman" pitchFamily="18" charset="0"/>
            </a:endParaRPr>
          </a:p>
          <a:p>
            <a:pPr algn="ctr"/>
            <a:endParaRPr lang="id-ID" dirty="0"/>
          </a:p>
        </p:txBody>
      </p:sp>
      <p:sp>
        <p:nvSpPr>
          <p:cNvPr id="15" name="TextBox 14"/>
          <p:cNvSpPr txBox="1"/>
          <p:nvPr/>
        </p:nvSpPr>
        <p:spPr>
          <a:xfrm>
            <a:off x="1892035" y="3902179"/>
            <a:ext cx="8450069" cy="1754326"/>
          </a:xfrm>
          <a:prstGeom prst="rect">
            <a:avLst/>
          </a:prstGeom>
          <a:noFill/>
        </p:spPr>
        <p:txBody>
          <a:bodyPr wrap="square" rtlCol="0">
            <a:spAutoFit/>
          </a:bodyPr>
          <a:lstStyle/>
          <a:p>
            <a:pPr lvl="0"/>
            <a:r>
              <a:rPr lang="id-ID" dirty="0" smtClean="0">
                <a:latin typeface="Times New Roman" panose="02020603050405020304" pitchFamily="18" charset="0"/>
                <a:cs typeface="Times New Roman" panose="02020603050405020304" pitchFamily="18" charset="0"/>
              </a:rPr>
              <a:t>Cara Cleanning Printer :</a:t>
            </a:r>
          </a:p>
          <a:p>
            <a:pPr lvl="0"/>
            <a:endParaRPr lang="id-ID" dirty="0" smtClean="0">
              <a:latin typeface="Times New Roman" panose="02020603050405020304" pitchFamily="18" charset="0"/>
              <a:cs typeface="Times New Roman" panose="02020603050405020304" pitchFamily="18" charset="0"/>
            </a:endParaRPr>
          </a:p>
          <a:p>
            <a:pPr lvl="0"/>
            <a:r>
              <a:rPr lang="id-ID" b="1" dirty="0" smtClean="0">
                <a:latin typeface="Times New Roman" panose="02020603050405020304" pitchFamily="18" charset="0"/>
                <a:cs typeface="Times New Roman" panose="02020603050405020304" pitchFamily="18" charset="0"/>
              </a:rPr>
              <a:t>1</a:t>
            </a:r>
            <a:r>
              <a:rPr lang="id-ID" dirty="0" smtClean="0">
                <a:latin typeface="Times New Roman" panose="02020603050405020304" pitchFamily="18" charset="0"/>
                <a:cs typeface="Times New Roman" panose="02020603050405020304" pitchFamily="18" charset="0"/>
              </a:rPr>
              <a:t>. Pilih </a:t>
            </a:r>
            <a:r>
              <a:rPr lang="en-US" dirty="0" smtClean="0">
                <a:latin typeface="Times New Roman" panose="02020603050405020304" pitchFamily="18" charset="0"/>
                <a:cs typeface="Times New Roman" panose="02020603050405020304" pitchFamily="18" charset="0"/>
              </a:rPr>
              <a:t>s</a:t>
            </a:r>
            <a:r>
              <a:rPr lang="id-ID" dirty="0" smtClean="0">
                <a:latin typeface="Times New Roman" panose="02020603050405020304" pitchFamily="18" charset="0"/>
                <a:cs typeface="Times New Roman" panose="02020603050405020304" pitchFamily="18" charset="0"/>
              </a:rPr>
              <a:t>earch </a:t>
            </a:r>
            <a:r>
              <a:rPr lang="id-ID" dirty="0">
                <a:latin typeface="Times New Roman" panose="02020603050405020304" pitchFamily="18" charset="0"/>
                <a:cs typeface="Times New Roman" panose="02020603050405020304" pitchFamily="18" charset="0"/>
              </a:rPr>
              <a:t>pada pc lalu ketikan </a:t>
            </a:r>
            <a:r>
              <a:rPr lang="id-ID" dirty="0" smtClean="0">
                <a:latin typeface="Times New Roman" panose="02020603050405020304" pitchFamily="18" charset="0"/>
                <a:cs typeface="Times New Roman" panose="02020603050405020304" pitchFamily="18" charset="0"/>
              </a:rPr>
              <a:t>keyword</a:t>
            </a:r>
            <a:r>
              <a:rPr lang="en-US" dirty="0" smtClean="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Printer” atau “Device and printer</a:t>
            </a:r>
            <a:r>
              <a:rPr lang="id-ID" dirty="0" smtClean="0">
                <a:latin typeface="Times New Roman" panose="02020603050405020304" pitchFamily="18" charset="0"/>
                <a:cs typeface="Times New Roman" panose="02020603050405020304" pitchFamily="18" charset="0"/>
              </a:rPr>
              <a:t>”.</a:t>
            </a:r>
          </a:p>
          <a:p>
            <a:r>
              <a:rPr lang="id-ID" b="1" dirty="0" smtClean="0">
                <a:latin typeface="Times New Roman" panose="02020603050405020304" pitchFamily="18" charset="0"/>
                <a:cs typeface="Times New Roman" panose="02020603050405020304" pitchFamily="18" charset="0"/>
              </a:rPr>
              <a:t>2</a:t>
            </a:r>
            <a:r>
              <a:rPr lang="id-ID" dirty="0" smtClean="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Klik Device and Printer</a:t>
            </a:r>
          </a:p>
          <a:p>
            <a:pPr lvl="0"/>
            <a:endParaRPr lang="id-ID" dirty="0">
              <a:latin typeface="Times New Roman" panose="02020603050405020304" pitchFamily="18" charset="0"/>
              <a:cs typeface="Times New Roman" panose="02020603050405020304" pitchFamily="18" charset="0"/>
            </a:endParaRPr>
          </a:p>
          <a:p>
            <a:endParaRPr lang="id-ID" dirty="0">
              <a:latin typeface="Times New Roman" panose="02020603050405020304" pitchFamily="18" charset="0"/>
              <a:cs typeface="Times New Roman" panose="02020603050405020304" pitchFamily="18" charset="0"/>
            </a:endParaRPr>
          </a:p>
        </p:txBody>
      </p:sp>
      <p:sp>
        <p:nvSpPr>
          <p:cNvPr id="16" name="Rectangle 15"/>
          <p:cNvSpPr/>
          <p:nvPr/>
        </p:nvSpPr>
        <p:spPr>
          <a:xfrm>
            <a:off x="4249652" y="1229123"/>
            <a:ext cx="597439" cy="557772"/>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t>1</a:t>
            </a:r>
            <a:endParaRPr lang="id-ID" sz="3200" b="1" dirty="0"/>
          </a:p>
        </p:txBody>
      </p:sp>
      <p:sp>
        <p:nvSpPr>
          <p:cNvPr id="17" name="Rectangle 16"/>
          <p:cNvSpPr/>
          <p:nvPr/>
        </p:nvSpPr>
        <p:spPr>
          <a:xfrm>
            <a:off x="5619022" y="1224498"/>
            <a:ext cx="597439" cy="5577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id-ID" dirty="0"/>
          </a:p>
        </p:txBody>
      </p:sp>
      <p:sp>
        <p:nvSpPr>
          <p:cNvPr id="18" name="Rectangle 17"/>
          <p:cNvSpPr/>
          <p:nvPr/>
        </p:nvSpPr>
        <p:spPr>
          <a:xfrm>
            <a:off x="6852231" y="1224499"/>
            <a:ext cx="597439" cy="5577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id-ID" dirty="0"/>
          </a:p>
        </p:txBody>
      </p:sp>
      <p:cxnSp>
        <p:nvCxnSpPr>
          <p:cNvPr id="19" name="Straight Arrow Connector 18"/>
          <p:cNvCxnSpPr>
            <a:stCxn id="16" idx="3"/>
            <a:endCxn id="17" idx="1"/>
          </p:cNvCxnSpPr>
          <p:nvPr/>
        </p:nvCxnSpPr>
        <p:spPr>
          <a:xfrm flipV="1">
            <a:off x="4847091" y="1503384"/>
            <a:ext cx="771931" cy="4625"/>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7" idx="3"/>
            <a:endCxn id="18" idx="1"/>
          </p:cNvCxnSpPr>
          <p:nvPr/>
        </p:nvCxnSpPr>
        <p:spPr>
          <a:xfrm>
            <a:off x="6216461" y="1503384"/>
            <a:ext cx="635770" cy="1"/>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4612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3000" fill="hold" grpId="0" nodeType="afterEffect">
                                  <p:stCondLst>
                                    <p:cond delay="3000"/>
                                  </p:stCondLst>
                                  <p:childTnLst>
                                    <p:animEffect transition="out" filter="fade">
                                      <p:cBhvr>
                                        <p:cTn id="6" dur="1000" tmFilter="0, 0; .2, .5; .8, .5; 1, 0"/>
                                        <p:tgtEl>
                                          <p:spTgt spid="16"/>
                                        </p:tgtEl>
                                      </p:cBhvr>
                                    </p:animEffect>
                                    <p:animScale>
                                      <p:cBhvr>
                                        <p:cTn id="7" dur="5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Mengatasi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880" y="1442124"/>
            <a:ext cx="5356922" cy="3011798"/>
          </a:xfrm>
          <a:prstGeom prst="snip2DiagRect">
            <a:avLst/>
          </a:prstGeom>
          <a:solidFill>
            <a:srgbClr val="FFFFFF">
              <a:shade val="85000"/>
            </a:srgbClr>
          </a:solidFill>
          <a:ln w="88900" cap="sq">
            <a:solidFill>
              <a:schemeClr val="bg1"/>
            </a:solidFill>
            <a:miter lim="800000"/>
          </a:ln>
          <a:effectLst>
            <a:glow rad="139700">
              <a:schemeClr val="accent1">
                <a:satMod val="175000"/>
                <a:alpha val="40000"/>
              </a:schemeClr>
            </a:glow>
            <a:outerShdw blurRad="88900" algn="tl" rotWithShape="0">
              <a:srgbClr val="000000">
                <a:alpha val="45000"/>
              </a:srgbClr>
            </a:outerShdw>
          </a:effectLst>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2380" y="2788195"/>
            <a:ext cx="5477066" cy="3030587"/>
          </a:xfrm>
          <a:prstGeom prst="snip2DiagRect">
            <a:avLst/>
          </a:prstGeom>
          <a:solidFill>
            <a:srgbClr val="FFFFFF">
              <a:shade val="85000"/>
            </a:srgbClr>
          </a:solidFill>
          <a:ln w="88900" cap="sq">
            <a:solidFill>
              <a:schemeClr val="bg1"/>
            </a:solidFill>
            <a:miter lim="800000"/>
          </a:ln>
          <a:effectLst>
            <a:glow rad="139700">
              <a:schemeClr val="accent1">
                <a:satMod val="175000"/>
                <a:alpha val="40000"/>
              </a:schemeClr>
            </a:glow>
            <a:outerShdw blurRad="88900" algn="tl" rotWithShape="0">
              <a:srgbClr val="000000">
                <a:alpha val="45000"/>
              </a:srgbClr>
            </a:outerShdw>
          </a:effectLst>
        </p:spPr>
      </p:pic>
      <p:sp>
        <p:nvSpPr>
          <p:cNvPr id="23" name="TextBox 22"/>
          <p:cNvSpPr txBox="1"/>
          <p:nvPr/>
        </p:nvSpPr>
        <p:spPr>
          <a:xfrm>
            <a:off x="634417" y="4671545"/>
            <a:ext cx="4871847" cy="646331"/>
          </a:xfrm>
          <a:prstGeom prst="rect">
            <a:avLst/>
          </a:prstGeom>
          <a:noFill/>
        </p:spPr>
        <p:txBody>
          <a:bodyPr wrap="none" rtlCol="0">
            <a:spAutoFit/>
          </a:bodyPr>
          <a:lstStyle/>
          <a:p>
            <a:pPr lvl="0"/>
            <a:r>
              <a:rPr lang="id-ID" b="1" dirty="0" smtClean="0">
                <a:latin typeface="Times New Roman" panose="02020603050405020304" pitchFamily="18" charset="0"/>
                <a:cs typeface="Times New Roman" panose="02020603050405020304" pitchFamily="18" charset="0"/>
              </a:rPr>
              <a:t>3</a:t>
            </a:r>
            <a:r>
              <a:rPr lang="id-ID"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Klik </a:t>
            </a:r>
            <a:r>
              <a:rPr lang="id-ID" dirty="0">
                <a:latin typeface="Times New Roman" panose="02020603050405020304" pitchFamily="18" charset="0"/>
                <a:cs typeface="Times New Roman" panose="02020603050405020304" pitchFamily="18" charset="0"/>
              </a:rPr>
              <a:t>Manage pada printer yang akan di cleaning</a:t>
            </a:r>
          </a:p>
          <a:p>
            <a:endParaRPr lang="id-ID"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6491565" y="5996599"/>
            <a:ext cx="5538696" cy="369332"/>
          </a:xfrm>
          <a:prstGeom prst="rect">
            <a:avLst/>
          </a:prstGeom>
          <a:noFill/>
        </p:spPr>
        <p:txBody>
          <a:bodyPr wrap="none" rtlCol="0">
            <a:spAutoFit/>
          </a:bodyPr>
          <a:lstStyle/>
          <a:p>
            <a:r>
              <a:rPr lang="id-ID" b="1" dirty="0" smtClean="0">
                <a:latin typeface="Times New Roman" panose="02020603050405020304" pitchFamily="18" charset="0"/>
                <a:cs typeface="Times New Roman" panose="02020603050405020304" pitchFamily="18" charset="0"/>
              </a:rPr>
              <a:t>4</a:t>
            </a:r>
            <a:r>
              <a:rPr lang="id-ID"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Lalu </a:t>
            </a:r>
            <a:r>
              <a:rPr lang="id-ID" dirty="0">
                <a:latin typeface="Times New Roman" panose="02020603050405020304" pitchFamily="18" charset="0"/>
                <a:cs typeface="Times New Roman" panose="02020603050405020304" pitchFamily="18" charset="0"/>
              </a:rPr>
              <a:t>klik “Printer Properties” lalu pilih “Maintenance”</a:t>
            </a:r>
          </a:p>
        </p:txBody>
      </p:sp>
      <p:sp>
        <p:nvSpPr>
          <p:cNvPr id="25" name="Up Arrow 24"/>
          <p:cNvSpPr/>
          <p:nvPr/>
        </p:nvSpPr>
        <p:spPr>
          <a:xfrm rot="7306631">
            <a:off x="5924186" y="3300762"/>
            <a:ext cx="458115" cy="458115"/>
          </a:xfrm>
          <a:prstGeom prst="upArrow">
            <a:avLst/>
          </a:prstGeom>
          <a:solidFill>
            <a:srgbClr val="FF0000"/>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a:p>
        </p:txBody>
      </p:sp>
      <p:sp>
        <p:nvSpPr>
          <p:cNvPr id="26" name="Rectangle 25"/>
          <p:cNvSpPr/>
          <p:nvPr/>
        </p:nvSpPr>
        <p:spPr>
          <a:xfrm>
            <a:off x="7734699" y="1339154"/>
            <a:ext cx="541392" cy="480707"/>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t>1</a:t>
            </a:r>
            <a:endParaRPr lang="id-ID" sz="3200" b="1" dirty="0"/>
          </a:p>
        </p:txBody>
      </p:sp>
      <p:sp>
        <p:nvSpPr>
          <p:cNvPr id="27" name="Rectangle 26"/>
          <p:cNvSpPr/>
          <p:nvPr/>
        </p:nvSpPr>
        <p:spPr>
          <a:xfrm>
            <a:off x="9104069" y="1334529"/>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id-ID" dirty="0"/>
          </a:p>
        </p:txBody>
      </p:sp>
      <p:sp>
        <p:nvSpPr>
          <p:cNvPr id="28" name="Rectangle 27"/>
          <p:cNvSpPr/>
          <p:nvPr/>
        </p:nvSpPr>
        <p:spPr>
          <a:xfrm>
            <a:off x="10337278" y="1334530"/>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id-ID" dirty="0"/>
          </a:p>
        </p:txBody>
      </p:sp>
      <p:cxnSp>
        <p:nvCxnSpPr>
          <p:cNvPr id="29" name="Straight Arrow Connector 28"/>
          <p:cNvCxnSpPr>
            <a:stCxn id="26" idx="3"/>
            <a:endCxn id="27" idx="1"/>
          </p:cNvCxnSpPr>
          <p:nvPr/>
        </p:nvCxnSpPr>
        <p:spPr>
          <a:xfrm flipV="1">
            <a:off x="8276091" y="1574883"/>
            <a:ext cx="827978" cy="4625"/>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27" idx="3"/>
            <a:endCxn id="28" idx="1"/>
          </p:cNvCxnSpPr>
          <p:nvPr/>
        </p:nvCxnSpPr>
        <p:spPr>
          <a:xfrm>
            <a:off x="9645461" y="1574883"/>
            <a:ext cx="691817" cy="1"/>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02645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Mengatasi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 name="Rectangle 25"/>
          <p:cNvSpPr/>
          <p:nvPr/>
        </p:nvSpPr>
        <p:spPr>
          <a:xfrm>
            <a:off x="1351127" y="1866994"/>
            <a:ext cx="541392" cy="480707"/>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t>1</a:t>
            </a:r>
            <a:endParaRPr lang="id-ID" sz="3200" b="1" dirty="0"/>
          </a:p>
        </p:txBody>
      </p:sp>
      <p:sp>
        <p:nvSpPr>
          <p:cNvPr id="27" name="Rectangle 26"/>
          <p:cNvSpPr/>
          <p:nvPr/>
        </p:nvSpPr>
        <p:spPr>
          <a:xfrm>
            <a:off x="2720497" y="1862369"/>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id-ID" dirty="0"/>
          </a:p>
        </p:txBody>
      </p:sp>
      <p:sp>
        <p:nvSpPr>
          <p:cNvPr id="28" name="Rectangle 27"/>
          <p:cNvSpPr/>
          <p:nvPr/>
        </p:nvSpPr>
        <p:spPr>
          <a:xfrm>
            <a:off x="3953706" y="1862370"/>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id-ID" dirty="0"/>
          </a:p>
        </p:txBody>
      </p:sp>
      <p:cxnSp>
        <p:nvCxnSpPr>
          <p:cNvPr id="29" name="Straight Arrow Connector 28"/>
          <p:cNvCxnSpPr>
            <a:stCxn id="26" idx="3"/>
            <a:endCxn id="27" idx="1"/>
          </p:cNvCxnSpPr>
          <p:nvPr/>
        </p:nvCxnSpPr>
        <p:spPr>
          <a:xfrm flipV="1">
            <a:off x="1892519" y="2102723"/>
            <a:ext cx="827978" cy="4625"/>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27" idx="3"/>
            <a:endCxn id="28" idx="1"/>
          </p:cNvCxnSpPr>
          <p:nvPr/>
        </p:nvCxnSpPr>
        <p:spPr>
          <a:xfrm>
            <a:off x="3261889" y="2102723"/>
            <a:ext cx="691817" cy="1"/>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449" y="3308737"/>
            <a:ext cx="5309812" cy="2985312"/>
          </a:xfrm>
          <a:prstGeom prst="snip2DiagRect">
            <a:avLst/>
          </a:prstGeom>
          <a:solidFill>
            <a:srgbClr val="FFFFFF">
              <a:shade val="85000"/>
            </a:srgbClr>
          </a:solidFill>
          <a:ln w="88900" cap="sq">
            <a:solidFill>
              <a:schemeClr val="bg1"/>
            </a:solidFill>
            <a:miter lim="800000"/>
          </a:ln>
          <a:effectLst>
            <a:glow rad="139700">
              <a:schemeClr val="accent1">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0564" y="1318351"/>
            <a:ext cx="5309812" cy="2985312"/>
          </a:xfrm>
          <a:prstGeom prst="snip2DiagRect">
            <a:avLst/>
          </a:prstGeom>
          <a:solidFill>
            <a:srgbClr val="FFFFFF">
              <a:shade val="85000"/>
            </a:srgbClr>
          </a:solidFill>
          <a:ln w="88900" cap="sq">
            <a:solidFill>
              <a:schemeClr val="bg1"/>
            </a:solidFill>
            <a:miter lim="800000"/>
          </a:ln>
          <a:effectLst>
            <a:glow rad="139700">
              <a:schemeClr val="accent1">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8" name="TextBox 17"/>
          <p:cNvSpPr txBox="1"/>
          <p:nvPr/>
        </p:nvSpPr>
        <p:spPr>
          <a:xfrm>
            <a:off x="6995929" y="4477478"/>
            <a:ext cx="4945990" cy="646331"/>
          </a:xfrm>
          <a:prstGeom prst="rect">
            <a:avLst/>
          </a:prstGeom>
          <a:noFill/>
        </p:spPr>
        <p:txBody>
          <a:bodyPr wrap="square" rtlCol="0">
            <a:spAutoFit/>
          </a:bodyPr>
          <a:lstStyle/>
          <a:p>
            <a:pPr lvl="0"/>
            <a:r>
              <a:rPr lang="id-ID" b="1" dirty="0" smtClean="0">
                <a:latin typeface="Times New Roman" panose="02020603050405020304" pitchFamily="18" charset="0"/>
                <a:cs typeface="Times New Roman" panose="02020603050405020304" pitchFamily="18" charset="0"/>
              </a:rPr>
              <a:t>6</a:t>
            </a:r>
            <a:r>
              <a:rPr lang="id-ID"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Pilih</a:t>
            </a:r>
            <a:r>
              <a:rPr lang="en-US" dirty="0" smtClean="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“All </a:t>
            </a:r>
            <a:r>
              <a:rPr lang="id-ID" dirty="0">
                <a:latin typeface="Times New Roman" panose="02020603050405020304" pitchFamily="18" charset="0"/>
                <a:cs typeface="Times New Roman" panose="02020603050405020304" pitchFamily="18" charset="0"/>
              </a:rPr>
              <a:t>Colour” &gt; “Execute” &gt; lalu klik “Ok”. Maka proses cleanning telah </a:t>
            </a:r>
            <a:r>
              <a:rPr lang="id-ID" dirty="0" smtClean="0">
                <a:latin typeface="Times New Roman" panose="02020603050405020304" pitchFamily="18" charset="0"/>
                <a:cs typeface="Times New Roman" panose="02020603050405020304" pitchFamily="18" charset="0"/>
              </a:rPr>
              <a:t>sel</a:t>
            </a:r>
            <a:r>
              <a:rPr lang="en-US" dirty="0" smtClean="0">
                <a:latin typeface="Times New Roman" panose="02020603050405020304" pitchFamily="18" charset="0"/>
                <a:cs typeface="Times New Roman" panose="02020603050405020304" pitchFamily="18" charset="0"/>
              </a:rPr>
              <a:t>e</a:t>
            </a:r>
            <a:r>
              <a:rPr lang="id-ID" dirty="0" smtClean="0">
                <a:latin typeface="Times New Roman" panose="02020603050405020304" pitchFamily="18" charset="0"/>
                <a:cs typeface="Times New Roman" panose="02020603050405020304" pitchFamily="18" charset="0"/>
              </a:rPr>
              <a:t>sai </a:t>
            </a:r>
            <a:r>
              <a:rPr lang="id-ID" dirty="0">
                <a:latin typeface="Times New Roman" panose="02020603050405020304" pitchFamily="18" charset="0"/>
                <a:cs typeface="Times New Roman" panose="02020603050405020304" pitchFamily="18" charset="0"/>
              </a:rPr>
              <a:t>dilakukan</a:t>
            </a:r>
          </a:p>
        </p:txBody>
      </p:sp>
      <p:sp>
        <p:nvSpPr>
          <p:cNvPr id="20" name="TextBox 19"/>
          <p:cNvSpPr txBox="1"/>
          <p:nvPr/>
        </p:nvSpPr>
        <p:spPr>
          <a:xfrm>
            <a:off x="870977" y="6423135"/>
            <a:ext cx="3724096" cy="646331"/>
          </a:xfrm>
          <a:prstGeom prst="rect">
            <a:avLst/>
          </a:prstGeom>
          <a:noFill/>
        </p:spPr>
        <p:txBody>
          <a:bodyPr wrap="none" rtlCol="0">
            <a:spAutoFit/>
          </a:bodyPr>
          <a:lstStyle/>
          <a:p>
            <a:pPr lvl="0"/>
            <a:r>
              <a:rPr lang="id-ID" b="1" dirty="0" smtClean="0">
                <a:latin typeface="Times New Roman" panose="02020603050405020304" pitchFamily="18" charset="0"/>
                <a:cs typeface="Times New Roman" panose="02020603050405020304" pitchFamily="18" charset="0"/>
              </a:rPr>
              <a:t>5</a:t>
            </a:r>
            <a:r>
              <a:rPr lang="id-ID" dirty="0" smtClean="0">
                <a:latin typeface="Times New Roman" panose="02020603050405020304" pitchFamily="18" charset="0"/>
                <a:cs typeface="Times New Roman" panose="02020603050405020304" pitchFamily="18" charset="0"/>
              </a:rPr>
              <a:t>. Klik </a:t>
            </a:r>
            <a:r>
              <a:rPr lang="id-ID" dirty="0">
                <a:latin typeface="Times New Roman" panose="02020603050405020304" pitchFamily="18" charset="0"/>
                <a:cs typeface="Times New Roman" panose="02020603050405020304" pitchFamily="18" charset="0"/>
              </a:rPr>
              <a:t>“System Cleanning” lalu “Ok”</a:t>
            </a:r>
          </a:p>
          <a:p>
            <a:endParaRPr lang="id-ID" dirty="0">
              <a:latin typeface="Times New Roman" panose="02020603050405020304" pitchFamily="18" charset="0"/>
              <a:cs typeface="Times New Roman" panose="02020603050405020304" pitchFamily="18" charset="0"/>
            </a:endParaRPr>
          </a:p>
        </p:txBody>
      </p:sp>
      <p:sp>
        <p:nvSpPr>
          <p:cNvPr id="31" name="Up Arrow 30"/>
          <p:cNvSpPr/>
          <p:nvPr/>
        </p:nvSpPr>
        <p:spPr>
          <a:xfrm rot="3140953">
            <a:off x="5964356" y="3402250"/>
            <a:ext cx="458115" cy="451458"/>
          </a:xfrm>
          <a:prstGeom prst="upArrow">
            <a:avLst/>
          </a:prstGeom>
          <a:solidFill>
            <a:srgbClr val="FF0000"/>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42426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3066" y="26118"/>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1" y="-13065"/>
            <a:ext cx="12475029"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6152601"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Praktik</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Kerja</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Lapangan</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391881" y="1005836"/>
            <a:ext cx="11038117"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gn="just"/>
            <a:r>
              <a:rPr lang="en-US" sz="2400" dirty="0" err="1">
                <a:latin typeface="Times New Roman" panose="02020603050405020304" pitchFamily="18" charset="0"/>
                <a:cs typeface="Times New Roman" panose="02020603050405020304" pitchFamily="18" charset="0"/>
              </a:rPr>
              <a:t>Praktik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Lapangan</a:t>
            </a:r>
            <a:r>
              <a:rPr lang="en-US" sz="2400" dirty="0">
                <a:latin typeface="Times New Roman" panose="02020603050405020304" pitchFamily="18" charset="0"/>
                <a:cs typeface="Times New Roman" panose="02020603050405020304" pitchFamily="18" charset="0"/>
              </a:rPr>
              <a:t> (PKL) </a:t>
            </a:r>
            <a:r>
              <a:rPr lang="en-US" sz="2400" dirty="0" err="1">
                <a:latin typeface="Times New Roman" panose="02020603050405020304" pitchFamily="18" charset="0"/>
                <a:cs typeface="Times New Roman" panose="02020603050405020304" pitchFamily="18" charset="0"/>
              </a:rPr>
              <a:t>merupakan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kegiatan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menerapkan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teori-teori</a:t>
            </a:r>
            <a:r>
              <a:rPr lang="id-ID"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atau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keterampilan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baik</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softskill</a:t>
            </a:r>
            <a:r>
              <a:rPr lang="en-US" sz="2400" i="1" dirty="0">
                <a:latin typeface="Times New Roman" panose="02020603050405020304" pitchFamily="18" charset="0"/>
                <a:cs typeface="Times New Roman" panose="02020603050405020304" pitchFamily="18" charset="0"/>
              </a:rPr>
              <a:t> </a:t>
            </a:r>
            <a:r>
              <a:rPr lang="id-ID" sz="2400" dirty="0">
                <a:latin typeface="Times New Roman" panose="02020603050405020304" pitchFamily="18" charset="0"/>
                <a:cs typeface="Times New Roman" panose="02020603050405020304" pitchFamily="18" charset="0"/>
              </a:rPr>
              <a:t>maupun</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hardskill</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telah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diterima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a:t>
            </a:r>
            <a:r>
              <a:rPr lang="en-US" sz="2400" dirty="0">
                <a:latin typeface="Times New Roman" panose="02020603050405020304" pitchFamily="18" charset="0"/>
                <a:cs typeface="Times New Roman" panose="02020603050405020304" pitchFamily="18" charset="0"/>
              </a:rPr>
              <a:t> proses </a:t>
            </a:r>
            <a:r>
              <a:rPr lang="en-US" sz="2400" dirty="0" err="1">
                <a:latin typeface="Times New Roman" panose="02020603050405020304" pitchFamily="18" charset="0"/>
                <a:cs typeface="Times New Roman" panose="02020603050405020304" pitchFamily="18" charset="0"/>
              </a:rPr>
              <a:t>pembelajaran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perkuliahan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dunia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kerja</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sebenarnya</a:t>
            </a:r>
            <a:r>
              <a:rPr lang="id-ID"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selama</a:t>
            </a:r>
            <a:r>
              <a:rPr lang="en-US" sz="2400" dirty="0">
                <a:latin typeface="Times New Roman" panose="02020603050405020304" pitchFamily="18" charset="0"/>
                <a:cs typeface="Times New Roman" panose="02020603050405020304" pitchFamily="18" charset="0"/>
              </a:rPr>
              <a:t> </a:t>
            </a:r>
            <a:r>
              <a:rPr lang="id-ID" sz="2400" dirty="0" smtClean="0">
                <a:latin typeface="Times New Roman" panose="02020603050405020304" pitchFamily="18" charset="0"/>
                <a:cs typeface="Times New Roman" panose="02020603050405020304" pitchFamily="18" charset="0"/>
              </a:rPr>
              <a:t>dua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bulan</a:t>
            </a:r>
            <a:r>
              <a:rPr lang="en-US" sz="2400" dirty="0" smtClean="0">
                <a:latin typeface="Times New Roman" panose="02020603050405020304" pitchFamily="18" charset="0"/>
                <a:cs typeface="Times New Roman" panose="02020603050405020304" pitchFamily="18" charset="0"/>
              </a:rPr>
              <a:t>.</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2584462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Mengatasi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 name="Rectangle 25"/>
          <p:cNvSpPr/>
          <p:nvPr/>
        </p:nvSpPr>
        <p:spPr>
          <a:xfrm>
            <a:off x="4352566" y="1093202"/>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a:t>
            </a:r>
            <a:endParaRPr lang="id-ID" dirty="0"/>
          </a:p>
        </p:txBody>
      </p:sp>
      <p:sp>
        <p:nvSpPr>
          <p:cNvPr id="27" name="Rectangle 26"/>
          <p:cNvSpPr/>
          <p:nvPr/>
        </p:nvSpPr>
        <p:spPr>
          <a:xfrm>
            <a:off x="5721936" y="1088577"/>
            <a:ext cx="541392" cy="480707"/>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t>2</a:t>
            </a:r>
            <a:endParaRPr lang="id-ID" sz="3200" b="1" dirty="0"/>
          </a:p>
        </p:txBody>
      </p:sp>
      <p:sp>
        <p:nvSpPr>
          <p:cNvPr id="28" name="Rectangle 27"/>
          <p:cNvSpPr/>
          <p:nvPr/>
        </p:nvSpPr>
        <p:spPr>
          <a:xfrm>
            <a:off x="6955145" y="1088578"/>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id-ID" dirty="0"/>
          </a:p>
        </p:txBody>
      </p:sp>
      <p:cxnSp>
        <p:nvCxnSpPr>
          <p:cNvPr id="29" name="Straight Arrow Connector 28"/>
          <p:cNvCxnSpPr>
            <a:stCxn id="26" idx="3"/>
            <a:endCxn id="27" idx="1"/>
          </p:cNvCxnSpPr>
          <p:nvPr/>
        </p:nvCxnSpPr>
        <p:spPr>
          <a:xfrm flipV="1">
            <a:off x="4893958" y="1328931"/>
            <a:ext cx="827978" cy="4625"/>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27" idx="3"/>
            <a:endCxn id="28" idx="1"/>
          </p:cNvCxnSpPr>
          <p:nvPr/>
        </p:nvCxnSpPr>
        <p:spPr>
          <a:xfrm>
            <a:off x="6263328" y="1328931"/>
            <a:ext cx="691817" cy="1"/>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9" name="Folded Corner 18"/>
          <p:cNvSpPr/>
          <p:nvPr/>
        </p:nvSpPr>
        <p:spPr>
          <a:xfrm>
            <a:off x="1025033" y="2373988"/>
            <a:ext cx="4863740" cy="3491545"/>
          </a:xfrm>
          <a:prstGeom prst="foldedCorner">
            <a:avLst/>
          </a:prstGeom>
          <a:solidFill>
            <a:schemeClr val="bg2"/>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Kurangnya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pemahaman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pegawai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terhadap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teknologi</a:t>
            </a:r>
            <a:r>
              <a:rPr lang="en-US" sz="2000" dirty="0">
                <a:latin typeface="Times New Roman" panose="02020603050405020304" pitchFamily="18" charset="0"/>
                <a:cs typeface="Times New Roman" panose="02020603050405020304" pitchFamily="18" charset="0"/>
              </a:rPr>
              <a:t> masa </a:t>
            </a:r>
            <a:r>
              <a:rPr lang="en-US" sz="2000" dirty="0" err="1">
                <a:latin typeface="Times New Roman" panose="02020603050405020304" pitchFamily="18" charset="0"/>
                <a:cs typeface="Times New Roman" panose="02020603050405020304" pitchFamily="18" charset="0"/>
              </a:rPr>
              <a:t>kini</a:t>
            </a:r>
            <a:r>
              <a:rPr lang="en-US" sz="2000" dirty="0">
                <a:latin typeface="Times New Roman" panose="02020603050405020304" pitchFamily="18" charset="0"/>
                <a:cs typeface="Times New Roman" panose="02020603050405020304" pitchFamily="18" charset="0"/>
              </a:rPr>
              <a:t>.</a:t>
            </a:r>
            <a:endParaRPr lang="id-ID" sz="2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889829" y="2689382"/>
            <a:ext cx="4683861" cy="2862322"/>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komunikasi</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terjadi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antara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penulis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pegawai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Dinas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Cipta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Karya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Pengelolaan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Sumber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Daya</a:t>
            </a:r>
            <a:r>
              <a:rPr lang="en-US" sz="2000" dirty="0">
                <a:latin typeface="Times New Roman" panose="02020603050405020304" pitchFamily="18" charset="0"/>
                <a:cs typeface="Times New Roman" panose="02020603050405020304" pitchFamily="18" charset="0"/>
              </a:rPr>
              <a:t> Air </a:t>
            </a:r>
            <a:r>
              <a:rPr lang="en-US" sz="2000" dirty="0" err="1">
                <a:latin typeface="Times New Roman" panose="02020603050405020304" pitchFamily="18" charset="0"/>
                <a:cs typeface="Times New Roman" panose="02020603050405020304" pitchFamily="18" charset="0"/>
              </a:rPr>
              <a:t>Provinsi</a:t>
            </a:r>
            <a:r>
              <a:rPr lang="en-US" sz="2000" dirty="0">
                <a:latin typeface="Times New Roman" panose="02020603050405020304" pitchFamily="18" charset="0"/>
                <a:cs typeface="Times New Roman" panose="02020603050405020304" pitchFamily="18" charset="0"/>
              </a:rPr>
              <a:t> Lampung, </a:t>
            </a:r>
            <a:r>
              <a:rPr lang="en-US" sz="2000" dirty="0" err="1">
                <a:latin typeface="Times New Roman" panose="02020603050405020304" pitchFamily="18" charset="0"/>
                <a:cs typeface="Times New Roman" panose="02020603050405020304" pitchFamily="18" charset="0"/>
              </a:rPr>
              <a:t>penulis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memberikan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masukan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kepada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pegawai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tentang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permasalahan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mengerti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menggunakan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GO-JEK </a:t>
            </a:r>
            <a:r>
              <a:rPr lang="en-US" sz="2000" dirty="0" err="1">
                <a:latin typeface="Times New Roman" panose="02020603050405020304" pitchFamily="18" charset="0"/>
                <a:cs typeface="Times New Roman" panose="02020603050405020304" pitchFamily="18" charset="0"/>
              </a:rPr>
              <a:t>pada</a:t>
            </a:r>
            <a:r>
              <a:rPr lang="en-US" sz="2000" dirty="0">
                <a:latin typeface="Times New Roman" panose="02020603050405020304" pitchFamily="18" charset="0"/>
                <a:cs typeface="Times New Roman" panose="02020603050405020304" pitchFamily="18" charset="0"/>
              </a:rPr>
              <a:t> smartphone </a:t>
            </a:r>
            <a:r>
              <a:rPr lang="en-US" sz="2000" dirty="0" err="1">
                <a:latin typeface="Times New Roman" panose="02020603050405020304" pitchFamily="18" charset="0"/>
                <a:cs typeface="Times New Roman" panose="02020603050405020304" pitchFamily="18" charset="0"/>
              </a:rPr>
              <a:t>mereka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mengatasinya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berdasarkan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pengetahuan</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saya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terhadap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masalah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tersebut</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2" name="Chevron 21"/>
          <p:cNvSpPr/>
          <p:nvPr/>
        </p:nvSpPr>
        <p:spPr>
          <a:xfrm>
            <a:off x="6312358" y="3554657"/>
            <a:ext cx="458115" cy="610820"/>
          </a:xfrm>
          <a:prstGeom prst="chevron">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23" name="TextBox 22"/>
          <p:cNvSpPr txBox="1"/>
          <p:nvPr/>
        </p:nvSpPr>
        <p:spPr>
          <a:xfrm>
            <a:off x="8391035" y="1773268"/>
            <a:ext cx="1576946" cy="461665"/>
          </a:xfrm>
          <a:prstGeom prst="rect">
            <a:avLst/>
          </a:prstGeom>
          <a:noFill/>
        </p:spPr>
        <p:txBody>
          <a:bodyPr wrap="square" rtlCol="0">
            <a:spAutoFit/>
          </a:bodyPr>
          <a:lstStyle/>
          <a:p>
            <a:r>
              <a:rPr lang="id-ID" sz="2400" b="1" dirty="0" smtClean="0">
                <a:latin typeface="Times New Roman" panose="02020603050405020304" pitchFamily="18" charset="0"/>
                <a:cs typeface="Times New Roman" panose="02020603050405020304" pitchFamily="18" charset="0"/>
              </a:rPr>
              <a:t>Masukan</a:t>
            </a:r>
            <a:endParaRPr lang="id-ID"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838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Mengatasi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 name="Rectangle 25"/>
          <p:cNvSpPr/>
          <p:nvPr/>
        </p:nvSpPr>
        <p:spPr>
          <a:xfrm>
            <a:off x="4352566" y="1093202"/>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a:t>
            </a:r>
            <a:endParaRPr lang="id-ID" dirty="0"/>
          </a:p>
        </p:txBody>
      </p:sp>
      <p:sp>
        <p:nvSpPr>
          <p:cNvPr id="27" name="Rectangle 26"/>
          <p:cNvSpPr/>
          <p:nvPr/>
        </p:nvSpPr>
        <p:spPr>
          <a:xfrm>
            <a:off x="5721936" y="1088577"/>
            <a:ext cx="541392" cy="48070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id-ID" dirty="0"/>
          </a:p>
        </p:txBody>
      </p:sp>
      <p:sp>
        <p:nvSpPr>
          <p:cNvPr id="28" name="Rectangle 27"/>
          <p:cNvSpPr/>
          <p:nvPr/>
        </p:nvSpPr>
        <p:spPr>
          <a:xfrm>
            <a:off x="6955145" y="1088578"/>
            <a:ext cx="541392" cy="480707"/>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t>3</a:t>
            </a:r>
            <a:endParaRPr lang="id-ID" sz="3200" b="1" dirty="0"/>
          </a:p>
        </p:txBody>
      </p:sp>
      <p:cxnSp>
        <p:nvCxnSpPr>
          <p:cNvPr id="29" name="Straight Arrow Connector 28"/>
          <p:cNvCxnSpPr>
            <a:stCxn id="26" idx="3"/>
            <a:endCxn id="27" idx="1"/>
          </p:cNvCxnSpPr>
          <p:nvPr/>
        </p:nvCxnSpPr>
        <p:spPr>
          <a:xfrm flipV="1">
            <a:off x="4893958" y="1328931"/>
            <a:ext cx="827978" cy="4625"/>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27" idx="3"/>
            <a:endCxn id="28" idx="1"/>
          </p:cNvCxnSpPr>
          <p:nvPr/>
        </p:nvCxnSpPr>
        <p:spPr>
          <a:xfrm>
            <a:off x="6263328" y="1328931"/>
            <a:ext cx="691817" cy="1"/>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9" name="Snip Diagonal Corner Rectangle 18"/>
          <p:cNvSpPr/>
          <p:nvPr/>
        </p:nvSpPr>
        <p:spPr>
          <a:xfrm>
            <a:off x="1051895" y="2308732"/>
            <a:ext cx="4863740" cy="3491545"/>
          </a:xfrm>
          <a:prstGeom prst="snip2DiagRect">
            <a:avLst/>
          </a:prstGeom>
          <a:solidFill>
            <a:schemeClr val="bg2"/>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err="1">
                <a:solidFill>
                  <a:schemeClr val="tx1"/>
                </a:solidFill>
                <a:latin typeface="Times New Roman" panose="02020603050405020304" pitchFamily="18" charset="0"/>
                <a:cs typeface="Times New Roman" panose="02020603050405020304" pitchFamily="18" charset="0"/>
              </a:rPr>
              <a:t>Adanya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keterbatasan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sumber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seperti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Komputer</a:t>
            </a:r>
            <a:r>
              <a:rPr lang="en-US" sz="2000" dirty="0">
                <a:solidFill>
                  <a:schemeClr val="tx1"/>
                </a:solidFill>
                <a:latin typeface="Times New Roman" panose="02020603050405020304" pitchFamily="18" charset="0"/>
                <a:cs typeface="Times New Roman" panose="02020603050405020304" pitchFamily="18" charset="0"/>
              </a:rPr>
              <a:t> di </a:t>
            </a:r>
            <a:r>
              <a:rPr lang="en-US" sz="2000" dirty="0" err="1">
                <a:solidFill>
                  <a:schemeClr val="tx1"/>
                </a:solidFill>
                <a:latin typeface="Times New Roman" panose="02020603050405020304" pitchFamily="18" charset="0"/>
                <a:cs typeface="Times New Roman" panose="02020603050405020304" pitchFamily="18" charset="0"/>
              </a:rPr>
              <a:t>bidang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Umum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Kepegawaian</a:t>
            </a:r>
            <a:endParaRPr lang="id-ID" sz="2400" dirty="0">
              <a:solidFill>
                <a:schemeClr val="tx1"/>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7167196" y="2729354"/>
            <a:ext cx="3970330" cy="2862322"/>
          </a:xfrm>
          <a:prstGeom prst="rect">
            <a:avLst/>
          </a:prstGeom>
          <a:noFill/>
        </p:spPr>
        <p:txBody>
          <a:bodyPr wrap="square" rtlCol="0">
            <a:spAutoFit/>
          </a:bodyPr>
          <a:lstStyle/>
          <a:p>
            <a:pPr algn="just"/>
            <a:r>
              <a:rPr lang="en-US" sz="2000" dirty="0" err="1" smtClean="0">
                <a:latin typeface="Times New Roman" panose="02020603050405020304" pitchFamily="18" charset="0"/>
                <a:cs typeface="Times New Roman" panose="02020603050405020304" pitchFamily="18" charset="0"/>
              </a:rPr>
              <a:t>menambah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sumber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komputer</a:t>
            </a:r>
            <a:r>
              <a:rPr lang="en-US" sz="2000" dirty="0">
                <a:latin typeface="Times New Roman" panose="02020603050405020304" pitchFamily="18" charset="0"/>
                <a:cs typeface="Times New Roman" panose="02020603050405020304" pitchFamily="18" charset="0"/>
              </a:rPr>
              <a:t> agar </a:t>
            </a:r>
            <a:r>
              <a:rPr lang="en-US" sz="2000" dirty="0" err="1">
                <a:latin typeface="Times New Roman" panose="02020603050405020304" pitchFamily="18" charset="0"/>
                <a:cs typeface="Times New Roman" panose="02020603050405020304" pitchFamily="18" charset="0"/>
              </a:rPr>
              <a:t>pemakaian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komputer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berganti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gantian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dikarenakan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banyaknya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pegawai</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ingin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mengakses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komputer</a:t>
            </a:r>
            <a:r>
              <a:rPr lang="en-US" sz="2000" dirty="0">
                <a:latin typeface="Times New Roman" panose="02020603050405020304" pitchFamily="18" charset="0"/>
                <a:cs typeface="Times New Roman" panose="02020603050405020304" pitchFamily="18" charset="0"/>
              </a:rPr>
              <a:t> di </a:t>
            </a:r>
            <a:r>
              <a:rPr lang="en-US" sz="2000" dirty="0" err="1">
                <a:latin typeface="Times New Roman" panose="02020603050405020304" pitchFamily="18" charset="0"/>
                <a:cs typeface="Times New Roman" panose="02020603050405020304" pitchFamily="18" charset="0"/>
              </a:rPr>
              <a:t>bidang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Umum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Kepegawaian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tetapi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terdapat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komputer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saja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jaga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selalu</a:t>
            </a:r>
            <a:r>
              <a:rPr lang="en-US" sz="2000" dirty="0">
                <a:latin typeface="Times New Roman" panose="02020603050405020304" pitchFamily="18" charset="0"/>
                <a:cs typeface="Times New Roman" panose="02020603050405020304" pitchFamily="18" charset="0"/>
              </a:rPr>
              <a:t> agar </a:t>
            </a:r>
            <a:r>
              <a:rPr lang="en-US" sz="2000" i="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komputer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selalu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tetap</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up-to-date</a:t>
            </a:r>
            <a:r>
              <a:rPr lang="en-US" sz="2000" i="1" dirty="0">
                <a:latin typeface="Times New Roman" panose="02020603050405020304" pitchFamily="18" charset="0"/>
                <a:cs typeface="Times New Roman" panose="02020603050405020304" pitchFamily="18" charset="0"/>
              </a:rPr>
              <a:t>.</a:t>
            </a:r>
          </a:p>
        </p:txBody>
      </p:sp>
      <p:sp>
        <p:nvSpPr>
          <p:cNvPr id="22" name="Chevron 21"/>
          <p:cNvSpPr/>
          <p:nvPr/>
        </p:nvSpPr>
        <p:spPr>
          <a:xfrm>
            <a:off x="6312358" y="3554657"/>
            <a:ext cx="458115" cy="610820"/>
          </a:xfrm>
          <a:prstGeom prst="chevron">
            <a:avLst/>
          </a:prstGeom>
          <a:solidFill>
            <a:srgbClr val="FF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
        <p:nvSpPr>
          <p:cNvPr id="23" name="TextBox 22"/>
          <p:cNvSpPr txBox="1"/>
          <p:nvPr/>
        </p:nvSpPr>
        <p:spPr>
          <a:xfrm>
            <a:off x="8337762" y="1687654"/>
            <a:ext cx="1576946" cy="461665"/>
          </a:xfrm>
          <a:prstGeom prst="rect">
            <a:avLst/>
          </a:prstGeom>
          <a:noFill/>
        </p:spPr>
        <p:txBody>
          <a:bodyPr wrap="square" rtlCol="0">
            <a:spAutoFit/>
          </a:bodyPr>
          <a:lstStyle/>
          <a:p>
            <a:r>
              <a:rPr lang="id-ID" sz="2400" b="1" dirty="0" smtClean="0">
                <a:latin typeface="Times New Roman" panose="02020603050405020304" pitchFamily="18" charset="0"/>
                <a:cs typeface="Times New Roman" panose="02020603050405020304" pitchFamily="18" charset="0"/>
              </a:rPr>
              <a:t>Masukan</a:t>
            </a:r>
            <a:endParaRPr lang="id-ID"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33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LAPORAN PKL</a:t>
            </a:r>
          </a:p>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RONALDO</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(15312413)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Bagian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Umum</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Kepegawaian</a:t>
            </a:r>
            <a:endParaRPr lang="ko-KR" altLang="en-US" sz="2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5831811" y="3388820"/>
            <a:ext cx="6138516" cy="2664624"/>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smtClean="0">
                <a:solidFill>
                  <a:schemeClr val="tx1"/>
                </a:solidFill>
                <a:latin typeface="Times New Roman" pitchFamily="18" charset="0"/>
                <a:cs typeface="Times New Roman" pitchFamily="18" charset="0"/>
              </a:rPr>
              <a:t>Kendala</a:t>
            </a:r>
            <a:r>
              <a:rPr lang="en-US" sz="2000" dirty="0" smtClean="0">
                <a:solidFill>
                  <a:schemeClr val="tx1"/>
                </a:solidFill>
                <a:latin typeface="Times New Roman" pitchFamily="18" charset="0"/>
                <a:cs typeface="Times New Roman" pitchFamily="18" charset="0"/>
              </a:rPr>
              <a:t> Yang </a:t>
            </a:r>
            <a:r>
              <a:rPr lang="en-US" sz="2000" dirty="0" err="1" smtClean="0">
                <a:solidFill>
                  <a:schemeClr val="tx1"/>
                </a:solidFill>
                <a:latin typeface="Times New Roman" pitchFamily="18" charset="0"/>
                <a:cs typeface="Times New Roman" pitchFamily="18" charset="0"/>
              </a:rPr>
              <a:t>Dihadapi</a:t>
            </a:r>
            <a:r>
              <a:rPr lang="en-US" sz="2000" dirty="0" smtClean="0">
                <a:solidFill>
                  <a:schemeClr val="tx1"/>
                </a:solidFill>
                <a:latin typeface="Times New Roman" pitchFamily="18" charset="0"/>
                <a:cs typeface="Times New Roman" pitchFamily="18" charset="0"/>
              </a:rPr>
              <a:t>:</a:t>
            </a:r>
          </a:p>
          <a:p>
            <a:pPr algn="just"/>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id-ID" sz="2000" dirty="0">
                <a:solidFill>
                  <a:schemeClr val="tx1"/>
                </a:solidFill>
                <a:latin typeface="Times New Roman" pitchFamily="18" charset="0"/>
                <a:cs typeface="Times New Roman" pitchFamily="18" charset="0"/>
              </a:rPr>
              <a:t>Kurangnya stok kertas HVS di </a:t>
            </a:r>
            <a:r>
              <a:rPr lang="id-ID" sz="2000" dirty="0" smtClean="0">
                <a:solidFill>
                  <a:schemeClr val="tx1"/>
                </a:solidFill>
                <a:latin typeface="Times New Roman" pitchFamily="18" charset="0"/>
                <a:cs typeface="Times New Roman" pitchFamily="18" charset="0"/>
              </a:rPr>
              <a:t>ruangan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Umum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Kepegawaian</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Kurangnya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pemahaman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dalam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penulisan</a:t>
            </a:r>
            <a:r>
              <a:rPr lang="en-US" sz="2000" dirty="0" smtClean="0">
                <a:solidFill>
                  <a:schemeClr val="tx1"/>
                </a:solidFill>
                <a:latin typeface="Times New Roman" pitchFamily="18" charset="0"/>
                <a:cs typeface="Times New Roman" pitchFamily="18" charset="0"/>
              </a:rPr>
              <a:t> Surat </a:t>
            </a:r>
            <a:r>
              <a:rPr lang="en-US" sz="2000" dirty="0" err="1" smtClean="0">
                <a:solidFill>
                  <a:schemeClr val="tx1"/>
                </a:solidFill>
                <a:latin typeface="Times New Roman" pitchFamily="18" charset="0"/>
                <a:cs typeface="Times New Roman" pitchFamily="18" charset="0"/>
              </a:rPr>
              <a:t>Perintah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Tugas</a:t>
            </a:r>
            <a:r>
              <a:rPr lang="en-US" sz="2000" dirty="0" smtClean="0">
                <a:solidFill>
                  <a:schemeClr val="tx1"/>
                </a:solidFill>
                <a:latin typeface="Times New Roman" pitchFamily="18" charset="0"/>
                <a:cs typeface="Times New Roman" pitchFamily="18" charset="0"/>
              </a:rPr>
              <a:t> (SPT) </a:t>
            </a:r>
            <a:r>
              <a:rPr lang="en-US" sz="2000" dirty="0" err="1" smtClean="0">
                <a:solidFill>
                  <a:schemeClr val="tx1"/>
                </a:solidFill>
                <a:latin typeface="Times New Roman" pitchFamily="18" charset="0"/>
                <a:cs typeface="Times New Roman" pitchFamily="18" charset="0"/>
              </a:rPr>
              <a:t>kedalam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buku</a:t>
            </a:r>
            <a:r>
              <a:rPr lang="en-US" sz="2000" dirty="0" smtClean="0">
                <a:solidFill>
                  <a:schemeClr val="tx1"/>
                </a:solidFill>
                <a:latin typeface="Times New Roman" pitchFamily="18" charset="0"/>
                <a:cs typeface="Times New Roman" pitchFamily="18" charset="0"/>
              </a:rPr>
              <a:t> agenda</a:t>
            </a:r>
            <a:endParaRPr lang="id-ID" sz="2000" dirty="0" smtClean="0">
              <a:solidFill>
                <a:schemeClr val="tx1"/>
              </a:solidFill>
              <a:latin typeface="Times New Roman" pitchFamily="18" charset="0"/>
              <a:cs typeface="Times New Roman" pitchFamily="18" charset="0"/>
            </a:endParaRPr>
          </a:p>
        </p:txBody>
      </p:sp>
      <p:sp>
        <p:nvSpPr>
          <p:cNvPr id="13" name="Rounded Rectangle 12"/>
          <p:cNvSpPr/>
          <p:nvPr/>
        </p:nvSpPr>
        <p:spPr>
          <a:xfrm>
            <a:off x="1042607" y="1200195"/>
            <a:ext cx="4440856" cy="2109453"/>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smtClean="0">
                <a:solidFill>
                  <a:schemeClr val="tx1"/>
                </a:solidFill>
                <a:latin typeface="Times New Roman" pitchFamily="18" charset="0"/>
                <a:cs typeface="Times New Roman" pitchFamily="18" charset="0"/>
              </a:rPr>
              <a:t>Pelaksanaan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Kerja</a:t>
            </a:r>
            <a:r>
              <a:rPr lang="en-US" sz="2000" dirty="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Menulis</a:t>
            </a:r>
            <a:r>
              <a:rPr lang="en-US" sz="2000" dirty="0" smtClean="0">
                <a:solidFill>
                  <a:schemeClr val="tx1"/>
                </a:solidFill>
                <a:latin typeface="Times New Roman" pitchFamily="18" charset="0"/>
                <a:cs typeface="Times New Roman" pitchFamily="18" charset="0"/>
              </a:rPr>
              <a:t> Surat </a:t>
            </a:r>
            <a:r>
              <a:rPr lang="en-US" sz="2000" dirty="0" err="1" smtClean="0">
                <a:solidFill>
                  <a:schemeClr val="tx1"/>
                </a:solidFill>
                <a:latin typeface="Times New Roman" pitchFamily="18" charset="0"/>
                <a:cs typeface="Times New Roman" pitchFamily="18" charset="0"/>
              </a:rPr>
              <a:t>Masuk</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Menulis</a:t>
            </a:r>
            <a:r>
              <a:rPr lang="en-US" sz="2000" dirty="0" smtClean="0">
                <a:solidFill>
                  <a:schemeClr val="tx1"/>
                </a:solidFill>
                <a:latin typeface="Times New Roman" pitchFamily="18" charset="0"/>
                <a:cs typeface="Times New Roman" pitchFamily="18" charset="0"/>
              </a:rPr>
              <a:t> Surat </a:t>
            </a:r>
            <a:r>
              <a:rPr lang="en-US" sz="2000" dirty="0" err="1" smtClean="0">
                <a:solidFill>
                  <a:schemeClr val="tx1"/>
                </a:solidFill>
                <a:latin typeface="Times New Roman" pitchFamily="18" charset="0"/>
                <a:cs typeface="Times New Roman" pitchFamily="18" charset="0"/>
              </a:rPr>
              <a:t>Keluar</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Menulis</a:t>
            </a:r>
            <a:r>
              <a:rPr lang="en-US" sz="2000" dirty="0" smtClean="0">
                <a:solidFill>
                  <a:schemeClr val="tx1"/>
                </a:solidFill>
                <a:latin typeface="Times New Roman" pitchFamily="18" charset="0"/>
                <a:cs typeface="Times New Roman" pitchFamily="18" charset="0"/>
              </a:rPr>
              <a:t> Surat </a:t>
            </a:r>
            <a:r>
              <a:rPr lang="en-US" sz="2000" dirty="0" err="1" smtClean="0">
                <a:solidFill>
                  <a:schemeClr val="tx1"/>
                </a:solidFill>
                <a:latin typeface="Times New Roman" pitchFamily="18" charset="0"/>
                <a:cs typeface="Times New Roman" pitchFamily="18" charset="0"/>
              </a:rPr>
              <a:t>Perintah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Tugas</a:t>
            </a:r>
            <a:r>
              <a:rPr lang="en-US" sz="2000" dirty="0" smtClean="0">
                <a:solidFill>
                  <a:schemeClr val="tx1"/>
                </a:solidFill>
                <a:latin typeface="Times New Roman" pitchFamily="18" charset="0"/>
                <a:cs typeface="Times New Roman" pitchFamily="18" charset="0"/>
              </a:rPr>
              <a:t> (SPT)</a:t>
            </a: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Arsip</a:t>
            </a:r>
            <a:r>
              <a:rPr lang="en-US" sz="2000" dirty="0" smtClean="0">
                <a:solidFill>
                  <a:schemeClr val="tx1"/>
                </a:solidFill>
                <a:latin typeface="Times New Roman" pitchFamily="18" charset="0"/>
                <a:cs typeface="Times New Roman" pitchFamily="18" charset="0"/>
              </a:rPr>
              <a:t> Surat</a:t>
            </a:r>
            <a:endParaRPr lang="id-ID" sz="2000" dirty="0" smtClean="0">
              <a:solidFill>
                <a:schemeClr val="tx1"/>
              </a:solidFill>
              <a:latin typeface="Times New Roman" pitchFamily="18" charset="0"/>
              <a:cs typeface="Times New Roman" pitchFamily="18" charset="0"/>
            </a:endParaRPr>
          </a:p>
        </p:txBody>
      </p:sp>
      <p:sp>
        <p:nvSpPr>
          <p:cNvPr id="15" name="Bent Arrow 14"/>
          <p:cNvSpPr/>
          <p:nvPr/>
        </p:nvSpPr>
        <p:spPr>
          <a:xfrm rot="10800000" flipH="1">
            <a:off x="2558624" y="3934307"/>
            <a:ext cx="1408823" cy="1221640"/>
          </a:xfrm>
          <a:prstGeom prst="bentArrow">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4106002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Mengatasi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5" name="Rounded Rectangle 14"/>
          <p:cNvSpPr/>
          <p:nvPr/>
        </p:nvSpPr>
        <p:spPr>
          <a:xfrm>
            <a:off x="1546481" y="2090057"/>
            <a:ext cx="9321104" cy="2910239"/>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Mengatasi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kendala</a:t>
            </a:r>
            <a:r>
              <a:rPr lang="en-US" sz="2000" dirty="0" smtClean="0">
                <a:solidFill>
                  <a:schemeClr val="tx1"/>
                </a:solidFill>
                <a:latin typeface="Times New Roman" pitchFamily="18" charset="0"/>
                <a:cs typeface="Times New Roman" pitchFamily="18" charset="0"/>
              </a:rPr>
              <a:t> yang </a:t>
            </a:r>
            <a:r>
              <a:rPr lang="en-US" sz="2000" dirty="0" err="1" smtClean="0">
                <a:solidFill>
                  <a:schemeClr val="tx1"/>
                </a:solidFill>
                <a:latin typeface="Times New Roman" pitchFamily="18" charset="0"/>
                <a:cs typeface="Times New Roman" pitchFamily="18" charset="0"/>
              </a:rPr>
              <a:t>dihadapi</a:t>
            </a:r>
            <a:r>
              <a:rPr lang="en-US" sz="2000" dirty="0" smtClean="0">
                <a:solidFill>
                  <a:schemeClr val="tx1"/>
                </a:solidFill>
                <a:latin typeface="Times New Roman" pitchFamily="18" charset="0"/>
                <a:cs typeface="Times New Roman" pitchFamily="18" charset="0"/>
              </a:rPr>
              <a:t> :</a:t>
            </a:r>
          </a:p>
          <a:p>
            <a:pPr algn="just"/>
            <a:endParaRPr lang="en-US" sz="2000" dirty="0" smtClean="0">
              <a:solidFill>
                <a:schemeClr val="tx1"/>
              </a:solidFill>
              <a:latin typeface="Times New Roman" pitchFamily="18" charset="0"/>
              <a:cs typeface="Times New Roman" pitchFamily="18" charset="0"/>
            </a:endParaRPr>
          </a:p>
          <a:p>
            <a:pPr marL="457200" indent="-457200" algn="just">
              <a:buAutoNum type="arabicPeriod"/>
            </a:pPr>
            <a:r>
              <a:rPr lang="en-US" sz="2000" dirty="0" err="1" smtClean="0">
                <a:solidFill>
                  <a:schemeClr val="tx1"/>
                </a:solidFill>
                <a:latin typeface="Times New Roman" pitchFamily="18" charset="0"/>
                <a:cs typeface="Times New Roman" pitchFamily="18" charset="0"/>
              </a:rPr>
              <a:t>Penulis</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menyarankan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kepada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pihak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Umum</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Kepegawaian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untuk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menyediakan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kertas</a:t>
            </a:r>
            <a:r>
              <a:rPr lang="en-US" sz="2000" dirty="0">
                <a:solidFill>
                  <a:schemeClr val="tx1"/>
                </a:solidFill>
                <a:latin typeface="Times New Roman" pitchFamily="18" charset="0"/>
                <a:cs typeface="Times New Roman" pitchFamily="18" charset="0"/>
              </a:rPr>
              <a:t> HVS yang </a:t>
            </a:r>
            <a:r>
              <a:rPr lang="en-US" sz="2000" dirty="0" err="1">
                <a:solidFill>
                  <a:schemeClr val="tx1"/>
                </a:solidFill>
                <a:latin typeface="Times New Roman" pitchFamily="18" charset="0"/>
                <a:cs typeface="Times New Roman" pitchFamily="18" charset="0"/>
              </a:rPr>
              <a:t>lebih</a:t>
            </a:r>
            <a:r>
              <a:rPr lang="en-US" sz="2000" dirty="0">
                <a:solidFill>
                  <a:schemeClr val="tx1"/>
                </a:solidFill>
                <a:latin typeface="Times New Roman" pitchFamily="18" charset="0"/>
                <a:cs typeface="Times New Roman" pitchFamily="18" charset="0"/>
              </a:rPr>
              <a:t>, agar </a:t>
            </a:r>
            <a:r>
              <a:rPr lang="en-US" sz="2000" dirty="0" err="1">
                <a:solidFill>
                  <a:schemeClr val="tx1"/>
                </a:solidFill>
                <a:latin typeface="Times New Roman" pitchFamily="18" charset="0"/>
                <a:cs typeface="Times New Roman" pitchFamily="18" charset="0"/>
              </a:rPr>
              <a:t>ketika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habis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tidak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perlu</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mencari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atau</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meminta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barang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ruangan</a:t>
            </a:r>
            <a:r>
              <a:rPr lang="en-US" sz="2000" dirty="0">
                <a:solidFill>
                  <a:schemeClr val="tx1"/>
                </a:solidFill>
                <a:latin typeface="Times New Roman" pitchFamily="18" charset="0"/>
                <a:cs typeface="Times New Roman" pitchFamily="18" charset="0"/>
              </a:rPr>
              <a:t> lain</a:t>
            </a:r>
            <a:r>
              <a:rPr lang="en-US" sz="2000" dirty="0" smtClean="0">
                <a:solidFill>
                  <a:schemeClr val="tx1"/>
                </a:solidFill>
                <a:latin typeface="Times New Roman" pitchFamily="18" charset="0"/>
                <a:cs typeface="Times New Roman" pitchFamily="18" charset="0"/>
              </a:rPr>
              <a:t>.</a:t>
            </a:r>
          </a:p>
          <a:p>
            <a:pPr marL="457200" indent="-457200" algn="just">
              <a:buAutoNum type="arabicPeriod"/>
            </a:pPr>
            <a:r>
              <a:rPr lang="en-US" sz="2000" dirty="0" err="1" smtClean="0">
                <a:solidFill>
                  <a:schemeClr val="tx1"/>
                </a:solidFill>
                <a:latin typeface="Times New Roman" pitchFamily="18" charset="0"/>
                <a:cs typeface="Times New Roman" pitchFamily="18" charset="0"/>
              </a:rPr>
              <a:t>Dalam</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hal</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ini</a:t>
            </a:r>
            <a:r>
              <a:rPr lang="en-US" sz="2000" dirty="0" smtClean="0">
                <a:solidFill>
                  <a:schemeClr val="tx1"/>
                </a:solidFill>
                <a:latin typeface="Times New Roman" pitchFamily="18" charset="0"/>
                <a:cs typeface="Times New Roman" pitchFamily="18" charset="0"/>
              </a:rPr>
              <a:t> yang p</a:t>
            </a:r>
            <a:r>
              <a:rPr lang="id-ID" sz="2000" dirty="0" smtClean="0">
                <a:solidFill>
                  <a:schemeClr val="tx1"/>
                </a:solidFill>
                <a:latin typeface="Times New Roman" pitchFamily="18" charset="0"/>
                <a:cs typeface="Times New Roman" pitchFamily="18" charset="0"/>
              </a:rPr>
              <a:t>enulis </a:t>
            </a:r>
            <a:r>
              <a:rPr lang="id-ID" sz="2000" dirty="0">
                <a:solidFill>
                  <a:schemeClr val="tx1"/>
                </a:solidFill>
                <a:latin typeface="Times New Roman" pitchFamily="18" charset="0"/>
                <a:cs typeface="Times New Roman" pitchFamily="18" charset="0"/>
              </a:rPr>
              <a:t>lakukan adalah dengan banyak bertanya kepada staff pegawai yang berada di ruangan Umum dan Kepegawaian agar kedepannya penulis tidak lagi bingung memberikan penomoran pada Surat Perintah Tugas (SPT).</a:t>
            </a:r>
            <a:endParaRPr lang="id-ID"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86395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14"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LAPORAN PKL</a:t>
            </a:r>
          </a:p>
          <a:p>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ROYANI</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(15312468)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Bagian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Umum</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2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Kepegawaian</a:t>
            </a:r>
            <a:endParaRPr lang="ko-KR" altLang="en-US" sz="2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Rounded Rectangle 12"/>
          <p:cNvSpPr/>
          <p:nvPr/>
        </p:nvSpPr>
        <p:spPr>
          <a:xfrm>
            <a:off x="1785257" y="2093828"/>
            <a:ext cx="9300754" cy="300385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smtClean="0">
                <a:solidFill>
                  <a:schemeClr val="tx1"/>
                </a:solidFill>
                <a:latin typeface="Times New Roman" pitchFamily="18" charset="0"/>
                <a:cs typeface="Times New Roman" pitchFamily="18" charset="0"/>
              </a:rPr>
              <a:t>Pelaksanaan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Kerja</a:t>
            </a:r>
            <a:r>
              <a:rPr lang="en-US" sz="2000" dirty="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Menulis</a:t>
            </a:r>
            <a:r>
              <a:rPr lang="en-US" sz="2000" dirty="0" smtClean="0">
                <a:solidFill>
                  <a:schemeClr val="tx1"/>
                </a:solidFill>
                <a:latin typeface="Times New Roman" pitchFamily="18" charset="0"/>
                <a:cs typeface="Times New Roman" pitchFamily="18" charset="0"/>
              </a:rPr>
              <a:t> Surat </a:t>
            </a:r>
            <a:r>
              <a:rPr lang="en-US" sz="2000" dirty="0" err="1" smtClean="0">
                <a:solidFill>
                  <a:schemeClr val="tx1"/>
                </a:solidFill>
                <a:latin typeface="Times New Roman" pitchFamily="18" charset="0"/>
                <a:cs typeface="Times New Roman" pitchFamily="18" charset="0"/>
              </a:rPr>
              <a:t>Perintah</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Tugas</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Menggunakan</a:t>
            </a:r>
            <a:r>
              <a:rPr lang="en-US" sz="2000" dirty="0" smtClean="0">
                <a:solidFill>
                  <a:schemeClr val="tx1"/>
                </a:solidFill>
                <a:latin typeface="Times New Roman" pitchFamily="18" charset="0"/>
                <a:cs typeface="Times New Roman" pitchFamily="18" charset="0"/>
              </a:rPr>
              <a:t> </a:t>
            </a:r>
            <a:r>
              <a:rPr lang="en-US" sz="2000" i="1" dirty="0" smtClean="0">
                <a:solidFill>
                  <a:schemeClr val="tx1"/>
                </a:solidFill>
                <a:latin typeface="Times New Roman" pitchFamily="18" charset="0"/>
                <a:cs typeface="Times New Roman" pitchFamily="18" charset="0"/>
              </a:rPr>
              <a:t>Microsoft Office Word</a:t>
            </a: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Menulis</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surat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masuk</a:t>
            </a:r>
            <a:r>
              <a:rPr lang="en-US" sz="2000" dirty="0" smtClean="0">
                <a:solidFill>
                  <a:schemeClr val="tx1"/>
                </a:solidFill>
                <a:latin typeface="Times New Roman" pitchFamily="18" charset="0"/>
                <a:cs typeface="Times New Roman" pitchFamily="18" charset="0"/>
              </a:rPr>
              <a:t> LSM</a:t>
            </a: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Mengantar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surat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kesemua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bidang</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Membuat</a:t>
            </a:r>
            <a:r>
              <a:rPr lang="en-US" sz="2000" dirty="0" smtClean="0">
                <a:solidFill>
                  <a:schemeClr val="tx1"/>
                </a:solidFill>
                <a:latin typeface="Times New Roman" pitchFamily="18" charset="0"/>
                <a:cs typeface="Times New Roman" pitchFamily="18" charset="0"/>
              </a:rPr>
              <a:t> Logo Futsal </a:t>
            </a:r>
            <a:r>
              <a:rPr lang="en-US" sz="2000" dirty="0" err="1" smtClean="0">
                <a:solidFill>
                  <a:schemeClr val="tx1"/>
                </a:solidFill>
                <a:latin typeface="Times New Roman" pitchFamily="18" charset="0"/>
                <a:cs typeface="Times New Roman" pitchFamily="18" charset="0"/>
              </a:rPr>
              <a:t>Dinas</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Cipta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Karya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Pengelolaan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Sumber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Daya</a:t>
            </a:r>
            <a:r>
              <a:rPr lang="en-US" sz="2000" dirty="0" smtClean="0">
                <a:solidFill>
                  <a:schemeClr val="tx1"/>
                </a:solidFill>
                <a:latin typeface="Times New Roman" pitchFamily="18" charset="0"/>
                <a:cs typeface="Times New Roman" pitchFamily="18" charset="0"/>
              </a:rPr>
              <a:t> Air </a:t>
            </a:r>
            <a:r>
              <a:rPr lang="en-US" sz="2000" dirty="0" err="1" smtClean="0">
                <a:solidFill>
                  <a:schemeClr val="tx1"/>
                </a:solidFill>
                <a:latin typeface="Times New Roman" pitchFamily="18" charset="0"/>
                <a:cs typeface="Times New Roman" pitchFamily="18" charset="0"/>
              </a:rPr>
              <a:t>Provinsi</a:t>
            </a:r>
            <a:r>
              <a:rPr lang="en-US" sz="2000" dirty="0" smtClean="0">
                <a:solidFill>
                  <a:schemeClr val="tx1"/>
                </a:solidFill>
                <a:latin typeface="Times New Roman" pitchFamily="18" charset="0"/>
                <a:cs typeface="Times New Roman" pitchFamily="18" charset="0"/>
              </a:rPr>
              <a:t> Lampung</a:t>
            </a:r>
          </a:p>
        </p:txBody>
      </p:sp>
    </p:spTree>
    <p:extLst>
      <p:ext uri="{BB962C8B-B14F-4D97-AF65-F5344CB8AC3E}">
        <p14:creationId xmlns:p14="http://schemas.microsoft.com/office/powerpoint/2010/main" val="2598385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26128"/>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7" name="Rounded Rectangle 6"/>
          <p:cNvSpPr/>
          <p:nvPr/>
        </p:nvSpPr>
        <p:spPr>
          <a:xfrm>
            <a:off x="1149531" y="2194565"/>
            <a:ext cx="10075817" cy="353616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smtClean="0">
                <a:solidFill>
                  <a:schemeClr val="tx1"/>
                </a:solidFill>
                <a:latin typeface="Times New Roman" pitchFamily="18" charset="0"/>
                <a:cs typeface="Times New Roman" pitchFamily="18" charset="0"/>
              </a:rPr>
              <a:t>Kendala</a:t>
            </a:r>
            <a:r>
              <a:rPr lang="en-US" sz="2000" dirty="0" smtClean="0">
                <a:solidFill>
                  <a:schemeClr val="tx1"/>
                </a:solidFill>
                <a:latin typeface="Times New Roman" pitchFamily="18" charset="0"/>
                <a:cs typeface="Times New Roman" pitchFamily="18" charset="0"/>
              </a:rPr>
              <a:t> Yang </a:t>
            </a:r>
            <a:r>
              <a:rPr lang="en-US" sz="2000" dirty="0" err="1" smtClean="0">
                <a:solidFill>
                  <a:schemeClr val="tx1"/>
                </a:solidFill>
                <a:latin typeface="Times New Roman" pitchFamily="18" charset="0"/>
                <a:cs typeface="Times New Roman" pitchFamily="18" charset="0"/>
              </a:rPr>
              <a:t>Dihadapi</a:t>
            </a:r>
            <a:r>
              <a:rPr lang="en-US" sz="2000" dirty="0" smtClean="0">
                <a:solidFill>
                  <a:schemeClr val="tx1"/>
                </a:solidFill>
                <a:latin typeface="Times New Roman" pitchFamily="18" charset="0"/>
                <a:cs typeface="Times New Roman" pitchFamily="18" charset="0"/>
              </a:rPr>
              <a:t>:</a:t>
            </a:r>
          </a:p>
          <a:p>
            <a:pPr algn="just"/>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id-ID" sz="2000" dirty="0">
                <a:solidFill>
                  <a:schemeClr val="tx1"/>
                </a:solidFill>
                <a:latin typeface="Times New Roman" pitchFamily="18" charset="0"/>
                <a:cs typeface="Times New Roman" pitchFamily="18" charset="0"/>
              </a:rPr>
              <a:t>Datangnya Surat Masuk ketika Sekretaris, Pegawai Umum dan Kepegawaian yang sudah tidak ada di ruangan atau pulang dan Surat Masuk tersebut berisi undangan rapat penting untuk keesokan </a:t>
            </a:r>
            <a:r>
              <a:rPr lang="id-ID" sz="2000" dirty="0" smtClean="0">
                <a:solidFill>
                  <a:schemeClr val="tx1"/>
                </a:solidFill>
                <a:latin typeface="Times New Roman" pitchFamily="18" charset="0"/>
                <a:cs typeface="Times New Roman" pitchFamily="18" charset="0"/>
              </a:rPr>
              <a:t>harinya</a:t>
            </a:r>
            <a:r>
              <a:rPr lang="en-US" sz="2000" dirty="0" smtClean="0">
                <a:solidFill>
                  <a:schemeClr val="tx1"/>
                </a:solidFill>
                <a:latin typeface="Times New Roman" pitchFamily="18" charset="0"/>
                <a:cs typeface="Times New Roman" pitchFamily="18" charset="0"/>
              </a:rPr>
              <a:t>.</a:t>
            </a:r>
          </a:p>
          <a:p>
            <a:pPr marL="342900" indent="-342900" algn="just">
              <a:buFont typeface="+mj-lt"/>
              <a:buAutoNum type="arabicPeriod"/>
            </a:pPr>
            <a:r>
              <a:rPr lang="en-US" sz="2000" dirty="0">
                <a:solidFill>
                  <a:schemeClr val="tx1"/>
                </a:solidFill>
                <a:latin typeface="Times New Roman" pitchFamily="18" charset="0"/>
                <a:cs typeface="Times New Roman" pitchFamily="18" charset="0"/>
              </a:rPr>
              <a:t>Mouse </a:t>
            </a:r>
            <a:r>
              <a:rPr lang="en-US" sz="2000" dirty="0" err="1">
                <a:solidFill>
                  <a:schemeClr val="tx1"/>
                </a:solidFill>
                <a:latin typeface="Times New Roman" pitchFamily="18" charset="0"/>
                <a:cs typeface="Times New Roman" pitchFamily="18" charset="0"/>
              </a:rPr>
              <a:t>komputer</a:t>
            </a:r>
            <a:r>
              <a:rPr lang="en-US" sz="2000" dirty="0">
                <a:solidFill>
                  <a:schemeClr val="tx1"/>
                </a:solidFill>
                <a:latin typeface="Times New Roman" pitchFamily="18" charset="0"/>
                <a:cs typeface="Times New Roman" pitchFamily="18" charset="0"/>
              </a:rPr>
              <a:t> di </a:t>
            </a:r>
            <a:r>
              <a:rPr lang="en-US" sz="2000" dirty="0" err="1">
                <a:solidFill>
                  <a:schemeClr val="tx1"/>
                </a:solidFill>
                <a:latin typeface="Times New Roman" pitchFamily="18" charset="0"/>
                <a:cs typeface="Times New Roman" pitchFamily="18" charset="0"/>
              </a:rPr>
              <a:t>Bagian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Umum</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Kepegawaian</a:t>
            </a:r>
            <a:r>
              <a:rPr lang="en-US" sz="2000" dirty="0">
                <a:solidFill>
                  <a:schemeClr val="tx1"/>
                </a:solidFill>
                <a:latin typeface="Times New Roman" pitchFamily="18" charset="0"/>
                <a:cs typeface="Times New Roman" pitchFamily="18" charset="0"/>
              </a:rPr>
              <a:t> yang </a:t>
            </a:r>
            <a:r>
              <a:rPr lang="en-US" sz="2000" dirty="0" err="1">
                <a:solidFill>
                  <a:schemeClr val="tx1"/>
                </a:solidFill>
                <a:latin typeface="Times New Roman" pitchFamily="18" charset="0"/>
                <a:cs typeface="Times New Roman" pitchFamily="18" charset="0"/>
              </a:rPr>
              <a:t>sudah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tidak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layak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pakai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atau</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rusak</a:t>
            </a:r>
            <a:r>
              <a:rPr lang="en-US" sz="2000" dirty="0" smtClean="0">
                <a:solidFill>
                  <a:schemeClr val="tx1"/>
                </a:solidFill>
                <a:latin typeface="Times New Roman" pitchFamily="18" charset="0"/>
                <a:cs typeface="Times New Roman" pitchFamily="18" charset="0"/>
              </a:rPr>
              <a:t>.</a:t>
            </a:r>
          </a:p>
          <a:p>
            <a:pPr marL="342900" indent="-342900" algn="just">
              <a:buFont typeface="+mj-lt"/>
              <a:buAutoNum type="arabicPeriod"/>
            </a:pPr>
            <a:r>
              <a:rPr lang="en-US" sz="2000" dirty="0" err="1">
                <a:solidFill>
                  <a:schemeClr val="tx1"/>
                </a:solidFill>
                <a:latin typeface="Times New Roman" pitchFamily="18" charset="0"/>
                <a:cs typeface="Times New Roman" pitchFamily="18" charset="0"/>
              </a:rPr>
              <a:t>Tidak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adanya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sumber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daya</a:t>
            </a:r>
            <a:r>
              <a:rPr lang="en-US" sz="2000" dirty="0">
                <a:solidFill>
                  <a:schemeClr val="tx1"/>
                </a:solidFill>
                <a:latin typeface="Times New Roman" pitchFamily="18" charset="0"/>
                <a:cs typeface="Times New Roman" pitchFamily="18" charset="0"/>
              </a:rPr>
              <a:t> internet </a:t>
            </a:r>
            <a:r>
              <a:rPr lang="en-US" sz="2000" dirty="0" err="1">
                <a:solidFill>
                  <a:schemeClr val="tx1"/>
                </a:solidFill>
                <a:latin typeface="Times New Roman" pitchFamily="18" charset="0"/>
                <a:cs typeface="Times New Roman" pitchFamily="18" charset="0"/>
              </a:rPr>
              <a:t>seperti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Wifi</a:t>
            </a:r>
            <a:r>
              <a:rPr lang="en-US" sz="2000" dirty="0">
                <a:solidFill>
                  <a:schemeClr val="tx1"/>
                </a:solidFill>
                <a:latin typeface="Times New Roman" pitchFamily="18" charset="0"/>
                <a:cs typeface="Times New Roman" pitchFamily="18" charset="0"/>
              </a:rPr>
              <a:t> di </a:t>
            </a:r>
            <a:r>
              <a:rPr lang="en-US" sz="2000" dirty="0" err="1">
                <a:solidFill>
                  <a:schemeClr val="tx1"/>
                </a:solidFill>
                <a:latin typeface="Times New Roman" pitchFamily="18" charset="0"/>
                <a:cs typeface="Times New Roman" pitchFamily="18" charset="0"/>
              </a:rPr>
              <a:t>Bagian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Umum</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Kepegawaian</a:t>
            </a:r>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a:solidFill>
                  <a:schemeClr val="tx1"/>
                </a:solidFill>
                <a:latin typeface="Times New Roman" pitchFamily="18" charset="0"/>
                <a:cs typeface="Times New Roman" pitchFamily="18" charset="0"/>
              </a:rPr>
              <a:t>Tidak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adanya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Teknisi</a:t>
            </a:r>
            <a:r>
              <a:rPr lang="en-US" sz="2000" dirty="0">
                <a:solidFill>
                  <a:schemeClr val="tx1"/>
                </a:solidFill>
                <a:latin typeface="Times New Roman" pitchFamily="18" charset="0"/>
                <a:cs typeface="Times New Roman" pitchFamily="18" charset="0"/>
              </a:rPr>
              <a:t> IT di </a:t>
            </a:r>
            <a:r>
              <a:rPr lang="en-US" sz="2000" dirty="0" err="1">
                <a:solidFill>
                  <a:schemeClr val="tx1"/>
                </a:solidFill>
                <a:latin typeface="Times New Roman" pitchFamily="18" charset="0"/>
                <a:cs typeface="Times New Roman" pitchFamily="18" charset="0"/>
              </a:rPr>
              <a:t>Dinas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Cipta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Karya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Pengolaan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Sumber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Daya</a:t>
            </a:r>
            <a:r>
              <a:rPr lang="en-US" sz="2000" dirty="0">
                <a:solidFill>
                  <a:schemeClr val="tx1"/>
                </a:solidFill>
                <a:latin typeface="Times New Roman" pitchFamily="18" charset="0"/>
                <a:cs typeface="Times New Roman" pitchFamily="18" charset="0"/>
              </a:rPr>
              <a:t> Air </a:t>
            </a:r>
            <a:r>
              <a:rPr lang="en-US" sz="2000" dirty="0" err="1">
                <a:solidFill>
                  <a:schemeClr val="tx1"/>
                </a:solidFill>
                <a:latin typeface="Times New Roman" pitchFamily="18" charset="0"/>
                <a:cs typeface="Times New Roman" pitchFamily="18" charset="0"/>
              </a:rPr>
              <a:t>Provinsi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lampung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ketika</a:t>
            </a:r>
            <a:r>
              <a:rPr lang="en-US" sz="2000" dirty="0">
                <a:solidFill>
                  <a:schemeClr val="tx1"/>
                </a:solidFill>
                <a:latin typeface="Times New Roman" pitchFamily="18" charset="0"/>
                <a:cs typeface="Times New Roman" pitchFamily="18" charset="0"/>
              </a:rPr>
              <a:t> Laptop </a:t>
            </a:r>
            <a:r>
              <a:rPr lang="en-US" sz="2000" dirty="0" err="1">
                <a:solidFill>
                  <a:schemeClr val="tx1"/>
                </a:solidFill>
                <a:latin typeface="Times New Roman" pitchFamily="18" charset="0"/>
                <a:cs typeface="Times New Roman" pitchFamily="18" charset="0"/>
              </a:rPr>
              <a:t>atau</a:t>
            </a:r>
            <a:r>
              <a:rPr lang="en-US" sz="2000" dirty="0">
                <a:solidFill>
                  <a:schemeClr val="tx1"/>
                </a:solidFill>
                <a:latin typeface="Times New Roman" pitchFamily="18" charset="0"/>
                <a:cs typeface="Times New Roman" pitchFamily="18" charset="0"/>
              </a:rPr>
              <a:t> PC </a:t>
            </a:r>
            <a:r>
              <a:rPr lang="en-US" sz="2000" dirty="0" err="1">
                <a:solidFill>
                  <a:schemeClr val="tx1"/>
                </a:solidFill>
                <a:latin typeface="Times New Roman" pitchFamily="18" charset="0"/>
                <a:cs typeface="Times New Roman" pitchFamily="18" charset="0"/>
              </a:rPr>
              <a:t>pegawai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terjadi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kerusakan</a:t>
            </a:r>
            <a:r>
              <a:rPr lang="en-US" sz="2000" dirty="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p:txBody>
      </p:sp>
      <p:sp>
        <p:nvSpPr>
          <p:cNvPr id="9" name="Title 1"/>
          <p:cNvSpPr txBox="1">
            <a:spLocks/>
          </p:cNvSpPr>
          <p:nvPr/>
        </p:nvSpPr>
        <p:spPr>
          <a:xfrm>
            <a:off x="1467391" y="10014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122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26128"/>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7" name="Rounded Rectangle 6"/>
          <p:cNvSpPr/>
          <p:nvPr/>
        </p:nvSpPr>
        <p:spPr>
          <a:xfrm>
            <a:off x="1149531" y="2194565"/>
            <a:ext cx="10075817" cy="353616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smtClean="0">
                <a:solidFill>
                  <a:schemeClr val="tx1"/>
                </a:solidFill>
                <a:latin typeface="Times New Roman" pitchFamily="18" charset="0"/>
                <a:cs typeface="Times New Roman" pitchFamily="18" charset="0"/>
              </a:rPr>
              <a:t>Mengatasi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Kendala</a:t>
            </a:r>
            <a:r>
              <a:rPr lang="en-US" sz="2000" dirty="0" smtClean="0">
                <a:solidFill>
                  <a:schemeClr val="tx1"/>
                </a:solidFill>
                <a:latin typeface="Times New Roman" pitchFamily="18" charset="0"/>
                <a:cs typeface="Times New Roman" pitchFamily="18" charset="0"/>
              </a:rPr>
              <a:t> yang </a:t>
            </a:r>
            <a:r>
              <a:rPr lang="en-US" sz="2000" dirty="0" err="1" smtClean="0">
                <a:solidFill>
                  <a:schemeClr val="tx1"/>
                </a:solidFill>
                <a:latin typeface="Times New Roman" pitchFamily="18" charset="0"/>
                <a:cs typeface="Times New Roman" pitchFamily="18" charset="0"/>
              </a:rPr>
              <a:t>dihadapi</a:t>
            </a:r>
            <a:endParaRPr lang="en-US" sz="2000" dirty="0" smtClean="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Penulis</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melakukan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komunikasi</a:t>
            </a:r>
            <a:r>
              <a:rPr lang="en-US" sz="2000" dirty="0">
                <a:solidFill>
                  <a:schemeClr val="tx1"/>
                </a:solidFill>
                <a:latin typeface="Times New Roman" pitchFamily="18" charset="0"/>
                <a:cs typeface="Times New Roman" pitchFamily="18" charset="0"/>
              </a:rPr>
              <a:t> yang </a:t>
            </a:r>
            <a:r>
              <a:rPr lang="en-US" sz="2000" dirty="0" err="1">
                <a:solidFill>
                  <a:schemeClr val="tx1"/>
                </a:solidFill>
                <a:latin typeface="Times New Roman" pitchFamily="18" charset="0"/>
                <a:cs typeface="Times New Roman" pitchFamily="18" charset="0"/>
              </a:rPr>
              <a:t>baik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dengan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Pegawai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Dinas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Cipta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Karya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Pengelolaan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Sumber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Daya</a:t>
            </a:r>
            <a:r>
              <a:rPr lang="en-US" sz="2000" dirty="0">
                <a:solidFill>
                  <a:schemeClr val="tx1"/>
                </a:solidFill>
                <a:latin typeface="Times New Roman" pitchFamily="18" charset="0"/>
                <a:cs typeface="Times New Roman" pitchFamily="18" charset="0"/>
              </a:rPr>
              <a:t> Air agar </a:t>
            </a:r>
            <a:r>
              <a:rPr lang="en-US" sz="2000" dirty="0" err="1">
                <a:solidFill>
                  <a:schemeClr val="tx1"/>
                </a:solidFill>
                <a:latin typeface="Times New Roman" pitchFamily="18" charset="0"/>
                <a:cs typeface="Times New Roman" pitchFamily="18" charset="0"/>
              </a:rPr>
              <a:t>jika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ada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infomarsi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mendadak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seperti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surat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masuk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berisi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undangan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untuk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keesokan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harinya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penulis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bisa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langsung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menghubungi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Ajudan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Sekretaris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melalui</a:t>
            </a:r>
            <a:r>
              <a:rPr lang="en-US" sz="2000" dirty="0">
                <a:solidFill>
                  <a:schemeClr val="tx1"/>
                </a:solidFill>
                <a:latin typeface="Times New Roman" pitchFamily="18" charset="0"/>
                <a:cs typeface="Times New Roman" pitchFamily="18" charset="0"/>
              </a:rPr>
              <a:t> media </a:t>
            </a:r>
            <a:r>
              <a:rPr lang="en-US" sz="2000" dirty="0" err="1">
                <a:solidFill>
                  <a:schemeClr val="tx1"/>
                </a:solidFill>
                <a:latin typeface="Times New Roman" pitchFamily="18" charset="0"/>
                <a:cs typeface="Times New Roman" pitchFamily="18" charset="0"/>
              </a:rPr>
              <a:t>sosial</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memberitahukan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isi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surat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tersebut</a:t>
            </a:r>
            <a:r>
              <a:rPr lang="en-US" sz="2000" dirty="0" smtClean="0">
                <a:solidFill>
                  <a:schemeClr val="tx1"/>
                </a:solidFill>
                <a:latin typeface="Times New Roman" pitchFamily="18" charset="0"/>
                <a:cs typeface="Times New Roman" pitchFamily="18" charset="0"/>
              </a:rPr>
              <a:t>.</a:t>
            </a:r>
          </a:p>
          <a:p>
            <a:pPr marL="342900" indent="-342900" algn="just">
              <a:buFont typeface="+mj-lt"/>
              <a:buAutoNum type="arabicPeriod"/>
            </a:pPr>
            <a:r>
              <a:rPr lang="en-US" sz="2000" dirty="0" err="1" smtClean="0">
                <a:solidFill>
                  <a:schemeClr val="tx1"/>
                </a:solidFill>
                <a:latin typeface="Times New Roman" pitchFamily="18" charset="0"/>
                <a:cs typeface="Times New Roman" pitchFamily="18" charset="0"/>
              </a:rPr>
              <a:t>Penulis</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menyarankan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untuk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mengganti</a:t>
            </a:r>
            <a:r>
              <a:rPr lang="en-US" sz="2000" dirty="0">
                <a:solidFill>
                  <a:schemeClr val="tx1"/>
                </a:solidFill>
                <a:latin typeface="Times New Roman" pitchFamily="18" charset="0"/>
                <a:cs typeface="Times New Roman" pitchFamily="18" charset="0"/>
              </a:rPr>
              <a:t> mouse yang </a:t>
            </a:r>
            <a:r>
              <a:rPr lang="en-US" sz="2000" dirty="0" err="1">
                <a:solidFill>
                  <a:schemeClr val="tx1"/>
                </a:solidFill>
                <a:latin typeface="Times New Roman" pitchFamily="18" charset="0"/>
                <a:cs typeface="Times New Roman" pitchFamily="18" charset="0"/>
              </a:rPr>
              <a:t>baru</a:t>
            </a:r>
            <a:r>
              <a:rPr lang="en-US" sz="2000" dirty="0">
                <a:solidFill>
                  <a:schemeClr val="tx1"/>
                </a:solidFill>
                <a:latin typeface="Times New Roman" pitchFamily="18" charset="0"/>
                <a:cs typeface="Times New Roman" pitchFamily="18" charset="0"/>
              </a:rPr>
              <a:t> agar </a:t>
            </a:r>
            <a:r>
              <a:rPr lang="en-US" sz="2000" dirty="0" err="1">
                <a:solidFill>
                  <a:schemeClr val="tx1"/>
                </a:solidFill>
                <a:latin typeface="Times New Roman" pitchFamily="18" charset="0"/>
                <a:cs typeface="Times New Roman" pitchFamily="18" charset="0"/>
              </a:rPr>
              <a:t>memperlancar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pemakaian</a:t>
            </a:r>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komputer</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yang </a:t>
            </a:r>
            <a:r>
              <a:rPr lang="en-US" sz="2000" dirty="0" err="1">
                <a:solidFill>
                  <a:schemeClr val="tx1"/>
                </a:solidFill>
                <a:latin typeface="Times New Roman" pitchFamily="18" charset="0"/>
                <a:cs typeface="Times New Roman" pitchFamily="18" charset="0"/>
              </a:rPr>
              <a:t>ada</a:t>
            </a:r>
            <a:r>
              <a:rPr lang="en-US" sz="2000" dirty="0">
                <a:solidFill>
                  <a:schemeClr val="tx1"/>
                </a:solidFill>
                <a:latin typeface="Times New Roman" pitchFamily="18" charset="0"/>
                <a:cs typeface="Times New Roman" pitchFamily="18" charset="0"/>
              </a:rPr>
              <a:t> di </a:t>
            </a:r>
            <a:r>
              <a:rPr lang="en-US" sz="2000" dirty="0" err="1">
                <a:solidFill>
                  <a:schemeClr val="tx1"/>
                </a:solidFill>
                <a:latin typeface="Times New Roman" pitchFamily="18" charset="0"/>
                <a:cs typeface="Times New Roman" pitchFamily="18" charset="0"/>
              </a:rPr>
              <a:t>bidang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Umum</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Kepegawaian</a:t>
            </a:r>
            <a:r>
              <a:rPr lang="en-US" sz="2000" dirty="0" smtClean="0">
                <a:solidFill>
                  <a:schemeClr val="tx1"/>
                </a:solidFill>
                <a:latin typeface="Times New Roman" pitchFamily="18" charset="0"/>
                <a:cs typeface="Times New Roman" pitchFamily="18" charset="0"/>
              </a:rPr>
              <a:t>.</a:t>
            </a:r>
          </a:p>
          <a:p>
            <a:pPr marL="342900" indent="-342900" algn="just">
              <a:buFont typeface="+mj-lt"/>
              <a:buAutoNum type="arabicPeriod"/>
            </a:pPr>
            <a:endParaRPr lang="en-US" sz="2000" dirty="0" smtClean="0">
              <a:solidFill>
                <a:schemeClr val="tx1"/>
              </a:solidFill>
              <a:latin typeface="Times New Roman" pitchFamily="18" charset="0"/>
              <a:cs typeface="Times New Roman" pitchFamily="18" charset="0"/>
            </a:endParaRPr>
          </a:p>
        </p:txBody>
      </p:sp>
      <p:sp>
        <p:nvSpPr>
          <p:cNvPr id="8"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Mengatasi</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kendala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yang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dihadapi</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696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26128"/>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7" name="Rounded Rectangle 6"/>
          <p:cNvSpPr/>
          <p:nvPr/>
        </p:nvSpPr>
        <p:spPr>
          <a:xfrm>
            <a:off x="1149531" y="2194565"/>
            <a:ext cx="10075817" cy="353616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smtClean="0">
                <a:solidFill>
                  <a:schemeClr val="tx1"/>
                </a:solidFill>
                <a:latin typeface="Times New Roman" pitchFamily="18" charset="0"/>
                <a:cs typeface="Times New Roman" pitchFamily="18" charset="0"/>
              </a:rPr>
              <a:t>Mengatasi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Kendala</a:t>
            </a:r>
            <a:r>
              <a:rPr lang="en-US" sz="2000" dirty="0" smtClean="0">
                <a:solidFill>
                  <a:schemeClr val="tx1"/>
                </a:solidFill>
                <a:latin typeface="Times New Roman" pitchFamily="18" charset="0"/>
                <a:cs typeface="Times New Roman" pitchFamily="18" charset="0"/>
              </a:rPr>
              <a:t> yang </a:t>
            </a:r>
            <a:r>
              <a:rPr lang="en-US" sz="2000" dirty="0" err="1" smtClean="0">
                <a:solidFill>
                  <a:schemeClr val="tx1"/>
                </a:solidFill>
                <a:latin typeface="Times New Roman" pitchFamily="18" charset="0"/>
                <a:cs typeface="Times New Roman" pitchFamily="18" charset="0"/>
              </a:rPr>
              <a:t>dihadapi</a:t>
            </a:r>
            <a:endParaRPr lang="en-US" sz="2000" dirty="0" smtClean="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marL="457200" indent="-457200" algn="just">
              <a:buAutoNum type="arabicPeriod" startAt="3"/>
            </a:pPr>
            <a:r>
              <a:rPr lang="en-US" sz="2000" dirty="0" err="1" smtClean="0">
                <a:solidFill>
                  <a:schemeClr val="tx1"/>
                </a:solidFill>
                <a:latin typeface="Times New Roman" pitchFamily="18" charset="0"/>
                <a:cs typeface="Times New Roman" pitchFamily="18" charset="0"/>
              </a:rPr>
              <a:t>Penulis</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menyarankan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memasang</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Wifi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khusus</a:t>
            </a:r>
            <a:r>
              <a:rPr lang="en-US" sz="2000" dirty="0">
                <a:solidFill>
                  <a:schemeClr val="tx1"/>
                </a:solidFill>
                <a:latin typeface="Times New Roman" pitchFamily="18" charset="0"/>
                <a:cs typeface="Times New Roman" pitchFamily="18" charset="0"/>
              </a:rPr>
              <a:t> di </a:t>
            </a:r>
            <a:r>
              <a:rPr lang="en-US" sz="2000" dirty="0" err="1">
                <a:solidFill>
                  <a:schemeClr val="tx1"/>
                </a:solidFill>
                <a:latin typeface="Times New Roman" pitchFamily="18" charset="0"/>
                <a:cs typeface="Times New Roman" pitchFamily="18" charset="0"/>
              </a:rPr>
              <a:t>ruangan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Umum</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Kepegawaian</a:t>
            </a:r>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untuk</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memperlancar</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kegiatan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mengakses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informasi</a:t>
            </a:r>
            <a:r>
              <a:rPr lang="en-US" sz="2000" dirty="0">
                <a:solidFill>
                  <a:schemeClr val="tx1"/>
                </a:solidFill>
                <a:latin typeface="Times New Roman" pitchFamily="18" charset="0"/>
                <a:cs typeface="Times New Roman" pitchFamily="18" charset="0"/>
              </a:rPr>
              <a:t> di </a:t>
            </a:r>
            <a:r>
              <a:rPr lang="en-US" sz="2000" dirty="0" err="1">
                <a:solidFill>
                  <a:schemeClr val="tx1"/>
                </a:solidFill>
                <a:latin typeface="Times New Roman" pitchFamily="18" charset="0"/>
                <a:cs typeface="Times New Roman" pitchFamily="18" charset="0"/>
              </a:rPr>
              <a:t>dalam</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ruangan</a:t>
            </a:r>
            <a:r>
              <a:rPr lang="en-US" sz="2000" dirty="0">
                <a:solidFill>
                  <a:schemeClr val="tx1"/>
                </a:solidFill>
                <a:latin typeface="Times New Roman" pitchFamily="18" charset="0"/>
                <a:cs typeface="Times New Roman" pitchFamily="18" charset="0"/>
              </a:rPr>
              <a:t> agar </a:t>
            </a:r>
            <a:r>
              <a:rPr lang="en-US" sz="2000" dirty="0" err="1">
                <a:solidFill>
                  <a:schemeClr val="tx1"/>
                </a:solidFill>
                <a:latin typeface="Times New Roman" pitchFamily="18" charset="0"/>
                <a:cs typeface="Times New Roman" pitchFamily="18" charset="0"/>
              </a:rPr>
              <a:t>tidak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menumpang</a:t>
            </a:r>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Wifi</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di </a:t>
            </a:r>
            <a:r>
              <a:rPr lang="en-US" sz="2000" dirty="0" err="1">
                <a:solidFill>
                  <a:schemeClr val="tx1"/>
                </a:solidFill>
                <a:latin typeface="Times New Roman" pitchFamily="18" charset="0"/>
                <a:cs typeface="Times New Roman" pitchFamily="18" charset="0"/>
              </a:rPr>
              <a:t>bidang</a:t>
            </a:r>
            <a:r>
              <a:rPr lang="en-US" sz="2000" dirty="0">
                <a:solidFill>
                  <a:schemeClr val="tx1"/>
                </a:solidFill>
                <a:latin typeface="Times New Roman" pitchFamily="18" charset="0"/>
                <a:cs typeface="Times New Roman" pitchFamily="18" charset="0"/>
              </a:rPr>
              <a:t> lain yang </a:t>
            </a:r>
            <a:r>
              <a:rPr lang="en-US" sz="2000" dirty="0" err="1">
                <a:solidFill>
                  <a:schemeClr val="tx1"/>
                </a:solidFill>
                <a:latin typeface="Times New Roman" pitchFamily="18" charset="0"/>
                <a:cs typeface="Times New Roman" pitchFamily="18" charset="0"/>
              </a:rPr>
              <a:t>jarak</a:t>
            </a:r>
            <a:r>
              <a:rPr lang="en-US" sz="2000" dirty="0">
                <a:solidFill>
                  <a:schemeClr val="tx1"/>
                </a:solidFill>
                <a:latin typeface="Times New Roman" pitchFamily="18" charset="0"/>
                <a:cs typeface="Times New Roman" pitchFamily="18" charset="0"/>
              </a:rPr>
              <a:t> range </a:t>
            </a:r>
            <a:r>
              <a:rPr lang="en-US" sz="2000" dirty="0" err="1">
                <a:solidFill>
                  <a:schemeClr val="tx1"/>
                </a:solidFill>
                <a:latin typeface="Times New Roman" pitchFamily="18" charset="0"/>
                <a:cs typeface="Times New Roman" pitchFamily="18" charset="0"/>
              </a:rPr>
              <a:t>nya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jauh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dari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ruangan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dikarenakan</a:t>
            </a:r>
            <a:r>
              <a:rPr lang="en-US" sz="2000" dirty="0">
                <a:solidFill>
                  <a:schemeClr val="tx1"/>
                </a:solidFill>
                <a:latin typeface="Times New Roman" pitchFamily="18" charset="0"/>
                <a:cs typeface="Times New Roman" pitchFamily="18" charset="0"/>
              </a:rPr>
              <a:t> di </a:t>
            </a:r>
            <a:r>
              <a:rPr lang="en-US" sz="2000" dirty="0" err="1">
                <a:solidFill>
                  <a:schemeClr val="tx1"/>
                </a:solidFill>
                <a:latin typeface="Times New Roman" pitchFamily="18" charset="0"/>
                <a:cs typeface="Times New Roman" pitchFamily="18" charset="0"/>
              </a:rPr>
              <a:t>bidang</a:t>
            </a:r>
            <a:r>
              <a:rPr lang="en-US" sz="2000" dirty="0">
                <a:solidFill>
                  <a:schemeClr val="tx1"/>
                </a:solidFill>
                <a:latin typeface="Times New Roman" pitchFamily="18" charset="0"/>
                <a:cs typeface="Times New Roman" pitchFamily="18" charset="0"/>
              </a:rPr>
              <a:t> lain </a:t>
            </a:r>
            <a:r>
              <a:rPr lang="en-US" sz="2000" dirty="0" err="1" smtClean="0">
                <a:solidFill>
                  <a:schemeClr val="tx1"/>
                </a:solidFill>
                <a:latin typeface="Times New Roman" pitchFamily="18" charset="0"/>
                <a:cs typeface="Times New Roman" pitchFamily="18" charset="0"/>
              </a:rPr>
              <a:t>sudah</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memiliki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Wifi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masing-masing</a:t>
            </a:r>
            <a:r>
              <a:rPr lang="en-US" sz="2000" dirty="0" smtClean="0">
                <a:solidFill>
                  <a:schemeClr val="tx1"/>
                </a:solidFill>
                <a:latin typeface="Times New Roman" pitchFamily="18" charset="0"/>
                <a:cs typeface="Times New Roman" pitchFamily="18" charset="0"/>
              </a:rPr>
              <a:t>.</a:t>
            </a:r>
          </a:p>
          <a:p>
            <a:pPr marL="457200" indent="-457200" algn="just">
              <a:buAutoNum type="arabicPeriod" startAt="3"/>
            </a:pPr>
            <a:r>
              <a:rPr lang="en-US" sz="2000" dirty="0" err="1" smtClean="0">
                <a:solidFill>
                  <a:schemeClr val="tx1"/>
                </a:solidFill>
                <a:latin typeface="Times New Roman" pitchFamily="18" charset="0"/>
                <a:cs typeface="Times New Roman" pitchFamily="18" charset="0"/>
              </a:rPr>
              <a:t>Penulis</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menyarankan</a:t>
            </a:r>
            <a:r>
              <a:rPr lang="en-US" sz="2000" dirty="0">
                <a:solidFill>
                  <a:schemeClr val="tx1"/>
                </a:solidFill>
                <a:latin typeface="Times New Roman" pitchFamily="18" charset="0"/>
                <a:cs typeface="Times New Roman" pitchFamily="18" charset="0"/>
              </a:rPr>
              <a:t> agar </a:t>
            </a:r>
            <a:r>
              <a:rPr lang="en-US" sz="2000" dirty="0" err="1">
                <a:solidFill>
                  <a:schemeClr val="tx1"/>
                </a:solidFill>
                <a:latin typeface="Times New Roman" pitchFamily="18" charset="0"/>
                <a:cs typeface="Times New Roman" pitchFamily="18" charset="0"/>
              </a:rPr>
              <a:t>merekrut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Teknisi</a:t>
            </a:r>
            <a:r>
              <a:rPr lang="en-US" sz="2000" dirty="0">
                <a:solidFill>
                  <a:schemeClr val="tx1"/>
                </a:solidFill>
                <a:latin typeface="Times New Roman" pitchFamily="18" charset="0"/>
                <a:cs typeface="Times New Roman" pitchFamily="18" charset="0"/>
              </a:rPr>
              <a:t> IT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membuat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ruangan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khusus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untuk</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mereka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supaya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jika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terjadi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kerusakan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terhadap</a:t>
            </a:r>
            <a:r>
              <a:rPr lang="en-US" sz="2000" dirty="0">
                <a:solidFill>
                  <a:schemeClr val="tx1"/>
                </a:solidFill>
                <a:latin typeface="Times New Roman" pitchFamily="18" charset="0"/>
                <a:cs typeface="Times New Roman" pitchFamily="18" charset="0"/>
              </a:rPr>
              <a:t> Laptop </a:t>
            </a:r>
            <a:r>
              <a:rPr lang="en-US" sz="2000" dirty="0" err="1">
                <a:solidFill>
                  <a:schemeClr val="tx1"/>
                </a:solidFill>
                <a:latin typeface="Times New Roman" pitchFamily="18" charset="0"/>
                <a:cs typeface="Times New Roman" pitchFamily="18" charset="0"/>
              </a:rPr>
              <a:t>atau</a:t>
            </a:r>
            <a:r>
              <a:rPr lang="en-US" sz="2000" dirty="0">
                <a:solidFill>
                  <a:schemeClr val="tx1"/>
                </a:solidFill>
                <a:latin typeface="Times New Roman" pitchFamily="18" charset="0"/>
                <a:cs typeface="Times New Roman" pitchFamily="18" charset="0"/>
              </a:rPr>
              <a:t> PC </a:t>
            </a:r>
            <a:r>
              <a:rPr lang="en-US" sz="2000" dirty="0" err="1">
                <a:solidFill>
                  <a:schemeClr val="tx1"/>
                </a:solidFill>
                <a:latin typeface="Times New Roman" pitchFamily="18" charset="0"/>
                <a:cs typeface="Times New Roman" pitchFamily="18" charset="0"/>
              </a:rPr>
              <a:t>pegawai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akan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segera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diperbaiki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oleh</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Teknisi</a:t>
            </a:r>
            <a:r>
              <a:rPr lang="en-US" sz="2000" dirty="0">
                <a:solidFill>
                  <a:schemeClr val="tx1"/>
                </a:solidFill>
                <a:latin typeface="Times New Roman" pitchFamily="18" charset="0"/>
                <a:cs typeface="Times New Roman" pitchFamily="18" charset="0"/>
              </a:rPr>
              <a:t> IT </a:t>
            </a:r>
            <a:r>
              <a:rPr lang="en-US" sz="2000" dirty="0" err="1">
                <a:solidFill>
                  <a:schemeClr val="tx1"/>
                </a:solidFill>
                <a:latin typeface="Times New Roman" pitchFamily="18" charset="0"/>
                <a:cs typeface="Times New Roman" pitchFamily="18" charset="0"/>
              </a:rPr>
              <a:t>Dinas</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Cipta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Karya</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Pengelolaan</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Sumber</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Daya</a:t>
            </a:r>
            <a:r>
              <a:rPr lang="en-US" sz="2000" dirty="0">
                <a:solidFill>
                  <a:schemeClr val="tx1"/>
                </a:solidFill>
                <a:latin typeface="Times New Roman" pitchFamily="18" charset="0"/>
                <a:cs typeface="Times New Roman" pitchFamily="18" charset="0"/>
              </a:rPr>
              <a:t> Air </a:t>
            </a:r>
            <a:r>
              <a:rPr lang="en-US" sz="2000" dirty="0" err="1">
                <a:solidFill>
                  <a:schemeClr val="tx1"/>
                </a:solidFill>
                <a:latin typeface="Times New Roman" pitchFamily="18" charset="0"/>
                <a:cs typeface="Times New Roman" pitchFamily="18" charset="0"/>
              </a:rPr>
              <a:t>Provinsi</a:t>
            </a:r>
            <a:r>
              <a:rPr lang="en-US" sz="2000" dirty="0">
                <a:solidFill>
                  <a:schemeClr val="tx1"/>
                </a:solidFill>
                <a:latin typeface="Times New Roman" pitchFamily="18" charset="0"/>
                <a:cs typeface="Times New Roman" pitchFamily="18" charset="0"/>
              </a:rPr>
              <a:t> Lampung.</a:t>
            </a:r>
            <a:endParaRPr lang="en-US" sz="2000" dirty="0" smtClean="0">
              <a:solidFill>
                <a:schemeClr val="tx1"/>
              </a:solidFill>
              <a:latin typeface="Times New Roman" pitchFamily="18" charset="0"/>
              <a:cs typeface="Times New Roman" pitchFamily="18" charset="0"/>
            </a:endParaRPr>
          </a:p>
        </p:txBody>
      </p:sp>
      <p:sp>
        <p:nvSpPr>
          <p:cNvPr id="8" name="Title 1"/>
          <p:cNvSpPr txBox="1">
            <a:spLocks/>
          </p:cNvSpPr>
          <p:nvPr/>
        </p:nvSpPr>
        <p:spPr>
          <a:xfrm>
            <a:off x="1328054" y="78375"/>
            <a:ext cx="975795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Lanjutan</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0479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04496"/>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Kesimpulan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Saran</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570408" y="1058088"/>
            <a:ext cx="10755089" cy="5590905"/>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Kesimpulan</a:t>
            </a:r>
            <a:r>
              <a:rPr lang="en-US" sz="2000" b="1" dirty="0" smtClean="0">
                <a:latin typeface="Times New Roman" pitchFamily="18" charset="0"/>
                <a:cs typeface="Times New Roman" pitchFamily="18" charset="0"/>
              </a:rPr>
              <a:t>:</a:t>
            </a:r>
          </a:p>
          <a:p>
            <a:pPr marL="457200" lvl="0" indent="-457200" algn="just"/>
            <a:endParaRPr lang="en-US" sz="2000" dirty="0">
              <a:latin typeface="Times New Roman" pitchFamily="18" charset="0"/>
              <a:cs typeface="Times New Roman" pitchFamily="18" charset="0"/>
            </a:endParaRPr>
          </a:p>
          <a:p>
            <a:pPr marL="457200" lvl="0" indent="-457200" algn="just">
              <a:buAutoNum type="arabicPeriod"/>
            </a:pPr>
            <a:r>
              <a:rPr lang="en-US" sz="2000" dirty="0" err="1" smtClean="0">
                <a:latin typeface="Times New Roman" pitchFamily="18" charset="0"/>
                <a:cs typeface="Times New Roman" pitchFamily="18" charset="0"/>
              </a:rPr>
              <a:t>Pelaksanaan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PKL </a:t>
            </a:r>
            <a:r>
              <a:rPr lang="en-US" sz="2000" dirty="0" err="1">
                <a:latin typeface="Times New Roman" pitchFamily="18" charset="0"/>
                <a:cs typeface="Times New Roman" pitchFamily="18" charset="0"/>
              </a:rPr>
              <a:t>memberikan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gambaran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pengetahuan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mengatasi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masalah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dunia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serta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melatih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mahasiswa</a:t>
            </a:r>
            <a:r>
              <a:rPr lang="en-US" sz="2000" dirty="0">
                <a:latin typeface="Times New Roman" pitchFamily="18" charset="0"/>
                <a:cs typeface="Times New Roman" pitchFamily="18" charset="0"/>
              </a:rPr>
              <a:t> agar </a:t>
            </a:r>
            <a:r>
              <a:rPr lang="en-US" sz="2000" dirty="0" err="1">
                <a:latin typeface="Times New Roman" pitchFamily="18" charset="0"/>
                <a:cs typeface="Times New Roman" pitchFamily="18" charset="0"/>
              </a:rPr>
              <a:t>memliki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etika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bersikap</a:t>
            </a:r>
            <a:r>
              <a:rPr lang="en-US" sz="2000" dirty="0">
                <a:latin typeface="Times New Roman" pitchFamily="18" charset="0"/>
                <a:cs typeface="Times New Roman" pitchFamily="18" charset="0"/>
              </a:rPr>
              <a:t> professional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menghadapi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dunia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smtClean="0">
                <a:latin typeface="Times New Roman" pitchFamily="18" charset="0"/>
                <a:cs typeface="Times New Roman" pitchFamily="18" charset="0"/>
              </a:rPr>
              <a:t>.</a:t>
            </a:r>
          </a:p>
          <a:p>
            <a:pPr marL="457200" lvl="0" indent="-457200" algn="just">
              <a:buAutoNum type="arabicPeriod"/>
            </a:pPr>
            <a:r>
              <a:rPr lang="en-US" sz="2000" dirty="0" err="1">
                <a:latin typeface="Times New Roman" pitchFamily="18" charset="0"/>
                <a:cs typeface="Times New Roman" pitchFamily="18" charset="0"/>
              </a:rPr>
              <a:t>Kegiatan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Praktik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Lapangan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melatih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mempraktikkan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kemampuan</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telah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dipelajari</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kampus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kedalam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kondisi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nyata</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perusahaan</a:t>
            </a:r>
            <a:r>
              <a:rPr lang="en-US" sz="2000" dirty="0" smtClean="0">
                <a:latin typeface="Times New Roman" pitchFamily="18" charset="0"/>
                <a:cs typeface="Times New Roman" pitchFamily="18" charset="0"/>
              </a:rPr>
              <a:t>.</a:t>
            </a:r>
          </a:p>
          <a:p>
            <a:pPr marL="457200" lvl="0" indent="-457200" algn="just">
              <a:buAutoNum type="arabicPeriod"/>
            </a:pPr>
            <a:r>
              <a:rPr lang="en-US" sz="2000" dirty="0">
                <a:latin typeface="Times New Roman" pitchFamily="18" charset="0"/>
                <a:cs typeface="Times New Roman" pitchFamily="18" charset="0"/>
              </a:rPr>
              <a:t>Kami </a:t>
            </a:r>
            <a:r>
              <a:rPr lang="en-US" sz="2000" dirty="0" err="1">
                <a:latin typeface="Times New Roman" pitchFamily="18" charset="0"/>
                <a:cs typeface="Times New Roman" pitchFamily="18" charset="0"/>
              </a:rPr>
              <a:t>mendapatkan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banyak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ilmu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pengetahuan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mengenai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kegiatan</a:t>
            </a:r>
            <a:r>
              <a:rPr lang="en-US" sz="2000" dirty="0">
                <a:latin typeface="Times New Roman" pitchFamily="18" charset="0"/>
                <a:cs typeface="Times New Roman" pitchFamily="18" charset="0"/>
              </a:rPr>
              <a:t> Surat </a:t>
            </a:r>
            <a:r>
              <a:rPr lang="en-US" sz="2000" dirty="0" err="1">
                <a:latin typeface="Times New Roman" pitchFamily="18" charset="0"/>
                <a:cs typeface="Times New Roman" pitchFamily="18" charset="0"/>
              </a:rPr>
              <a:t>Menyurat</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Cipta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a:t>
            </a:r>
            <a:r>
              <a:rPr lang="en-US" sz="2000" dirty="0" smtClean="0">
                <a:latin typeface="Times New Roman" pitchFamily="18" charset="0"/>
                <a:cs typeface="Times New Roman" pitchFamily="18" charset="0"/>
              </a:rPr>
              <a:t>.</a:t>
            </a:r>
          </a:p>
          <a:p>
            <a:pPr marL="457200" lvl="0" indent="-457200" algn="just">
              <a:buAutoNum type="arabicPeriod"/>
            </a:pPr>
            <a:r>
              <a:rPr lang="en-US" sz="2000" dirty="0">
                <a:latin typeface="Times New Roman" pitchFamily="18" charset="0"/>
                <a:cs typeface="Times New Roman" pitchFamily="18" charset="0"/>
              </a:rPr>
              <a:t>Kami </a:t>
            </a:r>
            <a:r>
              <a:rPr lang="en-US" sz="2000" dirty="0" err="1">
                <a:latin typeface="Times New Roman" pitchFamily="18" charset="0"/>
                <a:cs typeface="Times New Roman" pitchFamily="18" charset="0"/>
              </a:rPr>
              <a:t>banyak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mengetahui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tentang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prosedur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Bidang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Umum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Kepegawaian</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sebenarnya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kami </a:t>
            </a:r>
            <a:r>
              <a:rPr lang="en-US" sz="2000" dirty="0" err="1">
                <a:latin typeface="Times New Roman" pitchFamily="18" charset="0"/>
                <a:cs typeface="Times New Roman" pitchFamily="18" charset="0"/>
              </a:rPr>
              <a:t>juga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mengetahui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tugas</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dikerjakan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pegawai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bidang</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sudah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ditetapkan</a:t>
            </a:r>
            <a:r>
              <a:rPr lang="en-US" sz="2000" dirty="0" smtClean="0">
                <a:latin typeface="Times New Roman" pitchFamily="18" charset="0"/>
                <a:cs typeface="Times New Roman" pitchFamily="18" charset="0"/>
              </a:rPr>
              <a:t>.</a:t>
            </a:r>
          </a:p>
          <a:p>
            <a:pPr marL="457200" lvl="0" indent="-457200" algn="just">
              <a:buAutoNum type="arabicPeriod"/>
            </a:pPr>
            <a:r>
              <a:rPr lang="en-US" sz="2000" dirty="0">
                <a:latin typeface="Times New Roman" pitchFamily="18" charset="0"/>
                <a:cs typeface="Times New Roman" pitchFamily="18" charset="0"/>
              </a:rPr>
              <a:t>Dari </a:t>
            </a:r>
            <a:r>
              <a:rPr lang="en-US" sz="2000" dirty="0" err="1">
                <a:latin typeface="Times New Roman" pitchFamily="18" charset="0"/>
                <a:cs typeface="Times New Roman" pitchFamily="18" charset="0"/>
              </a:rPr>
              <a:t>pengalaman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selama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Praktik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Lapangan</a:t>
            </a:r>
            <a:r>
              <a:rPr lang="en-US" sz="2000" dirty="0">
                <a:latin typeface="Times New Roman" pitchFamily="18" charset="0"/>
                <a:cs typeface="Times New Roman" pitchFamily="18" charset="0"/>
              </a:rPr>
              <a:t> (PKL) di </a:t>
            </a: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Cipta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 kami </a:t>
            </a:r>
            <a:r>
              <a:rPr lang="en-US" sz="2000" dirty="0" err="1">
                <a:latin typeface="Times New Roman" pitchFamily="18" charset="0"/>
                <a:cs typeface="Times New Roman" pitchFamily="18" charset="0"/>
              </a:rPr>
              <a:t>merasa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kurang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adanya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sama</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baik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antara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pegawai</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jadwal</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kurang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terstruktur</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38780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04496"/>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Kesimpulan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Saran</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570408" y="1058089"/>
            <a:ext cx="10755089" cy="3540038"/>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Saran:</a:t>
            </a:r>
          </a:p>
          <a:p>
            <a:pPr marL="457200" lvl="0" indent="-457200" algn="just"/>
            <a:endParaRPr lang="en-US" sz="2000" dirty="0">
              <a:latin typeface="Times New Roman" pitchFamily="18" charset="0"/>
              <a:cs typeface="Times New Roman" pitchFamily="18" charset="0"/>
            </a:endParaRPr>
          </a:p>
          <a:p>
            <a:pPr marL="457200" lvl="0" indent="-457200" algn="just">
              <a:buAutoNum type="arabicPeriod"/>
            </a:pP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Cipta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 </a:t>
            </a:r>
            <a:r>
              <a:rPr lang="en-US" sz="2000" dirty="0" err="1">
                <a:latin typeface="Times New Roman" pitchFamily="18" charset="0"/>
                <a:cs typeface="Times New Roman" pitchFamily="18" charset="0"/>
              </a:rPr>
              <a:t>diharapkan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melakukan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kerjasama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lagi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kegiatan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Praktik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Lapangan</a:t>
            </a:r>
            <a:r>
              <a:rPr lang="en-US" sz="2000" dirty="0">
                <a:latin typeface="Times New Roman" pitchFamily="18" charset="0"/>
                <a:cs typeface="Times New Roman" pitchFamily="18" charset="0"/>
              </a:rPr>
              <a:t> (PKL) yang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mendatang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terhadap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mahasiswa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Universitas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Teknokrat</a:t>
            </a:r>
            <a:r>
              <a:rPr lang="en-US" sz="2000" dirty="0">
                <a:latin typeface="Times New Roman" pitchFamily="18" charset="0"/>
                <a:cs typeface="Times New Roman" pitchFamily="18" charset="0"/>
              </a:rPr>
              <a:t> Indonesia</a:t>
            </a:r>
            <a:r>
              <a:rPr lang="en-US" sz="2000" dirty="0" smtClean="0">
                <a:latin typeface="Times New Roman" pitchFamily="18" charset="0"/>
                <a:cs typeface="Times New Roman" pitchFamily="18" charset="0"/>
              </a:rPr>
              <a:t>.</a:t>
            </a:r>
          </a:p>
          <a:p>
            <a:pPr marL="457200" lvl="0" indent="-457200" algn="just">
              <a:buAutoNum type="arabicPeriod"/>
            </a:pP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Cipta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Sumber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Daya</a:t>
            </a:r>
            <a:r>
              <a:rPr lang="en-US" sz="2000" dirty="0">
                <a:latin typeface="Times New Roman" pitchFamily="18" charset="0"/>
                <a:cs typeface="Times New Roman" pitchFamily="18" charset="0"/>
              </a:rPr>
              <a:t> Air </a:t>
            </a:r>
            <a:r>
              <a:rPr lang="en-US" sz="2000" dirty="0" err="1">
                <a:latin typeface="Times New Roman" pitchFamily="18" charset="0"/>
                <a:cs typeface="Times New Roman" pitchFamily="18" charset="0"/>
              </a:rPr>
              <a:t>Provinsi</a:t>
            </a:r>
            <a:r>
              <a:rPr lang="en-US" sz="2000" dirty="0">
                <a:latin typeface="Times New Roman" pitchFamily="18" charset="0"/>
                <a:cs typeface="Times New Roman" pitchFamily="18" charset="0"/>
              </a:rPr>
              <a:t> Lampung </a:t>
            </a:r>
            <a:r>
              <a:rPr lang="en-US" sz="2000" dirty="0" err="1">
                <a:latin typeface="Times New Roman" pitchFamily="18" charset="0"/>
                <a:cs typeface="Times New Roman" pitchFamily="18" charset="0"/>
              </a:rPr>
              <a:t>diharapkan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mempunyai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Teknisi</a:t>
            </a:r>
            <a:r>
              <a:rPr lang="en-US" sz="2000" dirty="0">
                <a:latin typeface="Times New Roman" pitchFamily="18" charset="0"/>
                <a:cs typeface="Times New Roman" pitchFamily="18" charset="0"/>
              </a:rPr>
              <a:t> IT </a:t>
            </a:r>
            <a:r>
              <a:rPr lang="en-US" sz="2000" dirty="0" err="1">
                <a:latin typeface="Times New Roman" pitchFamily="18" charset="0"/>
                <a:cs typeface="Times New Roman" pitchFamily="18" charset="0"/>
              </a:rPr>
              <a:t>khusus</a:t>
            </a:r>
            <a:r>
              <a:rPr lang="en-US" sz="2000" dirty="0">
                <a:latin typeface="Times New Roman" pitchFamily="18" charset="0"/>
                <a:cs typeface="Times New Roman" pitchFamily="18" charset="0"/>
              </a:rPr>
              <a:t> agar </a:t>
            </a:r>
            <a:r>
              <a:rPr lang="en-US" sz="2000" dirty="0" err="1">
                <a:latin typeface="Times New Roman" pitchFamily="18" charset="0"/>
                <a:cs typeface="Times New Roman" pitchFamily="18" charset="0"/>
              </a:rPr>
              <a:t>jika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terjadi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kerusakan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kurangnya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pemahaman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terhadap</a:t>
            </a:r>
            <a:r>
              <a:rPr lang="en-US" sz="2000" dirty="0">
                <a:latin typeface="Times New Roman" pitchFamily="18" charset="0"/>
                <a:cs typeface="Times New Roman" pitchFamily="18" charset="0"/>
              </a:rPr>
              <a:t> Laptop </a:t>
            </a:r>
            <a:r>
              <a:rPr lang="en-US" sz="2000" dirty="0" err="1">
                <a:latin typeface="Times New Roman" pitchFamily="18" charset="0"/>
                <a:cs typeface="Times New Roman" pitchFamily="18" charset="0"/>
              </a:rPr>
              <a:t>atau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Komputer</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ada</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tersebut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pegawai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Dinas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langsung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menemui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Teknisi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tersebut</a:t>
            </a:r>
            <a:r>
              <a:rPr lang="en-US" sz="2000" dirty="0">
                <a:latin typeface="Times New Roman" pitchFamily="18" charset="0"/>
                <a:cs typeface="Times New Roman" pitchFamily="18" charset="0"/>
              </a:rPr>
              <a:t> agar </a:t>
            </a:r>
            <a:r>
              <a:rPr lang="en-US" sz="2000" dirty="0" err="1">
                <a:latin typeface="Times New Roman" pitchFamily="18" charset="0"/>
                <a:cs typeface="Times New Roman" pitchFamily="18" charset="0"/>
              </a:rPr>
              <a:t>segera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masalah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tersebut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cepat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diatasi</a:t>
            </a:r>
            <a:r>
              <a:rPr lang="en-US" sz="2000" dirty="0" smtClean="0">
                <a:latin typeface="Times New Roman" pitchFamily="18" charset="0"/>
                <a:cs typeface="Times New Roman" pitchFamily="18" charset="0"/>
              </a:rPr>
              <a:t>.</a:t>
            </a:r>
          </a:p>
          <a:p>
            <a:pPr marL="457200" lvl="0" indent="-457200" algn="just">
              <a:buAutoNum type="arabicPeriod"/>
            </a:pPr>
            <a:r>
              <a:rPr lang="en-US" sz="2000" dirty="0" err="1">
                <a:latin typeface="Times New Roman" pitchFamily="18" charset="0"/>
                <a:cs typeface="Times New Roman" pitchFamily="18" charset="0"/>
              </a:rPr>
              <a:t>Mahasiswa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harus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lebih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menguasai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mengembangkan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ilmu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pengetahuan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Komunikasi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Etika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terlebih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dahulu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sebelum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melaksanakan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Praktik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Lapangan</a:t>
            </a:r>
            <a:r>
              <a:rPr lang="en-US" sz="2000" dirty="0">
                <a:latin typeface="Times New Roman" pitchFamily="18" charset="0"/>
                <a:cs typeface="Times New Roman" pitchFamily="18" charset="0"/>
              </a:rPr>
              <a:t> (PKL).</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50862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3066" y="26118"/>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4023355"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Latar</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Belakang</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391880" y="1058089"/>
            <a:ext cx="11116494"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gn="just"/>
            <a:r>
              <a:rPr lang="en-US" sz="2400" dirty="0" err="1" smtClean="0">
                <a:latin typeface="Times New Roman" panose="02020603050405020304" pitchFamily="18" charset="0"/>
                <a:cs typeface="Times New Roman" panose="02020603050405020304" pitchFamily="18" charset="0"/>
              </a:rPr>
              <a:t>Dinas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Cipta</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Karya</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Pengelolaan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Sumber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Daya</a:t>
            </a:r>
            <a:r>
              <a:rPr lang="en-US" sz="2400" dirty="0">
                <a:latin typeface="Times New Roman" panose="02020603050405020304" pitchFamily="18" charset="0"/>
                <a:cs typeface="Times New Roman" panose="02020603050405020304" pitchFamily="18" charset="0"/>
              </a:rPr>
              <a:t> Air </a:t>
            </a:r>
            <a:r>
              <a:rPr lang="en-US" sz="2400" dirty="0" err="1">
                <a:latin typeface="Times New Roman" panose="02020603050405020304" pitchFamily="18" charset="0"/>
                <a:cs typeface="Times New Roman" panose="02020603050405020304" pitchFamily="18" charset="0"/>
              </a:rPr>
              <a:t>Provinsi</a:t>
            </a:r>
            <a:r>
              <a:rPr lang="en-US" sz="2400" dirty="0">
                <a:latin typeface="Times New Roman" panose="02020603050405020304" pitchFamily="18" charset="0"/>
                <a:cs typeface="Times New Roman" panose="02020603050405020304" pitchFamily="18" charset="0"/>
              </a:rPr>
              <a:t> Lampung </a:t>
            </a:r>
            <a:r>
              <a:rPr lang="en-US" sz="2400" dirty="0" err="1">
                <a:latin typeface="Times New Roman" panose="02020603050405020304" pitchFamily="18" charset="0"/>
                <a:cs typeface="Times New Roman" panose="02020603050405020304" pitchFamily="18" charset="0"/>
              </a:rPr>
              <a:t>dibentuk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berdasarkan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Peraturan</a:t>
            </a:r>
            <a:r>
              <a:rPr lang="en-US" sz="2400" dirty="0">
                <a:latin typeface="Times New Roman" panose="02020603050405020304" pitchFamily="18" charset="0"/>
                <a:cs typeface="Times New Roman" panose="02020603050405020304" pitchFamily="18" charset="0"/>
              </a:rPr>
              <a:t> Daerah </a:t>
            </a:r>
            <a:r>
              <a:rPr lang="en-US" sz="2400" dirty="0" err="1">
                <a:latin typeface="Times New Roman" panose="02020603050405020304" pitchFamily="18" charset="0"/>
                <a:cs typeface="Times New Roman" panose="02020603050405020304" pitchFamily="18" charset="0"/>
              </a:rPr>
              <a:t>Provinsi</a:t>
            </a:r>
            <a:r>
              <a:rPr lang="en-US" sz="2400" dirty="0">
                <a:latin typeface="Times New Roman" panose="02020603050405020304" pitchFamily="18" charset="0"/>
                <a:cs typeface="Times New Roman" panose="02020603050405020304" pitchFamily="18" charset="0"/>
              </a:rPr>
              <a:t> Lampung </a:t>
            </a:r>
            <a:r>
              <a:rPr lang="en-US" sz="2400" dirty="0" err="1">
                <a:latin typeface="Times New Roman" panose="02020603050405020304" pitchFamily="18" charset="0"/>
                <a:cs typeface="Times New Roman" panose="02020603050405020304" pitchFamily="18" charset="0"/>
              </a:rPr>
              <a:t>Nomor</a:t>
            </a:r>
            <a:r>
              <a:rPr lang="en-US" sz="2400" dirty="0">
                <a:latin typeface="Times New Roman" panose="02020603050405020304" pitchFamily="18" charset="0"/>
                <a:cs typeface="Times New Roman" panose="02020603050405020304" pitchFamily="18" charset="0"/>
              </a:rPr>
              <a:t> 8 </a:t>
            </a:r>
            <a:r>
              <a:rPr lang="en-US" sz="2400" dirty="0" err="1">
                <a:latin typeface="Times New Roman" panose="02020603050405020304" pitchFamily="18" charset="0"/>
                <a:cs typeface="Times New Roman" panose="02020603050405020304" pitchFamily="18" charset="0"/>
              </a:rPr>
              <a:t>Tahun</a:t>
            </a:r>
            <a:r>
              <a:rPr lang="en-US" sz="2400" dirty="0">
                <a:latin typeface="Times New Roman" panose="02020603050405020304" pitchFamily="18" charset="0"/>
                <a:cs typeface="Times New Roman" panose="02020603050405020304" pitchFamily="18" charset="0"/>
              </a:rPr>
              <a:t> 2016 </a:t>
            </a:r>
            <a:r>
              <a:rPr lang="en-US" sz="2400" dirty="0" err="1">
                <a:latin typeface="Times New Roman" panose="02020603050405020304" pitchFamily="18" charset="0"/>
                <a:cs typeface="Times New Roman" panose="02020603050405020304" pitchFamily="18" charset="0"/>
              </a:rPr>
              <a:t>tentang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Pembentukan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Susunan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Perangkat</a:t>
            </a:r>
            <a:r>
              <a:rPr lang="en-US" sz="2400" dirty="0">
                <a:latin typeface="Times New Roman" panose="02020603050405020304" pitchFamily="18" charset="0"/>
                <a:cs typeface="Times New Roman" panose="02020603050405020304" pitchFamily="18" charset="0"/>
              </a:rPr>
              <a:t> Daerah </a:t>
            </a:r>
            <a:r>
              <a:rPr lang="en-US" sz="2400" dirty="0" err="1">
                <a:latin typeface="Times New Roman" panose="02020603050405020304" pitchFamily="18" charset="0"/>
                <a:cs typeface="Times New Roman" panose="02020603050405020304" pitchFamily="18" charset="0"/>
              </a:rPr>
              <a:t>Provinsi</a:t>
            </a:r>
            <a:r>
              <a:rPr lang="en-US" sz="2400" dirty="0">
                <a:latin typeface="Times New Roman" panose="02020603050405020304" pitchFamily="18" charset="0"/>
                <a:cs typeface="Times New Roman" panose="02020603050405020304" pitchFamily="18" charset="0"/>
              </a:rPr>
              <a:t> Lampung.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melaksanakan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ketentuan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mengenai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kedudukan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susunan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organisasi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tugas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fungsi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serta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Perangkat</a:t>
            </a:r>
            <a:r>
              <a:rPr lang="en-US" sz="2400" dirty="0">
                <a:latin typeface="Times New Roman" panose="02020603050405020304" pitchFamily="18" charset="0"/>
                <a:cs typeface="Times New Roman" panose="02020603050405020304" pitchFamily="18" charset="0"/>
              </a:rPr>
              <a:t> Daerah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Unit </a:t>
            </a:r>
            <a:r>
              <a:rPr lang="en-US" sz="2400" dirty="0" err="1">
                <a:latin typeface="Times New Roman" panose="02020603050405020304" pitchFamily="18" charset="0"/>
                <a:cs typeface="Times New Roman" panose="02020603050405020304" pitchFamily="18" charset="0"/>
              </a:rPr>
              <a:t>Kerja</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b</a:t>
            </a:r>
            <a:r>
              <a:rPr lang="en-US" sz="2400" dirty="0" err="1" smtClean="0">
                <a:latin typeface="Times New Roman" panose="02020603050405020304" pitchFamily="18" charset="0"/>
                <a:cs typeface="Times New Roman" panose="02020603050405020304" pitchFamily="18" charset="0"/>
              </a:rPr>
              <a:t>awahnya</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ditetapkan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Peraturan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Gubernur</a:t>
            </a:r>
            <a:r>
              <a:rPr lang="en-US" sz="2400" i="1" dirty="0">
                <a:latin typeface="Times New Roman" panose="02020603050405020304" pitchFamily="18" charset="0"/>
                <a:cs typeface="Times New Roman" panose="02020603050405020304" pitchFamily="18" charset="0"/>
              </a:rPr>
              <a:t> Lampung </a:t>
            </a:r>
            <a:r>
              <a:rPr lang="en-US" sz="2400" i="1" dirty="0" err="1">
                <a:latin typeface="Times New Roman" panose="02020603050405020304" pitchFamily="18" charset="0"/>
                <a:cs typeface="Times New Roman" panose="02020603050405020304" pitchFamily="18" charset="0"/>
              </a:rPr>
              <a:t>Nomor</a:t>
            </a:r>
            <a:r>
              <a:rPr lang="en-US" sz="2400" i="1" dirty="0">
                <a:latin typeface="Times New Roman" panose="02020603050405020304" pitchFamily="18" charset="0"/>
                <a:cs typeface="Times New Roman" panose="02020603050405020304" pitchFamily="18" charset="0"/>
              </a:rPr>
              <a:t> 65 </a:t>
            </a:r>
            <a:r>
              <a:rPr lang="en-US" sz="2400" i="1" dirty="0" err="1">
                <a:latin typeface="Times New Roman" panose="02020603050405020304" pitchFamily="18" charset="0"/>
                <a:cs typeface="Times New Roman" panose="02020603050405020304" pitchFamily="18" charset="0"/>
              </a:rPr>
              <a:t>Tahun</a:t>
            </a:r>
            <a:r>
              <a:rPr lang="en-US" sz="2400" i="1" dirty="0">
                <a:latin typeface="Times New Roman" panose="02020603050405020304" pitchFamily="18" charset="0"/>
                <a:cs typeface="Times New Roman" panose="02020603050405020304" pitchFamily="18" charset="0"/>
              </a:rPr>
              <a:t> 2016</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Kedudukan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Susunan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Organisasi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Adapun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tugas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fungsi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serta</a:t>
            </a:r>
            <a:r>
              <a:rPr lang="en-US" sz="2400" dirty="0">
                <a:latin typeface="Times New Roman" panose="02020603050405020304" pitchFamily="18" charset="0"/>
                <a:cs typeface="Times New Roman" panose="02020603050405020304" pitchFamily="18" charset="0"/>
              </a:rPr>
              <a:t> Tata </a:t>
            </a:r>
            <a:r>
              <a:rPr lang="en-US" sz="2400" dirty="0" err="1">
                <a:latin typeface="Times New Roman" panose="02020603050405020304" pitchFamily="18" charset="0"/>
                <a:cs typeface="Times New Roman" panose="02020603050405020304" pitchFamily="18" charset="0"/>
              </a:rPr>
              <a:t>kerja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Dinas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Cipta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Karya</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Pengelolaan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Sumber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Daya</a:t>
            </a:r>
            <a:r>
              <a:rPr lang="en-US" sz="2400" dirty="0">
                <a:latin typeface="Times New Roman" panose="02020603050405020304" pitchFamily="18" charset="0"/>
                <a:cs typeface="Times New Roman" panose="02020603050405020304" pitchFamily="18" charset="0"/>
              </a:rPr>
              <a:t> Air </a:t>
            </a:r>
            <a:r>
              <a:rPr lang="en-US" sz="2400" dirty="0" err="1">
                <a:latin typeface="Times New Roman" panose="02020603050405020304" pitchFamily="18" charset="0"/>
                <a:cs typeface="Times New Roman" panose="02020603050405020304" pitchFamily="18" charset="0"/>
              </a:rPr>
              <a:t>yaitu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menyelenggarakan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sebagian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urusan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pemerintah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provinsi</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bidang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keciptakaryaan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sumber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Penyusun</a:t>
            </a:r>
            <a:r>
              <a:rPr lang="en-US" sz="2400" dirty="0" smtClean="0">
                <a:latin typeface="Times New Roman" panose="02020603050405020304" pitchFamily="18" charset="0"/>
                <a:cs typeface="Times New Roman" panose="02020603050405020304" pitchFamily="18" charset="0"/>
              </a:rPr>
              <a:t>, Tim. 2016).</a:t>
            </a:r>
            <a:endParaRPr lang="id-ID" sz="3600" dirty="0">
              <a:latin typeface="Times New Roman" pitchFamily="18" charset="0"/>
              <a:cs typeface="Times New Roman" pitchFamily="18" charset="0"/>
            </a:endParaRPr>
          </a:p>
        </p:txBody>
      </p:sp>
    </p:spTree>
    <p:extLst>
      <p:ext uri="{BB962C8B-B14F-4D97-AF65-F5344CB8AC3E}">
        <p14:creationId xmlns:p14="http://schemas.microsoft.com/office/powerpoint/2010/main" val="2857437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04496"/>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6917" y="78375"/>
            <a:ext cx="731520" cy="731520"/>
          </a:xfrm>
          <a:prstGeom prst="rect">
            <a:avLst/>
          </a:prstGeom>
        </p:spPr>
      </p:pic>
      <p:sp>
        <p:nvSpPr>
          <p:cNvPr id="8" name="Up Ribbon 7"/>
          <p:cNvSpPr/>
          <p:nvPr/>
        </p:nvSpPr>
        <p:spPr>
          <a:xfrm>
            <a:off x="1957877" y="2761813"/>
            <a:ext cx="8093365" cy="2443280"/>
          </a:xfrm>
          <a:prstGeom prst="ribbon2">
            <a:avLst/>
          </a:prstGeom>
          <a:solidFill>
            <a:schemeClr val="bg1"/>
          </a:solidFill>
          <a:ln>
            <a:solidFill>
              <a:srgbClr val="FF0000"/>
            </a:solidFill>
          </a:ln>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id-ID" sz="4400" b="1" dirty="0" smtClean="0">
                <a:solidFill>
                  <a:schemeClr val="tx1"/>
                </a:solidFill>
                <a:latin typeface="John Handy LET" pitchFamily="2" charset="0"/>
              </a:rPr>
              <a:t>TERIMA KASIH</a:t>
            </a:r>
            <a:endParaRPr lang="id-ID" sz="4400" b="1" dirty="0">
              <a:solidFill>
                <a:schemeClr val="tx1"/>
              </a:solidFill>
              <a:latin typeface="John Handy LET" pitchFamily="2"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129" y="104496"/>
            <a:ext cx="513807" cy="742439"/>
          </a:xfrm>
          <a:prstGeom prst="rect">
            <a:avLst/>
          </a:prstGeom>
        </p:spPr>
      </p:pic>
    </p:spTree>
    <p:extLst>
      <p:ext uri="{BB962C8B-B14F-4D97-AF65-F5344CB8AC3E}">
        <p14:creationId xmlns:p14="http://schemas.microsoft.com/office/powerpoint/2010/main" val="291439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13066" y="26118"/>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8098967"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Tujuan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Praktik</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Kerja</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Lapangan</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391880" y="992775"/>
            <a:ext cx="11025054"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400" dirty="0" err="1">
                <a:latin typeface="Times New Roman" pitchFamily="18" charset="0"/>
                <a:cs typeface="Times New Roman" pitchFamily="18" charset="0"/>
              </a:rPr>
              <a:t>Secara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umum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Praktek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Kerja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Lapangan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bertujuan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untuk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memberi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gambaran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kepada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Mahasiswa</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pada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bekerja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baik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itu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disuatu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perusahaan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ataupun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disuatu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lembaga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instansi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Sedangkan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secara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khususnya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yaitu</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0" name="Text Placeholder 9"/>
          <p:cNvSpPr>
            <a:spLocks noGrp="1"/>
          </p:cNvSpPr>
          <p:nvPr>
            <p:ph type="body" idx="1"/>
          </p:nvPr>
        </p:nvSpPr>
        <p:spPr>
          <a:xfrm>
            <a:off x="391879" y="2246806"/>
            <a:ext cx="11025056" cy="4114805"/>
          </a:xfrm>
        </p:spPr>
        <p:style>
          <a:lnRef idx="2">
            <a:schemeClr val="dk1"/>
          </a:lnRef>
          <a:fillRef idx="1">
            <a:schemeClr val="lt1"/>
          </a:fillRef>
          <a:effectRef idx="0">
            <a:schemeClr val="dk1"/>
          </a:effectRef>
          <a:fontRef idx="minor">
            <a:schemeClr val="dk1"/>
          </a:fontRef>
        </p:style>
        <p:txBody>
          <a:bodyPr>
            <a:noAutofit/>
          </a:bodyPr>
          <a:lstStyle/>
          <a:p>
            <a:pPr marL="457200" indent="-457200" algn="just">
              <a:buAutoNum type="arabicPeriod"/>
            </a:pPr>
            <a:r>
              <a:rPr lang="en-US" dirty="0" err="1" smtClean="0">
                <a:solidFill>
                  <a:schemeClr val="tx1"/>
                </a:solidFill>
                <a:latin typeface="Times New Roman" panose="02020603050405020304" pitchFamily="18" charset="0"/>
                <a:cs typeface="Times New Roman" panose="02020603050405020304" pitchFamily="18" charset="0"/>
              </a:rPr>
              <a:t>Mendapatkan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pengalaman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tentang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surat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menyurat</a:t>
            </a:r>
            <a:r>
              <a:rPr lang="en-US" dirty="0" smtClean="0">
                <a:solidFill>
                  <a:schemeClr val="tx1"/>
                </a:solidFill>
                <a:latin typeface="Times New Roman" panose="02020603050405020304" pitchFamily="18" charset="0"/>
                <a:cs typeface="Times New Roman" panose="02020603050405020304" pitchFamily="18" charset="0"/>
              </a:rPr>
              <a:t> yang </a:t>
            </a:r>
            <a:r>
              <a:rPr lang="en-US" dirty="0" err="1" smtClean="0">
                <a:solidFill>
                  <a:schemeClr val="tx1"/>
                </a:solidFill>
                <a:latin typeface="Times New Roman" panose="02020603050405020304" pitchFamily="18" charset="0"/>
                <a:cs typeface="Times New Roman" panose="02020603050405020304" pitchFamily="18" charset="0"/>
              </a:rPr>
              <a:t>ada</a:t>
            </a:r>
            <a:r>
              <a:rPr lang="en-US" dirty="0" smtClean="0">
                <a:solidFill>
                  <a:schemeClr val="tx1"/>
                </a:solidFill>
                <a:latin typeface="Times New Roman" panose="02020603050405020304" pitchFamily="18" charset="0"/>
                <a:cs typeface="Times New Roman" panose="02020603050405020304" pitchFamily="18" charset="0"/>
              </a:rPr>
              <a:t> di </a:t>
            </a:r>
            <a:r>
              <a:rPr lang="en-US" dirty="0" err="1" smtClean="0">
                <a:solidFill>
                  <a:schemeClr val="tx1"/>
                </a:solidFill>
                <a:latin typeface="Times New Roman" panose="02020603050405020304" pitchFamily="18" charset="0"/>
                <a:cs typeface="Times New Roman" panose="02020603050405020304" pitchFamily="18" charset="0"/>
              </a:rPr>
              <a:t>Dinas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Cipta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Karya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Pengelolaan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Sumber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Daya</a:t>
            </a:r>
            <a:r>
              <a:rPr lang="en-US" dirty="0" smtClean="0">
                <a:solidFill>
                  <a:schemeClr val="tx1"/>
                </a:solidFill>
                <a:latin typeface="Times New Roman" panose="02020603050405020304" pitchFamily="18" charset="0"/>
                <a:cs typeface="Times New Roman" panose="02020603050405020304" pitchFamily="18" charset="0"/>
              </a:rPr>
              <a:t> Air </a:t>
            </a:r>
            <a:r>
              <a:rPr lang="en-US" dirty="0" err="1" smtClean="0">
                <a:solidFill>
                  <a:schemeClr val="tx1"/>
                </a:solidFill>
                <a:latin typeface="Times New Roman" panose="02020603050405020304" pitchFamily="18" charset="0"/>
                <a:cs typeface="Times New Roman" panose="02020603050405020304" pitchFamily="18" charset="0"/>
              </a:rPr>
              <a:t>Provinsi</a:t>
            </a:r>
            <a:r>
              <a:rPr lang="en-US" dirty="0" smtClean="0">
                <a:solidFill>
                  <a:schemeClr val="tx1"/>
                </a:solidFill>
                <a:latin typeface="Times New Roman" panose="02020603050405020304" pitchFamily="18" charset="0"/>
                <a:cs typeface="Times New Roman" panose="02020603050405020304" pitchFamily="18" charset="0"/>
              </a:rPr>
              <a:t> Lampung</a:t>
            </a:r>
          </a:p>
          <a:p>
            <a:pPr marL="457200" indent="-457200" algn="just">
              <a:buAutoNum type="arabicPeriod"/>
            </a:pPr>
            <a:r>
              <a:rPr lang="en-US" dirty="0" err="1" smtClean="0">
                <a:solidFill>
                  <a:schemeClr val="tx1"/>
                </a:solidFill>
                <a:latin typeface="Times New Roman" panose="02020603050405020304" pitchFamily="18" charset="0"/>
                <a:cs typeface="Times New Roman" panose="02020603050405020304" pitchFamily="18" charset="0"/>
              </a:rPr>
              <a:t>Mendapatkan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pengetahuan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tentang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mendisposisikan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surat</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gn="just">
              <a:buAutoNum type="arabicPeriod"/>
            </a:pPr>
            <a:r>
              <a:rPr lang="en-US" dirty="0" err="1" smtClean="0">
                <a:solidFill>
                  <a:schemeClr val="tx1"/>
                </a:solidFill>
                <a:latin typeface="Times New Roman" panose="02020603050405020304" pitchFamily="18" charset="0"/>
                <a:cs typeface="Times New Roman" panose="02020603050405020304" pitchFamily="18" charset="0"/>
              </a:rPr>
              <a:t>Memberikan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sarana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pengembangan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kepribadian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bagi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mahasiswa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calon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lulusan</a:t>
            </a:r>
            <a:r>
              <a:rPr lang="en-US" dirty="0" smtClean="0">
                <a:solidFill>
                  <a:schemeClr val="tx1"/>
                </a:solidFill>
                <a:latin typeface="Times New Roman" panose="02020603050405020304" pitchFamily="18" charset="0"/>
                <a:cs typeface="Times New Roman" panose="02020603050405020304" pitchFamily="18" charset="0"/>
              </a:rPr>
              <a:t> di </a:t>
            </a:r>
            <a:r>
              <a:rPr lang="en-US" dirty="0" err="1" smtClean="0">
                <a:solidFill>
                  <a:schemeClr val="tx1"/>
                </a:solidFill>
                <a:latin typeface="Times New Roman" panose="02020603050405020304" pitchFamily="18" charset="0"/>
                <a:cs typeface="Times New Roman" panose="02020603050405020304" pitchFamily="18" charset="0"/>
              </a:rPr>
              <a:t>dunia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kerja</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gn="just">
              <a:buAutoNum type="arabicPeriod"/>
            </a:pPr>
            <a:r>
              <a:rPr lang="en-US" dirty="0" err="1" smtClean="0">
                <a:solidFill>
                  <a:schemeClr val="tx1"/>
                </a:solidFill>
                <a:latin typeface="Times New Roman" panose="02020603050405020304" pitchFamily="18" charset="0"/>
                <a:cs typeface="Times New Roman" panose="02020603050405020304" pitchFamily="18" charset="0"/>
              </a:rPr>
              <a:t>Mendapatkan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pengetahuan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tentang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tugas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pegawai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Dinas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Cipta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Karya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Pengelolaan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Sumber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Daya</a:t>
            </a:r>
            <a:r>
              <a:rPr lang="en-US" dirty="0" smtClean="0">
                <a:solidFill>
                  <a:schemeClr val="tx1"/>
                </a:solidFill>
                <a:latin typeface="Times New Roman" panose="02020603050405020304" pitchFamily="18" charset="0"/>
                <a:cs typeface="Times New Roman" panose="02020603050405020304" pitchFamily="18" charset="0"/>
              </a:rPr>
              <a:t> Air </a:t>
            </a:r>
            <a:r>
              <a:rPr lang="en-US" dirty="0" err="1" smtClean="0">
                <a:solidFill>
                  <a:schemeClr val="tx1"/>
                </a:solidFill>
                <a:latin typeface="Times New Roman" panose="02020603050405020304" pitchFamily="18" charset="0"/>
                <a:cs typeface="Times New Roman" panose="02020603050405020304" pitchFamily="18" charset="0"/>
              </a:rPr>
              <a:t>Provinsi</a:t>
            </a:r>
            <a:r>
              <a:rPr lang="en-US" dirty="0" smtClean="0">
                <a:solidFill>
                  <a:schemeClr val="tx1"/>
                </a:solidFill>
                <a:latin typeface="Times New Roman" panose="02020603050405020304" pitchFamily="18" charset="0"/>
                <a:cs typeface="Times New Roman" panose="02020603050405020304" pitchFamily="18" charset="0"/>
              </a:rPr>
              <a:t> Lampung</a:t>
            </a:r>
          </a:p>
          <a:p>
            <a:pPr marL="457200" indent="-457200" algn="just">
              <a:buAutoNum type="arabicPeriod"/>
            </a:pPr>
            <a:r>
              <a:rPr lang="en-US" dirty="0" err="1" smtClean="0">
                <a:solidFill>
                  <a:schemeClr val="tx1"/>
                </a:solidFill>
                <a:latin typeface="Times New Roman" panose="02020603050405020304" pitchFamily="18" charset="0"/>
                <a:cs typeface="Times New Roman" panose="02020603050405020304" pitchFamily="18" charset="0"/>
              </a:rPr>
              <a:t>Melatih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kedisplinan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tanggung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jawab</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mahasiswa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terhadap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tugas</a:t>
            </a:r>
            <a:r>
              <a:rPr lang="en-US" dirty="0" smtClean="0">
                <a:solidFill>
                  <a:schemeClr val="tx1"/>
                </a:solidFill>
                <a:latin typeface="Times New Roman" panose="02020603050405020304" pitchFamily="18" charset="0"/>
                <a:cs typeface="Times New Roman" panose="02020603050405020304" pitchFamily="18" charset="0"/>
              </a:rPr>
              <a:t> yang </a:t>
            </a:r>
            <a:r>
              <a:rPr lang="en-US" dirty="0" err="1" smtClean="0">
                <a:solidFill>
                  <a:schemeClr val="tx1"/>
                </a:solidFill>
                <a:latin typeface="Times New Roman" panose="02020603050405020304" pitchFamily="18" charset="0"/>
                <a:cs typeface="Times New Roman" panose="02020603050405020304" pitchFamily="18" charset="0"/>
              </a:rPr>
              <a:t>diberikan</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gn="just">
              <a:buAutoNum type="arabicPeriod"/>
            </a:pPr>
            <a:r>
              <a:rPr lang="en-US" dirty="0" err="1" smtClean="0">
                <a:solidFill>
                  <a:schemeClr val="tx1"/>
                </a:solidFill>
                <a:latin typeface="Times New Roman" panose="02020603050405020304" pitchFamily="18" charset="0"/>
                <a:cs typeface="Times New Roman" panose="02020603050405020304" pitchFamily="18" charset="0"/>
              </a:rPr>
              <a:t>Membantu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keberlangsungan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kinerja</a:t>
            </a:r>
            <a:r>
              <a:rPr lang="en-US" dirty="0" smtClean="0">
                <a:solidFill>
                  <a:schemeClr val="tx1"/>
                </a:solidFill>
                <a:latin typeface="Times New Roman" panose="02020603050405020304" pitchFamily="18" charset="0"/>
                <a:cs typeface="Times New Roman" panose="02020603050405020304" pitchFamily="18" charset="0"/>
              </a:rPr>
              <a:t> yang </a:t>
            </a:r>
            <a:r>
              <a:rPr lang="en-US" dirty="0" err="1" smtClean="0">
                <a:solidFill>
                  <a:schemeClr val="tx1"/>
                </a:solidFill>
                <a:latin typeface="Times New Roman" panose="02020603050405020304" pitchFamily="18" charset="0"/>
                <a:cs typeface="Times New Roman" panose="02020603050405020304" pitchFamily="18" charset="0"/>
              </a:rPr>
              <a:t>ada</a:t>
            </a:r>
            <a:r>
              <a:rPr lang="en-US" dirty="0" smtClean="0">
                <a:solidFill>
                  <a:schemeClr val="tx1"/>
                </a:solidFill>
                <a:latin typeface="Times New Roman" panose="02020603050405020304" pitchFamily="18" charset="0"/>
                <a:cs typeface="Times New Roman" panose="02020603050405020304" pitchFamily="18" charset="0"/>
              </a:rPr>
              <a:t> di </a:t>
            </a:r>
            <a:r>
              <a:rPr lang="en-US" dirty="0" err="1" smtClean="0">
                <a:solidFill>
                  <a:schemeClr val="tx1"/>
                </a:solidFill>
                <a:latin typeface="Times New Roman" panose="02020603050405020304" pitchFamily="18" charset="0"/>
                <a:cs typeface="Times New Roman" panose="02020603050405020304" pitchFamily="18" charset="0"/>
              </a:rPr>
              <a:t>Dinas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Cipta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Karya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Pengelolaan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Sumber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Daya</a:t>
            </a:r>
            <a:r>
              <a:rPr lang="en-US" dirty="0" smtClean="0">
                <a:solidFill>
                  <a:schemeClr val="tx1"/>
                </a:solidFill>
                <a:latin typeface="Times New Roman" panose="02020603050405020304" pitchFamily="18" charset="0"/>
                <a:cs typeface="Times New Roman" panose="02020603050405020304" pitchFamily="18" charset="0"/>
              </a:rPr>
              <a:t> Air </a:t>
            </a:r>
            <a:r>
              <a:rPr lang="en-US" dirty="0" err="1" smtClean="0">
                <a:solidFill>
                  <a:schemeClr val="tx1"/>
                </a:solidFill>
                <a:latin typeface="Times New Roman" panose="02020603050405020304" pitchFamily="18" charset="0"/>
                <a:cs typeface="Times New Roman" panose="02020603050405020304" pitchFamily="18" charset="0"/>
              </a:rPr>
              <a:t>Provinsi</a:t>
            </a:r>
            <a:r>
              <a:rPr lang="en-US" dirty="0" smtClean="0">
                <a:solidFill>
                  <a:schemeClr val="tx1"/>
                </a:solidFill>
                <a:latin typeface="Times New Roman" panose="02020603050405020304" pitchFamily="18" charset="0"/>
                <a:cs typeface="Times New Roman" panose="02020603050405020304" pitchFamily="18" charset="0"/>
              </a:rPr>
              <a:t> Lampung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44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04496"/>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Kegunaan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Praktik</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Kerja</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Lapangan</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391880" y="1058089"/>
            <a:ext cx="796834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400" dirty="0" err="1" smtClean="0">
                <a:latin typeface="Times New Roman" pitchFamily="18" charset="0"/>
                <a:cs typeface="Times New Roman" pitchFamily="18" charset="0"/>
              </a:rPr>
              <a:t>Adapun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Kegunaan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Praktik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Kerja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Lapangan</a:t>
            </a:r>
            <a:r>
              <a:rPr lang="en-US" sz="2400" dirty="0" smtClean="0">
                <a:latin typeface="Times New Roman" pitchFamily="18" charset="0"/>
                <a:cs typeface="Times New Roman" pitchFamily="18" charset="0"/>
              </a:rPr>
              <a:t> (PKL) </a:t>
            </a:r>
            <a:r>
              <a:rPr lang="en-US" sz="2400" dirty="0" err="1" smtClean="0">
                <a:latin typeface="Times New Roman" pitchFamily="18" charset="0"/>
                <a:cs typeface="Times New Roman" pitchFamily="18" charset="0"/>
              </a:rPr>
              <a:t>antara</a:t>
            </a:r>
            <a:r>
              <a:rPr lang="en-US" sz="2400" dirty="0" smtClean="0">
                <a:latin typeface="Times New Roman" pitchFamily="18" charset="0"/>
                <a:cs typeface="Times New Roman" pitchFamily="18" charset="0"/>
              </a:rPr>
              <a:t> lain :</a:t>
            </a:r>
            <a:endParaRPr lang="id-ID" sz="3600" dirty="0">
              <a:latin typeface="Times New Roman" pitchFamily="18" charset="0"/>
              <a:cs typeface="Times New Roman" pitchFamily="18" charset="0"/>
            </a:endParaRPr>
          </a:p>
        </p:txBody>
      </p:sp>
      <p:sp>
        <p:nvSpPr>
          <p:cNvPr id="9" name="Title 7"/>
          <p:cNvSpPr txBox="1">
            <a:spLocks/>
          </p:cNvSpPr>
          <p:nvPr/>
        </p:nvSpPr>
        <p:spPr>
          <a:xfrm>
            <a:off x="391880" y="1637314"/>
            <a:ext cx="11011991" cy="211092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err="1" smtClean="0">
                <a:latin typeface="Times New Roman" panose="02020603050405020304" pitchFamily="18" charset="0"/>
                <a:cs typeface="Times New Roman" panose="02020603050405020304" pitchFamily="18" charset="0"/>
              </a:rPr>
              <a:t>Bagi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Universitas</a:t>
            </a:r>
            <a:r>
              <a:rPr lang="en-US" sz="2400" b="1" dirty="0" smtClean="0">
                <a:latin typeface="Times New Roman" panose="02020603050405020304" pitchFamily="18" charset="0"/>
                <a:cs typeface="Times New Roman" panose="02020603050405020304" pitchFamily="18" charset="0"/>
              </a:rPr>
              <a:t> :</a:t>
            </a:r>
          </a:p>
          <a:p>
            <a:pPr algn="just"/>
            <a:endParaRPr lang="en-US" sz="2400" b="1" dirty="0" smtClean="0">
              <a:latin typeface="Times New Roman" panose="02020603050405020304" pitchFamily="18" charset="0"/>
              <a:cs typeface="Times New Roman" panose="02020603050405020304" pitchFamily="18" charset="0"/>
            </a:endParaRPr>
          </a:p>
          <a:p>
            <a:pPr marL="457200" indent="-457200" algn="just">
              <a:buAutoNum type="alphaLcPeriod"/>
            </a:pPr>
            <a:r>
              <a:rPr lang="en-US" sz="2400" dirty="0" err="1" smtClean="0">
                <a:latin typeface="Times New Roman" panose="02020603050405020304" pitchFamily="18" charset="0"/>
                <a:cs typeface="Times New Roman" panose="02020603050405020304" pitchFamily="18" charset="0"/>
              </a:rPr>
              <a:t>Sebagai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alat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ukur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mahasiswa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dalam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memahami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materi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materi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kuliah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menerapkannya</a:t>
            </a:r>
            <a:r>
              <a:rPr lang="en-US" sz="2400" dirty="0" smtClean="0">
                <a:latin typeface="Times New Roman" panose="02020603050405020304" pitchFamily="18" charset="0"/>
                <a:cs typeface="Times New Roman" panose="02020603050405020304" pitchFamily="18" charset="0"/>
              </a:rPr>
              <a:t>.</a:t>
            </a:r>
          </a:p>
          <a:p>
            <a:pPr marL="457200" indent="-457200" algn="just">
              <a:buAutoNum type="alphaLcPeriod"/>
            </a:pPr>
            <a:r>
              <a:rPr lang="en-US" sz="2400" dirty="0" err="1" smtClean="0">
                <a:latin typeface="Times New Roman" panose="02020603050405020304" pitchFamily="18" charset="0"/>
                <a:cs typeface="Times New Roman" panose="02020603050405020304" pitchFamily="18" charset="0"/>
              </a:rPr>
              <a:t>Sebagai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Penilaian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sejauh</a:t>
            </a:r>
            <a:r>
              <a:rPr lang="en-US" sz="2400" dirty="0" smtClean="0">
                <a:latin typeface="Times New Roman" panose="02020603050405020304" pitchFamily="18" charset="0"/>
                <a:cs typeface="Times New Roman" panose="02020603050405020304" pitchFamily="18" charset="0"/>
              </a:rPr>
              <a:t> mana </a:t>
            </a:r>
            <a:r>
              <a:rPr lang="en-US" sz="2400" dirty="0" err="1" smtClean="0">
                <a:latin typeface="Times New Roman" panose="02020603050405020304" pitchFamily="18" charset="0"/>
                <a:cs typeface="Times New Roman" panose="02020603050405020304" pitchFamily="18" charset="0"/>
              </a:rPr>
              <a:t>mahasiswa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mampu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terjun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langsung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didalam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dunia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kerja</a:t>
            </a:r>
            <a:r>
              <a:rPr lang="en-US" sz="2400" dirty="0" smtClean="0">
                <a:latin typeface="Times New Roman" panose="02020603050405020304" pitchFamily="18" charset="0"/>
                <a:cs typeface="Times New Roman" panose="02020603050405020304" pitchFamily="18" charset="0"/>
              </a:rPr>
              <a:t>.</a:t>
            </a:r>
          </a:p>
        </p:txBody>
      </p:sp>
      <p:sp>
        <p:nvSpPr>
          <p:cNvPr id="11" name="Title 7"/>
          <p:cNvSpPr txBox="1">
            <a:spLocks/>
          </p:cNvSpPr>
          <p:nvPr/>
        </p:nvSpPr>
        <p:spPr>
          <a:xfrm>
            <a:off x="391880" y="3891930"/>
            <a:ext cx="11011991" cy="238123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err="1" smtClean="0">
                <a:latin typeface="Times New Roman" panose="02020603050405020304" pitchFamily="18" charset="0"/>
                <a:cs typeface="Times New Roman" panose="02020603050405020304" pitchFamily="18" charset="0"/>
              </a:rPr>
              <a:t>Bagi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Mahasiswa</a:t>
            </a:r>
            <a:r>
              <a:rPr lang="en-US" sz="2400" b="1" dirty="0" smtClean="0">
                <a:latin typeface="Times New Roman" panose="02020603050405020304" pitchFamily="18" charset="0"/>
                <a:cs typeface="Times New Roman" panose="02020603050405020304" pitchFamily="18" charset="0"/>
              </a:rPr>
              <a:t> :</a:t>
            </a:r>
          </a:p>
          <a:p>
            <a:pPr algn="just"/>
            <a:endParaRPr lang="en-US" sz="2400" b="1" dirty="0" smtClean="0">
              <a:latin typeface="Times New Roman" panose="02020603050405020304" pitchFamily="18" charset="0"/>
              <a:cs typeface="Times New Roman" panose="02020603050405020304" pitchFamily="18" charset="0"/>
            </a:endParaRPr>
          </a:p>
          <a:p>
            <a:pPr marL="457200" indent="-457200" algn="just">
              <a:buAutoNum type="alphaLcPeriod"/>
            </a:pPr>
            <a:r>
              <a:rPr lang="en-US" sz="2400" dirty="0" err="1" smtClean="0">
                <a:latin typeface="Times New Roman" panose="02020603050405020304" pitchFamily="18" charset="0"/>
                <a:cs typeface="Times New Roman" panose="02020603050405020304" pitchFamily="18" charset="0"/>
              </a:rPr>
              <a:t>Melatih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mahasiswa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menjadi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pribadi</a:t>
            </a:r>
            <a:r>
              <a:rPr lang="en-US" sz="2400" dirty="0" smtClean="0">
                <a:latin typeface="Times New Roman" panose="02020603050405020304" pitchFamily="18" charset="0"/>
                <a:cs typeface="Times New Roman" panose="02020603050405020304" pitchFamily="18" charset="0"/>
              </a:rPr>
              <a:t> yang </a:t>
            </a:r>
            <a:r>
              <a:rPr lang="en-US" sz="2400" dirty="0" err="1" smtClean="0">
                <a:latin typeface="Times New Roman" panose="02020603050405020304" pitchFamily="18" charset="0"/>
                <a:cs typeface="Times New Roman" panose="02020603050405020304" pitchFamily="18" charset="0"/>
              </a:rPr>
              <a:t>disiplin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bertanggung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jawab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kreatif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beretika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berpikir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maju</a:t>
            </a:r>
            <a:r>
              <a:rPr lang="en-US" sz="2400" dirty="0" smtClean="0">
                <a:latin typeface="Times New Roman" panose="02020603050405020304" pitchFamily="18" charset="0"/>
                <a:cs typeface="Times New Roman" panose="02020603050405020304" pitchFamily="18" charset="0"/>
              </a:rPr>
              <a:t>.</a:t>
            </a:r>
          </a:p>
          <a:p>
            <a:pPr marL="457200" indent="-457200" algn="just">
              <a:buAutoNum type="alphaLcPeriod"/>
            </a:pPr>
            <a:r>
              <a:rPr lang="en-US" sz="2400" dirty="0" err="1" smtClean="0">
                <a:latin typeface="Times New Roman" panose="02020603050405020304" pitchFamily="18" charset="0"/>
                <a:cs typeface="Times New Roman" panose="02020603050405020304" pitchFamily="18" charset="0"/>
              </a:rPr>
              <a:t>Memperluas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relasi</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dunia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kerja</a:t>
            </a:r>
            <a:r>
              <a:rPr lang="en-US" sz="2400" dirty="0" smtClean="0">
                <a:latin typeface="Times New Roman" panose="02020603050405020304" pitchFamily="18" charset="0"/>
                <a:cs typeface="Times New Roman" panose="02020603050405020304" pitchFamily="18" charset="0"/>
              </a:rPr>
              <a:t> yang </a:t>
            </a:r>
            <a:r>
              <a:rPr lang="en-US" sz="2400" dirty="0" err="1" smtClean="0">
                <a:latin typeface="Times New Roman" panose="02020603050405020304" pitchFamily="18" charset="0"/>
                <a:cs typeface="Times New Roman" panose="02020603050405020304" pitchFamily="18" charset="0"/>
              </a:rPr>
              <a:t>nantinya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menjadi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tempat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untuk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mendapatkan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informasi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mengenai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pekerjaan</a:t>
            </a:r>
            <a:r>
              <a:rPr lang="en-US" sz="2400" dirty="0" smtClean="0">
                <a:latin typeface="Times New Roman" panose="02020603050405020304" pitchFamily="18" charset="0"/>
                <a:cs typeface="Times New Roman" panose="02020603050405020304" pitchFamily="18" charset="0"/>
              </a:rPr>
              <a:t>.</a:t>
            </a:r>
          </a:p>
          <a:p>
            <a:pPr marL="457200" indent="-457200" algn="just">
              <a:buAutoNum type="alphaLcPeriod"/>
            </a:pPr>
            <a:r>
              <a:rPr lang="en-US" sz="2400" dirty="0" err="1" smtClean="0">
                <a:latin typeface="Times New Roman" panose="02020603050405020304" pitchFamily="18" charset="0"/>
                <a:cs typeface="Times New Roman" panose="02020603050405020304" pitchFamily="18" charset="0"/>
              </a:rPr>
              <a:t>Untuk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menambah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wawasan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pengalaman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dalam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dunia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kerja</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769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04496"/>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Kegunaan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Praktik</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Kerja</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Lapangan</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itle 7"/>
          <p:cNvSpPr txBox="1">
            <a:spLocks/>
          </p:cNvSpPr>
          <p:nvPr/>
        </p:nvSpPr>
        <p:spPr>
          <a:xfrm>
            <a:off x="391880" y="1058089"/>
            <a:ext cx="11025054" cy="237744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err="1" smtClean="0">
                <a:latin typeface="Times New Roman" panose="02020603050405020304" pitchFamily="18" charset="0"/>
                <a:cs typeface="Times New Roman" panose="02020603050405020304" pitchFamily="18" charset="0"/>
              </a:rPr>
              <a:t>Bagi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Instansi</a:t>
            </a:r>
            <a:r>
              <a:rPr lang="en-US" sz="2400" b="1" dirty="0" smtClean="0">
                <a:latin typeface="Times New Roman" panose="02020603050405020304" pitchFamily="18" charset="0"/>
                <a:cs typeface="Times New Roman" panose="02020603050405020304" pitchFamily="18" charset="0"/>
              </a:rPr>
              <a:t> :</a:t>
            </a:r>
          </a:p>
          <a:p>
            <a:pPr algn="just"/>
            <a:endParaRPr lang="en-US" sz="2400" b="1" dirty="0" smtClean="0">
              <a:latin typeface="Times New Roman" panose="02020603050405020304" pitchFamily="18" charset="0"/>
              <a:cs typeface="Times New Roman" panose="02020603050405020304" pitchFamily="18" charset="0"/>
            </a:endParaRPr>
          </a:p>
          <a:p>
            <a:pPr marL="457200" indent="-457200" algn="just">
              <a:buAutoNum type="alphaLcPeriod"/>
            </a:pPr>
            <a:r>
              <a:rPr lang="en-US" sz="2400" dirty="0" err="1" smtClean="0">
                <a:latin typeface="Times New Roman" panose="02020603050405020304" pitchFamily="18" charset="0"/>
                <a:cs typeface="Times New Roman" panose="02020603050405020304" pitchFamily="18" charset="0"/>
              </a:rPr>
              <a:t>Memperoleh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tenaga</a:t>
            </a:r>
            <a:r>
              <a:rPr lang="en-US" sz="2400" dirty="0" smtClean="0">
                <a:latin typeface="Times New Roman" panose="02020603050405020304" pitchFamily="18" charset="0"/>
                <a:cs typeface="Times New Roman" panose="02020603050405020304" pitchFamily="18" charset="0"/>
              </a:rPr>
              <a:t> yang </a:t>
            </a:r>
            <a:r>
              <a:rPr lang="en-US" sz="2400" dirty="0" err="1" smtClean="0">
                <a:latin typeface="Times New Roman" panose="02020603050405020304" pitchFamily="18" charset="0"/>
                <a:cs typeface="Times New Roman" panose="02020603050405020304" pitchFamily="18" charset="0"/>
              </a:rPr>
              <a:t>dapat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diperbantukan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tidak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menutup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kemungkinan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peserta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Praktik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Kerja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Lapangan</a:t>
            </a:r>
            <a:r>
              <a:rPr lang="en-US" sz="2400" dirty="0" smtClean="0">
                <a:latin typeface="Times New Roman" panose="02020603050405020304" pitchFamily="18" charset="0"/>
                <a:cs typeface="Times New Roman" panose="02020603050405020304" pitchFamily="18" charset="0"/>
              </a:rPr>
              <a:t> (PKL) </a:t>
            </a:r>
            <a:r>
              <a:rPr lang="en-US" sz="2400" dirty="0" err="1" smtClean="0">
                <a:latin typeface="Times New Roman" panose="02020603050405020304" pitchFamily="18" charset="0"/>
                <a:cs typeface="Times New Roman" panose="02020603050405020304" pitchFamily="18" charset="0"/>
              </a:rPr>
              <a:t>diangkat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sebagai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karyawan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jika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dinilai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memiliki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prestasi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loyalitas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disiplin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kerja</a:t>
            </a:r>
            <a:r>
              <a:rPr lang="en-US" sz="2400" dirty="0" smtClean="0">
                <a:latin typeface="Times New Roman" panose="02020603050405020304" pitchFamily="18" charset="0"/>
                <a:cs typeface="Times New Roman" panose="02020603050405020304" pitchFamily="18" charset="0"/>
              </a:rPr>
              <a:t> yang </a:t>
            </a:r>
            <a:r>
              <a:rPr lang="en-US" sz="2400" dirty="0" err="1" smtClean="0">
                <a:latin typeface="Times New Roman" panose="02020603050405020304" pitchFamily="18" charset="0"/>
                <a:cs typeface="Times New Roman" panose="02020603050405020304" pitchFamily="18" charset="0"/>
              </a:rPr>
              <a:t>baik</a:t>
            </a:r>
            <a:r>
              <a:rPr lang="en-US" sz="2400" dirty="0" smtClean="0">
                <a:latin typeface="Times New Roman" panose="02020603050405020304" pitchFamily="18" charset="0"/>
                <a:cs typeface="Times New Roman" panose="02020603050405020304" pitchFamily="18" charset="0"/>
              </a:rPr>
              <a:t>.</a:t>
            </a:r>
          </a:p>
          <a:p>
            <a:pPr marL="457200" indent="-457200" algn="just">
              <a:buAutoNum type="alphaLcPeriod"/>
            </a:pPr>
            <a:r>
              <a:rPr lang="en-US" sz="2400" dirty="0" err="1" smtClean="0">
                <a:latin typeface="Times New Roman" panose="02020603050405020304" pitchFamily="18" charset="0"/>
                <a:cs typeface="Times New Roman" panose="02020603050405020304" pitchFamily="18" charset="0"/>
              </a:rPr>
              <a:t>Dapat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membantu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meringankan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pekerjaan</a:t>
            </a:r>
            <a:r>
              <a:rPr lang="en-US" sz="2400" dirty="0" smtClean="0">
                <a:latin typeface="Times New Roman" panose="02020603050405020304" pitchFamily="18" charset="0"/>
                <a:cs typeface="Times New Roman" panose="02020603050405020304" pitchFamily="18" charset="0"/>
              </a:rPr>
              <a:t> yang </a:t>
            </a:r>
            <a:r>
              <a:rPr lang="en-US" sz="2400" dirty="0" err="1" smtClean="0">
                <a:latin typeface="Times New Roman" panose="02020603050405020304" pitchFamily="18" charset="0"/>
                <a:cs typeface="Times New Roman" panose="02020603050405020304" pitchFamily="18" charset="0"/>
              </a:rPr>
              <a:t>ada</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Dinas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Cipta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Karya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Pengelolaan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Sumber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Daya</a:t>
            </a:r>
            <a:r>
              <a:rPr lang="en-US" sz="2400" dirty="0" smtClean="0">
                <a:latin typeface="Times New Roman" panose="02020603050405020304" pitchFamily="18" charset="0"/>
                <a:cs typeface="Times New Roman" panose="02020603050405020304" pitchFamily="18" charset="0"/>
              </a:rPr>
              <a:t> Air </a:t>
            </a:r>
            <a:r>
              <a:rPr lang="en-US" sz="2400" dirty="0" err="1" smtClean="0">
                <a:latin typeface="Times New Roman" panose="02020603050405020304" pitchFamily="18" charset="0"/>
                <a:cs typeface="Times New Roman" panose="02020603050405020304" pitchFamily="18" charset="0"/>
              </a:rPr>
              <a:t>Provinsi</a:t>
            </a:r>
            <a:r>
              <a:rPr lang="en-US" sz="2400" dirty="0" smtClean="0">
                <a:latin typeface="Times New Roman" panose="02020603050405020304" pitchFamily="18" charset="0"/>
                <a:cs typeface="Times New Roman" panose="02020603050405020304" pitchFamily="18" charset="0"/>
              </a:rPr>
              <a:t> Lampung.</a:t>
            </a:r>
          </a:p>
        </p:txBody>
      </p:sp>
    </p:spTree>
    <p:extLst>
      <p:ext uri="{BB962C8B-B14F-4D97-AF65-F5344CB8AC3E}">
        <p14:creationId xmlns:p14="http://schemas.microsoft.com/office/powerpoint/2010/main" val="73749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04496"/>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Tempat</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Praktik</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Kerja</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ea typeface="맑은 고딕" pitchFamily="50" charset="-127"/>
                <a:cs typeface="Times New Roman" panose="02020603050405020304" pitchFamily="18" charset="0"/>
              </a:rPr>
              <a:t>Lapangan</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391882" y="1058089"/>
            <a:ext cx="10933616" cy="1410791"/>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Nama </a:t>
            </a:r>
            <a:r>
              <a:rPr lang="en-US" sz="2000" dirty="0" err="1" smtClean="0">
                <a:latin typeface="Times New Roman" pitchFamily="18" charset="0"/>
                <a:cs typeface="Times New Roman" pitchFamily="18" charset="0"/>
              </a:rPr>
              <a:t>Instansi</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Dinas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Cipta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Karya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Pengelolaan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Sumber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Daya</a:t>
            </a:r>
            <a:r>
              <a:rPr lang="en-US" sz="2000" dirty="0" smtClean="0">
                <a:latin typeface="Times New Roman" pitchFamily="18" charset="0"/>
                <a:cs typeface="Times New Roman" pitchFamily="18" charset="0"/>
              </a:rPr>
              <a:t> Air </a:t>
            </a:r>
            <a:r>
              <a:rPr lang="en-US" sz="2000" dirty="0" err="1" smtClean="0">
                <a:latin typeface="Times New Roman" pitchFamily="18" charset="0"/>
                <a:cs typeface="Times New Roman" pitchFamily="18" charset="0"/>
              </a:rPr>
              <a:t>Provinsi</a:t>
            </a:r>
            <a:r>
              <a:rPr lang="en-US" sz="2000" dirty="0" smtClean="0">
                <a:latin typeface="Times New Roman" pitchFamily="18" charset="0"/>
                <a:cs typeface="Times New Roman" pitchFamily="18" charset="0"/>
              </a:rPr>
              <a:t> Lampung</a:t>
            </a:r>
          </a:p>
          <a:p>
            <a:pPr marL="457200" lvl="0" indent="-457200" algn="just"/>
            <a:r>
              <a:rPr lang="en-US" sz="2000" dirty="0" err="1" smtClean="0">
                <a:latin typeface="Times New Roman" pitchFamily="18" charset="0"/>
                <a:cs typeface="Times New Roman" pitchFamily="18" charset="0"/>
              </a:rPr>
              <a:t>Alamat</a:t>
            </a:r>
            <a:r>
              <a:rPr lang="en-US" sz="2000" dirty="0" smtClean="0">
                <a:latin typeface="Times New Roman" pitchFamily="18" charset="0"/>
                <a:cs typeface="Times New Roman" pitchFamily="18" charset="0"/>
              </a:rPr>
              <a:t> Perusahaan	: </a:t>
            </a:r>
            <a:r>
              <a:rPr lang="en-US" sz="2000" dirty="0" err="1" smtClean="0">
                <a:latin typeface="Times New Roman" pitchFamily="18" charset="0"/>
                <a:cs typeface="Times New Roman" pitchFamily="18" charset="0"/>
              </a:rPr>
              <a:t>Jalan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Gatot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Subroto</a:t>
            </a:r>
            <a:r>
              <a:rPr lang="en-US" sz="2000" dirty="0" smtClean="0">
                <a:latin typeface="Times New Roman" pitchFamily="18" charset="0"/>
                <a:cs typeface="Times New Roman" pitchFamily="18" charset="0"/>
              </a:rPr>
              <a:t> No. 50 </a:t>
            </a:r>
            <a:r>
              <a:rPr lang="en-US" sz="2000" dirty="0" err="1" smtClean="0">
                <a:latin typeface="Times New Roman" pitchFamily="18" charset="0"/>
                <a:cs typeface="Times New Roman" pitchFamily="18" charset="0"/>
              </a:rPr>
              <a:t>Garuntang</a:t>
            </a:r>
            <a:r>
              <a:rPr lang="en-US" sz="2000" dirty="0" smtClean="0">
                <a:latin typeface="Times New Roman" pitchFamily="18" charset="0"/>
                <a:cs typeface="Times New Roman" pitchFamily="18" charset="0"/>
              </a:rPr>
              <a:t>, Kota Bandar Lampung,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Lampung 35228</a:t>
            </a:r>
          </a:p>
          <a:p>
            <a:pPr marL="457200" lvl="0" indent="-457200" algn="just"/>
            <a:r>
              <a:rPr lang="en-US" sz="2000" dirty="0" err="1" smtClean="0">
                <a:latin typeface="Times New Roman" pitchFamily="18" charset="0"/>
                <a:cs typeface="Times New Roman" pitchFamily="18" charset="0"/>
              </a:rPr>
              <a:t>Jarak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Tempuh</a:t>
            </a:r>
            <a:r>
              <a:rPr lang="en-US" sz="2000" dirty="0" smtClean="0">
                <a:latin typeface="Times New Roman" pitchFamily="18" charset="0"/>
                <a:cs typeface="Times New Roman" pitchFamily="18" charset="0"/>
              </a:rPr>
              <a:t>		: 10,6 km</a:t>
            </a:r>
          </a:p>
          <a:p>
            <a:pPr marL="457200" lvl="0" indent="-457200" algn="just"/>
            <a:r>
              <a:rPr lang="en-US" sz="2000" dirty="0" err="1" smtClean="0">
                <a:latin typeface="Times New Roman" pitchFamily="18" charset="0"/>
                <a:cs typeface="Times New Roman" pitchFamily="18" charset="0"/>
              </a:rPr>
              <a:t>Waktu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Tempuh</a:t>
            </a:r>
            <a:r>
              <a:rPr lang="en-US" sz="2000" dirty="0" smtClean="0">
                <a:latin typeface="Times New Roman" pitchFamily="18" charset="0"/>
                <a:cs typeface="Times New Roman" pitchFamily="18" charset="0"/>
              </a:rPr>
              <a:t>		: 23 </a:t>
            </a:r>
            <a:r>
              <a:rPr lang="en-US" sz="2000" dirty="0" err="1" smtClean="0">
                <a:latin typeface="Times New Roman" pitchFamily="18" charset="0"/>
                <a:cs typeface="Times New Roman" pitchFamily="18" charset="0"/>
              </a:rPr>
              <a:t>menit</a:t>
            </a:r>
            <a:endParaRPr lang="id-ID" sz="2000" dirty="0">
              <a:latin typeface="Times New Roman" pitchFamily="18" charset="0"/>
              <a:cs typeface="Times New Roman" pitchFamily="18" charset="0"/>
            </a:endParaRP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91881" y="2625634"/>
            <a:ext cx="10933618" cy="410173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057894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04496"/>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901342" y="143689"/>
            <a:ext cx="8843549"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Jadwal</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44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Pelaksanaan</a:t>
            </a:r>
            <a:r>
              <a:rPr lang="en-US" altLang="ko-KR" sz="44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PKL</a:t>
            </a:r>
            <a:endParaRPr lang="ko-KR" altLang="en-US" sz="44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391879" y="1058089"/>
            <a:ext cx="10868303" cy="1088217"/>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Praktik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Kerja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Lapangan</a:t>
            </a:r>
            <a:r>
              <a:rPr lang="en-US" sz="2000" dirty="0" smtClean="0">
                <a:latin typeface="Times New Roman" pitchFamily="18" charset="0"/>
                <a:cs typeface="Times New Roman" pitchFamily="18" charset="0"/>
              </a:rPr>
              <a:t> (PKL) </a:t>
            </a:r>
            <a:r>
              <a:rPr lang="en-US" sz="2000" dirty="0" err="1" smtClean="0">
                <a:latin typeface="Times New Roman" pitchFamily="18" charset="0"/>
                <a:cs typeface="Times New Roman" pitchFamily="18" charset="0"/>
              </a:rPr>
              <a:t>dilakukan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pada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tanggal</a:t>
            </a:r>
            <a:r>
              <a:rPr lang="en-US" sz="2000" dirty="0" smtClean="0">
                <a:latin typeface="Times New Roman" pitchFamily="18" charset="0"/>
                <a:cs typeface="Times New Roman" pitchFamily="18" charset="0"/>
              </a:rPr>
              <a:t> 16 </a:t>
            </a:r>
            <a:r>
              <a:rPr lang="en-US" sz="2000" dirty="0" err="1" smtClean="0">
                <a:latin typeface="Times New Roman" pitchFamily="18" charset="0"/>
                <a:cs typeface="Times New Roman" pitchFamily="18" charset="0"/>
              </a:rPr>
              <a:t>Juli</a:t>
            </a:r>
            <a:r>
              <a:rPr lang="en-US" sz="2000" dirty="0" smtClean="0">
                <a:latin typeface="Times New Roman" pitchFamily="18" charset="0"/>
                <a:cs typeface="Times New Roman" pitchFamily="18" charset="0"/>
              </a:rPr>
              <a:t> 2018 </a:t>
            </a:r>
            <a:r>
              <a:rPr lang="en-US" sz="2000" dirty="0" err="1" smtClean="0">
                <a:latin typeface="Times New Roman" pitchFamily="18" charset="0"/>
                <a:cs typeface="Times New Roman" pitchFamily="18" charset="0"/>
              </a:rPr>
              <a:t>sampai</a:t>
            </a:r>
            <a:r>
              <a:rPr lang="en-US" sz="2000" dirty="0" smtClean="0">
                <a:latin typeface="Times New Roman" pitchFamily="18" charset="0"/>
                <a:cs typeface="Times New Roman" pitchFamily="18" charset="0"/>
              </a:rPr>
              <a:t> 8 September 2018 </a:t>
            </a:r>
            <a:r>
              <a:rPr lang="en-US" sz="2000" dirty="0" err="1" smtClean="0">
                <a:latin typeface="Times New Roman" pitchFamily="18" charset="0"/>
                <a:cs typeface="Times New Roman" pitchFamily="18" charset="0"/>
              </a:rPr>
              <a:t>atau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selama</a:t>
            </a:r>
            <a:r>
              <a:rPr lang="en-US" sz="2000" dirty="0" smtClean="0">
                <a:latin typeface="Times New Roman" pitchFamily="18" charset="0"/>
                <a:cs typeface="Times New Roman" pitchFamily="18" charset="0"/>
              </a:rPr>
              <a:t> 50 </a:t>
            </a:r>
            <a:r>
              <a:rPr lang="en-US" sz="2000" dirty="0" err="1" smtClean="0">
                <a:latin typeface="Times New Roman" pitchFamily="18" charset="0"/>
                <a:cs typeface="Times New Roman" pitchFamily="18" charset="0"/>
              </a:rPr>
              <a:t>hari</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dilaksanakan</a:t>
            </a:r>
            <a:r>
              <a:rPr lang="en-US" sz="2000" dirty="0" smtClean="0">
                <a:latin typeface="Times New Roman" pitchFamily="18" charset="0"/>
                <a:cs typeface="Times New Roman" pitchFamily="18" charset="0"/>
              </a:rPr>
              <a:t> di </a:t>
            </a:r>
            <a:r>
              <a:rPr lang="en-US" sz="2000" dirty="0" err="1" smtClean="0">
                <a:latin typeface="Times New Roman" pitchFamily="18" charset="0"/>
                <a:cs typeface="Times New Roman" pitchFamily="18" charset="0"/>
              </a:rPr>
              <a:t>Dinas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Cipta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Karya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Pengelolaan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Sumber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Daya</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Air </a:t>
            </a:r>
            <a:r>
              <a:rPr lang="en-US" sz="2000" dirty="0" err="1" smtClean="0">
                <a:latin typeface="Times New Roman" pitchFamily="18" charset="0"/>
                <a:cs typeface="Times New Roman" pitchFamily="18" charset="0"/>
              </a:rPr>
              <a:t>Provinsi</a:t>
            </a:r>
            <a:r>
              <a:rPr lang="en-US" sz="2000" dirty="0" smtClean="0">
                <a:latin typeface="Times New Roman" pitchFamily="18" charset="0"/>
                <a:cs typeface="Times New Roman" pitchFamily="18" charset="0"/>
              </a:rPr>
              <a:t> Lampung,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waktu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kerja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yaitu</a:t>
            </a:r>
            <a:r>
              <a:rPr lang="en-US" sz="2000" dirty="0" smtClean="0">
                <a:latin typeface="Times New Roman" pitchFamily="18" charset="0"/>
                <a:cs typeface="Times New Roman" pitchFamily="18" charset="0"/>
              </a:rPr>
              <a:t> :</a:t>
            </a:r>
            <a:endParaRPr lang="id-ID" sz="2000" dirty="0">
              <a:latin typeface="Times New Roman" pitchFamily="18" charset="0"/>
              <a:cs typeface="Times New Roman" pitchFamily="18" charset="0"/>
            </a:endParaRPr>
          </a:p>
        </p:txBody>
      </p:sp>
      <p:sp>
        <p:nvSpPr>
          <p:cNvPr id="9" name="Oval 8"/>
          <p:cNvSpPr/>
          <p:nvPr/>
        </p:nvSpPr>
        <p:spPr>
          <a:xfrm>
            <a:off x="2216895" y="4213614"/>
            <a:ext cx="1374345" cy="610820"/>
          </a:xfrm>
          <a:prstGeom prst="ellipse">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Senin</a:t>
            </a:r>
            <a:endParaRPr lang="id-ID" dirty="0"/>
          </a:p>
        </p:txBody>
      </p:sp>
      <p:sp>
        <p:nvSpPr>
          <p:cNvPr id="10" name="Oval 9"/>
          <p:cNvSpPr/>
          <p:nvPr/>
        </p:nvSpPr>
        <p:spPr>
          <a:xfrm>
            <a:off x="3137939" y="3370504"/>
            <a:ext cx="1374345" cy="610820"/>
          </a:xfrm>
          <a:prstGeom prst="ellipse">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Selasa</a:t>
            </a:r>
            <a:endParaRPr lang="id-ID" dirty="0"/>
          </a:p>
        </p:txBody>
      </p:sp>
      <p:sp>
        <p:nvSpPr>
          <p:cNvPr id="11" name="Oval 10"/>
          <p:cNvSpPr/>
          <p:nvPr/>
        </p:nvSpPr>
        <p:spPr>
          <a:xfrm>
            <a:off x="5199456" y="2946396"/>
            <a:ext cx="1374345" cy="610820"/>
          </a:xfrm>
          <a:prstGeom prst="ellipse">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Rabu</a:t>
            </a:r>
            <a:endParaRPr lang="id-ID" dirty="0"/>
          </a:p>
        </p:txBody>
      </p:sp>
      <p:sp>
        <p:nvSpPr>
          <p:cNvPr id="13" name="Oval 12"/>
          <p:cNvSpPr/>
          <p:nvPr/>
        </p:nvSpPr>
        <p:spPr>
          <a:xfrm>
            <a:off x="7284359" y="3342069"/>
            <a:ext cx="1374345" cy="610820"/>
          </a:xfrm>
          <a:prstGeom prst="ellipse">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Kamis</a:t>
            </a:r>
            <a:endParaRPr lang="id-ID" dirty="0"/>
          </a:p>
        </p:txBody>
      </p:sp>
      <p:sp>
        <p:nvSpPr>
          <p:cNvPr id="14" name="Oval 13"/>
          <p:cNvSpPr/>
          <p:nvPr/>
        </p:nvSpPr>
        <p:spPr>
          <a:xfrm>
            <a:off x="8182018" y="4213614"/>
            <a:ext cx="1374345" cy="610820"/>
          </a:xfrm>
          <a:prstGeom prst="ellipse">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Jum’at</a:t>
            </a:r>
            <a:endParaRPr lang="id-ID" dirty="0"/>
          </a:p>
        </p:txBody>
      </p:sp>
      <p:sp>
        <p:nvSpPr>
          <p:cNvPr id="15" name="Rectangle 14"/>
          <p:cNvSpPr/>
          <p:nvPr/>
        </p:nvSpPr>
        <p:spPr>
          <a:xfrm>
            <a:off x="4664989" y="3973298"/>
            <a:ext cx="2443280" cy="1091453"/>
          </a:xfrm>
          <a:prstGeom prst="rect">
            <a:avLst/>
          </a:prstGeom>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id-ID" dirty="0" smtClean="0"/>
              <a:t>0</a:t>
            </a:r>
            <a:r>
              <a:rPr lang="en-US" dirty="0" smtClean="0"/>
              <a:t>7</a:t>
            </a:r>
            <a:r>
              <a:rPr lang="id-ID" dirty="0" smtClean="0"/>
              <a:t>.</a:t>
            </a:r>
            <a:r>
              <a:rPr lang="en-US" dirty="0" smtClean="0"/>
              <a:t>3</a:t>
            </a:r>
            <a:r>
              <a:rPr lang="id-ID" dirty="0" smtClean="0"/>
              <a:t>0 – 1</a:t>
            </a:r>
            <a:r>
              <a:rPr lang="en-US" dirty="0" smtClean="0"/>
              <a:t>5</a:t>
            </a:r>
            <a:r>
              <a:rPr lang="id-ID" dirty="0" smtClean="0"/>
              <a:t>.</a:t>
            </a:r>
            <a:r>
              <a:rPr lang="en-US" dirty="0" smtClean="0"/>
              <a:t>3</a:t>
            </a:r>
            <a:r>
              <a:rPr lang="id-ID" dirty="0" smtClean="0"/>
              <a:t>0 WIB</a:t>
            </a:r>
          </a:p>
          <a:p>
            <a:pPr algn="ctr"/>
            <a:endParaRPr lang="id-ID" dirty="0" smtClean="0"/>
          </a:p>
          <a:p>
            <a:pPr algn="ctr"/>
            <a:r>
              <a:rPr lang="id-ID" dirty="0" smtClean="0"/>
              <a:t>Istirahat 12.00 - 13.00</a:t>
            </a:r>
            <a:endParaRPr lang="id-ID" dirty="0"/>
          </a:p>
        </p:txBody>
      </p:sp>
      <p:cxnSp>
        <p:nvCxnSpPr>
          <p:cNvPr id="16" name="Straight Arrow Connector 15"/>
          <p:cNvCxnSpPr>
            <a:stCxn id="9" idx="6"/>
            <a:endCxn id="15" idx="1"/>
          </p:cNvCxnSpPr>
          <p:nvPr/>
        </p:nvCxnSpPr>
        <p:spPr>
          <a:xfrm>
            <a:off x="3591240" y="4519024"/>
            <a:ext cx="1073749" cy="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6"/>
            <a:endCxn id="15" idx="1"/>
          </p:cNvCxnSpPr>
          <p:nvPr/>
        </p:nvCxnSpPr>
        <p:spPr>
          <a:xfrm>
            <a:off x="4512284" y="3675914"/>
            <a:ext cx="152705" cy="84311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1" idx="4"/>
            <a:endCxn id="15" idx="0"/>
          </p:cNvCxnSpPr>
          <p:nvPr/>
        </p:nvCxnSpPr>
        <p:spPr>
          <a:xfrm>
            <a:off x="5886629" y="3557216"/>
            <a:ext cx="0" cy="41608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3" idx="2"/>
            <a:endCxn id="15" idx="3"/>
          </p:cNvCxnSpPr>
          <p:nvPr/>
        </p:nvCxnSpPr>
        <p:spPr>
          <a:xfrm flipH="1">
            <a:off x="7108269" y="3647479"/>
            <a:ext cx="176090" cy="871546"/>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4" idx="2"/>
            <a:endCxn id="15" idx="3"/>
          </p:cNvCxnSpPr>
          <p:nvPr/>
        </p:nvCxnSpPr>
        <p:spPr>
          <a:xfrm flipH="1">
            <a:off x="7108269" y="4519024"/>
            <a:ext cx="1073749" cy="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24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ppt_w</p:attrName>
                                        </p:attrNameLst>
                                      </p:cBhvr>
                                      <p:tavLst>
                                        <p:tav tm="0" fmla="#ppt_w*sin(2.5*pi*$)">
                                          <p:val>
                                            <p:fltVal val="0"/>
                                          </p:val>
                                        </p:tav>
                                        <p:tav tm="100000">
                                          <p:val>
                                            <p:fltVal val="1"/>
                                          </p:val>
                                        </p:tav>
                                      </p:tavLst>
                                    </p:anim>
                                    <p:anim calcmode="lin" valueType="num">
                                      <p:cBhvr>
                                        <p:cTn id="9" dur="500" fill="hold"/>
                                        <p:tgtEl>
                                          <p:spTgt spid="9"/>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45"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ppt_w</p:attrName>
                                        </p:attrNameLst>
                                      </p:cBhvr>
                                      <p:tavLst>
                                        <p:tav tm="0" fmla="#ppt_w*sin(2.5*pi*$)">
                                          <p:val>
                                            <p:fltVal val="0"/>
                                          </p:val>
                                        </p:tav>
                                        <p:tav tm="100000">
                                          <p:val>
                                            <p:fltVal val="1"/>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45"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ppt_w</p:attrName>
                                        </p:attrNameLst>
                                      </p:cBhvr>
                                      <p:tavLst>
                                        <p:tav tm="0" fmla="#ppt_w*sin(2.5*pi*$)">
                                          <p:val>
                                            <p:fltVal val="0"/>
                                          </p:val>
                                        </p:tav>
                                        <p:tav tm="100000">
                                          <p:val>
                                            <p:fltVal val="1"/>
                                          </p:val>
                                        </p:tav>
                                      </p:tavLst>
                                    </p:anim>
                                    <p:anim calcmode="lin" valueType="num">
                                      <p:cBhvr>
                                        <p:cTn id="21" dur="500" fill="hold"/>
                                        <p:tgtEl>
                                          <p:spTgt spid="11"/>
                                        </p:tgtEl>
                                        <p:attrNameLst>
                                          <p:attrName>ppt_h</p:attrName>
                                        </p:attrNameLst>
                                      </p:cBhvr>
                                      <p:tavLst>
                                        <p:tav tm="0">
                                          <p:val>
                                            <p:strVal val="#ppt_h"/>
                                          </p:val>
                                        </p:tav>
                                        <p:tav tm="100000">
                                          <p:val>
                                            <p:strVal val="#ppt_h"/>
                                          </p:val>
                                        </p:tav>
                                      </p:tavLst>
                                    </p:anim>
                                  </p:childTnLst>
                                </p:cTn>
                              </p:par>
                            </p:childTnLst>
                          </p:cTn>
                        </p:par>
                        <p:par>
                          <p:cTn id="22" fill="hold">
                            <p:stCondLst>
                              <p:cond delay="1500"/>
                            </p:stCondLst>
                            <p:childTnLst>
                              <p:par>
                                <p:cTn id="23" presetID="45"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ppt_w</p:attrName>
                                        </p:attrNameLst>
                                      </p:cBhvr>
                                      <p:tavLst>
                                        <p:tav tm="0" fmla="#ppt_w*sin(2.5*pi*$)">
                                          <p:val>
                                            <p:fltVal val="0"/>
                                          </p:val>
                                        </p:tav>
                                        <p:tav tm="100000">
                                          <p:val>
                                            <p:fltVal val="1"/>
                                          </p:val>
                                        </p:tav>
                                      </p:tavLst>
                                    </p:anim>
                                    <p:anim calcmode="lin" valueType="num">
                                      <p:cBhvr>
                                        <p:cTn id="27" dur="500" fill="hold"/>
                                        <p:tgtEl>
                                          <p:spTgt spid="13"/>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45"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ppt_w</p:attrName>
                                        </p:attrNameLst>
                                      </p:cBhvr>
                                      <p:tavLst>
                                        <p:tav tm="0" fmla="#ppt_w*sin(2.5*pi*$)">
                                          <p:val>
                                            <p:fltVal val="0"/>
                                          </p:val>
                                        </p:tav>
                                        <p:tav tm="100000">
                                          <p:val>
                                            <p:fltVal val="1"/>
                                          </p:val>
                                        </p:tav>
                                      </p:tavLst>
                                    </p:anim>
                                    <p:anim calcmode="lin" valueType="num">
                                      <p:cBhvr>
                                        <p:cTn id="33" dur="500" fill="hold"/>
                                        <p:tgtEl>
                                          <p:spTgt spid="14"/>
                                        </p:tgtEl>
                                        <p:attrNameLst>
                                          <p:attrName>ppt_h</p:attrName>
                                        </p:attrNameLst>
                                      </p:cBhvr>
                                      <p:tavLst>
                                        <p:tav tm="0">
                                          <p:val>
                                            <p:strVal val="#ppt_h"/>
                                          </p:val>
                                        </p:tav>
                                        <p:tav tm="100000">
                                          <p:val>
                                            <p:strVal val="#ppt_h"/>
                                          </p:val>
                                        </p:tav>
                                      </p:tavLst>
                                    </p:anim>
                                  </p:childTnLst>
                                </p:cTn>
                              </p:par>
                            </p:childTnLst>
                          </p:cTn>
                        </p:par>
                        <p:par>
                          <p:cTn id="34" fill="hold">
                            <p:stCondLst>
                              <p:cond delay="2500"/>
                            </p:stCondLst>
                            <p:childTnLst>
                              <p:par>
                                <p:cTn id="35" presetID="45"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ppt_w</p:attrName>
                                        </p:attrNameLst>
                                      </p:cBhvr>
                                      <p:tavLst>
                                        <p:tav tm="0" fmla="#ppt_w*sin(2.5*pi*$)">
                                          <p:val>
                                            <p:fltVal val="0"/>
                                          </p:val>
                                        </p:tav>
                                        <p:tav tm="100000">
                                          <p:val>
                                            <p:fltVal val="1"/>
                                          </p:val>
                                        </p:tav>
                                      </p:tavLst>
                                    </p:anim>
                                    <p:anim calcmode="lin" valueType="num">
                                      <p:cBhvr>
                                        <p:cTn id="39" dur="500" fill="hold"/>
                                        <p:tgtEl>
                                          <p:spTgt spid="15"/>
                                        </p:tgtEl>
                                        <p:attrNameLst>
                                          <p:attrName>ppt_h</p:attrName>
                                        </p:attrNameLst>
                                      </p:cBhvr>
                                      <p:tavLst>
                                        <p:tav tm="0">
                                          <p:val>
                                            <p:strVal val="#ppt_h"/>
                                          </p:val>
                                        </p:tav>
                                        <p:tav tm="100000">
                                          <p:val>
                                            <p:strVal val="#ppt_h"/>
                                          </p:val>
                                        </p:tav>
                                      </p:tavLst>
                                    </p:anim>
                                  </p:childTnLst>
                                </p:cTn>
                              </p:par>
                            </p:childTnLst>
                          </p:cTn>
                        </p:par>
                        <p:par>
                          <p:cTn id="40" fill="hold">
                            <p:stCondLst>
                              <p:cond delay="3000"/>
                            </p:stCondLst>
                            <p:childTnLst>
                              <p:par>
                                <p:cTn id="41" presetID="45"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ppt_w</p:attrName>
                                        </p:attrNameLst>
                                      </p:cBhvr>
                                      <p:tavLst>
                                        <p:tav tm="0" fmla="#ppt_w*sin(2.5*pi*$)">
                                          <p:val>
                                            <p:fltVal val="0"/>
                                          </p:val>
                                        </p:tav>
                                        <p:tav tm="100000">
                                          <p:val>
                                            <p:fltVal val="1"/>
                                          </p:val>
                                        </p:tav>
                                      </p:tavLst>
                                    </p:anim>
                                    <p:anim calcmode="lin" valueType="num">
                                      <p:cBhvr>
                                        <p:cTn id="45" dur="500" fill="hold"/>
                                        <p:tgtEl>
                                          <p:spTgt spid="16"/>
                                        </p:tgtEl>
                                        <p:attrNameLst>
                                          <p:attrName>ppt_h</p:attrName>
                                        </p:attrNameLst>
                                      </p:cBhvr>
                                      <p:tavLst>
                                        <p:tav tm="0">
                                          <p:val>
                                            <p:strVal val="#ppt_h"/>
                                          </p:val>
                                        </p:tav>
                                        <p:tav tm="100000">
                                          <p:val>
                                            <p:strVal val="#ppt_h"/>
                                          </p:val>
                                        </p:tav>
                                      </p:tavLst>
                                    </p:anim>
                                  </p:childTnLst>
                                </p:cTn>
                              </p:par>
                            </p:childTnLst>
                          </p:cTn>
                        </p:par>
                        <p:par>
                          <p:cTn id="46" fill="hold">
                            <p:stCondLst>
                              <p:cond delay="3500"/>
                            </p:stCondLst>
                            <p:childTnLst>
                              <p:par>
                                <p:cTn id="47" presetID="45" presetClass="entr" presetSubtype="0"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ppt_w</p:attrName>
                                        </p:attrNameLst>
                                      </p:cBhvr>
                                      <p:tavLst>
                                        <p:tav tm="0" fmla="#ppt_w*sin(2.5*pi*$)">
                                          <p:val>
                                            <p:fltVal val="0"/>
                                          </p:val>
                                        </p:tav>
                                        <p:tav tm="100000">
                                          <p:val>
                                            <p:fltVal val="1"/>
                                          </p:val>
                                        </p:tav>
                                      </p:tavLst>
                                    </p:anim>
                                    <p:anim calcmode="lin" valueType="num">
                                      <p:cBhvr>
                                        <p:cTn id="51" dur="500" fill="hold"/>
                                        <p:tgtEl>
                                          <p:spTgt spid="17"/>
                                        </p:tgtEl>
                                        <p:attrNameLst>
                                          <p:attrName>ppt_h</p:attrName>
                                        </p:attrNameLst>
                                      </p:cBhvr>
                                      <p:tavLst>
                                        <p:tav tm="0">
                                          <p:val>
                                            <p:strVal val="#ppt_h"/>
                                          </p:val>
                                        </p:tav>
                                        <p:tav tm="100000">
                                          <p:val>
                                            <p:strVal val="#ppt_h"/>
                                          </p:val>
                                        </p:tav>
                                      </p:tavLst>
                                    </p:anim>
                                  </p:childTnLst>
                                </p:cTn>
                              </p:par>
                            </p:childTnLst>
                          </p:cTn>
                        </p:par>
                        <p:par>
                          <p:cTn id="52" fill="hold">
                            <p:stCondLst>
                              <p:cond delay="4000"/>
                            </p:stCondLst>
                            <p:childTnLst>
                              <p:par>
                                <p:cTn id="53" presetID="45" presetClass="entr" presetSubtype="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anim calcmode="lin" valueType="num">
                                      <p:cBhvr>
                                        <p:cTn id="56" dur="500" fill="hold"/>
                                        <p:tgtEl>
                                          <p:spTgt spid="18"/>
                                        </p:tgtEl>
                                        <p:attrNameLst>
                                          <p:attrName>ppt_w</p:attrName>
                                        </p:attrNameLst>
                                      </p:cBhvr>
                                      <p:tavLst>
                                        <p:tav tm="0" fmla="#ppt_w*sin(2.5*pi*$)">
                                          <p:val>
                                            <p:fltVal val="0"/>
                                          </p:val>
                                        </p:tav>
                                        <p:tav tm="100000">
                                          <p:val>
                                            <p:fltVal val="1"/>
                                          </p:val>
                                        </p:tav>
                                      </p:tavLst>
                                    </p:anim>
                                    <p:anim calcmode="lin" valueType="num">
                                      <p:cBhvr>
                                        <p:cTn id="57" dur="500" fill="hold"/>
                                        <p:tgtEl>
                                          <p:spTgt spid="18"/>
                                        </p:tgtEl>
                                        <p:attrNameLst>
                                          <p:attrName>ppt_h</p:attrName>
                                        </p:attrNameLst>
                                      </p:cBhvr>
                                      <p:tavLst>
                                        <p:tav tm="0">
                                          <p:val>
                                            <p:strVal val="#ppt_h"/>
                                          </p:val>
                                        </p:tav>
                                        <p:tav tm="100000">
                                          <p:val>
                                            <p:strVal val="#ppt_h"/>
                                          </p:val>
                                        </p:tav>
                                      </p:tavLst>
                                    </p:anim>
                                  </p:childTnLst>
                                </p:cTn>
                              </p:par>
                            </p:childTnLst>
                          </p:cTn>
                        </p:par>
                        <p:par>
                          <p:cTn id="58" fill="hold">
                            <p:stCondLst>
                              <p:cond delay="4500"/>
                            </p:stCondLst>
                            <p:childTnLst>
                              <p:par>
                                <p:cTn id="59" presetID="45" presetClass="entr" presetSubtype="0" fill="hold"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anim calcmode="lin" valueType="num">
                                      <p:cBhvr>
                                        <p:cTn id="62" dur="500" fill="hold"/>
                                        <p:tgtEl>
                                          <p:spTgt spid="20"/>
                                        </p:tgtEl>
                                        <p:attrNameLst>
                                          <p:attrName>ppt_w</p:attrName>
                                        </p:attrNameLst>
                                      </p:cBhvr>
                                      <p:tavLst>
                                        <p:tav tm="0" fmla="#ppt_w*sin(2.5*pi*$)">
                                          <p:val>
                                            <p:fltVal val="0"/>
                                          </p:val>
                                        </p:tav>
                                        <p:tav tm="100000">
                                          <p:val>
                                            <p:fltVal val="1"/>
                                          </p:val>
                                        </p:tav>
                                      </p:tavLst>
                                    </p:anim>
                                    <p:anim calcmode="lin" valueType="num">
                                      <p:cBhvr>
                                        <p:cTn id="63" dur="500" fill="hold"/>
                                        <p:tgtEl>
                                          <p:spTgt spid="20"/>
                                        </p:tgtEl>
                                        <p:attrNameLst>
                                          <p:attrName>ppt_h</p:attrName>
                                        </p:attrNameLst>
                                      </p:cBhvr>
                                      <p:tavLst>
                                        <p:tav tm="0">
                                          <p:val>
                                            <p:strVal val="#ppt_h"/>
                                          </p:val>
                                        </p:tav>
                                        <p:tav tm="100000">
                                          <p:val>
                                            <p:strVal val="#ppt_h"/>
                                          </p:val>
                                        </p:tav>
                                      </p:tavLst>
                                    </p:anim>
                                  </p:childTnLst>
                                </p:cTn>
                              </p:par>
                            </p:childTnLst>
                          </p:cTn>
                        </p:par>
                        <p:par>
                          <p:cTn id="64" fill="hold">
                            <p:stCondLst>
                              <p:cond delay="5000"/>
                            </p:stCondLst>
                            <p:childTnLst>
                              <p:par>
                                <p:cTn id="65" presetID="45"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anim calcmode="lin" valueType="num">
                                      <p:cBhvr>
                                        <p:cTn id="68" dur="500" fill="hold"/>
                                        <p:tgtEl>
                                          <p:spTgt spid="21"/>
                                        </p:tgtEl>
                                        <p:attrNameLst>
                                          <p:attrName>ppt_w</p:attrName>
                                        </p:attrNameLst>
                                      </p:cBhvr>
                                      <p:tavLst>
                                        <p:tav tm="0" fmla="#ppt_w*sin(2.5*pi*$)">
                                          <p:val>
                                            <p:fltVal val="0"/>
                                          </p:val>
                                        </p:tav>
                                        <p:tav tm="100000">
                                          <p:val>
                                            <p:fltVal val="1"/>
                                          </p:val>
                                        </p:tav>
                                      </p:tavLst>
                                    </p:anim>
                                    <p:anim calcmode="lin" valueType="num">
                                      <p:cBhvr>
                                        <p:cTn id="69"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3066" y="117559"/>
            <a:ext cx="235132" cy="7302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82880" y="-13065"/>
            <a:ext cx="1237488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457" y="78375"/>
            <a:ext cx="731520" cy="731520"/>
          </a:xfrm>
          <a:prstGeom prst="rect">
            <a:avLst/>
          </a:prstGeom>
        </p:spPr>
      </p:pic>
      <p:sp>
        <p:nvSpPr>
          <p:cNvPr id="6" name="Title 1"/>
          <p:cNvSpPr txBox="1">
            <a:spLocks/>
          </p:cNvSpPr>
          <p:nvPr/>
        </p:nvSpPr>
        <p:spPr>
          <a:xfrm>
            <a:off x="870977" y="26123"/>
            <a:ext cx="11064235" cy="6923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Sejarah</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Dinas</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Cipta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Karya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Pengelolaan</a:t>
            </a:r>
            <a:r>
              <a:rPr lang="en-US" altLang="ko-KR"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Sumber</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3200" b="1" dirty="0" err="1"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Daya</a:t>
            </a:r>
            <a:r>
              <a:rPr lang="en-US" altLang="ko-KR" sz="3200" b="1" dirty="0" smtClean="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Air</a:t>
            </a:r>
            <a:endParaRPr lang="ko-KR" altLang="en-US" sz="3200" b="1" dirty="0">
              <a:ln w="1270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306971" y="1051855"/>
            <a:ext cx="10861771" cy="1495994"/>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id-ID" sz="2000" b="1" dirty="0" smtClean="0">
                <a:latin typeface="Times New Roman" pitchFamily="18" charset="0"/>
                <a:cs typeface="Times New Roman" pitchFamily="18" charset="0"/>
              </a:rPr>
              <a:t>Pada </a:t>
            </a:r>
            <a:r>
              <a:rPr lang="id-ID" sz="2000" b="1" dirty="0">
                <a:latin typeface="Times New Roman" pitchFamily="18" charset="0"/>
                <a:cs typeface="Times New Roman" pitchFamily="18" charset="0"/>
              </a:rPr>
              <a:t>tahun 2007 </a:t>
            </a:r>
            <a:r>
              <a:rPr lang="id-ID" sz="2000" dirty="0">
                <a:latin typeface="Times New Roman" pitchFamily="18" charset="0"/>
                <a:cs typeface="Times New Roman" pitchFamily="18" charset="0"/>
              </a:rPr>
              <a:t>Dinas Pengairan, Dinas Pemukiman dan Dinas Bina Marga </a:t>
            </a:r>
            <a:r>
              <a:rPr lang="id-ID" sz="2000" dirty="0" smtClean="0">
                <a:latin typeface="Times New Roman" pitchFamily="18" charset="0"/>
                <a:cs typeface="Times New Roman" pitchFamily="18" charset="0"/>
              </a:rPr>
              <a:t>bergabung</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menjadi </a:t>
            </a:r>
            <a:r>
              <a:rPr lang="id-ID" sz="2000" dirty="0">
                <a:latin typeface="Times New Roman" pitchFamily="18" charset="0"/>
                <a:cs typeface="Times New Roman" pitchFamily="18" charset="0"/>
              </a:rPr>
              <a:t>Dinas Pekerjaan Umum Provinsi Lampung, kemudian </a:t>
            </a:r>
            <a:r>
              <a:rPr lang="id-ID" sz="2000" b="1" dirty="0">
                <a:latin typeface="Times New Roman" pitchFamily="18" charset="0"/>
                <a:cs typeface="Times New Roman" pitchFamily="18" charset="0"/>
              </a:rPr>
              <a:t>pada tahun 2009</a:t>
            </a:r>
            <a:r>
              <a:rPr lang="id-ID"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Bidang</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Pengairan </a:t>
            </a:r>
            <a:r>
              <a:rPr lang="id-ID" sz="2000" dirty="0">
                <a:latin typeface="Times New Roman" pitchFamily="18" charset="0"/>
                <a:cs typeface="Times New Roman" pitchFamily="18" charset="0"/>
              </a:rPr>
              <a:t>dan Pemukiman bergabung menjadi Dinas Pengairan dan Pemukiman </a:t>
            </a:r>
            <a:r>
              <a:rPr lang="id-ID" sz="2000" dirty="0" smtClean="0">
                <a:latin typeface="Times New Roman" pitchFamily="18" charset="0"/>
                <a:cs typeface="Times New Roman" pitchFamily="18" charset="0"/>
              </a:rPr>
              <a:t>Provinsi</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Lampung</a:t>
            </a:r>
            <a:r>
              <a:rPr lang="id-ID" sz="2000" dirty="0">
                <a:latin typeface="Times New Roman" pitchFamily="18" charset="0"/>
                <a:cs typeface="Times New Roman" pitchFamily="18" charset="0"/>
              </a:rPr>
              <a:t>, sedangkan Bidang Bina Marga menjadi Dinas Bina Marga Provinsi Lampung.</a:t>
            </a:r>
          </a:p>
        </p:txBody>
      </p:sp>
      <p:sp>
        <p:nvSpPr>
          <p:cNvPr id="8" name="Flowchart: Alternate Process 7"/>
          <p:cNvSpPr/>
          <p:nvPr/>
        </p:nvSpPr>
        <p:spPr>
          <a:xfrm>
            <a:off x="342898" y="3255915"/>
            <a:ext cx="10825844" cy="2218011"/>
          </a:xfrm>
          <a:prstGeom prst="flowChartAlternateProcess">
            <a:avLst/>
          </a:prstGeom>
          <a:solidFill>
            <a:schemeClr val="bg1"/>
          </a:solid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marL="457200" lvl="0" indent="-457200" algn="just"/>
            <a:r>
              <a:rPr lang="en-US" sz="2000" dirty="0" smtClean="0">
                <a:latin typeface="Times New Roman" pitchFamily="18" charset="0"/>
                <a:cs typeface="Times New Roman" pitchFamily="18" charset="0"/>
              </a:rPr>
              <a:t>	</a:t>
            </a:r>
            <a:r>
              <a:rPr lang="id-ID" sz="2000" dirty="0" smtClean="0">
                <a:latin typeface="Times New Roman" pitchFamily="18" charset="0"/>
                <a:cs typeface="Times New Roman" pitchFamily="18" charset="0"/>
              </a:rPr>
              <a:t>Dinas </a:t>
            </a:r>
            <a:r>
              <a:rPr lang="id-ID" sz="2000" dirty="0">
                <a:latin typeface="Times New Roman" pitchFamily="18" charset="0"/>
                <a:cs typeface="Times New Roman" pitchFamily="18" charset="0"/>
              </a:rPr>
              <a:t>Pengairan dan Pemukiman Provinsi Lampung merupakan unsur pelaksana </a:t>
            </a:r>
            <a:r>
              <a:rPr lang="id-ID" sz="2000" dirty="0" smtClean="0">
                <a:latin typeface="Times New Roman" pitchFamily="18" charset="0"/>
                <a:cs typeface="Times New Roman" pitchFamily="18" charset="0"/>
              </a:rPr>
              <a:t>Pemerintah</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Provinsi Lampung dan secara struktural bertanggung jawab kepada Gubernur,</a:t>
            </a:r>
            <a:r>
              <a:rPr lang="en-US" sz="2000" dirty="0" smtClean="0">
                <a:latin typeface="Times New Roman" pitchFamily="18" charset="0"/>
                <a:cs typeface="Times New Roman" pitchFamily="18" charset="0"/>
              </a:rPr>
              <a:t> </a:t>
            </a:r>
            <a:r>
              <a:rPr lang="id-ID" sz="2000" dirty="0" smtClean="0">
                <a:latin typeface="Times New Roman" pitchFamily="18" charset="0"/>
                <a:cs typeface="Times New Roman" pitchFamily="18" charset="0"/>
              </a:rPr>
              <a:t>Dinas</a:t>
            </a:r>
            <a:r>
              <a:rPr lang="en-US" sz="2000" dirty="0" smtClean="0">
                <a:latin typeface="Times New Roman" pitchFamily="18" charset="0"/>
                <a:cs typeface="Times New Roman" pitchFamily="18" charset="0"/>
              </a:rPr>
              <a:t> </a:t>
            </a:r>
            <a:r>
              <a:rPr lang="id-ID" sz="2000" dirty="0" smtClean="0">
                <a:latin typeface="Times New Roman" pitchFamily="18" charset="0"/>
                <a:cs typeface="Times New Roman" pitchFamily="18" charset="0"/>
              </a:rPr>
              <a:t>Pengairan</a:t>
            </a:r>
            <a:r>
              <a:rPr lang="en-US" sz="2000" dirty="0" smtClean="0">
                <a:latin typeface="Times New Roman" pitchFamily="18" charset="0"/>
                <a:cs typeface="Times New Roman" pitchFamily="18" charset="0"/>
              </a:rPr>
              <a:t> </a:t>
            </a:r>
            <a:r>
              <a:rPr lang="id-ID" sz="2000" dirty="0" smtClean="0">
                <a:latin typeface="Times New Roman" pitchFamily="18" charset="0"/>
                <a:cs typeface="Times New Roman" pitchFamily="18" charset="0"/>
              </a:rPr>
              <a:t>dan Pemukiman Provinsi Lampung dibentuk melalui restrukturisasi Organisasi</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Pemerintah</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Provinsi Lampung, ditetapkan dengan Peraturan Daerah Provinsi Lampung</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Nomor 13 Tahun</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2009 tentang Pembentukan Organisasi dan Tata Kerja Lembaga Teknis</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Daerah Provinsi</a:t>
            </a:r>
            <a:r>
              <a:rPr lang="en-US" sz="2000" dirty="0">
                <a:latin typeface="Times New Roman" pitchFamily="18" charset="0"/>
                <a:cs typeface="Times New Roman" pitchFamily="18" charset="0"/>
              </a:rPr>
              <a:t> </a:t>
            </a:r>
            <a:r>
              <a:rPr lang="id-ID" sz="2000" dirty="0" smtClean="0">
                <a:latin typeface="Times New Roman" pitchFamily="18" charset="0"/>
                <a:cs typeface="Times New Roman" pitchFamily="18" charset="0"/>
              </a:rPr>
              <a:t>Lampung.</a:t>
            </a:r>
            <a:endParaRPr lang="id-ID" sz="2000" dirty="0">
              <a:latin typeface="Times New Roman" pitchFamily="18" charset="0"/>
              <a:cs typeface="Times New Roman" pitchFamily="18" charset="0"/>
            </a:endParaRPr>
          </a:p>
        </p:txBody>
      </p:sp>
      <p:sp>
        <p:nvSpPr>
          <p:cNvPr id="2" name="Down Arrow 1"/>
          <p:cNvSpPr/>
          <p:nvPr/>
        </p:nvSpPr>
        <p:spPr>
          <a:xfrm>
            <a:off x="5561508" y="2652353"/>
            <a:ext cx="352696" cy="499651"/>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792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770</TotalTime>
  <Words>1227</Words>
  <Application>Microsoft Office PowerPoint</Application>
  <PresentationFormat>Widescreen</PresentationFormat>
  <Paragraphs>203</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맑은 고딕</vt:lpstr>
      <vt:lpstr>Arial</vt:lpstr>
      <vt:lpstr>Calibri</vt:lpstr>
      <vt:lpstr>Calibri Light</vt:lpstr>
      <vt:lpstr>John Handy LET</vt:lpstr>
      <vt:lpstr>Times New Roman</vt:lpstr>
      <vt:lpstr>Trebuchet MS</vt:lpstr>
      <vt:lpstr>Wingdings 3</vt:lpstr>
      <vt:lpstr>Facet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Mahdy</dc:creator>
  <cp:lastModifiedBy>Mahdy</cp:lastModifiedBy>
  <cp:revision>58</cp:revision>
  <dcterms:created xsi:type="dcterms:W3CDTF">2018-09-04T02:33:16Z</dcterms:created>
  <dcterms:modified xsi:type="dcterms:W3CDTF">2018-09-07T05:22:23Z</dcterms:modified>
</cp:coreProperties>
</file>