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2" r:id="rId4"/>
    <p:sldId id="273" r:id="rId5"/>
    <p:sldId id="274" r:id="rId6"/>
    <p:sldId id="259" r:id="rId7"/>
    <p:sldId id="260" r:id="rId8"/>
    <p:sldId id="275" r:id="rId9"/>
    <p:sldId id="267" r:id="rId10"/>
    <p:sldId id="262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03-01-2017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03-01-2017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Association </a:t>
            </a:r>
            <a:r>
              <a:rPr lang="en-IN" sz="2800" smtClean="0"/>
              <a:t>Rule Mining (Market Basket) </a:t>
            </a:r>
            <a:r>
              <a:rPr lang="en-IN" sz="2800" dirty="0" smtClean="0"/>
              <a:t>Assignment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Anshul </a:t>
            </a:r>
            <a:r>
              <a:rPr lang="en-IN" sz="1800" dirty="0"/>
              <a:t>Roy - APFE1680584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6643" y="1854200"/>
            <a:ext cx="5025990" cy="43449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Plot for Final Model Rules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Final Model Results</a:t>
            </a:r>
            <a:endParaRPr lang="en-IN" sz="2800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75612"/>
              </p:ext>
            </p:extLst>
          </p:nvPr>
        </p:nvGraphicFramePr>
        <p:xfrm>
          <a:off x="2386852" y="1945481"/>
          <a:ext cx="7974106" cy="416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7868"/>
                <a:gridCol w="1282268"/>
                <a:gridCol w="1061879"/>
                <a:gridCol w="1182091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Confidence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Appliances,Machines,Storage} =&gt; {Art}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0.00051927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0.619048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3.54967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{Art,Copiers,Machines} =&gt; {Storage}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0.00055922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0.518519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2.863059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{Fasteners,Labels,Machines} =&gt; {Art}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0.00063911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3.276618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{Furnishings,Labels,Machines}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0.00059916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2.487316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{Labels,Machines,Paper} =&gt; {Art}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0.00051927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0.541667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3.105961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{Appliances,Bookcases,Copiers}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0.00051927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0.541667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2.514953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{Appliances,Fasteners,Phones}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0.00063911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0.551724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2.561649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{Appliances,Fasteners,Paper}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0.00071899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2.611682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{Appliances,Art,Fasteners}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0.00075894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2.321495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{Appliances,Furnishings,Labels} =&gt; {Art}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0.00051927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2.867041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{Appliances,Furnishings,Labels}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0.00051927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2.321495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{Appliances,Furnishings,Storage}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0.00111843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0.595745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2.766036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{Appliances,Paper,Storage}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0.00123827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0.607843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2.822209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{Bookcases,Copiers,Envelopes}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0.00059916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0.535714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2.487316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{Bookcases,Storage,Supplies}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0.00091871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2.321495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{Accessories,Labels,Phones}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0.00095866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0.510638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2.370888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{Appliances,Art,Furnishings,Storage}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0.00055922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3.250093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{Appliances,Art,Binders,Furnishings} =&gt; {Storage}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0.00055922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0.608696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3.360983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{Appliances,Binders,Furnishings,Storage} =&gt; {Art}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0.00055922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2.867041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{Accessories,Labels,Phones,Storage}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0.00051927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3.017943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{Accessories,Binders,Labels,Phones} =&gt; {Storage}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0.00051927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0.541667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2.990875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{Art,Chairs,Paper,Storage} =&gt; {Binders}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0.00055922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2.600074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 smtClean="0"/>
              <a:t>Among the 17 unique sub categories, the most likely bought </a:t>
            </a:r>
            <a:r>
              <a:rPr lang="en-IN" sz="2000" dirty="0" smtClean="0"/>
              <a:t>fourth </a:t>
            </a:r>
            <a:r>
              <a:rPr lang="en-IN" sz="2000" dirty="0" smtClean="0"/>
              <a:t>product is Binder. Meaning, if a customer buys 3 products from the 16 sub categories, the fourth product he will buy is Binder. This rule can be used to recommend the customers.</a:t>
            </a:r>
          </a:p>
          <a:p>
            <a:pPr marL="457200" indent="-457200">
              <a:buAutoNum type="arabicPeriod"/>
            </a:pPr>
            <a:r>
              <a:rPr lang="en-IN" sz="2000" dirty="0" smtClean="0"/>
              <a:t>Art and Storage are the next most likely accompanied product that customers buy.</a:t>
            </a:r>
            <a:endParaRPr lang="en-IN" sz="2000" dirty="0" smtClean="0"/>
          </a:p>
          <a:p>
            <a:pPr marL="457200" indent="-457200">
              <a:buAutoNum type="arabicPeriod"/>
            </a:pPr>
            <a:endParaRPr lang="en-IN" sz="2000" dirty="0" smtClean="0"/>
          </a:p>
          <a:p>
            <a:pPr marL="457200" indent="-457200">
              <a:buAutoNum type="arabicPeriod"/>
            </a:pPr>
            <a:endParaRPr lang="en-IN" sz="2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Conclusions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Online retail giant “Global Mart” wants to create a recommender system.</a:t>
            </a:r>
          </a:p>
          <a:p>
            <a:pPr marL="0" indent="0">
              <a:buNone/>
            </a:pPr>
            <a:r>
              <a:rPr lang="en-IN" sz="2000" dirty="0" smtClean="0"/>
              <a:t>This can recommend the customers on relevant items that can be bought together based on their purchase history, items in cart or recent views.</a:t>
            </a:r>
          </a:p>
          <a:p>
            <a:pPr marL="0" indent="0">
              <a:buNone/>
            </a:pPr>
            <a:r>
              <a:rPr lang="en-IN" sz="2000" dirty="0" smtClean="0"/>
              <a:t>The recommender system can also be used to provide discounts and attract customers.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 smtClean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Business Understanding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Individual Count of sub category.</a:t>
            </a:r>
          </a:p>
          <a:p>
            <a:pPr marL="0" indent="0">
              <a:buNone/>
            </a:pPr>
            <a:r>
              <a:rPr lang="en-IN" sz="1400" dirty="0" smtClean="0"/>
              <a:t>This can give information about the</a:t>
            </a:r>
          </a:p>
          <a:p>
            <a:pPr marL="0" indent="0">
              <a:buNone/>
            </a:pPr>
            <a:r>
              <a:rPr lang="en-IN" sz="1400" dirty="0" smtClean="0"/>
              <a:t>Demand of different products &amp; can</a:t>
            </a:r>
          </a:p>
          <a:p>
            <a:pPr marL="0" indent="0">
              <a:buNone/>
            </a:pPr>
            <a:r>
              <a:rPr lang="en-IN" sz="1400" dirty="0" smtClean="0"/>
              <a:t>Help focusing on them.</a:t>
            </a:r>
            <a:r>
              <a:rPr lang="en-IN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25" y="1854926"/>
            <a:ext cx="8709233" cy="47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Business Understanding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Count of products bought in individual </a:t>
            </a:r>
          </a:p>
          <a:p>
            <a:pPr marL="0" indent="0">
              <a:buNone/>
            </a:pPr>
            <a:r>
              <a:rPr lang="en-IN" sz="1400" dirty="0" smtClean="0"/>
              <a:t>Markets. This can give idea on the leading </a:t>
            </a:r>
          </a:p>
          <a:p>
            <a:pPr marL="0" indent="0">
              <a:buNone/>
            </a:pPr>
            <a:r>
              <a:rPr lang="en-IN" sz="1400" dirty="0" smtClean="0"/>
              <a:t>Market to focus.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21" y="1963272"/>
            <a:ext cx="7730370" cy="43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Business Understanding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Count of orders based on priority.</a:t>
            </a:r>
          </a:p>
          <a:p>
            <a:pPr marL="0" indent="0">
              <a:buNone/>
            </a:pPr>
            <a:r>
              <a:rPr lang="en-IN" sz="1400" dirty="0" smtClean="0"/>
              <a:t>It gives idea on the priority of the products</a:t>
            </a:r>
          </a:p>
          <a:p>
            <a:pPr marL="0" indent="0">
              <a:buNone/>
            </a:pPr>
            <a:r>
              <a:rPr lang="en-IN" sz="1400" dirty="0" smtClean="0"/>
              <a:t>Purchased by customers.</a:t>
            </a: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20" y="1496219"/>
            <a:ext cx="7667361" cy="48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Market Basket Analysis - Concepts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Model selection depends 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Support – Identifies the ratio of occurrence of the rule in the available data. Greater the better.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Confidence – Identifies the probability of occurrence of rule. Greater Confidence is better.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Lift – Identifies correlation. At least should be greater than 1.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Optimal value selection for Support &amp; confidence is required having lift greater than 1.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The rules selected should give good number of rules having business correlation.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457200" lvl="1" indent="0">
              <a:buNone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Model Selection Process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Create multiple models with different support and confidence with lift greater than 1.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Analyse the rules created based on the number of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The number of rules should be intermediate in terms of count and relevance.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The rules created should have good support and confidence.</a:t>
            </a:r>
          </a:p>
          <a:p>
            <a:pPr marL="457200" lvl="1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Model Item Frequency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/>
              <a:t>Item Frequency of different </a:t>
            </a:r>
          </a:p>
          <a:p>
            <a:pPr marL="0" indent="0">
              <a:buNone/>
            </a:pPr>
            <a:r>
              <a:rPr lang="en-IN" sz="1400" dirty="0" smtClean="0"/>
              <a:t>Sub categories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20" y="1801907"/>
            <a:ext cx="7842173" cy="429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Final Model Selected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Attributes of final model selected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/>
              <a:t>Support = 0.0005</a:t>
            </a:r>
            <a:endParaRPr lang="en-IN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Confidence = 0.5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Lift =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 smtClean="0"/>
              <a:t>Number of Rules = 22</a:t>
            </a:r>
            <a:endParaRPr lang="en-IN" sz="16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597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Association Rule Mining (Market Basket) Assignment SUBMISSION </vt:lpstr>
      <vt:lpstr>Abstract</vt:lpstr>
      <vt:lpstr>Business Understanding</vt:lpstr>
      <vt:lpstr>Business Understanding</vt:lpstr>
      <vt:lpstr>Business Understanding</vt:lpstr>
      <vt:lpstr>Market Basket Analysis - Concepts</vt:lpstr>
      <vt:lpstr>Model Selection Process</vt:lpstr>
      <vt:lpstr>Model Item Frequency</vt:lpstr>
      <vt:lpstr>Final Model Selected</vt:lpstr>
      <vt:lpstr>Plot for Final Model Rules</vt:lpstr>
      <vt:lpstr>Final Model Results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Anshul</cp:lastModifiedBy>
  <cp:revision>59</cp:revision>
  <dcterms:created xsi:type="dcterms:W3CDTF">2016-06-09T08:16:28Z</dcterms:created>
  <dcterms:modified xsi:type="dcterms:W3CDTF">2017-01-03T15:56:07Z</dcterms:modified>
</cp:coreProperties>
</file>