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0071100" cy="7556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1pPr>
    <a:lvl2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2pPr>
    <a:lvl3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3pPr>
    <a:lvl4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4pPr>
    <a:lvl5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5pPr>
    <a:lvl6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6pPr>
    <a:lvl7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7pPr>
    <a:lvl8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8pPr>
    <a:lvl9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 name="Shape 32"/>
          <p:cNvSpPr/>
          <p:nvPr>
            <p:ph type="sldImg"/>
          </p:nvPr>
        </p:nvSpPr>
        <p:spPr>
          <a:xfrm>
            <a:off x="1143000" y="685800"/>
            <a:ext cx="4572000" cy="3429000"/>
          </a:xfrm>
          <a:prstGeom prst="rect">
            <a:avLst/>
          </a:prstGeom>
        </p:spPr>
        <p:txBody>
          <a:bodyPr/>
          <a:lstStyle/>
          <a:p>
            <a:pPr/>
          </a:p>
        </p:txBody>
      </p:sp>
      <p:sp>
        <p:nvSpPr>
          <p:cNvPr id="33" name="Shape 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Times New Roman"/>
      </a:defRPr>
    </a:lvl1pPr>
    <a:lvl2pPr indent="228600" defTabSz="457200" latinLnBrk="0">
      <a:spcBef>
        <a:spcPts val="400"/>
      </a:spcBef>
      <a:defRPr sz="1200">
        <a:latin typeface="+mn-lt"/>
        <a:ea typeface="+mn-ea"/>
        <a:cs typeface="+mn-cs"/>
        <a:sym typeface="Times New Roman"/>
      </a:defRPr>
    </a:lvl2pPr>
    <a:lvl3pPr indent="457200" defTabSz="457200" latinLnBrk="0">
      <a:spcBef>
        <a:spcPts val="400"/>
      </a:spcBef>
      <a:defRPr sz="1200">
        <a:latin typeface="+mn-lt"/>
        <a:ea typeface="+mn-ea"/>
        <a:cs typeface="+mn-cs"/>
        <a:sym typeface="Times New Roman"/>
      </a:defRPr>
    </a:lvl3pPr>
    <a:lvl4pPr indent="685800" defTabSz="457200" latinLnBrk="0">
      <a:spcBef>
        <a:spcPts val="400"/>
      </a:spcBef>
      <a:defRPr sz="1200">
        <a:latin typeface="+mn-lt"/>
        <a:ea typeface="+mn-ea"/>
        <a:cs typeface="+mn-cs"/>
        <a:sym typeface="Times New Roman"/>
      </a:defRPr>
    </a:lvl4pPr>
    <a:lvl5pPr indent="914400" defTabSz="457200" latinLnBrk="0">
      <a:spcBef>
        <a:spcPts val="400"/>
      </a:spcBef>
      <a:defRPr sz="1200">
        <a:latin typeface="+mn-lt"/>
        <a:ea typeface="+mn-ea"/>
        <a:cs typeface="+mn-cs"/>
        <a:sym typeface="Times New Roman"/>
      </a:defRPr>
    </a:lvl5pPr>
    <a:lvl6pPr indent="1143000" defTabSz="457200" latinLnBrk="0">
      <a:spcBef>
        <a:spcPts val="400"/>
      </a:spcBef>
      <a:defRPr sz="1200">
        <a:latin typeface="+mn-lt"/>
        <a:ea typeface="+mn-ea"/>
        <a:cs typeface="+mn-cs"/>
        <a:sym typeface="Times New Roman"/>
      </a:defRPr>
    </a:lvl6pPr>
    <a:lvl7pPr indent="1371600" defTabSz="457200" latinLnBrk="0">
      <a:spcBef>
        <a:spcPts val="400"/>
      </a:spcBef>
      <a:defRPr sz="1200">
        <a:latin typeface="+mn-lt"/>
        <a:ea typeface="+mn-ea"/>
        <a:cs typeface="+mn-cs"/>
        <a:sym typeface="Times New Roman"/>
      </a:defRPr>
    </a:lvl7pPr>
    <a:lvl8pPr indent="1600200" defTabSz="457200" latinLnBrk="0">
      <a:spcBef>
        <a:spcPts val="400"/>
      </a:spcBef>
      <a:defRPr sz="1200">
        <a:latin typeface="+mn-lt"/>
        <a:ea typeface="+mn-ea"/>
        <a:cs typeface="+mn-cs"/>
        <a:sym typeface="Times New Roman"/>
      </a:defRPr>
    </a:lvl8pPr>
    <a:lvl9pPr indent="1828800" defTabSz="457200" latinLnBrk="0">
      <a:spcBef>
        <a:spcPts val="400"/>
      </a:spcBef>
      <a:defRPr sz="1200">
        <a:latin typeface="+mn-lt"/>
        <a:ea typeface="+mn-ea"/>
        <a:cs typeface="+mn-cs"/>
        <a:sym typeface="Times New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efault">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23" name="Rectangle"/>
          <p:cNvSpPr/>
          <p:nvPr/>
        </p:nvSpPr>
        <p:spPr>
          <a:xfrm>
            <a:off x="-1" y="3149599"/>
            <a:ext cx="9720265" cy="1260478"/>
          </a:xfrm>
          <a:prstGeom prst="rect">
            <a:avLst/>
          </a:prstGeom>
          <a:solidFill>
            <a:srgbClr val="E74C3C"/>
          </a:solidFill>
          <a:ln w="12700">
            <a:miter lim="400000"/>
          </a:ln>
        </p:spPr>
        <p:txBody>
          <a:bodyPr lIns="45718" tIns="45718" rIns="45718" bIns="45718" anchor="ctr"/>
          <a:lstStyle/>
          <a:p>
            <a:pPr>
              <a:defRPr>
                <a:latin typeface="Source Sans Pro"/>
                <a:ea typeface="Source Sans Pro"/>
                <a:cs typeface="Source Sans Pro"/>
                <a:sym typeface="Source Sans Pro"/>
              </a:defRPr>
            </a:pPr>
          </a:p>
        </p:txBody>
      </p:sp>
      <p:sp>
        <p:nvSpPr>
          <p:cNvPr id="24" name="Title Text"/>
          <p:cNvSpPr txBox="1"/>
          <p:nvPr>
            <p:ph type="title"/>
          </p:nvPr>
        </p:nvSpPr>
        <p:spPr>
          <a:xfrm>
            <a:off x="755331" y="2347411"/>
            <a:ext cx="8560437" cy="1619752"/>
          </a:xfrm>
          <a:prstGeom prst="rect">
            <a:avLst/>
          </a:prstGeom>
        </p:spPr>
        <p:txBody>
          <a:bodyPr/>
          <a:lstStyle/>
          <a:p>
            <a:pPr/>
            <a:r>
              <a:t>Title Text</a:t>
            </a:r>
          </a:p>
        </p:txBody>
      </p:sp>
      <p:sp>
        <p:nvSpPr>
          <p:cNvPr id="25" name="Body Level One…"/>
          <p:cNvSpPr txBox="1"/>
          <p:nvPr>
            <p:ph type="body" sz="quarter" idx="1"/>
          </p:nvPr>
        </p:nvSpPr>
        <p:spPr>
          <a:xfrm>
            <a:off x="1510664" y="4282016"/>
            <a:ext cx="7049771" cy="1931108"/>
          </a:xfrm>
          <a:prstGeom prst="rect">
            <a:avLst/>
          </a:prstGeom>
        </p:spPr>
        <p:txBody>
          <a:bodyPr/>
          <a:lstStyle>
            <a:lvl1pPr>
              <a:spcBef>
                <a:spcPts val="0"/>
              </a:spcBef>
              <a:defRPr b="0" sz="2200">
                <a:latin typeface="Source Sans Pro Light"/>
                <a:ea typeface="Source Sans Pro Light"/>
                <a:cs typeface="Source Sans Pro Light"/>
                <a:sym typeface="Source Sans Pro Light"/>
              </a:defRPr>
            </a:lvl1pPr>
            <a:lvl2pPr>
              <a:spcBef>
                <a:spcPts val="0"/>
              </a:spcBef>
              <a:defRPr b="0" sz="2200">
                <a:latin typeface="Source Sans Pro Light"/>
                <a:ea typeface="Source Sans Pro Light"/>
                <a:cs typeface="Source Sans Pro Light"/>
                <a:sym typeface="Source Sans Pro Light"/>
              </a:defRPr>
            </a:lvl2pPr>
            <a:lvl3pPr>
              <a:spcBef>
                <a:spcPts val="0"/>
              </a:spcBef>
              <a:defRPr b="0" sz="2200">
                <a:latin typeface="Source Sans Pro Light"/>
                <a:ea typeface="Source Sans Pro Light"/>
                <a:cs typeface="Source Sans Pro Light"/>
                <a:sym typeface="Source Sans Pro Light"/>
              </a:defRPr>
            </a:lvl3pPr>
            <a:lvl4pPr>
              <a:spcBef>
                <a:spcPts val="0"/>
              </a:spcBef>
              <a:defRPr b="0" sz="2200">
                <a:latin typeface="Source Sans Pro Light"/>
                <a:ea typeface="Source Sans Pro Light"/>
                <a:cs typeface="Source Sans Pro Light"/>
                <a:sym typeface="Source Sans Pro Light"/>
              </a:defRPr>
            </a:lvl4pPr>
            <a:lvl5pPr>
              <a:spcBef>
                <a:spcPts val="0"/>
              </a:spcBef>
              <a:defRPr b="0" sz="2200">
                <a:latin typeface="Source Sans Pro Light"/>
                <a:ea typeface="Source Sans Pro Light"/>
                <a:cs typeface="Source Sans Pro Light"/>
                <a:sym typeface="Source Sans Pro Light"/>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447403" y="6840536"/>
            <a:ext cx="266973" cy="279401"/>
          </a:xfrm>
          <a:prstGeom prst="rect">
            <a:avLst/>
          </a:prstGeom>
          <a:noFill/>
        </p:spPr>
        <p:txBody>
          <a:bodyPr wrap="none" anchor="t"/>
          <a:lstStyle>
            <a:lvl1pPr algn="r">
              <a:defRPr>
                <a:solidFill>
                  <a:srgbClr val="E74C3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1" y="179386"/>
            <a:ext cx="9720265" cy="1260478"/>
          </a:xfrm>
          <a:prstGeom prst="rect">
            <a:avLst/>
          </a:prstGeom>
          <a:solidFill>
            <a:srgbClr val="E74C3C"/>
          </a:solidFill>
          <a:ln w="12700">
            <a:miter lim="400000"/>
          </a:ln>
        </p:spPr>
        <p:txBody>
          <a:bodyPr lIns="45718" tIns="45718" rIns="45718" bIns="45718" anchor="ctr"/>
          <a:lstStyle/>
          <a:p>
            <a:pPr>
              <a:defRPr>
                <a:latin typeface="Source Sans Pro"/>
                <a:ea typeface="Source Sans Pro"/>
                <a:cs typeface="Source Sans Pro"/>
                <a:sym typeface="Source Sans Pro"/>
              </a:defRPr>
            </a:pPr>
          </a:p>
        </p:txBody>
      </p:sp>
      <p:sp>
        <p:nvSpPr>
          <p:cNvPr id="3" name="Rectangle"/>
          <p:cNvSpPr/>
          <p:nvPr/>
        </p:nvSpPr>
        <p:spPr>
          <a:xfrm>
            <a:off x="7559674" y="6840536"/>
            <a:ext cx="2519365" cy="539752"/>
          </a:xfrm>
          <a:prstGeom prst="rect">
            <a:avLst/>
          </a:prstGeom>
          <a:solidFill>
            <a:srgbClr val="E74C3C"/>
          </a:solidFill>
          <a:ln w="12700">
            <a:miter lim="400000"/>
          </a:ln>
        </p:spPr>
        <p:txBody>
          <a:bodyPr lIns="45718" tIns="45718" rIns="45718" bIns="45718" anchor="ctr"/>
          <a:lstStyle/>
          <a:p>
            <a:pPr>
              <a:defRPr>
                <a:latin typeface="Source Sans Pro"/>
                <a:ea typeface="Source Sans Pro"/>
                <a:cs typeface="Source Sans Pro"/>
                <a:sym typeface="Source Sans Pro"/>
              </a:defRPr>
            </a:pPr>
          </a:p>
        </p:txBody>
      </p:sp>
      <p:sp>
        <p:nvSpPr>
          <p:cNvPr id="4" name="Rectangle"/>
          <p:cNvSpPr/>
          <p:nvPr/>
        </p:nvSpPr>
        <p:spPr>
          <a:xfrm>
            <a:off x="900111" y="6840536"/>
            <a:ext cx="6480178" cy="539752"/>
          </a:xfrm>
          <a:prstGeom prst="rect">
            <a:avLst/>
          </a:prstGeom>
          <a:solidFill>
            <a:srgbClr val="BDC3C7"/>
          </a:solidFill>
          <a:ln w="12700">
            <a:miter lim="400000"/>
          </a:ln>
        </p:spPr>
        <p:txBody>
          <a:bodyPr lIns="45718" tIns="45718" rIns="45718" bIns="45718" anchor="ctr"/>
          <a:lstStyle/>
          <a:p>
            <a:pPr>
              <a:defRPr>
                <a:latin typeface="Source Sans Pro"/>
                <a:ea typeface="Source Sans Pro"/>
                <a:cs typeface="Source Sans Pro"/>
                <a:sym typeface="Source Sans Pro"/>
              </a:defRPr>
            </a:pPr>
          </a:p>
        </p:txBody>
      </p:sp>
      <p:sp>
        <p:nvSpPr>
          <p:cNvPr id="5" name="Title Text"/>
          <p:cNvSpPr txBox="1"/>
          <p:nvPr>
            <p:ph type="title"/>
          </p:nvPr>
        </p:nvSpPr>
        <p:spPr>
          <a:xfrm>
            <a:off x="360361" y="360361"/>
            <a:ext cx="9355140" cy="89535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Title Text</a:t>
            </a:r>
          </a:p>
        </p:txBody>
      </p:sp>
      <p:sp>
        <p:nvSpPr>
          <p:cNvPr id="6" name="Body Level One…"/>
          <p:cNvSpPr txBox="1"/>
          <p:nvPr>
            <p:ph type="body" idx="1"/>
          </p:nvPr>
        </p:nvSpPr>
        <p:spPr>
          <a:xfrm>
            <a:off x="360361" y="1979611"/>
            <a:ext cx="9175752" cy="46751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79387" y="6968331"/>
            <a:ext cx="534988" cy="279401"/>
          </a:xfrm>
          <a:prstGeom prst="rect">
            <a:avLst/>
          </a:prstGeom>
          <a:solidFill>
            <a:srgbClr val="E74C3C"/>
          </a:solidFill>
          <a:ln w="12700">
            <a:miter lim="400000"/>
          </a:ln>
        </p:spPr>
        <p:txBody>
          <a:bodyPr lIns="0" tIns="0" rIns="0" bIns="0" anchor="ctr">
            <a:spAutoFit/>
          </a:bodyPr>
          <a:lstStyle>
            <a:lvl1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rgbClr val="FFFFFF"/>
                </a:solidFill>
                <a:latin typeface="Source Sans Pro Black"/>
                <a:ea typeface="Source Sans Pro Black"/>
                <a:cs typeface="Source Sans Pro Black"/>
                <a:sym typeface="Source Sans Pro Blac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1pPr>
      <a:lvl2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2pPr>
      <a:lvl3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3pPr>
      <a:lvl4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4pPr>
      <a:lvl5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5pPr>
      <a:lvl6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6pPr>
      <a:lvl7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7pPr>
      <a:lvl8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8pPr>
      <a:lvl9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9pPr>
    </p:titleStyle>
    <p:bodyStyle>
      <a:lvl1pPr marL="342900" marR="0" indent="-34290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1pPr>
      <a:lvl2pPr marL="342900" marR="0" indent="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2pPr>
      <a:lvl3pPr marL="342900" marR="0" indent="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3pPr>
      <a:lvl4pPr marL="342900" marR="0" indent="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4pPr>
      <a:lvl5pPr marL="342900" marR="0" indent="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5pPr>
      <a:lvl6pPr marL="342900" marR="0" indent="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6pPr>
      <a:lvl7pPr marL="342900" marR="0" indent="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7pPr>
      <a:lvl8pPr marL="342900" marR="0" indent="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8pPr>
      <a:lvl9pPr marL="342900" marR="0" indent="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9pPr>
    </p:bodyStyle>
    <p:otherStyle>
      <a:lvl1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1pPr>
      <a:lvl2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2pPr>
      <a:lvl3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3pPr>
      <a:lvl4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4pPr>
      <a:lvl5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5pPr>
      <a:lvl6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6pPr>
      <a:lvl7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7pPr>
      <a:lvl8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8pPr>
      <a:lvl9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 name="Axis Bank AI Hack"/>
          <p:cNvSpPr txBox="1"/>
          <p:nvPr>
            <p:ph type="title"/>
          </p:nvPr>
        </p:nvSpPr>
        <p:spPr>
          <a:xfrm>
            <a:off x="360362" y="3330575"/>
            <a:ext cx="9359901" cy="900113"/>
          </a:xfrm>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AI Hack</a:t>
            </a:r>
          </a:p>
        </p:txBody>
      </p:sp>
      <p:sp>
        <p:nvSpPr>
          <p:cNvPr id="36" name="Signature verification using machine learning"/>
          <p:cNvSpPr txBox="1"/>
          <p:nvPr>
            <p:ph type="body" sz="half" idx="1"/>
          </p:nvPr>
        </p:nvSpPr>
        <p:spPr>
          <a:xfrm>
            <a:off x="539749" y="4679949"/>
            <a:ext cx="9180515" cy="2519365"/>
          </a:xfrm>
          <a:prstGeom prst="rect">
            <a:avLst/>
          </a:prstGeom>
        </p:spPr>
        <p:txBody>
          <a:bodyPr/>
          <a:lstStyle/>
          <a:p>
            <a:pPr marL="336550" indent="-333375">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9144000" algn="l"/>
              </a:tabLst>
              <a:defRPr b="1"/>
            </a:pPr>
            <a:r>
              <a:t>Signature verification using machine learning</a:t>
            </a:r>
          </a:p>
          <a:p>
            <a:pPr marL="336550" indent="-333375">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9144000" algn="l"/>
              </a:tabLst>
              <a:defRPr b="1"/>
            </a:pPr>
          </a:p>
          <a:p>
            <a:pPr marL="336550" indent="-333375">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9144000" algn="l"/>
              </a:tabLst>
              <a:defRPr b="1"/>
            </a:pPr>
            <a:r>
              <a:t>26/12/2018</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Slide Number"/>
          <p:cNvSpPr txBox="1"/>
          <p:nvPr>
            <p:ph type="sldNum" sz="quarter" idx="4294967295"/>
          </p:nvPr>
        </p:nvSpPr>
        <p:spPr>
          <a:xfrm>
            <a:off x="179387" y="6968331"/>
            <a:ext cx="534988" cy="279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 name="Problem statement"/>
          <p:cNvSpPr txBox="1"/>
          <p:nvPr>
            <p:ph type="ctrTitle"/>
          </p:nvPr>
        </p:nvSpPr>
        <p:spPr>
          <a:xfrm>
            <a:off x="360362" y="360361"/>
            <a:ext cx="9359901" cy="900114"/>
          </a:xfrm>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Problem statement</a:t>
            </a:r>
          </a:p>
        </p:txBody>
      </p:sp>
      <p:sp>
        <p:nvSpPr>
          <p:cNvPr id="40" name="Need to build a machine learning model that can successfully verify signature images as belonging to specific known individuals…"/>
          <p:cNvSpPr txBox="1"/>
          <p:nvPr>
            <p:ph type="subTitle" idx="1"/>
          </p:nvPr>
        </p:nvSpPr>
        <p:spPr>
          <a:xfrm>
            <a:off x="360361" y="1979611"/>
            <a:ext cx="9180515" cy="4679952"/>
          </a:xfrm>
          <a:prstGeom prst="rect">
            <a:avLst/>
          </a:prstGeom>
        </p:spPr>
        <p:txBody>
          <a:bodyPr/>
          <a:lstStyle/>
          <a:p>
            <a:pPr marL="0" inden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144000" algn="l"/>
              </a:tabLst>
            </a:pPr>
            <a:r>
              <a:t>Need to build a machine learning model that can successfully verify signature images as belonging to specific known individuals</a:t>
            </a:r>
          </a:p>
          <a:p>
            <a:pPr marL="0" inden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144000" algn="l"/>
              </a:tabLst>
            </a:pPr>
          </a:p>
          <a:p>
            <a:pPr marL="0" inden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144000" algn="l"/>
              </a:tabLst>
            </a:pPr>
            <a:r>
              <a:t>Data provided: few samples each of genuine signatures of 30 different individuals (to train the model) and few forged images (to test the model)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Slide Number"/>
          <p:cNvSpPr txBox="1"/>
          <p:nvPr>
            <p:ph type="sldNum" sz="quarter" idx="4294967295"/>
          </p:nvPr>
        </p:nvSpPr>
        <p:spPr>
          <a:xfrm>
            <a:off x="179387" y="6968331"/>
            <a:ext cx="534988" cy="279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 name="Solution Approach"/>
          <p:cNvSpPr txBox="1"/>
          <p:nvPr>
            <p:ph type="ctrTitle"/>
          </p:nvPr>
        </p:nvSpPr>
        <p:spPr>
          <a:xfrm>
            <a:off x="360362" y="360361"/>
            <a:ext cx="9359901" cy="900114"/>
          </a:xfrm>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Solution Approach</a:t>
            </a:r>
          </a:p>
        </p:txBody>
      </p:sp>
      <p:sp>
        <p:nvSpPr>
          <p:cNvPr id="44" name="We have created one jupyter notebook hosted in Google Colab development environment (has GPU for acceleration) hosted on Google Drive. Solution is coded in python…"/>
          <p:cNvSpPr txBox="1"/>
          <p:nvPr>
            <p:ph type="subTitle" idx="1"/>
          </p:nvPr>
        </p:nvSpPr>
        <p:spPr>
          <a:xfrm>
            <a:off x="360362" y="1800225"/>
            <a:ext cx="9150351" cy="4970463"/>
          </a:xfrm>
          <a:prstGeom prst="rect">
            <a:avLst/>
          </a:prstGeom>
        </p:spPr>
        <p:txBody>
          <a:bodyPr/>
          <a:lstStyle/>
          <a:p>
            <a:pPr marL="0" indent="0" defTabSz="338326">
              <a:spcBef>
                <a:spcPts val="800"/>
              </a:spcBef>
              <a:tabLst>
                <a:tab pos="63500" algn="l"/>
                <a:tab pos="406400" algn="l"/>
                <a:tab pos="749300" algn="l"/>
                <a:tab pos="1079500" algn="l"/>
                <a:tab pos="1422400" algn="l"/>
                <a:tab pos="1765300" algn="l"/>
                <a:tab pos="2095500" algn="l"/>
                <a:tab pos="2438400" algn="l"/>
                <a:tab pos="2781300" algn="l"/>
                <a:tab pos="3111500" algn="l"/>
                <a:tab pos="3454400" algn="l"/>
                <a:tab pos="3784600" algn="l"/>
                <a:tab pos="4127500" algn="l"/>
                <a:tab pos="4470400" algn="l"/>
                <a:tab pos="4800600" algn="l"/>
                <a:tab pos="5143500" algn="l"/>
                <a:tab pos="5486400" algn="l"/>
                <a:tab pos="5816600" algn="l"/>
                <a:tab pos="6159500" algn="l"/>
                <a:tab pos="6502400" algn="l"/>
                <a:tab pos="6756400" algn="l"/>
              </a:tabLst>
              <a:defRPr sz="1900"/>
            </a:pPr>
            <a:r>
              <a:t>We have created one jupyter notebook hosted in Google Colab development environment (has GPU for acceleration) hosted on Google Drive. Solution is coded in python </a:t>
            </a:r>
          </a:p>
          <a:p>
            <a:pPr marL="0" indent="0" defTabSz="338326">
              <a:spcBef>
                <a:spcPts val="800"/>
              </a:spcBef>
              <a:tabLst>
                <a:tab pos="63500" algn="l"/>
                <a:tab pos="406400" algn="l"/>
                <a:tab pos="749300" algn="l"/>
                <a:tab pos="1079500" algn="l"/>
                <a:tab pos="1422400" algn="l"/>
                <a:tab pos="1765300" algn="l"/>
                <a:tab pos="2095500" algn="l"/>
                <a:tab pos="2438400" algn="l"/>
                <a:tab pos="2781300" algn="l"/>
                <a:tab pos="3111500" algn="l"/>
                <a:tab pos="3454400" algn="l"/>
                <a:tab pos="3784600" algn="l"/>
                <a:tab pos="4127500" algn="l"/>
                <a:tab pos="4470400" algn="l"/>
                <a:tab pos="4800600" algn="l"/>
                <a:tab pos="5143500" algn="l"/>
                <a:tab pos="5486400" algn="l"/>
                <a:tab pos="5816600" algn="l"/>
                <a:tab pos="6159500" algn="l"/>
                <a:tab pos="6502400" algn="l"/>
                <a:tab pos="6756400" algn="l"/>
              </a:tabLst>
              <a:defRPr sz="1900"/>
            </a:pPr>
          </a:p>
          <a:p>
            <a:pPr marL="0" indent="0" defTabSz="338326">
              <a:spcBef>
                <a:spcPts val="800"/>
              </a:spcBef>
              <a:tabLst>
                <a:tab pos="63500" algn="l"/>
                <a:tab pos="406400" algn="l"/>
                <a:tab pos="749300" algn="l"/>
                <a:tab pos="1079500" algn="l"/>
                <a:tab pos="1422400" algn="l"/>
                <a:tab pos="1765300" algn="l"/>
                <a:tab pos="2095500" algn="l"/>
                <a:tab pos="2438400" algn="l"/>
                <a:tab pos="2781300" algn="l"/>
                <a:tab pos="3111500" algn="l"/>
                <a:tab pos="3454400" algn="l"/>
                <a:tab pos="3784600" algn="l"/>
                <a:tab pos="4127500" algn="l"/>
                <a:tab pos="4470400" algn="l"/>
                <a:tab pos="4800600" algn="l"/>
                <a:tab pos="5143500" algn="l"/>
                <a:tab pos="5486400" algn="l"/>
                <a:tab pos="5816600" algn="l"/>
                <a:tab pos="6159500" algn="l"/>
                <a:tab pos="6502400" algn="l"/>
                <a:tab pos="6756400" algn="l"/>
              </a:tabLst>
              <a:defRPr i="1" sz="1900"/>
            </a:pPr>
            <a:r>
              <a:t>Image data extraction:</a:t>
            </a:r>
            <a:r>
              <a:rPr i="0"/>
              <a:t> Used opencv to convert image to a matrix of pixelwise RGB color data, image is resized, made smaller so that training can be done without runtime crashing</a:t>
            </a:r>
          </a:p>
          <a:p>
            <a:pPr marL="0" indent="0" defTabSz="338326">
              <a:spcBef>
                <a:spcPts val="800"/>
              </a:spcBef>
              <a:tabLst>
                <a:tab pos="63500" algn="l"/>
                <a:tab pos="406400" algn="l"/>
                <a:tab pos="749300" algn="l"/>
                <a:tab pos="1079500" algn="l"/>
                <a:tab pos="1422400" algn="l"/>
                <a:tab pos="1765300" algn="l"/>
                <a:tab pos="2095500" algn="l"/>
                <a:tab pos="2438400" algn="l"/>
                <a:tab pos="2781300" algn="l"/>
                <a:tab pos="3111500" algn="l"/>
                <a:tab pos="3454400" algn="l"/>
                <a:tab pos="3784600" algn="l"/>
                <a:tab pos="4127500" algn="l"/>
                <a:tab pos="4470400" algn="l"/>
                <a:tab pos="4800600" algn="l"/>
                <a:tab pos="5143500" algn="l"/>
                <a:tab pos="5486400" algn="l"/>
                <a:tab pos="5816600" algn="l"/>
                <a:tab pos="6159500" algn="l"/>
                <a:tab pos="6502400" algn="l"/>
                <a:tab pos="6756400" algn="l"/>
              </a:tabLst>
              <a:defRPr sz="1900"/>
            </a:pPr>
          </a:p>
          <a:p>
            <a:pPr marL="0" indent="0" defTabSz="338326">
              <a:spcBef>
                <a:spcPts val="800"/>
              </a:spcBef>
              <a:tabLst>
                <a:tab pos="63500" algn="l"/>
                <a:tab pos="406400" algn="l"/>
                <a:tab pos="749300" algn="l"/>
                <a:tab pos="1079500" algn="l"/>
                <a:tab pos="1422400" algn="l"/>
                <a:tab pos="1765300" algn="l"/>
                <a:tab pos="2095500" algn="l"/>
                <a:tab pos="2438400" algn="l"/>
                <a:tab pos="2781300" algn="l"/>
                <a:tab pos="3111500" algn="l"/>
                <a:tab pos="3454400" algn="l"/>
                <a:tab pos="3784600" algn="l"/>
                <a:tab pos="4127500" algn="l"/>
                <a:tab pos="4470400" algn="l"/>
                <a:tab pos="4800600" algn="l"/>
                <a:tab pos="5143500" algn="l"/>
                <a:tab pos="5486400" algn="l"/>
                <a:tab pos="5816600" algn="l"/>
                <a:tab pos="6159500" algn="l"/>
                <a:tab pos="6502400" algn="l"/>
                <a:tab pos="6756400" algn="l"/>
              </a:tabLst>
              <a:defRPr i="1" sz="1900"/>
            </a:pPr>
            <a:r>
              <a:t>ML training and prediction:</a:t>
            </a:r>
            <a:r>
              <a:rPr i="0"/>
              <a:t> We use deep learning approach. We train a convolutional neural network (CNN) model with multiple layers (detailed in next slide) that maps the matrix of pixel values from input to one column vector representing the output (identity of the person to whom the signature belongs-one hot representation e.g., [0010] represents the 3</a:t>
            </a:r>
            <a:r>
              <a:rPr baseline="33351" i="0"/>
              <a:t>rd</a:t>
            </a:r>
            <a:r>
              <a:rPr i="0"/>
              <a:t> person out of 4). The specific CNN model is inspired from handwriting recognition paper DeepWriter (</a:t>
            </a:r>
            <a:r>
              <a:rPr i="0" sz="1600">
                <a:solidFill>
                  <a:srgbClr val="000000"/>
                </a:solidFill>
              </a:rPr>
              <a:t>https://arxiv.org/abs/1606.06472)</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Slide Number"/>
          <p:cNvSpPr txBox="1"/>
          <p:nvPr>
            <p:ph type="sldNum" sz="quarter" idx="4294967295"/>
          </p:nvPr>
        </p:nvSpPr>
        <p:spPr>
          <a:xfrm>
            <a:off x="179387" y="6968331"/>
            <a:ext cx="534988" cy="279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 name="Solution Approach (Convolutional Neural Network : Deepwriter model)"/>
          <p:cNvSpPr txBox="1"/>
          <p:nvPr>
            <p:ph type="ctrTitle"/>
          </p:nvPr>
        </p:nvSpPr>
        <p:spPr>
          <a:xfrm>
            <a:off x="360362" y="360361"/>
            <a:ext cx="9359901" cy="900114"/>
          </a:xfrm>
          <a:prstGeom prst="rect">
            <a:avLst/>
          </a:prstGeom>
        </p:spPr>
        <p:txBody>
          <a:bodyPr/>
          <a:lstStyle>
            <a:lvl1pPr defTabSz="402336">
              <a:tabLst>
                <a:tab pos="393700" algn="l"/>
                <a:tab pos="800100" algn="l"/>
                <a:tab pos="1206500" algn="l"/>
                <a:tab pos="1600200" algn="l"/>
                <a:tab pos="2006600" algn="l"/>
                <a:tab pos="2413000" algn="l"/>
                <a:tab pos="2806700" algn="l"/>
                <a:tab pos="3213100" algn="l"/>
                <a:tab pos="3619500" algn="l"/>
                <a:tab pos="4013200" algn="l"/>
                <a:tab pos="4419600" algn="l"/>
                <a:tab pos="4826000" algn="l"/>
                <a:tab pos="5219700" algn="l"/>
                <a:tab pos="5626100" algn="l"/>
                <a:tab pos="6032500" algn="l"/>
                <a:tab pos="6426200" algn="l"/>
                <a:tab pos="6832600" algn="l"/>
                <a:tab pos="7239000" algn="l"/>
                <a:tab pos="7632700" algn="l"/>
                <a:tab pos="8039100" algn="l"/>
              </a:tabLst>
              <a:defRPr sz="2800"/>
            </a:lvl1pPr>
          </a:lstStyle>
          <a:p>
            <a:pPr/>
            <a:r>
              <a:t>Solution Approach (Convolutional Neural Network : Deepwriter model)</a:t>
            </a:r>
          </a:p>
        </p:txBody>
      </p:sp>
      <p:pic>
        <p:nvPicPr>
          <p:cNvPr id="48" name="image.png" descr="image.png"/>
          <p:cNvPicPr>
            <a:picLocks noChangeAspect="1"/>
          </p:cNvPicPr>
          <p:nvPr/>
        </p:nvPicPr>
        <p:blipFill>
          <a:blip r:embed="rId2">
            <a:extLst/>
          </a:blip>
          <a:stretch>
            <a:fillRect/>
          </a:stretch>
        </p:blipFill>
        <p:spPr>
          <a:xfrm>
            <a:off x="368300" y="1560512"/>
            <a:ext cx="1481138" cy="1549401"/>
          </a:xfrm>
          <a:prstGeom prst="rect">
            <a:avLst/>
          </a:prstGeom>
          <a:ln w="12700">
            <a:miter lim="400000"/>
          </a:ln>
        </p:spPr>
      </p:pic>
      <p:grpSp>
        <p:nvGrpSpPr>
          <p:cNvPr id="51" name="Group"/>
          <p:cNvGrpSpPr/>
          <p:nvPr/>
        </p:nvGrpSpPr>
        <p:grpSpPr>
          <a:xfrm>
            <a:off x="2147724" y="1887590"/>
            <a:ext cx="965524" cy="715854"/>
            <a:chOff x="0" y="0"/>
            <a:chExt cx="965522" cy="715853"/>
          </a:xfrm>
        </p:grpSpPr>
        <p:sp>
          <p:nvSpPr>
            <p:cNvPr id="49" name="Rectangle"/>
            <p:cNvSpPr/>
            <p:nvPr/>
          </p:nvSpPr>
          <p:spPr>
            <a:xfrm>
              <a:off x="71599" y="38046"/>
              <a:ext cx="822327" cy="639766"/>
            </a:xfrm>
            <a:prstGeom prst="rect">
              <a:avLst/>
            </a:prstGeom>
            <a:solidFill>
              <a:srgbClr val="F7BCA4"/>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50" name="Zero…"/>
            <p:cNvSpPr txBox="1"/>
            <p:nvPr/>
          </p:nvSpPr>
          <p:spPr>
            <a:xfrm>
              <a:off x="0" y="-1"/>
              <a:ext cx="965523" cy="7158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Zero</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Padding2D</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(1, 1)</a:t>
              </a:r>
            </a:p>
          </p:txBody>
        </p:sp>
      </p:grpSp>
      <p:sp>
        <p:nvSpPr>
          <p:cNvPr id="52" name="Rectangle"/>
          <p:cNvSpPr/>
          <p:nvPr/>
        </p:nvSpPr>
        <p:spPr>
          <a:xfrm>
            <a:off x="3303587" y="2366961"/>
            <a:ext cx="1463677" cy="731839"/>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53" name="Rectangle"/>
          <p:cNvSpPr/>
          <p:nvPr/>
        </p:nvSpPr>
        <p:spPr>
          <a:xfrm>
            <a:off x="3394075" y="2239961"/>
            <a:ext cx="1463675" cy="731839"/>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54" name="Rectangle"/>
          <p:cNvSpPr/>
          <p:nvPr/>
        </p:nvSpPr>
        <p:spPr>
          <a:xfrm>
            <a:off x="3486150" y="2147886"/>
            <a:ext cx="1463675" cy="731839"/>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grpSp>
        <p:nvGrpSpPr>
          <p:cNvPr id="57" name="Group"/>
          <p:cNvGrpSpPr/>
          <p:nvPr/>
        </p:nvGrpSpPr>
        <p:grpSpPr>
          <a:xfrm>
            <a:off x="3708400" y="1613683"/>
            <a:ext cx="1463675" cy="979507"/>
            <a:chOff x="0" y="0"/>
            <a:chExt cx="1463675" cy="979506"/>
          </a:xfrm>
        </p:grpSpPr>
        <p:sp>
          <p:nvSpPr>
            <p:cNvPr id="55" name="Rectangle"/>
            <p:cNvSpPr/>
            <p:nvPr/>
          </p:nvSpPr>
          <p:spPr>
            <a:xfrm>
              <a:off x="0" y="32554"/>
              <a:ext cx="1463675" cy="914403"/>
            </a:xfrm>
            <a:prstGeom prst="rect">
              <a:avLst/>
            </a:prstGeom>
            <a:solidFill>
              <a:srgbClr val="729FCF"/>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p>
          </p:txBody>
        </p:sp>
        <p:sp>
          <p:nvSpPr>
            <p:cNvPr id="56" name="Conv2D…"/>
            <p:cNvSpPr txBox="1"/>
            <p:nvPr/>
          </p:nvSpPr>
          <p:spPr>
            <a:xfrm>
              <a:off x="245624" y="0"/>
              <a:ext cx="972425" cy="9795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Conv2D</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32 filters</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5x5 kernel</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2x2 stride</a:t>
              </a:r>
            </a:p>
          </p:txBody>
        </p:sp>
      </p:grpSp>
      <p:grpSp>
        <p:nvGrpSpPr>
          <p:cNvPr id="60" name="Group"/>
          <p:cNvGrpSpPr/>
          <p:nvPr/>
        </p:nvGrpSpPr>
        <p:grpSpPr>
          <a:xfrm>
            <a:off x="5585576" y="1925636"/>
            <a:ext cx="800182" cy="639764"/>
            <a:chOff x="0" y="0"/>
            <a:chExt cx="800181" cy="639763"/>
          </a:xfrm>
        </p:grpSpPr>
        <p:sp>
          <p:nvSpPr>
            <p:cNvPr id="58" name="Rectangle"/>
            <p:cNvSpPr/>
            <p:nvPr/>
          </p:nvSpPr>
          <p:spPr>
            <a:xfrm>
              <a:off x="34172" y="-1"/>
              <a:ext cx="731841" cy="639765"/>
            </a:xfrm>
            <a:prstGeom prst="rect">
              <a:avLst/>
            </a:prstGeom>
            <a:solidFill>
              <a:srgbClr val="FF0066"/>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p>
          </p:txBody>
        </p:sp>
        <p:sp>
          <p:nvSpPr>
            <p:cNvPr id="59" name="Relu…"/>
            <p:cNvSpPr txBox="1"/>
            <p:nvPr/>
          </p:nvSpPr>
          <p:spPr>
            <a:xfrm>
              <a:off x="0" y="67617"/>
              <a:ext cx="800182" cy="5045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Relu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activation</a:t>
              </a:r>
            </a:p>
          </p:txBody>
        </p:sp>
      </p:grpSp>
      <p:grpSp>
        <p:nvGrpSpPr>
          <p:cNvPr id="63" name="Group"/>
          <p:cNvGrpSpPr/>
          <p:nvPr/>
        </p:nvGrpSpPr>
        <p:grpSpPr>
          <a:xfrm>
            <a:off x="6611691" y="1887590"/>
            <a:ext cx="1249853" cy="715854"/>
            <a:chOff x="0" y="0"/>
            <a:chExt cx="1249852" cy="715853"/>
          </a:xfrm>
        </p:grpSpPr>
        <p:sp>
          <p:nvSpPr>
            <p:cNvPr id="61" name="Rectangle"/>
            <p:cNvSpPr/>
            <p:nvPr/>
          </p:nvSpPr>
          <p:spPr>
            <a:xfrm>
              <a:off x="141533" y="38046"/>
              <a:ext cx="966791" cy="639766"/>
            </a:xfrm>
            <a:prstGeom prst="rect">
              <a:avLst/>
            </a:prstGeom>
            <a:solidFill>
              <a:srgbClr val="FFCC00"/>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62" name="Maxpooling2D…"/>
            <p:cNvSpPr txBox="1"/>
            <p:nvPr/>
          </p:nvSpPr>
          <p:spPr>
            <a:xfrm>
              <a:off x="0" y="-1"/>
              <a:ext cx="1249853" cy="7158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Maxpooling2D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2x2 pool</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2x2 stride</a:t>
              </a:r>
            </a:p>
          </p:txBody>
        </p:sp>
      </p:grpSp>
      <p:sp>
        <p:nvSpPr>
          <p:cNvPr id="64" name="Rectangle"/>
          <p:cNvSpPr/>
          <p:nvPr/>
        </p:nvSpPr>
        <p:spPr>
          <a:xfrm>
            <a:off x="7802561" y="2565399"/>
            <a:ext cx="1463677" cy="731840"/>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65" name="Rectangle"/>
          <p:cNvSpPr/>
          <p:nvPr/>
        </p:nvSpPr>
        <p:spPr>
          <a:xfrm>
            <a:off x="7893050" y="2438399"/>
            <a:ext cx="1463675" cy="731840"/>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66" name="Rectangle"/>
          <p:cNvSpPr/>
          <p:nvPr/>
        </p:nvSpPr>
        <p:spPr>
          <a:xfrm>
            <a:off x="7985125" y="2347911"/>
            <a:ext cx="1463675" cy="731839"/>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grpSp>
        <p:nvGrpSpPr>
          <p:cNvPr id="69" name="Group"/>
          <p:cNvGrpSpPr/>
          <p:nvPr/>
        </p:nvGrpSpPr>
        <p:grpSpPr>
          <a:xfrm>
            <a:off x="8207375" y="1813708"/>
            <a:ext cx="1463675" cy="979507"/>
            <a:chOff x="0" y="0"/>
            <a:chExt cx="1463675" cy="979506"/>
          </a:xfrm>
        </p:grpSpPr>
        <p:sp>
          <p:nvSpPr>
            <p:cNvPr id="67" name="Rectangle"/>
            <p:cNvSpPr/>
            <p:nvPr/>
          </p:nvSpPr>
          <p:spPr>
            <a:xfrm>
              <a:off x="0" y="32554"/>
              <a:ext cx="1463675" cy="914403"/>
            </a:xfrm>
            <a:prstGeom prst="rect">
              <a:avLst/>
            </a:prstGeom>
            <a:solidFill>
              <a:srgbClr val="729FCF"/>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p>
          </p:txBody>
        </p:sp>
        <p:sp>
          <p:nvSpPr>
            <p:cNvPr id="68" name="Conv2D…"/>
            <p:cNvSpPr txBox="1"/>
            <p:nvPr/>
          </p:nvSpPr>
          <p:spPr>
            <a:xfrm>
              <a:off x="245624" y="0"/>
              <a:ext cx="972425" cy="9795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Conv2D</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64 filters</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3x3 kernel</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1x1 stride</a:t>
              </a:r>
            </a:p>
          </p:txBody>
        </p:sp>
      </p:grpSp>
      <p:sp>
        <p:nvSpPr>
          <p:cNvPr id="70" name="Rectangle"/>
          <p:cNvSpPr/>
          <p:nvPr/>
        </p:nvSpPr>
        <p:spPr>
          <a:xfrm>
            <a:off x="423861" y="4383087"/>
            <a:ext cx="1463678" cy="731839"/>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71" name="Rectangle"/>
          <p:cNvSpPr/>
          <p:nvPr/>
        </p:nvSpPr>
        <p:spPr>
          <a:xfrm>
            <a:off x="514350" y="4256087"/>
            <a:ext cx="1463675" cy="731839"/>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72" name="Rectangle"/>
          <p:cNvSpPr/>
          <p:nvPr/>
        </p:nvSpPr>
        <p:spPr>
          <a:xfrm>
            <a:off x="606425" y="4164012"/>
            <a:ext cx="1463675" cy="731839"/>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grpSp>
        <p:nvGrpSpPr>
          <p:cNvPr id="75" name="Group"/>
          <p:cNvGrpSpPr/>
          <p:nvPr/>
        </p:nvGrpSpPr>
        <p:grpSpPr>
          <a:xfrm>
            <a:off x="828675" y="3629807"/>
            <a:ext cx="1463675" cy="979507"/>
            <a:chOff x="0" y="0"/>
            <a:chExt cx="1463675" cy="979506"/>
          </a:xfrm>
        </p:grpSpPr>
        <p:sp>
          <p:nvSpPr>
            <p:cNvPr id="73" name="Rectangle"/>
            <p:cNvSpPr/>
            <p:nvPr/>
          </p:nvSpPr>
          <p:spPr>
            <a:xfrm>
              <a:off x="0" y="32554"/>
              <a:ext cx="1463675" cy="914403"/>
            </a:xfrm>
            <a:prstGeom prst="rect">
              <a:avLst/>
            </a:prstGeom>
            <a:solidFill>
              <a:srgbClr val="729FCF"/>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p>
          </p:txBody>
        </p:sp>
        <p:sp>
          <p:nvSpPr>
            <p:cNvPr id="74" name="Conv2D…"/>
            <p:cNvSpPr txBox="1"/>
            <p:nvPr/>
          </p:nvSpPr>
          <p:spPr>
            <a:xfrm>
              <a:off x="245624" y="0"/>
              <a:ext cx="972425" cy="9795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Conv2D</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32 filters</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5x5 kernel</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2x2 stride</a:t>
              </a:r>
            </a:p>
          </p:txBody>
        </p:sp>
      </p:grpSp>
      <p:grpSp>
        <p:nvGrpSpPr>
          <p:cNvPr id="78" name="Group"/>
          <p:cNvGrpSpPr/>
          <p:nvPr/>
        </p:nvGrpSpPr>
        <p:grpSpPr>
          <a:xfrm>
            <a:off x="2669339" y="4086224"/>
            <a:ext cx="800182" cy="639765"/>
            <a:chOff x="0" y="0"/>
            <a:chExt cx="800181" cy="639763"/>
          </a:xfrm>
        </p:grpSpPr>
        <p:sp>
          <p:nvSpPr>
            <p:cNvPr id="76" name="Rectangle"/>
            <p:cNvSpPr/>
            <p:nvPr/>
          </p:nvSpPr>
          <p:spPr>
            <a:xfrm>
              <a:off x="34172" y="-1"/>
              <a:ext cx="731841" cy="639765"/>
            </a:xfrm>
            <a:prstGeom prst="rect">
              <a:avLst/>
            </a:prstGeom>
            <a:solidFill>
              <a:srgbClr val="FF0066"/>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p>
          </p:txBody>
        </p:sp>
        <p:sp>
          <p:nvSpPr>
            <p:cNvPr id="77" name="Relu…"/>
            <p:cNvSpPr txBox="1"/>
            <p:nvPr/>
          </p:nvSpPr>
          <p:spPr>
            <a:xfrm>
              <a:off x="0" y="67617"/>
              <a:ext cx="800182" cy="5045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Relu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activation</a:t>
              </a:r>
            </a:p>
          </p:txBody>
        </p:sp>
      </p:grpSp>
      <p:grpSp>
        <p:nvGrpSpPr>
          <p:cNvPr id="81" name="Group"/>
          <p:cNvGrpSpPr/>
          <p:nvPr/>
        </p:nvGrpSpPr>
        <p:grpSpPr>
          <a:xfrm>
            <a:off x="3803403" y="4048178"/>
            <a:ext cx="1249853" cy="715855"/>
            <a:chOff x="0" y="0"/>
            <a:chExt cx="1249852" cy="715853"/>
          </a:xfrm>
        </p:grpSpPr>
        <p:sp>
          <p:nvSpPr>
            <p:cNvPr id="79" name="Rectangle"/>
            <p:cNvSpPr/>
            <p:nvPr/>
          </p:nvSpPr>
          <p:spPr>
            <a:xfrm>
              <a:off x="141533" y="38046"/>
              <a:ext cx="966791" cy="639766"/>
            </a:xfrm>
            <a:prstGeom prst="rect">
              <a:avLst/>
            </a:prstGeom>
            <a:solidFill>
              <a:srgbClr val="FFCC00"/>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80" name="Maxpooling2D…"/>
            <p:cNvSpPr txBox="1"/>
            <p:nvPr/>
          </p:nvSpPr>
          <p:spPr>
            <a:xfrm>
              <a:off x="0" y="-1"/>
              <a:ext cx="1249853" cy="7158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Maxpooling2D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2x2 pool</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2x2 stride</a:t>
              </a:r>
            </a:p>
          </p:txBody>
        </p:sp>
      </p:grpSp>
      <p:grpSp>
        <p:nvGrpSpPr>
          <p:cNvPr id="84" name="Group"/>
          <p:cNvGrpSpPr/>
          <p:nvPr/>
        </p:nvGrpSpPr>
        <p:grpSpPr>
          <a:xfrm>
            <a:off x="5279521" y="4176712"/>
            <a:ext cx="607431" cy="365127"/>
            <a:chOff x="0" y="0"/>
            <a:chExt cx="607429" cy="365126"/>
          </a:xfrm>
        </p:grpSpPr>
        <p:sp>
          <p:nvSpPr>
            <p:cNvPr id="82" name="Rectangle"/>
            <p:cNvSpPr/>
            <p:nvPr/>
          </p:nvSpPr>
          <p:spPr>
            <a:xfrm>
              <a:off x="29078" y="-1"/>
              <a:ext cx="549278" cy="365128"/>
            </a:xfrm>
            <a:prstGeom prst="rect">
              <a:avLst/>
            </a:prstGeom>
            <a:solidFill>
              <a:srgbClr val="729FCF"/>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83" name="Flatten"/>
            <p:cNvSpPr txBox="1"/>
            <p:nvPr/>
          </p:nvSpPr>
          <p:spPr>
            <a:xfrm>
              <a:off x="0" y="35962"/>
              <a:ext cx="607430" cy="293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lvl1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lvl1pPr>
            </a:lstStyle>
            <a:p>
              <a:pPr/>
              <a:r>
                <a:t>Flatten</a:t>
              </a:r>
            </a:p>
          </p:txBody>
        </p:sp>
      </p:grpSp>
      <p:grpSp>
        <p:nvGrpSpPr>
          <p:cNvPr id="87" name="Group"/>
          <p:cNvGrpSpPr/>
          <p:nvPr/>
        </p:nvGrpSpPr>
        <p:grpSpPr>
          <a:xfrm>
            <a:off x="6185148" y="4176712"/>
            <a:ext cx="690062" cy="365127"/>
            <a:chOff x="0" y="0"/>
            <a:chExt cx="690060" cy="365126"/>
          </a:xfrm>
        </p:grpSpPr>
        <p:sp>
          <p:nvSpPr>
            <p:cNvPr id="85" name="Rectangle"/>
            <p:cNvSpPr/>
            <p:nvPr/>
          </p:nvSpPr>
          <p:spPr>
            <a:xfrm>
              <a:off x="25150" y="-1"/>
              <a:ext cx="639765" cy="365128"/>
            </a:xfrm>
            <a:prstGeom prst="rect">
              <a:avLst/>
            </a:prstGeom>
            <a:solidFill>
              <a:srgbClr val="729FCF"/>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86" name="Dropout"/>
            <p:cNvSpPr txBox="1"/>
            <p:nvPr/>
          </p:nvSpPr>
          <p:spPr>
            <a:xfrm>
              <a:off x="-1" y="35962"/>
              <a:ext cx="690062" cy="293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lvl1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lvl1pPr>
            </a:lstStyle>
            <a:p>
              <a:pPr/>
              <a:r>
                <a:t>Dropout</a:t>
              </a:r>
            </a:p>
          </p:txBody>
        </p:sp>
      </p:grpSp>
      <p:sp>
        <p:nvSpPr>
          <p:cNvPr id="88" name="Rectangle"/>
          <p:cNvSpPr/>
          <p:nvPr/>
        </p:nvSpPr>
        <p:spPr>
          <a:xfrm rot="60000">
            <a:off x="7175500" y="3444875"/>
            <a:ext cx="949325" cy="2035175"/>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89" name="Circle"/>
          <p:cNvSpPr/>
          <p:nvPr/>
        </p:nvSpPr>
        <p:spPr>
          <a:xfrm>
            <a:off x="7213599" y="3582987"/>
            <a:ext cx="274640"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90" name="Circle"/>
          <p:cNvSpPr/>
          <p:nvPr/>
        </p:nvSpPr>
        <p:spPr>
          <a:xfrm>
            <a:off x="7226299" y="4270374"/>
            <a:ext cx="274640" cy="274640"/>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91" name="Oval"/>
          <p:cNvSpPr/>
          <p:nvPr/>
        </p:nvSpPr>
        <p:spPr>
          <a:xfrm rot="21300000">
            <a:off x="7237411" y="3922712"/>
            <a:ext cx="263527" cy="279403"/>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92" name="Circle"/>
          <p:cNvSpPr/>
          <p:nvPr/>
        </p:nvSpPr>
        <p:spPr>
          <a:xfrm>
            <a:off x="7226299" y="5099049"/>
            <a:ext cx="274640" cy="274640"/>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grpSp>
        <p:nvGrpSpPr>
          <p:cNvPr id="95" name="Group"/>
          <p:cNvGrpSpPr/>
          <p:nvPr/>
        </p:nvGrpSpPr>
        <p:grpSpPr>
          <a:xfrm>
            <a:off x="8657388" y="4103687"/>
            <a:ext cx="800182" cy="639764"/>
            <a:chOff x="0" y="0"/>
            <a:chExt cx="800181" cy="639763"/>
          </a:xfrm>
        </p:grpSpPr>
        <p:sp>
          <p:nvSpPr>
            <p:cNvPr id="93" name="Rectangle"/>
            <p:cNvSpPr/>
            <p:nvPr/>
          </p:nvSpPr>
          <p:spPr>
            <a:xfrm>
              <a:off x="34172" y="-1"/>
              <a:ext cx="731841" cy="639765"/>
            </a:xfrm>
            <a:prstGeom prst="rect">
              <a:avLst/>
            </a:prstGeom>
            <a:solidFill>
              <a:srgbClr val="FF0066"/>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p>
          </p:txBody>
        </p:sp>
        <p:sp>
          <p:nvSpPr>
            <p:cNvPr id="94" name="Relu…"/>
            <p:cNvSpPr txBox="1"/>
            <p:nvPr/>
          </p:nvSpPr>
          <p:spPr>
            <a:xfrm>
              <a:off x="0" y="67617"/>
              <a:ext cx="800182" cy="5045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Relu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activation</a:t>
              </a:r>
            </a:p>
          </p:txBody>
        </p:sp>
      </p:grpSp>
      <p:grpSp>
        <p:nvGrpSpPr>
          <p:cNvPr id="98" name="Group"/>
          <p:cNvGrpSpPr/>
          <p:nvPr/>
        </p:nvGrpSpPr>
        <p:grpSpPr>
          <a:xfrm>
            <a:off x="3761539" y="5759449"/>
            <a:ext cx="800182" cy="639765"/>
            <a:chOff x="0" y="0"/>
            <a:chExt cx="800181" cy="639763"/>
          </a:xfrm>
        </p:grpSpPr>
        <p:sp>
          <p:nvSpPr>
            <p:cNvPr id="96" name="Rectangle"/>
            <p:cNvSpPr/>
            <p:nvPr/>
          </p:nvSpPr>
          <p:spPr>
            <a:xfrm>
              <a:off x="34172" y="-1"/>
              <a:ext cx="731841" cy="639765"/>
            </a:xfrm>
            <a:prstGeom prst="rect">
              <a:avLst/>
            </a:prstGeom>
            <a:solidFill>
              <a:srgbClr val="FF0066"/>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p>
          </p:txBody>
        </p:sp>
        <p:sp>
          <p:nvSpPr>
            <p:cNvPr id="97" name="Relu…"/>
            <p:cNvSpPr txBox="1"/>
            <p:nvPr/>
          </p:nvSpPr>
          <p:spPr>
            <a:xfrm>
              <a:off x="0" y="67617"/>
              <a:ext cx="800182" cy="5045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Relu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activation</a:t>
              </a:r>
            </a:p>
          </p:txBody>
        </p:sp>
      </p:grpSp>
      <p:grpSp>
        <p:nvGrpSpPr>
          <p:cNvPr id="101" name="Group"/>
          <p:cNvGrpSpPr/>
          <p:nvPr/>
        </p:nvGrpSpPr>
        <p:grpSpPr>
          <a:xfrm>
            <a:off x="4888162" y="5903912"/>
            <a:ext cx="690061" cy="365127"/>
            <a:chOff x="0" y="0"/>
            <a:chExt cx="690060" cy="365126"/>
          </a:xfrm>
        </p:grpSpPr>
        <p:sp>
          <p:nvSpPr>
            <p:cNvPr id="99" name="Rectangle"/>
            <p:cNvSpPr/>
            <p:nvPr/>
          </p:nvSpPr>
          <p:spPr>
            <a:xfrm>
              <a:off x="25150" y="-1"/>
              <a:ext cx="639765" cy="365128"/>
            </a:xfrm>
            <a:prstGeom prst="rect">
              <a:avLst/>
            </a:prstGeom>
            <a:solidFill>
              <a:srgbClr val="729FCF"/>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100" name="Dropout"/>
            <p:cNvSpPr txBox="1"/>
            <p:nvPr/>
          </p:nvSpPr>
          <p:spPr>
            <a:xfrm>
              <a:off x="-1" y="35962"/>
              <a:ext cx="690062" cy="293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lvl1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lvl1pPr>
            </a:lstStyle>
            <a:p>
              <a:pPr/>
              <a:r>
                <a:t>Dropout</a:t>
              </a:r>
            </a:p>
          </p:txBody>
        </p:sp>
      </p:grpSp>
      <p:sp>
        <p:nvSpPr>
          <p:cNvPr id="102" name="Line"/>
          <p:cNvSpPr/>
          <p:nvPr/>
        </p:nvSpPr>
        <p:spPr>
          <a:xfrm>
            <a:off x="1812925" y="2285999"/>
            <a:ext cx="438151" cy="1590"/>
          </a:xfrm>
          <a:prstGeom prst="line">
            <a:avLst/>
          </a:prstGeom>
          <a:ln w="72000">
            <a:solidFill>
              <a:srgbClr val="2C3E50"/>
            </a:solidFill>
            <a:tailEnd type="triangle"/>
          </a:ln>
        </p:spPr>
        <p:txBody>
          <a:bodyPr lIns="45718" tIns="45718" rIns="45718" bIns="45718"/>
          <a:lstStyle/>
          <a:p>
            <a:pPr/>
          </a:p>
        </p:txBody>
      </p:sp>
      <p:sp>
        <p:nvSpPr>
          <p:cNvPr id="103" name="Line"/>
          <p:cNvSpPr/>
          <p:nvPr/>
        </p:nvSpPr>
        <p:spPr>
          <a:xfrm>
            <a:off x="2970211" y="2274886"/>
            <a:ext cx="442914" cy="1589"/>
          </a:xfrm>
          <a:prstGeom prst="line">
            <a:avLst/>
          </a:prstGeom>
          <a:ln w="72000">
            <a:solidFill>
              <a:srgbClr val="2C3E50"/>
            </a:solidFill>
            <a:tailEnd type="triangle"/>
          </a:ln>
        </p:spPr>
        <p:txBody>
          <a:bodyPr lIns="45718" tIns="45718" rIns="45718" bIns="45718"/>
          <a:lstStyle/>
          <a:p>
            <a:pPr/>
          </a:p>
        </p:txBody>
      </p:sp>
      <p:sp>
        <p:nvSpPr>
          <p:cNvPr id="104" name="Line"/>
          <p:cNvSpPr/>
          <p:nvPr/>
        </p:nvSpPr>
        <p:spPr>
          <a:xfrm>
            <a:off x="5172075" y="2247900"/>
            <a:ext cx="447676" cy="1589"/>
          </a:xfrm>
          <a:prstGeom prst="line">
            <a:avLst/>
          </a:prstGeom>
          <a:ln w="72000">
            <a:solidFill>
              <a:srgbClr val="2C3E50"/>
            </a:solidFill>
            <a:tailEnd type="triangle"/>
          </a:ln>
        </p:spPr>
        <p:txBody>
          <a:bodyPr lIns="45718" tIns="45718" rIns="45718" bIns="45718"/>
          <a:lstStyle/>
          <a:p>
            <a:pPr/>
          </a:p>
        </p:txBody>
      </p:sp>
      <p:sp>
        <p:nvSpPr>
          <p:cNvPr id="105" name="Line"/>
          <p:cNvSpPr/>
          <p:nvPr/>
        </p:nvSpPr>
        <p:spPr>
          <a:xfrm>
            <a:off x="6351587" y="2285999"/>
            <a:ext cx="401639" cy="1590"/>
          </a:xfrm>
          <a:prstGeom prst="line">
            <a:avLst/>
          </a:prstGeom>
          <a:ln w="72000">
            <a:solidFill>
              <a:srgbClr val="2C3E50"/>
            </a:solidFill>
            <a:tailEnd type="triangle"/>
          </a:ln>
        </p:spPr>
        <p:txBody>
          <a:bodyPr lIns="45718" tIns="45718" rIns="45718" bIns="45718"/>
          <a:lstStyle/>
          <a:p>
            <a:pPr/>
          </a:p>
        </p:txBody>
      </p:sp>
      <p:grpSp>
        <p:nvGrpSpPr>
          <p:cNvPr id="108" name="Group"/>
          <p:cNvGrpSpPr/>
          <p:nvPr/>
        </p:nvGrpSpPr>
        <p:grpSpPr>
          <a:xfrm>
            <a:off x="2147724" y="1887590"/>
            <a:ext cx="965524" cy="715854"/>
            <a:chOff x="0" y="0"/>
            <a:chExt cx="965522" cy="715853"/>
          </a:xfrm>
        </p:grpSpPr>
        <p:sp>
          <p:nvSpPr>
            <p:cNvPr id="106" name="Rectangle"/>
            <p:cNvSpPr/>
            <p:nvPr/>
          </p:nvSpPr>
          <p:spPr>
            <a:xfrm>
              <a:off x="71599" y="38046"/>
              <a:ext cx="822327" cy="639766"/>
            </a:xfrm>
            <a:prstGeom prst="rect">
              <a:avLst/>
            </a:prstGeom>
            <a:solidFill>
              <a:srgbClr val="F7BCA4"/>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107" name="Zero…"/>
            <p:cNvSpPr txBox="1"/>
            <p:nvPr/>
          </p:nvSpPr>
          <p:spPr>
            <a:xfrm>
              <a:off x="0" y="-1"/>
              <a:ext cx="965523" cy="7158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Zero</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Padding2D</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(1, 1)</a:t>
              </a:r>
            </a:p>
          </p:txBody>
        </p:sp>
      </p:grpSp>
      <p:sp>
        <p:nvSpPr>
          <p:cNvPr id="109" name="Line"/>
          <p:cNvSpPr/>
          <p:nvPr/>
        </p:nvSpPr>
        <p:spPr>
          <a:xfrm>
            <a:off x="7720011" y="2193924"/>
            <a:ext cx="487365" cy="1590"/>
          </a:xfrm>
          <a:prstGeom prst="line">
            <a:avLst/>
          </a:prstGeom>
          <a:ln w="72000">
            <a:solidFill>
              <a:srgbClr val="2C3E50"/>
            </a:solidFill>
            <a:tailEnd type="triangle"/>
          </a:ln>
        </p:spPr>
        <p:txBody>
          <a:bodyPr lIns="45718" tIns="45718" rIns="45718" bIns="45718"/>
          <a:lstStyle/>
          <a:p>
            <a:pPr/>
          </a:p>
        </p:txBody>
      </p:sp>
      <p:sp>
        <p:nvSpPr>
          <p:cNvPr id="110" name="Connection Line"/>
          <p:cNvSpPr/>
          <p:nvPr/>
        </p:nvSpPr>
        <p:spPr>
          <a:xfrm>
            <a:off x="1559560" y="2302510"/>
            <a:ext cx="8369301" cy="132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44" y="0"/>
                </a:moveTo>
                <a:lnTo>
                  <a:pt x="21600" y="0"/>
                </a:lnTo>
                <a:lnTo>
                  <a:pt x="21600" y="14779"/>
                </a:lnTo>
                <a:lnTo>
                  <a:pt x="0" y="14779"/>
                </a:lnTo>
                <a:lnTo>
                  <a:pt x="0" y="21600"/>
                </a:lnTo>
              </a:path>
            </a:pathLst>
          </a:custGeom>
          <a:ln w="72000">
            <a:solidFill>
              <a:srgbClr val="2C3E50"/>
            </a:solidFill>
            <a:tailEnd type="triangle"/>
          </a:ln>
        </p:spPr>
        <p:txBody>
          <a:bodyPr lIns="45718" tIns="45718" rIns="45718" bIns="45718"/>
          <a:lstStyle/>
          <a:p>
            <a:pPr/>
          </a:p>
        </p:txBody>
      </p:sp>
      <p:sp>
        <p:nvSpPr>
          <p:cNvPr id="111" name="Line"/>
          <p:cNvSpPr/>
          <p:nvPr/>
        </p:nvSpPr>
        <p:spPr>
          <a:xfrm>
            <a:off x="2292349" y="4389437"/>
            <a:ext cx="411165" cy="1589"/>
          </a:xfrm>
          <a:prstGeom prst="line">
            <a:avLst/>
          </a:prstGeom>
          <a:ln w="72000">
            <a:solidFill>
              <a:srgbClr val="2C3E50"/>
            </a:solidFill>
            <a:tailEnd type="triangle"/>
          </a:ln>
        </p:spPr>
        <p:txBody>
          <a:bodyPr lIns="45718" tIns="45718" rIns="45718" bIns="45718"/>
          <a:lstStyle/>
          <a:p>
            <a:pPr/>
          </a:p>
        </p:txBody>
      </p:sp>
      <p:sp>
        <p:nvSpPr>
          <p:cNvPr id="112" name="Line"/>
          <p:cNvSpPr/>
          <p:nvPr/>
        </p:nvSpPr>
        <p:spPr>
          <a:xfrm>
            <a:off x="3435350" y="4389437"/>
            <a:ext cx="509589" cy="1589"/>
          </a:xfrm>
          <a:prstGeom prst="line">
            <a:avLst/>
          </a:prstGeom>
          <a:ln w="72000">
            <a:solidFill>
              <a:srgbClr val="2C3E50"/>
            </a:solidFill>
            <a:tailEnd type="triangle"/>
          </a:ln>
        </p:spPr>
        <p:txBody>
          <a:bodyPr lIns="45718" tIns="45718" rIns="45718" bIns="45718"/>
          <a:lstStyle/>
          <a:p>
            <a:pPr/>
          </a:p>
        </p:txBody>
      </p:sp>
      <p:sp>
        <p:nvSpPr>
          <p:cNvPr id="113" name="Line"/>
          <p:cNvSpPr/>
          <p:nvPr/>
        </p:nvSpPr>
        <p:spPr>
          <a:xfrm>
            <a:off x="4911725" y="4389437"/>
            <a:ext cx="396876" cy="1589"/>
          </a:xfrm>
          <a:prstGeom prst="line">
            <a:avLst/>
          </a:prstGeom>
          <a:ln w="72000">
            <a:solidFill>
              <a:srgbClr val="2C3E50"/>
            </a:solidFill>
            <a:tailEnd type="triangle"/>
          </a:ln>
        </p:spPr>
        <p:txBody>
          <a:bodyPr lIns="45718" tIns="45718" rIns="45718" bIns="45718"/>
          <a:lstStyle/>
          <a:p>
            <a:pPr/>
          </a:p>
        </p:txBody>
      </p:sp>
      <p:sp>
        <p:nvSpPr>
          <p:cNvPr id="114" name="Line"/>
          <p:cNvSpPr/>
          <p:nvPr/>
        </p:nvSpPr>
        <p:spPr>
          <a:xfrm>
            <a:off x="5857875" y="4389437"/>
            <a:ext cx="352427" cy="1589"/>
          </a:xfrm>
          <a:prstGeom prst="line">
            <a:avLst/>
          </a:prstGeom>
          <a:ln w="72000">
            <a:solidFill>
              <a:srgbClr val="2C3E50"/>
            </a:solidFill>
            <a:tailEnd type="triangle"/>
          </a:ln>
        </p:spPr>
        <p:txBody>
          <a:bodyPr lIns="45718" tIns="45718" rIns="45718" bIns="45718"/>
          <a:lstStyle/>
          <a:p>
            <a:pPr/>
          </a:p>
        </p:txBody>
      </p:sp>
      <p:sp>
        <p:nvSpPr>
          <p:cNvPr id="115" name="Line"/>
          <p:cNvSpPr/>
          <p:nvPr/>
        </p:nvSpPr>
        <p:spPr>
          <a:xfrm>
            <a:off x="6850061" y="4389437"/>
            <a:ext cx="338139" cy="1589"/>
          </a:xfrm>
          <a:prstGeom prst="line">
            <a:avLst/>
          </a:prstGeom>
          <a:ln w="72000">
            <a:solidFill>
              <a:srgbClr val="2C3E50"/>
            </a:solidFill>
            <a:tailEnd type="triangle"/>
          </a:ln>
        </p:spPr>
        <p:txBody>
          <a:bodyPr lIns="45718" tIns="45718" rIns="45718" bIns="45718"/>
          <a:lstStyle/>
          <a:p>
            <a:pPr/>
          </a:p>
        </p:txBody>
      </p:sp>
      <p:sp>
        <p:nvSpPr>
          <p:cNvPr id="116" name="Line"/>
          <p:cNvSpPr/>
          <p:nvPr/>
        </p:nvSpPr>
        <p:spPr>
          <a:xfrm>
            <a:off x="8137525" y="4479925"/>
            <a:ext cx="554039" cy="1589"/>
          </a:xfrm>
          <a:prstGeom prst="line">
            <a:avLst/>
          </a:prstGeom>
          <a:ln w="72000">
            <a:solidFill>
              <a:srgbClr val="2C3E50"/>
            </a:solidFill>
            <a:tailEnd type="triangle"/>
          </a:ln>
        </p:spPr>
        <p:txBody>
          <a:bodyPr lIns="45718" tIns="45718" rIns="45718" bIns="45718"/>
          <a:lstStyle/>
          <a:p>
            <a:pPr/>
          </a:p>
        </p:txBody>
      </p:sp>
      <p:sp>
        <p:nvSpPr>
          <p:cNvPr id="117" name="Connection Line"/>
          <p:cNvSpPr/>
          <p:nvPr/>
        </p:nvSpPr>
        <p:spPr>
          <a:xfrm>
            <a:off x="2827020" y="3869690"/>
            <a:ext cx="6883401" cy="12979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03" y="9215"/>
                </a:moveTo>
                <a:lnTo>
                  <a:pt x="21600" y="9215"/>
                </a:lnTo>
                <a:lnTo>
                  <a:pt x="21600" y="0"/>
                </a:lnTo>
                <a:lnTo>
                  <a:pt x="0" y="0"/>
                </a:lnTo>
                <a:lnTo>
                  <a:pt x="0" y="21600"/>
                </a:lnTo>
              </a:path>
            </a:pathLst>
          </a:custGeom>
          <a:ln w="72000">
            <a:solidFill>
              <a:srgbClr val="2C3E50"/>
            </a:solidFill>
            <a:tailEnd type="triangle"/>
          </a:ln>
        </p:spPr>
        <p:txBody>
          <a:bodyPr lIns="45718" tIns="45718" rIns="45718" bIns="45718"/>
          <a:lstStyle/>
          <a:p>
            <a:pPr/>
          </a:p>
        </p:txBody>
      </p:sp>
      <p:sp>
        <p:nvSpPr>
          <p:cNvPr id="118" name="Line"/>
          <p:cNvSpPr/>
          <p:nvPr/>
        </p:nvSpPr>
        <p:spPr>
          <a:xfrm>
            <a:off x="3311525" y="6126162"/>
            <a:ext cx="484188" cy="1589"/>
          </a:xfrm>
          <a:prstGeom prst="line">
            <a:avLst/>
          </a:prstGeom>
          <a:ln w="72000">
            <a:solidFill>
              <a:srgbClr val="2C3E50"/>
            </a:solidFill>
            <a:tailEnd type="triangle"/>
          </a:ln>
        </p:spPr>
        <p:txBody>
          <a:bodyPr lIns="45718" tIns="45718" rIns="45718" bIns="45718"/>
          <a:lstStyle/>
          <a:p>
            <a:pPr/>
          </a:p>
        </p:txBody>
      </p:sp>
      <p:sp>
        <p:nvSpPr>
          <p:cNvPr id="119" name="Line"/>
          <p:cNvSpPr/>
          <p:nvPr/>
        </p:nvSpPr>
        <p:spPr>
          <a:xfrm>
            <a:off x="4527549" y="6126162"/>
            <a:ext cx="387352" cy="1589"/>
          </a:xfrm>
          <a:prstGeom prst="line">
            <a:avLst/>
          </a:prstGeom>
          <a:ln w="72000">
            <a:solidFill>
              <a:srgbClr val="2C3E50"/>
            </a:solidFill>
            <a:tailEnd type="triangle"/>
          </a:ln>
        </p:spPr>
        <p:txBody>
          <a:bodyPr lIns="45718" tIns="45718" rIns="45718" bIns="45718"/>
          <a:lstStyle/>
          <a:p>
            <a:pPr/>
          </a:p>
        </p:txBody>
      </p:sp>
      <p:sp>
        <p:nvSpPr>
          <p:cNvPr id="120" name="Line"/>
          <p:cNvSpPr/>
          <p:nvPr/>
        </p:nvSpPr>
        <p:spPr>
          <a:xfrm>
            <a:off x="5554662" y="6126162"/>
            <a:ext cx="287340" cy="1589"/>
          </a:xfrm>
          <a:prstGeom prst="line">
            <a:avLst/>
          </a:prstGeom>
          <a:ln w="72000">
            <a:solidFill>
              <a:srgbClr val="2C3E50"/>
            </a:solidFill>
            <a:tailEnd type="triangle"/>
          </a:ln>
        </p:spPr>
        <p:txBody>
          <a:bodyPr lIns="45718" tIns="45718" rIns="45718" bIns="45718"/>
          <a:lstStyle/>
          <a:p>
            <a:pPr/>
          </a:p>
        </p:txBody>
      </p:sp>
      <p:sp>
        <p:nvSpPr>
          <p:cNvPr id="121" name="Line"/>
          <p:cNvSpPr/>
          <p:nvPr/>
        </p:nvSpPr>
        <p:spPr>
          <a:xfrm>
            <a:off x="6804025" y="6126162"/>
            <a:ext cx="412751" cy="1589"/>
          </a:xfrm>
          <a:prstGeom prst="line">
            <a:avLst/>
          </a:prstGeom>
          <a:ln w="72000">
            <a:solidFill>
              <a:srgbClr val="2C3E50"/>
            </a:solidFill>
            <a:tailEnd type="triangle"/>
          </a:ln>
        </p:spPr>
        <p:txBody>
          <a:bodyPr lIns="45718" tIns="45718" rIns="45718" bIns="45718"/>
          <a:lstStyle/>
          <a:p>
            <a:pPr/>
          </a:p>
        </p:txBody>
      </p:sp>
      <p:sp>
        <p:nvSpPr>
          <p:cNvPr id="122" name=".…"/>
          <p:cNvSpPr txBox="1"/>
          <p:nvPr/>
        </p:nvSpPr>
        <p:spPr>
          <a:xfrm>
            <a:off x="7277099" y="4422774"/>
            <a:ext cx="274640" cy="63762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sp>
        <p:nvSpPr>
          <p:cNvPr id="123" name="DeepWriter paper : https://arxiv.org/abs/1606.06472"/>
          <p:cNvSpPr txBox="1"/>
          <p:nvPr/>
        </p:nvSpPr>
        <p:spPr>
          <a:xfrm>
            <a:off x="7529511" y="6821486"/>
            <a:ext cx="2560639" cy="50452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lvl1pPr>
          </a:lstStyle>
          <a:p>
            <a:pPr/>
            <a:r>
              <a:t>DeepWriter paper : https://arxiv.org/abs/1606.06472</a:t>
            </a:r>
          </a:p>
        </p:txBody>
      </p:sp>
      <p:sp>
        <p:nvSpPr>
          <p:cNvPr id="124" name="Signature image"/>
          <p:cNvSpPr txBox="1"/>
          <p:nvPr/>
        </p:nvSpPr>
        <p:spPr>
          <a:xfrm>
            <a:off x="219075" y="3000375"/>
            <a:ext cx="1828800" cy="36939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latin typeface="Source Sans Pro"/>
                <a:ea typeface="Source Sans Pro"/>
                <a:cs typeface="Source Sans Pro"/>
                <a:sym typeface="Source Sans Pro"/>
              </a:defRPr>
            </a:lvl1pPr>
          </a:lstStyle>
          <a:p>
            <a:pPr/>
            <a:r>
              <a:t>Signature image</a:t>
            </a:r>
          </a:p>
        </p:txBody>
      </p:sp>
      <p:sp>
        <p:nvSpPr>
          <p:cNvPr id="125" name="Line"/>
          <p:cNvSpPr/>
          <p:nvPr/>
        </p:nvSpPr>
        <p:spPr>
          <a:xfrm>
            <a:off x="7829550" y="6126162"/>
            <a:ext cx="412751" cy="1589"/>
          </a:xfrm>
          <a:prstGeom prst="line">
            <a:avLst/>
          </a:prstGeom>
          <a:ln w="72000">
            <a:solidFill>
              <a:srgbClr val="2C3E50"/>
            </a:solidFill>
            <a:tailEnd type="triangle"/>
          </a:ln>
        </p:spPr>
        <p:txBody>
          <a:bodyPr lIns="45718" tIns="45718" rIns="45718" bIns="45718"/>
          <a:lstStyle/>
          <a:p>
            <a:pPr/>
          </a:p>
        </p:txBody>
      </p:sp>
      <p:sp>
        <p:nvSpPr>
          <p:cNvPr id="126" name="[0 0 0...0 0...0 1 0 0]"/>
          <p:cNvSpPr txBox="1"/>
          <p:nvPr/>
        </p:nvSpPr>
        <p:spPr>
          <a:xfrm>
            <a:off x="8118475" y="5907087"/>
            <a:ext cx="2044700" cy="65997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latin typeface="Source Sans Pro"/>
                <a:ea typeface="Source Sans Pro"/>
                <a:cs typeface="Source Sans Pro"/>
                <a:sym typeface="Source Sans Pro"/>
              </a:defRPr>
            </a:lvl1pPr>
          </a:lstStyle>
          <a:p>
            <a:pPr/>
            <a:r>
              <a:t>[0 0 0...0 0...0 1 0 0]</a:t>
            </a:r>
          </a:p>
        </p:txBody>
      </p:sp>
      <p:sp>
        <p:nvSpPr>
          <p:cNvPr id="127" name="Fully…"/>
          <p:cNvSpPr txBox="1"/>
          <p:nvPr/>
        </p:nvSpPr>
        <p:spPr>
          <a:xfrm>
            <a:off x="8197849" y="3311525"/>
            <a:ext cx="1319215" cy="75497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Fully</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Connected</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Layer</a:t>
            </a:r>
          </a:p>
        </p:txBody>
      </p:sp>
      <p:sp>
        <p:nvSpPr>
          <p:cNvPr id="128" name="Fully…"/>
          <p:cNvSpPr txBox="1"/>
          <p:nvPr/>
        </p:nvSpPr>
        <p:spPr>
          <a:xfrm>
            <a:off x="3255962" y="5078412"/>
            <a:ext cx="1319215" cy="75497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Fully</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Connected</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Layer</a:t>
            </a:r>
          </a:p>
        </p:txBody>
      </p:sp>
      <p:sp>
        <p:nvSpPr>
          <p:cNvPr id="129" name="Fully…"/>
          <p:cNvSpPr txBox="1"/>
          <p:nvPr/>
        </p:nvSpPr>
        <p:spPr>
          <a:xfrm>
            <a:off x="4557712" y="5073650"/>
            <a:ext cx="1319215" cy="754970"/>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Fully</a:t>
            </a:r>
          </a:p>
          <a:p>
            <a:pPr algn="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Connected</a:t>
            </a:r>
          </a:p>
          <a:p>
            <a:pPr algn="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Layer</a:t>
            </a:r>
          </a:p>
        </p:txBody>
      </p:sp>
      <p:sp>
        <p:nvSpPr>
          <p:cNvPr id="130" name="Circle"/>
          <p:cNvSpPr/>
          <p:nvPr/>
        </p:nvSpPr>
        <p:spPr>
          <a:xfrm>
            <a:off x="7764461" y="3582987"/>
            <a:ext cx="274639"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31" name="Circle"/>
          <p:cNvSpPr/>
          <p:nvPr/>
        </p:nvSpPr>
        <p:spPr>
          <a:xfrm>
            <a:off x="7777161" y="4270374"/>
            <a:ext cx="274639" cy="274640"/>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32" name="Circle"/>
          <p:cNvSpPr/>
          <p:nvPr/>
        </p:nvSpPr>
        <p:spPr>
          <a:xfrm>
            <a:off x="7777161" y="3940174"/>
            <a:ext cx="274639" cy="274640"/>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33" name="Circle"/>
          <p:cNvSpPr/>
          <p:nvPr/>
        </p:nvSpPr>
        <p:spPr>
          <a:xfrm>
            <a:off x="7777161" y="5099049"/>
            <a:ext cx="274639" cy="274640"/>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34" name=".…"/>
          <p:cNvSpPr txBox="1"/>
          <p:nvPr/>
        </p:nvSpPr>
        <p:spPr>
          <a:xfrm>
            <a:off x="7827961" y="4422774"/>
            <a:ext cx="274639" cy="63762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cxnSp>
        <p:nvCxnSpPr>
          <p:cNvPr id="135" name="Connection Line"/>
          <p:cNvCxnSpPr>
            <a:stCxn id="89" idx="0"/>
            <a:endCxn id="132" idx="0"/>
          </p:cNvCxnSpPr>
          <p:nvPr/>
        </p:nvCxnSpPr>
        <p:spPr>
          <a:xfrm>
            <a:off x="7350918" y="3720306"/>
            <a:ext cx="563563" cy="357188"/>
          </a:xfrm>
          <a:prstGeom prst="straightConnector1">
            <a:avLst/>
          </a:prstGeom>
          <a:ln w="9360">
            <a:solidFill>
              <a:srgbClr val="000000"/>
            </a:solidFill>
            <a:tailEnd type="triangle"/>
          </a:ln>
        </p:spPr>
      </p:cxnSp>
      <p:cxnSp>
        <p:nvCxnSpPr>
          <p:cNvPr id="136" name="Connection Line"/>
          <p:cNvCxnSpPr>
            <a:stCxn id="91" idx="0"/>
            <a:endCxn id="130" idx="0"/>
          </p:cNvCxnSpPr>
          <p:nvPr/>
        </p:nvCxnSpPr>
        <p:spPr>
          <a:xfrm flipV="1">
            <a:off x="7369174" y="3720306"/>
            <a:ext cx="532607" cy="342108"/>
          </a:xfrm>
          <a:prstGeom prst="straightConnector1">
            <a:avLst/>
          </a:prstGeom>
          <a:ln w="9360">
            <a:solidFill>
              <a:srgbClr val="000000"/>
            </a:solidFill>
            <a:tailEnd type="triangle"/>
          </a:ln>
        </p:spPr>
      </p:cxnSp>
      <p:cxnSp>
        <p:nvCxnSpPr>
          <p:cNvPr id="137" name="Connection Line"/>
          <p:cNvCxnSpPr>
            <a:stCxn id="91" idx="0"/>
            <a:endCxn id="131" idx="0"/>
          </p:cNvCxnSpPr>
          <p:nvPr/>
        </p:nvCxnSpPr>
        <p:spPr>
          <a:xfrm>
            <a:off x="7369174" y="4062413"/>
            <a:ext cx="545307" cy="345281"/>
          </a:xfrm>
          <a:prstGeom prst="straightConnector1">
            <a:avLst/>
          </a:prstGeom>
          <a:ln w="9360">
            <a:solidFill>
              <a:srgbClr val="000000"/>
            </a:solidFill>
            <a:tailEnd type="triangle"/>
          </a:ln>
        </p:spPr>
      </p:cxnSp>
      <p:cxnSp>
        <p:nvCxnSpPr>
          <p:cNvPr id="138" name="Connection Line"/>
          <p:cNvCxnSpPr>
            <a:stCxn id="90" idx="0"/>
            <a:endCxn id="132" idx="0"/>
          </p:cNvCxnSpPr>
          <p:nvPr/>
        </p:nvCxnSpPr>
        <p:spPr>
          <a:xfrm flipV="1">
            <a:off x="7363618" y="4077494"/>
            <a:ext cx="550863" cy="330200"/>
          </a:xfrm>
          <a:prstGeom prst="straightConnector1">
            <a:avLst/>
          </a:prstGeom>
          <a:ln w="9360">
            <a:solidFill>
              <a:srgbClr val="000000"/>
            </a:solidFill>
            <a:tailEnd type="triangle"/>
          </a:ln>
        </p:spPr>
      </p:cxnSp>
      <p:cxnSp>
        <p:nvCxnSpPr>
          <p:cNvPr id="139" name="Connection Line"/>
          <p:cNvCxnSpPr>
            <a:stCxn id="91" idx="0"/>
            <a:endCxn id="132" idx="0"/>
          </p:cNvCxnSpPr>
          <p:nvPr/>
        </p:nvCxnSpPr>
        <p:spPr>
          <a:xfrm>
            <a:off x="7369174" y="4062413"/>
            <a:ext cx="545307" cy="15081"/>
          </a:xfrm>
          <a:prstGeom prst="straightConnector1">
            <a:avLst/>
          </a:prstGeom>
          <a:ln w="9360">
            <a:solidFill>
              <a:srgbClr val="000000"/>
            </a:solidFill>
            <a:tailEnd type="triangle"/>
          </a:ln>
        </p:spPr>
      </p:cxnSp>
      <p:cxnSp>
        <p:nvCxnSpPr>
          <p:cNvPr id="140" name="Connection Line"/>
          <p:cNvCxnSpPr>
            <a:stCxn id="92" idx="0"/>
            <a:endCxn id="133" idx="0"/>
          </p:cNvCxnSpPr>
          <p:nvPr/>
        </p:nvCxnSpPr>
        <p:spPr>
          <a:xfrm>
            <a:off x="7363618" y="5236369"/>
            <a:ext cx="550863" cy="0"/>
          </a:xfrm>
          <a:prstGeom prst="straightConnector1">
            <a:avLst/>
          </a:prstGeom>
          <a:ln w="9360">
            <a:solidFill>
              <a:srgbClr val="000000"/>
            </a:solidFill>
            <a:tailEnd type="triangle"/>
          </a:ln>
        </p:spPr>
      </p:cxnSp>
      <p:cxnSp>
        <p:nvCxnSpPr>
          <p:cNvPr id="141" name="Connection Line"/>
          <p:cNvCxnSpPr>
            <a:stCxn id="90" idx="0"/>
            <a:endCxn id="133" idx="0"/>
          </p:cNvCxnSpPr>
          <p:nvPr/>
        </p:nvCxnSpPr>
        <p:spPr>
          <a:xfrm>
            <a:off x="7363618" y="4407694"/>
            <a:ext cx="550863" cy="828675"/>
          </a:xfrm>
          <a:prstGeom prst="straightConnector1">
            <a:avLst/>
          </a:prstGeom>
          <a:ln w="9360">
            <a:solidFill>
              <a:srgbClr val="000000"/>
            </a:solidFill>
            <a:tailEnd type="triangle"/>
          </a:ln>
        </p:spPr>
      </p:cxnSp>
      <p:cxnSp>
        <p:nvCxnSpPr>
          <p:cNvPr id="142" name="Connection Line"/>
          <p:cNvCxnSpPr>
            <a:stCxn id="92" idx="0"/>
            <a:endCxn id="131" idx="0"/>
          </p:cNvCxnSpPr>
          <p:nvPr/>
        </p:nvCxnSpPr>
        <p:spPr>
          <a:xfrm flipV="1">
            <a:off x="7363618" y="4407694"/>
            <a:ext cx="550863" cy="828675"/>
          </a:xfrm>
          <a:prstGeom prst="straightConnector1">
            <a:avLst/>
          </a:prstGeom>
          <a:ln w="9360">
            <a:solidFill>
              <a:srgbClr val="000000"/>
            </a:solidFill>
            <a:tailEnd type="triangle"/>
          </a:ln>
        </p:spPr>
      </p:cxnSp>
      <p:cxnSp>
        <p:nvCxnSpPr>
          <p:cNvPr id="143" name="Connection Line"/>
          <p:cNvCxnSpPr>
            <a:stCxn id="91" idx="0"/>
            <a:endCxn id="131" idx="0"/>
          </p:cNvCxnSpPr>
          <p:nvPr/>
        </p:nvCxnSpPr>
        <p:spPr>
          <a:xfrm>
            <a:off x="7369174" y="4062413"/>
            <a:ext cx="545307" cy="345281"/>
          </a:xfrm>
          <a:prstGeom prst="straightConnector1">
            <a:avLst/>
          </a:prstGeom>
          <a:ln w="9360">
            <a:solidFill>
              <a:srgbClr val="000000"/>
            </a:solidFill>
            <a:tailEnd type="triangle"/>
          </a:ln>
        </p:spPr>
      </p:cxnSp>
      <p:cxnSp>
        <p:nvCxnSpPr>
          <p:cNvPr id="144" name="Connection Line"/>
          <p:cNvCxnSpPr>
            <a:stCxn id="90" idx="0"/>
            <a:endCxn id="131" idx="0"/>
          </p:cNvCxnSpPr>
          <p:nvPr/>
        </p:nvCxnSpPr>
        <p:spPr>
          <a:xfrm>
            <a:off x="7363618" y="4407694"/>
            <a:ext cx="550863" cy="0"/>
          </a:xfrm>
          <a:prstGeom prst="straightConnector1">
            <a:avLst/>
          </a:prstGeom>
          <a:ln w="9360">
            <a:solidFill>
              <a:srgbClr val="000000"/>
            </a:solidFill>
            <a:tailEnd type="triangle"/>
          </a:ln>
        </p:spPr>
      </p:cxnSp>
      <p:cxnSp>
        <p:nvCxnSpPr>
          <p:cNvPr id="145" name="Connection Line"/>
          <p:cNvCxnSpPr>
            <a:stCxn id="89" idx="0"/>
            <a:endCxn id="130" idx="0"/>
          </p:cNvCxnSpPr>
          <p:nvPr/>
        </p:nvCxnSpPr>
        <p:spPr>
          <a:xfrm>
            <a:off x="7350918" y="3720306"/>
            <a:ext cx="550863" cy="1"/>
          </a:xfrm>
          <a:prstGeom prst="straightConnector1">
            <a:avLst/>
          </a:prstGeom>
          <a:ln w="9360">
            <a:solidFill>
              <a:srgbClr val="000000"/>
            </a:solidFill>
            <a:tailEnd type="triangle"/>
          </a:ln>
        </p:spPr>
      </p:cxnSp>
      <p:sp>
        <p:nvSpPr>
          <p:cNvPr id="146" name="Rectangle"/>
          <p:cNvSpPr/>
          <p:nvPr/>
        </p:nvSpPr>
        <p:spPr>
          <a:xfrm rot="60000">
            <a:off x="2352674" y="5173662"/>
            <a:ext cx="949326" cy="1901827"/>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47" name="Circle"/>
          <p:cNvSpPr/>
          <p:nvPr/>
        </p:nvSpPr>
        <p:spPr>
          <a:xfrm>
            <a:off x="2425699" y="5238749"/>
            <a:ext cx="274640" cy="274640"/>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48" name="Circle"/>
          <p:cNvSpPr/>
          <p:nvPr/>
        </p:nvSpPr>
        <p:spPr>
          <a:xfrm>
            <a:off x="2438399" y="5926137"/>
            <a:ext cx="274640"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49" name="Oval"/>
          <p:cNvSpPr/>
          <p:nvPr/>
        </p:nvSpPr>
        <p:spPr>
          <a:xfrm rot="21300000">
            <a:off x="2449511" y="5580062"/>
            <a:ext cx="263527" cy="279403"/>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50" name="Circle"/>
          <p:cNvSpPr/>
          <p:nvPr/>
        </p:nvSpPr>
        <p:spPr>
          <a:xfrm>
            <a:off x="2438399" y="6754811"/>
            <a:ext cx="274640"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51" name=".…"/>
          <p:cNvSpPr txBox="1"/>
          <p:nvPr/>
        </p:nvSpPr>
        <p:spPr>
          <a:xfrm>
            <a:off x="2489199" y="6078537"/>
            <a:ext cx="274640" cy="63762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sp>
        <p:nvSpPr>
          <p:cNvPr id="152" name="Circle"/>
          <p:cNvSpPr/>
          <p:nvPr/>
        </p:nvSpPr>
        <p:spPr>
          <a:xfrm>
            <a:off x="2976561" y="5238749"/>
            <a:ext cx="274639" cy="274640"/>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53" name="Circle"/>
          <p:cNvSpPr/>
          <p:nvPr/>
        </p:nvSpPr>
        <p:spPr>
          <a:xfrm>
            <a:off x="2989261" y="5926137"/>
            <a:ext cx="274639"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54" name="Circle"/>
          <p:cNvSpPr/>
          <p:nvPr/>
        </p:nvSpPr>
        <p:spPr>
          <a:xfrm>
            <a:off x="2989261" y="5595937"/>
            <a:ext cx="274639"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55" name="Circle"/>
          <p:cNvSpPr/>
          <p:nvPr/>
        </p:nvSpPr>
        <p:spPr>
          <a:xfrm>
            <a:off x="2989261" y="6754811"/>
            <a:ext cx="274639"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56" name=".…"/>
          <p:cNvSpPr txBox="1"/>
          <p:nvPr/>
        </p:nvSpPr>
        <p:spPr>
          <a:xfrm>
            <a:off x="3040061" y="6078537"/>
            <a:ext cx="274639" cy="63762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cxnSp>
        <p:nvCxnSpPr>
          <p:cNvPr id="157" name="Connection Line"/>
          <p:cNvCxnSpPr>
            <a:stCxn id="147" idx="0"/>
            <a:endCxn id="154" idx="0"/>
          </p:cNvCxnSpPr>
          <p:nvPr/>
        </p:nvCxnSpPr>
        <p:spPr>
          <a:xfrm>
            <a:off x="2563019" y="5376069"/>
            <a:ext cx="563562" cy="357188"/>
          </a:xfrm>
          <a:prstGeom prst="straightConnector1">
            <a:avLst/>
          </a:prstGeom>
          <a:ln w="9360">
            <a:solidFill>
              <a:srgbClr val="000000"/>
            </a:solidFill>
            <a:tailEnd type="triangle"/>
          </a:ln>
        </p:spPr>
      </p:cxnSp>
      <p:cxnSp>
        <p:nvCxnSpPr>
          <p:cNvPr id="158" name="Connection Line"/>
          <p:cNvCxnSpPr>
            <a:stCxn id="149" idx="0"/>
            <a:endCxn id="152" idx="0"/>
          </p:cNvCxnSpPr>
          <p:nvPr/>
        </p:nvCxnSpPr>
        <p:spPr>
          <a:xfrm flipV="1">
            <a:off x="2581274" y="5376069"/>
            <a:ext cx="532607" cy="343695"/>
          </a:xfrm>
          <a:prstGeom prst="straightConnector1">
            <a:avLst/>
          </a:prstGeom>
          <a:ln w="9360">
            <a:solidFill>
              <a:srgbClr val="000000"/>
            </a:solidFill>
            <a:tailEnd type="triangle"/>
          </a:ln>
        </p:spPr>
      </p:cxnSp>
      <p:cxnSp>
        <p:nvCxnSpPr>
          <p:cNvPr id="159" name="Connection Line"/>
          <p:cNvCxnSpPr>
            <a:stCxn id="149" idx="0"/>
            <a:endCxn id="153" idx="0"/>
          </p:cNvCxnSpPr>
          <p:nvPr/>
        </p:nvCxnSpPr>
        <p:spPr>
          <a:xfrm>
            <a:off x="2581274" y="5719763"/>
            <a:ext cx="545307" cy="343694"/>
          </a:xfrm>
          <a:prstGeom prst="straightConnector1">
            <a:avLst/>
          </a:prstGeom>
          <a:ln w="9360">
            <a:solidFill>
              <a:srgbClr val="000000"/>
            </a:solidFill>
            <a:tailEnd type="triangle"/>
          </a:ln>
        </p:spPr>
      </p:cxnSp>
      <p:cxnSp>
        <p:nvCxnSpPr>
          <p:cNvPr id="160" name="Connection Line"/>
          <p:cNvCxnSpPr>
            <a:stCxn id="148" idx="0"/>
            <a:endCxn id="154" idx="0"/>
          </p:cNvCxnSpPr>
          <p:nvPr/>
        </p:nvCxnSpPr>
        <p:spPr>
          <a:xfrm flipV="1">
            <a:off x="2575719" y="5733256"/>
            <a:ext cx="550862" cy="330201"/>
          </a:xfrm>
          <a:prstGeom prst="straightConnector1">
            <a:avLst/>
          </a:prstGeom>
          <a:ln w="9360">
            <a:solidFill>
              <a:srgbClr val="000000"/>
            </a:solidFill>
            <a:tailEnd type="triangle"/>
          </a:ln>
        </p:spPr>
      </p:cxnSp>
      <p:cxnSp>
        <p:nvCxnSpPr>
          <p:cNvPr id="161" name="Connection Line"/>
          <p:cNvCxnSpPr>
            <a:stCxn id="149" idx="0"/>
            <a:endCxn id="154" idx="0"/>
          </p:cNvCxnSpPr>
          <p:nvPr/>
        </p:nvCxnSpPr>
        <p:spPr>
          <a:xfrm>
            <a:off x="2581274" y="5719763"/>
            <a:ext cx="545307" cy="13494"/>
          </a:xfrm>
          <a:prstGeom prst="straightConnector1">
            <a:avLst/>
          </a:prstGeom>
          <a:ln w="9360">
            <a:solidFill>
              <a:srgbClr val="000000"/>
            </a:solidFill>
            <a:tailEnd type="triangle"/>
          </a:ln>
        </p:spPr>
      </p:cxnSp>
      <p:cxnSp>
        <p:nvCxnSpPr>
          <p:cNvPr id="162" name="Connection Line"/>
          <p:cNvCxnSpPr>
            <a:stCxn id="150" idx="0"/>
            <a:endCxn id="155" idx="0"/>
          </p:cNvCxnSpPr>
          <p:nvPr/>
        </p:nvCxnSpPr>
        <p:spPr>
          <a:xfrm>
            <a:off x="2575719" y="6892130"/>
            <a:ext cx="550862" cy="1"/>
          </a:xfrm>
          <a:prstGeom prst="straightConnector1">
            <a:avLst/>
          </a:prstGeom>
          <a:ln w="9360">
            <a:solidFill>
              <a:srgbClr val="000000"/>
            </a:solidFill>
            <a:tailEnd type="triangle"/>
          </a:ln>
        </p:spPr>
      </p:cxnSp>
      <p:cxnSp>
        <p:nvCxnSpPr>
          <p:cNvPr id="163" name="Connection Line"/>
          <p:cNvCxnSpPr>
            <a:stCxn id="148" idx="0"/>
            <a:endCxn id="155" idx="0"/>
          </p:cNvCxnSpPr>
          <p:nvPr/>
        </p:nvCxnSpPr>
        <p:spPr>
          <a:xfrm>
            <a:off x="2575719" y="6063456"/>
            <a:ext cx="550862" cy="828675"/>
          </a:xfrm>
          <a:prstGeom prst="straightConnector1">
            <a:avLst/>
          </a:prstGeom>
          <a:ln w="9360">
            <a:solidFill>
              <a:srgbClr val="000000"/>
            </a:solidFill>
            <a:tailEnd type="triangle"/>
          </a:ln>
        </p:spPr>
      </p:cxnSp>
      <p:cxnSp>
        <p:nvCxnSpPr>
          <p:cNvPr id="164" name="Connection Line"/>
          <p:cNvCxnSpPr>
            <a:stCxn id="150" idx="0"/>
            <a:endCxn id="153" idx="0"/>
          </p:cNvCxnSpPr>
          <p:nvPr/>
        </p:nvCxnSpPr>
        <p:spPr>
          <a:xfrm flipV="1">
            <a:off x="2575719" y="6063456"/>
            <a:ext cx="550862" cy="828675"/>
          </a:xfrm>
          <a:prstGeom prst="straightConnector1">
            <a:avLst/>
          </a:prstGeom>
          <a:ln w="9360">
            <a:solidFill>
              <a:srgbClr val="000000"/>
            </a:solidFill>
            <a:tailEnd type="triangle"/>
          </a:ln>
        </p:spPr>
      </p:cxnSp>
      <p:cxnSp>
        <p:nvCxnSpPr>
          <p:cNvPr id="165" name="Connection Line"/>
          <p:cNvCxnSpPr>
            <a:stCxn id="149" idx="0"/>
            <a:endCxn id="153" idx="0"/>
          </p:cNvCxnSpPr>
          <p:nvPr/>
        </p:nvCxnSpPr>
        <p:spPr>
          <a:xfrm>
            <a:off x="2581274" y="5719763"/>
            <a:ext cx="545307" cy="343694"/>
          </a:xfrm>
          <a:prstGeom prst="straightConnector1">
            <a:avLst/>
          </a:prstGeom>
          <a:ln w="9360">
            <a:solidFill>
              <a:srgbClr val="000000"/>
            </a:solidFill>
            <a:tailEnd type="triangle"/>
          </a:ln>
        </p:spPr>
      </p:cxnSp>
      <p:cxnSp>
        <p:nvCxnSpPr>
          <p:cNvPr id="166" name="Connection Line"/>
          <p:cNvCxnSpPr>
            <a:stCxn id="148" idx="0"/>
            <a:endCxn id="153" idx="0"/>
          </p:cNvCxnSpPr>
          <p:nvPr/>
        </p:nvCxnSpPr>
        <p:spPr>
          <a:xfrm>
            <a:off x="2575719" y="6063456"/>
            <a:ext cx="550862" cy="1"/>
          </a:xfrm>
          <a:prstGeom prst="straightConnector1">
            <a:avLst/>
          </a:prstGeom>
          <a:ln w="9360">
            <a:solidFill>
              <a:srgbClr val="000000"/>
            </a:solidFill>
            <a:tailEnd type="triangle"/>
          </a:ln>
        </p:spPr>
      </p:cxnSp>
      <p:cxnSp>
        <p:nvCxnSpPr>
          <p:cNvPr id="167" name="Connection Line"/>
          <p:cNvCxnSpPr>
            <a:stCxn id="147" idx="0"/>
            <a:endCxn id="152" idx="0"/>
          </p:cNvCxnSpPr>
          <p:nvPr/>
        </p:nvCxnSpPr>
        <p:spPr>
          <a:xfrm>
            <a:off x="2563019" y="5376069"/>
            <a:ext cx="550862" cy="0"/>
          </a:xfrm>
          <a:prstGeom prst="straightConnector1">
            <a:avLst/>
          </a:prstGeom>
          <a:ln w="9360">
            <a:solidFill>
              <a:srgbClr val="000000"/>
            </a:solidFill>
            <a:tailEnd type="triangle"/>
          </a:ln>
        </p:spPr>
      </p:cxnSp>
      <p:sp>
        <p:nvSpPr>
          <p:cNvPr id="168" name="Rectangle"/>
          <p:cNvSpPr/>
          <p:nvPr/>
        </p:nvSpPr>
        <p:spPr>
          <a:xfrm rot="60000">
            <a:off x="5843587" y="5173662"/>
            <a:ext cx="949327" cy="1901827"/>
          </a:xfrm>
          <a:prstGeom prst="rect">
            <a:avLst/>
          </a:prstGeom>
          <a:solidFill>
            <a:srgbClr val="729FC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69" name="Circle"/>
          <p:cNvSpPr/>
          <p:nvPr/>
        </p:nvSpPr>
        <p:spPr>
          <a:xfrm>
            <a:off x="5916612" y="5238749"/>
            <a:ext cx="274639" cy="274640"/>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70" name="Circle"/>
          <p:cNvSpPr/>
          <p:nvPr/>
        </p:nvSpPr>
        <p:spPr>
          <a:xfrm>
            <a:off x="5929312" y="5926137"/>
            <a:ext cx="274639"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71" name="Oval"/>
          <p:cNvSpPr/>
          <p:nvPr/>
        </p:nvSpPr>
        <p:spPr>
          <a:xfrm rot="21300000">
            <a:off x="5940425" y="5580062"/>
            <a:ext cx="263527" cy="279403"/>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72" name="Circle"/>
          <p:cNvSpPr/>
          <p:nvPr/>
        </p:nvSpPr>
        <p:spPr>
          <a:xfrm>
            <a:off x="5929312" y="6754811"/>
            <a:ext cx="274639"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73" name=".…"/>
          <p:cNvSpPr txBox="1"/>
          <p:nvPr/>
        </p:nvSpPr>
        <p:spPr>
          <a:xfrm>
            <a:off x="5981699" y="6078537"/>
            <a:ext cx="274640" cy="63762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sp>
        <p:nvSpPr>
          <p:cNvPr id="174" name="Circle"/>
          <p:cNvSpPr/>
          <p:nvPr/>
        </p:nvSpPr>
        <p:spPr>
          <a:xfrm>
            <a:off x="6467474" y="5238749"/>
            <a:ext cx="274640" cy="274640"/>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75" name="Circle"/>
          <p:cNvSpPr/>
          <p:nvPr/>
        </p:nvSpPr>
        <p:spPr>
          <a:xfrm>
            <a:off x="6480174" y="5926137"/>
            <a:ext cx="274640"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76" name="Circle"/>
          <p:cNvSpPr/>
          <p:nvPr/>
        </p:nvSpPr>
        <p:spPr>
          <a:xfrm>
            <a:off x="6480174" y="5595937"/>
            <a:ext cx="274640"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77" name="Circle"/>
          <p:cNvSpPr/>
          <p:nvPr/>
        </p:nvSpPr>
        <p:spPr>
          <a:xfrm>
            <a:off x="6480174" y="6754811"/>
            <a:ext cx="274640" cy="274639"/>
          </a:xfrm>
          <a:prstGeom prst="ellipse">
            <a:avLst/>
          </a:prstGeom>
          <a:solidFill>
            <a:srgbClr val="FFFFFF"/>
          </a:solidFill>
          <a:ln w="9360">
            <a:solidFill>
              <a:srgbClr val="3465A4"/>
            </a:solidFill>
          </a:ln>
        </p:spPr>
        <p:txBody>
          <a:bodyPr lIns="45718" tIns="45718" rIns="45718" bIns="45718" anchor="ctr"/>
          <a:lstStyle/>
          <a:p>
            <a:pPr>
              <a:defRPr>
                <a:latin typeface="Source Sans Pro"/>
                <a:ea typeface="Source Sans Pro"/>
                <a:cs typeface="Source Sans Pro"/>
                <a:sym typeface="Source Sans Pro"/>
              </a:defRPr>
            </a:pPr>
          </a:p>
        </p:txBody>
      </p:sp>
      <p:sp>
        <p:nvSpPr>
          <p:cNvPr id="178" name=".…"/>
          <p:cNvSpPr txBox="1"/>
          <p:nvPr/>
        </p:nvSpPr>
        <p:spPr>
          <a:xfrm>
            <a:off x="6532561" y="6078537"/>
            <a:ext cx="274639" cy="63762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cxnSp>
        <p:nvCxnSpPr>
          <p:cNvPr id="179" name="Connection Line"/>
          <p:cNvCxnSpPr>
            <a:stCxn id="169" idx="0"/>
            <a:endCxn id="176" idx="0"/>
          </p:cNvCxnSpPr>
          <p:nvPr/>
        </p:nvCxnSpPr>
        <p:spPr>
          <a:xfrm>
            <a:off x="6053931" y="5376069"/>
            <a:ext cx="563564" cy="357188"/>
          </a:xfrm>
          <a:prstGeom prst="straightConnector1">
            <a:avLst/>
          </a:prstGeom>
          <a:ln w="9360">
            <a:solidFill>
              <a:srgbClr val="000000"/>
            </a:solidFill>
            <a:tailEnd type="triangle"/>
          </a:ln>
        </p:spPr>
      </p:cxnSp>
      <p:cxnSp>
        <p:nvCxnSpPr>
          <p:cNvPr id="180" name="Connection Line"/>
          <p:cNvCxnSpPr>
            <a:stCxn id="171" idx="0"/>
            <a:endCxn id="174" idx="0"/>
          </p:cNvCxnSpPr>
          <p:nvPr/>
        </p:nvCxnSpPr>
        <p:spPr>
          <a:xfrm flipV="1">
            <a:off x="6072188" y="5376069"/>
            <a:ext cx="532607" cy="343695"/>
          </a:xfrm>
          <a:prstGeom prst="straightConnector1">
            <a:avLst/>
          </a:prstGeom>
          <a:ln w="9360">
            <a:solidFill>
              <a:srgbClr val="000000"/>
            </a:solidFill>
            <a:tailEnd type="triangle"/>
          </a:ln>
        </p:spPr>
      </p:cxnSp>
      <p:cxnSp>
        <p:nvCxnSpPr>
          <p:cNvPr id="181" name="Connection Line"/>
          <p:cNvCxnSpPr>
            <a:stCxn id="171" idx="0"/>
            <a:endCxn id="175" idx="0"/>
          </p:cNvCxnSpPr>
          <p:nvPr/>
        </p:nvCxnSpPr>
        <p:spPr>
          <a:xfrm>
            <a:off x="6072188" y="5719763"/>
            <a:ext cx="545307" cy="343694"/>
          </a:xfrm>
          <a:prstGeom prst="straightConnector1">
            <a:avLst/>
          </a:prstGeom>
          <a:ln w="9360">
            <a:solidFill>
              <a:srgbClr val="000000"/>
            </a:solidFill>
            <a:tailEnd type="triangle"/>
          </a:ln>
        </p:spPr>
      </p:cxnSp>
      <p:cxnSp>
        <p:nvCxnSpPr>
          <p:cNvPr id="182" name="Connection Line"/>
          <p:cNvCxnSpPr>
            <a:stCxn id="170" idx="0"/>
            <a:endCxn id="176" idx="0"/>
          </p:cNvCxnSpPr>
          <p:nvPr/>
        </p:nvCxnSpPr>
        <p:spPr>
          <a:xfrm flipV="1">
            <a:off x="6066631" y="5733256"/>
            <a:ext cx="550864" cy="330201"/>
          </a:xfrm>
          <a:prstGeom prst="straightConnector1">
            <a:avLst/>
          </a:prstGeom>
          <a:ln w="9360">
            <a:solidFill>
              <a:srgbClr val="000000"/>
            </a:solidFill>
            <a:tailEnd type="triangle"/>
          </a:ln>
        </p:spPr>
      </p:cxnSp>
      <p:cxnSp>
        <p:nvCxnSpPr>
          <p:cNvPr id="183" name="Connection Line"/>
          <p:cNvCxnSpPr>
            <a:stCxn id="171" idx="0"/>
            <a:endCxn id="176" idx="0"/>
          </p:cNvCxnSpPr>
          <p:nvPr/>
        </p:nvCxnSpPr>
        <p:spPr>
          <a:xfrm>
            <a:off x="6072188" y="5719763"/>
            <a:ext cx="545307" cy="13494"/>
          </a:xfrm>
          <a:prstGeom prst="straightConnector1">
            <a:avLst/>
          </a:prstGeom>
          <a:ln w="9360">
            <a:solidFill>
              <a:srgbClr val="000000"/>
            </a:solidFill>
            <a:tailEnd type="triangle"/>
          </a:ln>
        </p:spPr>
      </p:cxnSp>
      <p:cxnSp>
        <p:nvCxnSpPr>
          <p:cNvPr id="184" name="Connection Line"/>
          <p:cNvCxnSpPr>
            <a:stCxn id="172" idx="0"/>
            <a:endCxn id="177" idx="0"/>
          </p:cNvCxnSpPr>
          <p:nvPr/>
        </p:nvCxnSpPr>
        <p:spPr>
          <a:xfrm>
            <a:off x="6066631" y="6892130"/>
            <a:ext cx="550864" cy="1"/>
          </a:xfrm>
          <a:prstGeom prst="straightConnector1">
            <a:avLst/>
          </a:prstGeom>
          <a:ln w="9360">
            <a:solidFill>
              <a:srgbClr val="000000"/>
            </a:solidFill>
            <a:tailEnd type="triangle"/>
          </a:ln>
        </p:spPr>
      </p:cxnSp>
      <p:cxnSp>
        <p:nvCxnSpPr>
          <p:cNvPr id="185" name="Connection Line"/>
          <p:cNvCxnSpPr>
            <a:stCxn id="170" idx="0"/>
            <a:endCxn id="177" idx="0"/>
          </p:cNvCxnSpPr>
          <p:nvPr/>
        </p:nvCxnSpPr>
        <p:spPr>
          <a:xfrm>
            <a:off x="6066631" y="6063456"/>
            <a:ext cx="550864" cy="828675"/>
          </a:xfrm>
          <a:prstGeom prst="straightConnector1">
            <a:avLst/>
          </a:prstGeom>
          <a:ln w="9360">
            <a:solidFill>
              <a:srgbClr val="000000"/>
            </a:solidFill>
            <a:tailEnd type="triangle"/>
          </a:ln>
        </p:spPr>
      </p:cxnSp>
      <p:cxnSp>
        <p:nvCxnSpPr>
          <p:cNvPr id="186" name="Connection Line"/>
          <p:cNvCxnSpPr>
            <a:stCxn id="172" idx="0"/>
            <a:endCxn id="175" idx="0"/>
          </p:cNvCxnSpPr>
          <p:nvPr/>
        </p:nvCxnSpPr>
        <p:spPr>
          <a:xfrm flipV="1">
            <a:off x="6066631" y="6063456"/>
            <a:ext cx="550864" cy="828675"/>
          </a:xfrm>
          <a:prstGeom prst="straightConnector1">
            <a:avLst/>
          </a:prstGeom>
          <a:ln w="9360">
            <a:solidFill>
              <a:srgbClr val="000000"/>
            </a:solidFill>
            <a:tailEnd type="triangle"/>
          </a:ln>
        </p:spPr>
      </p:cxnSp>
      <p:cxnSp>
        <p:nvCxnSpPr>
          <p:cNvPr id="187" name="Connection Line"/>
          <p:cNvCxnSpPr>
            <a:stCxn id="171" idx="0"/>
            <a:endCxn id="175" idx="0"/>
          </p:cNvCxnSpPr>
          <p:nvPr/>
        </p:nvCxnSpPr>
        <p:spPr>
          <a:xfrm>
            <a:off x="6072188" y="5719763"/>
            <a:ext cx="545307" cy="343694"/>
          </a:xfrm>
          <a:prstGeom prst="straightConnector1">
            <a:avLst/>
          </a:prstGeom>
          <a:ln w="9360">
            <a:solidFill>
              <a:srgbClr val="000000"/>
            </a:solidFill>
            <a:tailEnd type="triangle"/>
          </a:ln>
        </p:spPr>
      </p:cxnSp>
      <p:cxnSp>
        <p:nvCxnSpPr>
          <p:cNvPr id="188" name="Connection Line"/>
          <p:cNvCxnSpPr>
            <a:stCxn id="170" idx="0"/>
            <a:endCxn id="175" idx="0"/>
          </p:cNvCxnSpPr>
          <p:nvPr/>
        </p:nvCxnSpPr>
        <p:spPr>
          <a:xfrm>
            <a:off x="6066631" y="6063456"/>
            <a:ext cx="550864" cy="1"/>
          </a:xfrm>
          <a:prstGeom prst="straightConnector1">
            <a:avLst/>
          </a:prstGeom>
          <a:ln w="9360">
            <a:solidFill>
              <a:srgbClr val="000000"/>
            </a:solidFill>
            <a:tailEnd type="triangle"/>
          </a:ln>
        </p:spPr>
      </p:cxnSp>
      <p:cxnSp>
        <p:nvCxnSpPr>
          <p:cNvPr id="189" name="Connection Line"/>
          <p:cNvCxnSpPr>
            <a:stCxn id="169" idx="0"/>
            <a:endCxn id="174" idx="0"/>
          </p:cNvCxnSpPr>
          <p:nvPr/>
        </p:nvCxnSpPr>
        <p:spPr>
          <a:xfrm>
            <a:off x="6053931" y="5376069"/>
            <a:ext cx="550864" cy="0"/>
          </a:xfrm>
          <a:prstGeom prst="straightConnector1">
            <a:avLst/>
          </a:prstGeom>
          <a:ln w="9360">
            <a:solidFill>
              <a:srgbClr val="000000"/>
            </a:solidFill>
            <a:tailEnd type="triangle"/>
          </a:ln>
        </p:spPr>
      </p:cxnSp>
      <p:grpSp>
        <p:nvGrpSpPr>
          <p:cNvPr id="192" name="Group"/>
          <p:cNvGrpSpPr/>
          <p:nvPr/>
        </p:nvGrpSpPr>
        <p:grpSpPr>
          <a:xfrm>
            <a:off x="7109576" y="5759449"/>
            <a:ext cx="800182" cy="639765"/>
            <a:chOff x="0" y="0"/>
            <a:chExt cx="800181" cy="639763"/>
          </a:xfrm>
        </p:grpSpPr>
        <p:sp>
          <p:nvSpPr>
            <p:cNvPr id="190" name="Rectangle"/>
            <p:cNvSpPr/>
            <p:nvPr/>
          </p:nvSpPr>
          <p:spPr>
            <a:xfrm>
              <a:off x="34172" y="-1"/>
              <a:ext cx="731841" cy="639765"/>
            </a:xfrm>
            <a:prstGeom prst="rect">
              <a:avLst/>
            </a:prstGeom>
            <a:solidFill>
              <a:srgbClr val="00FFFF"/>
            </a:solidFill>
            <a:ln w="9360" cap="flat">
              <a:solidFill>
                <a:srgbClr val="3465A4"/>
              </a:solidFill>
              <a:prstDash val="solid"/>
              <a:round/>
            </a:ln>
            <a:effectLst/>
          </p:spPr>
          <p:txBody>
            <a:bodyPr wrap="square" lIns="45718" tIns="45718" rIns="45718" bIns="45718"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191" name="Softmax…"/>
            <p:cNvSpPr txBox="1"/>
            <p:nvPr/>
          </p:nvSpPr>
          <p:spPr>
            <a:xfrm>
              <a:off x="0" y="67617"/>
              <a:ext cx="800182" cy="5045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Softmax</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activation</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lide Number"/>
          <p:cNvSpPr txBox="1"/>
          <p:nvPr>
            <p:ph type="sldNum" sz="quarter" idx="4294967295"/>
          </p:nvPr>
        </p:nvSpPr>
        <p:spPr>
          <a:xfrm>
            <a:off x="179387" y="6968331"/>
            <a:ext cx="534988" cy="279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Output"/>
          <p:cNvSpPr txBox="1"/>
          <p:nvPr>
            <p:ph type="ctrTitle"/>
          </p:nvPr>
        </p:nvSpPr>
        <p:spPr>
          <a:xfrm>
            <a:off x="360362" y="360361"/>
            <a:ext cx="9356726" cy="896939"/>
          </a:xfrm>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Output</a:t>
            </a:r>
          </a:p>
        </p:txBody>
      </p:sp>
      <p:sp>
        <p:nvSpPr>
          <p:cNvPr id="196" name="The prediction on gold data (gen[] array for genuine signatures) is shown first with probability values.…"/>
          <p:cNvSpPr txBox="1"/>
          <p:nvPr>
            <p:ph type="subTitle" idx="1"/>
          </p:nvPr>
        </p:nvSpPr>
        <p:spPr>
          <a:xfrm>
            <a:off x="360361" y="1979611"/>
            <a:ext cx="9332916" cy="4787902"/>
          </a:xfrm>
          <a:prstGeom prst="rect">
            <a:avLst/>
          </a:prstGeom>
        </p:spPr>
        <p:txBody>
          <a:bodyPr/>
          <a:lstStyle/>
          <a:p>
            <a:pPr marL="246888" indent="-245745" defTabSz="329184">
              <a:spcBef>
                <a:spcPts val="700"/>
              </a:spcBef>
              <a:buClr>
                <a:srgbClr val="000000"/>
              </a:buClr>
              <a:buSzPct val="100000"/>
              <a:buAutoNum type="alphaLcParenR" startAt="1"/>
              <a:tabLst>
                <a:tab pos="241300" algn="l"/>
                <a:tab pos="317500" algn="l"/>
                <a:tab pos="647700" algn="l"/>
                <a:tab pos="977900" algn="l"/>
                <a:tab pos="1295400" algn="l"/>
                <a:tab pos="1625600" algn="l"/>
                <a:tab pos="1955800" algn="l"/>
                <a:tab pos="2286000" algn="l"/>
                <a:tab pos="2616200" algn="l"/>
                <a:tab pos="2946400" algn="l"/>
                <a:tab pos="3276600" algn="l"/>
                <a:tab pos="3606800" algn="l"/>
                <a:tab pos="3937000" algn="l"/>
                <a:tab pos="4267200" algn="l"/>
                <a:tab pos="4597400" algn="l"/>
                <a:tab pos="4927600" algn="l"/>
                <a:tab pos="5257800" algn="l"/>
                <a:tab pos="5575300" algn="l"/>
                <a:tab pos="5905500" algn="l"/>
                <a:tab pos="6235700" algn="l"/>
                <a:tab pos="6565900" algn="l"/>
                <a:tab pos="6578600" algn="l"/>
              </a:tabLst>
              <a:defRPr sz="1800"/>
            </a:pPr>
            <a:r>
              <a:t>  The prediction on gold data (gen[] array for genuine signatures) is shown first with probability values.</a:t>
            </a:r>
          </a:p>
          <a:p>
            <a:pPr marL="244602" indent="-243459" defTabSz="329184">
              <a:spcBef>
                <a:spcPts val="700"/>
              </a:spcBef>
              <a:tabLst>
                <a:tab pos="241300" algn="l"/>
                <a:tab pos="317500" algn="l"/>
                <a:tab pos="647700" algn="l"/>
                <a:tab pos="977900" algn="l"/>
                <a:tab pos="1295400" algn="l"/>
                <a:tab pos="1625600" algn="l"/>
                <a:tab pos="1955800" algn="l"/>
                <a:tab pos="2286000" algn="l"/>
                <a:tab pos="2616200" algn="l"/>
                <a:tab pos="2946400" algn="l"/>
                <a:tab pos="3276600" algn="l"/>
                <a:tab pos="3606800" algn="l"/>
                <a:tab pos="3937000" algn="l"/>
                <a:tab pos="4267200" algn="l"/>
                <a:tab pos="4597400" algn="l"/>
                <a:tab pos="4927600" algn="l"/>
                <a:tab pos="5257800" algn="l"/>
                <a:tab pos="5575300" algn="l"/>
                <a:tab pos="5905500" algn="l"/>
                <a:tab pos="6235700" algn="l"/>
                <a:tab pos="6565900" algn="l"/>
                <a:tab pos="6578600" algn="l"/>
              </a:tabLst>
              <a:defRPr sz="1800"/>
            </a:pPr>
            <a:r>
              <a:t> </a:t>
            </a:r>
          </a:p>
          <a:p>
            <a:pPr marL="244602" indent="-243459" defTabSz="329184">
              <a:spcBef>
                <a:spcPts val="700"/>
              </a:spcBef>
              <a:tabLst>
                <a:tab pos="241300" algn="l"/>
                <a:tab pos="317500" algn="l"/>
                <a:tab pos="647700" algn="l"/>
                <a:tab pos="977900" algn="l"/>
                <a:tab pos="1295400" algn="l"/>
                <a:tab pos="1625600" algn="l"/>
                <a:tab pos="1955800" algn="l"/>
                <a:tab pos="2286000" algn="l"/>
                <a:tab pos="2616200" algn="l"/>
                <a:tab pos="2946400" algn="l"/>
                <a:tab pos="3276600" algn="l"/>
                <a:tab pos="3606800" algn="l"/>
                <a:tab pos="3937000" algn="l"/>
                <a:tab pos="4267200" algn="l"/>
                <a:tab pos="4597400" algn="l"/>
                <a:tab pos="4927600" algn="l"/>
                <a:tab pos="5257800" algn="l"/>
                <a:tab pos="5575300" algn="l"/>
                <a:tab pos="5905500" algn="l"/>
                <a:tab pos="6235700" algn="l"/>
                <a:tab pos="6565900" algn="l"/>
                <a:tab pos="6578600" algn="l"/>
              </a:tabLst>
              <a:defRPr sz="1800"/>
            </a:pPr>
          </a:p>
          <a:p>
            <a:pPr marL="246888" indent="-245745" defTabSz="329184">
              <a:spcBef>
                <a:spcPts val="700"/>
              </a:spcBef>
              <a:buClr>
                <a:srgbClr val="000000"/>
              </a:buClr>
              <a:buSzPct val="100000"/>
              <a:buAutoNum type="alphaLcParenR" startAt="1"/>
              <a:tabLst>
                <a:tab pos="241300" algn="l"/>
                <a:tab pos="317500" algn="l"/>
                <a:tab pos="647700" algn="l"/>
                <a:tab pos="977900" algn="l"/>
                <a:tab pos="1295400" algn="l"/>
                <a:tab pos="1625600" algn="l"/>
                <a:tab pos="1955800" algn="l"/>
                <a:tab pos="2286000" algn="l"/>
                <a:tab pos="2616200" algn="l"/>
                <a:tab pos="2946400" algn="l"/>
                <a:tab pos="3276600" algn="l"/>
                <a:tab pos="3606800" algn="l"/>
                <a:tab pos="3937000" algn="l"/>
                <a:tab pos="4267200" algn="l"/>
                <a:tab pos="4597400" algn="l"/>
                <a:tab pos="4927600" algn="l"/>
                <a:tab pos="5257800" algn="l"/>
                <a:tab pos="5575300" algn="l"/>
                <a:tab pos="5905500" algn="l"/>
                <a:tab pos="6235700" algn="l"/>
                <a:tab pos="6565900" algn="l"/>
                <a:tab pos="6578600" algn="l"/>
              </a:tabLst>
              <a:defRPr sz="1800"/>
            </a:pPr>
            <a:r>
              <a:t>  The prediction on forged data (forg[] array) is shown later. </a:t>
            </a:r>
          </a:p>
          <a:p>
            <a:pPr marL="244602" indent="-243459" defTabSz="329184">
              <a:spcBef>
                <a:spcPts val="700"/>
              </a:spcBef>
              <a:tabLst>
                <a:tab pos="241300" algn="l"/>
                <a:tab pos="317500" algn="l"/>
                <a:tab pos="647700" algn="l"/>
                <a:tab pos="977900" algn="l"/>
                <a:tab pos="1295400" algn="l"/>
                <a:tab pos="1625600" algn="l"/>
                <a:tab pos="1955800" algn="l"/>
                <a:tab pos="2286000" algn="l"/>
                <a:tab pos="2616200" algn="l"/>
                <a:tab pos="2946400" algn="l"/>
                <a:tab pos="3276600" algn="l"/>
                <a:tab pos="3606800" algn="l"/>
                <a:tab pos="3937000" algn="l"/>
                <a:tab pos="4267200" algn="l"/>
                <a:tab pos="4597400" algn="l"/>
                <a:tab pos="4927600" algn="l"/>
                <a:tab pos="5257800" algn="l"/>
                <a:tab pos="5575300" algn="l"/>
                <a:tab pos="5905500" algn="l"/>
                <a:tab pos="6235700" algn="l"/>
                <a:tab pos="6565900" algn="l"/>
                <a:tab pos="6578600" algn="l"/>
              </a:tabLst>
              <a:defRPr sz="1800"/>
            </a:pPr>
          </a:p>
          <a:p>
            <a:pPr marL="244602" indent="-243459" defTabSz="329184">
              <a:spcBef>
                <a:spcPts val="700"/>
              </a:spcBef>
              <a:tabLst>
                <a:tab pos="241300" algn="l"/>
                <a:tab pos="317500" algn="l"/>
                <a:tab pos="647700" algn="l"/>
                <a:tab pos="977900" algn="l"/>
                <a:tab pos="1295400" algn="l"/>
                <a:tab pos="1625600" algn="l"/>
                <a:tab pos="1955800" algn="l"/>
                <a:tab pos="2286000" algn="l"/>
                <a:tab pos="2616200" algn="l"/>
                <a:tab pos="2946400" algn="l"/>
                <a:tab pos="3276600" algn="l"/>
                <a:tab pos="3606800" algn="l"/>
                <a:tab pos="3937000" algn="l"/>
                <a:tab pos="4267200" algn="l"/>
                <a:tab pos="4597400" algn="l"/>
                <a:tab pos="4927600" algn="l"/>
                <a:tab pos="5257800" algn="l"/>
                <a:tab pos="5575300" algn="l"/>
                <a:tab pos="5905500" algn="l"/>
                <a:tab pos="6235700" algn="l"/>
                <a:tab pos="6565900" algn="l"/>
                <a:tab pos="6578600" algn="l"/>
              </a:tabLst>
              <a:defRPr sz="1800"/>
            </a:pPr>
          </a:p>
          <a:p>
            <a:pPr marL="244602" indent="-243459" defTabSz="329184">
              <a:spcBef>
                <a:spcPts val="700"/>
              </a:spcBef>
              <a:tabLst>
                <a:tab pos="241300" algn="l"/>
                <a:tab pos="317500" algn="l"/>
                <a:tab pos="647700" algn="l"/>
                <a:tab pos="977900" algn="l"/>
                <a:tab pos="1295400" algn="l"/>
                <a:tab pos="1625600" algn="l"/>
                <a:tab pos="1955800" algn="l"/>
                <a:tab pos="2286000" algn="l"/>
                <a:tab pos="2616200" algn="l"/>
                <a:tab pos="2946400" algn="l"/>
                <a:tab pos="3276600" algn="l"/>
                <a:tab pos="3606800" algn="l"/>
                <a:tab pos="3937000" algn="l"/>
                <a:tab pos="4267200" algn="l"/>
                <a:tab pos="4597400" algn="l"/>
                <a:tab pos="4927600" algn="l"/>
                <a:tab pos="5257800" algn="l"/>
                <a:tab pos="5575300" algn="l"/>
                <a:tab pos="5905500" algn="l"/>
                <a:tab pos="6235700" algn="l"/>
                <a:tab pos="6565900" algn="l"/>
                <a:tab pos="6578600" algn="l"/>
              </a:tabLst>
              <a:defRPr sz="1800"/>
            </a:pPr>
          </a:p>
          <a:p>
            <a:pPr marL="246888" indent="-245745" defTabSz="329184">
              <a:spcBef>
                <a:spcPts val="700"/>
              </a:spcBef>
              <a:buClr>
                <a:srgbClr val="000000"/>
              </a:buClr>
              <a:buSzPct val="100000"/>
              <a:buAutoNum type="alphaLcParenR" startAt="1"/>
              <a:tabLst>
                <a:tab pos="241300" algn="l"/>
                <a:tab pos="317500" algn="l"/>
                <a:tab pos="647700" algn="l"/>
                <a:tab pos="977900" algn="l"/>
                <a:tab pos="1295400" algn="l"/>
                <a:tab pos="1625600" algn="l"/>
                <a:tab pos="1955800" algn="l"/>
                <a:tab pos="2286000" algn="l"/>
                <a:tab pos="2616200" algn="l"/>
                <a:tab pos="2946400" algn="l"/>
                <a:tab pos="3276600" algn="l"/>
                <a:tab pos="3606800" algn="l"/>
                <a:tab pos="3937000" algn="l"/>
                <a:tab pos="4267200" algn="l"/>
                <a:tab pos="4597400" algn="l"/>
                <a:tab pos="4927600" algn="l"/>
                <a:tab pos="5257800" algn="l"/>
                <a:tab pos="5575300" algn="l"/>
                <a:tab pos="5905500" algn="l"/>
                <a:tab pos="6235700" algn="l"/>
                <a:tab pos="6565900" algn="l"/>
                <a:tab pos="6578600" algn="l"/>
              </a:tabLst>
              <a:defRPr sz="1800"/>
            </a:pPr>
            <a:r>
              <a:t>  Forged dataset and genuine dataset have the same order of signatures. Gen[0] represents genuine signature sample 1 of person 0. Forg[0] represents forged signature sample 1 of person 0. Gen[4] represents genuine signature sample 5 of person 0. Forg[4] represents forged signature sample 5 of person 0. Gen[5] represents genuine signature sample 1 of person 1. Forg[5] represents forged signature sample 1 of person 1 and so on. </a:t>
            </a:r>
          </a:p>
        </p:txBody>
      </p:sp>
      <p:pic>
        <p:nvPicPr>
          <p:cNvPr id="197" name="image.png" descr="image.png"/>
          <p:cNvPicPr>
            <a:picLocks noChangeAspect="1"/>
          </p:cNvPicPr>
          <p:nvPr/>
        </p:nvPicPr>
        <p:blipFill>
          <a:blip r:embed="rId2">
            <a:extLst/>
          </a:blip>
          <a:stretch>
            <a:fillRect/>
          </a:stretch>
        </p:blipFill>
        <p:spPr>
          <a:xfrm>
            <a:off x="2700336" y="2286000"/>
            <a:ext cx="4097339" cy="1171575"/>
          </a:xfrm>
          <a:prstGeom prst="rect">
            <a:avLst/>
          </a:prstGeom>
          <a:ln w="12700">
            <a:miter lim="400000"/>
          </a:ln>
        </p:spPr>
      </p:pic>
      <p:pic>
        <p:nvPicPr>
          <p:cNvPr id="198" name="image.png" descr="image.png"/>
          <p:cNvPicPr>
            <a:picLocks noChangeAspect="1"/>
          </p:cNvPicPr>
          <p:nvPr/>
        </p:nvPicPr>
        <p:blipFill>
          <a:blip r:embed="rId3">
            <a:extLst/>
          </a:blip>
          <a:stretch>
            <a:fillRect/>
          </a:stretch>
        </p:blipFill>
        <p:spPr>
          <a:xfrm>
            <a:off x="2332036" y="3794125"/>
            <a:ext cx="4433889" cy="135096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Observations"/>
          <p:cNvSpPr txBox="1"/>
          <p:nvPr>
            <p:ph type="ctrTitle"/>
          </p:nvPr>
        </p:nvSpPr>
        <p:spPr>
          <a:xfrm>
            <a:off x="360361" y="360362"/>
            <a:ext cx="9355140" cy="895351"/>
          </a:xfrm>
          <a:prstGeom prst="rect">
            <a:avLst/>
          </a:prstGeom>
        </p:spPr>
        <p:txBody>
          <a:bodyPr/>
          <a:lstStyle/>
          <a:p>
            <a:pPr/>
            <a:r>
              <a:t>Observations</a:t>
            </a:r>
          </a:p>
        </p:txBody>
      </p:sp>
      <p:sp>
        <p:nvSpPr>
          <p:cNvPr id="201" name="Quite a bit of overlap exists between the 4 datasets.…"/>
          <p:cNvSpPr txBox="1"/>
          <p:nvPr>
            <p:ph type="subTitle" idx="1"/>
          </p:nvPr>
        </p:nvSpPr>
        <p:spPr>
          <a:xfrm>
            <a:off x="360362" y="1979611"/>
            <a:ext cx="9175751" cy="4675189"/>
          </a:xfrm>
          <a:prstGeom prst="rect">
            <a:avLst/>
          </a:prstGeom>
        </p:spPr>
        <p:txBody>
          <a:bodyPr/>
          <a:lstStyle/>
          <a:p>
            <a:pPr marL="305179" indent="-305179" defTabSz="406908">
              <a:spcBef>
                <a:spcPts val="900"/>
              </a:spcBef>
              <a:defRPr sz="2300"/>
            </a:pPr>
            <a:r>
              <a:t>Quite a bit of overlap exists between the 4 datasets. </a:t>
            </a:r>
          </a:p>
          <a:p>
            <a:pPr marL="305179" indent="-305179" defTabSz="406908">
              <a:spcBef>
                <a:spcPts val="900"/>
              </a:spcBef>
              <a:defRPr sz="2300"/>
            </a:pPr>
            <a:r>
              <a:t>For e.g., 01203012.png in dataset 1 is genuine signature by person 12 in dataset 1. But 0120312.png exactly matches signature 02103021.png in dataset 3 (which is genuine signature by person 21 in dataset 3). By training our model on a hybrid dataset built from real signatures in dataset 3 and dataset 4, we are able to detect mislabeled signatures in dataset 1, 2 and 4. When the match accuracy is above 0.95% (probability 0.95), we can assume a perfect match. </a:t>
            </a:r>
          </a:p>
          <a:p>
            <a:pPr marL="305179" indent="-305179" defTabSz="406908">
              <a:spcBef>
                <a:spcPts val="900"/>
              </a:spcBef>
              <a:defRPr sz="2300"/>
            </a:pPr>
            <a:r>
              <a:t>By running predictions on forged signature datasets (all 4) we get very low match accuracy in general to the genuine signatures.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Times New Roman"/>
        <a:ea typeface="Times New Roma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Times New Roman"/>
        <a:ea typeface="Times New Roma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