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97" r:id="rId32"/>
    <p:sldId id="298" r:id="rId33"/>
    <p:sldId id="299" r:id="rId34"/>
    <p:sldId id="319" r:id="rId35"/>
    <p:sldId id="303" r:id="rId36"/>
    <p:sldId id="307" r:id="rId37"/>
    <p:sldId id="308" r:id="rId38"/>
    <p:sldId id="309" r:id="rId39"/>
    <p:sldId id="314" r:id="rId40"/>
    <p:sldId id="316" r:id="rId41"/>
    <p:sldId id="317" r:id="rId42"/>
    <p:sldId id="318" r:id="rId4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9567" autoAdjust="0"/>
    <p:restoredTop sz="90929"/>
  </p:normalViewPr>
  <p:slideViewPr>
    <p:cSldViewPr snapToGrid="0">
      <p:cViewPr>
        <p:scale>
          <a:sx n="75" d="100"/>
          <a:sy n="75" d="100"/>
        </p:scale>
        <p:origin x="-990" y="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448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448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CDB09329-D26F-43C9-B613-EE2C61CDEDF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ctr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fld id="{52341BC3-9DC3-4DC1-AE39-0DBE1D6116C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6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Freeform 2"/>
          <p:cNvSpPr>
            <a:spLocks/>
          </p:cNvSpPr>
          <p:nvPr/>
        </p:nvSpPr>
        <p:spPr bwMode="gray">
          <a:xfrm>
            <a:off x="690563" y="3340100"/>
            <a:ext cx="7653337" cy="485775"/>
          </a:xfrm>
          <a:custGeom>
            <a:avLst/>
            <a:gdLst/>
            <a:ahLst/>
            <a:cxnLst>
              <a:cxn ang="0">
                <a:pos x="163" y="200"/>
              </a:cxn>
              <a:cxn ang="0">
                <a:pos x="4128" y="200"/>
              </a:cxn>
              <a:cxn ang="0">
                <a:pos x="4128" y="429"/>
              </a:cxn>
              <a:cxn ang="0">
                <a:pos x="0" y="441"/>
              </a:cxn>
              <a:cxn ang="0">
                <a:pos x="163" y="200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59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25989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endParaRPr lang="en-US"/>
          </a:p>
        </p:txBody>
      </p:sp>
      <p:sp>
        <p:nvSpPr>
          <p:cNvPr id="42599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25991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fld id="{18890EDD-1AA6-44A5-AE5F-0137D4BBAE09}" type="slidenum">
              <a:rPr lang="en-US"/>
              <a:pPr/>
              <a:t>‹#›</a:t>
            </a:fld>
            <a:endParaRPr lang="en-US"/>
          </a:p>
        </p:txBody>
      </p:sp>
      <p:graphicFrame>
        <p:nvGraphicFramePr>
          <p:cNvPr id="425992" name="Rectangle 8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425992" name="Clip" r:id="rId3" imgW="0" imgH="0" progId="MS_ClipArt_Gallery.2">
              <p:embed/>
            </p:oleObj>
          </a:graphicData>
        </a:graphic>
      </p:graphicFrame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14FF31D-7250-448F-B0A7-B3854C16B1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4488" y="0"/>
            <a:ext cx="2039937" cy="5991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0"/>
            <a:ext cx="5970588" cy="5991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A8A2985-20FA-46A5-AB95-21BC8C38EA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CD2F58-5BB8-4C06-9825-7E929C3224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0A448C5-0833-4A98-BF2D-C773DCAC10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0CE697-D2F4-4E76-9484-03AC2FBF9D8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238599E-B618-4BBD-9946-B3395FB510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326BBAF-FFC0-4E16-8D7F-79552217C6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3D446FB-56A2-4F23-90F2-7A5BB47D6A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206F17E-0E55-4C36-986D-0C27880645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3F0438-4D79-4A24-B0C3-A2AFC735B5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76078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ChangeArrowheads="1"/>
          </p:cNvSpPr>
          <p:nvPr/>
        </p:nvSpPr>
        <p:spPr bwMode="auto">
          <a:xfrm>
            <a:off x="0" y="-152400"/>
            <a:ext cx="9144000" cy="13144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114425"/>
            <a:ext cx="7848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249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2496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fld id="{C366EC9D-A663-4885-9FF5-6885EE7DB6B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24966" name="Oval 6"/>
          <p:cNvSpPr>
            <a:spLocks noChangeArrowheads="1"/>
          </p:cNvSpPr>
          <p:nvPr/>
        </p:nvSpPr>
        <p:spPr bwMode="ltGray">
          <a:xfrm>
            <a:off x="142875" y="0"/>
            <a:ext cx="838200" cy="78105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70196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4967" name="Freeform 7"/>
          <p:cNvSpPr>
            <a:spLocks/>
          </p:cNvSpPr>
          <p:nvPr/>
        </p:nvSpPr>
        <p:spPr bwMode="auto">
          <a:xfrm>
            <a:off x="31750" y="338138"/>
            <a:ext cx="390525" cy="149225"/>
          </a:xfrm>
          <a:custGeom>
            <a:avLst/>
            <a:gdLst/>
            <a:ahLst/>
            <a:cxnLst>
              <a:cxn ang="0">
                <a:pos x="7" y="52"/>
              </a:cxn>
              <a:cxn ang="0">
                <a:pos x="22" y="48"/>
              </a:cxn>
              <a:cxn ang="0">
                <a:pos x="38" y="48"/>
              </a:cxn>
              <a:cxn ang="0">
                <a:pos x="53" y="50"/>
              </a:cxn>
              <a:cxn ang="0">
                <a:pos x="69" y="54"/>
              </a:cxn>
              <a:cxn ang="0">
                <a:pos x="84" y="59"/>
              </a:cxn>
              <a:cxn ang="0">
                <a:pos x="99" y="65"/>
              </a:cxn>
              <a:cxn ang="0">
                <a:pos x="113" y="72"/>
              </a:cxn>
              <a:cxn ang="0">
                <a:pos x="124" y="66"/>
              </a:cxn>
              <a:cxn ang="0">
                <a:pos x="136" y="48"/>
              </a:cxn>
              <a:cxn ang="0">
                <a:pos x="150" y="35"/>
              </a:cxn>
              <a:cxn ang="0">
                <a:pos x="166" y="24"/>
              </a:cxn>
              <a:cxn ang="0">
                <a:pos x="183" y="16"/>
              </a:cxn>
              <a:cxn ang="0">
                <a:pos x="201" y="9"/>
              </a:cxn>
              <a:cxn ang="0">
                <a:pos x="219" y="5"/>
              </a:cxn>
              <a:cxn ang="0">
                <a:pos x="237" y="1"/>
              </a:cxn>
              <a:cxn ang="0">
                <a:pos x="237" y="3"/>
              </a:cxn>
              <a:cxn ang="0">
                <a:pos x="222" y="11"/>
              </a:cxn>
              <a:cxn ang="0">
                <a:pos x="207" y="19"/>
              </a:cxn>
              <a:cxn ang="0">
                <a:pos x="191" y="28"/>
              </a:cxn>
              <a:cxn ang="0">
                <a:pos x="177" y="39"/>
              </a:cxn>
              <a:cxn ang="0">
                <a:pos x="163" y="51"/>
              </a:cxn>
              <a:cxn ang="0">
                <a:pos x="152" y="64"/>
              </a:cxn>
              <a:cxn ang="0">
                <a:pos x="142" y="79"/>
              </a:cxn>
              <a:cxn ang="0">
                <a:pos x="135" y="90"/>
              </a:cxn>
              <a:cxn ang="0">
                <a:pos x="130" y="93"/>
              </a:cxn>
              <a:cxn ang="0">
                <a:pos x="123" y="90"/>
              </a:cxn>
              <a:cxn ang="0">
                <a:pos x="116" y="87"/>
              </a:cxn>
              <a:cxn ang="0">
                <a:pos x="107" y="84"/>
              </a:cxn>
              <a:cxn ang="0">
                <a:pos x="93" y="78"/>
              </a:cxn>
              <a:cxn ang="0">
                <a:pos x="79" y="71"/>
              </a:cxn>
              <a:cxn ang="0">
                <a:pos x="63" y="64"/>
              </a:cxn>
              <a:cxn ang="0">
                <a:pos x="47" y="58"/>
              </a:cxn>
              <a:cxn ang="0">
                <a:pos x="31" y="54"/>
              </a:cxn>
              <a:cxn ang="0">
                <a:pos x="17" y="52"/>
              </a:cxn>
              <a:cxn ang="0">
                <a:pos x="5" y="53"/>
              </a:cxn>
            </a:cxnLst>
            <a:rect l="0" t="0" r="r" b="b"/>
            <a:pathLst>
              <a:path w="246" h="94">
                <a:moveTo>
                  <a:pt x="0" y="55"/>
                </a:moveTo>
                <a:lnTo>
                  <a:pt x="7" y="52"/>
                </a:lnTo>
                <a:lnTo>
                  <a:pt x="14" y="50"/>
                </a:lnTo>
                <a:lnTo>
                  <a:pt x="22" y="48"/>
                </a:lnTo>
                <a:lnTo>
                  <a:pt x="30" y="48"/>
                </a:lnTo>
                <a:lnTo>
                  <a:pt x="38" y="48"/>
                </a:lnTo>
                <a:lnTo>
                  <a:pt x="45" y="48"/>
                </a:lnTo>
                <a:lnTo>
                  <a:pt x="53" y="50"/>
                </a:lnTo>
                <a:lnTo>
                  <a:pt x="61" y="51"/>
                </a:lnTo>
                <a:lnTo>
                  <a:pt x="69" y="54"/>
                </a:lnTo>
                <a:lnTo>
                  <a:pt x="76" y="56"/>
                </a:lnTo>
                <a:lnTo>
                  <a:pt x="84" y="59"/>
                </a:lnTo>
                <a:lnTo>
                  <a:pt x="92" y="62"/>
                </a:lnTo>
                <a:lnTo>
                  <a:pt x="99" y="65"/>
                </a:lnTo>
                <a:lnTo>
                  <a:pt x="106" y="68"/>
                </a:lnTo>
                <a:lnTo>
                  <a:pt x="113" y="72"/>
                </a:lnTo>
                <a:lnTo>
                  <a:pt x="119" y="75"/>
                </a:lnTo>
                <a:lnTo>
                  <a:pt x="124" y="66"/>
                </a:lnTo>
                <a:lnTo>
                  <a:pt x="130" y="56"/>
                </a:lnTo>
                <a:lnTo>
                  <a:pt x="136" y="48"/>
                </a:lnTo>
                <a:lnTo>
                  <a:pt x="143" y="42"/>
                </a:lnTo>
                <a:lnTo>
                  <a:pt x="150" y="35"/>
                </a:lnTo>
                <a:lnTo>
                  <a:pt x="158" y="29"/>
                </a:lnTo>
                <a:lnTo>
                  <a:pt x="166" y="24"/>
                </a:lnTo>
                <a:lnTo>
                  <a:pt x="175" y="20"/>
                </a:lnTo>
                <a:lnTo>
                  <a:pt x="183" y="16"/>
                </a:lnTo>
                <a:lnTo>
                  <a:pt x="193" y="13"/>
                </a:lnTo>
                <a:lnTo>
                  <a:pt x="201" y="9"/>
                </a:lnTo>
                <a:lnTo>
                  <a:pt x="210" y="7"/>
                </a:lnTo>
                <a:lnTo>
                  <a:pt x="219" y="5"/>
                </a:lnTo>
                <a:lnTo>
                  <a:pt x="228" y="3"/>
                </a:lnTo>
                <a:lnTo>
                  <a:pt x="237" y="1"/>
                </a:lnTo>
                <a:lnTo>
                  <a:pt x="245" y="0"/>
                </a:lnTo>
                <a:lnTo>
                  <a:pt x="237" y="3"/>
                </a:lnTo>
                <a:lnTo>
                  <a:pt x="230" y="7"/>
                </a:lnTo>
                <a:lnTo>
                  <a:pt x="222" y="11"/>
                </a:lnTo>
                <a:lnTo>
                  <a:pt x="214" y="15"/>
                </a:lnTo>
                <a:lnTo>
                  <a:pt x="207" y="19"/>
                </a:lnTo>
                <a:lnTo>
                  <a:pt x="199" y="24"/>
                </a:lnTo>
                <a:lnTo>
                  <a:pt x="191" y="28"/>
                </a:lnTo>
                <a:lnTo>
                  <a:pt x="185" y="33"/>
                </a:lnTo>
                <a:lnTo>
                  <a:pt x="177" y="39"/>
                </a:lnTo>
                <a:lnTo>
                  <a:pt x="170" y="44"/>
                </a:lnTo>
                <a:lnTo>
                  <a:pt x="163" y="51"/>
                </a:lnTo>
                <a:lnTo>
                  <a:pt x="158" y="57"/>
                </a:lnTo>
                <a:lnTo>
                  <a:pt x="152" y="64"/>
                </a:lnTo>
                <a:lnTo>
                  <a:pt x="146" y="71"/>
                </a:lnTo>
                <a:lnTo>
                  <a:pt x="142" y="79"/>
                </a:lnTo>
                <a:lnTo>
                  <a:pt x="138" y="87"/>
                </a:lnTo>
                <a:lnTo>
                  <a:pt x="135" y="90"/>
                </a:lnTo>
                <a:lnTo>
                  <a:pt x="133" y="92"/>
                </a:lnTo>
                <a:lnTo>
                  <a:pt x="130" y="93"/>
                </a:lnTo>
                <a:lnTo>
                  <a:pt x="127" y="91"/>
                </a:lnTo>
                <a:lnTo>
                  <a:pt x="123" y="90"/>
                </a:lnTo>
                <a:lnTo>
                  <a:pt x="120" y="89"/>
                </a:lnTo>
                <a:lnTo>
                  <a:pt x="116" y="87"/>
                </a:lnTo>
                <a:lnTo>
                  <a:pt x="113" y="86"/>
                </a:lnTo>
                <a:lnTo>
                  <a:pt x="107" y="84"/>
                </a:lnTo>
                <a:lnTo>
                  <a:pt x="101" y="80"/>
                </a:lnTo>
                <a:lnTo>
                  <a:pt x="93" y="78"/>
                </a:lnTo>
                <a:lnTo>
                  <a:pt x="87" y="74"/>
                </a:lnTo>
                <a:lnTo>
                  <a:pt x="79" y="71"/>
                </a:lnTo>
                <a:lnTo>
                  <a:pt x="71" y="67"/>
                </a:lnTo>
                <a:lnTo>
                  <a:pt x="63" y="64"/>
                </a:lnTo>
                <a:lnTo>
                  <a:pt x="55" y="61"/>
                </a:lnTo>
                <a:lnTo>
                  <a:pt x="47" y="58"/>
                </a:lnTo>
                <a:lnTo>
                  <a:pt x="39" y="55"/>
                </a:lnTo>
                <a:lnTo>
                  <a:pt x="31" y="54"/>
                </a:lnTo>
                <a:lnTo>
                  <a:pt x="24" y="52"/>
                </a:lnTo>
                <a:lnTo>
                  <a:pt x="17" y="52"/>
                </a:lnTo>
                <a:lnTo>
                  <a:pt x="10" y="52"/>
                </a:lnTo>
                <a:lnTo>
                  <a:pt x="5" y="53"/>
                </a:lnTo>
                <a:lnTo>
                  <a:pt x="0" y="55"/>
                </a:lnTo>
              </a:path>
            </a:pathLst>
          </a:custGeom>
          <a:solidFill>
            <a:schemeClr val="tx1"/>
          </a:solidFill>
          <a:ln w="9525" cap="rnd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4968" name="Freeform 8"/>
          <p:cNvSpPr>
            <a:spLocks/>
          </p:cNvSpPr>
          <p:nvPr/>
        </p:nvSpPr>
        <p:spPr bwMode="auto">
          <a:xfrm>
            <a:off x="619125" y="638175"/>
            <a:ext cx="468313" cy="177800"/>
          </a:xfrm>
          <a:custGeom>
            <a:avLst/>
            <a:gdLst/>
            <a:ahLst/>
            <a:cxnLst>
              <a:cxn ang="0">
                <a:pos x="8" y="62"/>
              </a:cxn>
              <a:cxn ang="0">
                <a:pos x="26" y="57"/>
              </a:cxn>
              <a:cxn ang="0">
                <a:pos x="45" y="57"/>
              </a:cxn>
              <a:cxn ang="0">
                <a:pos x="63" y="59"/>
              </a:cxn>
              <a:cxn ang="0">
                <a:pos x="82" y="64"/>
              </a:cxn>
              <a:cxn ang="0">
                <a:pos x="100" y="70"/>
              </a:cxn>
              <a:cxn ang="0">
                <a:pos x="118" y="77"/>
              </a:cxn>
              <a:cxn ang="0">
                <a:pos x="135" y="85"/>
              </a:cxn>
              <a:cxn ang="0">
                <a:pos x="148" y="78"/>
              </a:cxn>
              <a:cxn ang="0">
                <a:pos x="163" y="57"/>
              </a:cxn>
              <a:cxn ang="0">
                <a:pos x="180" y="41"/>
              </a:cxn>
              <a:cxn ang="0">
                <a:pos x="199" y="28"/>
              </a:cxn>
              <a:cxn ang="0">
                <a:pos x="219" y="19"/>
              </a:cxn>
              <a:cxn ang="0">
                <a:pos x="241" y="10"/>
              </a:cxn>
              <a:cxn ang="0">
                <a:pos x="262" y="5"/>
              </a:cxn>
              <a:cxn ang="0">
                <a:pos x="284" y="1"/>
              </a:cxn>
              <a:cxn ang="0">
                <a:pos x="284" y="3"/>
              </a:cxn>
              <a:cxn ang="0">
                <a:pos x="266" y="13"/>
              </a:cxn>
              <a:cxn ang="0">
                <a:pos x="248" y="22"/>
              </a:cxn>
              <a:cxn ang="0">
                <a:pos x="229" y="33"/>
              </a:cxn>
              <a:cxn ang="0">
                <a:pos x="212" y="46"/>
              </a:cxn>
              <a:cxn ang="0">
                <a:pos x="195" y="60"/>
              </a:cxn>
              <a:cxn ang="0">
                <a:pos x="182" y="76"/>
              </a:cxn>
              <a:cxn ang="0">
                <a:pos x="170" y="94"/>
              </a:cxn>
              <a:cxn ang="0">
                <a:pos x="162" y="107"/>
              </a:cxn>
              <a:cxn ang="0">
                <a:pos x="156" y="111"/>
              </a:cxn>
              <a:cxn ang="0">
                <a:pos x="147" y="107"/>
              </a:cxn>
              <a:cxn ang="0">
                <a:pos x="139" y="103"/>
              </a:cxn>
              <a:cxn ang="0">
                <a:pos x="128" y="100"/>
              </a:cxn>
              <a:cxn ang="0">
                <a:pos x="111" y="93"/>
              </a:cxn>
              <a:cxn ang="0">
                <a:pos x="94" y="84"/>
              </a:cxn>
              <a:cxn ang="0">
                <a:pos x="75" y="76"/>
              </a:cxn>
              <a:cxn ang="0">
                <a:pos x="56" y="69"/>
              </a:cxn>
              <a:cxn ang="0">
                <a:pos x="37" y="64"/>
              </a:cxn>
              <a:cxn ang="0">
                <a:pos x="20" y="62"/>
              </a:cxn>
              <a:cxn ang="0">
                <a:pos x="6" y="63"/>
              </a:cxn>
            </a:cxnLst>
            <a:rect l="0" t="0" r="r" b="b"/>
            <a:pathLst>
              <a:path w="295" h="112">
                <a:moveTo>
                  <a:pt x="0" y="65"/>
                </a:moveTo>
                <a:lnTo>
                  <a:pt x="8" y="62"/>
                </a:lnTo>
                <a:lnTo>
                  <a:pt x="16" y="59"/>
                </a:lnTo>
                <a:lnTo>
                  <a:pt x="26" y="57"/>
                </a:lnTo>
                <a:lnTo>
                  <a:pt x="36" y="57"/>
                </a:lnTo>
                <a:lnTo>
                  <a:pt x="45" y="57"/>
                </a:lnTo>
                <a:lnTo>
                  <a:pt x="54" y="57"/>
                </a:lnTo>
                <a:lnTo>
                  <a:pt x="63" y="59"/>
                </a:lnTo>
                <a:lnTo>
                  <a:pt x="73" y="60"/>
                </a:lnTo>
                <a:lnTo>
                  <a:pt x="82" y="64"/>
                </a:lnTo>
                <a:lnTo>
                  <a:pt x="91" y="66"/>
                </a:lnTo>
                <a:lnTo>
                  <a:pt x="100" y="70"/>
                </a:lnTo>
                <a:lnTo>
                  <a:pt x="110" y="74"/>
                </a:lnTo>
                <a:lnTo>
                  <a:pt x="118" y="77"/>
                </a:lnTo>
                <a:lnTo>
                  <a:pt x="127" y="81"/>
                </a:lnTo>
                <a:lnTo>
                  <a:pt x="135" y="85"/>
                </a:lnTo>
                <a:lnTo>
                  <a:pt x="142" y="89"/>
                </a:lnTo>
                <a:lnTo>
                  <a:pt x="148" y="78"/>
                </a:lnTo>
                <a:lnTo>
                  <a:pt x="156" y="66"/>
                </a:lnTo>
                <a:lnTo>
                  <a:pt x="163" y="57"/>
                </a:lnTo>
                <a:lnTo>
                  <a:pt x="171" y="50"/>
                </a:lnTo>
                <a:lnTo>
                  <a:pt x="180" y="41"/>
                </a:lnTo>
                <a:lnTo>
                  <a:pt x="189" y="34"/>
                </a:lnTo>
                <a:lnTo>
                  <a:pt x="199" y="28"/>
                </a:lnTo>
                <a:lnTo>
                  <a:pt x="210" y="23"/>
                </a:lnTo>
                <a:lnTo>
                  <a:pt x="219" y="19"/>
                </a:lnTo>
                <a:lnTo>
                  <a:pt x="231" y="15"/>
                </a:lnTo>
                <a:lnTo>
                  <a:pt x="241" y="10"/>
                </a:lnTo>
                <a:lnTo>
                  <a:pt x="252" y="8"/>
                </a:lnTo>
                <a:lnTo>
                  <a:pt x="262" y="5"/>
                </a:lnTo>
                <a:lnTo>
                  <a:pt x="273" y="3"/>
                </a:lnTo>
                <a:lnTo>
                  <a:pt x="284" y="1"/>
                </a:lnTo>
                <a:lnTo>
                  <a:pt x="294" y="0"/>
                </a:lnTo>
                <a:lnTo>
                  <a:pt x="284" y="3"/>
                </a:lnTo>
                <a:lnTo>
                  <a:pt x="276" y="8"/>
                </a:lnTo>
                <a:lnTo>
                  <a:pt x="266" y="13"/>
                </a:lnTo>
                <a:lnTo>
                  <a:pt x="256" y="17"/>
                </a:lnTo>
                <a:lnTo>
                  <a:pt x="248" y="22"/>
                </a:lnTo>
                <a:lnTo>
                  <a:pt x="238" y="28"/>
                </a:lnTo>
                <a:lnTo>
                  <a:pt x="229" y="33"/>
                </a:lnTo>
                <a:lnTo>
                  <a:pt x="222" y="39"/>
                </a:lnTo>
                <a:lnTo>
                  <a:pt x="212" y="46"/>
                </a:lnTo>
                <a:lnTo>
                  <a:pt x="204" y="52"/>
                </a:lnTo>
                <a:lnTo>
                  <a:pt x="195" y="60"/>
                </a:lnTo>
                <a:lnTo>
                  <a:pt x="189" y="68"/>
                </a:lnTo>
                <a:lnTo>
                  <a:pt x="182" y="76"/>
                </a:lnTo>
                <a:lnTo>
                  <a:pt x="175" y="84"/>
                </a:lnTo>
                <a:lnTo>
                  <a:pt x="170" y="94"/>
                </a:lnTo>
                <a:lnTo>
                  <a:pt x="165" y="103"/>
                </a:lnTo>
                <a:lnTo>
                  <a:pt x="162" y="107"/>
                </a:lnTo>
                <a:lnTo>
                  <a:pt x="159" y="109"/>
                </a:lnTo>
                <a:lnTo>
                  <a:pt x="156" y="111"/>
                </a:lnTo>
                <a:lnTo>
                  <a:pt x="152" y="108"/>
                </a:lnTo>
                <a:lnTo>
                  <a:pt x="147" y="107"/>
                </a:lnTo>
                <a:lnTo>
                  <a:pt x="144" y="106"/>
                </a:lnTo>
                <a:lnTo>
                  <a:pt x="139" y="103"/>
                </a:lnTo>
                <a:lnTo>
                  <a:pt x="135" y="102"/>
                </a:lnTo>
                <a:lnTo>
                  <a:pt x="128" y="100"/>
                </a:lnTo>
                <a:lnTo>
                  <a:pt x="121" y="95"/>
                </a:lnTo>
                <a:lnTo>
                  <a:pt x="111" y="93"/>
                </a:lnTo>
                <a:lnTo>
                  <a:pt x="104" y="88"/>
                </a:lnTo>
                <a:lnTo>
                  <a:pt x="94" y="84"/>
                </a:lnTo>
                <a:lnTo>
                  <a:pt x="85" y="79"/>
                </a:lnTo>
                <a:lnTo>
                  <a:pt x="75" y="76"/>
                </a:lnTo>
                <a:lnTo>
                  <a:pt x="66" y="72"/>
                </a:lnTo>
                <a:lnTo>
                  <a:pt x="56" y="69"/>
                </a:lnTo>
                <a:lnTo>
                  <a:pt x="46" y="65"/>
                </a:lnTo>
                <a:lnTo>
                  <a:pt x="37" y="64"/>
                </a:lnTo>
                <a:lnTo>
                  <a:pt x="28" y="62"/>
                </a:lnTo>
                <a:lnTo>
                  <a:pt x="20" y="62"/>
                </a:lnTo>
                <a:lnTo>
                  <a:pt x="12" y="62"/>
                </a:lnTo>
                <a:lnTo>
                  <a:pt x="6" y="63"/>
                </a:lnTo>
                <a:lnTo>
                  <a:pt x="0" y="65"/>
                </a:lnTo>
              </a:path>
            </a:pathLst>
          </a:custGeom>
          <a:solidFill>
            <a:schemeClr val="tx1"/>
          </a:solidFill>
          <a:ln w="9525" cap="rnd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4969" name="Freeform 9"/>
          <p:cNvSpPr>
            <a:spLocks/>
          </p:cNvSpPr>
          <p:nvPr/>
        </p:nvSpPr>
        <p:spPr bwMode="auto">
          <a:xfrm>
            <a:off x="7515225" y="6257925"/>
            <a:ext cx="1524000" cy="533400"/>
          </a:xfrm>
          <a:custGeom>
            <a:avLst/>
            <a:gdLst/>
            <a:ahLst/>
            <a:cxnLst>
              <a:cxn ang="0">
                <a:pos x="285" y="7"/>
              </a:cxn>
              <a:cxn ang="0">
                <a:pos x="234" y="15"/>
              </a:cxn>
              <a:cxn ang="0">
                <a:pos x="184" y="52"/>
              </a:cxn>
              <a:cxn ang="0">
                <a:pos x="133" y="82"/>
              </a:cxn>
              <a:cxn ang="0">
                <a:pos x="83" y="89"/>
              </a:cxn>
              <a:cxn ang="0">
                <a:pos x="34" y="104"/>
              </a:cxn>
              <a:cxn ang="0">
                <a:pos x="0" y="141"/>
              </a:cxn>
              <a:cxn ang="0">
                <a:pos x="0" y="186"/>
              </a:cxn>
              <a:cxn ang="0">
                <a:pos x="17" y="231"/>
              </a:cxn>
              <a:cxn ang="0">
                <a:pos x="66" y="238"/>
              </a:cxn>
              <a:cxn ang="0">
                <a:pos x="117" y="223"/>
              </a:cxn>
              <a:cxn ang="0">
                <a:pos x="159" y="238"/>
              </a:cxn>
              <a:cxn ang="0">
                <a:pos x="201" y="283"/>
              </a:cxn>
              <a:cxn ang="0">
                <a:pos x="251" y="313"/>
              </a:cxn>
              <a:cxn ang="0">
                <a:pos x="310" y="313"/>
              </a:cxn>
              <a:cxn ang="0">
                <a:pos x="361" y="305"/>
              </a:cxn>
              <a:cxn ang="0">
                <a:pos x="411" y="328"/>
              </a:cxn>
              <a:cxn ang="0">
                <a:pos x="461" y="357"/>
              </a:cxn>
              <a:cxn ang="0">
                <a:pos x="536" y="365"/>
              </a:cxn>
              <a:cxn ang="0">
                <a:pos x="654" y="365"/>
              </a:cxn>
              <a:cxn ang="0">
                <a:pos x="704" y="357"/>
              </a:cxn>
              <a:cxn ang="0">
                <a:pos x="755" y="350"/>
              </a:cxn>
              <a:cxn ang="0">
                <a:pos x="805" y="335"/>
              </a:cxn>
              <a:cxn ang="0">
                <a:pos x="855" y="328"/>
              </a:cxn>
              <a:cxn ang="0">
                <a:pos x="906" y="335"/>
              </a:cxn>
              <a:cxn ang="0">
                <a:pos x="956" y="350"/>
              </a:cxn>
              <a:cxn ang="0">
                <a:pos x="1040" y="365"/>
              </a:cxn>
              <a:cxn ang="0">
                <a:pos x="1133" y="365"/>
              </a:cxn>
              <a:cxn ang="0">
                <a:pos x="1217" y="357"/>
              </a:cxn>
              <a:cxn ang="0">
                <a:pos x="1267" y="328"/>
              </a:cxn>
              <a:cxn ang="0">
                <a:pos x="1325" y="298"/>
              </a:cxn>
              <a:cxn ang="0">
                <a:pos x="1376" y="283"/>
              </a:cxn>
              <a:cxn ang="0">
                <a:pos x="1426" y="275"/>
              </a:cxn>
              <a:cxn ang="0">
                <a:pos x="1443" y="254"/>
              </a:cxn>
              <a:cxn ang="0">
                <a:pos x="1417" y="208"/>
              </a:cxn>
              <a:cxn ang="0">
                <a:pos x="1443" y="164"/>
              </a:cxn>
              <a:cxn ang="0">
                <a:pos x="1443" y="119"/>
              </a:cxn>
              <a:cxn ang="0">
                <a:pos x="1400" y="82"/>
              </a:cxn>
              <a:cxn ang="0">
                <a:pos x="1351" y="82"/>
              </a:cxn>
              <a:cxn ang="0">
                <a:pos x="1301" y="82"/>
              </a:cxn>
              <a:cxn ang="0">
                <a:pos x="1250" y="74"/>
              </a:cxn>
              <a:cxn ang="0">
                <a:pos x="1200" y="67"/>
              </a:cxn>
              <a:cxn ang="0">
                <a:pos x="1150" y="74"/>
              </a:cxn>
              <a:cxn ang="0">
                <a:pos x="1107" y="59"/>
              </a:cxn>
              <a:cxn ang="0">
                <a:pos x="1057" y="30"/>
              </a:cxn>
              <a:cxn ang="0">
                <a:pos x="1006" y="22"/>
              </a:cxn>
              <a:cxn ang="0">
                <a:pos x="948" y="7"/>
              </a:cxn>
              <a:cxn ang="0">
                <a:pos x="898" y="22"/>
              </a:cxn>
              <a:cxn ang="0">
                <a:pos x="847" y="30"/>
              </a:cxn>
              <a:cxn ang="0">
                <a:pos x="797" y="30"/>
              </a:cxn>
              <a:cxn ang="0">
                <a:pos x="747" y="22"/>
              </a:cxn>
              <a:cxn ang="0">
                <a:pos x="696" y="7"/>
              </a:cxn>
              <a:cxn ang="0">
                <a:pos x="646" y="7"/>
              </a:cxn>
              <a:cxn ang="0">
                <a:pos x="596" y="22"/>
              </a:cxn>
              <a:cxn ang="0">
                <a:pos x="545" y="30"/>
              </a:cxn>
              <a:cxn ang="0">
                <a:pos x="486" y="7"/>
              </a:cxn>
              <a:cxn ang="0">
                <a:pos x="436" y="0"/>
              </a:cxn>
              <a:cxn ang="0">
                <a:pos x="385" y="0"/>
              </a:cxn>
              <a:cxn ang="0">
                <a:pos x="319" y="12"/>
              </a:cxn>
              <a:cxn ang="0">
                <a:pos x="268" y="59"/>
              </a:cxn>
              <a:cxn ang="0">
                <a:pos x="234" y="74"/>
              </a:cxn>
              <a:cxn ang="0">
                <a:pos x="217" y="57"/>
              </a:cxn>
            </a:cxnLst>
            <a:rect l="0" t="0" r="r" b="b"/>
            <a:pathLst>
              <a:path w="1453" h="374">
                <a:moveTo>
                  <a:pt x="319" y="12"/>
                </a:moveTo>
                <a:lnTo>
                  <a:pt x="285" y="7"/>
                </a:lnTo>
                <a:lnTo>
                  <a:pt x="260" y="7"/>
                </a:lnTo>
                <a:lnTo>
                  <a:pt x="234" y="15"/>
                </a:lnTo>
                <a:lnTo>
                  <a:pt x="209" y="37"/>
                </a:lnTo>
                <a:lnTo>
                  <a:pt x="184" y="52"/>
                </a:lnTo>
                <a:lnTo>
                  <a:pt x="159" y="67"/>
                </a:lnTo>
                <a:lnTo>
                  <a:pt x="133" y="82"/>
                </a:lnTo>
                <a:lnTo>
                  <a:pt x="109" y="89"/>
                </a:lnTo>
                <a:lnTo>
                  <a:pt x="83" y="89"/>
                </a:lnTo>
                <a:lnTo>
                  <a:pt x="58" y="89"/>
                </a:lnTo>
                <a:lnTo>
                  <a:pt x="34" y="104"/>
                </a:lnTo>
                <a:lnTo>
                  <a:pt x="8" y="119"/>
                </a:lnTo>
                <a:lnTo>
                  <a:pt x="0" y="141"/>
                </a:lnTo>
                <a:lnTo>
                  <a:pt x="0" y="164"/>
                </a:lnTo>
                <a:lnTo>
                  <a:pt x="0" y="186"/>
                </a:lnTo>
                <a:lnTo>
                  <a:pt x="8" y="208"/>
                </a:lnTo>
                <a:lnTo>
                  <a:pt x="17" y="231"/>
                </a:lnTo>
                <a:lnTo>
                  <a:pt x="42" y="231"/>
                </a:lnTo>
                <a:lnTo>
                  <a:pt x="66" y="238"/>
                </a:lnTo>
                <a:lnTo>
                  <a:pt x="92" y="238"/>
                </a:lnTo>
                <a:lnTo>
                  <a:pt x="117" y="223"/>
                </a:lnTo>
                <a:lnTo>
                  <a:pt x="142" y="216"/>
                </a:lnTo>
                <a:lnTo>
                  <a:pt x="159" y="238"/>
                </a:lnTo>
                <a:lnTo>
                  <a:pt x="176" y="261"/>
                </a:lnTo>
                <a:lnTo>
                  <a:pt x="201" y="283"/>
                </a:lnTo>
                <a:lnTo>
                  <a:pt x="226" y="298"/>
                </a:lnTo>
                <a:lnTo>
                  <a:pt x="251" y="313"/>
                </a:lnTo>
                <a:lnTo>
                  <a:pt x="285" y="321"/>
                </a:lnTo>
                <a:lnTo>
                  <a:pt x="310" y="313"/>
                </a:lnTo>
                <a:lnTo>
                  <a:pt x="335" y="305"/>
                </a:lnTo>
                <a:lnTo>
                  <a:pt x="361" y="305"/>
                </a:lnTo>
                <a:lnTo>
                  <a:pt x="385" y="313"/>
                </a:lnTo>
                <a:lnTo>
                  <a:pt x="411" y="328"/>
                </a:lnTo>
                <a:lnTo>
                  <a:pt x="436" y="335"/>
                </a:lnTo>
                <a:lnTo>
                  <a:pt x="461" y="357"/>
                </a:lnTo>
                <a:lnTo>
                  <a:pt x="486" y="365"/>
                </a:lnTo>
                <a:lnTo>
                  <a:pt x="536" y="365"/>
                </a:lnTo>
                <a:lnTo>
                  <a:pt x="587" y="365"/>
                </a:lnTo>
                <a:lnTo>
                  <a:pt x="654" y="365"/>
                </a:lnTo>
                <a:lnTo>
                  <a:pt x="680" y="365"/>
                </a:lnTo>
                <a:lnTo>
                  <a:pt x="704" y="357"/>
                </a:lnTo>
                <a:lnTo>
                  <a:pt x="730" y="357"/>
                </a:lnTo>
                <a:lnTo>
                  <a:pt x="755" y="350"/>
                </a:lnTo>
                <a:lnTo>
                  <a:pt x="780" y="342"/>
                </a:lnTo>
                <a:lnTo>
                  <a:pt x="805" y="335"/>
                </a:lnTo>
                <a:lnTo>
                  <a:pt x="831" y="328"/>
                </a:lnTo>
                <a:lnTo>
                  <a:pt x="855" y="328"/>
                </a:lnTo>
                <a:lnTo>
                  <a:pt x="881" y="335"/>
                </a:lnTo>
                <a:lnTo>
                  <a:pt x="906" y="335"/>
                </a:lnTo>
                <a:lnTo>
                  <a:pt x="931" y="342"/>
                </a:lnTo>
                <a:lnTo>
                  <a:pt x="956" y="350"/>
                </a:lnTo>
                <a:lnTo>
                  <a:pt x="990" y="365"/>
                </a:lnTo>
                <a:lnTo>
                  <a:pt x="1040" y="365"/>
                </a:lnTo>
                <a:lnTo>
                  <a:pt x="1107" y="373"/>
                </a:lnTo>
                <a:lnTo>
                  <a:pt x="1133" y="365"/>
                </a:lnTo>
                <a:lnTo>
                  <a:pt x="1183" y="365"/>
                </a:lnTo>
                <a:lnTo>
                  <a:pt x="1217" y="357"/>
                </a:lnTo>
                <a:lnTo>
                  <a:pt x="1241" y="335"/>
                </a:lnTo>
                <a:lnTo>
                  <a:pt x="1267" y="328"/>
                </a:lnTo>
                <a:lnTo>
                  <a:pt x="1301" y="313"/>
                </a:lnTo>
                <a:lnTo>
                  <a:pt x="1325" y="298"/>
                </a:lnTo>
                <a:lnTo>
                  <a:pt x="1351" y="290"/>
                </a:lnTo>
                <a:lnTo>
                  <a:pt x="1376" y="283"/>
                </a:lnTo>
                <a:lnTo>
                  <a:pt x="1400" y="275"/>
                </a:lnTo>
                <a:lnTo>
                  <a:pt x="1426" y="275"/>
                </a:lnTo>
                <a:lnTo>
                  <a:pt x="1452" y="275"/>
                </a:lnTo>
                <a:lnTo>
                  <a:pt x="1443" y="254"/>
                </a:lnTo>
                <a:lnTo>
                  <a:pt x="1426" y="231"/>
                </a:lnTo>
                <a:lnTo>
                  <a:pt x="1417" y="208"/>
                </a:lnTo>
                <a:lnTo>
                  <a:pt x="1426" y="186"/>
                </a:lnTo>
                <a:lnTo>
                  <a:pt x="1443" y="164"/>
                </a:lnTo>
                <a:lnTo>
                  <a:pt x="1452" y="141"/>
                </a:lnTo>
                <a:lnTo>
                  <a:pt x="1443" y="119"/>
                </a:lnTo>
                <a:lnTo>
                  <a:pt x="1426" y="97"/>
                </a:lnTo>
                <a:lnTo>
                  <a:pt x="1400" y="82"/>
                </a:lnTo>
                <a:lnTo>
                  <a:pt x="1376" y="82"/>
                </a:lnTo>
                <a:lnTo>
                  <a:pt x="1351" y="82"/>
                </a:lnTo>
                <a:lnTo>
                  <a:pt x="1325" y="82"/>
                </a:lnTo>
                <a:lnTo>
                  <a:pt x="1301" y="82"/>
                </a:lnTo>
                <a:lnTo>
                  <a:pt x="1275" y="82"/>
                </a:lnTo>
                <a:lnTo>
                  <a:pt x="1250" y="74"/>
                </a:lnTo>
                <a:lnTo>
                  <a:pt x="1225" y="67"/>
                </a:lnTo>
                <a:lnTo>
                  <a:pt x="1200" y="67"/>
                </a:lnTo>
                <a:lnTo>
                  <a:pt x="1174" y="67"/>
                </a:lnTo>
                <a:lnTo>
                  <a:pt x="1150" y="74"/>
                </a:lnTo>
                <a:lnTo>
                  <a:pt x="1124" y="82"/>
                </a:lnTo>
                <a:lnTo>
                  <a:pt x="1107" y="59"/>
                </a:lnTo>
                <a:lnTo>
                  <a:pt x="1082" y="45"/>
                </a:lnTo>
                <a:lnTo>
                  <a:pt x="1057" y="30"/>
                </a:lnTo>
                <a:lnTo>
                  <a:pt x="1032" y="30"/>
                </a:lnTo>
                <a:lnTo>
                  <a:pt x="1006" y="22"/>
                </a:lnTo>
                <a:lnTo>
                  <a:pt x="973" y="15"/>
                </a:lnTo>
                <a:lnTo>
                  <a:pt x="948" y="7"/>
                </a:lnTo>
                <a:lnTo>
                  <a:pt x="922" y="7"/>
                </a:lnTo>
                <a:lnTo>
                  <a:pt x="898" y="22"/>
                </a:lnTo>
                <a:lnTo>
                  <a:pt x="872" y="30"/>
                </a:lnTo>
                <a:lnTo>
                  <a:pt x="847" y="30"/>
                </a:lnTo>
                <a:lnTo>
                  <a:pt x="822" y="30"/>
                </a:lnTo>
                <a:lnTo>
                  <a:pt x="797" y="30"/>
                </a:lnTo>
                <a:lnTo>
                  <a:pt x="771" y="30"/>
                </a:lnTo>
                <a:lnTo>
                  <a:pt x="747" y="22"/>
                </a:lnTo>
                <a:lnTo>
                  <a:pt x="721" y="15"/>
                </a:lnTo>
                <a:lnTo>
                  <a:pt x="696" y="7"/>
                </a:lnTo>
                <a:lnTo>
                  <a:pt x="671" y="7"/>
                </a:lnTo>
                <a:lnTo>
                  <a:pt x="646" y="7"/>
                </a:lnTo>
                <a:lnTo>
                  <a:pt x="620" y="7"/>
                </a:lnTo>
                <a:lnTo>
                  <a:pt x="596" y="22"/>
                </a:lnTo>
                <a:lnTo>
                  <a:pt x="570" y="30"/>
                </a:lnTo>
                <a:lnTo>
                  <a:pt x="545" y="30"/>
                </a:lnTo>
                <a:lnTo>
                  <a:pt x="520" y="22"/>
                </a:lnTo>
                <a:lnTo>
                  <a:pt x="486" y="7"/>
                </a:lnTo>
                <a:lnTo>
                  <a:pt x="461" y="7"/>
                </a:lnTo>
                <a:lnTo>
                  <a:pt x="436" y="0"/>
                </a:lnTo>
                <a:lnTo>
                  <a:pt x="411" y="0"/>
                </a:lnTo>
                <a:lnTo>
                  <a:pt x="385" y="0"/>
                </a:lnTo>
                <a:lnTo>
                  <a:pt x="361" y="7"/>
                </a:lnTo>
                <a:lnTo>
                  <a:pt x="319" y="12"/>
                </a:lnTo>
                <a:lnTo>
                  <a:pt x="293" y="45"/>
                </a:lnTo>
                <a:lnTo>
                  <a:pt x="268" y="59"/>
                </a:lnTo>
                <a:lnTo>
                  <a:pt x="260" y="82"/>
                </a:lnTo>
                <a:lnTo>
                  <a:pt x="234" y="74"/>
                </a:lnTo>
                <a:lnTo>
                  <a:pt x="209" y="67"/>
                </a:lnTo>
                <a:lnTo>
                  <a:pt x="217" y="57"/>
                </a:lnTo>
              </a:path>
            </a:pathLst>
          </a:custGeom>
          <a:gradFill rotWithShape="0">
            <a:gsLst>
              <a:gs pos="0">
                <a:srgbClr val="CC9900">
                  <a:gamma/>
                  <a:tint val="20392"/>
                  <a:invGamma/>
                </a:srgbClr>
              </a:gs>
              <a:gs pos="100000">
                <a:srgbClr val="CC9900"/>
              </a:gs>
            </a:gsLst>
            <a:lin ang="5400000" scaled="1"/>
          </a:gradFill>
          <a:ln w="12700" cap="rnd" cmpd="sng">
            <a:solidFill>
              <a:srgbClr val="996633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24970" name="Group 10"/>
          <p:cNvGrpSpPr>
            <a:grpSpLocks/>
          </p:cNvGrpSpPr>
          <p:nvPr/>
        </p:nvGrpSpPr>
        <p:grpSpPr bwMode="auto">
          <a:xfrm>
            <a:off x="7620000" y="5076825"/>
            <a:ext cx="1371600" cy="1600200"/>
            <a:chOff x="0" y="3182"/>
            <a:chExt cx="808" cy="998"/>
          </a:xfrm>
        </p:grpSpPr>
        <p:grpSp>
          <p:nvGrpSpPr>
            <p:cNvPr id="424971" name="Group 11"/>
            <p:cNvGrpSpPr>
              <a:grpSpLocks/>
            </p:cNvGrpSpPr>
            <p:nvPr/>
          </p:nvGrpSpPr>
          <p:grpSpPr bwMode="auto">
            <a:xfrm>
              <a:off x="0" y="3182"/>
              <a:ext cx="506" cy="927"/>
              <a:chOff x="1685" y="1023"/>
              <a:chExt cx="506" cy="927"/>
            </a:xfrm>
          </p:grpSpPr>
          <p:sp>
            <p:nvSpPr>
              <p:cNvPr id="424972" name="Freeform 12"/>
              <p:cNvSpPr>
                <a:spLocks/>
              </p:cNvSpPr>
              <p:nvPr/>
            </p:nvSpPr>
            <p:spPr bwMode="ltGray">
              <a:xfrm>
                <a:off x="1733" y="1329"/>
                <a:ext cx="76" cy="621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11" y="269"/>
                  </a:cxn>
                  <a:cxn ang="0">
                    <a:pos x="22" y="442"/>
                  </a:cxn>
                  <a:cxn ang="0">
                    <a:pos x="30" y="570"/>
                  </a:cxn>
                  <a:cxn ang="0">
                    <a:pos x="28" y="620"/>
                  </a:cxn>
                  <a:cxn ang="0">
                    <a:pos x="44" y="620"/>
                  </a:cxn>
                  <a:cxn ang="0">
                    <a:pos x="49" y="546"/>
                  </a:cxn>
                  <a:cxn ang="0">
                    <a:pos x="52" y="434"/>
                  </a:cxn>
                  <a:cxn ang="0">
                    <a:pos x="58" y="329"/>
                  </a:cxn>
                  <a:cxn ang="0">
                    <a:pos x="61" y="250"/>
                  </a:cxn>
                  <a:cxn ang="0">
                    <a:pos x="67" y="135"/>
                  </a:cxn>
                  <a:cxn ang="0">
                    <a:pos x="75" y="36"/>
                  </a:cxn>
                  <a:cxn ang="0">
                    <a:pos x="70" y="11"/>
                  </a:cxn>
                  <a:cxn ang="0">
                    <a:pos x="62" y="0"/>
                  </a:cxn>
                  <a:cxn ang="0">
                    <a:pos x="53" y="121"/>
                  </a:cxn>
                  <a:cxn ang="0">
                    <a:pos x="45" y="224"/>
                  </a:cxn>
                  <a:cxn ang="0">
                    <a:pos x="43" y="305"/>
                  </a:cxn>
                  <a:cxn ang="0">
                    <a:pos x="40" y="390"/>
                  </a:cxn>
                  <a:cxn ang="0">
                    <a:pos x="34" y="475"/>
                  </a:cxn>
                  <a:cxn ang="0">
                    <a:pos x="25" y="327"/>
                  </a:cxn>
                  <a:cxn ang="0">
                    <a:pos x="15" y="187"/>
                  </a:cxn>
                  <a:cxn ang="0">
                    <a:pos x="0" y="54"/>
                  </a:cxn>
                </a:cxnLst>
                <a:rect l="0" t="0" r="r" b="b"/>
                <a:pathLst>
                  <a:path w="76" h="621">
                    <a:moveTo>
                      <a:pt x="0" y="54"/>
                    </a:moveTo>
                    <a:lnTo>
                      <a:pt x="11" y="269"/>
                    </a:lnTo>
                    <a:lnTo>
                      <a:pt x="22" y="442"/>
                    </a:lnTo>
                    <a:lnTo>
                      <a:pt x="30" y="570"/>
                    </a:lnTo>
                    <a:lnTo>
                      <a:pt x="28" y="620"/>
                    </a:lnTo>
                    <a:lnTo>
                      <a:pt x="44" y="620"/>
                    </a:lnTo>
                    <a:lnTo>
                      <a:pt x="49" y="546"/>
                    </a:lnTo>
                    <a:lnTo>
                      <a:pt x="52" y="434"/>
                    </a:lnTo>
                    <a:lnTo>
                      <a:pt x="58" y="329"/>
                    </a:lnTo>
                    <a:lnTo>
                      <a:pt x="61" y="250"/>
                    </a:lnTo>
                    <a:lnTo>
                      <a:pt x="67" y="135"/>
                    </a:lnTo>
                    <a:lnTo>
                      <a:pt x="75" y="36"/>
                    </a:lnTo>
                    <a:lnTo>
                      <a:pt x="70" y="11"/>
                    </a:lnTo>
                    <a:lnTo>
                      <a:pt x="62" y="0"/>
                    </a:lnTo>
                    <a:lnTo>
                      <a:pt x="53" y="121"/>
                    </a:lnTo>
                    <a:lnTo>
                      <a:pt x="45" y="224"/>
                    </a:lnTo>
                    <a:lnTo>
                      <a:pt x="43" y="305"/>
                    </a:lnTo>
                    <a:lnTo>
                      <a:pt x="40" y="390"/>
                    </a:lnTo>
                    <a:lnTo>
                      <a:pt x="34" y="475"/>
                    </a:lnTo>
                    <a:lnTo>
                      <a:pt x="25" y="327"/>
                    </a:lnTo>
                    <a:lnTo>
                      <a:pt x="15" y="187"/>
                    </a:lnTo>
                    <a:lnTo>
                      <a:pt x="0" y="54"/>
                    </a:lnTo>
                  </a:path>
                </a:pathLst>
              </a:custGeom>
              <a:solidFill>
                <a:srgbClr val="3C002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4973" name="Freeform 13"/>
              <p:cNvSpPr>
                <a:spLocks/>
              </p:cNvSpPr>
              <p:nvPr/>
            </p:nvSpPr>
            <p:spPr bwMode="ltGray">
              <a:xfrm>
                <a:off x="1790" y="1583"/>
                <a:ext cx="120" cy="349"/>
              </a:xfrm>
              <a:custGeom>
                <a:avLst/>
                <a:gdLst/>
                <a:ahLst/>
                <a:cxnLst>
                  <a:cxn ang="0">
                    <a:pos x="0" y="161"/>
                  </a:cxn>
                  <a:cxn ang="0">
                    <a:pos x="10" y="232"/>
                  </a:cxn>
                  <a:cxn ang="0">
                    <a:pos x="20" y="289"/>
                  </a:cxn>
                  <a:cxn ang="0">
                    <a:pos x="26" y="331"/>
                  </a:cxn>
                  <a:cxn ang="0">
                    <a:pos x="25" y="348"/>
                  </a:cxn>
                  <a:cxn ang="0">
                    <a:pos x="39" y="348"/>
                  </a:cxn>
                  <a:cxn ang="0">
                    <a:pos x="43" y="323"/>
                  </a:cxn>
                  <a:cxn ang="0">
                    <a:pos x="45" y="286"/>
                  </a:cxn>
                  <a:cxn ang="0">
                    <a:pos x="51" y="252"/>
                  </a:cxn>
                  <a:cxn ang="0">
                    <a:pos x="54" y="226"/>
                  </a:cxn>
                  <a:cxn ang="0">
                    <a:pos x="59" y="188"/>
                  </a:cxn>
                  <a:cxn ang="0">
                    <a:pos x="66" y="156"/>
                  </a:cxn>
                  <a:cxn ang="0">
                    <a:pos x="71" y="127"/>
                  </a:cxn>
                  <a:cxn ang="0">
                    <a:pos x="77" y="96"/>
                  </a:cxn>
                  <a:cxn ang="0">
                    <a:pos x="86" y="66"/>
                  </a:cxn>
                  <a:cxn ang="0">
                    <a:pos x="96" y="40"/>
                  </a:cxn>
                  <a:cxn ang="0">
                    <a:pos x="113" y="15"/>
                  </a:cxn>
                  <a:cxn ang="0">
                    <a:pos x="119" y="5"/>
                  </a:cxn>
                  <a:cxn ang="0">
                    <a:pos x="112" y="0"/>
                  </a:cxn>
                  <a:cxn ang="0">
                    <a:pos x="101" y="10"/>
                  </a:cxn>
                  <a:cxn ang="0">
                    <a:pos x="86" y="33"/>
                  </a:cxn>
                  <a:cxn ang="0">
                    <a:pos x="75" y="57"/>
                  </a:cxn>
                  <a:cxn ang="0">
                    <a:pos x="66" y="81"/>
                  </a:cxn>
                  <a:cxn ang="0">
                    <a:pos x="60" y="113"/>
                  </a:cxn>
                  <a:cxn ang="0">
                    <a:pos x="55" y="144"/>
                  </a:cxn>
                  <a:cxn ang="0">
                    <a:pos x="47" y="184"/>
                  </a:cxn>
                  <a:cxn ang="0">
                    <a:pos x="40" y="217"/>
                  </a:cxn>
                  <a:cxn ang="0">
                    <a:pos x="37" y="244"/>
                  </a:cxn>
                  <a:cxn ang="0">
                    <a:pos x="36" y="272"/>
                  </a:cxn>
                  <a:cxn ang="0">
                    <a:pos x="30" y="300"/>
                  </a:cxn>
                  <a:cxn ang="0">
                    <a:pos x="22" y="251"/>
                  </a:cxn>
                  <a:cxn ang="0">
                    <a:pos x="13" y="205"/>
                  </a:cxn>
                  <a:cxn ang="0">
                    <a:pos x="0" y="161"/>
                  </a:cxn>
                </a:cxnLst>
                <a:rect l="0" t="0" r="r" b="b"/>
                <a:pathLst>
                  <a:path w="120" h="349">
                    <a:moveTo>
                      <a:pt x="0" y="161"/>
                    </a:moveTo>
                    <a:lnTo>
                      <a:pt x="10" y="232"/>
                    </a:lnTo>
                    <a:lnTo>
                      <a:pt x="20" y="289"/>
                    </a:lnTo>
                    <a:lnTo>
                      <a:pt x="26" y="331"/>
                    </a:lnTo>
                    <a:lnTo>
                      <a:pt x="25" y="348"/>
                    </a:lnTo>
                    <a:lnTo>
                      <a:pt x="39" y="348"/>
                    </a:lnTo>
                    <a:lnTo>
                      <a:pt x="43" y="323"/>
                    </a:lnTo>
                    <a:lnTo>
                      <a:pt x="45" y="286"/>
                    </a:lnTo>
                    <a:lnTo>
                      <a:pt x="51" y="252"/>
                    </a:lnTo>
                    <a:lnTo>
                      <a:pt x="54" y="226"/>
                    </a:lnTo>
                    <a:lnTo>
                      <a:pt x="59" y="188"/>
                    </a:lnTo>
                    <a:lnTo>
                      <a:pt x="66" y="156"/>
                    </a:lnTo>
                    <a:lnTo>
                      <a:pt x="71" y="127"/>
                    </a:lnTo>
                    <a:lnTo>
                      <a:pt x="77" y="96"/>
                    </a:lnTo>
                    <a:lnTo>
                      <a:pt x="86" y="66"/>
                    </a:lnTo>
                    <a:lnTo>
                      <a:pt x="96" y="40"/>
                    </a:lnTo>
                    <a:lnTo>
                      <a:pt x="113" y="15"/>
                    </a:lnTo>
                    <a:lnTo>
                      <a:pt x="119" y="5"/>
                    </a:lnTo>
                    <a:lnTo>
                      <a:pt x="112" y="0"/>
                    </a:lnTo>
                    <a:lnTo>
                      <a:pt x="101" y="10"/>
                    </a:lnTo>
                    <a:lnTo>
                      <a:pt x="86" y="33"/>
                    </a:lnTo>
                    <a:lnTo>
                      <a:pt x="75" y="57"/>
                    </a:lnTo>
                    <a:lnTo>
                      <a:pt x="66" y="81"/>
                    </a:lnTo>
                    <a:lnTo>
                      <a:pt x="60" y="113"/>
                    </a:lnTo>
                    <a:lnTo>
                      <a:pt x="55" y="144"/>
                    </a:lnTo>
                    <a:lnTo>
                      <a:pt x="47" y="184"/>
                    </a:lnTo>
                    <a:lnTo>
                      <a:pt x="40" y="217"/>
                    </a:lnTo>
                    <a:lnTo>
                      <a:pt x="37" y="244"/>
                    </a:lnTo>
                    <a:lnTo>
                      <a:pt x="36" y="272"/>
                    </a:lnTo>
                    <a:lnTo>
                      <a:pt x="30" y="300"/>
                    </a:lnTo>
                    <a:lnTo>
                      <a:pt x="22" y="251"/>
                    </a:lnTo>
                    <a:lnTo>
                      <a:pt x="13" y="205"/>
                    </a:lnTo>
                    <a:lnTo>
                      <a:pt x="0" y="161"/>
                    </a:lnTo>
                  </a:path>
                </a:pathLst>
              </a:custGeom>
              <a:solidFill>
                <a:srgbClr val="3C002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4974" name="Freeform 14"/>
              <p:cNvSpPr>
                <a:spLocks/>
              </p:cNvSpPr>
              <p:nvPr/>
            </p:nvSpPr>
            <p:spPr bwMode="ltGray">
              <a:xfrm>
                <a:off x="1685" y="1239"/>
                <a:ext cx="266" cy="391"/>
              </a:xfrm>
              <a:custGeom>
                <a:avLst/>
                <a:gdLst/>
                <a:ahLst/>
                <a:cxnLst>
                  <a:cxn ang="0">
                    <a:pos x="107" y="123"/>
                  </a:cxn>
                  <a:cxn ang="0">
                    <a:pos x="116" y="135"/>
                  </a:cxn>
                  <a:cxn ang="0">
                    <a:pos x="163" y="114"/>
                  </a:cxn>
                  <a:cxn ang="0">
                    <a:pos x="211" y="81"/>
                  </a:cxn>
                  <a:cxn ang="0">
                    <a:pos x="233" y="46"/>
                  </a:cxn>
                  <a:cxn ang="0">
                    <a:pos x="220" y="76"/>
                  </a:cxn>
                  <a:cxn ang="0">
                    <a:pos x="183" y="109"/>
                  </a:cxn>
                  <a:cxn ang="0">
                    <a:pos x="142" y="138"/>
                  </a:cxn>
                  <a:cxn ang="0">
                    <a:pos x="102" y="159"/>
                  </a:cxn>
                  <a:cxn ang="0">
                    <a:pos x="119" y="178"/>
                  </a:cxn>
                  <a:cxn ang="0">
                    <a:pos x="155" y="180"/>
                  </a:cxn>
                  <a:cxn ang="0">
                    <a:pos x="202" y="187"/>
                  </a:cxn>
                  <a:cxn ang="0">
                    <a:pos x="239" y="204"/>
                  </a:cxn>
                  <a:cxn ang="0">
                    <a:pos x="251" y="215"/>
                  </a:cxn>
                  <a:cxn ang="0">
                    <a:pos x="213" y="204"/>
                  </a:cxn>
                  <a:cxn ang="0">
                    <a:pos x="162" y="198"/>
                  </a:cxn>
                  <a:cxn ang="0">
                    <a:pos x="114" y="195"/>
                  </a:cxn>
                  <a:cxn ang="0">
                    <a:pos x="88" y="203"/>
                  </a:cxn>
                  <a:cxn ang="0">
                    <a:pos x="93" y="248"/>
                  </a:cxn>
                  <a:cxn ang="0">
                    <a:pos x="93" y="307"/>
                  </a:cxn>
                  <a:cxn ang="0">
                    <a:pos x="77" y="354"/>
                  </a:cxn>
                  <a:cxn ang="0">
                    <a:pos x="46" y="390"/>
                  </a:cxn>
                  <a:cxn ang="0">
                    <a:pos x="50" y="346"/>
                  </a:cxn>
                  <a:cxn ang="0">
                    <a:pos x="61" y="299"/>
                  </a:cxn>
                  <a:cxn ang="0">
                    <a:pos x="67" y="238"/>
                  </a:cxn>
                  <a:cxn ang="0">
                    <a:pos x="64" y="198"/>
                  </a:cxn>
                  <a:cxn ang="0">
                    <a:pos x="48" y="221"/>
                  </a:cxn>
                  <a:cxn ang="0">
                    <a:pos x="39" y="273"/>
                  </a:cxn>
                  <a:cxn ang="0">
                    <a:pos x="32" y="325"/>
                  </a:cxn>
                  <a:cxn ang="0">
                    <a:pos x="10" y="364"/>
                  </a:cxn>
                  <a:cxn ang="0">
                    <a:pos x="2" y="364"/>
                  </a:cxn>
                  <a:cxn ang="0">
                    <a:pos x="2" y="324"/>
                  </a:cxn>
                  <a:cxn ang="0">
                    <a:pos x="17" y="287"/>
                  </a:cxn>
                  <a:cxn ang="0">
                    <a:pos x="34" y="239"/>
                  </a:cxn>
                  <a:cxn ang="0">
                    <a:pos x="42" y="204"/>
                  </a:cxn>
                  <a:cxn ang="0">
                    <a:pos x="26" y="182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13" y="161"/>
                  </a:cxn>
                  <a:cxn ang="0">
                    <a:pos x="13" y="138"/>
                  </a:cxn>
                  <a:cxn ang="0">
                    <a:pos x="2" y="105"/>
                  </a:cxn>
                  <a:cxn ang="0">
                    <a:pos x="2" y="105"/>
                  </a:cxn>
                  <a:cxn ang="0">
                    <a:pos x="2" y="105"/>
                  </a:cxn>
                  <a:cxn ang="0">
                    <a:pos x="2" y="105"/>
                  </a:cxn>
                  <a:cxn ang="0">
                    <a:pos x="24" y="122"/>
                  </a:cxn>
                  <a:cxn ang="0">
                    <a:pos x="53" y="157"/>
                  </a:cxn>
                  <a:cxn ang="0">
                    <a:pos x="55" y="130"/>
                  </a:cxn>
                  <a:cxn ang="0">
                    <a:pos x="24" y="91"/>
                  </a:cxn>
                  <a:cxn ang="0">
                    <a:pos x="2" y="65"/>
                  </a:cxn>
                  <a:cxn ang="0">
                    <a:pos x="2" y="65"/>
                  </a:cxn>
                  <a:cxn ang="0">
                    <a:pos x="2" y="48"/>
                  </a:cxn>
                  <a:cxn ang="0">
                    <a:pos x="30" y="87"/>
                  </a:cxn>
                  <a:cxn ang="0">
                    <a:pos x="61" y="138"/>
                  </a:cxn>
                  <a:cxn ang="0">
                    <a:pos x="80" y="127"/>
                  </a:cxn>
                  <a:cxn ang="0">
                    <a:pos x="106" y="87"/>
                  </a:cxn>
                  <a:cxn ang="0">
                    <a:pos x="139" y="39"/>
                  </a:cxn>
                  <a:cxn ang="0">
                    <a:pos x="165" y="6"/>
                  </a:cxn>
                  <a:cxn ang="0">
                    <a:pos x="163" y="29"/>
                  </a:cxn>
                  <a:cxn ang="0">
                    <a:pos x="137" y="76"/>
                  </a:cxn>
                </a:cxnLst>
                <a:rect l="0" t="0" r="r" b="b"/>
                <a:pathLst>
                  <a:path w="266" h="391">
                    <a:moveTo>
                      <a:pt x="124" y="95"/>
                    </a:moveTo>
                    <a:lnTo>
                      <a:pt x="119" y="101"/>
                    </a:lnTo>
                    <a:lnTo>
                      <a:pt x="115" y="108"/>
                    </a:lnTo>
                    <a:lnTo>
                      <a:pt x="111" y="115"/>
                    </a:lnTo>
                    <a:lnTo>
                      <a:pt x="107" y="123"/>
                    </a:lnTo>
                    <a:lnTo>
                      <a:pt x="104" y="129"/>
                    </a:lnTo>
                    <a:lnTo>
                      <a:pt x="102" y="136"/>
                    </a:lnTo>
                    <a:lnTo>
                      <a:pt x="100" y="142"/>
                    </a:lnTo>
                    <a:lnTo>
                      <a:pt x="107" y="138"/>
                    </a:lnTo>
                    <a:lnTo>
                      <a:pt x="116" y="135"/>
                    </a:lnTo>
                    <a:lnTo>
                      <a:pt x="125" y="131"/>
                    </a:lnTo>
                    <a:lnTo>
                      <a:pt x="134" y="127"/>
                    </a:lnTo>
                    <a:lnTo>
                      <a:pt x="144" y="124"/>
                    </a:lnTo>
                    <a:lnTo>
                      <a:pt x="154" y="119"/>
                    </a:lnTo>
                    <a:lnTo>
                      <a:pt x="163" y="114"/>
                    </a:lnTo>
                    <a:lnTo>
                      <a:pt x="175" y="107"/>
                    </a:lnTo>
                    <a:lnTo>
                      <a:pt x="184" y="101"/>
                    </a:lnTo>
                    <a:lnTo>
                      <a:pt x="195" y="93"/>
                    </a:lnTo>
                    <a:lnTo>
                      <a:pt x="203" y="89"/>
                    </a:lnTo>
                    <a:lnTo>
                      <a:pt x="211" y="81"/>
                    </a:lnTo>
                    <a:lnTo>
                      <a:pt x="218" y="75"/>
                    </a:lnTo>
                    <a:lnTo>
                      <a:pt x="224" y="66"/>
                    </a:lnTo>
                    <a:lnTo>
                      <a:pt x="227" y="59"/>
                    </a:lnTo>
                    <a:lnTo>
                      <a:pt x="230" y="51"/>
                    </a:lnTo>
                    <a:lnTo>
                      <a:pt x="233" y="46"/>
                    </a:lnTo>
                    <a:lnTo>
                      <a:pt x="233" y="52"/>
                    </a:lnTo>
                    <a:lnTo>
                      <a:pt x="233" y="56"/>
                    </a:lnTo>
                    <a:lnTo>
                      <a:pt x="231" y="61"/>
                    </a:lnTo>
                    <a:lnTo>
                      <a:pt x="227" y="67"/>
                    </a:lnTo>
                    <a:lnTo>
                      <a:pt x="220" y="76"/>
                    </a:lnTo>
                    <a:lnTo>
                      <a:pt x="217" y="83"/>
                    </a:lnTo>
                    <a:lnTo>
                      <a:pt x="210" y="88"/>
                    </a:lnTo>
                    <a:lnTo>
                      <a:pt x="202" y="94"/>
                    </a:lnTo>
                    <a:lnTo>
                      <a:pt x="192" y="101"/>
                    </a:lnTo>
                    <a:lnTo>
                      <a:pt x="183" y="109"/>
                    </a:lnTo>
                    <a:lnTo>
                      <a:pt x="173" y="116"/>
                    </a:lnTo>
                    <a:lnTo>
                      <a:pt x="167" y="122"/>
                    </a:lnTo>
                    <a:lnTo>
                      <a:pt x="159" y="129"/>
                    </a:lnTo>
                    <a:lnTo>
                      <a:pt x="151" y="133"/>
                    </a:lnTo>
                    <a:lnTo>
                      <a:pt x="142" y="138"/>
                    </a:lnTo>
                    <a:lnTo>
                      <a:pt x="133" y="143"/>
                    </a:lnTo>
                    <a:lnTo>
                      <a:pt x="125" y="148"/>
                    </a:lnTo>
                    <a:lnTo>
                      <a:pt x="118" y="152"/>
                    </a:lnTo>
                    <a:lnTo>
                      <a:pt x="109" y="156"/>
                    </a:lnTo>
                    <a:lnTo>
                      <a:pt x="102" y="159"/>
                    </a:lnTo>
                    <a:lnTo>
                      <a:pt x="100" y="161"/>
                    </a:lnTo>
                    <a:lnTo>
                      <a:pt x="102" y="165"/>
                    </a:lnTo>
                    <a:lnTo>
                      <a:pt x="106" y="170"/>
                    </a:lnTo>
                    <a:lnTo>
                      <a:pt x="110" y="176"/>
                    </a:lnTo>
                    <a:lnTo>
                      <a:pt x="119" y="178"/>
                    </a:lnTo>
                    <a:lnTo>
                      <a:pt x="125" y="178"/>
                    </a:lnTo>
                    <a:lnTo>
                      <a:pt x="135" y="180"/>
                    </a:lnTo>
                    <a:lnTo>
                      <a:pt x="144" y="180"/>
                    </a:lnTo>
                    <a:lnTo>
                      <a:pt x="144" y="180"/>
                    </a:lnTo>
                    <a:lnTo>
                      <a:pt x="155" y="180"/>
                    </a:lnTo>
                    <a:lnTo>
                      <a:pt x="165" y="182"/>
                    </a:lnTo>
                    <a:lnTo>
                      <a:pt x="175" y="182"/>
                    </a:lnTo>
                    <a:lnTo>
                      <a:pt x="185" y="184"/>
                    </a:lnTo>
                    <a:lnTo>
                      <a:pt x="193" y="185"/>
                    </a:lnTo>
                    <a:lnTo>
                      <a:pt x="202" y="187"/>
                    </a:lnTo>
                    <a:lnTo>
                      <a:pt x="208" y="189"/>
                    </a:lnTo>
                    <a:lnTo>
                      <a:pt x="215" y="193"/>
                    </a:lnTo>
                    <a:lnTo>
                      <a:pt x="221" y="196"/>
                    </a:lnTo>
                    <a:lnTo>
                      <a:pt x="229" y="200"/>
                    </a:lnTo>
                    <a:lnTo>
                      <a:pt x="239" y="204"/>
                    </a:lnTo>
                    <a:lnTo>
                      <a:pt x="249" y="208"/>
                    </a:lnTo>
                    <a:lnTo>
                      <a:pt x="256" y="211"/>
                    </a:lnTo>
                    <a:lnTo>
                      <a:pt x="265" y="214"/>
                    </a:lnTo>
                    <a:lnTo>
                      <a:pt x="258" y="215"/>
                    </a:lnTo>
                    <a:lnTo>
                      <a:pt x="251" y="215"/>
                    </a:lnTo>
                    <a:lnTo>
                      <a:pt x="244" y="213"/>
                    </a:lnTo>
                    <a:lnTo>
                      <a:pt x="236" y="211"/>
                    </a:lnTo>
                    <a:lnTo>
                      <a:pt x="226" y="207"/>
                    </a:lnTo>
                    <a:lnTo>
                      <a:pt x="219" y="206"/>
                    </a:lnTo>
                    <a:lnTo>
                      <a:pt x="213" y="204"/>
                    </a:lnTo>
                    <a:lnTo>
                      <a:pt x="204" y="202"/>
                    </a:lnTo>
                    <a:lnTo>
                      <a:pt x="195" y="201"/>
                    </a:lnTo>
                    <a:lnTo>
                      <a:pt x="184" y="200"/>
                    </a:lnTo>
                    <a:lnTo>
                      <a:pt x="173" y="199"/>
                    </a:lnTo>
                    <a:lnTo>
                      <a:pt x="162" y="198"/>
                    </a:lnTo>
                    <a:lnTo>
                      <a:pt x="152" y="198"/>
                    </a:lnTo>
                    <a:lnTo>
                      <a:pt x="142" y="198"/>
                    </a:lnTo>
                    <a:lnTo>
                      <a:pt x="134" y="197"/>
                    </a:lnTo>
                    <a:lnTo>
                      <a:pt x="124" y="197"/>
                    </a:lnTo>
                    <a:lnTo>
                      <a:pt x="114" y="195"/>
                    </a:lnTo>
                    <a:lnTo>
                      <a:pt x="102" y="192"/>
                    </a:lnTo>
                    <a:lnTo>
                      <a:pt x="92" y="189"/>
                    </a:lnTo>
                    <a:lnTo>
                      <a:pt x="80" y="188"/>
                    </a:lnTo>
                    <a:lnTo>
                      <a:pt x="84" y="195"/>
                    </a:lnTo>
                    <a:lnTo>
                      <a:pt x="88" y="203"/>
                    </a:lnTo>
                    <a:lnTo>
                      <a:pt x="93" y="215"/>
                    </a:lnTo>
                    <a:lnTo>
                      <a:pt x="94" y="223"/>
                    </a:lnTo>
                    <a:lnTo>
                      <a:pt x="95" y="233"/>
                    </a:lnTo>
                    <a:lnTo>
                      <a:pt x="94" y="241"/>
                    </a:lnTo>
                    <a:lnTo>
                      <a:pt x="93" y="248"/>
                    </a:lnTo>
                    <a:lnTo>
                      <a:pt x="93" y="259"/>
                    </a:lnTo>
                    <a:lnTo>
                      <a:pt x="92" y="273"/>
                    </a:lnTo>
                    <a:lnTo>
                      <a:pt x="92" y="285"/>
                    </a:lnTo>
                    <a:lnTo>
                      <a:pt x="93" y="297"/>
                    </a:lnTo>
                    <a:lnTo>
                      <a:pt x="93" y="307"/>
                    </a:lnTo>
                    <a:lnTo>
                      <a:pt x="92" y="316"/>
                    </a:lnTo>
                    <a:lnTo>
                      <a:pt x="89" y="326"/>
                    </a:lnTo>
                    <a:lnTo>
                      <a:pt x="85" y="338"/>
                    </a:lnTo>
                    <a:lnTo>
                      <a:pt x="82" y="346"/>
                    </a:lnTo>
                    <a:lnTo>
                      <a:pt x="77" y="354"/>
                    </a:lnTo>
                    <a:lnTo>
                      <a:pt x="73" y="363"/>
                    </a:lnTo>
                    <a:lnTo>
                      <a:pt x="69" y="369"/>
                    </a:lnTo>
                    <a:lnTo>
                      <a:pt x="62" y="376"/>
                    </a:lnTo>
                    <a:lnTo>
                      <a:pt x="53" y="382"/>
                    </a:lnTo>
                    <a:lnTo>
                      <a:pt x="46" y="390"/>
                    </a:lnTo>
                    <a:lnTo>
                      <a:pt x="45" y="382"/>
                    </a:lnTo>
                    <a:lnTo>
                      <a:pt x="46" y="372"/>
                    </a:lnTo>
                    <a:lnTo>
                      <a:pt x="47" y="362"/>
                    </a:lnTo>
                    <a:lnTo>
                      <a:pt x="48" y="353"/>
                    </a:lnTo>
                    <a:lnTo>
                      <a:pt x="50" y="346"/>
                    </a:lnTo>
                    <a:lnTo>
                      <a:pt x="53" y="337"/>
                    </a:lnTo>
                    <a:lnTo>
                      <a:pt x="56" y="328"/>
                    </a:lnTo>
                    <a:lnTo>
                      <a:pt x="58" y="320"/>
                    </a:lnTo>
                    <a:lnTo>
                      <a:pt x="59" y="313"/>
                    </a:lnTo>
                    <a:lnTo>
                      <a:pt x="61" y="299"/>
                    </a:lnTo>
                    <a:lnTo>
                      <a:pt x="62" y="285"/>
                    </a:lnTo>
                    <a:lnTo>
                      <a:pt x="63" y="273"/>
                    </a:lnTo>
                    <a:lnTo>
                      <a:pt x="65" y="260"/>
                    </a:lnTo>
                    <a:lnTo>
                      <a:pt x="67" y="247"/>
                    </a:lnTo>
                    <a:lnTo>
                      <a:pt x="67" y="238"/>
                    </a:lnTo>
                    <a:lnTo>
                      <a:pt x="67" y="231"/>
                    </a:lnTo>
                    <a:lnTo>
                      <a:pt x="68" y="222"/>
                    </a:lnTo>
                    <a:lnTo>
                      <a:pt x="67" y="212"/>
                    </a:lnTo>
                    <a:lnTo>
                      <a:pt x="66" y="206"/>
                    </a:lnTo>
                    <a:lnTo>
                      <a:pt x="64" y="198"/>
                    </a:lnTo>
                    <a:lnTo>
                      <a:pt x="62" y="187"/>
                    </a:lnTo>
                    <a:lnTo>
                      <a:pt x="58" y="195"/>
                    </a:lnTo>
                    <a:lnTo>
                      <a:pt x="54" y="203"/>
                    </a:lnTo>
                    <a:lnTo>
                      <a:pt x="50" y="212"/>
                    </a:lnTo>
                    <a:lnTo>
                      <a:pt x="48" y="221"/>
                    </a:lnTo>
                    <a:lnTo>
                      <a:pt x="46" y="232"/>
                    </a:lnTo>
                    <a:lnTo>
                      <a:pt x="44" y="239"/>
                    </a:lnTo>
                    <a:lnTo>
                      <a:pt x="43" y="249"/>
                    </a:lnTo>
                    <a:lnTo>
                      <a:pt x="41" y="260"/>
                    </a:lnTo>
                    <a:lnTo>
                      <a:pt x="39" y="273"/>
                    </a:lnTo>
                    <a:lnTo>
                      <a:pt x="38" y="283"/>
                    </a:lnTo>
                    <a:lnTo>
                      <a:pt x="37" y="295"/>
                    </a:lnTo>
                    <a:lnTo>
                      <a:pt x="36" y="305"/>
                    </a:lnTo>
                    <a:lnTo>
                      <a:pt x="33" y="315"/>
                    </a:lnTo>
                    <a:lnTo>
                      <a:pt x="32" y="325"/>
                    </a:lnTo>
                    <a:lnTo>
                      <a:pt x="30" y="333"/>
                    </a:lnTo>
                    <a:lnTo>
                      <a:pt x="26" y="340"/>
                    </a:lnTo>
                    <a:lnTo>
                      <a:pt x="21" y="348"/>
                    </a:lnTo>
                    <a:lnTo>
                      <a:pt x="15" y="356"/>
                    </a:lnTo>
                    <a:lnTo>
                      <a:pt x="10" y="364"/>
                    </a:lnTo>
                    <a:lnTo>
                      <a:pt x="5" y="368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24"/>
                    </a:lnTo>
                    <a:lnTo>
                      <a:pt x="2" y="324"/>
                    </a:lnTo>
                    <a:lnTo>
                      <a:pt x="5" y="316"/>
                    </a:lnTo>
                    <a:lnTo>
                      <a:pt x="9" y="306"/>
                    </a:lnTo>
                    <a:lnTo>
                      <a:pt x="13" y="297"/>
                    </a:lnTo>
                    <a:lnTo>
                      <a:pt x="17" y="287"/>
                    </a:lnTo>
                    <a:lnTo>
                      <a:pt x="21" y="278"/>
                    </a:lnTo>
                    <a:lnTo>
                      <a:pt x="25" y="268"/>
                    </a:lnTo>
                    <a:lnTo>
                      <a:pt x="28" y="259"/>
                    </a:lnTo>
                    <a:lnTo>
                      <a:pt x="31" y="249"/>
                    </a:lnTo>
                    <a:lnTo>
                      <a:pt x="34" y="239"/>
                    </a:lnTo>
                    <a:lnTo>
                      <a:pt x="36" y="233"/>
                    </a:lnTo>
                    <a:lnTo>
                      <a:pt x="38" y="225"/>
                    </a:lnTo>
                    <a:lnTo>
                      <a:pt x="41" y="216"/>
                    </a:lnTo>
                    <a:lnTo>
                      <a:pt x="44" y="210"/>
                    </a:lnTo>
                    <a:lnTo>
                      <a:pt x="42" y="204"/>
                    </a:lnTo>
                    <a:lnTo>
                      <a:pt x="41" y="197"/>
                    </a:lnTo>
                    <a:lnTo>
                      <a:pt x="42" y="192"/>
                    </a:lnTo>
                    <a:lnTo>
                      <a:pt x="43" y="185"/>
                    </a:lnTo>
                    <a:lnTo>
                      <a:pt x="36" y="184"/>
                    </a:lnTo>
                    <a:lnTo>
                      <a:pt x="26" y="182"/>
                    </a:lnTo>
                    <a:lnTo>
                      <a:pt x="18" y="187"/>
                    </a:lnTo>
                    <a:lnTo>
                      <a:pt x="11" y="191"/>
                    </a:lnTo>
                    <a:lnTo>
                      <a:pt x="3" y="195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5" y="164"/>
                    </a:lnTo>
                    <a:lnTo>
                      <a:pt x="13" y="161"/>
                    </a:lnTo>
                    <a:lnTo>
                      <a:pt x="15" y="156"/>
                    </a:lnTo>
                    <a:lnTo>
                      <a:pt x="17" y="151"/>
                    </a:lnTo>
                    <a:lnTo>
                      <a:pt x="19" y="146"/>
                    </a:lnTo>
                    <a:lnTo>
                      <a:pt x="18" y="144"/>
                    </a:lnTo>
                    <a:lnTo>
                      <a:pt x="13" y="138"/>
                    </a:lnTo>
                    <a:lnTo>
                      <a:pt x="6" y="132"/>
                    </a:lnTo>
                    <a:lnTo>
                      <a:pt x="0" y="125"/>
                    </a:lnTo>
                    <a:lnTo>
                      <a:pt x="2" y="124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1" y="103"/>
                    </a:lnTo>
                    <a:lnTo>
                      <a:pt x="11" y="110"/>
                    </a:lnTo>
                    <a:lnTo>
                      <a:pt x="19" y="117"/>
                    </a:lnTo>
                    <a:lnTo>
                      <a:pt x="24" y="122"/>
                    </a:lnTo>
                    <a:lnTo>
                      <a:pt x="28" y="128"/>
                    </a:lnTo>
                    <a:lnTo>
                      <a:pt x="35" y="137"/>
                    </a:lnTo>
                    <a:lnTo>
                      <a:pt x="40" y="143"/>
                    </a:lnTo>
                    <a:lnTo>
                      <a:pt x="46" y="150"/>
                    </a:lnTo>
                    <a:lnTo>
                      <a:pt x="53" y="157"/>
                    </a:lnTo>
                    <a:lnTo>
                      <a:pt x="55" y="155"/>
                    </a:lnTo>
                    <a:lnTo>
                      <a:pt x="59" y="148"/>
                    </a:lnTo>
                    <a:lnTo>
                      <a:pt x="62" y="143"/>
                    </a:lnTo>
                    <a:lnTo>
                      <a:pt x="60" y="138"/>
                    </a:lnTo>
                    <a:lnTo>
                      <a:pt x="55" y="130"/>
                    </a:lnTo>
                    <a:lnTo>
                      <a:pt x="51" y="123"/>
                    </a:lnTo>
                    <a:lnTo>
                      <a:pt x="46" y="115"/>
                    </a:lnTo>
                    <a:lnTo>
                      <a:pt x="40" y="109"/>
                    </a:lnTo>
                    <a:lnTo>
                      <a:pt x="31" y="100"/>
                    </a:lnTo>
                    <a:lnTo>
                      <a:pt x="24" y="91"/>
                    </a:lnTo>
                    <a:lnTo>
                      <a:pt x="17" y="84"/>
                    </a:lnTo>
                    <a:lnTo>
                      <a:pt x="12" y="78"/>
                    </a:lnTo>
                    <a:lnTo>
                      <a:pt x="6" y="70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44"/>
                    </a:lnTo>
                    <a:lnTo>
                      <a:pt x="2" y="53"/>
                    </a:lnTo>
                    <a:lnTo>
                      <a:pt x="2" y="48"/>
                    </a:lnTo>
                    <a:lnTo>
                      <a:pt x="4" y="55"/>
                    </a:lnTo>
                    <a:lnTo>
                      <a:pt x="11" y="63"/>
                    </a:lnTo>
                    <a:lnTo>
                      <a:pt x="17" y="70"/>
                    </a:lnTo>
                    <a:lnTo>
                      <a:pt x="25" y="80"/>
                    </a:lnTo>
                    <a:lnTo>
                      <a:pt x="30" y="87"/>
                    </a:lnTo>
                    <a:lnTo>
                      <a:pt x="37" y="95"/>
                    </a:lnTo>
                    <a:lnTo>
                      <a:pt x="43" y="106"/>
                    </a:lnTo>
                    <a:lnTo>
                      <a:pt x="48" y="115"/>
                    </a:lnTo>
                    <a:lnTo>
                      <a:pt x="54" y="124"/>
                    </a:lnTo>
                    <a:lnTo>
                      <a:pt x="61" y="138"/>
                    </a:lnTo>
                    <a:lnTo>
                      <a:pt x="64" y="146"/>
                    </a:lnTo>
                    <a:lnTo>
                      <a:pt x="66" y="151"/>
                    </a:lnTo>
                    <a:lnTo>
                      <a:pt x="70" y="143"/>
                    </a:lnTo>
                    <a:lnTo>
                      <a:pt x="75" y="135"/>
                    </a:lnTo>
                    <a:lnTo>
                      <a:pt x="80" y="127"/>
                    </a:lnTo>
                    <a:lnTo>
                      <a:pt x="85" y="118"/>
                    </a:lnTo>
                    <a:lnTo>
                      <a:pt x="90" y="110"/>
                    </a:lnTo>
                    <a:lnTo>
                      <a:pt x="94" y="103"/>
                    </a:lnTo>
                    <a:lnTo>
                      <a:pt x="100" y="96"/>
                    </a:lnTo>
                    <a:lnTo>
                      <a:pt x="106" y="87"/>
                    </a:lnTo>
                    <a:lnTo>
                      <a:pt x="113" y="78"/>
                    </a:lnTo>
                    <a:lnTo>
                      <a:pt x="120" y="68"/>
                    </a:lnTo>
                    <a:lnTo>
                      <a:pt x="127" y="58"/>
                    </a:lnTo>
                    <a:lnTo>
                      <a:pt x="132" y="50"/>
                    </a:lnTo>
                    <a:lnTo>
                      <a:pt x="139" y="39"/>
                    </a:lnTo>
                    <a:lnTo>
                      <a:pt x="144" y="33"/>
                    </a:lnTo>
                    <a:lnTo>
                      <a:pt x="150" y="26"/>
                    </a:lnTo>
                    <a:lnTo>
                      <a:pt x="156" y="21"/>
                    </a:lnTo>
                    <a:lnTo>
                      <a:pt x="161" y="15"/>
                    </a:lnTo>
                    <a:lnTo>
                      <a:pt x="165" y="6"/>
                    </a:lnTo>
                    <a:lnTo>
                      <a:pt x="170" y="0"/>
                    </a:lnTo>
                    <a:lnTo>
                      <a:pt x="169" y="5"/>
                    </a:lnTo>
                    <a:lnTo>
                      <a:pt x="168" y="13"/>
                    </a:lnTo>
                    <a:lnTo>
                      <a:pt x="166" y="21"/>
                    </a:lnTo>
                    <a:lnTo>
                      <a:pt x="163" y="29"/>
                    </a:lnTo>
                    <a:lnTo>
                      <a:pt x="159" y="37"/>
                    </a:lnTo>
                    <a:lnTo>
                      <a:pt x="153" y="47"/>
                    </a:lnTo>
                    <a:lnTo>
                      <a:pt x="148" y="56"/>
                    </a:lnTo>
                    <a:lnTo>
                      <a:pt x="143" y="67"/>
                    </a:lnTo>
                    <a:lnTo>
                      <a:pt x="137" y="76"/>
                    </a:lnTo>
                    <a:lnTo>
                      <a:pt x="130" y="87"/>
                    </a:lnTo>
                    <a:lnTo>
                      <a:pt x="124" y="95"/>
                    </a:lnTo>
                  </a:path>
                </a:pathLst>
              </a:custGeom>
              <a:solidFill>
                <a:srgbClr val="037C0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4975" name="Group 15"/>
              <p:cNvGrpSpPr>
                <a:grpSpLocks/>
              </p:cNvGrpSpPr>
              <p:nvPr/>
            </p:nvGrpSpPr>
            <p:grpSpPr bwMode="auto">
              <a:xfrm>
                <a:off x="1707" y="1466"/>
                <a:ext cx="484" cy="368"/>
                <a:chOff x="1707" y="1466"/>
                <a:chExt cx="484" cy="368"/>
              </a:xfrm>
            </p:grpSpPr>
            <p:sp>
              <p:nvSpPr>
                <p:cNvPr id="424976" name="Freeform 16"/>
                <p:cNvSpPr>
                  <a:spLocks/>
                </p:cNvSpPr>
                <p:nvPr/>
              </p:nvSpPr>
              <p:spPr bwMode="ltGray">
                <a:xfrm>
                  <a:off x="1751" y="1466"/>
                  <a:ext cx="440" cy="342"/>
                </a:xfrm>
                <a:custGeom>
                  <a:avLst/>
                  <a:gdLst/>
                  <a:ahLst/>
                  <a:cxnLst>
                    <a:cxn ang="0">
                      <a:pos x="167" y="42"/>
                    </a:cxn>
                    <a:cxn ang="0">
                      <a:pos x="202" y="14"/>
                    </a:cxn>
                    <a:cxn ang="0">
                      <a:pos x="245" y="3"/>
                    </a:cxn>
                    <a:cxn ang="0">
                      <a:pos x="292" y="2"/>
                    </a:cxn>
                    <a:cxn ang="0">
                      <a:pos x="304" y="7"/>
                    </a:cxn>
                    <a:cxn ang="0">
                      <a:pos x="272" y="15"/>
                    </a:cxn>
                    <a:cxn ang="0">
                      <a:pos x="236" y="26"/>
                    </a:cxn>
                    <a:cxn ang="0">
                      <a:pos x="195" y="55"/>
                    </a:cxn>
                    <a:cxn ang="0">
                      <a:pos x="191" y="94"/>
                    </a:cxn>
                    <a:cxn ang="0">
                      <a:pos x="252" y="70"/>
                    </a:cxn>
                    <a:cxn ang="0">
                      <a:pos x="301" y="67"/>
                    </a:cxn>
                    <a:cxn ang="0">
                      <a:pos x="354" y="72"/>
                    </a:cxn>
                    <a:cxn ang="0">
                      <a:pos x="416" y="79"/>
                    </a:cxn>
                    <a:cxn ang="0">
                      <a:pos x="417" y="80"/>
                    </a:cxn>
                    <a:cxn ang="0">
                      <a:pos x="357" y="83"/>
                    </a:cxn>
                    <a:cxn ang="0">
                      <a:pos x="302" y="84"/>
                    </a:cxn>
                    <a:cxn ang="0">
                      <a:pos x="254" y="90"/>
                    </a:cxn>
                    <a:cxn ang="0">
                      <a:pos x="200" y="103"/>
                    </a:cxn>
                    <a:cxn ang="0">
                      <a:pos x="222" y="123"/>
                    </a:cxn>
                    <a:cxn ang="0">
                      <a:pos x="238" y="142"/>
                    </a:cxn>
                    <a:cxn ang="0">
                      <a:pos x="184" y="125"/>
                    </a:cxn>
                    <a:cxn ang="0">
                      <a:pos x="173" y="136"/>
                    </a:cxn>
                    <a:cxn ang="0">
                      <a:pos x="232" y="145"/>
                    </a:cxn>
                    <a:cxn ang="0">
                      <a:pos x="282" y="157"/>
                    </a:cxn>
                    <a:cxn ang="0">
                      <a:pos x="321" y="190"/>
                    </a:cxn>
                    <a:cxn ang="0">
                      <a:pos x="351" y="234"/>
                    </a:cxn>
                    <a:cxn ang="0">
                      <a:pos x="344" y="242"/>
                    </a:cxn>
                    <a:cxn ang="0">
                      <a:pos x="304" y="214"/>
                    </a:cxn>
                    <a:cxn ang="0">
                      <a:pos x="259" y="183"/>
                    </a:cxn>
                    <a:cxn ang="0">
                      <a:pos x="211" y="162"/>
                    </a:cxn>
                    <a:cxn ang="0">
                      <a:pos x="180" y="155"/>
                    </a:cxn>
                    <a:cxn ang="0">
                      <a:pos x="206" y="189"/>
                    </a:cxn>
                    <a:cxn ang="0">
                      <a:pos x="238" y="234"/>
                    </a:cxn>
                    <a:cxn ang="0">
                      <a:pos x="256" y="275"/>
                    </a:cxn>
                    <a:cxn ang="0">
                      <a:pos x="255" y="313"/>
                    </a:cxn>
                    <a:cxn ang="0">
                      <a:pos x="232" y="271"/>
                    </a:cxn>
                    <a:cxn ang="0">
                      <a:pos x="208" y="226"/>
                    </a:cxn>
                    <a:cxn ang="0">
                      <a:pos x="181" y="185"/>
                    </a:cxn>
                    <a:cxn ang="0">
                      <a:pos x="157" y="149"/>
                    </a:cxn>
                    <a:cxn ang="0">
                      <a:pos x="115" y="170"/>
                    </a:cxn>
                    <a:cxn ang="0">
                      <a:pos x="80" y="221"/>
                    </a:cxn>
                    <a:cxn ang="0">
                      <a:pos x="51" y="273"/>
                    </a:cxn>
                    <a:cxn ang="0">
                      <a:pos x="18" y="321"/>
                    </a:cxn>
                    <a:cxn ang="0">
                      <a:pos x="8" y="315"/>
                    </a:cxn>
                    <a:cxn ang="0">
                      <a:pos x="47" y="255"/>
                    </a:cxn>
                    <a:cxn ang="0">
                      <a:pos x="82" y="208"/>
                    </a:cxn>
                    <a:cxn ang="0">
                      <a:pos x="112" y="162"/>
                    </a:cxn>
                    <a:cxn ang="0">
                      <a:pos x="139" y="126"/>
                    </a:cxn>
                    <a:cxn ang="0">
                      <a:pos x="99" y="83"/>
                    </a:cxn>
                    <a:cxn ang="0">
                      <a:pos x="43" y="60"/>
                    </a:cxn>
                    <a:cxn ang="0">
                      <a:pos x="20" y="47"/>
                    </a:cxn>
                    <a:cxn ang="0">
                      <a:pos x="63" y="61"/>
                    </a:cxn>
                    <a:cxn ang="0">
                      <a:pos x="122" y="90"/>
                    </a:cxn>
                  </a:cxnLst>
                  <a:rect l="0" t="0" r="r" b="b"/>
                  <a:pathLst>
                    <a:path w="440" h="342">
                      <a:moveTo>
                        <a:pt x="138" y="87"/>
                      </a:moveTo>
                      <a:lnTo>
                        <a:pt x="141" y="78"/>
                      </a:lnTo>
                      <a:lnTo>
                        <a:pt x="146" y="69"/>
                      </a:lnTo>
                      <a:lnTo>
                        <a:pt x="153" y="59"/>
                      </a:lnTo>
                      <a:lnTo>
                        <a:pt x="160" y="51"/>
                      </a:lnTo>
                      <a:lnTo>
                        <a:pt x="167" y="42"/>
                      </a:lnTo>
                      <a:lnTo>
                        <a:pt x="172" y="36"/>
                      </a:lnTo>
                      <a:lnTo>
                        <a:pt x="178" y="31"/>
                      </a:lnTo>
                      <a:lnTo>
                        <a:pt x="184" y="26"/>
                      </a:lnTo>
                      <a:lnTo>
                        <a:pt x="190" y="21"/>
                      </a:lnTo>
                      <a:lnTo>
                        <a:pt x="196" y="17"/>
                      </a:lnTo>
                      <a:lnTo>
                        <a:pt x="202" y="14"/>
                      </a:lnTo>
                      <a:lnTo>
                        <a:pt x="208" y="11"/>
                      </a:lnTo>
                      <a:lnTo>
                        <a:pt x="215" y="8"/>
                      </a:lnTo>
                      <a:lnTo>
                        <a:pt x="222" y="7"/>
                      </a:lnTo>
                      <a:lnTo>
                        <a:pt x="230" y="5"/>
                      </a:lnTo>
                      <a:lnTo>
                        <a:pt x="237" y="3"/>
                      </a:lnTo>
                      <a:lnTo>
                        <a:pt x="245" y="3"/>
                      </a:lnTo>
                      <a:lnTo>
                        <a:pt x="252" y="2"/>
                      </a:lnTo>
                      <a:lnTo>
                        <a:pt x="260" y="2"/>
                      </a:lnTo>
                      <a:lnTo>
                        <a:pt x="270" y="1"/>
                      </a:lnTo>
                      <a:lnTo>
                        <a:pt x="278" y="2"/>
                      </a:lnTo>
                      <a:lnTo>
                        <a:pt x="285" y="2"/>
                      </a:lnTo>
                      <a:lnTo>
                        <a:pt x="292" y="2"/>
                      </a:lnTo>
                      <a:lnTo>
                        <a:pt x="299" y="2"/>
                      </a:lnTo>
                      <a:lnTo>
                        <a:pt x="307" y="1"/>
                      </a:lnTo>
                      <a:lnTo>
                        <a:pt x="314" y="0"/>
                      </a:lnTo>
                      <a:lnTo>
                        <a:pt x="310" y="2"/>
                      </a:lnTo>
                      <a:lnTo>
                        <a:pt x="307" y="4"/>
                      </a:lnTo>
                      <a:lnTo>
                        <a:pt x="304" y="7"/>
                      </a:lnTo>
                      <a:lnTo>
                        <a:pt x="301" y="10"/>
                      </a:lnTo>
                      <a:lnTo>
                        <a:pt x="295" y="10"/>
                      </a:lnTo>
                      <a:lnTo>
                        <a:pt x="288" y="11"/>
                      </a:lnTo>
                      <a:lnTo>
                        <a:pt x="284" y="12"/>
                      </a:lnTo>
                      <a:lnTo>
                        <a:pt x="278" y="13"/>
                      </a:lnTo>
                      <a:lnTo>
                        <a:pt x="272" y="15"/>
                      </a:lnTo>
                      <a:lnTo>
                        <a:pt x="266" y="16"/>
                      </a:lnTo>
                      <a:lnTo>
                        <a:pt x="260" y="17"/>
                      </a:lnTo>
                      <a:lnTo>
                        <a:pt x="254" y="19"/>
                      </a:lnTo>
                      <a:lnTo>
                        <a:pt x="248" y="21"/>
                      </a:lnTo>
                      <a:lnTo>
                        <a:pt x="241" y="23"/>
                      </a:lnTo>
                      <a:lnTo>
                        <a:pt x="236" y="26"/>
                      </a:lnTo>
                      <a:lnTo>
                        <a:pt x="229" y="29"/>
                      </a:lnTo>
                      <a:lnTo>
                        <a:pt x="222" y="32"/>
                      </a:lnTo>
                      <a:lnTo>
                        <a:pt x="215" y="36"/>
                      </a:lnTo>
                      <a:lnTo>
                        <a:pt x="208" y="41"/>
                      </a:lnTo>
                      <a:lnTo>
                        <a:pt x="201" y="47"/>
                      </a:lnTo>
                      <a:lnTo>
                        <a:pt x="195" y="55"/>
                      </a:lnTo>
                      <a:lnTo>
                        <a:pt x="189" y="64"/>
                      </a:lnTo>
                      <a:lnTo>
                        <a:pt x="181" y="77"/>
                      </a:lnTo>
                      <a:lnTo>
                        <a:pt x="175" y="90"/>
                      </a:lnTo>
                      <a:lnTo>
                        <a:pt x="167" y="106"/>
                      </a:lnTo>
                      <a:lnTo>
                        <a:pt x="180" y="99"/>
                      </a:lnTo>
                      <a:lnTo>
                        <a:pt x="191" y="94"/>
                      </a:lnTo>
                      <a:lnTo>
                        <a:pt x="206" y="86"/>
                      </a:lnTo>
                      <a:lnTo>
                        <a:pt x="222" y="78"/>
                      </a:lnTo>
                      <a:lnTo>
                        <a:pt x="229" y="77"/>
                      </a:lnTo>
                      <a:lnTo>
                        <a:pt x="236" y="74"/>
                      </a:lnTo>
                      <a:lnTo>
                        <a:pt x="243" y="72"/>
                      </a:lnTo>
                      <a:lnTo>
                        <a:pt x="252" y="70"/>
                      </a:lnTo>
                      <a:lnTo>
                        <a:pt x="261" y="68"/>
                      </a:lnTo>
                      <a:lnTo>
                        <a:pt x="269" y="68"/>
                      </a:lnTo>
                      <a:lnTo>
                        <a:pt x="275" y="67"/>
                      </a:lnTo>
                      <a:lnTo>
                        <a:pt x="285" y="66"/>
                      </a:lnTo>
                      <a:lnTo>
                        <a:pt x="294" y="66"/>
                      </a:lnTo>
                      <a:lnTo>
                        <a:pt x="301" y="67"/>
                      </a:lnTo>
                      <a:lnTo>
                        <a:pt x="311" y="68"/>
                      </a:lnTo>
                      <a:lnTo>
                        <a:pt x="319" y="69"/>
                      </a:lnTo>
                      <a:lnTo>
                        <a:pt x="328" y="69"/>
                      </a:lnTo>
                      <a:lnTo>
                        <a:pt x="336" y="70"/>
                      </a:lnTo>
                      <a:lnTo>
                        <a:pt x="345" y="71"/>
                      </a:lnTo>
                      <a:lnTo>
                        <a:pt x="354" y="72"/>
                      </a:lnTo>
                      <a:lnTo>
                        <a:pt x="363" y="73"/>
                      </a:lnTo>
                      <a:lnTo>
                        <a:pt x="371" y="74"/>
                      </a:lnTo>
                      <a:lnTo>
                        <a:pt x="381" y="75"/>
                      </a:lnTo>
                      <a:lnTo>
                        <a:pt x="392" y="76"/>
                      </a:lnTo>
                      <a:lnTo>
                        <a:pt x="401" y="77"/>
                      </a:lnTo>
                      <a:lnTo>
                        <a:pt x="416" y="79"/>
                      </a:lnTo>
                      <a:lnTo>
                        <a:pt x="421" y="79"/>
                      </a:lnTo>
                      <a:lnTo>
                        <a:pt x="425" y="79"/>
                      </a:lnTo>
                      <a:lnTo>
                        <a:pt x="430" y="81"/>
                      </a:lnTo>
                      <a:lnTo>
                        <a:pt x="439" y="84"/>
                      </a:lnTo>
                      <a:lnTo>
                        <a:pt x="424" y="81"/>
                      </a:lnTo>
                      <a:lnTo>
                        <a:pt x="417" y="80"/>
                      </a:lnTo>
                      <a:lnTo>
                        <a:pt x="411" y="80"/>
                      </a:lnTo>
                      <a:lnTo>
                        <a:pt x="397" y="81"/>
                      </a:lnTo>
                      <a:lnTo>
                        <a:pt x="388" y="82"/>
                      </a:lnTo>
                      <a:lnTo>
                        <a:pt x="377" y="82"/>
                      </a:lnTo>
                      <a:lnTo>
                        <a:pt x="367" y="82"/>
                      </a:lnTo>
                      <a:lnTo>
                        <a:pt x="357" y="83"/>
                      </a:lnTo>
                      <a:lnTo>
                        <a:pt x="348" y="83"/>
                      </a:lnTo>
                      <a:lnTo>
                        <a:pt x="340" y="82"/>
                      </a:lnTo>
                      <a:lnTo>
                        <a:pt x="330" y="82"/>
                      </a:lnTo>
                      <a:lnTo>
                        <a:pt x="319" y="82"/>
                      </a:lnTo>
                      <a:lnTo>
                        <a:pt x="310" y="83"/>
                      </a:lnTo>
                      <a:lnTo>
                        <a:pt x="302" y="84"/>
                      </a:lnTo>
                      <a:lnTo>
                        <a:pt x="292" y="84"/>
                      </a:lnTo>
                      <a:lnTo>
                        <a:pt x="285" y="84"/>
                      </a:lnTo>
                      <a:lnTo>
                        <a:pt x="276" y="85"/>
                      </a:lnTo>
                      <a:lnTo>
                        <a:pt x="269" y="87"/>
                      </a:lnTo>
                      <a:lnTo>
                        <a:pt x="261" y="88"/>
                      </a:lnTo>
                      <a:lnTo>
                        <a:pt x="254" y="90"/>
                      </a:lnTo>
                      <a:lnTo>
                        <a:pt x="246" y="92"/>
                      </a:lnTo>
                      <a:lnTo>
                        <a:pt x="238" y="94"/>
                      </a:lnTo>
                      <a:lnTo>
                        <a:pt x="229" y="96"/>
                      </a:lnTo>
                      <a:lnTo>
                        <a:pt x="222" y="98"/>
                      </a:lnTo>
                      <a:lnTo>
                        <a:pt x="208" y="102"/>
                      </a:lnTo>
                      <a:lnTo>
                        <a:pt x="200" y="103"/>
                      </a:lnTo>
                      <a:lnTo>
                        <a:pt x="189" y="108"/>
                      </a:lnTo>
                      <a:lnTo>
                        <a:pt x="172" y="115"/>
                      </a:lnTo>
                      <a:lnTo>
                        <a:pt x="189" y="117"/>
                      </a:lnTo>
                      <a:lnTo>
                        <a:pt x="209" y="118"/>
                      </a:lnTo>
                      <a:lnTo>
                        <a:pt x="213" y="118"/>
                      </a:lnTo>
                      <a:lnTo>
                        <a:pt x="222" y="123"/>
                      </a:lnTo>
                      <a:lnTo>
                        <a:pt x="228" y="126"/>
                      </a:lnTo>
                      <a:lnTo>
                        <a:pt x="234" y="129"/>
                      </a:lnTo>
                      <a:lnTo>
                        <a:pt x="235" y="131"/>
                      </a:lnTo>
                      <a:lnTo>
                        <a:pt x="238" y="137"/>
                      </a:lnTo>
                      <a:lnTo>
                        <a:pt x="245" y="146"/>
                      </a:lnTo>
                      <a:lnTo>
                        <a:pt x="238" y="142"/>
                      </a:lnTo>
                      <a:lnTo>
                        <a:pt x="229" y="137"/>
                      </a:lnTo>
                      <a:lnTo>
                        <a:pt x="222" y="135"/>
                      </a:lnTo>
                      <a:lnTo>
                        <a:pt x="209" y="132"/>
                      </a:lnTo>
                      <a:lnTo>
                        <a:pt x="199" y="129"/>
                      </a:lnTo>
                      <a:lnTo>
                        <a:pt x="189" y="126"/>
                      </a:lnTo>
                      <a:lnTo>
                        <a:pt x="184" y="125"/>
                      </a:lnTo>
                      <a:lnTo>
                        <a:pt x="172" y="126"/>
                      </a:lnTo>
                      <a:lnTo>
                        <a:pt x="165" y="127"/>
                      </a:lnTo>
                      <a:lnTo>
                        <a:pt x="155" y="129"/>
                      </a:lnTo>
                      <a:lnTo>
                        <a:pt x="160" y="131"/>
                      </a:lnTo>
                      <a:lnTo>
                        <a:pt x="166" y="132"/>
                      </a:lnTo>
                      <a:lnTo>
                        <a:pt x="173" y="136"/>
                      </a:lnTo>
                      <a:lnTo>
                        <a:pt x="181" y="135"/>
                      </a:lnTo>
                      <a:lnTo>
                        <a:pt x="195" y="136"/>
                      </a:lnTo>
                      <a:lnTo>
                        <a:pt x="203" y="137"/>
                      </a:lnTo>
                      <a:lnTo>
                        <a:pt x="215" y="140"/>
                      </a:lnTo>
                      <a:lnTo>
                        <a:pt x="222" y="143"/>
                      </a:lnTo>
                      <a:lnTo>
                        <a:pt x="232" y="145"/>
                      </a:lnTo>
                      <a:lnTo>
                        <a:pt x="242" y="148"/>
                      </a:lnTo>
                      <a:lnTo>
                        <a:pt x="251" y="151"/>
                      </a:lnTo>
                      <a:lnTo>
                        <a:pt x="259" y="152"/>
                      </a:lnTo>
                      <a:lnTo>
                        <a:pt x="266" y="153"/>
                      </a:lnTo>
                      <a:lnTo>
                        <a:pt x="273" y="155"/>
                      </a:lnTo>
                      <a:lnTo>
                        <a:pt x="282" y="157"/>
                      </a:lnTo>
                      <a:lnTo>
                        <a:pt x="291" y="161"/>
                      </a:lnTo>
                      <a:lnTo>
                        <a:pt x="299" y="165"/>
                      </a:lnTo>
                      <a:lnTo>
                        <a:pt x="303" y="169"/>
                      </a:lnTo>
                      <a:lnTo>
                        <a:pt x="309" y="175"/>
                      </a:lnTo>
                      <a:lnTo>
                        <a:pt x="316" y="183"/>
                      </a:lnTo>
                      <a:lnTo>
                        <a:pt x="321" y="190"/>
                      </a:lnTo>
                      <a:lnTo>
                        <a:pt x="326" y="197"/>
                      </a:lnTo>
                      <a:lnTo>
                        <a:pt x="331" y="204"/>
                      </a:lnTo>
                      <a:lnTo>
                        <a:pt x="335" y="212"/>
                      </a:lnTo>
                      <a:lnTo>
                        <a:pt x="340" y="218"/>
                      </a:lnTo>
                      <a:lnTo>
                        <a:pt x="345" y="226"/>
                      </a:lnTo>
                      <a:lnTo>
                        <a:pt x="351" y="234"/>
                      </a:lnTo>
                      <a:lnTo>
                        <a:pt x="356" y="243"/>
                      </a:lnTo>
                      <a:lnTo>
                        <a:pt x="361" y="250"/>
                      </a:lnTo>
                      <a:lnTo>
                        <a:pt x="368" y="258"/>
                      </a:lnTo>
                      <a:lnTo>
                        <a:pt x="359" y="251"/>
                      </a:lnTo>
                      <a:lnTo>
                        <a:pt x="353" y="247"/>
                      </a:lnTo>
                      <a:lnTo>
                        <a:pt x="344" y="242"/>
                      </a:lnTo>
                      <a:lnTo>
                        <a:pt x="336" y="236"/>
                      </a:lnTo>
                      <a:lnTo>
                        <a:pt x="330" y="231"/>
                      </a:lnTo>
                      <a:lnTo>
                        <a:pt x="323" y="226"/>
                      </a:lnTo>
                      <a:lnTo>
                        <a:pt x="317" y="222"/>
                      </a:lnTo>
                      <a:lnTo>
                        <a:pt x="311" y="218"/>
                      </a:lnTo>
                      <a:lnTo>
                        <a:pt x="304" y="214"/>
                      </a:lnTo>
                      <a:lnTo>
                        <a:pt x="297" y="210"/>
                      </a:lnTo>
                      <a:lnTo>
                        <a:pt x="291" y="205"/>
                      </a:lnTo>
                      <a:lnTo>
                        <a:pt x="284" y="200"/>
                      </a:lnTo>
                      <a:lnTo>
                        <a:pt x="275" y="195"/>
                      </a:lnTo>
                      <a:lnTo>
                        <a:pt x="267" y="189"/>
                      </a:lnTo>
                      <a:lnTo>
                        <a:pt x="259" y="183"/>
                      </a:lnTo>
                      <a:lnTo>
                        <a:pt x="252" y="179"/>
                      </a:lnTo>
                      <a:lnTo>
                        <a:pt x="245" y="174"/>
                      </a:lnTo>
                      <a:lnTo>
                        <a:pt x="237" y="170"/>
                      </a:lnTo>
                      <a:lnTo>
                        <a:pt x="229" y="167"/>
                      </a:lnTo>
                      <a:lnTo>
                        <a:pt x="222" y="165"/>
                      </a:lnTo>
                      <a:lnTo>
                        <a:pt x="211" y="162"/>
                      </a:lnTo>
                      <a:lnTo>
                        <a:pt x="201" y="159"/>
                      </a:lnTo>
                      <a:lnTo>
                        <a:pt x="194" y="157"/>
                      </a:lnTo>
                      <a:lnTo>
                        <a:pt x="186" y="155"/>
                      </a:lnTo>
                      <a:lnTo>
                        <a:pt x="175" y="149"/>
                      </a:lnTo>
                      <a:lnTo>
                        <a:pt x="163" y="144"/>
                      </a:lnTo>
                      <a:lnTo>
                        <a:pt x="180" y="155"/>
                      </a:lnTo>
                      <a:lnTo>
                        <a:pt x="182" y="157"/>
                      </a:lnTo>
                      <a:lnTo>
                        <a:pt x="186" y="162"/>
                      </a:lnTo>
                      <a:lnTo>
                        <a:pt x="190" y="168"/>
                      </a:lnTo>
                      <a:lnTo>
                        <a:pt x="195" y="175"/>
                      </a:lnTo>
                      <a:lnTo>
                        <a:pt x="201" y="182"/>
                      </a:lnTo>
                      <a:lnTo>
                        <a:pt x="206" y="189"/>
                      </a:lnTo>
                      <a:lnTo>
                        <a:pt x="212" y="197"/>
                      </a:lnTo>
                      <a:lnTo>
                        <a:pt x="217" y="204"/>
                      </a:lnTo>
                      <a:lnTo>
                        <a:pt x="222" y="210"/>
                      </a:lnTo>
                      <a:lnTo>
                        <a:pt x="227" y="217"/>
                      </a:lnTo>
                      <a:lnTo>
                        <a:pt x="233" y="227"/>
                      </a:lnTo>
                      <a:lnTo>
                        <a:pt x="238" y="234"/>
                      </a:lnTo>
                      <a:lnTo>
                        <a:pt x="242" y="241"/>
                      </a:lnTo>
                      <a:lnTo>
                        <a:pt x="246" y="248"/>
                      </a:lnTo>
                      <a:lnTo>
                        <a:pt x="250" y="255"/>
                      </a:lnTo>
                      <a:lnTo>
                        <a:pt x="252" y="262"/>
                      </a:lnTo>
                      <a:lnTo>
                        <a:pt x="254" y="267"/>
                      </a:lnTo>
                      <a:lnTo>
                        <a:pt x="256" y="275"/>
                      </a:lnTo>
                      <a:lnTo>
                        <a:pt x="257" y="285"/>
                      </a:lnTo>
                      <a:lnTo>
                        <a:pt x="258" y="294"/>
                      </a:lnTo>
                      <a:lnTo>
                        <a:pt x="259" y="304"/>
                      </a:lnTo>
                      <a:lnTo>
                        <a:pt x="261" y="313"/>
                      </a:lnTo>
                      <a:lnTo>
                        <a:pt x="262" y="323"/>
                      </a:lnTo>
                      <a:lnTo>
                        <a:pt x="255" y="313"/>
                      </a:lnTo>
                      <a:lnTo>
                        <a:pt x="249" y="307"/>
                      </a:lnTo>
                      <a:lnTo>
                        <a:pt x="245" y="300"/>
                      </a:lnTo>
                      <a:lnTo>
                        <a:pt x="241" y="295"/>
                      </a:lnTo>
                      <a:lnTo>
                        <a:pt x="238" y="288"/>
                      </a:lnTo>
                      <a:lnTo>
                        <a:pt x="236" y="280"/>
                      </a:lnTo>
                      <a:lnTo>
                        <a:pt x="232" y="271"/>
                      </a:lnTo>
                      <a:lnTo>
                        <a:pt x="228" y="263"/>
                      </a:lnTo>
                      <a:lnTo>
                        <a:pt x="224" y="254"/>
                      </a:lnTo>
                      <a:lnTo>
                        <a:pt x="221" y="246"/>
                      </a:lnTo>
                      <a:lnTo>
                        <a:pt x="217" y="238"/>
                      </a:lnTo>
                      <a:lnTo>
                        <a:pt x="212" y="232"/>
                      </a:lnTo>
                      <a:lnTo>
                        <a:pt x="208" y="226"/>
                      </a:lnTo>
                      <a:lnTo>
                        <a:pt x="202" y="218"/>
                      </a:lnTo>
                      <a:lnTo>
                        <a:pt x="196" y="211"/>
                      </a:lnTo>
                      <a:lnTo>
                        <a:pt x="191" y="205"/>
                      </a:lnTo>
                      <a:lnTo>
                        <a:pt x="186" y="199"/>
                      </a:lnTo>
                      <a:lnTo>
                        <a:pt x="185" y="194"/>
                      </a:lnTo>
                      <a:lnTo>
                        <a:pt x="181" y="185"/>
                      </a:lnTo>
                      <a:lnTo>
                        <a:pt x="177" y="179"/>
                      </a:lnTo>
                      <a:lnTo>
                        <a:pt x="174" y="171"/>
                      </a:lnTo>
                      <a:lnTo>
                        <a:pt x="172" y="169"/>
                      </a:lnTo>
                      <a:lnTo>
                        <a:pt x="165" y="162"/>
                      </a:lnTo>
                      <a:lnTo>
                        <a:pt x="161" y="155"/>
                      </a:lnTo>
                      <a:lnTo>
                        <a:pt x="157" y="149"/>
                      </a:lnTo>
                      <a:lnTo>
                        <a:pt x="153" y="143"/>
                      </a:lnTo>
                      <a:lnTo>
                        <a:pt x="145" y="146"/>
                      </a:lnTo>
                      <a:lnTo>
                        <a:pt x="137" y="151"/>
                      </a:lnTo>
                      <a:lnTo>
                        <a:pt x="129" y="158"/>
                      </a:lnTo>
                      <a:lnTo>
                        <a:pt x="121" y="164"/>
                      </a:lnTo>
                      <a:lnTo>
                        <a:pt x="115" y="170"/>
                      </a:lnTo>
                      <a:lnTo>
                        <a:pt x="110" y="176"/>
                      </a:lnTo>
                      <a:lnTo>
                        <a:pt x="104" y="185"/>
                      </a:lnTo>
                      <a:lnTo>
                        <a:pt x="97" y="195"/>
                      </a:lnTo>
                      <a:lnTo>
                        <a:pt x="92" y="203"/>
                      </a:lnTo>
                      <a:lnTo>
                        <a:pt x="85" y="212"/>
                      </a:lnTo>
                      <a:lnTo>
                        <a:pt x="80" y="221"/>
                      </a:lnTo>
                      <a:lnTo>
                        <a:pt x="76" y="229"/>
                      </a:lnTo>
                      <a:lnTo>
                        <a:pt x="71" y="237"/>
                      </a:lnTo>
                      <a:lnTo>
                        <a:pt x="67" y="245"/>
                      </a:lnTo>
                      <a:lnTo>
                        <a:pt x="62" y="254"/>
                      </a:lnTo>
                      <a:lnTo>
                        <a:pt x="58" y="263"/>
                      </a:lnTo>
                      <a:lnTo>
                        <a:pt x="51" y="273"/>
                      </a:lnTo>
                      <a:lnTo>
                        <a:pt x="45" y="283"/>
                      </a:lnTo>
                      <a:lnTo>
                        <a:pt x="38" y="294"/>
                      </a:lnTo>
                      <a:lnTo>
                        <a:pt x="33" y="303"/>
                      </a:lnTo>
                      <a:lnTo>
                        <a:pt x="28" y="309"/>
                      </a:lnTo>
                      <a:lnTo>
                        <a:pt x="24" y="315"/>
                      </a:lnTo>
                      <a:lnTo>
                        <a:pt x="18" y="321"/>
                      </a:lnTo>
                      <a:lnTo>
                        <a:pt x="13" y="327"/>
                      </a:lnTo>
                      <a:lnTo>
                        <a:pt x="7" y="333"/>
                      </a:lnTo>
                      <a:lnTo>
                        <a:pt x="0" y="341"/>
                      </a:lnTo>
                      <a:lnTo>
                        <a:pt x="2" y="331"/>
                      </a:lnTo>
                      <a:lnTo>
                        <a:pt x="5" y="324"/>
                      </a:lnTo>
                      <a:lnTo>
                        <a:pt x="8" y="315"/>
                      </a:lnTo>
                      <a:lnTo>
                        <a:pt x="13" y="309"/>
                      </a:lnTo>
                      <a:lnTo>
                        <a:pt x="20" y="298"/>
                      </a:lnTo>
                      <a:lnTo>
                        <a:pt x="27" y="287"/>
                      </a:lnTo>
                      <a:lnTo>
                        <a:pt x="35" y="275"/>
                      </a:lnTo>
                      <a:lnTo>
                        <a:pt x="41" y="265"/>
                      </a:lnTo>
                      <a:lnTo>
                        <a:pt x="47" y="255"/>
                      </a:lnTo>
                      <a:lnTo>
                        <a:pt x="54" y="246"/>
                      </a:lnTo>
                      <a:lnTo>
                        <a:pt x="59" y="238"/>
                      </a:lnTo>
                      <a:lnTo>
                        <a:pt x="64" y="231"/>
                      </a:lnTo>
                      <a:lnTo>
                        <a:pt x="69" y="224"/>
                      </a:lnTo>
                      <a:lnTo>
                        <a:pt x="76" y="216"/>
                      </a:lnTo>
                      <a:lnTo>
                        <a:pt x="82" y="208"/>
                      </a:lnTo>
                      <a:lnTo>
                        <a:pt x="88" y="199"/>
                      </a:lnTo>
                      <a:lnTo>
                        <a:pt x="95" y="190"/>
                      </a:lnTo>
                      <a:lnTo>
                        <a:pt x="100" y="183"/>
                      </a:lnTo>
                      <a:lnTo>
                        <a:pt x="105" y="175"/>
                      </a:lnTo>
                      <a:lnTo>
                        <a:pt x="110" y="167"/>
                      </a:lnTo>
                      <a:lnTo>
                        <a:pt x="112" y="162"/>
                      </a:lnTo>
                      <a:lnTo>
                        <a:pt x="114" y="156"/>
                      </a:lnTo>
                      <a:lnTo>
                        <a:pt x="118" y="151"/>
                      </a:lnTo>
                      <a:lnTo>
                        <a:pt x="122" y="145"/>
                      </a:lnTo>
                      <a:lnTo>
                        <a:pt x="129" y="138"/>
                      </a:lnTo>
                      <a:lnTo>
                        <a:pt x="134" y="131"/>
                      </a:lnTo>
                      <a:lnTo>
                        <a:pt x="139" y="126"/>
                      </a:lnTo>
                      <a:lnTo>
                        <a:pt x="143" y="119"/>
                      </a:lnTo>
                      <a:lnTo>
                        <a:pt x="141" y="114"/>
                      </a:lnTo>
                      <a:lnTo>
                        <a:pt x="139" y="106"/>
                      </a:lnTo>
                      <a:lnTo>
                        <a:pt x="127" y="102"/>
                      </a:lnTo>
                      <a:lnTo>
                        <a:pt x="113" y="92"/>
                      </a:lnTo>
                      <a:lnTo>
                        <a:pt x="99" y="83"/>
                      </a:lnTo>
                      <a:lnTo>
                        <a:pt x="92" y="78"/>
                      </a:lnTo>
                      <a:lnTo>
                        <a:pt x="86" y="74"/>
                      </a:lnTo>
                      <a:lnTo>
                        <a:pt x="75" y="70"/>
                      </a:lnTo>
                      <a:lnTo>
                        <a:pt x="64" y="66"/>
                      </a:lnTo>
                      <a:lnTo>
                        <a:pt x="52" y="63"/>
                      </a:lnTo>
                      <a:lnTo>
                        <a:pt x="43" y="60"/>
                      </a:lnTo>
                      <a:lnTo>
                        <a:pt x="33" y="56"/>
                      </a:lnTo>
                      <a:lnTo>
                        <a:pt x="24" y="53"/>
                      </a:lnTo>
                      <a:lnTo>
                        <a:pt x="15" y="51"/>
                      </a:lnTo>
                      <a:lnTo>
                        <a:pt x="8" y="49"/>
                      </a:lnTo>
                      <a:lnTo>
                        <a:pt x="15" y="49"/>
                      </a:lnTo>
                      <a:lnTo>
                        <a:pt x="20" y="47"/>
                      </a:lnTo>
                      <a:lnTo>
                        <a:pt x="25" y="47"/>
                      </a:lnTo>
                      <a:lnTo>
                        <a:pt x="29" y="46"/>
                      </a:lnTo>
                      <a:lnTo>
                        <a:pt x="34" y="47"/>
                      </a:lnTo>
                      <a:lnTo>
                        <a:pt x="45" y="51"/>
                      </a:lnTo>
                      <a:lnTo>
                        <a:pt x="53" y="56"/>
                      </a:lnTo>
                      <a:lnTo>
                        <a:pt x="63" y="61"/>
                      </a:lnTo>
                      <a:lnTo>
                        <a:pt x="72" y="66"/>
                      </a:lnTo>
                      <a:lnTo>
                        <a:pt x="84" y="71"/>
                      </a:lnTo>
                      <a:lnTo>
                        <a:pt x="93" y="77"/>
                      </a:lnTo>
                      <a:lnTo>
                        <a:pt x="101" y="81"/>
                      </a:lnTo>
                      <a:lnTo>
                        <a:pt x="115" y="88"/>
                      </a:lnTo>
                      <a:lnTo>
                        <a:pt x="122" y="90"/>
                      </a:lnTo>
                      <a:lnTo>
                        <a:pt x="128" y="89"/>
                      </a:lnTo>
                      <a:lnTo>
                        <a:pt x="133" y="88"/>
                      </a:lnTo>
                      <a:lnTo>
                        <a:pt x="138" y="87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4977" name="Freeform 17"/>
                <p:cNvSpPr>
                  <a:spLocks/>
                </p:cNvSpPr>
                <p:nvPr/>
              </p:nvSpPr>
              <p:spPr bwMode="ltGray">
                <a:xfrm>
                  <a:off x="1900" y="1641"/>
                  <a:ext cx="39" cy="193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25" y="9"/>
                    </a:cxn>
                    <a:cxn ang="0">
                      <a:pos x="28" y="15"/>
                    </a:cxn>
                    <a:cxn ang="0">
                      <a:pos x="34" y="24"/>
                    </a:cxn>
                    <a:cxn ang="0">
                      <a:pos x="36" y="33"/>
                    </a:cxn>
                    <a:cxn ang="0">
                      <a:pos x="37" y="43"/>
                    </a:cxn>
                    <a:cxn ang="0">
                      <a:pos x="37" y="56"/>
                    </a:cxn>
                    <a:cxn ang="0">
                      <a:pos x="38" y="64"/>
                    </a:cxn>
                    <a:cxn ang="0">
                      <a:pos x="37" y="75"/>
                    </a:cxn>
                    <a:cxn ang="0">
                      <a:pos x="36" y="86"/>
                    </a:cxn>
                    <a:cxn ang="0">
                      <a:pos x="34" y="97"/>
                    </a:cxn>
                    <a:cxn ang="0">
                      <a:pos x="31" y="113"/>
                    </a:cxn>
                    <a:cxn ang="0">
                      <a:pos x="29" y="122"/>
                    </a:cxn>
                    <a:cxn ang="0">
                      <a:pos x="24" y="132"/>
                    </a:cxn>
                    <a:cxn ang="0">
                      <a:pos x="18" y="144"/>
                    </a:cxn>
                    <a:cxn ang="0">
                      <a:pos x="12" y="155"/>
                    </a:cxn>
                    <a:cxn ang="0">
                      <a:pos x="7" y="165"/>
                    </a:cxn>
                    <a:cxn ang="0">
                      <a:pos x="3" y="174"/>
                    </a:cxn>
                    <a:cxn ang="0">
                      <a:pos x="0" y="192"/>
                    </a:cxn>
                    <a:cxn ang="0">
                      <a:pos x="1" y="174"/>
                    </a:cxn>
                    <a:cxn ang="0">
                      <a:pos x="3" y="162"/>
                    </a:cxn>
                    <a:cxn ang="0">
                      <a:pos x="4" y="151"/>
                    </a:cxn>
                    <a:cxn ang="0">
                      <a:pos x="5" y="139"/>
                    </a:cxn>
                    <a:cxn ang="0">
                      <a:pos x="7" y="124"/>
                    </a:cxn>
                    <a:cxn ang="0">
                      <a:pos x="10" y="113"/>
                    </a:cxn>
                    <a:cxn ang="0">
                      <a:pos x="12" y="102"/>
                    </a:cxn>
                    <a:cxn ang="0">
                      <a:pos x="15" y="93"/>
                    </a:cxn>
                    <a:cxn ang="0">
                      <a:pos x="18" y="82"/>
                    </a:cxn>
                    <a:cxn ang="0">
                      <a:pos x="20" y="72"/>
                    </a:cxn>
                    <a:cxn ang="0">
                      <a:pos x="22" y="61"/>
                    </a:cxn>
                    <a:cxn ang="0">
                      <a:pos x="23" y="52"/>
                    </a:cxn>
                    <a:cxn ang="0">
                      <a:pos x="24" y="41"/>
                    </a:cxn>
                    <a:cxn ang="0">
                      <a:pos x="24" y="30"/>
                    </a:cxn>
                    <a:cxn ang="0">
                      <a:pos x="24" y="15"/>
                    </a:cxn>
                    <a:cxn ang="0">
                      <a:pos x="22" y="8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39" h="193">
                      <a:moveTo>
                        <a:pt x="20" y="0"/>
                      </a:moveTo>
                      <a:lnTo>
                        <a:pt x="25" y="9"/>
                      </a:lnTo>
                      <a:lnTo>
                        <a:pt x="28" y="15"/>
                      </a:lnTo>
                      <a:lnTo>
                        <a:pt x="34" y="24"/>
                      </a:lnTo>
                      <a:lnTo>
                        <a:pt x="36" y="33"/>
                      </a:lnTo>
                      <a:lnTo>
                        <a:pt x="37" y="43"/>
                      </a:lnTo>
                      <a:lnTo>
                        <a:pt x="37" y="56"/>
                      </a:lnTo>
                      <a:lnTo>
                        <a:pt x="38" y="64"/>
                      </a:lnTo>
                      <a:lnTo>
                        <a:pt x="37" y="75"/>
                      </a:lnTo>
                      <a:lnTo>
                        <a:pt x="36" y="86"/>
                      </a:lnTo>
                      <a:lnTo>
                        <a:pt x="34" y="97"/>
                      </a:lnTo>
                      <a:lnTo>
                        <a:pt x="31" y="113"/>
                      </a:lnTo>
                      <a:lnTo>
                        <a:pt x="29" y="122"/>
                      </a:lnTo>
                      <a:lnTo>
                        <a:pt x="24" y="132"/>
                      </a:lnTo>
                      <a:lnTo>
                        <a:pt x="18" y="144"/>
                      </a:lnTo>
                      <a:lnTo>
                        <a:pt x="12" y="155"/>
                      </a:lnTo>
                      <a:lnTo>
                        <a:pt x="7" y="165"/>
                      </a:lnTo>
                      <a:lnTo>
                        <a:pt x="3" y="174"/>
                      </a:lnTo>
                      <a:lnTo>
                        <a:pt x="0" y="192"/>
                      </a:lnTo>
                      <a:lnTo>
                        <a:pt x="1" y="174"/>
                      </a:lnTo>
                      <a:lnTo>
                        <a:pt x="3" y="162"/>
                      </a:lnTo>
                      <a:lnTo>
                        <a:pt x="4" y="151"/>
                      </a:lnTo>
                      <a:lnTo>
                        <a:pt x="5" y="139"/>
                      </a:lnTo>
                      <a:lnTo>
                        <a:pt x="7" y="124"/>
                      </a:lnTo>
                      <a:lnTo>
                        <a:pt x="10" y="113"/>
                      </a:lnTo>
                      <a:lnTo>
                        <a:pt x="12" y="102"/>
                      </a:lnTo>
                      <a:lnTo>
                        <a:pt x="15" y="93"/>
                      </a:lnTo>
                      <a:lnTo>
                        <a:pt x="18" y="82"/>
                      </a:lnTo>
                      <a:lnTo>
                        <a:pt x="20" y="72"/>
                      </a:lnTo>
                      <a:lnTo>
                        <a:pt x="22" y="61"/>
                      </a:lnTo>
                      <a:lnTo>
                        <a:pt x="23" y="52"/>
                      </a:lnTo>
                      <a:lnTo>
                        <a:pt x="24" y="41"/>
                      </a:lnTo>
                      <a:lnTo>
                        <a:pt x="24" y="30"/>
                      </a:lnTo>
                      <a:lnTo>
                        <a:pt x="24" y="15"/>
                      </a:lnTo>
                      <a:lnTo>
                        <a:pt x="22" y="8"/>
                      </a:lnTo>
                      <a:lnTo>
                        <a:pt x="20" y="0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4978" name="Freeform 18"/>
                <p:cNvSpPr>
                  <a:spLocks/>
                </p:cNvSpPr>
                <p:nvPr/>
              </p:nvSpPr>
              <p:spPr bwMode="ltGray">
                <a:xfrm>
                  <a:off x="1716" y="1535"/>
                  <a:ext cx="171" cy="50"/>
                </a:xfrm>
                <a:custGeom>
                  <a:avLst/>
                  <a:gdLst/>
                  <a:ahLst/>
                  <a:cxnLst>
                    <a:cxn ang="0">
                      <a:pos x="170" y="49"/>
                    </a:cxn>
                    <a:cxn ang="0">
                      <a:pos x="167" y="40"/>
                    </a:cxn>
                    <a:cxn ang="0">
                      <a:pos x="163" y="33"/>
                    </a:cxn>
                    <a:cxn ang="0">
                      <a:pos x="160" y="31"/>
                    </a:cxn>
                    <a:cxn ang="0">
                      <a:pos x="153" y="29"/>
                    </a:cxn>
                    <a:cxn ang="0">
                      <a:pos x="147" y="27"/>
                    </a:cxn>
                    <a:cxn ang="0">
                      <a:pos x="140" y="29"/>
                    </a:cxn>
                    <a:cxn ang="0">
                      <a:pos x="132" y="30"/>
                    </a:cxn>
                    <a:cxn ang="0">
                      <a:pos x="123" y="27"/>
                    </a:cxn>
                    <a:cxn ang="0">
                      <a:pos x="111" y="22"/>
                    </a:cxn>
                    <a:cxn ang="0">
                      <a:pos x="100" y="18"/>
                    </a:cxn>
                    <a:cxn ang="0">
                      <a:pos x="92" y="16"/>
                    </a:cxn>
                    <a:cxn ang="0">
                      <a:pos x="80" y="12"/>
                    </a:cxn>
                    <a:cxn ang="0">
                      <a:pos x="67" y="8"/>
                    </a:cxn>
                    <a:cxn ang="0">
                      <a:pos x="55" y="5"/>
                    </a:cxn>
                    <a:cxn ang="0">
                      <a:pos x="42" y="1"/>
                    </a:cxn>
                    <a:cxn ang="0">
                      <a:pos x="28" y="1"/>
                    </a:cxn>
                    <a:cxn ang="0">
                      <a:pos x="15" y="0"/>
                    </a:cxn>
                    <a:cxn ang="0">
                      <a:pos x="12" y="1"/>
                    </a:cxn>
                    <a:cxn ang="0">
                      <a:pos x="7" y="4"/>
                    </a:cxn>
                    <a:cxn ang="0">
                      <a:pos x="3" y="7"/>
                    </a:cxn>
                    <a:cxn ang="0">
                      <a:pos x="0" y="11"/>
                    </a:cxn>
                    <a:cxn ang="0">
                      <a:pos x="5" y="11"/>
                    </a:cxn>
                    <a:cxn ang="0">
                      <a:pos x="12" y="12"/>
                    </a:cxn>
                    <a:cxn ang="0">
                      <a:pos x="19" y="12"/>
                    </a:cxn>
                    <a:cxn ang="0">
                      <a:pos x="23" y="11"/>
                    </a:cxn>
                    <a:cxn ang="0">
                      <a:pos x="30" y="11"/>
                    </a:cxn>
                    <a:cxn ang="0">
                      <a:pos x="39" y="11"/>
                    </a:cxn>
                    <a:cxn ang="0">
                      <a:pos x="51" y="11"/>
                    </a:cxn>
                    <a:cxn ang="0">
                      <a:pos x="61" y="12"/>
                    </a:cxn>
                    <a:cxn ang="0">
                      <a:pos x="71" y="14"/>
                    </a:cxn>
                    <a:cxn ang="0">
                      <a:pos x="81" y="15"/>
                    </a:cxn>
                    <a:cxn ang="0">
                      <a:pos x="91" y="16"/>
                    </a:cxn>
                    <a:cxn ang="0">
                      <a:pos x="99" y="19"/>
                    </a:cxn>
                    <a:cxn ang="0">
                      <a:pos x="108" y="23"/>
                    </a:cxn>
                    <a:cxn ang="0">
                      <a:pos x="116" y="27"/>
                    </a:cxn>
                    <a:cxn ang="0">
                      <a:pos x="125" y="31"/>
                    </a:cxn>
                    <a:cxn ang="0">
                      <a:pos x="129" y="32"/>
                    </a:cxn>
                    <a:cxn ang="0">
                      <a:pos x="134" y="31"/>
                    </a:cxn>
                    <a:cxn ang="0">
                      <a:pos x="140" y="34"/>
                    </a:cxn>
                    <a:cxn ang="0">
                      <a:pos x="146" y="37"/>
                    </a:cxn>
                    <a:cxn ang="0">
                      <a:pos x="152" y="40"/>
                    </a:cxn>
                    <a:cxn ang="0">
                      <a:pos x="161" y="44"/>
                    </a:cxn>
                    <a:cxn ang="0">
                      <a:pos x="167" y="46"/>
                    </a:cxn>
                    <a:cxn ang="0">
                      <a:pos x="170" y="49"/>
                    </a:cxn>
                  </a:cxnLst>
                  <a:rect l="0" t="0" r="r" b="b"/>
                  <a:pathLst>
                    <a:path w="171" h="50">
                      <a:moveTo>
                        <a:pt x="170" y="49"/>
                      </a:moveTo>
                      <a:lnTo>
                        <a:pt x="167" y="40"/>
                      </a:lnTo>
                      <a:lnTo>
                        <a:pt x="163" y="33"/>
                      </a:lnTo>
                      <a:lnTo>
                        <a:pt x="160" y="31"/>
                      </a:lnTo>
                      <a:lnTo>
                        <a:pt x="153" y="29"/>
                      </a:lnTo>
                      <a:lnTo>
                        <a:pt x="147" y="27"/>
                      </a:lnTo>
                      <a:lnTo>
                        <a:pt x="140" y="29"/>
                      </a:lnTo>
                      <a:lnTo>
                        <a:pt x="132" y="30"/>
                      </a:lnTo>
                      <a:lnTo>
                        <a:pt x="123" y="27"/>
                      </a:lnTo>
                      <a:lnTo>
                        <a:pt x="111" y="22"/>
                      </a:lnTo>
                      <a:lnTo>
                        <a:pt x="100" y="18"/>
                      </a:lnTo>
                      <a:lnTo>
                        <a:pt x="92" y="16"/>
                      </a:lnTo>
                      <a:lnTo>
                        <a:pt x="80" y="12"/>
                      </a:lnTo>
                      <a:lnTo>
                        <a:pt x="67" y="8"/>
                      </a:lnTo>
                      <a:lnTo>
                        <a:pt x="55" y="5"/>
                      </a:lnTo>
                      <a:lnTo>
                        <a:pt x="42" y="1"/>
                      </a:lnTo>
                      <a:lnTo>
                        <a:pt x="28" y="1"/>
                      </a:lnTo>
                      <a:lnTo>
                        <a:pt x="15" y="0"/>
                      </a:lnTo>
                      <a:lnTo>
                        <a:pt x="12" y="1"/>
                      </a:lnTo>
                      <a:lnTo>
                        <a:pt x="7" y="4"/>
                      </a:lnTo>
                      <a:lnTo>
                        <a:pt x="3" y="7"/>
                      </a:lnTo>
                      <a:lnTo>
                        <a:pt x="0" y="11"/>
                      </a:lnTo>
                      <a:lnTo>
                        <a:pt x="5" y="11"/>
                      </a:lnTo>
                      <a:lnTo>
                        <a:pt x="12" y="12"/>
                      </a:lnTo>
                      <a:lnTo>
                        <a:pt x="19" y="12"/>
                      </a:lnTo>
                      <a:lnTo>
                        <a:pt x="23" y="11"/>
                      </a:lnTo>
                      <a:lnTo>
                        <a:pt x="30" y="11"/>
                      </a:lnTo>
                      <a:lnTo>
                        <a:pt x="39" y="11"/>
                      </a:lnTo>
                      <a:lnTo>
                        <a:pt x="51" y="11"/>
                      </a:lnTo>
                      <a:lnTo>
                        <a:pt x="61" y="12"/>
                      </a:lnTo>
                      <a:lnTo>
                        <a:pt x="71" y="14"/>
                      </a:lnTo>
                      <a:lnTo>
                        <a:pt x="81" y="15"/>
                      </a:lnTo>
                      <a:lnTo>
                        <a:pt x="91" y="16"/>
                      </a:lnTo>
                      <a:lnTo>
                        <a:pt x="99" y="19"/>
                      </a:lnTo>
                      <a:lnTo>
                        <a:pt x="108" y="23"/>
                      </a:lnTo>
                      <a:lnTo>
                        <a:pt x="116" y="27"/>
                      </a:lnTo>
                      <a:lnTo>
                        <a:pt x="125" y="31"/>
                      </a:lnTo>
                      <a:lnTo>
                        <a:pt x="129" y="32"/>
                      </a:lnTo>
                      <a:lnTo>
                        <a:pt x="134" y="31"/>
                      </a:lnTo>
                      <a:lnTo>
                        <a:pt x="140" y="34"/>
                      </a:lnTo>
                      <a:lnTo>
                        <a:pt x="146" y="37"/>
                      </a:lnTo>
                      <a:lnTo>
                        <a:pt x="152" y="40"/>
                      </a:lnTo>
                      <a:lnTo>
                        <a:pt x="161" y="44"/>
                      </a:lnTo>
                      <a:lnTo>
                        <a:pt x="167" y="46"/>
                      </a:lnTo>
                      <a:lnTo>
                        <a:pt x="170" y="49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4979" name="Freeform 19"/>
                <p:cNvSpPr>
                  <a:spLocks/>
                </p:cNvSpPr>
                <p:nvPr/>
              </p:nvSpPr>
              <p:spPr bwMode="ltGray">
                <a:xfrm>
                  <a:off x="1707" y="1563"/>
                  <a:ext cx="177" cy="21"/>
                </a:xfrm>
                <a:custGeom>
                  <a:avLst/>
                  <a:gdLst/>
                  <a:ahLst/>
                  <a:cxnLst>
                    <a:cxn ang="0">
                      <a:pos x="176" y="20"/>
                    </a:cxn>
                    <a:cxn ang="0">
                      <a:pos x="171" y="18"/>
                    </a:cxn>
                    <a:cxn ang="0">
                      <a:pos x="166" y="16"/>
                    </a:cxn>
                    <a:cxn ang="0">
                      <a:pos x="161" y="13"/>
                    </a:cxn>
                    <a:cxn ang="0">
                      <a:pos x="155" y="12"/>
                    </a:cxn>
                    <a:cxn ang="0">
                      <a:pos x="149" y="10"/>
                    </a:cxn>
                    <a:cxn ang="0">
                      <a:pos x="141" y="6"/>
                    </a:cxn>
                    <a:cxn ang="0">
                      <a:pos x="134" y="3"/>
                    </a:cxn>
                    <a:cxn ang="0">
                      <a:pos x="128" y="2"/>
                    </a:cxn>
                    <a:cxn ang="0">
                      <a:pos x="120" y="3"/>
                    </a:cxn>
                    <a:cxn ang="0">
                      <a:pos x="110" y="5"/>
                    </a:cxn>
                    <a:cxn ang="0">
                      <a:pos x="106" y="5"/>
                    </a:cxn>
                    <a:cxn ang="0">
                      <a:pos x="93" y="3"/>
                    </a:cxn>
                    <a:cxn ang="0">
                      <a:pos x="78" y="1"/>
                    </a:cxn>
                    <a:cxn ang="0">
                      <a:pos x="69" y="0"/>
                    </a:cxn>
                    <a:cxn ang="0">
                      <a:pos x="57" y="0"/>
                    </a:cxn>
                    <a:cxn ang="0">
                      <a:pos x="44" y="0"/>
                    </a:cxn>
                    <a:cxn ang="0">
                      <a:pos x="36" y="1"/>
                    </a:cxn>
                    <a:cxn ang="0">
                      <a:pos x="27" y="2"/>
                    </a:cxn>
                    <a:cxn ang="0">
                      <a:pos x="18" y="3"/>
                    </a:cxn>
                    <a:cxn ang="0">
                      <a:pos x="9" y="4"/>
                    </a:cxn>
                    <a:cxn ang="0">
                      <a:pos x="8" y="8"/>
                    </a:cxn>
                    <a:cxn ang="0">
                      <a:pos x="7" y="11"/>
                    </a:cxn>
                    <a:cxn ang="0">
                      <a:pos x="4" y="15"/>
                    </a:cxn>
                    <a:cxn ang="0">
                      <a:pos x="0" y="17"/>
                    </a:cxn>
                    <a:cxn ang="0">
                      <a:pos x="7" y="16"/>
                    </a:cxn>
                    <a:cxn ang="0">
                      <a:pos x="15" y="14"/>
                    </a:cxn>
                    <a:cxn ang="0">
                      <a:pos x="22" y="12"/>
                    </a:cxn>
                    <a:cxn ang="0">
                      <a:pos x="29" y="11"/>
                    </a:cxn>
                    <a:cxn ang="0">
                      <a:pos x="37" y="10"/>
                    </a:cxn>
                    <a:cxn ang="0">
                      <a:pos x="50" y="10"/>
                    </a:cxn>
                    <a:cxn ang="0">
                      <a:pos x="63" y="8"/>
                    </a:cxn>
                    <a:cxn ang="0">
                      <a:pos x="79" y="8"/>
                    </a:cxn>
                    <a:cxn ang="0">
                      <a:pos x="94" y="7"/>
                    </a:cxn>
                    <a:cxn ang="0">
                      <a:pos x="108" y="6"/>
                    </a:cxn>
                    <a:cxn ang="0">
                      <a:pos x="120" y="7"/>
                    </a:cxn>
                    <a:cxn ang="0">
                      <a:pos x="129" y="10"/>
                    </a:cxn>
                    <a:cxn ang="0">
                      <a:pos x="138" y="12"/>
                    </a:cxn>
                    <a:cxn ang="0">
                      <a:pos x="148" y="14"/>
                    </a:cxn>
                    <a:cxn ang="0">
                      <a:pos x="159" y="17"/>
                    </a:cxn>
                    <a:cxn ang="0">
                      <a:pos x="167" y="18"/>
                    </a:cxn>
                    <a:cxn ang="0">
                      <a:pos x="176" y="20"/>
                    </a:cxn>
                  </a:cxnLst>
                  <a:rect l="0" t="0" r="r" b="b"/>
                  <a:pathLst>
                    <a:path w="177" h="21">
                      <a:moveTo>
                        <a:pt x="176" y="20"/>
                      </a:moveTo>
                      <a:lnTo>
                        <a:pt x="171" y="18"/>
                      </a:lnTo>
                      <a:lnTo>
                        <a:pt x="166" y="16"/>
                      </a:lnTo>
                      <a:lnTo>
                        <a:pt x="161" y="13"/>
                      </a:lnTo>
                      <a:lnTo>
                        <a:pt x="155" y="12"/>
                      </a:lnTo>
                      <a:lnTo>
                        <a:pt x="149" y="10"/>
                      </a:lnTo>
                      <a:lnTo>
                        <a:pt x="141" y="6"/>
                      </a:lnTo>
                      <a:lnTo>
                        <a:pt x="134" y="3"/>
                      </a:lnTo>
                      <a:lnTo>
                        <a:pt x="128" y="2"/>
                      </a:lnTo>
                      <a:lnTo>
                        <a:pt x="120" y="3"/>
                      </a:lnTo>
                      <a:lnTo>
                        <a:pt x="110" y="5"/>
                      </a:lnTo>
                      <a:lnTo>
                        <a:pt x="106" y="5"/>
                      </a:lnTo>
                      <a:lnTo>
                        <a:pt x="93" y="3"/>
                      </a:lnTo>
                      <a:lnTo>
                        <a:pt x="78" y="1"/>
                      </a:lnTo>
                      <a:lnTo>
                        <a:pt x="69" y="0"/>
                      </a:lnTo>
                      <a:lnTo>
                        <a:pt x="57" y="0"/>
                      </a:lnTo>
                      <a:lnTo>
                        <a:pt x="44" y="0"/>
                      </a:lnTo>
                      <a:lnTo>
                        <a:pt x="36" y="1"/>
                      </a:lnTo>
                      <a:lnTo>
                        <a:pt x="27" y="2"/>
                      </a:lnTo>
                      <a:lnTo>
                        <a:pt x="18" y="3"/>
                      </a:lnTo>
                      <a:lnTo>
                        <a:pt x="9" y="4"/>
                      </a:lnTo>
                      <a:lnTo>
                        <a:pt x="8" y="8"/>
                      </a:lnTo>
                      <a:lnTo>
                        <a:pt x="7" y="11"/>
                      </a:lnTo>
                      <a:lnTo>
                        <a:pt x="4" y="15"/>
                      </a:lnTo>
                      <a:lnTo>
                        <a:pt x="0" y="17"/>
                      </a:lnTo>
                      <a:lnTo>
                        <a:pt x="7" y="16"/>
                      </a:lnTo>
                      <a:lnTo>
                        <a:pt x="15" y="14"/>
                      </a:lnTo>
                      <a:lnTo>
                        <a:pt x="22" y="12"/>
                      </a:lnTo>
                      <a:lnTo>
                        <a:pt x="29" y="11"/>
                      </a:lnTo>
                      <a:lnTo>
                        <a:pt x="37" y="10"/>
                      </a:lnTo>
                      <a:lnTo>
                        <a:pt x="50" y="10"/>
                      </a:lnTo>
                      <a:lnTo>
                        <a:pt x="63" y="8"/>
                      </a:lnTo>
                      <a:lnTo>
                        <a:pt x="79" y="8"/>
                      </a:lnTo>
                      <a:lnTo>
                        <a:pt x="94" y="7"/>
                      </a:lnTo>
                      <a:lnTo>
                        <a:pt x="108" y="6"/>
                      </a:lnTo>
                      <a:lnTo>
                        <a:pt x="120" y="7"/>
                      </a:lnTo>
                      <a:lnTo>
                        <a:pt x="129" y="10"/>
                      </a:lnTo>
                      <a:lnTo>
                        <a:pt x="138" y="12"/>
                      </a:lnTo>
                      <a:lnTo>
                        <a:pt x="148" y="14"/>
                      </a:lnTo>
                      <a:lnTo>
                        <a:pt x="159" y="17"/>
                      </a:lnTo>
                      <a:lnTo>
                        <a:pt x="167" y="18"/>
                      </a:lnTo>
                      <a:lnTo>
                        <a:pt x="176" y="20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24980" name="Freeform 20"/>
              <p:cNvSpPr>
                <a:spLocks/>
              </p:cNvSpPr>
              <p:nvPr/>
            </p:nvSpPr>
            <p:spPr bwMode="ltGray">
              <a:xfrm>
                <a:off x="1691" y="1023"/>
                <a:ext cx="261" cy="374"/>
              </a:xfrm>
              <a:custGeom>
                <a:avLst/>
                <a:gdLst/>
                <a:ahLst/>
                <a:cxnLst>
                  <a:cxn ang="0">
                    <a:pos x="82" y="162"/>
                  </a:cxn>
                  <a:cxn ang="0">
                    <a:pos x="90" y="154"/>
                  </a:cxn>
                  <a:cxn ang="0">
                    <a:pos x="76" y="104"/>
                  </a:cxn>
                  <a:cxn ang="0">
                    <a:pos x="54" y="56"/>
                  </a:cxn>
                  <a:cxn ang="0">
                    <a:pos x="31" y="33"/>
                  </a:cxn>
                  <a:cxn ang="0">
                    <a:pos x="51" y="45"/>
                  </a:cxn>
                  <a:cxn ang="0">
                    <a:pos x="72" y="84"/>
                  </a:cxn>
                  <a:cxn ang="0">
                    <a:pos x="92" y="126"/>
                  </a:cxn>
                  <a:cxn ang="0">
                    <a:pos x="106" y="168"/>
                  </a:cxn>
                  <a:cxn ang="0">
                    <a:pos x="118" y="150"/>
                  </a:cxn>
                  <a:cxn ang="0">
                    <a:pos x="121" y="114"/>
                  </a:cxn>
                  <a:cxn ang="0">
                    <a:pos x="125" y="65"/>
                  </a:cxn>
                  <a:cxn ang="0">
                    <a:pos x="136" y="26"/>
                  </a:cxn>
                  <a:cxn ang="0">
                    <a:pos x="143" y="12"/>
                  </a:cxn>
                  <a:cxn ang="0">
                    <a:pos x="136" y="53"/>
                  </a:cxn>
                  <a:cxn ang="0">
                    <a:pos x="132" y="106"/>
                  </a:cxn>
                  <a:cxn ang="0">
                    <a:pos x="130" y="155"/>
                  </a:cxn>
                  <a:cxn ang="0">
                    <a:pos x="136" y="183"/>
                  </a:cxn>
                  <a:cxn ang="0">
                    <a:pos x="166" y="177"/>
                  </a:cxn>
                  <a:cxn ang="0">
                    <a:pos x="205" y="178"/>
                  </a:cxn>
                  <a:cxn ang="0">
                    <a:pos x="236" y="193"/>
                  </a:cxn>
                  <a:cxn ang="0">
                    <a:pos x="260" y="227"/>
                  </a:cxn>
                  <a:cxn ang="0">
                    <a:pos x="231" y="222"/>
                  </a:cxn>
                  <a:cxn ang="0">
                    <a:pos x="200" y="211"/>
                  </a:cxn>
                  <a:cxn ang="0">
                    <a:pos x="159" y="204"/>
                  </a:cxn>
                  <a:cxn ang="0">
                    <a:pos x="132" y="208"/>
                  </a:cxn>
                  <a:cxn ang="0">
                    <a:pos x="147" y="224"/>
                  </a:cxn>
                  <a:cxn ang="0">
                    <a:pos x="182" y="233"/>
                  </a:cxn>
                  <a:cxn ang="0">
                    <a:pos x="217" y="240"/>
                  </a:cxn>
                  <a:cxn ang="0">
                    <a:pos x="243" y="264"/>
                  </a:cxn>
                  <a:cxn ang="0">
                    <a:pos x="256" y="297"/>
                  </a:cxn>
                  <a:cxn ang="0">
                    <a:pos x="224" y="277"/>
                  </a:cxn>
                  <a:cxn ang="0">
                    <a:pos x="191" y="256"/>
                  </a:cxn>
                  <a:cxn ang="0">
                    <a:pos x="160" y="238"/>
                  </a:cxn>
                  <a:cxn ang="0">
                    <a:pos x="136" y="230"/>
                  </a:cxn>
                  <a:cxn ang="0">
                    <a:pos x="121" y="246"/>
                  </a:cxn>
                  <a:cxn ang="0">
                    <a:pos x="135" y="290"/>
                  </a:cxn>
                  <a:cxn ang="0">
                    <a:pos x="145" y="342"/>
                  </a:cxn>
                  <a:cxn ang="0">
                    <a:pos x="127" y="346"/>
                  </a:cxn>
                  <a:cxn ang="0">
                    <a:pos x="116" y="290"/>
                  </a:cxn>
                  <a:cxn ang="0">
                    <a:pos x="101" y="256"/>
                  </a:cxn>
                  <a:cxn ang="0">
                    <a:pos x="83" y="274"/>
                  </a:cxn>
                  <a:cxn ang="0">
                    <a:pos x="64" y="309"/>
                  </a:cxn>
                  <a:cxn ang="0">
                    <a:pos x="44" y="360"/>
                  </a:cxn>
                  <a:cxn ang="0">
                    <a:pos x="51" y="314"/>
                  </a:cxn>
                  <a:cxn ang="0">
                    <a:pos x="69" y="272"/>
                  </a:cxn>
                  <a:cxn ang="0">
                    <a:pos x="91" y="238"/>
                  </a:cxn>
                  <a:cxn ang="0">
                    <a:pos x="99" y="212"/>
                  </a:cxn>
                  <a:cxn ang="0">
                    <a:pos x="77" y="226"/>
                  </a:cxn>
                  <a:cxn ang="0">
                    <a:pos x="52" y="261"/>
                  </a:cxn>
                  <a:cxn ang="0">
                    <a:pos x="28" y="301"/>
                  </a:cxn>
                  <a:cxn ang="0">
                    <a:pos x="24" y="288"/>
                  </a:cxn>
                  <a:cxn ang="0">
                    <a:pos x="42" y="262"/>
                  </a:cxn>
                  <a:cxn ang="0">
                    <a:pos x="71" y="229"/>
                  </a:cxn>
                  <a:cxn ang="0">
                    <a:pos x="101" y="206"/>
                  </a:cxn>
                  <a:cxn ang="0">
                    <a:pos x="73" y="180"/>
                  </a:cxn>
                  <a:cxn ang="0">
                    <a:pos x="46" y="148"/>
                  </a:cxn>
                  <a:cxn ang="0">
                    <a:pos x="17" y="118"/>
                  </a:cxn>
                  <a:cxn ang="0">
                    <a:pos x="3" y="98"/>
                  </a:cxn>
                  <a:cxn ang="0">
                    <a:pos x="32" y="115"/>
                  </a:cxn>
                  <a:cxn ang="0">
                    <a:pos x="64" y="145"/>
                  </a:cxn>
                </a:cxnLst>
                <a:rect l="0" t="0" r="r" b="b"/>
                <a:pathLst>
                  <a:path w="261" h="374">
                    <a:moveTo>
                      <a:pt x="64" y="145"/>
                    </a:moveTo>
                    <a:lnTo>
                      <a:pt x="68" y="150"/>
                    </a:lnTo>
                    <a:lnTo>
                      <a:pt x="72" y="154"/>
                    </a:lnTo>
                    <a:lnTo>
                      <a:pt x="77" y="157"/>
                    </a:lnTo>
                    <a:lnTo>
                      <a:pt x="82" y="162"/>
                    </a:lnTo>
                    <a:lnTo>
                      <a:pt x="86" y="165"/>
                    </a:lnTo>
                    <a:lnTo>
                      <a:pt x="91" y="168"/>
                    </a:lnTo>
                    <a:lnTo>
                      <a:pt x="94" y="170"/>
                    </a:lnTo>
                    <a:lnTo>
                      <a:pt x="92" y="162"/>
                    </a:lnTo>
                    <a:lnTo>
                      <a:pt x="90" y="154"/>
                    </a:lnTo>
                    <a:lnTo>
                      <a:pt x="87" y="143"/>
                    </a:lnTo>
                    <a:lnTo>
                      <a:pt x="85" y="134"/>
                    </a:lnTo>
                    <a:lnTo>
                      <a:pt x="82" y="124"/>
                    </a:lnTo>
                    <a:lnTo>
                      <a:pt x="80" y="114"/>
                    </a:lnTo>
                    <a:lnTo>
                      <a:pt x="76" y="104"/>
                    </a:lnTo>
                    <a:lnTo>
                      <a:pt x="72" y="93"/>
                    </a:lnTo>
                    <a:lnTo>
                      <a:pt x="68" y="84"/>
                    </a:lnTo>
                    <a:lnTo>
                      <a:pt x="63" y="71"/>
                    </a:lnTo>
                    <a:lnTo>
                      <a:pt x="59" y="63"/>
                    </a:lnTo>
                    <a:lnTo>
                      <a:pt x="54" y="56"/>
                    </a:lnTo>
                    <a:lnTo>
                      <a:pt x="50" y="48"/>
                    </a:lnTo>
                    <a:lnTo>
                      <a:pt x="44" y="42"/>
                    </a:lnTo>
                    <a:lnTo>
                      <a:pt x="39" y="38"/>
                    </a:lnTo>
                    <a:lnTo>
                      <a:pt x="34" y="35"/>
                    </a:lnTo>
                    <a:lnTo>
                      <a:pt x="31" y="33"/>
                    </a:lnTo>
                    <a:lnTo>
                      <a:pt x="35" y="32"/>
                    </a:lnTo>
                    <a:lnTo>
                      <a:pt x="37" y="33"/>
                    </a:lnTo>
                    <a:lnTo>
                      <a:pt x="41" y="34"/>
                    </a:lnTo>
                    <a:lnTo>
                      <a:pt x="45" y="39"/>
                    </a:lnTo>
                    <a:lnTo>
                      <a:pt x="51" y="45"/>
                    </a:lnTo>
                    <a:lnTo>
                      <a:pt x="55" y="50"/>
                    </a:lnTo>
                    <a:lnTo>
                      <a:pt x="58" y="56"/>
                    </a:lnTo>
                    <a:lnTo>
                      <a:pt x="63" y="64"/>
                    </a:lnTo>
                    <a:lnTo>
                      <a:pt x="68" y="75"/>
                    </a:lnTo>
                    <a:lnTo>
                      <a:pt x="72" y="84"/>
                    </a:lnTo>
                    <a:lnTo>
                      <a:pt x="77" y="94"/>
                    </a:lnTo>
                    <a:lnTo>
                      <a:pt x="81" y="101"/>
                    </a:lnTo>
                    <a:lnTo>
                      <a:pt x="86" y="109"/>
                    </a:lnTo>
                    <a:lnTo>
                      <a:pt x="89" y="117"/>
                    </a:lnTo>
                    <a:lnTo>
                      <a:pt x="92" y="126"/>
                    </a:lnTo>
                    <a:lnTo>
                      <a:pt x="95" y="135"/>
                    </a:lnTo>
                    <a:lnTo>
                      <a:pt x="99" y="143"/>
                    </a:lnTo>
                    <a:lnTo>
                      <a:pt x="101" y="151"/>
                    </a:lnTo>
                    <a:lnTo>
                      <a:pt x="104" y="161"/>
                    </a:lnTo>
                    <a:lnTo>
                      <a:pt x="106" y="168"/>
                    </a:lnTo>
                    <a:lnTo>
                      <a:pt x="107" y="171"/>
                    </a:lnTo>
                    <a:lnTo>
                      <a:pt x="110" y="168"/>
                    </a:lnTo>
                    <a:lnTo>
                      <a:pt x="113" y="164"/>
                    </a:lnTo>
                    <a:lnTo>
                      <a:pt x="117" y="159"/>
                    </a:lnTo>
                    <a:lnTo>
                      <a:pt x="118" y="150"/>
                    </a:lnTo>
                    <a:lnTo>
                      <a:pt x="119" y="143"/>
                    </a:lnTo>
                    <a:lnTo>
                      <a:pt x="120" y="133"/>
                    </a:lnTo>
                    <a:lnTo>
                      <a:pt x="121" y="124"/>
                    </a:lnTo>
                    <a:lnTo>
                      <a:pt x="120" y="124"/>
                    </a:lnTo>
                    <a:lnTo>
                      <a:pt x="121" y="114"/>
                    </a:lnTo>
                    <a:lnTo>
                      <a:pt x="121" y="103"/>
                    </a:lnTo>
                    <a:lnTo>
                      <a:pt x="122" y="92"/>
                    </a:lnTo>
                    <a:lnTo>
                      <a:pt x="122" y="82"/>
                    </a:lnTo>
                    <a:lnTo>
                      <a:pt x="123" y="75"/>
                    </a:lnTo>
                    <a:lnTo>
                      <a:pt x="125" y="65"/>
                    </a:lnTo>
                    <a:lnTo>
                      <a:pt x="127" y="58"/>
                    </a:lnTo>
                    <a:lnTo>
                      <a:pt x="128" y="50"/>
                    </a:lnTo>
                    <a:lnTo>
                      <a:pt x="131" y="44"/>
                    </a:lnTo>
                    <a:lnTo>
                      <a:pt x="133" y="36"/>
                    </a:lnTo>
                    <a:lnTo>
                      <a:pt x="136" y="26"/>
                    </a:lnTo>
                    <a:lnTo>
                      <a:pt x="139" y="16"/>
                    </a:lnTo>
                    <a:lnTo>
                      <a:pt x="140" y="7"/>
                    </a:lnTo>
                    <a:lnTo>
                      <a:pt x="143" y="0"/>
                    </a:lnTo>
                    <a:lnTo>
                      <a:pt x="144" y="6"/>
                    </a:lnTo>
                    <a:lnTo>
                      <a:pt x="143" y="12"/>
                    </a:lnTo>
                    <a:lnTo>
                      <a:pt x="142" y="21"/>
                    </a:lnTo>
                    <a:lnTo>
                      <a:pt x="140" y="28"/>
                    </a:lnTo>
                    <a:lnTo>
                      <a:pt x="138" y="40"/>
                    </a:lnTo>
                    <a:lnTo>
                      <a:pt x="137" y="47"/>
                    </a:lnTo>
                    <a:lnTo>
                      <a:pt x="136" y="53"/>
                    </a:lnTo>
                    <a:lnTo>
                      <a:pt x="135" y="62"/>
                    </a:lnTo>
                    <a:lnTo>
                      <a:pt x="134" y="72"/>
                    </a:lnTo>
                    <a:lnTo>
                      <a:pt x="134" y="83"/>
                    </a:lnTo>
                    <a:lnTo>
                      <a:pt x="133" y="94"/>
                    </a:lnTo>
                    <a:lnTo>
                      <a:pt x="132" y="106"/>
                    </a:lnTo>
                    <a:lnTo>
                      <a:pt x="132" y="116"/>
                    </a:lnTo>
                    <a:lnTo>
                      <a:pt x="132" y="126"/>
                    </a:lnTo>
                    <a:lnTo>
                      <a:pt x="131" y="134"/>
                    </a:lnTo>
                    <a:lnTo>
                      <a:pt x="131" y="145"/>
                    </a:lnTo>
                    <a:lnTo>
                      <a:pt x="130" y="155"/>
                    </a:lnTo>
                    <a:lnTo>
                      <a:pt x="128" y="168"/>
                    </a:lnTo>
                    <a:lnTo>
                      <a:pt x="127" y="178"/>
                    </a:lnTo>
                    <a:lnTo>
                      <a:pt x="125" y="190"/>
                    </a:lnTo>
                    <a:lnTo>
                      <a:pt x="130" y="187"/>
                    </a:lnTo>
                    <a:lnTo>
                      <a:pt x="136" y="183"/>
                    </a:lnTo>
                    <a:lnTo>
                      <a:pt x="143" y="178"/>
                    </a:lnTo>
                    <a:lnTo>
                      <a:pt x="149" y="176"/>
                    </a:lnTo>
                    <a:lnTo>
                      <a:pt x="156" y="176"/>
                    </a:lnTo>
                    <a:lnTo>
                      <a:pt x="160" y="176"/>
                    </a:lnTo>
                    <a:lnTo>
                      <a:pt x="166" y="177"/>
                    </a:lnTo>
                    <a:lnTo>
                      <a:pt x="173" y="178"/>
                    </a:lnTo>
                    <a:lnTo>
                      <a:pt x="182" y="179"/>
                    </a:lnTo>
                    <a:lnTo>
                      <a:pt x="190" y="178"/>
                    </a:lnTo>
                    <a:lnTo>
                      <a:pt x="198" y="178"/>
                    </a:lnTo>
                    <a:lnTo>
                      <a:pt x="205" y="178"/>
                    </a:lnTo>
                    <a:lnTo>
                      <a:pt x="211" y="179"/>
                    </a:lnTo>
                    <a:lnTo>
                      <a:pt x="217" y="182"/>
                    </a:lnTo>
                    <a:lnTo>
                      <a:pt x="225" y="185"/>
                    </a:lnTo>
                    <a:lnTo>
                      <a:pt x="231" y="189"/>
                    </a:lnTo>
                    <a:lnTo>
                      <a:pt x="236" y="193"/>
                    </a:lnTo>
                    <a:lnTo>
                      <a:pt x="242" y="199"/>
                    </a:lnTo>
                    <a:lnTo>
                      <a:pt x="245" y="202"/>
                    </a:lnTo>
                    <a:lnTo>
                      <a:pt x="251" y="210"/>
                    </a:lnTo>
                    <a:lnTo>
                      <a:pt x="255" y="218"/>
                    </a:lnTo>
                    <a:lnTo>
                      <a:pt x="260" y="227"/>
                    </a:lnTo>
                    <a:lnTo>
                      <a:pt x="254" y="227"/>
                    </a:lnTo>
                    <a:lnTo>
                      <a:pt x="248" y="226"/>
                    </a:lnTo>
                    <a:lnTo>
                      <a:pt x="241" y="224"/>
                    </a:lnTo>
                    <a:lnTo>
                      <a:pt x="235" y="224"/>
                    </a:lnTo>
                    <a:lnTo>
                      <a:pt x="231" y="222"/>
                    </a:lnTo>
                    <a:lnTo>
                      <a:pt x="224" y="218"/>
                    </a:lnTo>
                    <a:lnTo>
                      <a:pt x="218" y="216"/>
                    </a:lnTo>
                    <a:lnTo>
                      <a:pt x="213" y="213"/>
                    </a:lnTo>
                    <a:lnTo>
                      <a:pt x="209" y="212"/>
                    </a:lnTo>
                    <a:lnTo>
                      <a:pt x="200" y="211"/>
                    </a:lnTo>
                    <a:lnTo>
                      <a:pt x="190" y="210"/>
                    </a:lnTo>
                    <a:lnTo>
                      <a:pt x="182" y="208"/>
                    </a:lnTo>
                    <a:lnTo>
                      <a:pt x="173" y="206"/>
                    </a:lnTo>
                    <a:lnTo>
                      <a:pt x="165" y="205"/>
                    </a:lnTo>
                    <a:lnTo>
                      <a:pt x="159" y="204"/>
                    </a:lnTo>
                    <a:lnTo>
                      <a:pt x="154" y="204"/>
                    </a:lnTo>
                    <a:lnTo>
                      <a:pt x="148" y="203"/>
                    </a:lnTo>
                    <a:lnTo>
                      <a:pt x="142" y="204"/>
                    </a:lnTo>
                    <a:lnTo>
                      <a:pt x="137" y="205"/>
                    </a:lnTo>
                    <a:lnTo>
                      <a:pt x="132" y="208"/>
                    </a:lnTo>
                    <a:lnTo>
                      <a:pt x="125" y="210"/>
                    </a:lnTo>
                    <a:lnTo>
                      <a:pt x="130" y="213"/>
                    </a:lnTo>
                    <a:lnTo>
                      <a:pt x="136" y="217"/>
                    </a:lnTo>
                    <a:lnTo>
                      <a:pt x="141" y="222"/>
                    </a:lnTo>
                    <a:lnTo>
                      <a:pt x="147" y="224"/>
                    </a:lnTo>
                    <a:lnTo>
                      <a:pt x="154" y="227"/>
                    </a:lnTo>
                    <a:lnTo>
                      <a:pt x="160" y="229"/>
                    </a:lnTo>
                    <a:lnTo>
                      <a:pt x="166" y="229"/>
                    </a:lnTo>
                    <a:lnTo>
                      <a:pt x="173" y="231"/>
                    </a:lnTo>
                    <a:lnTo>
                      <a:pt x="182" y="233"/>
                    </a:lnTo>
                    <a:lnTo>
                      <a:pt x="189" y="235"/>
                    </a:lnTo>
                    <a:lnTo>
                      <a:pt x="197" y="235"/>
                    </a:lnTo>
                    <a:lnTo>
                      <a:pt x="203" y="237"/>
                    </a:lnTo>
                    <a:lnTo>
                      <a:pt x="210" y="239"/>
                    </a:lnTo>
                    <a:lnTo>
                      <a:pt x="217" y="240"/>
                    </a:lnTo>
                    <a:lnTo>
                      <a:pt x="222" y="243"/>
                    </a:lnTo>
                    <a:lnTo>
                      <a:pt x="227" y="247"/>
                    </a:lnTo>
                    <a:lnTo>
                      <a:pt x="232" y="252"/>
                    </a:lnTo>
                    <a:lnTo>
                      <a:pt x="238" y="257"/>
                    </a:lnTo>
                    <a:lnTo>
                      <a:pt x="243" y="264"/>
                    </a:lnTo>
                    <a:lnTo>
                      <a:pt x="245" y="268"/>
                    </a:lnTo>
                    <a:lnTo>
                      <a:pt x="248" y="275"/>
                    </a:lnTo>
                    <a:lnTo>
                      <a:pt x="250" y="283"/>
                    </a:lnTo>
                    <a:lnTo>
                      <a:pt x="253" y="291"/>
                    </a:lnTo>
                    <a:lnTo>
                      <a:pt x="256" y="297"/>
                    </a:lnTo>
                    <a:lnTo>
                      <a:pt x="250" y="293"/>
                    </a:lnTo>
                    <a:lnTo>
                      <a:pt x="243" y="289"/>
                    </a:lnTo>
                    <a:lnTo>
                      <a:pt x="238" y="286"/>
                    </a:lnTo>
                    <a:lnTo>
                      <a:pt x="231" y="281"/>
                    </a:lnTo>
                    <a:lnTo>
                      <a:pt x="224" y="277"/>
                    </a:lnTo>
                    <a:lnTo>
                      <a:pt x="218" y="273"/>
                    </a:lnTo>
                    <a:lnTo>
                      <a:pt x="211" y="269"/>
                    </a:lnTo>
                    <a:lnTo>
                      <a:pt x="204" y="264"/>
                    </a:lnTo>
                    <a:lnTo>
                      <a:pt x="198" y="260"/>
                    </a:lnTo>
                    <a:lnTo>
                      <a:pt x="191" y="256"/>
                    </a:lnTo>
                    <a:lnTo>
                      <a:pt x="186" y="252"/>
                    </a:lnTo>
                    <a:lnTo>
                      <a:pt x="179" y="248"/>
                    </a:lnTo>
                    <a:lnTo>
                      <a:pt x="173" y="245"/>
                    </a:lnTo>
                    <a:lnTo>
                      <a:pt x="166" y="241"/>
                    </a:lnTo>
                    <a:lnTo>
                      <a:pt x="160" y="238"/>
                    </a:lnTo>
                    <a:lnTo>
                      <a:pt x="155" y="237"/>
                    </a:lnTo>
                    <a:lnTo>
                      <a:pt x="150" y="234"/>
                    </a:lnTo>
                    <a:lnTo>
                      <a:pt x="144" y="231"/>
                    </a:lnTo>
                    <a:lnTo>
                      <a:pt x="140" y="229"/>
                    </a:lnTo>
                    <a:lnTo>
                      <a:pt x="136" y="230"/>
                    </a:lnTo>
                    <a:lnTo>
                      <a:pt x="131" y="231"/>
                    </a:lnTo>
                    <a:lnTo>
                      <a:pt x="128" y="231"/>
                    </a:lnTo>
                    <a:lnTo>
                      <a:pt x="123" y="229"/>
                    </a:lnTo>
                    <a:lnTo>
                      <a:pt x="123" y="237"/>
                    </a:lnTo>
                    <a:lnTo>
                      <a:pt x="121" y="246"/>
                    </a:lnTo>
                    <a:lnTo>
                      <a:pt x="124" y="254"/>
                    </a:lnTo>
                    <a:lnTo>
                      <a:pt x="127" y="263"/>
                    </a:lnTo>
                    <a:lnTo>
                      <a:pt x="130" y="271"/>
                    </a:lnTo>
                    <a:lnTo>
                      <a:pt x="132" y="280"/>
                    </a:lnTo>
                    <a:lnTo>
                      <a:pt x="135" y="290"/>
                    </a:lnTo>
                    <a:lnTo>
                      <a:pt x="138" y="302"/>
                    </a:lnTo>
                    <a:lnTo>
                      <a:pt x="139" y="311"/>
                    </a:lnTo>
                    <a:lnTo>
                      <a:pt x="142" y="321"/>
                    </a:lnTo>
                    <a:lnTo>
                      <a:pt x="143" y="330"/>
                    </a:lnTo>
                    <a:lnTo>
                      <a:pt x="145" y="342"/>
                    </a:lnTo>
                    <a:lnTo>
                      <a:pt x="148" y="355"/>
                    </a:lnTo>
                    <a:lnTo>
                      <a:pt x="150" y="373"/>
                    </a:lnTo>
                    <a:lnTo>
                      <a:pt x="130" y="373"/>
                    </a:lnTo>
                    <a:lnTo>
                      <a:pt x="128" y="357"/>
                    </a:lnTo>
                    <a:lnTo>
                      <a:pt x="127" y="346"/>
                    </a:lnTo>
                    <a:lnTo>
                      <a:pt x="124" y="332"/>
                    </a:lnTo>
                    <a:lnTo>
                      <a:pt x="122" y="319"/>
                    </a:lnTo>
                    <a:lnTo>
                      <a:pt x="120" y="308"/>
                    </a:lnTo>
                    <a:lnTo>
                      <a:pt x="118" y="298"/>
                    </a:lnTo>
                    <a:lnTo>
                      <a:pt x="116" y="290"/>
                    </a:lnTo>
                    <a:lnTo>
                      <a:pt x="113" y="279"/>
                    </a:lnTo>
                    <a:lnTo>
                      <a:pt x="109" y="269"/>
                    </a:lnTo>
                    <a:lnTo>
                      <a:pt x="107" y="260"/>
                    </a:lnTo>
                    <a:lnTo>
                      <a:pt x="104" y="258"/>
                    </a:lnTo>
                    <a:lnTo>
                      <a:pt x="101" y="256"/>
                    </a:lnTo>
                    <a:lnTo>
                      <a:pt x="98" y="254"/>
                    </a:lnTo>
                    <a:lnTo>
                      <a:pt x="96" y="255"/>
                    </a:lnTo>
                    <a:lnTo>
                      <a:pt x="93" y="260"/>
                    </a:lnTo>
                    <a:lnTo>
                      <a:pt x="87" y="268"/>
                    </a:lnTo>
                    <a:lnTo>
                      <a:pt x="83" y="274"/>
                    </a:lnTo>
                    <a:lnTo>
                      <a:pt x="79" y="280"/>
                    </a:lnTo>
                    <a:lnTo>
                      <a:pt x="76" y="288"/>
                    </a:lnTo>
                    <a:lnTo>
                      <a:pt x="72" y="293"/>
                    </a:lnTo>
                    <a:lnTo>
                      <a:pt x="68" y="301"/>
                    </a:lnTo>
                    <a:lnTo>
                      <a:pt x="64" y="309"/>
                    </a:lnTo>
                    <a:lnTo>
                      <a:pt x="61" y="318"/>
                    </a:lnTo>
                    <a:lnTo>
                      <a:pt x="57" y="327"/>
                    </a:lnTo>
                    <a:lnTo>
                      <a:pt x="53" y="337"/>
                    </a:lnTo>
                    <a:lnTo>
                      <a:pt x="49" y="348"/>
                    </a:lnTo>
                    <a:lnTo>
                      <a:pt x="44" y="360"/>
                    </a:lnTo>
                    <a:lnTo>
                      <a:pt x="46" y="346"/>
                    </a:lnTo>
                    <a:lnTo>
                      <a:pt x="47" y="336"/>
                    </a:lnTo>
                    <a:lnTo>
                      <a:pt x="48" y="325"/>
                    </a:lnTo>
                    <a:lnTo>
                      <a:pt x="50" y="319"/>
                    </a:lnTo>
                    <a:lnTo>
                      <a:pt x="51" y="314"/>
                    </a:lnTo>
                    <a:lnTo>
                      <a:pt x="54" y="305"/>
                    </a:lnTo>
                    <a:lnTo>
                      <a:pt x="57" y="295"/>
                    </a:lnTo>
                    <a:lnTo>
                      <a:pt x="59" y="288"/>
                    </a:lnTo>
                    <a:lnTo>
                      <a:pt x="64" y="280"/>
                    </a:lnTo>
                    <a:lnTo>
                      <a:pt x="69" y="272"/>
                    </a:lnTo>
                    <a:lnTo>
                      <a:pt x="73" y="263"/>
                    </a:lnTo>
                    <a:lnTo>
                      <a:pt x="78" y="254"/>
                    </a:lnTo>
                    <a:lnTo>
                      <a:pt x="81" y="249"/>
                    </a:lnTo>
                    <a:lnTo>
                      <a:pt x="86" y="244"/>
                    </a:lnTo>
                    <a:lnTo>
                      <a:pt x="91" y="238"/>
                    </a:lnTo>
                    <a:lnTo>
                      <a:pt x="95" y="232"/>
                    </a:lnTo>
                    <a:lnTo>
                      <a:pt x="100" y="226"/>
                    </a:lnTo>
                    <a:lnTo>
                      <a:pt x="105" y="218"/>
                    </a:lnTo>
                    <a:lnTo>
                      <a:pt x="103" y="216"/>
                    </a:lnTo>
                    <a:lnTo>
                      <a:pt x="99" y="212"/>
                    </a:lnTo>
                    <a:lnTo>
                      <a:pt x="96" y="210"/>
                    </a:lnTo>
                    <a:lnTo>
                      <a:pt x="93" y="211"/>
                    </a:lnTo>
                    <a:lnTo>
                      <a:pt x="87" y="216"/>
                    </a:lnTo>
                    <a:lnTo>
                      <a:pt x="82" y="221"/>
                    </a:lnTo>
                    <a:lnTo>
                      <a:pt x="77" y="226"/>
                    </a:lnTo>
                    <a:lnTo>
                      <a:pt x="72" y="232"/>
                    </a:lnTo>
                    <a:lnTo>
                      <a:pt x="67" y="241"/>
                    </a:lnTo>
                    <a:lnTo>
                      <a:pt x="61" y="249"/>
                    </a:lnTo>
                    <a:lnTo>
                      <a:pt x="56" y="255"/>
                    </a:lnTo>
                    <a:lnTo>
                      <a:pt x="52" y="261"/>
                    </a:lnTo>
                    <a:lnTo>
                      <a:pt x="47" y="268"/>
                    </a:lnTo>
                    <a:lnTo>
                      <a:pt x="42" y="276"/>
                    </a:lnTo>
                    <a:lnTo>
                      <a:pt x="38" y="284"/>
                    </a:lnTo>
                    <a:lnTo>
                      <a:pt x="33" y="293"/>
                    </a:lnTo>
                    <a:lnTo>
                      <a:pt x="28" y="301"/>
                    </a:lnTo>
                    <a:lnTo>
                      <a:pt x="24" y="310"/>
                    </a:lnTo>
                    <a:lnTo>
                      <a:pt x="18" y="321"/>
                    </a:lnTo>
                    <a:lnTo>
                      <a:pt x="21" y="307"/>
                    </a:lnTo>
                    <a:lnTo>
                      <a:pt x="22" y="297"/>
                    </a:lnTo>
                    <a:lnTo>
                      <a:pt x="24" y="288"/>
                    </a:lnTo>
                    <a:lnTo>
                      <a:pt x="25" y="286"/>
                    </a:lnTo>
                    <a:lnTo>
                      <a:pt x="28" y="281"/>
                    </a:lnTo>
                    <a:lnTo>
                      <a:pt x="32" y="275"/>
                    </a:lnTo>
                    <a:lnTo>
                      <a:pt x="37" y="269"/>
                    </a:lnTo>
                    <a:lnTo>
                      <a:pt x="42" y="262"/>
                    </a:lnTo>
                    <a:lnTo>
                      <a:pt x="47" y="256"/>
                    </a:lnTo>
                    <a:lnTo>
                      <a:pt x="54" y="248"/>
                    </a:lnTo>
                    <a:lnTo>
                      <a:pt x="58" y="243"/>
                    </a:lnTo>
                    <a:lnTo>
                      <a:pt x="64" y="236"/>
                    </a:lnTo>
                    <a:lnTo>
                      <a:pt x="71" y="229"/>
                    </a:lnTo>
                    <a:lnTo>
                      <a:pt x="77" y="224"/>
                    </a:lnTo>
                    <a:lnTo>
                      <a:pt x="83" y="218"/>
                    </a:lnTo>
                    <a:lnTo>
                      <a:pt x="93" y="210"/>
                    </a:lnTo>
                    <a:lnTo>
                      <a:pt x="98" y="208"/>
                    </a:lnTo>
                    <a:lnTo>
                      <a:pt x="101" y="206"/>
                    </a:lnTo>
                    <a:lnTo>
                      <a:pt x="95" y="202"/>
                    </a:lnTo>
                    <a:lnTo>
                      <a:pt x="90" y="196"/>
                    </a:lnTo>
                    <a:lnTo>
                      <a:pt x="84" y="190"/>
                    </a:lnTo>
                    <a:lnTo>
                      <a:pt x="79" y="185"/>
                    </a:lnTo>
                    <a:lnTo>
                      <a:pt x="73" y="180"/>
                    </a:lnTo>
                    <a:lnTo>
                      <a:pt x="69" y="176"/>
                    </a:lnTo>
                    <a:lnTo>
                      <a:pt x="65" y="170"/>
                    </a:lnTo>
                    <a:lnTo>
                      <a:pt x="58" y="163"/>
                    </a:lnTo>
                    <a:lnTo>
                      <a:pt x="52" y="156"/>
                    </a:lnTo>
                    <a:lnTo>
                      <a:pt x="46" y="148"/>
                    </a:lnTo>
                    <a:lnTo>
                      <a:pt x="39" y="141"/>
                    </a:lnTo>
                    <a:lnTo>
                      <a:pt x="33" y="136"/>
                    </a:lnTo>
                    <a:lnTo>
                      <a:pt x="26" y="129"/>
                    </a:lnTo>
                    <a:lnTo>
                      <a:pt x="22" y="125"/>
                    </a:lnTo>
                    <a:lnTo>
                      <a:pt x="17" y="118"/>
                    </a:lnTo>
                    <a:lnTo>
                      <a:pt x="14" y="112"/>
                    </a:lnTo>
                    <a:lnTo>
                      <a:pt x="10" y="108"/>
                    </a:lnTo>
                    <a:lnTo>
                      <a:pt x="4" y="102"/>
                    </a:lnTo>
                    <a:lnTo>
                      <a:pt x="0" y="98"/>
                    </a:lnTo>
                    <a:lnTo>
                      <a:pt x="3" y="98"/>
                    </a:lnTo>
                    <a:lnTo>
                      <a:pt x="9" y="100"/>
                    </a:lnTo>
                    <a:lnTo>
                      <a:pt x="14" y="101"/>
                    </a:lnTo>
                    <a:lnTo>
                      <a:pt x="20" y="104"/>
                    </a:lnTo>
                    <a:lnTo>
                      <a:pt x="25" y="109"/>
                    </a:lnTo>
                    <a:lnTo>
                      <a:pt x="32" y="115"/>
                    </a:lnTo>
                    <a:lnTo>
                      <a:pt x="38" y="120"/>
                    </a:lnTo>
                    <a:lnTo>
                      <a:pt x="45" y="125"/>
                    </a:lnTo>
                    <a:lnTo>
                      <a:pt x="51" y="132"/>
                    </a:lnTo>
                    <a:lnTo>
                      <a:pt x="58" y="139"/>
                    </a:lnTo>
                    <a:lnTo>
                      <a:pt x="64" y="145"/>
                    </a:lnTo>
                  </a:path>
                </a:pathLst>
              </a:custGeom>
              <a:solidFill>
                <a:srgbClr val="037C0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24981" name="Group 21"/>
            <p:cNvGrpSpPr>
              <a:grpSpLocks/>
            </p:cNvGrpSpPr>
            <p:nvPr/>
          </p:nvGrpSpPr>
          <p:grpSpPr bwMode="auto">
            <a:xfrm>
              <a:off x="300" y="3360"/>
              <a:ext cx="508" cy="820"/>
              <a:chOff x="1985" y="1201"/>
              <a:chExt cx="508" cy="820"/>
            </a:xfrm>
          </p:grpSpPr>
          <p:grpSp>
            <p:nvGrpSpPr>
              <p:cNvPr id="424982" name="Group 22"/>
              <p:cNvGrpSpPr>
                <a:grpSpLocks/>
              </p:cNvGrpSpPr>
              <p:nvPr/>
            </p:nvGrpSpPr>
            <p:grpSpPr bwMode="auto">
              <a:xfrm>
                <a:off x="2247" y="1201"/>
                <a:ext cx="246" cy="810"/>
                <a:chOff x="2247" y="1201"/>
                <a:chExt cx="246" cy="810"/>
              </a:xfrm>
            </p:grpSpPr>
            <p:sp>
              <p:nvSpPr>
                <p:cNvPr id="424983" name="Freeform 23"/>
                <p:cNvSpPr>
                  <a:spLocks/>
                </p:cNvSpPr>
                <p:nvPr/>
              </p:nvSpPr>
              <p:spPr bwMode="ltGray">
                <a:xfrm>
                  <a:off x="2392" y="1373"/>
                  <a:ext cx="92" cy="638"/>
                </a:xfrm>
                <a:custGeom>
                  <a:avLst/>
                  <a:gdLst/>
                  <a:ahLst/>
                  <a:cxnLst>
                    <a:cxn ang="0">
                      <a:pos x="91" y="296"/>
                    </a:cxn>
                    <a:cxn ang="0">
                      <a:pos x="83" y="425"/>
                    </a:cxn>
                    <a:cxn ang="0">
                      <a:pos x="75" y="529"/>
                    </a:cxn>
                    <a:cxn ang="0">
                      <a:pos x="70" y="606"/>
                    </a:cxn>
                    <a:cxn ang="0">
                      <a:pos x="71" y="637"/>
                    </a:cxn>
                    <a:cxn ang="0">
                      <a:pos x="60" y="637"/>
                    </a:cxn>
                    <a:cxn ang="0">
                      <a:pos x="57" y="592"/>
                    </a:cxn>
                    <a:cxn ang="0">
                      <a:pos x="55" y="524"/>
                    </a:cxn>
                    <a:cxn ang="0">
                      <a:pos x="51" y="461"/>
                    </a:cxn>
                    <a:cxn ang="0">
                      <a:pos x="49" y="414"/>
                    </a:cxn>
                    <a:cxn ang="0">
                      <a:pos x="45" y="345"/>
                    </a:cxn>
                    <a:cxn ang="0">
                      <a:pos x="40" y="285"/>
                    </a:cxn>
                    <a:cxn ang="0">
                      <a:pos x="35" y="233"/>
                    </a:cxn>
                    <a:cxn ang="0">
                      <a:pos x="31" y="177"/>
                    </a:cxn>
                    <a:cxn ang="0">
                      <a:pos x="24" y="121"/>
                    </a:cxn>
                    <a:cxn ang="0">
                      <a:pos x="17" y="74"/>
                    </a:cxn>
                    <a:cxn ang="0">
                      <a:pos x="4" y="28"/>
                    </a:cxn>
                    <a:cxn ang="0">
                      <a:pos x="0" y="10"/>
                    </a:cxn>
                    <a:cxn ang="0">
                      <a:pos x="5" y="0"/>
                    </a:cxn>
                    <a:cxn ang="0">
                      <a:pos x="13" y="18"/>
                    </a:cxn>
                    <a:cxn ang="0">
                      <a:pos x="24" y="61"/>
                    </a:cxn>
                    <a:cxn ang="0">
                      <a:pos x="33" y="104"/>
                    </a:cxn>
                    <a:cxn ang="0">
                      <a:pos x="40" y="150"/>
                    </a:cxn>
                    <a:cxn ang="0">
                      <a:pos x="44" y="208"/>
                    </a:cxn>
                    <a:cxn ang="0">
                      <a:pos x="48" y="263"/>
                    </a:cxn>
                    <a:cxn ang="0">
                      <a:pos x="55" y="337"/>
                    </a:cxn>
                    <a:cxn ang="0">
                      <a:pos x="59" y="398"/>
                    </a:cxn>
                    <a:cxn ang="0">
                      <a:pos x="61" y="447"/>
                    </a:cxn>
                    <a:cxn ang="0">
                      <a:pos x="63" y="498"/>
                    </a:cxn>
                    <a:cxn ang="0">
                      <a:pos x="68" y="550"/>
                    </a:cxn>
                    <a:cxn ang="0">
                      <a:pos x="73" y="460"/>
                    </a:cxn>
                    <a:cxn ang="0">
                      <a:pos x="80" y="376"/>
                    </a:cxn>
                    <a:cxn ang="0">
                      <a:pos x="91" y="296"/>
                    </a:cxn>
                  </a:cxnLst>
                  <a:rect l="0" t="0" r="r" b="b"/>
                  <a:pathLst>
                    <a:path w="92" h="638">
                      <a:moveTo>
                        <a:pt x="91" y="296"/>
                      </a:moveTo>
                      <a:lnTo>
                        <a:pt x="83" y="425"/>
                      </a:lnTo>
                      <a:lnTo>
                        <a:pt x="75" y="529"/>
                      </a:lnTo>
                      <a:lnTo>
                        <a:pt x="70" y="606"/>
                      </a:lnTo>
                      <a:lnTo>
                        <a:pt x="71" y="637"/>
                      </a:lnTo>
                      <a:lnTo>
                        <a:pt x="60" y="637"/>
                      </a:lnTo>
                      <a:lnTo>
                        <a:pt x="57" y="592"/>
                      </a:lnTo>
                      <a:lnTo>
                        <a:pt x="55" y="524"/>
                      </a:lnTo>
                      <a:lnTo>
                        <a:pt x="51" y="461"/>
                      </a:lnTo>
                      <a:lnTo>
                        <a:pt x="49" y="414"/>
                      </a:lnTo>
                      <a:lnTo>
                        <a:pt x="45" y="345"/>
                      </a:lnTo>
                      <a:lnTo>
                        <a:pt x="40" y="285"/>
                      </a:lnTo>
                      <a:lnTo>
                        <a:pt x="35" y="233"/>
                      </a:lnTo>
                      <a:lnTo>
                        <a:pt x="31" y="177"/>
                      </a:lnTo>
                      <a:lnTo>
                        <a:pt x="24" y="121"/>
                      </a:lnTo>
                      <a:lnTo>
                        <a:pt x="17" y="74"/>
                      </a:lnTo>
                      <a:lnTo>
                        <a:pt x="4" y="28"/>
                      </a:lnTo>
                      <a:lnTo>
                        <a:pt x="0" y="10"/>
                      </a:lnTo>
                      <a:lnTo>
                        <a:pt x="5" y="0"/>
                      </a:lnTo>
                      <a:lnTo>
                        <a:pt x="13" y="18"/>
                      </a:lnTo>
                      <a:lnTo>
                        <a:pt x="24" y="61"/>
                      </a:lnTo>
                      <a:lnTo>
                        <a:pt x="33" y="104"/>
                      </a:lnTo>
                      <a:lnTo>
                        <a:pt x="40" y="150"/>
                      </a:lnTo>
                      <a:lnTo>
                        <a:pt x="44" y="208"/>
                      </a:lnTo>
                      <a:lnTo>
                        <a:pt x="48" y="263"/>
                      </a:lnTo>
                      <a:lnTo>
                        <a:pt x="55" y="337"/>
                      </a:lnTo>
                      <a:lnTo>
                        <a:pt x="59" y="398"/>
                      </a:lnTo>
                      <a:lnTo>
                        <a:pt x="61" y="447"/>
                      </a:lnTo>
                      <a:lnTo>
                        <a:pt x="63" y="498"/>
                      </a:lnTo>
                      <a:lnTo>
                        <a:pt x="68" y="550"/>
                      </a:lnTo>
                      <a:lnTo>
                        <a:pt x="73" y="460"/>
                      </a:lnTo>
                      <a:lnTo>
                        <a:pt x="80" y="376"/>
                      </a:lnTo>
                      <a:lnTo>
                        <a:pt x="91" y="296"/>
                      </a:lnTo>
                    </a:path>
                  </a:pathLst>
                </a:custGeom>
                <a:solidFill>
                  <a:srgbClr val="3C002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4984" name="Freeform 24"/>
                <p:cNvSpPr>
                  <a:spLocks/>
                </p:cNvSpPr>
                <p:nvPr/>
              </p:nvSpPr>
              <p:spPr bwMode="ltGray">
                <a:xfrm>
                  <a:off x="2247" y="1201"/>
                  <a:ext cx="246" cy="466"/>
                </a:xfrm>
                <a:custGeom>
                  <a:avLst/>
                  <a:gdLst/>
                  <a:ahLst/>
                  <a:cxnLst>
                    <a:cxn ang="0">
                      <a:pos x="136" y="67"/>
                    </a:cxn>
                    <a:cxn ang="0">
                      <a:pos x="105" y="12"/>
                    </a:cxn>
                    <a:cxn ang="0">
                      <a:pos x="55" y="1"/>
                    </a:cxn>
                    <a:cxn ang="0">
                      <a:pos x="58" y="12"/>
                    </a:cxn>
                    <a:cxn ang="0">
                      <a:pos x="96" y="39"/>
                    </a:cxn>
                    <a:cxn ang="0">
                      <a:pos x="130" y="134"/>
                    </a:cxn>
                    <a:cxn ang="0">
                      <a:pos x="73" y="85"/>
                    </a:cxn>
                    <a:cxn ang="0">
                      <a:pos x="32" y="75"/>
                    </a:cxn>
                    <a:cxn ang="0">
                      <a:pos x="7" y="103"/>
                    </a:cxn>
                    <a:cxn ang="0">
                      <a:pos x="38" y="103"/>
                    </a:cxn>
                    <a:cxn ang="0">
                      <a:pos x="108" y="129"/>
                    </a:cxn>
                    <a:cxn ang="0">
                      <a:pos x="104" y="146"/>
                    </a:cxn>
                    <a:cxn ang="0">
                      <a:pos x="92" y="171"/>
                    </a:cxn>
                    <a:cxn ang="0">
                      <a:pos x="126" y="170"/>
                    </a:cxn>
                    <a:cxn ang="0">
                      <a:pos x="69" y="193"/>
                    </a:cxn>
                    <a:cxn ang="0">
                      <a:pos x="37" y="233"/>
                    </a:cxn>
                    <a:cxn ang="0">
                      <a:pos x="6" y="325"/>
                    </a:cxn>
                    <a:cxn ang="0">
                      <a:pos x="72" y="231"/>
                    </a:cxn>
                    <a:cxn ang="0">
                      <a:pos x="118" y="194"/>
                    </a:cxn>
                    <a:cxn ang="0">
                      <a:pos x="94" y="269"/>
                    </a:cxn>
                    <a:cxn ang="0">
                      <a:pos x="76" y="338"/>
                    </a:cxn>
                    <a:cxn ang="0">
                      <a:pos x="71" y="408"/>
                    </a:cxn>
                    <a:cxn ang="0">
                      <a:pos x="98" y="303"/>
                    </a:cxn>
                    <a:cxn ang="0">
                      <a:pos x="124" y="236"/>
                    </a:cxn>
                    <a:cxn ang="0">
                      <a:pos x="125" y="214"/>
                    </a:cxn>
                    <a:cxn ang="0">
                      <a:pos x="118" y="323"/>
                    </a:cxn>
                    <a:cxn ang="0">
                      <a:pos x="138" y="439"/>
                    </a:cxn>
                    <a:cxn ang="0">
                      <a:pos x="128" y="313"/>
                    </a:cxn>
                    <a:cxn ang="0">
                      <a:pos x="127" y="223"/>
                    </a:cxn>
                    <a:cxn ang="0">
                      <a:pos x="147" y="189"/>
                    </a:cxn>
                    <a:cxn ang="0">
                      <a:pos x="188" y="298"/>
                    </a:cxn>
                    <a:cxn ang="0">
                      <a:pos x="223" y="411"/>
                    </a:cxn>
                    <a:cxn ang="0">
                      <a:pos x="193" y="292"/>
                    </a:cxn>
                    <a:cxn ang="0">
                      <a:pos x="160" y="190"/>
                    </a:cxn>
                    <a:cxn ang="0">
                      <a:pos x="164" y="121"/>
                    </a:cxn>
                    <a:cxn ang="0">
                      <a:pos x="194" y="130"/>
                    </a:cxn>
                    <a:cxn ang="0">
                      <a:pos x="240" y="125"/>
                    </a:cxn>
                    <a:cxn ang="0">
                      <a:pos x="216" y="122"/>
                    </a:cxn>
                    <a:cxn ang="0">
                      <a:pos x="163" y="144"/>
                    </a:cxn>
                    <a:cxn ang="0">
                      <a:pos x="194" y="109"/>
                    </a:cxn>
                    <a:cxn ang="0">
                      <a:pos x="244" y="101"/>
                    </a:cxn>
                    <a:cxn ang="0">
                      <a:pos x="229" y="88"/>
                    </a:cxn>
                    <a:cxn ang="0">
                      <a:pos x="163" y="138"/>
                    </a:cxn>
                    <a:cxn ang="0">
                      <a:pos x="172" y="99"/>
                    </a:cxn>
                    <a:cxn ang="0">
                      <a:pos x="226" y="61"/>
                    </a:cxn>
                    <a:cxn ang="0">
                      <a:pos x="188" y="82"/>
                    </a:cxn>
                    <a:cxn ang="0">
                      <a:pos x="147" y="109"/>
                    </a:cxn>
                  </a:cxnLst>
                  <a:rect l="0" t="0" r="r" b="b"/>
                  <a:pathLst>
                    <a:path w="246" h="466">
                      <a:moveTo>
                        <a:pt x="147" y="109"/>
                      </a:moveTo>
                      <a:lnTo>
                        <a:pt x="143" y="88"/>
                      </a:lnTo>
                      <a:lnTo>
                        <a:pt x="136" y="67"/>
                      </a:lnTo>
                      <a:lnTo>
                        <a:pt x="127" y="44"/>
                      </a:lnTo>
                      <a:lnTo>
                        <a:pt x="117" y="27"/>
                      </a:lnTo>
                      <a:lnTo>
                        <a:pt x="105" y="12"/>
                      </a:lnTo>
                      <a:lnTo>
                        <a:pt x="89" y="5"/>
                      </a:lnTo>
                      <a:lnTo>
                        <a:pt x="69" y="0"/>
                      </a:lnTo>
                      <a:lnTo>
                        <a:pt x="55" y="1"/>
                      </a:lnTo>
                      <a:lnTo>
                        <a:pt x="39" y="0"/>
                      </a:lnTo>
                      <a:lnTo>
                        <a:pt x="49" y="11"/>
                      </a:lnTo>
                      <a:lnTo>
                        <a:pt x="58" y="12"/>
                      </a:lnTo>
                      <a:lnTo>
                        <a:pt x="69" y="19"/>
                      </a:lnTo>
                      <a:lnTo>
                        <a:pt x="80" y="25"/>
                      </a:lnTo>
                      <a:lnTo>
                        <a:pt x="96" y="39"/>
                      </a:lnTo>
                      <a:lnTo>
                        <a:pt x="109" y="58"/>
                      </a:lnTo>
                      <a:lnTo>
                        <a:pt x="118" y="82"/>
                      </a:lnTo>
                      <a:lnTo>
                        <a:pt x="130" y="134"/>
                      </a:lnTo>
                      <a:lnTo>
                        <a:pt x="96" y="99"/>
                      </a:lnTo>
                      <a:lnTo>
                        <a:pt x="85" y="91"/>
                      </a:lnTo>
                      <a:lnTo>
                        <a:pt x="73" y="85"/>
                      </a:lnTo>
                      <a:lnTo>
                        <a:pt x="61" y="83"/>
                      </a:lnTo>
                      <a:lnTo>
                        <a:pt x="54" y="80"/>
                      </a:lnTo>
                      <a:lnTo>
                        <a:pt x="32" y="75"/>
                      </a:lnTo>
                      <a:lnTo>
                        <a:pt x="0" y="72"/>
                      </a:lnTo>
                      <a:lnTo>
                        <a:pt x="0" y="103"/>
                      </a:lnTo>
                      <a:lnTo>
                        <a:pt x="7" y="103"/>
                      </a:lnTo>
                      <a:lnTo>
                        <a:pt x="17" y="104"/>
                      </a:lnTo>
                      <a:lnTo>
                        <a:pt x="29" y="103"/>
                      </a:lnTo>
                      <a:lnTo>
                        <a:pt x="38" y="103"/>
                      </a:lnTo>
                      <a:lnTo>
                        <a:pt x="62" y="107"/>
                      </a:lnTo>
                      <a:lnTo>
                        <a:pt x="72" y="111"/>
                      </a:lnTo>
                      <a:lnTo>
                        <a:pt x="108" y="129"/>
                      </a:lnTo>
                      <a:lnTo>
                        <a:pt x="127" y="144"/>
                      </a:lnTo>
                      <a:lnTo>
                        <a:pt x="113" y="146"/>
                      </a:lnTo>
                      <a:lnTo>
                        <a:pt x="104" y="146"/>
                      </a:lnTo>
                      <a:lnTo>
                        <a:pt x="89" y="161"/>
                      </a:lnTo>
                      <a:lnTo>
                        <a:pt x="82" y="183"/>
                      </a:lnTo>
                      <a:lnTo>
                        <a:pt x="92" y="171"/>
                      </a:lnTo>
                      <a:lnTo>
                        <a:pt x="120" y="155"/>
                      </a:lnTo>
                      <a:lnTo>
                        <a:pt x="137" y="162"/>
                      </a:lnTo>
                      <a:lnTo>
                        <a:pt x="126" y="170"/>
                      </a:lnTo>
                      <a:lnTo>
                        <a:pt x="113" y="171"/>
                      </a:lnTo>
                      <a:lnTo>
                        <a:pt x="79" y="189"/>
                      </a:lnTo>
                      <a:lnTo>
                        <a:pt x="69" y="193"/>
                      </a:lnTo>
                      <a:lnTo>
                        <a:pt x="57" y="199"/>
                      </a:lnTo>
                      <a:lnTo>
                        <a:pt x="48" y="209"/>
                      </a:lnTo>
                      <a:lnTo>
                        <a:pt x="37" y="233"/>
                      </a:lnTo>
                      <a:lnTo>
                        <a:pt x="31" y="251"/>
                      </a:lnTo>
                      <a:lnTo>
                        <a:pt x="13" y="310"/>
                      </a:lnTo>
                      <a:lnTo>
                        <a:pt x="6" y="325"/>
                      </a:lnTo>
                      <a:lnTo>
                        <a:pt x="36" y="281"/>
                      </a:lnTo>
                      <a:lnTo>
                        <a:pt x="50" y="265"/>
                      </a:lnTo>
                      <a:lnTo>
                        <a:pt x="72" y="231"/>
                      </a:lnTo>
                      <a:lnTo>
                        <a:pt x="83" y="218"/>
                      </a:lnTo>
                      <a:lnTo>
                        <a:pt x="92" y="209"/>
                      </a:lnTo>
                      <a:lnTo>
                        <a:pt x="118" y="194"/>
                      </a:lnTo>
                      <a:lnTo>
                        <a:pt x="132" y="181"/>
                      </a:lnTo>
                      <a:lnTo>
                        <a:pt x="121" y="195"/>
                      </a:lnTo>
                      <a:lnTo>
                        <a:pt x="94" y="269"/>
                      </a:lnTo>
                      <a:lnTo>
                        <a:pt x="84" y="302"/>
                      </a:lnTo>
                      <a:lnTo>
                        <a:pt x="79" y="320"/>
                      </a:lnTo>
                      <a:lnTo>
                        <a:pt x="76" y="338"/>
                      </a:lnTo>
                      <a:lnTo>
                        <a:pt x="75" y="359"/>
                      </a:lnTo>
                      <a:lnTo>
                        <a:pt x="74" y="375"/>
                      </a:lnTo>
                      <a:lnTo>
                        <a:pt x="71" y="408"/>
                      </a:lnTo>
                      <a:lnTo>
                        <a:pt x="84" y="375"/>
                      </a:lnTo>
                      <a:lnTo>
                        <a:pt x="92" y="330"/>
                      </a:lnTo>
                      <a:lnTo>
                        <a:pt x="98" y="303"/>
                      </a:lnTo>
                      <a:lnTo>
                        <a:pt x="104" y="286"/>
                      </a:lnTo>
                      <a:lnTo>
                        <a:pt x="118" y="252"/>
                      </a:lnTo>
                      <a:lnTo>
                        <a:pt x="124" y="236"/>
                      </a:lnTo>
                      <a:lnTo>
                        <a:pt x="128" y="216"/>
                      </a:lnTo>
                      <a:lnTo>
                        <a:pt x="137" y="188"/>
                      </a:lnTo>
                      <a:lnTo>
                        <a:pt x="125" y="214"/>
                      </a:lnTo>
                      <a:lnTo>
                        <a:pt x="119" y="243"/>
                      </a:lnTo>
                      <a:lnTo>
                        <a:pt x="117" y="302"/>
                      </a:lnTo>
                      <a:lnTo>
                        <a:pt x="118" y="323"/>
                      </a:lnTo>
                      <a:lnTo>
                        <a:pt x="120" y="362"/>
                      </a:lnTo>
                      <a:lnTo>
                        <a:pt x="123" y="377"/>
                      </a:lnTo>
                      <a:lnTo>
                        <a:pt x="138" y="439"/>
                      </a:lnTo>
                      <a:lnTo>
                        <a:pt x="141" y="465"/>
                      </a:lnTo>
                      <a:lnTo>
                        <a:pt x="137" y="379"/>
                      </a:lnTo>
                      <a:lnTo>
                        <a:pt x="128" y="313"/>
                      </a:lnTo>
                      <a:lnTo>
                        <a:pt x="126" y="291"/>
                      </a:lnTo>
                      <a:lnTo>
                        <a:pt x="125" y="238"/>
                      </a:lnTo>
                      <a:lnTo>
                        <a:pt x="127" y="223"/>
                      </a:lnTo>
                      <a:lnTo>
                        <a:pt x="133" y="196"/>
                      </a:lnTo>
                      <a:lnTo>
                        <a:pt x="138" y="179"/>
                      </a:lnTo>
                      <a:lnTo>
                        <a:pt x="147" y="189"/>
                      </a:lnTo>
                      <a:lnTo>
                        <a:pt x="161" y="212"/>
                      </a:lnTo>
                      <a:lnTo>
                        <a:pt x="177" y="259"/>
                      </a:lnTo>
                      <a:lnTo>
                        <a:pt x="188" y="298"/>
                      </a:lnTo>
                      <a:lnTo>
                        <a:pt x="197" y="333"/>
                      </a:lnTo>
                      <a:lnTo>
                        <a:pt x="213" y="384"/>
                      </a:lnTo>
                      <a:lnTo>
                        <a:pt x="223" y="411"/>
                      </a:lnTo>
                      <a:lnTo>
                        <a:pt x="232" y="429"/>
                      </a:lnTo>
                      <a:lnTo>
                        <a:pt x="228" y="403"/>
                      </a:lnTo>
                      <a:lnTo>
                        <a:pt x="193" y="292"/>
                      </a:lnTo>
                      <a:lnTo>
                        <a:pt x="171" y="232"/>
                      </a:lnTo>
                      <a:lnTo>
                        <a:pt x="165" y="210"/>
                      </a:lnTo>
                      <a:lnTo>
                        <a:pt x="160" y="190"/>
                      </a:lnTo>
                      <a:lnTo>
                        <a:pt x="144" y="150"/>
                      </a:lnTo>
                      <a:lnTo>
                        <a:pt x="147" y="132"/>
                      </a:lnTo>
                      <a:lnTo>
                        <a:pt x="164" y="121"/>
                      </a:lnTo>
                      <a:lnTo>
                        <a:pt x="172" y="125"/>
                      </a:lnTo>
                      <a:lnTo>
                        <a:pt x="183" y="126"/>
                      </a:lnTo>
                      <a:lnTo>
                        <a:pt x="194" y="130"/>
                      </a:lnTo>
                      <a:lnTo>
                        <a:pt x="239" y="136"/>
                      </a:lnTo>
                      <a:lnTo>
                        <a:pt x="236" y="136"/>
                      </a:lnTo>
                      <a:lnTo>
                        <a:pt x="240" y="125"/>
                      </a:lnTo>
                      <a:lnTo>
                        <a:pt x="242" y="125"/>
                      </a:lnTo>
                      <a:lnTo>
                        <a:pt x="230" y="122"/>
                      </a:lnTo>
                      <a:lnTo>
                        <a:pt x="216" y="122"/>
                      </a:lnTo>
                      <a:lnTo>
                        <a:pt x="199" y="127"/>
                      </a:lnTo>
                      <a:lnTo>
                        <a:pt x="180" y="135"/>
                      </a:lnTo>
                      <a:lnTo>
                        <a:pt x="163" y="144"/>
                      </a:lnTo>
                      <a:lnTo>
                        <a:pt x="150" y="149"/>
                      </a:lnTo>
                      <a:lnTo>
                        <a:pt x="168" y="129"/>
                      </a:lnTo>
                      <a:lnTo>
                        <a:pt x="194" y="109"/>
                      </a:lnTo>
                      <a:lnTo>
                        <a:pt x="220" y="100"/>
                      </a:lnTo>
                      <a:lnTo>
                        <a:pt x="232" y="100"/>
                      </a:lnTo>
                      <a:lnTo>
                        <a:pt x="244" y="101"/>
                      </a:lnTo>
                      <a:lnTo>
                        <a:pt x="239" y="101"/>
                      </a:lnTo>
                      <a:lnTo>
                        <a:pt x="245" y="85"/>
                      </a:lnTo>
                      <a:lnTo>
                        <a:pt x="229" y="88"/>
                      </a:lnTo>
                      <a:lnTo>
                        <a:pt x="212" y="97"/>
                      </a:lnTo>
                      <a:lnTo>
                        <a:pt x="193" y="111"/>
                      </a:lnTo>
                      <a:lnTo>
                        <a:pt x="163" y="138"/>
                      </a:lnTo>
                      <a:lnTo>
                        <a:pt x="150" y="149"/>
                      </a:lnTo>
                      <a:lnTo>
                        <a:pt x="157" y="114"/>
                      </a:lnTo>
                      <a:lnTo>
                        <a:pt x="172" y="99"/>
                      </a:lnTo>
                      <a:lnTo>
                        <a:pt x="190" y="85"/>
                      </a:lnTo>
                      <a:lnTo>
                        <a:pt x="214" y="67"/>
                      </a:lnTo>
                      <a:lnTo>
                        <a:pt x="226" y="61"/>
                      </a:lnTo>
                      <a:lnTo>
                        <a:pt x="212" y="57"/>
                      </a:lnTo>
                      <a:lnTo>
                        <a:pt x="200" y="67"/>
                      </a:lnTo>
                      <a:lnTo>
                        <a:pt x="188" y="82"/>
                      </a:lnTo>
                      <a:lnTo>
                        <a:pt x="178" y="93"/>
                      </a:lnTo>
                      <a:lnTo>
                        <a:pt x="163" y="115"/>
                      </a:lnTo>
                      <a:lnTo>
                        <a:pt x="147" y="109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24985" name="Group 25"/>
              <p:cNvGrpSpPr>
                <a:grpSpLocks/>
              </p:cNvGrpSpPr>
              <p:nvPr/>
            </p:nvGrpSpPr>
            <p:grpSpPr bwMode="auto">
              <a:xfrm>
                <a:off x="1985" y="1419"/>
                <a:ext cx="465" cy="602"/>
                <a:chOff x="1985" y="1419"/>
                <a:chExt cx="465" cy="602"/>
              </a:xfrm>
            </p:grpSpPr>
            <p:sp>
              <p:nvSpPr>
                <p:cNvPr id="424986" name="Freeform 26"/>
                <p:cNvSpPr>
                  <a:spLocks/>
                </p:cNvSpPr>
                <p:nvPr/>
              </p:nvSpPr>
              <p:spPr bwMode="ltGray">
                <a:xfrm>
                  <a:off x="2164" y="1525"/>
                  <a:ext cx="130" cy="496"/>
                </a:xfrm>
                <a:custGeom>
                  <a:avLst/>
                  <a:gdLst/>
                  <a:ahLst/>
                  <a:cxnLst>
                    <a:cxn ang="0">
                      <a:pos x="129" y="230"/>
                    </a:cxn>
                    <a:cxn ang="0">
                      <a:pos x="118" y="330"/>
                    </a:cxn>
                    <a:cxn ang="0">
                      <a:pos x="107" y="411"/>
                    </a:cxn>
                    <a:cxn ang="0">
                      <a:pos x="100" y="471"/>
                    </a:cxn>
                    <a:cxn ang="0">
                      <a:pos x="101" y="495"/>
                    </a:cxn>
                    <a:cxn ang="0">
                      <a:pos x="86" y="495"/>
                    </a:cxn>
                    <a:cxn ang="0">
                      <a:pos x="81" y="460"/>
                    </a:cxn>
                    <a:cxn ang="0">
                      <a:pos x="79" y="408"/>
                    </a:cxn>
                    <a:cxn ang="0">
                      <a:pos x="73" y="358"/>
                    </a:cxn>
                    <a:cxn ang="0">
                      <a:pos x="70" y="321"/>
                    </a:cxn>
                    <a:cxn ang="0">
                      <a:pos x="64" y="268"/>
                    </a:cxn>
                    <a:cxn ang="0">
                      <a:pos x="56" y="222"/>
                    </a:cxn>
                    <a:cxn ang="0">
                      <a:pos x="51" y="181"/>
                    </a:cxn>
                    <a:cxn ang="0">
                      <a:pos x="45" y="137"/>
                    </a:cxn>
                    <a:cxn ang="0">
                      <a:pos x="35" y="94"/>
                    </a:cxn>
                    <a:cxn ang="0">
                      <a:pos x="24" y="57"/>
                    </a:cxn>
                    <a:cxn ang="0">
                      <a:pos x="6" y="21"/>
                    </a:cxn>
                    <a:cxn ang="0">
                      <a:pos x="0" y="8"/>
                    </a:cxn>
                    <a:cxn ang="0">
                      <a:pos x="7" y="0"/>
                    </a:cxn>
                    <a:cxn ang="0">
                      <a:pos x="19" y="14"/>
                    </a:cxn>
                    <a:cxn ang="0">
                      <a:pos x="35" y="47"/>
                    </a:cxn>
                    <a:cxn ang="0">
                      <a:pos x="47" y="81"/>
                    </a:cxn>
                    <a:cxn ang="0">
                      <a:pos x="56" y="116"/>
                    </a:cxn>
                    <a:cxn ang="0">
                      <a:pos x="63" y="161"/>
                    </a:cxn>
                    <a:cxn ang="0">
                      <a:pos x="69" y="204"/>
                    </a:cxn>
                    <a:cxn ang="0">
                      <a:pos x="77" y="262"/>
                    </a:cxn>
                    <a:cxn ang="0">
                      <a:pos x="84" y="309"/>
                    </a:cxn>
                    <a:cxn ang="0">
                      <a:pos x="87" y="347"/>
                    </a:cxn>
                    <a:cxn ang="0">
                      <a:pos x="90" y="386"/>
                    </a:cxn>
                    <a:cxn ang="0">
                      <a:pos x="96" y="427"/>
                    </a:cxn>
                    <a:cxn ang="0">
                      <a:pos x="104" y="357"/>
                    </a:cxn>
                    <a:cxn ang="0">
                      <a:pos x="114" y="292"/>
                    </a:cxn>
                    <a:cxn ang="0">
                      <a:pos x="129" y="230"/>
                    </a:cxn>
                  </a:cxnLst>
                  <a:rect l="0" t="0" r="r" b="b"/>
                  <a:pathLst>
                    <a:path w="130" h="496">
                      <a:moveTo>
                        <a:pt x="129" y="230"/>
                      </a:moveTo>
                      <a:lnTo>
                        <a:pt x="118" y="330"/>
                      </a:lnTo>
                      <a:lnTo>
                        <a:pt x="107" y="411"/>
                      </a:lnTo>
                      <a:lnTo>
                        <a:pt x="100" y="471"/>
                      </a:lnTo>
                      <a:lnTo>
                        <a:pt x="101" y="495"/>
                      </a:lnTo>
                      <a:lnTo>
                        <a:pt x="86" y="495"/>
                      </a:lnTo>
                      <a:lnTo>
                        <a:pt x="81" y="460"/>
                      </a:lnTo>
                      <a:lnTo>
                        <a:pt x="79" y="408"/>
                      </a:lnTo>
                      <a:lnTo>
                        <a:pt x="73" y="358"/>
                      </a:lnTo>
                      <a:lnTo>
                        <a:pt x="70" y="321"/>
                      </a:lnTo>
                      <a:lnTo>
                        <a:pt x="64" y="268"/>
                      </a:lnTo>
                      <a:lnTo>
                        <a:pt x="56" y="222"/>
                      </a:lnTo>
                      <a:lnTo>
                        <a:pt x="51" y="181"/>
                      </a:lnTo>
                      <a:lnTo>
                        <a:pt x="45" y="137"/>
                      </a:lnTo>
                      <a:lnTo>
                        <a:pt x="35" y="94"/>
                      </a:lnTo>
                      <a:lnTo>
                        <a:pt x="24" y="57"/>
                      </a:lnTo>
                      <a:lnTo>
                        <a:pt x="6" y="21"/>
                      </a:lnTo>
                      <a:lnTo>
                        <a:pt x="0" y="8"/>
                      </a:lnTo>
                      <a:lnTo>
                        <a:pt x="7" y="0"/>
                      </a:lnTo>
                      <a:lnTo>
                        <a:pt x="19" y="14"/>
                      </a:lnTo>
                      <a:lnTo>
                        <a:pt x="35" y="47"/>
                      </a:lnTo>
                      <a:lnTo>
                        <a:pt x="47" y="81"/>
                      </a:lnTo>
                      <a:lnTo>
                        <a:pt x="56" y="116"/>
                      </a:lnTo>
                      <a:lnTo>
                        <a:pt x="63" y="161"/>
                      </a:lnTo>
                      <a:lnTo>
                        <a:pt x="69" y="204"/>
                      </a:lnTo>
                      <a:lnTo>
                        <a:pt x="77" y="262"/>
                      </a:lnTo>
                      <a:lnTo>
                        <a:pt x="84" y="309"/>
                      </a:lnTo>
                      <a:lnTo>
                        <a:pt x="87" y="347"/>
                      </a:lnTo>
                      <a:lnTo>
                        <a:pt x="90" y="386"/>
                      </a:lnTo>
                      <a:lnTo>
                        <a:pt x="96" y="427"/>
                      </a:lnTo>
                      <a:lnTo>
                        <a:pt x="104" y="357"/>
                      </a:lnTo>
                      <a:lnTo>
                        <a:pt x="114" y="292"/>
                      </a:lnTo>
                      <a:lnTo>
                        <a:pt x="129" y="230"/>
                      </a:lnTo>
                    </a:path>
                  </a:pathLst>
                </a:custGeom>
                <a:solidFill>
                  <a:srgbClr val="3C002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4987" name="Freeform 27"/>
                <p:cNvSpPr>
                  <a:spLocks/>
                </p:cNvSpPr>
                <p:nvPr/>
              </p:nvSpPr>
              <p:spPr bwMode="ltGray">
                <a:xfrm>
                  <a:off x="2204" y="1606"/>
                  <a:ext cx="229" cy="358"/>
                </a:xfrm>
                <a:custGeom>
                  <a:avLst/>
                  <a:gdLst/>
                  <a:ahLst/>
                  <a:cxnLst>
                    <a:cxn ang="0">
                      <a:pos x="60" y="58"/>
                    </a:cxn>
                    <a:cxn ang="0">
                      <a:pos x="67" y="44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70" y="2"/>
                    </a:cxn>
                    <a:cxn ang="0">
                      <a:pos x="82" y="66"/>
                    </a:cxn>
                    <a:cxn ang="0">
                      <a:pos x="94" y="39"/>
                    </a:cxn>
                    <a:cxn ang="0">
                      <a:pos x="101" y="5"/>
                    </a:cxn>
                    <a:cxn ang="0">
                      <a:pos x="104" y="5"/>
                    </a:cxn>
                    <a:cxn ang="0">
                      <a:pos x="103" y="5"/>
                    </a:cxn>
                    <a:cxn ang="0">
                      <a:pos x="104" y="5"/>
                    </a:cxn>
                    <a:cxn ang="0">
                      <a:pos x="102" y="5"/>
                    </a:cxn>
                    <a:cxn ang="0">
                      <a:pos x="103" y="5"/>
                    </a:cxn>
                    <a:cxn ang="0">
                      <a:pos x="105" y="47"/>
                    </a:cxn>
                    <a:cxn ang="0">
                      <a:pos x="111" y="88"/>
                    </a:cxn>
                    <a:cxn ang="0">
                      <a:pos x="139" y="79"/>
                    </a:cxn>
                    <a:cxn ang="0">
                      <a:pos x="176" y="81"/>
                    </a:cxn>
                    <a:cxn ang="0">
                      <a:pos x="205" y="104"/>
                    </a:cxn>
                    <a:cxn ang="0">
                      <a:pos x="228" y="155"/>
                    </a:cxn>
                    <a:cxn ang="0">
                      <a:pos x="200" y="147"/>
                    </a:cxn>
                    <a:cxn ang="0">
                      <a:pos x="171" y="131"/>
                    </a:cxn>
                    <a:cxn ang="0">
                      <a:pos x="132" y="121"/>
                    </a:cxn>
                    <a:cxn ang="0">
                      <a:pos x="107" y="125"/>
                    </a:cxn>
                    <a:cxn ang="0">
                      <a:pos x="122" y="150"/>
                    </a:cxn>
                    <a:cxn ang="0">
                      <a:pos x="154" y="165"/>
                    </a:cxn>
                    <a:cxn ang="0">
                      <a:pos x="187" y="175"/>
                    </a:cxn>
                    <a:cxn ang="0">
                      <a:pos x="212" y="212"/>
                    </a:cxn>
                    <a:cxn ang="0">
                      <a:pos x="224" y="262"/>
                    </a:cxn>
                    <a:cxn ang="0">
                      <a:pos x="194" y="231"/>
                    </a:cxn>
                    <a:cxn ang="0">
                      <a:pos x="163" y="199"/>
                    </a:cxn>
                    <a:cxn ang="0">
                      <a:pos x="133" y="172"/>
                    </a:cxn>
                    <a:cxn ang="0">
                      <a:pos x="111" y="159"/>
                    </a:cxn>
                    <a:cxn ang="0">
                      <a:pos x="97" y="185"/>
                    </a:cxn>
                    <a:cxn ang="0">
                      <a:pos x="115" y="245"/>
                    </a:cxn>
                    <a:cxn ang="0">
                      <a:pos x="132" y="312"/>
                    </a:cxn>
                    <a:cxn ang="0">
                      <a:pos x="114" y="328"/>
                    </a:cxn>
                    <a:cxn ang="0">
                      <a:pos x="95" y="236"/>
                    </a:cxn>
                    <a:cxn ang="0">
                      <a:pos x="78" y="179"/>
                    </a:cxn>
                    <a:cxn ang="0">
                      <a:pos x="73" y="197"/>
                    </a:cxn>
                    <a:cxn ang="0">
                      <a:pos x="74" y="186"/>
                    </a:cxn>
                    <a:cxn ang="0">
                      <a:pos x="70" y="206"/>
                    </a:cxn>
                    <a:cxn ang="0">
                      <a:pos x="51" y="257"/>
                    </a:cxn>
                    <a:cxn ang="0">
                      <a:pos x="32" y="322"/>
                    </a:cxn>
                    <a:cxn ang="0">
                      <a:pos x="28" y="304"/>
                    </a:cxn>
                    <a:cxn ang="0">
                      <a:pos x="38" y="249"/>
                    </a:cxn>
                    <a:cxn ang="0">
                      <a:pos x="59" y="189"/>
                    </a:cxn>
                    <a:cxn ang="0">
                      <a:pos x="82" y="143"/>
                    </a:cxn>
                    <a:cxn ang="0">
                      <a:pos x="65" y="139"/>
                    </a:cxn>
                    <a:cxn ang="0">
                      <a:pos x="40" y="189"/>
                    </a:cxn>
                    <a:cxn ang="0">
                      <a:pos x="18" y="243"/>
                    </a:cxn>
                    <a:cxn ang="0">
                      <a:pos x="2" y="278"/>
                    </a:cxn>
                    <a:cxn ang="0">
                      <a:pos x="13" y="229"/>
                    </a:cxn>
                    <a:cxn ang="0">
                      <a:pos x="37" y="179"/>
                    </a:cxn>
                    <a:cxn ang="0">
                      <a:pos x="70" y="130"/>
                    </a:cxn>
                    <a:cxn ang="0">
                      <a:pos x="62" y="99"/>
                    </a:cxn>
                    <a:cxn ang="0">
                      <a:pos x="37" y="59"/>
                    </a:cxn>
                    <a:cxn ang="0">
                      <a:pos x="11" y="12"/>
                    </a:cxn>
                    <a:cxn ang="0">
                      <a:pos x="14" y="5"/>
                    </a:cxn>
                    <a:cxn ang="0">
                      <a:pos x="27" y="5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229" h="358">
                      <a:moveTo>
                        <a:pt x="43" y="31"/>
                      </a:moveTo>
                      <a:lnTo>
                        <a:pt x="47" y="39"/>
                      </a:lnTo>
                      <a:lnTo>
                        <a:pt x="51" y="44"/>
                      </a:lnTo>
                      <a:lnTo>
                        <a:pt x="55" y="51"/>
                      </a:lnTo>
                      <a:lnTo>
                        <a:pt x="60" y="58"/>
                      </a:lnTo>
                      <a:lnTo>
                        <a:pt x="64" y="63"/>
                      </a:lnTo>
                      <a:lnTo>
                        <a:pt x="68" y="66"/>
                      </a:lnTo>
                      <a:lnTo>
                        <a:pt x="72" y="69"/>
                      </a:lnTo>
                      <a:lnTo>
                        <a:pt x="70" y="58"/>
                      </a:lnTo>
                      <a:lnTo>
                        <a:pt x="67" y="44"/>
                      </a:lnTo>
                      <a:lnTo>
                        <a:pt x="65" y="30"/>
                      </a:lnTo>
                      <a:lnTo>
                        <a:pt x="63" y="1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9" y="5"/>
                      </a:lnTo>
                      <a:lnTo>
                        <a:pt x="70" y="5"/>
                      </a:lnTo>
                      <a:lnTo>
                        <a:pt x="70" y="2"/>
                      </a:lnTo>
                      <a:lnTo>
                        <a:pt x="73" y="16"/>
                      </a:lnTo>
                      <a:lnTo>
                        <a:pt x="76" y="30"/>
                      </a:lnTo>
                      <a:lnTo>
                        <a:pt x="78" y="41"/>
                      </a:lnTo>
                      <a:lnTo>
                        <a:pt x="81" y="56"/>
                      </a:lnTo>
                      <a:lnTo>
                        <a:pt x="82" y="66"/>
                      </a:lnTo>
                      <a:lnTo>
                        <a:pt x="84" y="71"/>
                      </a:lnTo>
                      <a:lnTo>
                        <a:pt x="87" y="66"/>
                      </a:lnTo>
                      <a:lnTo>
                        <a:pt x="89" y="59"/>
                      </a:lnTo>
                      <a:lnTo>
                        <a:pt x="93" y="52"/>
                      </a:lnTo>
                      <a:lnTo>
                        <a:pt x="94" y="39"/>
                      </a:lnTo>
                      <a:lnTo>
                        <a:pt x="95" y="30"/>
                      </a:lnTo>
                      <a:lnTo>
                        <a:pt x="96" y="14"/>
                      </a:lnTo>
                      <a:lnTo>
                        <a:pt x="96" y="0"/>
                      </a:lnTo>
                      <a:lnTo>
                        <a:pt x="96" y="0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5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3" y="5"/>
                      </a:lnTo>
                      <a:lnTo>
                        <a:pt x="105" y="5"/>
                      </a:lnTo>
                      <a:lnTo>
                        <a:pt x="103" y="5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2" y="5"/>
                      </a:lnTo>
                      <a:lnTo>
                        <a:pt x="101" y="5"/>
                      </a:lnTo>
                      <a:lnTo>
                        <a:pt x="104" y="5"/>
                      </a:lnTo>
                      <a:lnTo>
                        <a:pt x="103" y="5"/>
                      </a:lnTo>
                      <a:lnTo>
                        <a:pt x="100" y="5"/>
                      </a:lnTo>
                      <a:lnTo>
                        <a:pt x="101" y="5"/>
                      </a:lnTo>
                      <a:lnTo>
                        <a:pt x="103" y="5"/>
                      </a:lnTo>
                      <a:lnTo>
                        <a:pt x="102" y="5"/>
                      </a:lnTo>
                      <a:lnTo>
                        <a:pt x="104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7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7" y="2"/>
                      </a:lnTo>
                      <a:lnTo>
                        <a:pt x="107" y="15"/>
                      </a:lnTo>
                      <a:lnTo>
                        <a:pt x="106" y="31"/>
                      </a:lnTo>
                      <a:lnTo>
                        <a:pt x="105" y="47"/>
                      </a:lnTo>
                      <a:lnTo>
                        <a:pt x="103" y="66"/>
                      </a:lnTo>
                      <a:lnTo>
                        <a:pt x="102" y="83"/>
                      </a:lnTo>
                      <a:lnTo>
                        <a:pt x="101" y="100"/>
                      </a:lnTo>
                      <a:lnTo>
                        <a:pt x="105" y="95"/>
                      </a:lnTo>
                      <a:lnTo>
                        <a:pt x="111" y="88"/>
                      </a:lnTo>
                      <a:lnTo>
                        <a:pt x="118" y="80"/>
                      </a:lnTo>
                      <a:lnTo>
                        <a:pt x="123" y="78"/>
                      </a:lnTo>
                      <a:lnTo>
                        <a:pt x="129" y="76"/>
                      </a:lnTo>
                      <a:lnTo>
                        <a:pt x="134" y="79"/>
                      </a:lnTo>
                      <a:lnTo>
                        <a:pt x="139" y="79"/>
                      </a:lnTo>
                      <a:lnTo>
                        <a:pt x="146" y="81"/>
                      </a:lnTo>
                      <a:lnTo>
                        <a:pt x="154" y="83"/>
                      </a:lnTo>
                      <a:lnTo>
                        <a:pt x="162" y="83"/>
                      </a:lnTo>
                      <a:lnTo>
                        <a:pt x="169" y="81"/>
                      </a:lnTo>
                      <a:lnTo>
                        <a:pt x="176" y="81"/>
                      </a:lnTo>
                      <a:lnTo>
                        <a:pt x="182" y="83"/>
                      </a:lnTo>
                      <a:lnTo>
                        <a:pt x="188" y="88"/>
                      </a:lnTo>
                      <a:lnTo>
                        <a:pt x="195" y="93"/>
                      </a:lnTo>
                      <a:lnTo>
                        <a:pt x="200" y="98"/>
                      </a:lnTo>
                      <a:lnTo>
                        <a:pt x="205" y="104"/>
                      </a:lnTo>
                      <a:lnTo>
                        <a:pt x="211" y="112"/>
                      </a:lnTo>
                      <a:lnTo>
                        <a:pt x="214" y="117"/>
                      </a:lnTo>
                      <a:lnTo>
                        <a:pt x="220" y="129"/>
                      </a:lnTo>
                      <a:lnTo>
                        <a:pt x="223" y="142"/>
                      </a:lnTo>
                      <a:lnTo>
                        <a:pt x="228" y="155"/>
                      </a:lnTo>
                      <a:lnTo>
                        <a:pt x="223" y="156"/>
                      </a:lnTo>
                      <a:lnTo>
                        <a:pt x="217" y="154"/>
                      </a:lnTo>
                      <a:lnTo>
                        <a:pt x="210" y="152"/>
                      </a:lnTo>
                      <a:lnTo>
                        <a:pt x="205" y="150"/>
                      </a:lnTo>
                      <a:lnTo>
                        <a:pt x="200" y="147"/>
                      </a:lnTo>
                      <a:lnTo>
                        <a:pt x="195" y="143"/>
                      </a:lnTo>
                      <a:lnTo>
                        <a:pt x="189" y="138"/>
                      </a:lnTo>
                      <a:lnTo>
                        <a:pt x="184" y="135"/>
                      </a:lnTo>
                      <a:lnTo>
                        <a:pt x="179" y="133"/>
                      </a:lnTo>
                      <a:lnTo>
                        <a:pt x="171" y="131"/>
                      </a:lnTo>
                      <a:lnTo>
                        <a:pt x="162" y="129"/>
                      </a:lnTo>
                      <a:lnTo>
                        <a:pt x="154" y="126"/>
                      </a:lnTo>
                      <a:lnTo>
                        <a:pt x="146" y="124"/>
                      </a:lnTo>
                      <a:lnTo>
                        <a:pt x="138" y="122"/>
                      </a:lnTo>
                      <a:lnTo>
                        <a:pt x="132" y="121"/>
                      </a:lnTo>
                      <a:lnTo>
                        <a:pt x="128" y="120"/>
                      </a:lnTo>
                      <a:lnTo>
                        <a:pt x="122" y="120"/>
                      </a:lnTo>
                      <a:lnTo>
                        <a:pt x="116" y="121"/>
                      </a:lnTo>
                      <a:lnTo>
                        <a:pt x="112" y="122"/>
                      </a:lnTo>
                      <a:lnTo>
                        <a:pt x="107" y="125"/>
                      </a:lnTo>
                      <a:lnTo>
                        <a:pt x="100" y="129"/>
                      </a:lnTo>
                      <a:lnTo>
                        <a:pt x="105" y="135"/>
                      </a:lnTo>
                      <a:lnTo>
                        <a:pt x="111" y="140"/>
                      </a:lnTo>
                      <a:lnTo>
                        <a:pt x="116" y="147"/>
                      </a:lnTo>
                      <a:lnTo>
                        <a:pt x="122" y="150"/>
                      </a:lnTo>
                      <a:lnTo>
                        <a:pt x="129" y="155"/>
                      </a:lnTo>
                      <a:lnTo>
                        <a:pt x="133" y="158"/>
                      </a:lnTo>
                      <a:lnTo>
                        <a:pt x="139" y="159"/>
                      </a:lnTo>
                      <a:lnTo>
                        <a:pt x="147" y="162"/>
                      </a:lnTo>
                      <a:lnTo>
                        <a:pt x="154" y="165"/>
                      </a:lnTo>
                      <a:lnTo>
                        <a:pt x="161" y="167"/>
                      </a:lnTo>
                      <a:lnTo>
                        <a:pt x="168" y="169"/>
                      </a:lnTo>
                      <a:lnTo>
                        <a:pt x="174" y="170"/>
                      </a:lnTo>
                      <a:lnTo>
                        <a:pt x="181" y="174"/>
                      </a:lnTo>
                      <a:lnTo>
                        <a:pt x="187" y="175"/>
                      </a:lnTo>
                      <a:lnTo>
                        <a:pt x="191" y="179"/>
                      </a:lnTo>
                      <a:lnTo>
                        <a:pt x="197" y="186"/>
                      </a:lnTo>
                      <a:lnTo>
                        <a:pt x="202" y="193"/>
                      </a:lnTo>
                      <a:lnTo>
                        <a:pt x="206" y="202"/>
                      </a:lnTo>
                      <a:lnTo>
                        <a:pt x="212" y="212"/>
                      </a:lnTo>
                      <a:lnTo>
                        <a:pt x="214" y="218"/>
                      </a:lnTo>
                      <a:lnTo>
                        <a:pt x="217" y="229"/>
                      </a:lnTo>
                      <a:lnTo>
                        <a:pt x="219" y="240"/>
                      </a:lnTo>
                      <a:lnTo>
                        <a:pt x="221" y="253"/>
                      </a:lnTo>
                      <a:lnTo>
                        <a:pt x="224" y="262"/>
                      </a:lnTo>
                      <a:lnTo>
                        <a:pt x="219" y="257"/>
                      </a:lnTo>
                      <a:lnTo>
                        <a:pt x="212" y="250"/>
                      </a:lnTo>
                      <a:lnTo>
                        <a:pt x="206" y="245"/>
                      </a:lnTo>
                      <a:lnTo>
                        <a:pt x="200" y="238"/>
                      </a:lnTo>
                      <a:lnTo>
                        <a:pt x="194" y="231"/>
                      </a:lnTo>
                      <a:lnTo>
                        <a:pt x="188" y="226"/>
                      </a:lnTo>
                      <a:lnTo>
                        <a:pt x="182" y="219"/>
                      </a:lnTo>
                      <a:lnTo>
                        <a:pt x="176" y="213"/>
                      </a:lnTo>
                      <a:lnTo>
                        <a:pt x="169" y="206"/>
                      </a:lnTo>
                      <a:lnTo>
                        <a:pt x="163" y="199"/>
                      </a:lnTo>
                      <a:lnTo>
                        <a:pt x="158" y="194"/>
                      </a:lnTo>
                      <a:lnTo>
                        <a:pt x="151" y="187"/>
                      </a:lnTo>
                      <a:lnTo>
                        <a:pt x="145" y="182"/>
                      </a:lnTo>
                      <a:lnTo>
                        <a:pt x="139" y="177"/>
                      </a:lnTo>
                      <a:lnTo>
                        <a:pt x="133" y="172"/>
                      </a:lnTo>
                      <a:lnTo>
                        <a:pt x="129" y="170"/>
                      </a:lnTo>
                      <a:lnTo>
                        <a:pt x="125" y="166"/>
                      </a:lnTo>
                      <a:lnTo>
                        <a:pt x="119" y="162"/>
                      </a:lnTo>
                      <a:lnTo>
                        <a:pt x="115" y="158"/>
                      </a:lnTo>
                      <a:lnTo>
                        <a:pt x="111" y="159"/>
                      </a:lnTo>
                      <a:lnTo>
                        <a:pt x="107" y="162"/>
                      </a:lnTo>
                      <a:lnTo>
                        <a:pt x="103" y="161"/>
                      </a:lnTo>
                      <a:lnTo>
                        <a:pt x="99" y="158"/>
                      </a:lnTo>
                      <a:lnTo>
                        <a:pt x="98" y="170"/>
                      </a:lnTo>
                      <a:lnTo>
                        <a:pt x="97" y="185"/>
                      </a:lnTo>
                      <a:lnTo>
                        <a:pt x="100" y="197"/>
                      </a:lnTo>
                      <a:lnTo>
                        <a:pt x="102" y="211"/>
                      </a:lnTo>
                      <a:lnTo>
                        <a:pt x="107" y="220"/>
                      </a:lnTo>
                      <a:lnTo>
                        <a:pt x="111" y="231"/>
                      </a:lnTo>
                      <a:lnTo>
                        <a:pt x="115" y="245"/>
                      </a:lnTo>
                      <a:lnTo>
                        <a:pt x="119" y="259"/>
                      </a:lnTo>
                      <a:lnTo>
                        <a:pt x="123" y="268"/>
                      </a:lnTo>
                      <a:lnTo>
                        <a:pt x="127" y="278"/>
                      </a:lnTo>
                      <a:lnTo>
                        <a:pt x="131" y="297"/>
                      </a:lnTo>
                      <a:lnTo>
                        <a:pt x="132" y="312"/>
                      </a:lnTo>
                      <a:lnTo>
                        <a:pt x="135" y="331"/>
                      </a:lnTo>
                      <a:lnTo>
                        <a:pt x="138" y="349"/>
                      </a:lnTo>
                      <a:lnTo>
                        <a:pt x="125" y="349"/>
                      </a:lnTo>
                      <a:lnTo>
                        <a:pt x="122" y="349"/>
                      </a:lnTo>
                      <a:lnTo>
                        <a:pt x="114" y="328"/>
                      </a:lnTo>
                      <a:lnTo>
                        <a:pt x="108" y="307"/>
                      </a:lnTo>
                      <a:lnTo>
                        <a:pt x="103" y="290"/>
                      </a:lnTo>
                      <a:lnTo>
                        <a:pt x="100" y="273"/>
                      </a:lnTo>
                      <a:lnTo>
                        <a:pt x="98" y="255"/>
                      </a:lnTo>
                      <a:lnTo>
                        <a:pt x="95" y="236"/>
                      </a:lnTo>
                      <a:lnTo>
                        <a:pt x="90" y="209"/>
                      </a:lnTo>
                      <a:lnTo>
                        <a:pt x="87" y="200"/>
                      </a:lnTo>
                      <a:lnTo>
                        <a:pt x="84" y="184"/>
                      </a:lnTo>
                      <a:lnTo>
                        <a:pt x="81" y="177"/>
                      </a:lnTo>
                      <a:lnTo>
                        <a:pt x="78" y="179"/>
                      </a:lnTo>
                      <a:lnTo>
                        <a:pt x="75" y="181"/>
                      </a:lnTo>
                      <a:lnTo>
                        <a:pt x="74" y="191"/>
                      </a:lnTo>
                      <a:lnTo>
                        <a:pt x="74" y="186"/>
                      </a:lnTo>
                      <a:lnTo>
                        <a:pt x="74" y="192"/>
                      </a:lnTo>
                      <a:lnTo>
                        <a:pt x="73" y="197"/>
                      </a:lnTo>
                      <a:lnTo>
                        <a:pt x="72" y="198"/>
                      </a:lnTo>
                      <a:lnTo>
                        <a:pt x="74" y="197"/>
                      </a:lnTo>
                      <a:lnTo>
                        <a:pt x="73" y="194"/>
                      </a:lnTo>
                      <a:lnTo>
                        <a:pt x="74" y="189"/>
                      </a:lnTo>
                      <a:lnTo>
                        <a:pt x="74" y="186"/>
                      </a:lnTo>
                      <a:lnTo>
                        <a:pt x="74" y="187"/>
                      </a:lnTo>
                      <a:lnTo>
                        <a:pt x="74" y="192"/>
                      </a:lnTo>
                      <a:lnTo>
                        <a:pt x="75" y="197"/>
                      </a:lnTo>
                      <a:lnTo>
                        <a:pt x="73" y="198"/>
                      </a:lnTo>
                      <a:lnTo>
                        <a:pt x="70" y="206"/>
                      </a:lnTo>
                      <a:lnTo>
                        <a:pt x="65" y="218"/>
                      </a:lnTo>
                      <a:lnTo>
                        <a:pt x="61" y="227"/>
                      </a:lnTo>
                      <a:lnTo>
                        <a:pt x="58" y="236"/>
                      </a:lnTo>
                      <a:lnTo>
                        <a:pt x="54" y="248"/>
                      </a:lnTo>
                      <a:lnTo>
                        <a:pt x="51" y="257"/>
                      </a:lnTo>
                      <a:lnTo>
                        <a:pt x="47" y="268"/>
                      </a:lnTo>
                      <a:lnTo>
                        <a:pt x="43" y="280"/>
                      </a:lnTo>
                      <a:lnTo>
                        <a:pt x="40" y="293"/>
                      </a:lnTo>
                      <a:lnTo>
                        <a:pt x="36" y="307"/>
                      </a:lnTo>
                      <a:lnTo>
                        <a:pt x="32" y="322"/>
                      </a:lnTo>
                      <a:lnTo>
                        <a:pt x="29" y="339"/>
                      </a:lnTo>
                      <a:lnTo>
                        <a:pt x="24" y="357"/>
                      </a:lnTo>
                      <a:lnTo>
                        <a:pt x="26" y="335"/>
                      </a:lnTo>
                      <a:lnTo>
                        <a:pt x="27" y="321"/>
                      </a:lnTo>
                      <a:lnTo>
                        <a:pt x="28" y="304"/>
                      </a:lnTo>
                      <a:lnTo>
                        <a:pt x="29" y="295"/>
                      </a:lnTo>
                      <a:lnTo>
                        <a:pt x="31" y="287"/>
                      </a:lnTo>
                      <a:lnTo>
                        <a:pt x="33" y="273"/>
                      </a:lnTo>
                      <a:lnTo>
                        <a:pt x="36" y="260"/>
                      </a:lnTo>
                      <a:lnTo>
                        <a:pt x="38" y="249"/>
                      </a:lnTo>
                      <a:lnTo>
                        <a:pt x="43" y="236"/>
                      </a:lnTo>
                      <a:lnTo>
                        <a:pt x="47" y="224"/>
                      </a:lnTo>
                      <a:lnTo>
                        <a:pt x="52" y="211"/>
                      </a:lnTo>
                      <a:lnTo>
                        <a:pt x="56" y="197"/>
                      </a:lnTo>
                      <a:lnTo>
                        <a:pt x="59" y="189"/>
                      </a:lnTo>
                      <a:lnTo>
                        <a:pt x="63" y="181"/>
                      </a:lnTo>
                      <a:lnTo>
                        <a:pt x="68" y="172"/>
                      </a:lnTo>
                      <a:lnTo>
                        <a:pt x="73" y="164"/>
                      </a:lnTo>
                      <a:lnTo>
                        <a:pt x="77" y="154"/>
                      </a:lnTo>
                      <a:lnTo>
                        <a:pt x="82" y="143"/>
                      </a:lnTo>
                      <a:lnTo>
                        <a:pt x="80" y="139"/>
                      </a:lnTo>
                      <a:lnTo>
                        <a:pt x="76" y="133"/>
                      </a:lnTo>
                      <a:lnTo>
                        <a:pt x="73" y="129"/>
                      </a:lnTo>
                      <a:lnTo>
                        <a:pt x="70" y="132"/>
                      </a:lnTo>
                      <a:lnTo>
                        <a:pt x="65" y="139"/>
                      </a:lnTo>
                      <a:lnTo>
                        <a:pt x="60" y="147"/>
                      </a:lnTo>
                      <a:lnTo>
                        <a:pt x="55" y="154"/>
                      </a:lnTo>
                      <a:lnTo>
                        <a:pt x="51" y="164"/>
                      </a:lnTo>
                      <a:lnTo>
                        <a:pt x="45" y="177"/>
                      </a:lnTo>
                      <a:lnTo>
                        <a:pt x="40" y="189"/>
                      </a:lnTo>
                      <a:lnTo>
                        <a:pt x="36" y="199"/>
                      </a:lnTo>
                      <a:lnTo>
                        <a:pt x="31" y="207"/>
                      </a:lnTo>
                      <a:lnTo>
                        <a:pt x="27" y="218"/>
                      </a:lnTo>
                      <a:lnTo>
                        <a:pt x="22" y="230"/>
                      </a:lnTo>
                      <a:lnTo>
                        <a:pt x="18" y="243"/>
                      </a:lnTo>
                      <a:lnTo>
                        <a:pt x="14" y="255"/>
                      </a:lnTo>
                      <a:lnTo>
                        <a:pt x="9" y="268"/>
                      </a:lnTo>
                      <a:lnTo>
                        <a:pt x="5" y="282"/>
                      </a:lnTo>
                      <a:lnTo>
                        <a:pt x="0" y="298"/>
                      </a:lnTo>
                      <a:lnTo>
                        <a:pt x="2" y="278"/>
                      </a:lnTo>
                      <a:lnTo>
                        <a:pt x="4" y="262"/>
                      </a:lnTo>
                      <a:lnTo>
                        <a:pt x="5" y="248"/>
                      </a:lnTo>
                      <a:lnTo>
                        <a:pt x="6" y="244"/>
                      </a:lnTo>
                      <a:lnTo>
                        <a:pt x="9" y="238"/>
                      </a:lnTo>
                      <a:lnTo>
                        <a:pt x="13" y="229"/>
                      </a:lnTo>
                      <a:lnTo>
                        <a:pt x="17" y="219"/>
                      </a:lnTo>
                      <a:lnTo>
                        <a:pt x="22" y="209"/>
                      </a:lnTo>
                      <a:lnTo>
                        <a:pt x="27" y="199"/>
                      </a:lnTo>
                      <a:lnTo>
                        <a:pt x="33" y="187"/>
                      </a:lnTo>
                      <a:lnTo>
                        <a:pt x="37" y="179"/>
                      </a:lnTo>
                      <a:lnTo>
                        <a:pt x="43" y="170"/>
                      </a:lnTo>
                      <a:lnTo>
                        <a:pt x="49" y="159"/>
                      </a:lnTo>
                      <a:lnTo>
                        <a:pt x="55" y="149"/>
                      </a:lnTo>
                      <a:lnTo>
                        <a:pt x="60" y="142"/>
                      </a:lnTo>
                      <a:lnTo>
                        <a:pt x="70" y="130"/>
                      </a:lnTo>
                      <a:lnTo>
                        <a:pt x="75" y="125"/>
                      </a:lnTo>
                      <a:lnTo>
                        <a:pt x="78" y="123"/>
                      </a:lnTo>
                      <a:lnTo>
                        <a:pt x="73" y="117"/>
                      </a:lnTo>
                      <a:lnTo>
                        <a:pt x="67" y="108"/>
                      </a:lnTo>
                      <a:lnTo>
                        <a:pt x="62" y="99"/>
                      </a:lnTo>
                      <a:lnTo>
                        <a:pt x="57" y="92"/>
                      </a:lnTo>
                      <a:lnTo>
                        <a:pt x="52" y="85"/>
                      </a:lnTo>
                      <a:lnTo>
                        <a:pt x="47" y="78"/>
                      </a:lnTo>
                      <a:lnTo>
                        <a:pt x="43" y="71"/>
                      </a:lnTo>
                      <a:lnTo>
                        <a:pt x="37" y="59"/>
                      </a:lnTo>
                      <a:lnTo>
                        <a:pt x="32" y="48"/>
                      </a:lnTo>
                      <a:lnTo>
                        <a:pt x="26" y="38"/>
                      </a:lnTo>
                      <a:lnTo>
                        <a:pt x="19" y="26"/>
                      </a:lnTo>
                      <a:lnTo>
                        <a:pt x="14" y="19"/>
                      </a:lnTo>
                      <a:lnTo>
                        <a:pt x="11" y="12"/>
                      </a:lnTo>
                      <a:lnTo>
                        <a:pt x="7" y="4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31" y="10"/>
                      </a:lnTo>
                      <a:lnTo>
                        <a:pt x="37" y="22"/>
                      </a:lnTo>
                      <a:lnTo>
                        <a:pt x="43" y="31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24988" name="Group 28"/>
                <p:cNvGrpSpPr>
                  <a:grpSpLocks/>
                </p:cNvGrpSpPr>
                <p:nvPr/>
              </p:nvGrpSpPr>
              <p:grpSpPr bwMode="auto">
                <a:xfrm>
                  <a:off x="1985" y="1419"/>
                  <a:ext cx="465" cy="349"/>
                  <a:chOff x="1985" y="1419"/>
                  <a:chExt cx="465" cy="349"/>
                </a:xfrm>
              </p:grpSpPr>
              <p:sp>
                <p:nvSpPr>
                  <p:cNvPr id="424989" name="Freeform 29"/>
                  <p:cNvSpPr>
                    <a:spLocks/>
                  </p:cNvSpPr>
                  <p:nvPr/>
                </p:nvSpPr>
                <p:spPr bwMode="ltGray">
                  <a:xfrm>
                    <a:off x="2030" y="1419"/>
                    <a:ext cx="420" cy="326"/>
                  </a:xfrm>
                  <a:custGeom>
                    <a:avLst/>
                    <a:gdLst/>
                    <a:ahLst/>
                    <a:cxnLst>
                      <a:cxn ang="0">
                        <a:pos x="159" y="41"/>
                      </a:cxn>
                      <a:cxn ang="0">
                        <a:pos x="193" y="13"/>
                      </a:cxn>
                      <a:cxn ang="0">
                        <a:pos x="233" y="2"/>
                      </a:cxn>
                      <a:cxn ang="0">
                        <a:pos x="279" y="2"/>
                      </a:cxn>
                      <a:cxn ang="0">
                        <a:pos x="290" y="6"/>
                      </a:cxn>
                      <a:cxn ang="0">
                        <a:pos x="260" y="14"/>
                      </a:cxn>
                      <a:cxn ang="0">
                        <a:pos x="225" y="25"/>
                      </a:cxn>
                      <a:cxn ang="0">
                        <a:pos x="186" y="52"/>
                      </a:cxn>
                      <a:cxn ang="0">
                        <a:pos x="183" y="89"/>
                      </a:cxn>
                      <a:cxn ang="0">
                        <a:pos x="240" y="66"/>
                      </a:cxn>
                      <a:cxn ang="0">
                        <a:pos x="288" y="64"/>
                      </a:cxn>
                      <a:cxn ang="0">
                        <a:pos x="338" y="69"/>
                      </a:cxn>
                      <a:cxn ang="0">
                        <a:pos x="397" y="75"/>
                      </a:cxn>
                      <a:cxn ang="0">
                        <a:pos x="398" y="76"/>
                      </a:cxn>
                      <a:cxn ang="0">
                        <a:pos x="341" y="79"/>
                      </a:cxn>
                      <a:cxn ang="0">
                        <a:pos x="288" y="80"/>
                      </a:cxn>
                      <a:cxn ang="0">
                        <a:pos x="242" y="86"/>
                      </a:cxn>
                      <a:cxn ang="0">
                        <a:pos x="191" y="98"/>
                      </a:cxn>
                      <a:cxn ang="0">
                        <a:pos x="212" y="118"/>
                      </a:cxn>
                      <a:cxn ang="0">
                        <a:pos x="227" y="136"/>
                      </a:cxn>
                      <a:cxn ang="0">
                        <a:pos x="175" y="119"/>
                      </a:cxn>
                      <a:cxn ang="0">
                        <a:pos x="165" y="129"/>
                      </a:cxn>
                      <a:cxn ang="0">
                        <a:pos x="221" y="138"/>
                      </a:cxn>
                      <a:cxn ang="0">
                        <a:pos x="269" y="150"/>
                      </a:cxn>
                      <a:cxn ang="0">
                        <a:pos x="306" y="181"/>
                      </a:cxn>
                      <a:cxn ang="0">
                        <a:pos x="335" y="223"/>
                      </a:cxn>
                      <a:cxn ang="0">
                        <a:pos x="329" y="231"/>
                      </a:cxn>
                      <a:cxn ang="0">
                        <a:pos x="290" y="204"/>
                      </a:cxn>
                      <a:cxn ang="0">
                        <a:pos x="248" y="174"/>
                      </a:cxn>
                      <a:cxn ang="0">
                        <a:pos x="202" y="154"/>
                      </a:cxn>
                      <a:cxn ang="0">
                        <a:pos x="173" y="148"/>
                      </a:cxn>
                      <a:cxn ang="0">
                        <a:pos x="196" y="181"/>
                      </a:cxn>
                      <a:cxn ang="0">
                        <a:pos x="227" y="223"/>
                      </a:cxn>
                      <a:cxn ang="0">
                        <a:pos x="244" y="262"/>
                      </a:cxn>
                      <a:cxn ang="0">
                        <a:pos x="243" y="299"/>
                      </a:cxn>
                      <a:cxn ang="0">
                        <a:pos x="222" y="259"/>
                      </a:cxn>
                      <a:cxn ang="0">
                        <a:pos x="199" y="215"/>
                      </a:cxn>
                      <a:cxn ang="0">
                        <a:pos x="173" y="177"/>
                      </a:cxn>
                      <a:cxn ang="0">
                        <a:pos x="150" y="142"/>
                      </a:cxn>
                      <a:cxn ang="0">
                        <a:pos x="109" y="162"/>
                      </a:cxn>
                      <a:cxn ang="0">
                        <a:pos x="77" y="210"/>
                      </a:cxn>
                      <a:cxn ang="0">
                        <a:pos x="49" y="260"/>
                      </a:cxn>
                      <a:cxn ang="0">
                        <a:pos x="18" y="306"/>
                      </a:cxn>
                      <a:cxn ang="0">
                        <a:pos x="8" y="301"/>
                      </a:cxn>
                      <a:cxn ang="0">
                        <a:pos x="45" y="243"/>
                      </a:cxn>
                      <a:cxn ang="0">
                        <a:pos x="78" y="198"/>
                      </a:cxn>
                      <a:cxn ang="0">
                        <a:pos x="107" y="154"/>
                      </a:cxn>
                      <a:cxn ang="0">
                        <a:pos x="132" y="120"/>
                      </a:cxn>
                      <a:cxn ang="0">
                        <a:pos x="95" y="79"/>
                      </a:cxn>
                      <a:cxn ang="0">
                        <a:pos x="42" y="57"/>
                      </a:cxn>
                      <a:cxn ang="0">
                        <a:pos x="19" y="45"/>
                      </a:cxn>
                      <a:cxn ang="0">
                        <a:pos x="60" y="58"/>
                      </a:cxn>
                      <a:cxn ang="0">
                        <a:pos x="116" y="86"/>
                      </a:cxn>
                    </a:cxnLst>
                    <a:rect l="0" t="0" r="r" b="b"/>
                    <a:pathLst>
                      <a:path w="420" h="326">
                        <a:moveTo>
                          <a:pt x="132" y="83"/>
                        </a:moveTo>
                        <a:lnTo>
                          <a:pt x="135" y="74"/>
                        </a:lnTo>
                        <a:lnTo>
                          <a:pt x="140" y="65"/>
                        </a:lnTo>
                        <a:lnTo>
                          <a:pt x="146" y="57"/>
                        </a:lnTo>
                        <a:lnTo>
                          <a:pt x="152" y="48"/>
                        </a:lnTo>
                        <a:lnTo>
                          <a:pt x="159" y="41"/>
                        </a:lnTo>
                        <a:lnTo>
                          <a:pt x="164" y="34"/>
                        </a:lnTo>
                        <a:lnTo>
                          <a:pt x="170" y="29"/>
                        </a:lnTo>
                        <a:lnTo>
                          <a:pt x="176" y="25"/>
                        </a:lnTo>
                        <a:lnTo>
                          <a:pt x="181" y="20"/>
                        </a:lnTo>
                        <a:lnTo>
                          <a:pt x="187" y="17"/>
                        </a:lnTo>
                        <a:lnTo>
                          <a:pt x="193" y="13"/>
                        </a:lnTo>
                        <a:lnTo>
                          <a:pt x="199" y="10"/>
                        </a:lnTo>
                        <a:lnTo>
                          <a:pt x="204" y="8"/>
                        </a:lnTo>
                        <a:lnTo>
                          <a:pt x="212" y="6"/>
                        </a:lnTo>
                        <a:lnTo>
                          <a:pt x="220" y="5"/>
                        </a:lnTo>
                        <a:lnTo>
                          <a:pt x="226" y="3"/>
                        </a:lnTo>
                        <a:lnTo>
                          <a:pt x="233" y="2"/>
                        </a:lnTo>
                        <a:lnTo>
                          <a:pt x="241" y="2"/>
                        </a:lnTo>
                        <a:lnTo>
                          <a:pt x="248" y="1"/>
                        </a:lnTo>
                        <a:lnTo>
                          <a:pt x="258" y="1"/>
                        </a:lnTo>
                        <a:lnTo>
                          <a:pt x="265" y="1"/>
                        </a:lnTo>
                        <a:lnTo>
                          <a:pt x="272" y="2"/>
                        </a:lnTo>
                        <a:lnTo>
                          <a:pt x="279" y="2"/>
                        </a:lnTo>
                        <a:lnTo>
                          <a:pt x="285" y="1"/>
                        </a:lnTo>
                        <a:lnTo>
                          <a:pt x="293" y="1"/>
                        </a:lnTo>
                        <a:lnTo>
                          <a:pt x="300" y="0"/>
                        </a:lnTo>
                        <a:lnTo>
                          <a:pt x="296" y="2"/>
                        </a:lnTo>
                        <a:lnTo>
                          <a:pt x="293" y="3"/>
                        </a:lnTo>
                        <a:lnTo>
                          <a:pt x="290" y="6"/>
                        </a:lnTo>
                        <a:lnTo>
                          <a:pt x="287" y="10"/>
                        </a:lnTo>
                        <a:lnTo>
                          <a:pt x="281" y="10"/>
                        </a:lnTo>
                        <a:lnTo>
                          <a:pt x="275" y="10"/>
                        </a:lnTo>
                        <a:lnTo>
                          <a:pt x="270" y="11"/>
                        </a:lnTo>
                        <a:lnTo>
                          <a:pt x="265" y="12"/>
                        </a:lnTo>
                        <a:lnTo>
                          <a:pt x="260" y="14"/>
                        </a:lnTo>
                        <a:lnTo>
                          <a:pt x="254" y="15"/>
                        </a:lnTo>
                        <a:lnTo>
                          <a:pt x="248" y="17"/>
                        </a:lnTo>
                        <a:lnTo>
                          <a:pt x="242" y="19"/>
                        </a:lnTo>
                        <a:lnTo>
                          <a:pt x="236" y="20"/>
                        </a:lnTo>
                        <a:lnTo>
                          <a:pt x="231" y="22"/>
                        </a:lnTo>
                        <a:lnTo>
                          <a:pt x="225" y="25"/>
                        </a:lnTo>
                        <a:lnTo>
                          <a:pt x="218" y="28"/>
                        </a:lnTo>
                        <a:lnTo>
                          <a:pt x="212" y="31"/>
                        </a:lnTo>
                        <a:lnTo>
                          <a:pt x="205" y="35"/>
                        </a:lnTo>
                        <a:lnTo>
                          <a:pt x="199" y="39"/>
                        </a:lnTo>
                        <a:lnTo>
                          <a:pt x="192" y="45"/>
                        </a:lnTo>
                        <a:lnTo>
                          <a:pt x="186" y="52"/>
                        </a:lnTo>
                        <a:lnTo>
                          <a:pt x="180" y="61"/>
                        </a:lnTo>
                        <a:lnTo>
                          <a:pt x="173" y="73"/>
                        </a:lnTo>
                        <a:lnTo>
                          <a:pt x="167" y="86"/>
                        </a:lnTo>
                        <a:lnTo>
                          <a:pt x="159" y="101"/>
                        </a:lnTo>
                        <a:lnTo>
                          <a:pt x="172" y="95"/>
                        </a:lnTo>
                        <a:lnTo>
                          <a:pt x="183" y="89"/>
                        </a:lnTo>
                        <a:lnTo>
                          <a:pt x="197" y="82"/>
                        </a:lnTo>
                        <a:lnTo>
                          <a:pt x="212" y="75"/>
                        </a:lnTo>
                        <a:lnTo>
                          <a:pt x="218" y="73"/>
                        </a:lnTo>
                        <a:lnTo>
                          <a:pt x="225" y="70"/>
                        </a:lnTo>
                        <a:lnTo>
                          <a:pt x="232" y="69"/>
                        </a:lnTo>
                        <a:lnTo>
                          <a:pt x="240" y="66"/>
                        </a:lnTo>
                        <a:lnTo>
                          <a:pt x="249" y="65"/>
                        </a:lnTo>
                        <a:lnTo>
                          <a:pt x="256" y="64"/>
                        </a:lnTo>
                        <a:lnTo>
                          <a:pt x="263" y="64"/>
                        </a:lnTo>
                        <a:lnTo>
                          <a:pt x="272" y="63"/>
                        </a:lnTo>
                        <a:lnTo>
                          <a:pt x="281" y="64"/>
                        </a:lnTo>
                        <a:lnTo>
                          <a:pt x="288" y="64"/>
                        </a:lnTo>
                        <a:lnTo>
                          <a:pt x="297" y="65"/>
                        </a:lnTo>
                        <a:lnTo>
                          <a:pt x="305" y="65"/>
                        </a:lnTo>
                        <a:lnTo>
                          <a:pt x="313" y="66"/>
                        </a:lnTo>
                        <a:lnTo>
                          <a:pt x="321" y="67"/>
                        </a:lnTo>
                        <a:lnTo>
                          <a:pt x="329" y="68"/>
                        </a:lnTo>
                        <a:lnTo>
                          <a:pt x="338" y="69"/>
                        </a:lnTo>
                        <a:lnTo>
                          <a:pt x="346" y="69"/>
                        </a:lnTo>
                        <a:lnTo>
                          <a:pt x="354" y="70"/>
                        </a:lnTo>
                        <a:lnTo>
                          <a:pt x="364" y="71"/>
                        </a:lnTo>
                        <a:lnTo>
                          <a:pt x="374" y="72"/>
                        </a:lnTo>
                        <a:lnTo>
                          <a:pt x="383" y="74"/>
                        </a:lnTo>
                        <a:lnTo>
                          <a:pt x="397" y="75"/>
                        </a:lnTo>
                        <a:lnTo>
                          <a:pt x="402" y="75"/>
                        </a:lnTo>
                        <a:lnTo>
                          <a:pt x="406" y="75"/>
                        </a:lnTo>
                        <a:lnTo>
                          <a:pt x="411" y="77"/>
                        </a:lnTo>
                        <a:lnTo>
                          <a:pt x="419" y="80"/>
                        </a:lnTo>
                        <a:lnTo>
                          <a:pt x="404" y="77"/>
                        </a:lnTo>
                        <a:lnTo>
                          <a:pt x="398" y="76"/>
                        </a:lnTo>
                        <a:lnTo>
                          <a:pt x="392" y="76"/>
                        </a:lnTo>
                        <a:lnTo>
                          <a:pt x="379" y="77"/>
                        </a:lnTo>
                        <a:lnTo>
                          <a:pt x="370" y="78"/>
                        </a:lnTo>
                        <a:lnTo>
                          <a:pt x="360" y="78"/>
                        </a:lnTo>
                        <a:lnTo>
                          <a:pt x="350" y="78"/>
                        </a:lnTo>
                        <a:lnTo>
                          <a:pt x="341" y="79"/>
                        </a:lnTo>
                        <a:lnTo>
                          <a:pt x="332" y="79"/>
                        </a:lnTo>
                        <a:lnTo>
                          <a:pt x="325" y="78"/>
                        </a:lnTo>
                        <a:lnTo>
                          <a:pt x="315" y="78"/>
                        </a:lnTo>
                        <a:lnTo>
                          <a:pt x="305" y="78"/>
                        </a:lnTo>
                        <a:lnTo>
                          <a:pt x="296" y="79"/>
                        </a:lnTo>
                        <a:lnTo>
                          <a:pt x="288" y="80"/>
                        </a:lnTo>
                        <a:lnTo>
                          <a:pt x="279" y="80"/>
                        </a:lnTo>
                        <a:lnTo>
                          <a:pt x="272" y="80"/>
                        </a:lnTo>
                        <a:lnTo>
                          <a:pt x="264" y="81"/>
                        </a:lnTo>
                        <a:lnTo>
                          <a:pt x="256" y="83"/>
                        </a:lnTo>
                        <a:lnTo>
                          <a:pt x="249" y="84"/>
                        </a:lnTo>
                        <a:lnTo>
                          <a:pt x="242" y="86"/>
                        </a:lnTo>
                        <a:lnTo>
                          <a:pt x="235" y="87"/>
                        </a:lnTo>
                        <a:lnTo>
                          <a:pt x="227" y="89"/>
                        </a:lnTo>
                        <a:lnTo>
                          <a:pt x="219" y="92"/>
                        </a:lnTo>
                        <a:lnTo>
                          <a:pt x="212" y="93"/>
                        </a:lnTo>
                        <a:lnTo>
                          <a:pt x="199" y="97"/>
                        </a:lnTo>
                        <a:lnTo>
                          <a:pt x="191" y="98"/>
                        </a:lnTo>
                        <a:lnTo>
                          <a:pt x="180" y="104"/>
                        </a:lnTo>
                        <a:lnTo>
                          <a:pt x="164" y="109"/>
                        </a:lnTo>
                        <a:lnTo>
                          <a:pt x="180" y="111"/>
                        </a:lnTo>
                        <a:lnTo>
                          <a:pt x="199" y="112"/>
                        </a:lnTo>
                        <a:lnTo>
                          <a:pt x="203" y="113"/>
                        </a:lnTo>
                        <a:lnTo>
                          <a:pt x="212" y="118"/>
                        </a:lnTo>
                        <a:lnTo>
                          <a:pt x="217" y="120"/>
                        </a:lnTo>
                        <a:lnTo>
                          <a:pt x="223" y="123"/>
                        </a:lnTo>
                        <a:lnTo>
                          <a:pt x="224" y="125"/>
                        </a:lnTo>
                        <a:lnTo>
                          <a:pt x="227" y="130"/>
                        </a:lnTo>
                        <a:lnTo>
                          <a:pt x="233" y="140"/>
                        </a:lnTo>
                        <a:lnTo>
                          <a:pt x="227" y="136"/>
                        </a:lnTo>
                        <a:lnTo>
                          <a:pt x="219" y="131"/>
                        </a:lnTo>
                        <a:lnTo>
                          <a:pt x="212" y="129"/>
                        </a:lnTo>
                        <a:lnTo>
                          <a:pt x="199" y="125"/>
                        </a:lnTo>
                        <a:lnTo>
                          <a:pt x="190" y="123"/>
                        </a:lnTo>
                        <a:lnTo>
                          <a:pt x="180" y="120"/>
                        </a:lnTo>
                        <a:lnTo>
                          <a:pt x="175" y="119"/>
                        </a:lnTo>
                        <a:lnTo>
                          <a:pt x="165" y="120"/>
                        </a:lnTo>
                        <a:lnTo>
                          <a:pt x="158" y="122"/>
                        </a:lnTo>
                        <a:lnTo>
                          <a:pt x="148" y="123"/>
                        </a:lnTo>
                        <a:lnTo>
                          <a:pt x="153" y="125"/>
                        </a:lnTo>
                        <a:lnTo>
                          <a:pt x="158" y="127"/>
                        </a:lnTo>
                        <a:lnTo>
                          <a:pt x="165" y="129"/>
                        </a:lnTo>
                        <a:lnTo>
                          <a:pt x="173" y="129"/>
                        </a:lnTo>
                        <a:lnTo>
                          <a:pt x="186" y="129"/>
                        </a:lnTo>
                        <a:lnTo>
                          <a:pt x="194" y="131"/>
                        </a:lnTo>
                        <a:lnTo>
                          <a:pt x="204" y="133"/>
                        </a:lnTo>
                        <a:lnTo>
                          <a:pt x="212" y="136"/>
                        </a:lnTo>
                        <a:lnTo>
                          <a:pt x="221" y="138"/>
                        </a:lnTo>
                        <a:lnTo>
                          <a:pt x="231" y="141"/>
                        </a:lnTo>
                        <a:lnTo>
                          <a:pt x="240" y="143"/>
                        </a:lnTo>
                        <a:lnTo>
                          <a:pt x="248" y="145"/>
                        </a:lnTo>
                        <a:lnTo>
                          <a:pt x="254" y="146"/>
                        </a:lnTo>
                        <a:lnTo>
                          <a:pt x="261" y="148"/>
                        </a:lnTo>
                        <a:lnTo>
                          <a:pt x="269" y="150"/>
                        </a:lnTo>
                        <a:lnTo>
                          <a:pt x="277" y="154"/>
                        </a:lnTo>
                        <a:lnTo>
                          <a:pt x="285" y="158"/>
                        </a:lnTo>
                        <a:lnTo>
                          <a:pt x="289" y="160"/>
                        </a:lnTo>
                        <a:lnTo>
                          <a:pt x="295" y="167"/>
                        </a:lnTo>
                        <a:lnTo>
                          <a:pt x="302" y="174"/>
                        </a:lnTo>
                        <a:lnTo>
                          <a:pt x="306" y="181"/>
                        </a:lnTo>
                        <a:lnTo>
                          <a:pt x="311" y="188"/>
                        </a:lnTo>
                        <a:lnTo>
                          <a:pt x="316" y="195"/>
                        </a:lnTo>
                        <a:lnTo>
                          <a:pt x="320" y="202"/>
                        </a:lnTo>
                        <a:lnTo>
                          <a:pt x="325" y="208"/>
                        </a:lnTo>
                        <a:lnTo>
                          <a:pt x="329" y="215"/>
                        </a:lnTo>
                        <a:lnTo>
                          <a:pt x="335" y="223"/>
                        </a:lnTo>
                        <a:lnTo>
                          <a:pt x="339" y="232"/>
                        </a:lnTo>
                        <a:lnTo>
                          <a:pt x="345" y="238"/>
                        </a:lnTo>
                        <a:lnTo>
                          <a:pt x="351" y="246"/>
                        </a:lnTo>
                        <a:lnTo>
                          <a:pt x="343" y="240"/>
                        </a:lnTo>
                        <a:lnTo>
                          <a:pt x="337" y="236"/>
                        </a:lnTo>
                        <a:lnTo>
                          <a:pt x="329" y="231"/>
                        </a:lnTo>
                        <a:lnTo>
                          <a:pt x="321" y="225"/>
                        </a:lnTo>
                        <a:lnTo>
                          <a:pt x="315" y="220"/>
                        </a:lnTo>
                        <a:lnTo>
                          <a:pt x="309" y="215"/>
                        </a:lnTo>
                        <a:lnTo>
                          <a:pt x="303" y="212"/>
                        </a:lnTo>
                        <a:lnTo>
                          <a:pt x="297" y="208"/>
                        </a:lnTo>
                        <a:lnTo>
                          <a:pt x="290" y="204"/>
                        </a:lnTo>
                        <a:lnTo>
                          <a:pt x="284" y="200"/>
                        </a:lnTo>
                        <a:lnTo>
                          <a:pt x="278" y="196"/>
                        </a:lnTo>
                        <a:lnTo>
                          <a:pt x="271" y="191"/>
                        </a:lnTo>
                        <a:lnTo>
                          <a:pt x="263" y="186"/>
                        </a:lnTo>
                        <a:lnTo>
                          <a:pt x="255" y="179"/>
                        </a:lnTo>
                        <a:lnTo>
                          <a:pt x="248" y="174"/>
                        </a:lnTo>
                        <a:lnTo>
                          <a:pt x="241" y="170"/>
                        </a:lnTo>
                        <a:lnTo>
                          <a:pt x="234" y="166"/>
                        </a:lnTo>
                        <a:lnTo>
                          <a:pt x="226" y="162"/>
                        </a:lnTo>
                        <a:lnTo>
                          <a:pt x="219" y="159"/>
                        </a:lnTo>
                        <a:lnTo>
                          <a:pt x="212" y="157"/>
                        </a:lnTo>
                        <a:lnTo>
                          <a:pt x="202" y="154"/>
                        </a:lnTo>
                        <a:lnTo>
                          <a:pt x="192" y="151"/>
                        </a:lnTo>
                        <a:lnTo>
                          <a:pt x="185" y="150"/>
                        </a:lnTo>
                        <a:lnTo>
                          <a:pt x="178" y="147"/>
                        </a:lnTo>
                        <a:lnTo>
                          <a:pt x="167" y="142"/>
                        </a:lnTo>
                        <a:lnTo>
                          <a:pt x="156" y="137"/>
                        </a:lnTo>
                        <a:lnTo>
                          <a:pt x="173" y="148"/>
                        </a:lnTo>
                        <a:lnTo>
                          <a:pt x="174" y="150"/>
                        </a:lnTo>
                        <a:lnTo>
                          <a:pt x="178" y="155"/>
                        </a:lnTo>
                        <a:lnTo>
                          <a:pt x="182" y="160"/>
                        </a:lnTo>
                        <a:lnTo>
                          <a:pt x="187" y="167"/>
                        </a:lnTo>
                        <a:lnTo>
                          <a:pt x="192" y="173"/>
                        </a:lnTo>
                        <a:lnTo>
                          <a:pt x="196" y="181"/>
                        </a:lnTo>
                        <a:lnTo>
                          <a:pt x="202" y="188"/>
                        </a:lnTo>
                        <a:lnTo>
                          <a:pt x="207" y="194"/>
                        </a:lnTo>
                        <a:lnTo>
                          <a:pt x="212" y="200"/>
                        </a:lnTo>
                        <a:lnTo>
                          <a:pt x="216" y="207"/>
                        </a:lnTo>
                        <a:lnTo>
                          <a:pt x="223" y="216"/>
                        </a:lnTo>
                        <a:lnTo>
                          <a:pt x="227" y="223"/>
                        </a:lnTo>
                        <a:lnTo>
                          <a:pt x="231" y="229"/>
                        </a:lnTo>
                        <a:lnTo>
                          <a:pt x="235" y="236"/>
                        </a:lnTo>
                        <a:lnTo>
                          <a:pt x="238" y="243"/>
                        </a:lnTo>
                        <a:lnTo>
                          <a:pt x="241" y="250"/>
                        </a:lnTo>
                        <a:lnTo>
                          <a:pt x="243" y="255"/>
                        </a:lnTo>
                        <a:lnTo>
                          <a:pt x="244" y="262"/>
                        </a:lnTo>
                        <a:lnTo>
                          <a:pt x="245" y="272"/>
                        </a:lnTo>
                        <a:lnTo>
                          <a:pt x="246" y="281"/>
                        </a:lnTo>
                        <a:lnTo>
                          <a:pt x="247" y="290"/>
                        </a:lnTo>
                        <a:lnTo>
                          <a:pt x="249" y="299"/>
                        </a:lnTo>
                        <a:lnTo>
                          <a:pt x="250" y="308"/>
                        </a:lnTo>
                        <a:lnTo>
                          <a:pt x="243" y="299"/>
                        </a:lnTo>
                        <a:lnTo>
                          <a:pt x="238" y="292"/>
                        </a:lnTo>
                        <a:lnTo>
                          <a:pt x="233" y="286"/>
                        </a:lnTo>
                        <a:lnTo>
                          <a:pt x="231" y="281"/>
                        </a:lnTo>
                        <a:lnTo>
                          <a:pt x="227" y="274"/>
                        </a:lnTo>
                        <a:lnTo>
                          <a:pt x="225" y="267"/>
                        </a:lnTo>
                        <a:lnTo>
                          <a:pt x="222" y="259"/>
                        </a:lnTo>
                        <a:lnTo>
                          <a:pt x="218" y="251"/>
                        </a:lnTo>
                        <a:lnTo>
                          <a:pt x="214" y="242"/>
                        </a:lnTo>
                        <a:lnTo>
                          <a:pt x="211" y="235"/>
                        </a:lnTo>
                        <a:lnTo>
                          <a:pt x="207" y="227"/>
                        </a:lnTo>
                        <a:lnTo>
                          <a:pt x="202" y="220"/>
                        </a:lnTo>
                        <a:lnTo>
                          <a:pt x="199" y="215"/>
                        </a:lnTo>
                        <a:lnTo>
                          <a:pt x="193" y="208"/>
                        </a:lnTo>
                        <a:lnTo>
                          <a:pt x="187" y="201"/>
                        </a:lnTo>
                        <a:lnTo>
                          <a:pt x="182" y="196"/>
                        </a:lnTo>
                        <a:lnTo>
                          <a:pt x="177" y="190"/>
                        </a:lnTo>
                        <a:lnTo>
                          <a:pt x="176" y="184"/>
                        </a:lnTo>
                        <a:lnTo>
                          <a:pt x="173" y="177"/>
                        </a:lnTo>
                        <a:lnTo>
                          <a:pt x="169" y="170"/>
                        </a:lnTo>
                        <a:lnTo>
                          <a:pt x="166" y="163"/>
                        </a:lnTo>
                        <a:lnTo>
                          <a:pt x="164" y="161"/>
                        </a:lnTo>
                        <a:lnTo>
                          <a:pt x="158" y="154"/>
                        </a:lnTo>
                        <a:lnTo>
                          <a:pt x="154" y="148"/>
                        </a:lnTo>
                        <a:lnTo>
                          <a:pt x="150" y="142"/>
                        </a:lnTo>
                        <a:lnTo>
                          <a:pt x="145" y="136"/>
                        </a:lnTo>
                        <a:lnTo>
                          <a:pt x="138" y="140"/>
                        </a:lnTo>
                        <a:lnTo>
                          <a:pt x="131" y="144"/>
                        </a:lnTo>
                        <a:lnTo>
                          <a:pt x="123" y="151"/>
                        </a:lnTo>
                        <a:lnTo>
                          <a:pt x="115" y="156"/>
                        </a:lnTo>
                        <a:lnTo>
                          <a:pt x="109" y="162"/>
                        </a:lnTo>
                        <a:lnTo>
                          <a:pt x="105" y="168"/>
                        </a:lnTo>
                        <a:lnTo>
                          <a:pt x="99" y="176"/>
                        </a:lnTo>
                        <a:lnTo>
                          <a:pt x="93" y="186"/>
                        </a:lnTo>
                        <a:lnTo>
                          <a:pt x="87" y="193"/>
                        </a:lnTo>
                        <a:lnTo>
                          <a:pt x="81" y="202"/>
                        </a:lnTo>
                        <a:lnTo>
                          <a:pt x="77" y="210"/>
                        </a:lnTo>
                        <a:lnTo>
                          <a:pt x="72" y="218"/>
                        </a:lnTo>
                        <a:lnTo>
                          <a:pt x="67" y="226"/>
                        </a:lnTo>
                        <a:lnTo>
                          <a:pt x="64" y="233"/>
                        </a:lnTo>
                        <a:lnTo>
                          <a:pt x="59" y="242"/>
                        </a:lnTo>
                        <a:lnTo>
                          <a:pt x="55" y="250"/>
                        </a:lnTo>
                        <a:lnTo>
                          <a:pt x="49" y="260"/>
                        </a:lnTo>
                        <a:lnTo>
                          <a:pt x="43" y="269"/>
                        </a:lnTo>
                        <a:lnTo>
                          <a:pt x="37" y="280"/>
                        </a:lnTo>
                        <a:lnTo>
                          <a:pt x="31" y="289"/>
                        </a:lnTo>
                        <a:lnTo>
                          <a:pt x="27" y="294"/>
                        </a:lnTo>
                        <a:lnTo>
                          <a:pt x="22" y="300"/>
                        </a:lnTo>
                        <a:lnTo>
                          <a:pt x="18" y="306"/>
                        </a:lnTo>
                        <a:lnTo>
                          <a:pt x="12" y="312"/>
                        </a:lnTo>
                        <a:lnTo>
                          <a:pt x="7" y="317"/>
                        </a:lnTo>
                        <a:lnTo>
                          <a:pt x="0" y="325"/>
                        </a:lnTo>
                        <a:lnTo>
                          <a:pt x="2" y="316"/>
                        </a:lnTo>
                        <a:lnTo>
                          <a:pt x="4" y="309"/>
                        </a:lnTo>
                        <a:lnTo>
                          <a:pt x="8" y="301"/>
                        </a:lnTo>
                        <a:lnTo>
                          <a:pt x="12" y="294"/>
                        </a:lnTo>
                        <a:lnTo>
                          <a:pt x="19" y="284"/>
                        </a:lnTo>
                        <a:lnTo>
                          <a:pt x="26" y="274"/>
                        </a:lnTo>
                        <a:lnTo>
                          <a:pt x="33" y="262"/>
                        </a:lnTo>
                        <a:lnTo>
                          <a:pt x="39" y="253"/>
                        </a:lnTo>
                        <a:lnTo>
                          <a:pt x="45" y="243"/>
                        </a:lnTo>
                        <a:lnTo>
                          <a:pt x="51" y="235"/>
                        </a:lnTo>
                        <a:lnTo>
                          <a:pt x="56" y="227"/>
                        </a:lnTo>
                        <a:lnTo>
                          <a:pt x="61" y="220"/>
                        </a:lnTo>
                        <a:lnTo>
                          <a:pt x="66" y="214"/>
                        </a:lnTo>
                        <a:lnTo>
                          <a:pt x="72" y="206"/>
                        </a:lnTo>
                        <a:lnTo>
                          <a:pt x="78" y="198"/>
                        </a:lnTo>
                        <a:lnTo>
                          <a:pt x="84" y="190"/>
                        </a:lnTo>
                        <a:lnTo>
                          <a:pt x="90" y="181"/>
                        </a:lnTo>
                        <a:lnTo>
                          <a:pt x="95" y="174"/>
                        </a:lnTo>
                        <a:lnTo>
                          <a:pt x="101" y="166"/>
                        </a:lnTo>
                        <a:lnTo>
                          <a:pt x="104" y="160"/>
                        </a:lnTo>
                        <a:lnTo>
                          <a:pt x="107" y="154"/>
                        </a:lnTo>
                        <a:lnTo>
                          <a:pt x="109" y="149"/>
                        </a:lnTo>
                        <a:lnTo>
                          <a:pt x="112" y="143"/>
                        </a:lnTo>
                        <a:lnTo>
                          <a:pt x="116" y="138"/>
                        </a:lnTo>
                        <a:lnTo>
                          <a:pt x="122" y="131"/>
                        </a:lnTo>
                        <a:lnTo>
                          <a:pt x="128" y="125"/>
                        </a:lnTo>
                        <a:lnTo>
                          <a:pt x="132" y="120"/>
                        </a:lnTo>
                        <a:lnTo>
                          <a:pt x="137" y="114"/>
                        </a:lnTo>
                        <a:lnTo>
                          <a:pt x="135" y="109"/>
                        </a:lnTo>
                        <a:lnTo>
                          <a:pt x="133" y="101"/>
                        </a:lnTo>
                        <a:lnTo>
                          <a:pt x="121" y="97"/>
                        </a:lnTo>
                        <a:lnTo>
                          <a:pt x="108" y="88"/>
                        </a:lnTo>
                        <a:lnTo>
                          <a:pt x="95" y="79"/>
                        </a:lnTo>
                        <a:lnTo>
                          <a:pt x="87" y="74"/>
                        </a:lnTo>
                        <a:lnTo>
                          <a:pt x="81" y="71"/>
                        </a:lnTo>
                        <a:lnTo>
                          <a:pt x="71" y="66"/>
                        </a:lnTo>
                        <a:lnTo>
                          <a:pt x="61" y="63"/>
                        </a:lnTo>
                        <a:lnTo>
                          <a:pt x="50" y="60"/>
                        </a:lnTo>
                        <a:lnTo>
                          <a:pt x="42" y="57"/>
                        </a:lnTo>
                        <a:lnTo>
                          <a:pt x="32" y="53"/>
                        </a:lnTo>
                        <a:lnTo>
                          <a:pt x="23" y="51"/>
                        </a:lnTo>
                        <a:lnTo>
                          <a:pt x="14" y="49"/>
                        </a:lnTo>
                        <a:lnTo>
                          <a:pt x="7" y="47"/>
                        </a:lnTo>
                        <a:lnTo>
                          <a:pt x="14" y="46"/>
                        </a:lnTo>
                        <a:lnTo>
                          <a:pt x="19" y="45"/>
                        </a:lnTo>
                        <a:lnTo>
                          <a:pt x="23" y="44"/>
                        </a:lnTo>
                        <a:lnTo>
                          <a:pt x="28" y="44"/>
                        </a:lnTo>
                        <a:lnTo>
                          <a:pt x="33" y="44"/>
                        </a:lnTo>
                        <a:lnTo>
                          <a:pt x="43" y="49"/>
                        </a:lnTo>
                        <a:lnTo>
                          <a:pt x="51" y="53"/>
                        </a:lnTo>
                        <a:lnTo>
                          <a:pt x="60" y="58"/>
                        </a:lnTo>
                        <a:lnTo>
                          <a:pt x="69" y="63"/>
                        </a:lnTo>
                        <a:lnTo>
                          <a:pt x="79" y="68"/>
                        </a:lnTo>
                        <a:lnTo>
                          <a:pt x="89" y="74"/>
                        </a:lnTo>
                        <a:lnTo>
                          <a:pt x="96" y="77"/>
                        </a:lnTo>
                        <a:lnTo>
                          <a:pt x="109" y="84"/>
                        </a:lnTo>
                        <a:lnTo>
                          <a:pt x="116" y="86"/>
                        </a:lnTo>
                        <a:lnTo>
                          <a:pt x="122" y="85"/>
                        </a:lnTo>
                        <a:lnTo>
                          <a:pt x="127" y="84"/>
                        </a:lnTo>
                        <a:lnTo>
                          <a:pt x="132" y="83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24990" name="Freeform 30"/>
                  <p:cNvSpPr>
                    <a:spLocks/>
                  </p:cNvSpPr>
                  <p:nvPr/>
                </p:nvSpPr>
                <p:spPr bwMode="ltGray">
                  <a:xfrm>
                    <a:off x="2175" y="1587"/>
                    <a:ext cx="38" cy="181"/>
                  </a:xfrm>
                  <a:custGeom>
                    <a:avLst/>
                    <a:gdLst/>
                    <a:ahLst/>
                    <a:cxnLst>
                      <a:cxn ang="0">
                        <a:pos x="20" y="0"/>
                      </a:cxn>
                      <a:cxn ang="0">
                        <a:pos x="24" y="8"/>
                      </a:cxn>
                      <a:cxn ang="0">
                        <a:pos x="27" y="14"/>
                      </a:cxn>
                      <a:cxn ang="0">
                        <a:pos x="33" y="22"/>
                      </a:cxn>
                      <a:cxn ang="0">
                        <a:pos x="35" y="30"/>
                      </a:cxn>
                      <a:cxn ang="0">
                        <a:pos x="36" y="41"/>
                      </a:cxn>
                      <a:cxn ang="0">
                        <a:pos x="36" y="53"/>
                      </a:cxn>
                      <a:cxn ang="0">
                        <a:pos x="37" y="61"/>
                      </a:cxn>
                      <a:cxn ang="0">
                        <a:pos x="36" y="70"/>
                      </a:cxn>
                      <a:cxn ang="0">
                        <a:pos x="35" y="81"/>
                      </a:cxn>
                      <a:cxn ang="0">
                        <a:pos x="33" y="91"/>
                      </a:cxn>
                      <a:cxn ang="0">
                        <a:pos x="30" y="106"/>
                      </a:cxn>
                      <a:cxn ang="0">
                        <a:pos x="28" y="114"/>
                      </a:cxn>
                      <a:cxn ang="0">
                        <a:pos x="23" y="124"/>
                      </a:cxn>
                      <a:cxn ang="0">
                        <a:pos x="17" y="135"/>
                      </a:cxn>
                      <a:cxn ang="0">
                        <a:pos x="12" y="145"/>
                      </a:cxn>
                      <a:cxn ang="0">
                        <a:pos x="7" y="155"/>
                      </a:cxn>
                      <a:cxn ang="0">
                        <a:pos x="3" y="163"/>
                      </a:cxn>
                      <a:cxn ang="0">
                        <a:pos x="0" y="180"/>
                      </a:cxn>
                      <a:cxn ang="0">
                        <a:pos x="1" y="163"/>
                      </a:cxn>
                      <a:cxn ang="0">
                        <a:pos x="3" y="152"/>
                      </a:cxn>
                      <a:cxn ang="0">
                        <a:pos x="4" y="141"/>
                      </a:cxn>
                      <a:cxn ang="0">
                        <a:pos x="5" y="130"/>
                      </a:cxn>
                      <a:cxn ang="0">
                        <a:pos x="7" y="116"/>
                      </a:cxn>
                      <a:cxn ang="0">
                        <a:pos x="9" y="106"/>
                      </a:cxn>
                      <a:cxn ang="0">
                        <a:pos x="12" y="96"/>
                      </a:cxn>
                      <a:cxn ang="0">
                        <a:pos x="15" y="87"/>
                      </a:cxn>
                      <a:cxn ang="0">
                        <a:pos x="17" y="77"/>
                      </a:cxn>
                      <a:cxn ang="0">
                        <a:pos x="20" y="67"/>
                      </a:cxn>
                      <a:cxn ang="0">
                        <a:pos x="21" y="57"/>
                      </a:cxn>
                      <a:cxn ang="0">
                        <a:pos x="22" y="49"/>
                      </a:cxn>
                      <a:cxn ang="0">
                        <a:pos x="23" y="39"/>
                      </a:cxn>
                      <a:cxn ang="0">
                        <a:pos x="23" y="28"/>
                      </a:cxn>
                      <a:cxn ang="0">
                        <a:pos x="23" y="14"/>
                      </a:cxn>
                      <a:cxn ang="0">
                        <a:pos x="22" y="8"/>
                      </a:cxn>
                      <a:cxn ang="0">
                        <a:pos x="20" y="0"/>
                      </a:cxn>
                    </a:cxnLst>
                    <a:rect l="0" t="0" r="r" b="b"/>
                    <a:pathLst>
                      <a:path w="38" h="181">
                        <a:moveTo>
                          <a:pt x="20" y="0"/>
                        </a:moveTo>
                        <a:lnTo>
                          <a:pt x="24" y="8"/>
                        </a:lnTo>
                        <a:lnTo>
                          <a:pt x="27" y="14"/>
                        </a:lnTo>
                        <a:lnTo>
                          <a:pt x="33" y="22"/>
                        </a:lnTo>
                        <a:lnTo>
                          <a:pt x="35" y="30"/>
                        </a:lnTo>
                        <a:lnTo>
                          <a:pt x="36" y="41"/>
                        </a:lnTo>
                        <a:lnTo>
                          <a:pt x="36" y="53"/>
                        </a:lnTo>
                        <a:lnTo>
                          <a:pt x="37" y="61"/>
                        </a:lnTo>
                        <a:lnTo>
                          <a:pt x="36" y="70"/>
                        </a:lnTo>
                        <a:lnTo>
                          <a:pt x="35" y="81"/>
                        </a:lnTo>
                        <a:lnTo>
                          <a:pt x="33" y="91"/>
                        </a:lnTo>
                        <a:lnTo>
                          <a:pt x="30" y="106"/>
                        </a:lnTo>
                        <a:lnTo>
                          <a:pt x="28" y="114"/>
                        </a:lnTo>
                        <a:lnTo>
                          <a:pt x="23" y="124"/>
                        </a:lnTo>
                        <a:lnTo>
                          <a:pt x="17" y="135"/>
                        </a:lnTo>
                        <a:lnTo>
                          <a:pt x="12" y="145"/>
                        </a:lnTo>
                        <a:lnTo>
                          <a:pt x="7" y="155"/>
                        </a:lnTo>
                        <a:lnTo>
                          <a:pt x="3" y="163"/>
                        </a:lnTo>
                        <a:lnTo>
                          <a:pt x="0" y="180"/>
                        </a:lnTo>
                        <a:lnTo>
                          <a:pt x="1" y="163"/>
                        </a:lnTo>
                        <a:lnTo>
                          <a:pt x="3" y="152"/>
                        </a:lnTo>
                        <a:lnTo>
                          <a:pt x="4" y="141"/>
                        </a:lnTo>
                        <a:lnTo>
                          <a:pt x="5" y="130"/>
                        </a:lnTo>
                        <a:lnTo>
                          <a:pt x="7" y="116"/>
                        </a:lnTo>
                        <a:lnTo>
                          <a:pt x="9" y="106"/>
                        </a:lnTo>
                        <a:lnTo>
                          <a:pt x="12" y="96"/>
                        </a:lnTo>
                        <a:lnTo>
                          <a:pt x="15" y="87"/>
                        </a:lnTo>
                        <a:lnTo>
                          <a:pt x="17" y="77"/>
                        </a:lnTo>
                        <a:lnTo>
                          <a:pt x="20" y="67"/>
                        </a:lnTo>
                        <a:lnTo>
                          <a:pt x="21" y="57"/>
                        </a:lnTo>
                        <a:lnTo>
                          <a:pt x="22" y="49"/>
                        </a:lnTo>
                        <a:lnTo>
                          <a:pt x="23" y="39"/>
                        </a:lnTo>
                        <a:lnTo>
                          <a:pt x="23" y="28"/>
                        </a:lnTo>
                        <a:lnTo>
                          <a:pt x="23" y="14"/>
                        </a:lnTo>
                        <a:lnTo>
                          <a:pt x="22" y="8"/>
                        </a:lnTo>
                        <a:lnTo>
                          <a:pt x="20" y="0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24991" name="Freeform 31"/>
                  <p:cNvSpPr>
                    <a:spLocks/>
                  </p:cNvSpPr>
                  <p:nvPr/>
                </p:nvSpPr>
                <p:spPr bwMode="ltGray">
                  <a:xfrm>
                    <a:off x="1991" y="1486"/>
                    <a:ext cx="168" cy="48"/>
                  </a:xfrm>
                  <a:custGeom>
                    <a:avLst/>
                    <a:gdLst/>
                    <a:ahLst/>
                    <a:cxnLst>
                      <a:cxn ang="0">
                        <a:pos x="167" y="47"/>
                      </a:cxn>
                      <a:cxn ang="0">
                        <a:pos x="164" y="38"/>
                      </a:cxn>
                      <a:cxn ang="0">
                        <a:pos x="160" y="31"/>
                      </a:cxn>
                      <a:cxn ang="0">
                        <a:pos x="157" y="30"/>
                      </a:cxn>
                      <a:cxn ang="0">
                        <a:pos x="150" y="28"/>
                      </a:cxn>
                      <a:cxn ang="0">
                        <a:pos x="144" y="26"/>
                      </a:cxn>
                      <a:cxn ang="0">
                        <a:pos x="137" y="28"/>
                      </a:cxn>
                      <a:cxn ang="0">
                        <a:pos x="130" y="29"/>
                      </a:cxn>
                      <a:cxn ang="0">
                        <a:pos x="121" y="25"/>
                      </a:cxn>
                      <a:cxn ang="0">
                        <a:pos x="109" y="21"/>
                      </a:cxn>
                      <a:cxn ang="0">
                        <a:pos x="98" y="17"/>
                      </a:cxn>
                      <a:cxn ang="0">
                        <a:pos x="91" y="15"/>
                      </a:cxn>
                      <a:cxn ang="0">
                        <a:pos x="78" y="12"/>
                      </a:cxn>
                      <a:cxn ang="0">
                        <a:pos x="66" y="8"/>
                      </a:cxn>
                      <a:cxn ang="0">
                        <a:pos x="54" y="4"/>
                      </a:cxn>
                      <a:cxn ang="0">
                        <a:pos x="41" y="1"/>
                      </a:cxn>
                      <a:cxn ang="0">
                        <a:pos x="28" y="0"/>
                      </a:cxn>
                      <a:cxn ang="0">
                        <a:pos x="15" y="0"/>
                      </a:cxn>
                      <a:cxn ang="0">
                        <a:pos x="12" y="1"/>
                      </a:cxn>
                      <a:cxn ang="0">
                        <a:pos x="7" y="4"/>
                      </a:cxn>
                      <a:cxn ang="0">
                        <a:pos x="3" y="7"/>
                      </a:cxn>
                      <a:cxn ang="0">
                        <a:pos x="0" y="10"/>
                      </a:cxn>
                      <a:cxn ang="0">
                        <a:pos x="5" y="10"/>
                      </a:cxn>
                      <a:cxn ang="0">
                        <a:pos x="12" y="11"/>
                      </a:cxn>
                      <a:cxn ang="0">
                        <a:pos x="18" y="12"/>
                      </a:cxn>
                      <a:cxn ang="0">
                        <a:pos x="23" y="11"/>
                      </a:cxn>
                      <a:cxn ang="0">
                        <a:pos x="29" y="10"/>
                      </a:cxn>
                      <a:cxn ang="0">
                        <a:pos x="38" y="10"/>
                      </a:cxn>
                      <a:cxn ang="0">
                        <a:pos x="50" y="10"/>
                      </a:cxn>
                      <a:cxn ang="0">
                        <a:pos x="60" y="12"/>
                      </a:cxn>
                      <a:cxn ang="0">
                        <a:pos x="70" y="13"/>
                      </a:cxn>
                      <a:cxn ang="0">
                        <a:pos x="79" y="15"/>
                      </a:cxn>
                      <a:cxn ang="0">
                        <a:pos x="89" y="16"/>
                      </a:cxn>
                      <a:cxn ang="0">
                        <a:pos x="98" y="18"/>
                      </a:cxn>
                      <a:cxn ang="0">
                        <a:pos x="106" y="22"/>
                      </a:cxn>
                      <a:cxn ang="0">
                        <a:pos x="114" y="26"/>
                      </a:cxn>
                      <a:cxn ang="0">
                        <a:pos x="123" y="30"/>
                      </a:cxn>
                      <a:cxn ang="0">
                        <a:pos x="127" y="30"/>
                      </a:cxn>
                      <a:cxn ang="0">
                        <a:pos x="131" y="30"/>
                      </a:cxn>
                      <a:cxn ang="0">
                        <a:pos x="137" y="33"/>
                      </a:cxn>
                      <a:cxn ang="0">
                        <a:pos x="144" y="36"/>
                      </a:cxn>
                      <a:cxn ang="0">
                        <a:pos x="150" y="38"/>
                      </a:cxn>
                      <a:cxn ang="0">
                        <a:pos x="158" y="42"/>
                      </a:cxn>
                      <a:cxn ang="0">
                        <a:pos x="164" y="45"/>
                      </a:cxn>
                      <a:cxn ang="0">
                        <a:pos x="167" y="47"/>
                      </a:cxn>
                    </a:cxnLst>
                    <a:rect l="0" t="0" r="r" b="b"/>
                    <a:pathLst>
                      <a:path w="168" h="48">
                        <a:moveTo>
                          <a:pt x="167" y="47"/>
                        </a:moveTo>
                        <a:lnTo>
                          <a:pt x="164" y="38"/>
                        </a:lnTo>
                        <a:lnTo>
                          <a:pt x="160" y="31"/>
                        </a:lnTo>
                        <a:lnTo>
                          <a:pt x="157" y="30"/>
                        </a:lnTo>
                        <a:lnTo>
                          <a:pt x="150" y="28"/>
                        </a:lnTo>
                        <a:lnTo>
                          <a:pt x="144" y="26"/>
                        </a:lnTo>
                        <a:lnTo>
                          <a:pt x="137" y="28"/>
                        </a:lnTo>
                        <a:lnTo>
                          <a:pt x="130" y="29"/>
                        </a:lnTo>
                        <a:lnTo>
                          <a:pt x="121" y="25"/>
                        </a:lnTo>
                        <a:lnTo>
                          <a:pt x="109" y="21"/>
                        </a:lnTo>
                        <a:lnTo>
                          <a:pt x="98" y="17"/>
                        </a:lnTo>
                        <a:lnTo>
                          <a:pt x="91" y="15"/>
                        </a:lnTo>
                        <a:lnTo>
                          <a:pt x="78" y="12"/>
                        </a:lnTo>
                        <a:lnTo>
                          <a:pt x="66" y="8"/>
                        </a:lnTo>
                        <a:lnTo>
                          <a:pt x="54" y="4"/>
                        </a:lnTo>
                        <a:lnTo>
                          <a:pt x="41" y="1"/>
                        </a:lnTo>
                        <a:lnTo>
                          <a:pt x="28" y="0"/>
                        </a:lnTo>
                        <a:lnTo>
                          <a:pt x="15" y="0"/>
                        </a:lnTo>
                        <a:lnTo>
                          <a:pt x="12" y="1"/>
                        </a:lnTo>
                        <a:lnTo>
                          <a:pt x="7" y="4"/>
                        </a:lnTo>
                        <a:lnTo>
                          <a:pt x="3" y="7"/>
                        </a:lnTo>
                        <a:lnTo>
                          <a:pt x="0" y="10"/>
                        </a:lnTo>
                        <a:lnTo>
                          <a:pt x="5" y="10"/>
                        </a:lnTo>
                        <a:lnTo>
                          <a:pt x="12" y="11"/>
                        </a:lnTo>
                        <a:lnTo>
                          <a:pt x="18" y="12"/>
                        </a:lnTo>
                        <a:lnTo>
                          <a:pt x="23" y="11"/>
                        </a:lnTo>
                        <a:lnTo>
                          <a:pt x="29" y="10"/>
                        </a:lnTo>
                        <a:lnTo>
                          <a:pt x="38" y="10"/>
                        </a:lnTo>
                        <a:lnTo>
                          <a:pt x="50" y="10"/>
                        </a:lnTo>
                        <a:lnTo>
                          <a:pt x="60" y="12"/>
                        </a:lnTo>
                        <a:lnTo>
                          <a:pt x="70" y="13"/>
                        </a:lnTo>
                        <a:lnTo>
                          <a:pt x="79" y="15"/>
                        </a:lnTo>
                        <a:lnTo>
                          <a:pt x="89" y="16"/>
                        </a:lnTo>
                        <a:lnTo>
                          <a:pt x="98" y="18"/>
                        </a:lnTo>
                        <a:lnTo>
                          <a:pt x="106" y="22"/>
                        </a:lnTo>
                        <a:lnTo>
                          <a:pt x="114" y="26"/>
                        </a:lnTo>
                        <a:lnTo>
                          <a:pt x="123" y="30"/>
                        </a:lnTo>
                        <a:lnTo>
                          <a:pt x="127" y="30"/>
                        </a:lnTo>
                        <a:lnTo>
                          <a:pt x="131" y="30"/>
                        </a:lnTo>
                        <a:lnTo>
                          <a:pt x="137" y="33"/>
                        </a:lnTo>
                        <a:lnTo>
                          <a:pt x="144" y="36"/>
                        </a:lnTo>
                        <a:lnTo>
                          <a:pt x="150" y="38"/>
                        </a:lnTo>
                        <a:lnTo>
                          <a:pt x="158" y="42"/>
                        </a:lnTo>
                        <a:lnTo>
                          <a:pt x="164" y="45"/>
                        </a:lnTo>
                        <a:lnTo>
                          <a:pt x="167" y="47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24992" name="Freeform 32"/>
                  <p:cNvSpPr>
                    <a:spLocks/>
                  </p:cNvSpPr>
                  <p:nvPr/>
                </p:nvSpPr>
                <p:spPr bwMode="ltGray">
                  <a:xfrm>
                    <a:off x="1985" y="1514"/>
                    <a:ext cx="173" cy="20"/>
                  </a:xfrm>
                  <a:custGeom>
                    <a:avLst/>
                    <a:gdLst/>
                    <a:ahLst/>
                    <a:cxnLst>
                      <a:cxn ang="0">
                        <a:pos x="172" y="19"/>
                      </a:cxn>
                      <a:cxn ang="0">
                        <a:pos x="167" y="17"/>
                      </a:cxn>
                      <a:cxn ang="0">
                        <a:pos x="163" y="15"/>
                      </a:cxn>
                      <a:cxn ang="0">
                        <a:pos x="157" y="13"/>
                      </a:cxn>
                      <a:cxn ang="0">
                        <a:pos x="152" y="11"/>
                      </a:cxn>
                      <a:cxn ang="0">
                        <a:pos x="146" y="9"/>
                      </a:cxn>
                      <a:cxn ang="0">
                        <a:pos x="138" y="6"/>
                      </a:cxn>
                      <a:cxn ang="0">
                        <a:pos x="131" y="2"/>
                      </a:cxn>
                      <a:cxn ang="0">
                        <a:pos x="125" y="2"/>
                      </a:cxn>
                      <a:cxn ang="0">
                        <a:pos x="118" y="3"/>
                      </a:cxn>
                      <a:cxn ang="0">
                        <a:pos x="108" y="5"/>
                      </a:cxn>
                      <a:cxn ang="0">
                        <a:pos x="103" y="5"/>
                      </a:cxn>
                      <a:cxn ang="0">
                        <a:pos x="91" y="3"/>
                      </a:cxn>
                      <a:cxn ang="0">
                        <a:pos x="77" y="1"/>
                      </a:cxn>
                      <a:cxn ang="0">
                        <a:pos x="67" y="0"/>
                      </a:cxn>
                      <a:cxn ang="0">
                        <a:pos x="55" y="0"/>
                      </a:cxn>
                      <a:cxn ang="0">
                        <a:pos x="43" y="0"/>
                      </a:cxn>
                      <a:cxn ang="0">
                        <a:pos x="35" y="1"/>
                      </a:cxn>
                      <a:cxn ang="0">
                        <a:pos x="26" y="2"/>
                      </a:cxn>
                      <a:cxn ang="0">
                        <a:pos x="18" y="3"/>
                      </a:cxn>
                      <a:cxn ang="0">
                        <a:pos x="9" y="4"/>
                      </a:cxn>
                      <a:cxn ang="0">
                        <a:pos x="8" y="8"/>
                      </a:cxn>
                      <a:cxn ang="0">
                        <a:pos x="6" y="11"/>
                      </a:cxn>
                      <a:cxn ang="0">
                        <a:pos x="4" y="14"/>
                      </a:cxn>
                      <a:cxn ang="0">
                        <a:pos x="0" y="16"/>
                      </a:cxn>
                      <a:cxn ang="0">
                        <a:pos x="7" y="15"/>
                      </a:cxn>
                      <a:cxn ang="0">
                        <a:pos x="15" y="13"/>
                      </a:cxn>
                      <a:cxn ang="0">
                        <a:pos x="21" y="12"/>
                      </a:cxn>
                      <a:cxn ang="0">
                        <a:pos x="29" y="11"/>
                      </a:cxn>
                      <a:cxn ang="0">
                        <a:pos x="36" y="10"/>
                      </a:cxn>
                      <a:cxn ang="0">
                        <a:pos x="49" y="9"/>
                      </a:cxn>
                      <a:cxn ang="0">
                        <a:pos x="62" y="8"/>
                      </a:cxn>
                      <a:cxn ang="0">
                        <a:pos x="77" y="7"/>
                      </a:cxn>
                      <a:cxn ang="0">
                        <a:pos x="92" y="6"/>
                      </a:cxn>
                      <a:cxn ang="0">
                        <a:pos x="106" y="6"/>
                      </a:cxn>
                      <a:cxn ang="0">
                        <a:pos x="118" y="7"/>
                      </a:cxn>
                      <a:cxn ang="0">
                        <a:pos x="126" y="9"/>
                      </a:cxn>
                      <a:cxn ang="0">
                        <a:pos x="135" y="11"/>
                      </a:cxn>
                      <a:cxn ang="0">
                        <a:pos x="145" y="13"/>
                      </a:cxn>
                      <a:cxn ang="0">
                        <a:pos x="155" y="16"/>
                      </a:cxn>
                      <a:cxn ang="0">
                        <a:pos x="163" y="17"/>
                      </a:cxn>
                      <a:cxn ang="0">
                        <a:pos x="172" y="19"/>
                      </a:cxn>
                    </a:cxnLst>
                    <a:rect l="0" t="0" r="r" b="b"/>
                    <a:pathLst>
                      <a:path w="173" h="20">
                        <a:moveTo>
                          <a:pt x="172" y="19"/>
                        </a:moveTo>
                        <a:lnTo>
                          <a:pt x="167" y="17"/>
                        </a:lnTo>
                        <a:lnTo>
                          <a:pt x="163" y="15"/>
                        </a:lnTo>
                        <a:lnTo>
                          <a:pt x="157" y="13"/>
                        </a:lnTo>
                        <a:lnTo>
                          <a:pt x="152" y="11"/>
                        </a:lnTo>
                        <a:lnTo>
                          <a:pt x="146" y="9"/>
                        </a:lnTo>
                        <a:lnTo>
                          <a:pt x="138" y="6"/>
                        </a:lnTo>
                        <a:lnTo>
                          <a:pt x="131" y="2"/>
                        </a:lnTo>
                        <a:lnTo>
                          <a:pt x="125" y="2"/>
                        </a:lnTo>
                        <a:lnTo>
                          <a:pt x="118" y="3"/>
                        </a:lnTo>
                        <a:lnTo>
                          <a:pt x="108" y="5"/>
                        </a:lnTo>
                        <a:lnTo>
                          <a:pt x="103" y="5"/>
                        </a:lnTo>
                        <a:lnTo>
                          <a:pt x="91" y="3"/>
                        </a:lnTo>
                        <a:lnTo>
                          <a:pt x="77" y="1"/>
                        </a:lnTo>
                        <a:lnTo>
                          <a:pt x="67" y="0"/>
                        </a:lnTo>
                        <a:lnTo>
                          <a:pt x="55" y="0"/>
                        </a:lnTo>
                        <a:lnTo>
                          <a:pt x="43" y="0"/>
                        </a:lnTo>
                        <a:lnTo>
                          <a:pt x="35" y="1"/>
                        </a:lnTo>
                        <a:lnTo>
                          <a:pt x="26" y="2"/>
                        </a:lnTo>
                        <a:lnTo>
                          <a:pt x="18" y="3"/>
                        </a:lnTo>
                        <a:lnTo>
                          <a:pt x="9" y="4"/>
                        </a:lnTo>
                        <a:lnTo>
                          <a:pt x="8" y="8"/>
                        </a:lnTo>
                        <a:lnTo>
                          <a:pt x="6" y="11"/>
                        </a:lnTo>
                        <a:lnTo>
                          <a:pt x="4" y="14"/>
                        </a:lnTo>
                        <a:lnTo>
                          <a:pt x="0" y="16"/>
                        </a:lnTo>
                        <a:lnTo>
                          <a:pt x="7" y="15"/>
                        </a:lnTo>
                        <a:lnTo>
                          <a:pt x="15" y="13"/>
                        </a:lnTo>
                        <a:lnTo>
                          <a:pt x="21" y="12"/>
                        </a:lnTo>
                        <a:lnTo>
                          <a:pt x="29" y="11"/>
                        </a:lnTo>
                        <a:lnTo>
                          <a:pt x="36" y="10"/>
                        </a:lnTo>
                        <a:lnTo>
                          <a:pt x="49" y="9"/>
                        </a:lnTo>
                        <a:lnTo>
                          <a:pt x="62" y="8"/>
                        </a:lnTo>
                        <a:lnTo>
                          <a:pt x="77" y="7"/>
                        </a:lnTo>
                        <a:lnTo>
                          <a:pt x="92" y="6"/>
                        </a:lnTo>
                        <a:lnTo>
                          <a:pt x="106" y="6"/>
                        </a:lnTo>
                        <a:lnTo>
                          <a:pt x="118" y="7"/>
                        </a:lnTo>
                        <a:lnTo>
                          <a:pt x="126" y="9"/>
                        </a:lnTo>
                        <a:lnTo>
                          <a:pt x="135" y="11"/>
                        </a:lnTo>
                        <a:lnTo>
                          <a:pt x="145" y="13"/>
                        </a:lnTo>
                        <a:lnTo>
                          <a:pt x="155" y="16"/>
                        </a:lnTo>
                        <a:lnTo>
                          <a:pt x="163" y="17"/>
                        </a:lnTo>
                        <a:lnTo>
                          <a:pt x="172" y="19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424993" name="Group 33"/>
          <p:cNvGrpSpPr>
            <a:grpSpLocks/>
          </p:cNvGrpSpPr>
          <p:nvPr/>
        </p:nvGrpSpPr>
        <p:grpSpPr bwMode="auto">
          <a:xfrm>
            <a:off x="7934325" y="6124575"/>
            <a:ext cx="322263" cy="420688"/>
            <a:chOff x="112" y="4288"/>
            <a:chExt cx="439" cy="478"/>
          </a:xfrm>
        </p:grpSpPr>
        <p:grpSp>
          <p:nvGrpSpPr>
            <p:cNvPr id="424994" name="Group 34"/>
            <p:cNvGrpSpPr>
              <a:grpSpLocks/>
            </p:cNvGrpSpPr>
            <p:nvPr/>
          </p:nvGrpSpPr>
          <p:grpSpPr bwMode="auto">
            <a:xfrm>
              <a:off x="259" y="4288"/>
              <a:ext cx="148" cy="478"/>
              <a:chOff x="259" y="4288"/>
              <a:chExt cx="148" cy="478"/>
            </a:xfrm>
          </p:grpSpPr>
          <p:sp>
            <p:nvSpPr>
              <p:cNvPr id="424995" name="Freeform 35"/>
              <p:cNvSpPr>
                <a:spLocks/>
              </p:cNvSpPr>
              <p:nvPr/>
            </p:nvSpPr>
            <p:spPr bwMode="auto">
              <a:xfrm>
                <a:off x="260" y="4288"/>
                <a:ext cx="147" cy="478"/>
              </a:xfrm>
              <a:custGeom>
                <a:avLst/>
                <a:gdLst/>
                <a:ahLst/>
                <a:cxnLst>
                  <a:cxn ang="0">
                    <a:pos x="49" y="188"/>
                  </a:cxn>
                  <a:cxn ang="0">
                    <a:pos x="131" y="472"/>
                  </a:cxn>
                  <a:cxn ang="0">
                    <a:pos x="135" y="475"/>
                  </a:cxn>
                  <a:cxn ang="0">
                    <a:pos x="139" y="477"/>
                  </a:cxn>
                  <a:cxn ang="0">
                    <a:pos x="142" y="475"/>
                  </a:cxn>
                  <a:cxn ang="0">
                    <a:pos x="144" y="472"/>
                  </a:cxn>
                  <a:cxn ang="0">
                    <a:pos x="146" y="468"/>
                  </a:cxn>
                  <a:cxn ang="0">
                    <a:pos x="146" y="463"/>
                  </a:cxn>
                  <a:cxn ang="0">
                    <a:pos x="143" y="455"/>
                  </a:cxn>
                  <a:cxn ang="0">
                    <a:pos x="61" y="176"/>
                  </a:cxn>
                  <a:cxn ang="0">
                    <a:pos x="9" y="5"/>
                  </a:cxn>
                  <a:cxn ang="0">
                    <a:pos x="6" y="2"/>
                  </a:cxn>
                  <a:cxn ang="0">
                    <a:pos x="4" y="1"/>
                  </a:cxn>
                  <a:cxn ang="0">
                    <a:pos x="1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49" y="188"/>
                  </a:cxn>
                </a:cxnLst>
                <a:rect l="0" t="0" r="r" b="b"/>
                <a:pathLst>
                  <a:path w="147" h="478">
                    <a:moveTo>
                      <a:pt x="49" y="188"/>
                    </a:moveTo>
                    <a:lnTo>
                      <a:pt x="131" y="472"/>
                    </a:lnTo>
                    <a:lnTo>
                      <a:pt x="135" y="475"/>
                    </a:lnTo>
                    <a:lnTo>
                      <a:pt x="139" y="477"/>
                    </a:lnTo>
                    <a:lnTo>
                      <a:pt x="142" y="475"/>
                    </a:lnTo>
                    <a:lnTo>
                      <a:pt x="144" y="472"/>
                    </a:lnTo>
                    <a:lnTo>
                      <a:pt x="146" y="468"/>
                    </a:lnTo>
                    <a:lnTo>
                      <a:pt x="146" y="463"/>
                    </a:lnTo>
                    <a:lnTo>
                      <a:pt x="143" y="455"/>
                    </a:lnTo>
                    <a:lnTo>
                      <a:pt x="61" y="176"/>
                    </a:lnTo>
                    <a:lnTo>
                      <a:pt x="9" y="5"/>
                    </a:lnTo>
                    <a:lnTo>
                      <a:pt x="6" y="2"/>
                    </a:lnTo>
                    <a:lnTo>
                      <a:pt x="4" y="1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49" y="188"/>
                    </a:lnTo>
                  </a:path>
                </a:pathLst>
              </a:custGeom>
              <a:solidFill>
                <a:srgbClr val="C0C0C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4996" name="Freeform 36"/>
              <p:cNvSpPr>
                <a:spLocks/>
              </p:cNvSpPr>
              <p:nvPr/>
            </p:nvSpPr>
            <p:spPr bwMode="auto">
              <a:xfrm>
                <a:off x="259" y="4289"/>
                <a:ext cx="146" cy="477"/>
              </a:xfrm>
              <a:custGeom>
                <a:avLst/>
                <a:gdLst/>
                <a:ahLst/>
                <a:cxnLst>
                  <a:cxn ang="0">
                    <a:pos x="50" y="186"/>
                  </a:cxn>
                  <a:cxn ang="0">
                    <a:pos x="131" y="471"/>
                  </a:cxn>
                  <a:cxn ang="0">
                    <a:pos x="133" y="474"/>
                  </a:cxn>
                  <a:cxn ang="0">
                    <a:pos x="138" y="476"/>
                  </a:cxn>
                  <a:cxn ang="0">
                    <a:pos x="141" y="474"/>
                  </a:cxn>
                  <a:cxn ang="0">
                    <a:pos x="144" y="473"/>
                  </a:cxn>
                  <a:cxn ang="0">
                    <a:pos x="145" y="467"/>
                  </a:cxn>
                  <a:cxn ang="0">
                    <a:pos x="145" y="462"/>
                  </a:cxn>
                  <a:cxn ang="0">
                    <a:pos x="143" y="454"/>
                  </a:cxn>
                  <a:cxn ang="0">
                    <a:pos x="61" y="174"/>
                  </a:cxn>
                  <a:cxn ang="0">
                    <a:pos x="9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1" y="2"/>
                  </a:cxn>
                  <a:cxn ang="0">
                    <a:pos x="0" y="5"/>
                  </a:cxn>
                  <a:cxn ang="0">
                    <a:pos x="0" y="9"/>
                  </a:cxn>
                  <a:cxn ang="0">
                    <a:pos x="50" y="186"/>
                  </a:cxn>
                </a:cxnLst>
                <a:rect l="0" t="0" r="r" b="b"/>
                <a:pathLst>
                  <a:path w="146" h="477">
                    <a:moveTo>
                      <a:pt x="50" y="186"/>
                    </a:moveTo>
                    <a:lnTo>
                      <a:pt x="131" y="471"/>
                    </a:lnTo>
                    <a:lnTo>
                      <a:pt x="133" y="474"/>
                    </a:lnTo>
                    <a:lnTo>
                      <a:pt x="138" y="476"/>
                    </a:lnTo>
                    <a:lnTo>
                      <a:pt x="141" y="474"/>
                    </a:lnTo>
                    <a:lnTo>
                      <a:pt x="144" y="473"/>
                    </a:lnTo>
                    <a:lnTo>
                      <a:pt x="145" y="467"/>
                    </a:lnTo>
                    <a:lnTo>
                      <a:pt x="145" y="462"/>
                    </a:lnTo>
                    <a:lnTo>
                      <a:pt x="143" y="454"/>
                    </a:lnTo>
                    <a:lnTo>
                      <a:pt x="61" y="174"/>
                    </a:lnTo>
                    <a:lnTo>
                      <a:pt x="9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1" y="2"/>
                    </a:lnTo>
                    <a:lnTo>
                      <a:pt x="0" y="5"/>
                    </a:lnTo>
                    <a:lnTo>
                      <a:pt x="0" y="9"/>
                    </a:lnTo>
                    <a:lnTo>
                      <a:pt x="50" y="186"/>
                    </a:lnTo>
                  </a:path>
                </a:pathLst>
              </a:custGeom>
              <a:solidFill>
                <a:srgbClr val="9F9F9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24997" name="Group 37"/>
            <p:cNvGrpSpPr>
              <a:grpSpLocks/>
            </p:cNvGrpSpPr>
            <p:nvPr/>
          </p:nvGrpSpPr>
          <p:grpSpPr bwMode="auto">
            <a:xfrm>
              <a:off x="112" y="4295"/>
              <a:ext cx="439" cy="321"/>
              <a:chOff x="112" y="4295"/>
              <a:chExt cx="439" cy="321"/>
            </a:xfrm>
          </p:grpSpPr>
          <p:sp>
            <p:nvSpPr>
              <p:cNvPr id="424998" name="Freeform 38"/>
              <p:cNvSpPr>
                <a:spLocks/>
              </p:cNvSpPr>
              <p:nvPr/>
            </p:nvSpPr>
            <p:spPr bwMode="auto">
              <a:xfrm>
                <a:off x="191" y="4304"/>
                <a:ext cx="273" cy="276"/>
              </a:xfrm>
              <a:custGeom>
                <a:avLst/>
                <a:gdLst/>
                <a:ahLst/>
                <a:cxnLst>
                  <a:cxn ang="0">
                    <a:pos x="43" y="32"/>
                  </a:cxn>
                  <a:cxn ang="0">
                    <a:pos x="69" y="13"/>
                  </a:cxn>
                  <a:cxn ang="0">
                    <a:pos x="92" y="4"/>
                  </a:cxn>
                  <a:cxn ang="0">
                    <a:pos x="123" y="0"/>
                  </a:cxn>
                  <a:cxn ang="0">
                    <a:pos x="154" y="9"/>
                  </a:cxn>
                  <a:cxn ang="0">
                    <a:pos x="194" y="36"/>
                  </a:cxn>
                  <a:cxn ang="0">
                    <a:pos x="232" y="75"/>
                  </a:cxn>
                  <a:cxn ang="0">
                    <a:pos x="265" y="128"/>
                  </a:cxn>
                  <a:cxn ang="0">
                    <a:pos x="268" y="156"/>
                  </a:cxn>
                  <a:cxn ang="0">
                    <a:pos x="261" y="146"/>
                  </a:cxn>
                  <a:cxn ang="0">
                    <a:pos x="253" y="138"/>
                  </a:cxn>
                  <a:cxn ang="0">
                    <a:pos x="242" y="133"/>
                  </a:cxn>
                  <a:cxn ang="0">
                    <a:pos x="232" y="132"/>
                  </a:cxn>
                  <a:cxn ang="0">
                    <a:pos x="220" y="133"/>
                  </a:cxn>
                  <a:cxn ang="0">
                    <a:pos x="209" y="137"/>
                  </a:cxn>
                  <a:cxn ang="0">
                    <a:pos x="201" y="144"/>
                  </a:cxn>
                  <a:cxn ang="0">
                    <a:pos x="193" y="155"/>
                  </a:cxn>
                  <a:cxn ang="0">
                    <a:pos x="187" y="167"/>
                  </a:cxn>
                  <a:cxn ang="0">
                    <a:pos x="184" y="181"/>
                  </a:cxn>
                  <a:cxn ang="0">
                    <a:pos x="186" y="196"/>
                  </a:cxn>
                  <a:cxn ang="0">
                    <a:pos x="166" y="150"/>
                  </a:cxn>
                  <a:cxn ang="0">
                    <a:pos x="99" y="225"/>
                  </a:cxn>
                  <a:cxn ang="0">
                    <a:pos x="99" y="231"/>
                  </a:cxn>
                  <a:cxn ang="0">
                    <a:pos x="92" y="221"/>
                  </a:cxn>
                  <a:cxn ang="0">
                    <a:pos x="83" y="212"/>
                  </a:cxn>
                  <a:cxn ang="0">
                    <a:pos x="73" y="207"/>
                  </a:cxn>
                  <a:cxn ang="0">
                    <a:pos x="63" y="204"/>
                  </a:cxn>
                  <a:cxn ang="0">
                    <a:pos x="53" y="206"/>
                  </a:cxn>
                  <a:cxn ang="0">
                    <a:pos x="43" y="208"/>
                  </a:cxn>
                  <a:cxn ang="0">
                    <a:pos x="33" y="214"/>
                  </a:cxn>
                  <a:cxn ang="0">
                    <a:pos x="25" y="222"/>
                  </a:cxn>
                  <a:cxn ang="0">
                    <a:pos x="19" y="231"/>
                  </a:cxn>
                  <a:cxn ang="0">
                    <a:pos x="15" y="243"/>
                  </a:cxn>
                  <a:cxn ang="0">
                    <a:pos x="14" y="258"/>
                  </a:cxn>
                  <a:cxn ang="0">
                    <a:pos x="17" y="275"/>
                  </a:cxn>
                  <a:cxn ang="0">
                    <a:pos x="3" y="229"/>
                  </a:cxn>
                  <a:cxn ang="0">
                    <a:pos x="0" y="173"/>
                  </a:cxn>
                  <a:cxn ang="0">
                    <a:pos x="4" y="119"/>
                  </a:cxn>
                  <a:cxn ang="0">
                    <a:pos x="30" y="48"/>
                  </a:cxn>
                </a:cxnLst>
                <a:rect l="0" t="0" r="r" b="b"/>
                <a:pathLst>
                  <a:path w="273" h="276">
                    <a:moveTo>
                      <a:pt x="30" y="48"/>
                    </a:moveTo>
                    <a:lnTo>
                      <a:pt x="43" y="32"/>
                    </a:lnTo>
                    <a:lnTo>
                      <a:pt x="55" y="21"/>
                    </a:lnTo>
                    <a:lnTo>
                      <a:pt x="69" y="13"/>
                    </a:lnTo>
                    <a:lnTo>
                      <a:pt x="78" y="8"/>
                    </a:lnTo>
                    <a:lnTo>
                      <a:pt x="92" y="4"/>
                    </a:lnTo>
                    <a:lnTo>
                      <a:pt x="108" y="0"/>
                    </a:lnTo>
                    <a:lnTo>
                      <a:pt x="123" y="0"/>
                    </a:lnTo>
                    <a:lnTo>
                      <a:pt x="144" y="4"/>
                    </a:lnTo>
                    <a:lnTo>
                      <a:pt x="154" y="9"/>
                    </a:lnTo>
                    <a:lnTo>
                      <a:pt x="173" y="20"/>
                    </a:lnTo>
                    <a:lnTo>
                      <a:pt x="194" y="36"/>
                    </a:lnTo>
                    <a:lnTo>
                      <a:pt x="213" y="55"/>
                    </a:lnTo>
                    <a:lnTo>
                      <a:pt x="232" y="75"/>
                    </a:lnTo>
                    <a:lnTo>
                      <a:pt x="247" y="105"/>
                    </a:lnTo>
                    <a:lnTo>
                      <a:pt x="265" y="128"/>
                    </a:lnTo>
                    <a:lnTo>
                      <a:pt x="272" y="165"/>
                    </a:lnTo>
                    <a:lnTo>
                      <a:pt x="268" y="156"/>
                    </a:lnTo>
                    <a:lnTo>
                      <a:pt x="265" y="150"/>
                    </a:lnTo>
                    <a:lnTo>
                      <a:pt x="261" y="146"/>
                    </a:lnTo>
                    <a:lnTo>
                      <a:pt x="256" y="142"/>
                    </a:lnTo>
                    <a:lnTo>
                      <a:pt x="253" y="138"/>
                    </a:lnTo>
                    <a:lnTo>
                      <a:pt x="247" y="136"/>
                    </a:lnTo>
                    <a:lnTo>
                      <a:pt x="242" y="133"/>
                    </a:lnTo>
                    <a:lnTo>
                      <a:pt x="237" y="132"/>
                    </a:lnTo>
                    <a:lnTo>
                      <a:pt x="232" y="132"/>
                    </a:lnTo>
                    <a:lnTo>
                      <a:pt x="226" y="132"/>
                    </a:lnTo>
                    <a:lnTo>
                      <a:pt x="220" y="133"/>
                    </a:lnTo>
                    <a:lnTo>
                      <a:pt x="215" y="134"/>
                    </a:lnTo>
                    <a:lnTo>
                      <a:pt x="209" y="137"/>
                    </a:lnTo>
                    <a:lnTo>
                      <a:pt x="205" y="141"/>
                    </a:lnTo>
                    <a:lnTo>
                      <a:pt x="201" y="144"/>
                    </a:lnTo>
                    <a:lnTo>
                      <a:pt x="196" y="149"/>
                    </a:lnTo>
                    <a:lnTo>
                      <a:pt x="193" y="155"/>
                    </a:lnTo>
                    <a:lnTo>
                      <a:pt x="190" y="161"/>
                    </a:lnTo>
                    <a:lnTo>
                      <a:pt x="187" y="167"/>
                    </a:lnTo>
                    <a:lnTo>
                      <a:pt x="186" y="175"/>
                    </a:lnTo>
                    <a:lnTo>
                      <a:pt x="184" y="181"/>
                    </a:lnTo>
                    <a:lnTo>
                      <a:pt x="185" y="190"/>
                    </a:lnTo>
                    <a:lnTo>
                      <a:pt x="186" y="196"/>
                    </a:lnTo>
                    <a:lnTo>
                      <a:pt x="187" y="203"/>
                    </a:lnTo>
                    <a:lnTo>
                      <a:pt x="166" y="150"/>
                    </a:lnTo>
                    <a:lnTo>
                      <a:pt x="98" y="175"/>
                    </a:lnTo>
                    <a:lnTo>
                      <a:pt x="99" y="225"/>
                    </a:lnTo>
                    <a:lnTo>
                      <a:pt x="102" y="239"/>
                    </a:lnTo>
                    <a:lnTo>
                      <a:pt x="99" y="231"/>
                    </a:lnTo>
                    <a:lnTo>
                      <a:pt x="96" y="226"/>
                    </a:lnTo>
                    <a:lnTo>
                      <a:pt x="92" y="221"/>
                    </a:lnTo>
                    <a:lnTo>
                      <a:pt x="87" y="217"/>
                    </a:lnTo>
                    <a:lnTo>
                      <a:pt x="83" y="212"/>
                    </a:lnTo>
                    <a:lnTo>
                      <a:pt x="78" y="210"/>
                    </a:lnTo>
                    <a:lnTo>
                      <a:pt x="73" y="207"/>
                    </a:lnTo>
                    <a:lnTo>
                      <a:pt x="68" y="206"/>
                    </a:lnTo>
                    <a:lnTo>
                      <a:pt x="63" y="204"/>
                    </a:lnTo>
                    <a:lnTo>
                      <a:pt x="58" y="204"/>
                    </a:lnTo>
                    <a:lnTo>
                      <a:pt x="53" y="206"/>
                    </a:lnTo>
                    <a:lnTo>
                      <a:pt x="48" y="206"/>
                    </a:lnTo>
                    <a:lnTo>
                      <a:pt x="43" y="208"/>
                    </a:lnTo>
                    <a:lnTo>
                      <a:pt x="38" y="211"/>
                    </a:lnTo>
                    <a:lnTo>
                      <a:pt x="33" y="214"/>
                    </a:lnTo>
                    <a:lnTo>
                      <a:pt x="28" y="218"/>
                    </a:lnTo>
                    <a:lnTo>
                      <a:pt x="25" y="222"/>
                    </a:lnTo>
                    <a:lnTo>
                      <a:pt x="22" y="226"/>
                    </a:lnTo>
                    <a:lnTo>
                      <a:pt x="19" y="231"/>
                    </a:lnTo>
                    <a:lnTo>
                      <a:pt x="17" y="238"/>
                    </a:lnTo>
                    <a:lnTo>
                      <a:pt x="15" y="243"/>
                    </a:lnTo>
                    <a:lnTo>
                      <a:pt x="14" y="252"/>
                    </a:lnTo>
                    <a:lnTo>
                      <a:pt x="14" y="258"/>
                    </a:lnTo>
                    <a:lnTo>
                      <a:pt x="15" y="264"/>
                    </a:lnTo>
                    <a:lnTo>
                      <a:pt x="17" y="275"/>
                    </a:lnTo>
                    <a:lnTo>
                      <a:pt x="12" y="262"/>
                    </a:lnTo>
                    <a:lnTo>
                      <a:pt x="3" y="229"/>
                    </a:lnTo>
                    <a:lnTo>
                      <a:pt x="2" y="207"/>
                    </a:lnTo>
                    <a:lnTo>
                      <a:pt x="0" y="173"/>
                    </a:lnTo>
                    <a:lnTo>
                      <a:pt x="0" y="144"/>
                    </a:lnTo>
                    <a:lnTo>
                      <a:pt x="4" y="119"/>
                    </a:lnTo>
                    <a:lnTo>
                      <a:pt x="11" y="84"/>
                    </a:lnTo>
                    <a:lnTo>
                      <a:pt x="30" y="48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4999" name="Freeform 39"/>
              <p:cNvSpPr>
                <a:spLocks/>
              </p:cNvSpPr>
              <p:nvPr/>
            </p:nvSpPr>
            <p:spPr bwMode="auto">
              <a:xfrm>
                <a:off x="112" y="4295"/>
                <a:ext cx="439" cy="321"/>
              </a:xfrm>
              <a:custGeom>
                <a:avLst/>
                <a:gdLst/>
                <a:ahLst/>
                <a:cxnLst>
                  <a:cxn ang="0">
                    <a:pos x="146" y="22"/>
                  </a:cxn>
                  <a:cxn ang="0">
                    <a:pos x="113" y="43"/>
                  </a:cxn>
                  <a:cxn ang="0">
                    <a:pos x="83" y="67"/>
                  </a:cxn>
                  <a:cxn ang="0">
                    <a:pos x="57" y="96"/>
                  </a:cxn>
                  <a:cxn ang="0">
                    <a:pos x="31" y="134"/>
                  </a:cxn>
                  <a:cxn ang="0">
                    <a:pos x="12" y="177"/>
                  </a:cxn>
                  <a:cxn ang="0">
                    <a:pos x="1" y="227"/>
                  </a:cxn>
                  <a:cxn ang="0">
                    <a:pos x="0" y="278"/>
                  </a:cxn>
                  <a:cxn ang="0">
                    <a:pos x="9" y="320"/>
                  </a:cxn>
                  <a:cxn ang="0">
                    <a:pos x="10" y="282"/>
                  </a:cxn>
                  <a:cxn ang="0">
                    <a:pos x="29" y="258"/>
                  </a:cxn>
                  <a:cxn ang="0">
                    <a:pos x="55" y="250"/>
                  </a:cxn>
                  <a:cxn ang="0">
                    <a:pos x="81" y="260"/>
                  </a:cxn>
                  <a:cxn ang="0">
                    <a:pos x="94" y="276"/>
                  </a:cxn>
                  <a:cxn ang="0">
                    <a:pos x="84" y="229"/>
                  </a:cxn>
                  <a:cxn ang="0">
                    <a:pos x="81" y="178"/>
                  </a:cxn>
                  <a:cxn ang="0">
                    <a:pos x="85" y="129"/>
                  </a:cxn>
                  <a:cxn ang="0">
                    <a:pos x="96" y="91"/>
                  </a:cxn>
                  <a:cxn ang="0">
                    <a:pos x="113" y="57"/>
                  </a:cxn>
                  <a:cxn ang="0">
                    <a:pos x="138" y="30"/>
                  </a:cxn>
                  <a:cxn ang="0">
                    <a:pos x="149" y="30"/>
                  </a:cxn>
                  <a:cxn ang="0">
                    <a:pos x="146" y="71"/>
                  </a:cxn>
                  <a:cxn ang="0">
                    <a:pos x="150" y="116"/>
                  </a:cxn>
                  <a:cxn ang="0">
                    <a:pos x="161" y="172"/>
                  </a:cxn>
                  <a:cxn ang="0">
                    <a:pos x="174" y="220"/>
                  </a:cxn>
                  <a:cxn ang="0">
                    <a:pos x="179" y="231"/>
                  </a:cxn>
                  <a:cxn ang="0">
                    <a:pos x="189" y="196"/>
                  </a:cxn>
                  <a:cxn ang="0">
                    <a:pos x="217" y="178"/>
                  </a:cxn>
                  <a:cxn ang="0">
                    <a:pos x="247" y="184"/>
                  </a:cxn>
                  <a:cxn ang="0">
                    <a:pos x="262" y="198"/>
                  </a:cxn>
                  <a:cxn ang="0">
                    <a:pos x="248" y="158"/>
                  </a:cxn>
                  <a:cxn ang="0">
                    <a:pos x="231" y="115"/>
                  </a:cxn>
                  <a:cxn ang="0">
                    <a:pos x="211" y="75"/>
                  </a:cxn>
                  <a:cxn ang="0">
                    <a:pos x="192" y="44"/>
                  </a:cxn>
                  <a:cxn ang="0">
                    <a:pos x="170" y="20"/>
                  </a:cxn>
                  <a:cxn ang="0">
                    <a:pos x="183" y="12"/>
                  </a:cxn>
                  <a:cxn ang="0">
                    <a:pos x="217" y="14"/>
                  </a:cxn>
                  <a:cxn ang="0">
                    <a:pos x="251" y="30"/>
                  </a:cxn>
                  <a:cxn ang="0">
                    <a:pos x="278" y="52"/>
                  </a:cxn>
                  <a:cxn ang="0">
                    <a:pos x="303" y="80"/>
                  </a:cxn>
                  <a:cxn ang="0">
                    <a:pos x="324" y="112"/>
                  </a:cxn>
                  <a:cxn ang="0">
                    <a:pos x="341" y="149"/>
                  </a:cxn>
                  <a:cxn ang="0">
                    <a:pos x="350" y="157"/>
                  </a:cxn>
                  <a:cxn ang="0">
                    <a:pos x="360" y="125"/>
                  </a:cxn>
                  <a:cxn ang="0">
                    <a:pos x="383" y="106"/>
                  </a:cxn>
                  <a:cxn ang="0">
                    <a:pos x="407" y="106"/>
                  </a:cxn>
                  <a:cxn ang="0">
                    <a:pos x="430" y="125"/>
                  </a:cxn>
                  <a:cxn ang="0">
                    <a:pos x="430" y="116"/>
                  </a:cxn>
                  <a:cxn ang="0">
                    <a:pos x="411" y="83"/>
                  </a:cxn>
                  <a:cxn ang="0">
                    <a:pos x="387" y="53"/>
                  </a:cxn>
                  <a:cxn ang="0">
                    <a:pos x="356" y="29"/>
                  </a:cxn>
                  <a:cxn ang="0">
                    <a:pos x="324" y="13"/>
                  </a:cxn>
                  <a:cxn ang="0">
                    <a:pos x="291" y="4"/>
                  </a:cxn>
                  <a:cxn ang="0">
                    <a:pos x="256" y="0"/>
                  </a:cxn>
                  <a:cxn ang="0">
                    <a:pos x="217" y="1"/>
                  </a:cxn>
                  <a:cxn ang="0">
                    <a:pos x="180" y="9"/>
                  </a:cxn>
                </a:cxnLst>
                <a:rect l="0" t="0" r="r" b="b"/>
                <a:pathLst>
                  <a:path w="439" h="321">
                    <a:moveTo>
                      <a:pt x="172" y="12"/>
                    </a:moveTo>
                    <a:lnTo>
                      <a:pt x="162" y="16"/>
                    </a:lnTo>
                    <a:lnTo>
                      <a:pt x="157" y="17"/>
                    </a:lnTo>
                    <a:lnTo>
                      <a:pt x="152" y="20"/>
                    </a:lnTo>
                    <a:lnTo>
                      <a:pt x="146" y="22"/>
                    </a:lnTo>
                    <a:lnTo>
                      <a:pt x="138" y="26"/>
                    </a:lnTo>
                    <a:lnTo>
                      <a:pt x="132" y="30"/>
                    </a:lnTo>
                    <a:lnTo>
                      <a:pt x="126" y="33"/>
                    </a:lnTo>
                    <a:lnTo>
                      <a:pt x="119" y="38"/>
                    </a:lnTo>
                    <a:lnTo>
                      <a:pt x="113" y="43"/>
                    </a:lnTo>
                    <a:lnTo>
                      <a:pt x="107" y="47"/>
                    </a:lnTo>
                    <a:lnTo>
                      <a:pt x="101" y="52"/>
                    </a:lnTo>
                    <a:lnTo>
                      <a:pt x="94" y="57"/>
                    </a:lnTo>
                    <a:lnTo>
                      <a:pt x="88" y="61"/>
                    </a:lnTo>
                    <a:lnTo>
                      <a:pt x="83" y="67"/>
                    </a:lnTo>
                    <a:lnTo>
                      <a:pt x="77" y="72"/>
                    </a:lnTo>
                    <a:lnTo>
                      <a:pt x="72" y="79"/>
                    </a:lnTo>
                    <a:lnTo>
                      <a:pt x="66" y="84"/>
                    </a:lnTo>
                    <a:lnTo>
                      <a:pt x="61" y="90"/>
                    </a:lnTo>
                    <a:lnTo>
                      <a:pt x="57" y="96"/>
                    </a:lnTo>
                    <a:lnTo>
                      <a:pt x="51" y="103"/>
                    </a:lnTo>
                    <a:lnTo>
                      <a:pt x="46" y="110"/>
                    </a:lnTo>
                    <a:lnTo>
                      <a:pt x="41" y="118"/>
                    </a:lnTo>
                    <a:lnTo>
                      <a:pt x="36" y="126"/>
                    </a:lnTo>
                    <a:lnTo>
                      <a:pt x="31" y="134"/>
                    </a:lnTo>
                    <a:lnTo>
                      <a:pt x="27" y="141"/>
                    </a:lnTo>
                    <a:lnTo>
                      <a:pt x="23" y="150"/>
                    </a:lnTo>
                    <a:lnTo>
                      <a:pt x="18" y="160"/>
                    </a:lnTo>
                    <a:lnTo>
                      <a:pt x="15" y="169"/>
                    </a:lnTo>
                    <a:lnTo>
                      <a:pt x="12" y="177"/>
                    </a:lnTo>
                    <a:lnTo>
                      <a:pt x="9" y="186"/>
                    </a:lnTo>
                    <a:lnTo>
                      <a:pt x="6" y="196"/>
                    </a:lnTo>
                    <a:lnTo>
                      <a:pt x="4" y="207"/>
                    </a:lnTo>
                    <a:lnTo>
                      <a:pt x="3" y="216"/>
                    </a:lnTo>
                    <a:lnTo>
                      <a:pt x="1" y="227"/>
                    </a:lnTo>
                    <a:lnTo>
                      <a:pt x="0" y="239"/>
                    </a:lnTo>
                    <a:lnTo>
                      <a:pt x="0" y="250"/>
                    </a:lnTo>
                    <a:lnTo>
                      <a:pt x="0" y="260"/>
                    </a:lnTo>
                    <a:lnTo>
                      <a:pt x="0" y="270"/>
                    </a:lnTo>
                    <a:lnTo>
                      <a:pt x="0" y="278"/>
                    </a:lnTo>
                    <a:lnTo>
                      <a:pt x="1" y="286"/>
                    </a:lnTo>
                    <a:lnTo>
                      <a:pt x="3" y="294"/>
                    </a:lnTo>
                    <a:lnTo>
                      <a:pt x="4" y="302"/>
                    </a:lnTo>
                    <a:lnTo>
                      <a:pt x="6" y="310"/>
                    </a:lnTo>
                    <a:lnTo>
                      <a:pt x="9" y="320"/>
                    </a:lnTo>
                    <a:lnTo>
                      <a:pt x="7" y="310"/>
                    </a:lnTo>
                    <a:lnTo>
                      <a:pt x="7" y="302"/>
                    </a:lnTo>
                    <a:lnTo>
                      <a:pt x="7" y="295"/>
                    </a:lnTo>
                    <a:lnTo>
                      <a:pt x="9" y="289"/>
                    </a:lnTo>
                    <a:lnTo>
                      <a:pt x="10" y="282"/>
                    </a:lnTo>
                    <a:lnTo>
                      <a:pt x="13" y="276"/>
                    </a:lnTo>
                    <a:lnTo>
                      <a:pt x="16" y="271"/>
                    </a:lnTo>
                    <a:lnTo>
                      <a:pt x="21" y="264"/>
                    </a:lnTo>
                    <a:lnTo>
                      <a:pt x="25" y="260"/>
                    </a:lnTo>
                    <a:lnTo>
                      <a:pt x="29" y="258"/>
                    </a:lnTo>
                    <a:lnTo>
                      <a:pt x="33" y="255"/>
                    </a:lnTo>
                    <a:lnTo>
                      <a:pt x="39" y="252"/>
                    </a:lnTo>
                    <a:lnTo>
                      <a:pt x="45" y="251"/>
                    </a:lnTo>
                    <a:lnTo>
                      <a:pt x="50" y="250"/>
                    </a:lnTo>
                    <a:lnTo>
                      <a:pt x="55" y="250"/>
                    </a:lnTo>
                    <a:lnTo>
                      <a:pt x="60" y="251"/>
                    </a:lnTo>
                    <a:lnTo>
                      <a:pt x="66" y="252"/>
                    </a:lnTo>
                    <a:lnTo>
                      <a:pt x="72" y="255"/>
                    </a:lnTo>
                    <a:lnTo>
                      <a:pt x="75" y="258"/>
                    </a:lnTo>
                    <a:lnTo>
                      <a:pt x="81" y="260"/>
                    </a:lnTo>
                    <a:lnTo>
                      <a:pt x="85" y="266"/>
                    </a:lnTo>
                    <a:lnTo>
                      <a:pt x="89" y="271"/>
                    </a:lnTo>
                    <a:lnTo>
                      <a:pt x="93" y="278"/>
                    </a:lnTo>
                    <a:lnTo>
                      <a:pt x="96" y="285"/>
                    </a:lnTo>
                    <a:lnTo>
                      <a:pt x="94" y="276"/>
                    </a:lnTo>
                    <a:lnTo>
                      <a:pt x="92" y="268"/>
                    </a:lnTo>
                    <a:lnTo>
                      <a:pt x="89" y="259"/>
                    </a:lnTo>
                    <a:lnTo>
                      <a:pt x="87" y="248"/>
                    </a:lnTo>
                    <a:lnTo>
                      <a:pt x="86" y="239"/>
                    </a:lnTo>
                    <a:lnTo>
                      <a:pt x="84" y="229"/>
                    </a:lnTo>
                    <a:lnTo>
                      <a:pt x="83" y="220"/>
                    </a:lnTo>
                    <a:lnTo>
                      <a:pt x="82" y="211"/>
                    </a:lnTo>
                    <a:lnTo>
                      <a:pt x="81" y="200"/>
                    </a:lnTo>
                    <a:lnTo>
                      <a:pt x="81" y="189"/>
                    </a:lnTo>
                    <a:lnTo>
                      <a:pt x="81" y="178"/>
                    </a:lnTo>
                    <a:lnTo>
                      <a:pt x="81" y="166"/>
                    </a:lnTo>
                    <a:lnTo>
                      <a:pt x="82" y="155"/>
                    </a:lnTo>
                    <a:lnTo>
                      <a:pt x="83" y="147"/>
                    </a:lnTo>
                    <a:lnTo>
                      <a:pt x="84" y="138"/>
                    </a:lnTo>
                    <a:lnTo>
                      <a:pt x="85" y="129"/>
                    </a:lnTo>
                    <a:lnTo>
                      <a:pt x="87" y="119"/>
                    </a:lnTo>
                    <a:lnTo>
                      <a:pt x="90" y="111"/>
                    </a:lnTo>
                    <a:lnTo>
                      <a:pt x="92" y="103"/>
                    </a:lnTo>
                    <a:lnTo>
                      <a:pt x="93" y="96"/>
                    </a:lnTo>
                    <a:lnTo>
                      <a:pt x="96" y="91"/>
                    </a:lnTo>
                    <a:lnTo>
                      <a:pt x="99" y="86"/>
                    </a:lnTo>
                    <a:lnTo>
                      <a:pt x="102" y="77"/>
                    </a:lnTo>
                    <a:lnTo>
                      <a:pt x="105" y="69"/>
                    </a:lnTo>
                    <a:lnTo>
                      <a:pt x="109" y="63"/>
                    </a:lnTo>
                    <a:lnTo>
                      <a:pt x="113" y="57"/>
                    </a:lnTo>
                    <a:lnTo>
                      <a:pt x="117" y="52"/>
                    </a:lnTo>
                    <a:lnTo>
                      <a:pt x="123" y="45"/>
                    </a:lnTo>
                    <a:lnTo>
                      <a:pt x="127" y="40"/>
                    </a:lnTo>
                    <a:lnTo>
                      <a:pt x="132" y="34"/>
                    </a:lnTo>
                    <a:lnTo>
                      <a:pt x="138" y="30"/>
                    </a:lnTo>
                    <a:lnTo>
                      <a:pt x="144" y="26"/>
                    </a:lnTo>
                    <a:lnTo>
                      <a:pt x="150" y="22"/>
                    </a:lnTo>
                    <a:lnTo>
                      <a:pt x="154" y="21"/>
                    </a:lnTo>
                    <a:lnTo>
                      <a:pt x="151" y="25"/>
                    </a:lnTo>
                    <a:lnTo>
                      <a:pt x="149" y="30"/>
                    </a:lnTo>
                    <a:lnTo>
                      <a:pt x="147" y="38"/>
                    </a:lnTo>
                    <a:lnTo>
                      <a:pt x="147" y="47"/>
                    </a:lnTo>
                    <a:lnTo>
                      <a:pt x="146" y="53"/>
                    </a:lnTo>
                    <a:lnTo>
                      <a:pt x="146" y="63"/>
                    </a:lnTo>
                    <a:lnTo>
                      <a:pt x="146" y="71"/>
                    </a:lnTo>
                    <a:lnTo>
                      <a:pt x="146" y="77"/>
                    </a:lnTo>
                    <a:lnTo>
                      <a:pt x="147" y="87"/>
                    </a:lnTo>
                    <a:lnTo>
                      <a:pt x="147" y="98"/>
                    </a:lnTo>
                    <a:lnTo>
                      <a:pt x="149" y="107"/>
                    </a:lnTo>
                    <a:lnTo>
                      <a:pt x="150" y="116"/>
                    </a:lnTo>
                    <a:lnTo>
                      <a:pt x="152" y="129"/>
                    </a:lnTo>
                    <a:lnTo>
                      <a:pt x="154" y="139"/>
                    </a:lnTo>
                    <a:lnTo>
                      <a:pt x="156" y="151"/>
                    </a:lnTo>
                    <a:lnTo>
                      <a:pt x="159" y="162"/>
                    </a:lnTo>
                    <a:lnTo>
                      <a:pt x="161" y="172"/>
                    </a:lnTo>
                    <a:lnTo>
                      <a:pt x="163" y="181"/>
                    </a:lnTo>
                    <a:lnTo>
                      <a:pt x="165" y="190"/>
                    </a:lnTo>
                    <a:lnTo>
                      <a:pt x="168" y="200"/>
                    </a:lnTo>
                    <a:lnTo>
                      <a:pt x="171" y="209"/>
                    </a:lnTo>
                    <a:lnTo>
                      <a:pt x="174" y="220"/>
                    </a:lnTo>
                    <a:lnTo>
                      <a:pt x="176" y="229"/>
                    </a:lnTo>
                    <a:lnTo>
                      <a:pt x="178" y="237"/>
                    </a:lnTo>
                    <a:lnTo>
                      <a:pt x="181" y="248"/>
                    </a:lnTo>
                    <a:lnTo>
                      <a:pt x="180" y="240"/>
                    </a:lnTo>
                    <a:lnTo>
                      <a:pt x="179" y="231"/>
                    </a:lnTo>
                    <a:lnTo>
                      <a:pt x="180" y="223"/>
                    </a:lnTo>
                    <a:lnTo>
                      <a:pt x="180" y="216"/>
                    </a:lnTo>
                    <a:lnTo>
                      <a:pt x="183" y="209"/>
                    </a:lnTo>
                    <a:lnTo>
                      <a:pt x="186" y="203"/>
                    </a:lnTo>
                    <a:lnTo>
                      <a:pt x="189" y="196"/>
                    </a:lnTo>
                    <a:lnTo>
                      <a:pt x="193" y="190"/>
                    </a:lnTo>
                    <a:lnTo>
                      <a:pt x="198" y="186"/>
                    </a:lnTo>
                    <a:lnTo>
                      <a:pt x="204" y="182"/>
                    </a:lnTo>
                    <a:lnTo>
                      <a:pt x="210" y="178"/>
                    </a:lnTo>
                    <a:lnTo>
                      <a:pt x="217" y="178"/>
                    </a:lnTo>
                    <a:lnTo>
                      <a:pt x="223" y="177"/>
                    </a:lnTo>
                    <a:lnTo>
                      <a:pt x="230" y="177"/>
                    </a:lnTo>
                    <a:lnTo>
                      <a:pt x="236" y="178"/>
                    </a:lnTo>
                    <a:lnTo>
                      <a:pt x="243" y="181"/>
                    </a:lnTo>
                    <a:lnTo>
                      <a:pt x="247" y="184"/>
                    </a:lnTo>
                    <a:lnTo>
                      <a:pt x="252" y="188"/>
                    </a:lnTo>
                    <a:lnTo>
                      <a:pt x="256" y="193"/>
                    </a:lnTo>
                    <a:lnTo>
                      <a:pt x="261" y="198"/>
                    </a:lnTo>
                    <a:lnTo>
                      <a:pt x="267" y="212"/>
                    </a:lnTo>
                    <a:lnTo>
                      <a:pt x="262" y="198"/>
                    </a:lnTo>
                    <a:lnTo>
                      <a:pt x="259" y="190"/>
                    </a:lnTo>
                    <a:lnTo>
                      <a:pt x="257" y="184"/>
                    </a:lnTo>
                    <a:lnTo>
                      <a:pt x="255" y="176"/>
                    </a:lnTo>
                    <a:lnTo>
                      <a:pt x="252" y="168"/>
                    </a:lnTo>
                    <a:lnTo>
                      <a:pt x="248" y="158"/>
                    </a:lnTo>
                    <a:lnTo>
                      <a:pt x="244" y="149"/>
                    </a:lnTo>
                    <a:lnTo>
                      <a:pt x="241" y="139"/>
                    </a:lnTo>
                    <a:lnTo>
                      <a:pt x="238" y="131"/>
                    </a:lnTo>
                    <a:lnTo>
                      <a:pt x="234" y="123"/>
                    </a:lnTo>
                    <a:lnTo>
                      <a:pt x="231" y="115"/>
                    </a:lnTo>
                    <a:lnTo>
                      <a:pt x="227" y="106"/>
                    </a:lnTo>
                    <a:lnTo>
                      <a:pt x="222" y="98"/>
                    </a:lnTo>
                    <a:lnTo>
                      <a:pt x="219" y="90"/>
                    </a:lnTo>
                    <a:lnTo>
                      <a:pt x="215" y="83"/>
                    </a:lnTo>
                    <a:lnTo>
                      <a:pt x="211" y="75"/>
                    </a:lnTo>
                    <a:lnTo>
                      <a:pt x="207" y="68"/>
                    </a:lnTo>
                    <a:lnTo>
                      <a:pt x="204" y="61"/>
                    </a:lnTo>
                    <a:lnTo>
                      <a:pt x="201" y="55"/>
                    </a:lnTo>
                    <a:lnTo>
                      <a:pt x="196" y="49"/>
                    </a:lnTo>
                    <a:lnTo>
                      <a:pt x="192" y="44"/>
                    </a:lnTo>
                    <a:lnTo>
                      <a:pt x="188" y="37"/>
                    </a:lnTo>
                    <a:lnTo>
                      <a:pt x="184" y="32"/>
                    </a:lnTo>
                    <a:lnTo>
                      <a:pt x="180" y="28"/>
                    </a:lnTo>
                    <a:lnTo>
                      <a:pt x="175" y="24"/>
                    </a:lnTo>
                    <a:lnTo>
                      <a:pt x="170" y="20"/>
                    </a:lnTo>
                    <a:lnTo>
                      <a:pt x="165" y="18"/>
                    </a:lnTo>
                    <a:lnTo>
                      <a:pt x="161" y="17"/>
                    </a:lnTo>
                    <a:lnTo>
                      <a:pt x="169" y="14"/>
                    </a:lnTo>
                    <a:lnTo>
                      <a:pt x="176" y="13"/>
                    </a:lnTo>
                    <a:lnTo>
                      <a:pt x="183" y="12"/>
                    </a:lnTo>
                    <a:lnTo>
                      <a:pt x="190" y="12"/>
                    </a:lnTo>
                    <a:lnTo>
                      <a:pt x="198" y="12"/>
                    </a:lnTo>
                    <a:lnTo>
                      <a:pt x="205" y="12"/>
                    </a:lnTo>
                    <a:lnTo>
                      <a:pt x="211" y="13"/>
                    </a:lnTo>
                    <a:lnTo>
                      <a:pt x="217" y="14"/>
                    </a:lnTo>
                    <a:lnTo>
                      <a:pt x="224" y="17"/>
                    </a:lnTo>
                    <a:lnTo>
                      <a:pt x="231" y="20"/>
                    </a:lnTo>
                    <a:lnTo>
                      <a:pt x="238" y="24"/>
                    </a:lnTo>
                    <a:lnTo>
                      <a:pt x="245" y="26"/>
                    </a:lnTo>
                    <a:lnTo>
                      <a:pt x="251" y="30"/>
                    </a:lnTo>
                    <a:lnTo>
                      <a:pt x="256" y="33"/>
                    </a:lnTo>
                    <a:lnTo>
                      <a:pt x="261" y="37"/>
                    </a:lnTo>
                    <a:lnTo>
                      <a:pt x="267" y="43"/>
                    </a:lnTo>
                    <a:lnTo>
                      <a:pt x="273" y="47"/>
                    </a:lnTo>
                    <a:lnTo>
                      <a:pt x="278" y="52"/>
                    </a:lnTo>
                    <a:lnTo>
                      <a:pt x="284" y="57"/>
                    </a:lnTo>
                    <a:lnTo>
                      <a:pt x="289" y="63"/>
                    </a:lnTo>
                    <a:lnTo>
                      <a:pt x="294" y="68"/>
                    </a:lnTo>
                    <a:lnTo>
                      <a:pt x="298" y="73"/>
                    </a:lnTo>
                    <a:lnTo>
                      <a:pt x="303" y="80"/>
                    </a:lnTo>
                    <a:lnTo>
                      <a:pt x="308" y="87"/>
                    </a:lnTo>
                    <a:lnTo>
                      <a:pt x="312" y="92"/>
                    </a:lnTo>
                    <a:lnTo>
                      <a:pt x="315" y="99"/>
                    </a:lnTo>
                    <a:lnTo>
                      <a:pt x="320" y="106"/>
                    </a:lnTo>
                    <a:lnTo>
                      <a:pt x="324" y="112"/>
                    </a:lnTo>
                    <a:lnTo>
                      <a:pt x="327" y="119"/>
                    </a:lnTo>
                    <a:lnTo>
                      <a:pt x="331" y="126"/>
                    </a:lnTo>
                    <a:lnTo>
                      <a:pt x="335" y="134"/>
                    </a:lnTo>
                    <a:lnTo>
                      <a:pt x="338" y="141"/>
                    </a:lnTo>
                    <a:lnTo>
                      <a:pt x="341" y="149"/>
                    </a:lnTo>
                    <a:lnTo>
                      <a:pt x="345" y="157"/>
                    </a:lnTo>
                    <a:lnTo>
                      <a:pt x="348" y="165"/>
                    </a:lnTo>
                    <a:lnTo>
                      <a:pt x="351" y="176"/>
                    </a:lnTo>
                    <a:lnTo>
                      <a:pt x="350" y="164"/>
                    </a:lnTo>
                    <a:lnTo>
                      <a:pt x="350" y="157"/>
                    </a:lnTo>
                    <a:lnTo>
                      <a:pt x="350" y="149"/>
                    </a:lnTo>
                    <a:lnTo>
                      <a:pt x="351" y="142"/>
                    </a:lnTo>
                    <a:lnTo>
                      <a:pt x="354" y="135"/>
                    </a:lnTo>
                    <a:lnTo>
                      <a:pt x="356" y="130"/>
                    </a:lnTo>
                    <a:lnTo>
                      <a:pt x="360" y="125"/>
                    </a:lnTo>
                    <a:lnTo>
                      <a:pt x="364" y="119"/>
                    </a:lnTo>
                    <a:lnTo>
                      <a:pt x="369" y="114"/>
                    </a:lnTo>
                    <a:lnTo>
                      <a:pt x="374" y="111"/>
                    </a:lnTo>
                    <a:lnTo>
                      <a:pt x="378" y="108"/>
                    </a:lnTo>
                    <a:lnTo>
                      <a:pt x="383" y="106"/>
                    </a:lnTo>
                    <a:lnTo>
                      <a:pt x="388" y="104"/>
                    </a:lnTo>
                    <a:lnTo>
                      <a:pt x="393" y="103"/>
                    </a:lnTo>
                    <a:lnTo>
                      <a:pt x="398" y="103"/>
                    </a:lnTo>
                    <a:lnTo>
                      <a:pt x="402" y="104"/>
                    </a:lnTo>
                    <a:lnTo>
                      <a:pt x="407" y="106"/>
                    </a:lnTo>
                    <a:lnTo>
                      <a:pt x="412" y="108"/>
                    </a:lnTo>
                    <a:lnTo>
                      <a:pt x="417" y="111"/>
                    </a:lnTo>
                    <a:lnTo>
                      <a:pt x="422" y="114"/>
                    </a:lnTo>
                    <a:lnTo>
                      <a:pt x="426" y="119"/>
                    </a:lnTo>
                    <a:lnTo>
                      <a:pt x="430" y="125"/>
                    </a:lnTo>
                    <a:lnTo>
                      <a:pt x="434" y="130"/>
                    </a:lnTo>
                    <a:lnTo>
                      <a:pt x="438" y="137"/>
                    </a:lnTo>
                    <a:lnTo>
                      <a:pt x="435" y="129"/>
                    </a:lnTo>
                    <a:lnTo>
                      <a:pt x="432" y="123"/>
                    </a:lnTo>
                    <a:lnTo>
                      <a:pt x="430" y="116"/>
                    </a:lnTo>
                    <a:lnTo>
                      <a:pt x="427" y="110"/>
                    </a:lnTo>
                    <a:lnTo>
                      <a:pt x="423" y="103"/>
                    </a:lnTo>
                    <a:lnTo>
                      <a:pt x="420" y="95"/>
                    </a:lnTo>
                    <a:lnTo>
                      <a:pt x="415" y="88"/>
                    </a:lnTo>
                    <a:lnTo>
                      <a:pt x="411" y="83"/>
                    </a:lnTo>
                    <a:lnTo>
                      <a:pt x="407" y="76"/>
                    </a:lnTo>
                    <a:lnTo>
                      <a:pt x="402" y="69"/>
                    </a:lnTo>
                    <a:lnTo>
                      <a:pt x="396" y="64"/>
                    </a:lnTo>
                    <a:lnTo>
                      <a:pt x="392" y="59"/>
                    </a:lnTo>
                    <a:lnTo>
                      <a:pt x="387" y="53"/>
                    </a:lnTo>
                    <a:lnTo>
                      <a:pt x="381" y="48"/>
                    </a:lnTo>
                    <a:lnTo>
                      <a:pt x="375" y="43"/>
                    </a:lnTo>
                    <a:lnTo>
                      <a:pt x="369" y="38"/>
                    </a:lnTo>
                    <a:lnTo>
                      <a:pt x="362" y="33"/>
                    </a:lnTo>
                    <a:lnTo>
                      <a:pt x="356" y="29"/>
                    </a:lnTo>
                    <a:lnTo>
                      <a:pt x="350" y="26"/>
                    </a:lnTo>
                    <a:lnTo>
                      <a:pt x="343" y="22"/>
                    </a:lnTo>
                    <a:lnTo>
                      <a:pt x="337" y="20"/>
                    </a:lnTo>
                    <a:lnTo>
                      <a:pt x="330" y="16"/>
                    </a:lnTo>
                    <a:lnTo>
                      <a:pt x="324" y="13"/>
                    </a:lnTo>
                    <a:lnTo>
                      <a:pt x="317" y="10"/>
                    </a:lnTo>
                    <a:lnTo>
                      <a:pt x="310" y="9"/>
                    </a:lnTo>
                    <a:lnTo>
                      <a:pt x="304" y="6"/>
                    </a:lnTo>
                    <a:lnTo>
                      <a:pt x="297" y="5"/>
                    </a:lnTo>
                    <a:lnTo>
                      <a:pt x="291" y="4"/>
                    </a:lnTo>
                    <a:lnTo>
                      <a:pt x="285" y="2"/>
                    </a:lnTo>
                    <a:lnTo>
                      <a:pt x="279" y="1"/>
                    </a:lnTo>
                    <a:lnTo>
                      <a:pt x="270" y="0"/>
                    </a:lnTo>
                    <a:lnTo>
                      <a:pt x="263" y="0"/>
                    </a:lnTo>
                    <a:lnTo>
                      <a:pt x="256" y="0"/>
                    </a:lnTo>
                    <a:lnTo>
                      <a:pt x="249" y="0"/>
                    </a:lnTo>
                    <a:lnTo>
                      <a:pt x="240" y="0"/>
                    </a:lnTo>
                    <a:lnTo>
                      <a:pt x="232" y="0"/>
                    </a:lnTo>
                    <a:lnTo>
                      <a:pt x="225" y="0"/>
                    </a:lnTo>
                    <a:lnTo>
                      <a:pt x="217" y="1"/>
                    </a:lnTo>
                    <a:lnTo>
                      <a:pt x="209" y="2"/>
                    </a:lnTo>
                    <a:lnTo>
                      <a:pt x="203" y="4"/>
                    </a:lnTo>
                    <a:lnTo>
                      <a:pt x="196" y="5"/>
                    </a:lnTo>
                    <a:lnTo>
                      <a:pt x="189" y="8"/>
                    </a:lnTo>
                    <a:lnTo>
                      <a:pt x="180" y="9"/>
                    </a:lnTo>
                    <a:lnTo>
                      <a:pt x="172" y="12"/>
                    </a:lnTo>
                  </a:path>
                </a:pathLst>
              </a:custGeom>
              <a:solidFill>
                <a:srgbClr val="FF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25000" name="Text Box 40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chemeClr val="tx2"/>
                </a:solidFill>
              </a:rPr>
              <a:t>©Silberschatz, Korth and Sudarshan</a:t>
            </a:r>
          </a:p>
        </p:txBody>
      </p:sp>
      <p:sp>
        <p:nvSpPr>
          <p:cNvPr id="425001" name="Text Box 41"/>
          <p:cNvSpPr txBox="1">
            <a:spLocks noChangeArrowheads="1"/>
          </p:cNvSpPr>
          <p:nvPr/>
        </p:nvSpPr>
        <p:spPr bwMode="auto">
          <a:xfrm>
            <a:off x="4446588" y="6613525"/>
            <a:ext cx="5143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chemeClr val="tx2"/>
                </a:solidFill>
              </a:rPr>
              <a:t>15.</a:t>
            </a:r>
            <a:fld id="{69F56A0E-D8BB-4F04-9F9C-A909077015A8}" type="slidenum">
              <a:rPr lang="en-US" sz="1000" b="1">
                <a:solidFill>
                  <a:schemeClr val="tx2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endParaRPr lang="en-US" sz="1000" b="1">
              <a:solidFill>
                <a:schemeClr val="tx2"/>
              </a:solidFill>
            </a:endParaRPr>
          </a:p>
        </p:txBody>
      </p:sp>
      <p:sp>
        <p:nvSpPr>
          <p:cNvPr id="425002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657225" y="0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25003" name="Text Box 43"/>
          <p:cNvSpPr txBox="1">
            <a:spLocks noChangeArrowheads="1"/>
          </p:cNvSpPr>
          <p:nvPr/>
        </p:nvSpPr>
        <p:spPr bwMode="auto">
          <a:xfrm>
            <a:off x="0" y="6613525"/>
            <a:ext cx="18430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>
                <a:solidFill>
                  <a:schemeClr val="tx2"/>
                </a:solidFill>
              </a:rPr>
              <a:t>Database System Concepts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05000"/>
        <a:buFont typeface="Wingdings 2" pitchFamily="18" charset="2"/>
        <a:buChar char="ê"/>
        <a:defRPr kumimoji="1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0099"/>
        </a:buClr>
        <a:buSzPct val="85000"/>
        <a:buFont typeface="Wingdings" pitchFamily="2" charset="2"/>
        <a:buChar char="Ø"/>
        <a:defRPr kumimoji="1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Chapter 15:  Transactions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0613" y="1260475"/>
            <a:ext cx="6724650" cy="4114800"/>
          </a:xfrm>
        </p:spPr>
        <p:txBody>
          <a:bodyPr/>
          <a:lstStyle/>
          <a:p>
            <a:r>
              <a:rPr lang="en-US"/>
              <a:t>Transaction Concept</a:t>
            </a:r>
          </a:p>
          <a:p>
            <a:r>
              <a:rPr lang="en-US"/>
              <a:t>Transaction State</a:t>
            </a:r>
          </a:p>
          <a:p>
            <a:r>
              <a:rPr lang="en-US"/>
              <a:t>Implementation of Atomicity and Durability</a:t>
            </a:r>
          </a:p>
          <a:p>
            <a:r>
              <a:rPr lang="en-US"/>
              <a:t>Concurrent Executions</a:t>
            </a:r>
          </a:p>
          <a:p>
            <a:r>
              <a:rPr lang="en-US"/>
              <a:t>Serializability</a:t>
            </a:r>
          </a:p>
          <a:p>
            <a:r>
              <a:rPr lang="en-US"/>
              <a:t>Recoverability</a:t>
            </a:r>
          </a:p>
          <a:p>
            <a:r>
              <a:rPr lang="en-US"/>
              <a:t>Implementation of Isolation</a:t>
            </a:r>
          </a:p>
          <a:p>
            <a:r>
              <a:rPr lang="en-US"/>
              <a:t>Transaction Definition in SQL</a:t>
            </a:r>
          </a:p>
          <a:p>
            <a:r>
              <a:rPr lang="en-US"/>
              <a:t>Testing for Serializability.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Concurrent Executions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4100" y="1120775"/>
            <a:ext cx="7286625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Multiple transactions are allowed to run concurrently in the system.  Advantages are:</a:t>
            </a:r>
          </a:p>
          <a:p>
            <a:pPr lvl="1">
              <a:lnSpc>
                <a:spcPct val="90000"/>
              </a:lnSpc>
            </a:pPr>
            <a:r>
              <a:rPr lang="en-US" b="1"/>
              <a:t>increased processor and disk utilization</a:t>
            </a:r>
            <a:r>
              <a:rPr lang="en-US"/>
              <a:t>, leading to better transaction </a:t>
            </a:r>
            <a:r>
              <a:rPr lang="en-US" i="1"/>
              <a:t>throughput:</a:t>
            </a:r>
            <a:r>
              <a:rPr lang="en-US"/>
              <a:t> one transaction can be using the CPU while another is reading from or writing to the disk</a:t>
            </a:r>
          </a:p>
          <a:p>
            <a:pPr lvl="1">
              <a:lnSpc>
                <a:spcPct val="90000"/>
              </a:lnSpc>
            </a:pPr>
            <a:r>
              <a:rPr lang="en-US" b="1"/>
              <a:t>reduced average response time</a:t>
            </a:r>
            <a:r>
              <a:rPr lang="en-US"/>
              <a:t> for transactions: short transactions need not wait behind long ones.</a:t>
            </a:r>
          </a:p>
          <a:p>
            <a:pPr>
              <a:lnSpc>
                <a:spcPct val="90000"/>
              </a:lnSpc>
            </a:pPr>
            <a:r>
              <a:rPr lang="en-US" i="1">
                <a:solidFill>
                  <a:schemeClr val="tx2"/>
                </a:solidFill>
              </a:rPr>
              <a:t>Concurrency control schemes</a:t>
            </a:r>
            <a:r>
              <a:rPr lang="en-US" i="1"/>
              <a:t> </a:t>
            </a:r>
            <a:r>
              <a:rPr lang="en-US"/>
              <a:t>– mechanisms  to achieve isolation, i.e., to control the interaction among the concurrent transactions in order to prevent them from destroying the consistency of the database</a:t>
            </a:r>
          </a:p>
          <a:p>
            <a:pPr lvl="1">
              <a:lnSpc>
                <a:spcPct val="90000"/>
              </a:lnSpc>
            </a:pPr>
            <a:r>
              <a:rPr lang="en-US"/>
              <a:t>Will study in Chapter 14, after studying notion of correctness of concurrent executions.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Schedules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85863"/>
            <a:ext cx="7848600" cy="3459162"/>
          </a:xfrm>
        </p:spPr>
        <p:txBody>
          <a:bodyPr/>
          <a:lstStyle/>
          <a:p>
            <a:r>
              <a:rPr lang="en-US" i="1">
                <a:solidFill>
                  <a:schemeClr val="tx2"/>
                </a:solidFill>
              </a:rPr>
              <a:t>Schedules</a:t>
            </a:r>
            <a:r>
              <a:rPr lang="en-US"/>
              <a:t> – sequences that indicate the chronological order in which instructions of concurrent transactions are executed</a:t>
            </a:r>
          </a:p>
          <a:p>
            <a:pPr lvl="1"/>
            <a:r>
              <a:rPr lang="en-US"/>
              <a:t>a schedule for a set of transactions must consist of all instructions of those transactions</a:t>
            </a:r>
          </a:p>
          <a:p>
            <a:pPr lvl="1"/>
            <a:r>
              <a:rPr lang="en-US"/>
              <a:t>must preserve the order in which the instructions appear in each individual transaction.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Schedules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793750"/>
            <a:ext cx="6724650" cy="1184275"/>
          </a:xfrm>
        </p:spPr>
        <p:txBody>
          <a:bodyPr/>
          <a:lstStyle/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/>
              <a:t>Let </a:t>
            </a:r>
            <a:r>
              <a:rPr lang="en-US" i="1"/>
              <a:t>T</a:t>
            </a:r>
            <a:r>
              <a:rPr lang="en-US" baseline="-25000"/>
              <a:t>1</a:t>
            </a:r>
            <a:r>
              <a:rPr lang="en-US"/>
              <a:t> transfer $50 from </a:t>
            </a:r>
            <a:r>
              <a:rPr lang="en-US" i="1"/>
              <a:t>A </a:t>
            </a:r>
            <a:r>
              <a:rPr lang="en-US"/>
              <a:t>to </a:t>
            </a:r>
            <a:r>
              <a:rPr lang="en-US" i="1"/>
              <a:t>B</a:t>
            </a:r>
            <a:r>
              <a:rPr lang="en-US"/>
              <a:t>, and </a:t>
            </a:r>
            <a:r>
              <a:rPr lang="en-US" i="1"/>
              <a:t>T</a:t>
            </a:r>
            <a:r>
              <a:rPr lang="en-US" baseline="-25000"/>
              <a:t>2</a:t>
            </a:r>
            <a:r>
              <a:rPr lang="en-US"/>
              <a:t> transfer 10% of the balance from </a:t>
            </a:r>
            <a:r>
              <a:rPr lang="en-US" i="1"/>
              <a:t>A </a:t>
            </a:r>
            <a:r>
              <a:rPr lang="en-US"/>
              <a:t>to </a:t>
            </a:r>
            <a:r>
              <a:rPr lang="en-US" i="1"/>
              <a:t>B.</a:t>
            </a:r>
            <a:r>
              <a:rPr lang="en-US"/>
              <a:t>  The following is a serial schedule (Schedule 1 in the text), in which </a:t>
            </a:r>
            <a:r>
              <a:rPr lang="en-US" i="1"/>
              <a:t>T</a:t>
            </a:r>
            <a:r>
              <a:rPr lang="en-US" baseline="-25000"/>
              <a:t>1</a:t>
            </a:r>
            <a:r>
              <a:rPr lang="en-US"/>
              <a:t> is followed by </a:t>
            </a:r>
            <a:r>
              <a:rPr lang="en-US" i="1"/>
              <a:t>T</a:t>
            </a:r>
            <a:r>
              <a:rPr lang="en-US" baseline="-25000"/>
              <a:t>2</a:t>
            </a:r>
            <a:r>
              <a:rPr lang="en-US"/>
              <a:t>.</a:t>
            </a:r>
          </a:p>
          <a:p>
            <a:pPr>
              <a:buFont typeface="Monotype Sorts" pitchFamily="2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/>
              <a:t>		</a:t>
            </a:r>
            <a:endParaRPr lang="en-US" i="1"/>
          </a:p>
        </p:txBody>
      </p:sp>
      <p:pic>
        <p:nvPicPr>
          <p:cNvPr id="391175" name="Picture 7"/>
          <p:cNvPicPr>
            <a:picLocks noChangeAspect="1" noChangeArrowheads="1"/>
          </p:cNvPicPr>
          <p:nvPr/>
        </p:nvPicPr>
        <p:blipFill>
          <a:blip r:embed="rId2"/>
          <a:srcRect l="20467" t="3107" r="23128" b="2663"/>
          <a:stretch>
            <a:fillRect/>
          </a:stretch>
        </p:blipFill>
        <p:spPr bwMode="auto">
          <a:xfrm>
            <a:off x="2971800" y="2425700"/>
            <a:ext cx="3162300" cy="39624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Schedule (Cont.)</a:t>
            </a:r>
          </a:p>
        </p:txBody>
      </p:sp>
      <p:sp>
        <p:nvSpPr>
          <p:cNvPr id="3921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62038" y="798513"/>
            <a:ext cx="6724650" cy="1184275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sz="1800"/>
              <a:t>Let </a:t>
            </a:r>
            <a:r>
              <a:rPr lang="en-US" sz="1800" i="1"/>
              <a:t>T</a:t>
            </a:r>
            <a:r>
              <a:rPr lang="en-US" sz="1800" baseline="-25000"/>
              <a:t>1</a:t>
            </a:r>
            <a:r>
              <a:rPr lang="en-US" sz="1800"/>
              <a:t> and </a:t>
            </a:r>
            <a:r>
              <a:rPr lang="en-US" sz="1800" i="1"/>
              <a:t>T</a:t>
            </a:r>
            <a:r>
              <a:rPr lang="en-US" sz="1800" baseline="-25000"/>
              <a:t>2</a:t>
            </a:r>
            <a:r>
              <a:rPr lang="en-US" sz="1800"/>
              <a:t> be the transactions defined previously</a:t>
            </a:r>
            <a:r>
              <a:rPr lang="en-US" sz="1800" i="1"/>
              <a:t>.</a:t>
            </a:r>
            <a:r>
              <a:rPr lang="en-US" sz="1800"/>
              <a:t>  The following schedule (Schedule 3 in the text) is not a serial schedule, but it is </a:t>
            </a:r>
            <a:r>
              <a:rPr lang="en-US" sz="1800" i="1">
                <a:solidFill>
                  <a:schemeClr val="tx2"/>
                </a:solidFill>
              </a:rPr>
              <a:t>equivalent</a:t>
            </a:r>
            <a:r>
              <a:rPr lang="en-US" sz="1800"/>
              <a:t> to Schedule 1.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sz="1800"/>
              <a:t>		</a:t>
            </a:r>
            <a:endParaRPr lang="en-US" sz="1800" i="1"/>
          </a:p>
        </p:txBody>
      </p:sp>
      <p:sp>
        <p:nvSpPr>
          <p:cNvPr id="392199" name="Rectangle 7"/>
          <p:cNvSpPr>
            <a:spLocks noChangeArrowheads="1"/>
          </p:cNvSpPr>
          <p:nvPr/>
        </p:nvSpPr>
        <p:spPr bwMode="auto">
          <a:xfrm>
            <a:off x="1014413" y="6189663"/>
            <a:ext cx="67246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kumimoji="1" lang="en-US" sz="2000">
                <a:latin typeface="Times New Roman" pitchFamily="18" charset="0"/>
              </a:rPr>
              <a:t>In both Schedule 1 and 3, the sum A + B is preserved.</a:t>
            </a:r>
          </a:p>
        </p:txBody>
      </p:sp>
      <p:pic>
        <p:nvPicPr>
          <p:cNvPr id="392200" name="Picture 8"/>
          <p:cNvPicPr>
            <a:picLocks noChangeAspect="1" noChangeArrowheads="1"/>
          </p:cNvPicPr>
          <p:nvPr/>
        </p:nvPicPr>
        <p:blipFill>
          <a:blip r:embed="rId2"/>
          <a:srcRect l="21800" t="4266" r="23801" b="5333"/>
          <a:stretch>
            <a:fillRect/>
          </a:stretch>
        </p:blipFill>
        <p:spPr bwMode="auto">
          <a:xfrm>
            <a:off x="2959100" y="1971675"/>
            <a:ext cx="3146425" cy="39211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Schedules (Cont.)</a:t>
            </a:r>
          </a:p>
        </p:txBody>
      </p:sp>
      <p:sp>
        <p:nvSpPr>
          <p:cNvPr id="3932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62038" y="731838"/>
            <a:ext cx="6724650" cy="1184275"/>
          </a:xfrm>
          <a:noFill/>
          <a:ln/>
        </p:spPr>
        <p:txBody>
          <a:bodyPr/>
          <a:lstStyle/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/>
              <a:t>The following concurrent schedule (Schedule 4 in the text) does not preserve the value of the the sum </a:t>
            </a:r>
            <a:r>
              <a:rPr lang="en-US" i="1"/>
              <a:t>A </a:t>
            </a:r>
            <a:r>
              <a:rPr lang="en-US"/>
              <a:t>+ </a:t>
            </a:r>
            <a:r>
              <a:rPr lang="en-US" i="1"/>
              <a:t>B</a:t>
            </a:r>
            <a:r>
              <a:rPr lang="en-US"/>
              <a:t>.</a:t>
            </a:r>
          </a:p>
          <a:p>
            <a:pPr>
              <a:buFont typeface="Monotype Sorts" pitchFamily="2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/>
              <a:t>			</a:t>
            </a:r>
            <a:endParaRPr lang="en-US" i="1"/>
          </a:p>
        </p:txBody>
      </p:sp>
      <p:pic>
        <p:nvPicPr>
          <p:cNvPr id="393224" name="Picture 8"/>
          <p:cNvPicPr>
            <a:picLocks noChangeAspect="1" noChangeArrowheads="1"/>
          </p:cNvPicPr>
          <p:nvPr/>
        </p:nvPicPr>
        <p:blipFill>
          <a:blip r:embed="rId2"/>
          <a:srcRect l="20827" t="2644" r="22644" b="3967"/>
          <a:stretch>
            <a:fillRect/>
          </a:stretch>
        </p:blipFill>
        <p:spPr bwMode="auto">
          <a:xfrm>
            <a:off x="2730500" y="1736725"/>
            <a:ext cx="3467100" cy="429577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Serializability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911225"/>
            <a:ext cx="7515225" cy="4813300"/>
          </a:xfrm>
        </p:spPr>
        <p:txBody>
          <a:bodyPr/>
          <a:lstStyle/>
          <a:p>
            <a:r>
              <a:rPr lang="en-US"/>
              <a:t>Basic Assumption – Each transaction preserves database consistency.</a:t>
            </a:r>
          </a:p>
          <a:p>
            <a:r>
              <a:rPr lang="en-US"/>
              <a:t>Thus serial execution of a set of transactions preserves database consistency.</a:t>
            </a:r>
          </a:p>
          <a:p>
            <a:r>
              <a:rPr lang="en-US"/>
              <a:t>A (possibly concurrent) schedule is serializable if it is equivalent to a serial schedule.  Different forms of schedule equivalence give rise to the notions of:</a:t>
            </a:r>
          </a:p>
          <a:p>
            <a:pPr lvl="1">
              <a:buFont typeface="Wingdings 2" pitchFamily="18" charset="2"/>
              <a:buNone/>
            </a:pPr>
            <a:r>
              <a:rPr lang="en-US"/>
              <a:t>1.	</a:t>
            </a:r>
            <a:r>
              <a:rPr lang="en-US">
                <a:solidFill>
                  <a:schemeClr val="tx2"/>
                </a:solidFill>
              </a:rPr>
              <a:t>conflict serializability</a:t>
            </a:r>
          </a:p>
          <a:p>
            <a:pPr lvl="1">
              <a:buFont typeface="Wingdings 2" pitchFamily="18" charset="2"/>
              <a:buNone/>
            </a:pPr>
            <a:r>
              <a:rPr lang="en-US"/>
              <a:t>2.	</a:t>
            </a:r>
            <a:r>
              <a:rPr lang="en-US">
                <a:solidFill>
                  <a:schemeClr val="tx2"/>
                </a:solidFill>
              </a:rPr>
              <a:t>view serializability</a:t>
            </a:r>
          </a:p>
          <a:p>
            <a:r>
              <a:rPr lang="en-US"/>
              <a:t>We ignore operations other than </a:t>
            </a:r>
            <a:r>
              <a:rPr lang="en-US" b="1"/>
              <a:t>read</a:t>
            </a:r>
            <a:r>
              <a:rPr lang="en-US"/>
              <a:t> and </a:t>
            </a:r>
            <a:r>
              <a:rPr lang="en-US" b="1"/>
              <a:t>write</a:t>
            </a:r>
            <a:r>
              <a:rPr lang="en-US"/>
              <a:t> instructions, and we assume that transactions may perform arbitrary computations on data in local buffers in between reads and writes.  Our simplified schedules consist of only </a:t>
            </a:r>
            <a:r>
              <a:rPr lang="en-US" b="1"/>
              <a:t>read</a:t>
            </a:r>
            <a:r>
              <a:rPr lang="en-US"/>
              <a:t> and </a:t>
            </a:r>
            <a:r>
              <a:rPr lang="en-US" b="1"/>
              <a:t>write </a:t>
            </a:r>
            <a:r>
              <a:rPr lang="en-US"/>
              <a:t>instructions.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Conflict Serializability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Instructions </a:t>
            </a:r>
            <a:r>
              <a:rPr lang="en-US" i="1"/>
              <a:t>l</a:t>
            </a:r>
            <a:r>
              <a:rPr lang="en-US" i="1" baseline="-25000"/>
              <a:t>i</a:t>
            </a:r>
            <a:r>
              <a:rPr lang="en-US"/>
              <a:t> and </a:t>
            </a:r>
            <a:r>
              <a:rPr lang="en-US" i="1"/>
              <a:t>l</a:t>
            </a:r>
            <a:r>
              <a:rPr lang="en-US" i="1" baseline="-25000"/>
              <a:t>j</a:t>
            </a:r>
            <a:r>
              <a:rPr lang="en-US"/>
              <a:t> of transactions </a:t>
            </a:r>
            <a:r>
              <a:rPr lang="en-US" i="1"/>
              <a:t>T</a:t>
            </a:r>
            <a:r>
              <a:rPr lang="en-US" i="1" baseline="-25000"/>
              <a:t>i</a:t>
            </a:r>
            <a:r>
              <a:rPr lang="en-US"/>
              <a:t> and </a:t>
            </a:r>
            <a:r>
              <a:rPr lang="en-US" i="1"/>
              <a:t>T</a:t>
            </a:r>
            <a:r>
              <a:rPr lang="en-US" i="1" baseline="-25000"/>
              <a:t>j</a:t>
            </a:r>
            <a:r>
              <a:rPr lang="en-US"/>
              <a:t> respectively, </a:t>
            </a:r>
            <a:r>
              <a:rPr lang="en-US" b="1">
                <a:solidFill>
                  <a:schemeClr val="tx2"/>
                </a:solidFill>
              </a:rPr>
              <a:t>conflict</a:t>
            </a:r>
            <a:r>
              <a:rPr lang="en-US"/>
              <a:t> if and only if there exists some item </a:t>
            </a:r>
            <a:r>
              <a:rPr lang="en-US" i="1"/>
              <a:t>Q</a:t>
            </a:r>
            <a:r>
              <a:rPr lang="en-US"/>
              <a:t> accessed by both </a:t>
            </a:r>
            <a:r>
              <a:rPr lang="en-US" i="1"/>
              <a:t>l</a:t>
            </a:r>
            <a:r>
              <a:rPr lang="en-US" i="1" baseline="-25000"/>
              <a:t>i</a:t>
            </a:r>
            <a:r>
              <a:rPr lang="en-US"/>
              <a:t> and </a:t>
            </a:r>
            <a:r>
              <a:rPr lang="en-US" i="1"/>
              <a:t>l</a:t>
            </a:r>
            <a:r>
              <a:rPr lang="en-US" i="1" baseline="-25000"/>
              <a:t>j</a:t>
            </a:r>
            <a:r>
              <a:rPr lang="en-US"/>
              <a:t>, and at least one of these instructions wrote </a:t>
            </a:r>
            <a:r>
              <a:rPr lang="en-US" i="1"/>
              <a:t>Q.</a:t>
            </a:r>
            <a:endParaRPr lang="en-US"/>
          </a:p>
          <a:p>
            <a:pPr>
              <a:buFont typeface="Monotype Sorts" pitchFamily="2" charset="2"/>
              <a:buNone/>
            </a:pPr>
            <a:r>
              <a:rPr lang="en-US"/>
              <a:t>	1.  </a:t>
            </a:r>
            <a:r>
              <a:rPr lang="en-US" i="1"/>
              <a:t>l</a:t>
            </a:r>
            <a:r>
              <a:rPr lang="en-US" i="1" baseline="-25000"/>
              <a:t>i</a:t>
            </a:r>
            <a:r>
              <a:rPr lang="en-US"/>
              <a:t> = </a:t>
            </a:r>
            <a:r>
              <a:rPr lang="en-US" b="1"/>
              <a:t>read</a:t>
            </a:r>
            <a:r>
              <a:rPr lang="en-US"/>
              <a:t>(</a:t>
            </a:r>
            <a:r>
              <a:rPr lang="en-US" i="1"/>
              <a:t>Q), l</a:t>
            </a:r>
            <a:r>
              <a:rPr lang="en-US" i="1" baseline="-25000"/>
              <a:t>j</a:t>
            </a:r>
            <a:r>
              <a:rPr lang="en-US" i="1"/>
              <a:t> = </a:t>
            </a:r>
            <a:r>
              <a:rPr lang="en-US" b="1"/>
              <a:t>read</a:t>
            </a:r>
            <a:r>
              <a:rPr lang="en-US"/>
              <a:t>(</a:t>
            </a:r>
            <a:r>
              <a:rPr lang="en-US" i="1"/>
              <a:t>Q</a:t>
            </a:r>
            <a:r>
              <a:rPr lang="en-US"/>
              <a:t>).   </a:t>
            </a:r>
            <a:r>
              <a:rPr lang="en-US" i="1"/>
              <a:t>l</a:t>
            </a:r>
            <a:r>
              <a:rPr lang="en-US" i="1" baseline="-25000"/>
              <a:t>i</a:t>
            </a:r>
            <a:r>
              <a:rPr lang="en-US"/>
              <a:t> and </a:t>
            </a:r>
            <a:r>
              <a:rPr lang="en-US" i="1"/>
              <a:t>l</a:t>
            </a:r>
            <a:r>
              <a:rPr lang="en-US" i="1" baseline="-25000"/>
              <a:t>j</a:t>
            </a:r>
            <a:r>
              <a:rPr lang="en-US" i="1"/>
              <a:t> </a:t>
            </a:r>
            <a:r>
              <a:rPr lang="en-US"/>
              <a:t>don’t conflict.</a:t>
            </a:r>
            <a:br>
              <a:rPr lang="en-US"/>
            </a:br>
            <a:r>
              <a:rPr lang="en-US"/>
              <a:t>2. </a:t>
            </a:r>
            <a:r>
              <a:rPr lang="en-US" i="1"/>
              <a:t>l</a:t>
            </a:r>
            <a:r>
              <a:rPr lang="en-US" i="1" baseline="-25000"/>
              <a:t>i</a:t>
            </a:r>
            <a:r>
              <a:rPr lang="en-US"/>
              <a:t> = </a:t>
            </a:r>
            <a:r>
              <a:rPr lang="en-US" b="1"/>
              <a:t>read</a:t>
            </a:r>
            <a:r>
              <a:rPr lang="en-US"/>
              <a:t>(</a:t>
            </a:r>
            <a:r>
              <a:rPr lang="en-US" i="1"/>
              <a:t>Q),  l</a:t>
            </a:r>
            <a:r>
              <a:rPr lang="en-US" i="1" baseline="-25000"/>
              <a:t>j</a:t>
            </a:r>
            <a:r>
              <a:rPr lang="en-US" i="1"/>
              <a:t> = </a:t>
            </a:r>
            <a:r>
              <a:rPr lang="en-US" b="1"/>
              <a:t>write</a:t>
            </a:r>
            <a:r>
              <a:rPr lang="en-US"/>
              <a:t>(</a:t>
            </a:r>
            <a:r>
              <a:rPr lang="en-US" i="1"/>
              <a:t>Q</a:t>
            </a:r>
            <a:r>
              <a:rPr lang="en-US"/>
              <a:t>).  They conflict.</a:t>
            </a:r>
            <a:br>
              <a:rPr lang="en-US"/>
            </a:br>
            <a:r>
              <a:rPr lang="en-US"/>
              <a:t>3. </a:t>
            </a:r>
            <a:r>
              <a:rPr lang="en-US" i="1"/>
              <a:t>l</a:t>
            </a:r>
            <a:r>
              <a:rPr lang="en-US" i="1" baseline="-25000"/>
              <a:t>i</a:t>
            </a:r>
            <a:r>
              <a:rPr lang="en-US"/>
              <a:t> = </a:t>
            </a:r>
            <a:r>
              <a:rPr lang="en-US" b="1"/>
              <a:t>write</a:t>
            </a:r>
            <a:r>
              <a:rPr lang="en-US"/>
              <a:t>(</a:t>
            </a:r>
            <a:r>
              <a:rPr lang="en-US" i="1"/>
              <a:t>Q), l</a:t>
            </a:r>
            <a:r>
              <a:rPr lang="en-US" i="1" baseline="-25000"/>
              <a:t>j</a:t>
            </a:r>
            <a:r>
              <a:rPr lang="en-US" i="1"/>
              <a:t> = </a:t>
            </a:r>
            <a:r>
              <a:rPr lang="en-US" b="1"/>
              <a:t>read</a:t>
            </a:r>
            <a:r>
              <a:rPr lang="en-US"/>
              <a:t>(</a:t>
            </a:r>
            <a:r>
              <a:rPr lang="en-US" i="1"/>
              <a:t>Q</a:t>
            </a:r>
            <a:r>
              <a:rPr lang="en-US"/>
              <a:t>).   They conflict</a:t>
            </a:r>
            <a:br>
              <a:rPr lang="en-US"/>
            </a:br>
            <a:r>
              <a:rPr lang="en-US"/>
              <a:t>4. </a:t>
            </a:r>
            <a:r>
              <a:rPr lang="en-US" i="1"/>
              <a:t>l</a:t>
            </a:r>
            <a:r>
              <a:rPr lang="en-US" i="1" baseline="-25000"/>
              <a:t>i</a:t>
            </a:r>
            <a:r>
              <a:rPr lang="en-US"/>
              <a:t> = </a:t>
            </a:r>
            <a:r>
              <a:rPr lang="en-US" b="1"/>
              <a:t>write</a:t>
            </a:r>
            <a:r>
              <a:rPr lang="en-US"/>
              <a:t>(</a:t>
            </a:r>
            <a:r>
              <a:rPr lang="en-US" i="1"/>
              <a:t>Q), l</a:t>
            </a:r>
            <a:r>
              <a:rPr lang="en-US" i="1" baseline="-25000"/>
              <a:t>j</a:t>
            </a:r>
            <a:r>
              <a:rPr lang="en-US" i="1"/>
              <a:t> = </a:t>
            </a:r>
            <a:r>
              <a:rPr lang="en-US" b="1"/>
              <a:t>write</a:t>
            </a:r>
            <a:r>
              <a:rPr lang="en-US"/>
              <a:t>(</a:t>
            </a:r>
            <a:r>
              <a:rPr lang="en-US" i="1"/>
              <a:t>Q</a:t>
            </a:r>
            <a:r>
              <a:rPr lang="en-US"/>
              <a:t>).  They conflict</a:t>
            </a:r>
          </a:p>
          <a:p>
            <a:r>
              <a:rPr lang="en-US"/>
              <a:t>Intuitively, a conflict between </a:t>
            </a:r>
            <a:r>
              <a:rPr lang="en-US" i="1"/>
              <a:t>l</a:t>
            </a:r>
            <a:r>
              <a:rPr lang="en-US" i="1" baseline="-25000"/>
              <a:t>i</a:t>
            </a:r>
            <a:r>
              <a:rPr lang="en-US" i="1"/>
              <a:t> </a:t>
            </a:r>
            <a:r>
              <a:rPr lang="en-US"/>
              <a:t>and </a:t>
            </a:r>
            <a:r>
              <a:rPr lang="en-US" i="1"/>
              <a:t>l</a:t>
            </a:r>
            <a:r>
              <a:rPr lang="en-US" i="1" baseline="-25000"/>
              <a:t>j</a:t>
            </a:r>
            <a:r>
              <a:rPr lang="en-US"/>
              <a:t> forces a (logical) temporal order between them.  If </a:t>
            </a:r>
            <a:r>
              <a:rPr lang="en-US" i="1"/>
              <a:t>l</a:t>
            </a:r>
            <a:r>
              <a:rPr lang="en-US" i="1" baseline="-25000"/>
              <a:t>i</a:t>
            </a:r>
            <a:r>
              <a:rPr lang="en-US"/>
              <a:t> and </a:t>
            </a:r>
            <a:r>
              <a:rPr lang="en-US" i="1"/>
              <a:t>l</a:t>
            </a:r>
            <a:r>
              <a:rPr lang="en-US" i="1" baseline="-25000"/>
              <a:t>j</a:t>
            </a:r>
            <a:r>
              <a:rPr lang="en-US"/>
              <a:t> are consecutive in a schedule and they do not conflict, their results would remain the same even if they had been interchanged in the schedule.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Conflict Serializability (Cont.)</a:t>
            </a:r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4738" y="949325"/>
            <a:ext cx="7258050" cy="4695825"/>
          </a:xfrm>
        </p:spPr>
        <p:txBody>
          <a:bodyPr/>
          <a:lstStyle/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/>
              <a:t>If a schedule </a:t>
            </a:r>
            <a:r>
              <a:rPr lang="en-US" i="1"/>
              <a:t>S</a:t>
            </a:r>
            <a:r>
              <a:rPr lang="en-US"/>
              <a:t> can be transformed into a schedule </a:t>
            </a:r>
            <a:r>
              <a:rPr lang="en-US" i="1"/>
              <a:t>S´ </a:t>
            </a:r>
            <a:r>
              <a:rPr lang="en-US"/>
              <a:t>by a series of swaps of non-conflicting instructions, we say that </a:t>
            </a:r>
            <a:r>
              <a:rPr lang="en-US" i="1"/>
              <a:t>S</a:t>
            </a:r>
            <a:r>
              <a:rPr lang="en-US"/>
              <a:t> and </a:t>
            </a:r>
            <a:r>
              <a:rPr lang="en-US" i="1"/>
              <a:t>S´ </a:t>
            </a:r>
            <a:r>
              <a:rPr lang="en-US"/>
              <a:t>are </a:t>
            </a:r>
            <a:r>
              <a:rPr lang="en-US" b="1">
                <a:solidFill>
                  <a:schemeClr val="tx2"/>
                </a:solidFill>
              </a:rPr>
              <a:t>conflict equivalent</a:t>
            </a:r>
            <a:r>
              <a:rPr lang="en-US" i="1"/>
              <a:t>.</a:t>
            </a:r>
            <a:endParaRPr lang="en-US"/>
          </a:p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/>
              <a:t>We say that a schedule </a:t>
            </a:r>
            <a:r>
              <a:rPr lang="en-US" i="1"/>
              <a:t>S</a:t>
            </a:r>
            <a:r>
              <a:rPr lang="en-US"/>
              <a:t> is </a:t>
            </a:r>
            <a:r>
              <a:rPr lang="en-US" b="1">
                <a:solidFill>
                  <a:schemeClr val="tx2"/>
                </a:solidFill>
              </a:rPr>
              <a:t>conflict serializable</a:t>
            </a:r>
            <a:r>
              <a:rPr lang="en-US"/>
              <a:t> if it is conflict equivalent to a serial schedule</a:t>
            </a:r>
          </a:p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/>
              <a:t>Example of a schedule that is not conflict serializable:</a:t>
            </a:r>
          </a:p>
          <a:p>
            <a:pPr>
              <a:buFont typeface="Monotype Sorts" pitchFamily="2" charset="2"/>
              <a:buNone/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i="1"/>
              <a:t>			T</a:t>
            </a:r>
            <a:r>
              <a:rPr lang="en-US" baseline="-25000"/>
              <a:t>3</a:t>
            </a:r>
            <a:r>
              <a:rPr lang="en-US"/>
              <a:t>		</a:t>
            </a:r>
            <a:r>
              <a:rPr lang="en-US" i="1"/>
              <a:t>T</a:t>
            </a:r>
            <a:r>
              <a:rPr lang="en-US" baseline="-25000"/>
              <a:t>4</a:t>
            </a:r>
            <a:br>
              <a:rPr lang="en-US" baseline="-25000"/>
            </a:br>
            <a:r>
              <a:rPr lang="en-US" baseline="-25000"/>
              <a:t>	</a:t>
            </a:r>
            <a:r>
              <a:rPr lang="en-US" b="1"/>
              <a:t>read</a:t>
            </a:r>
            <a:r>
              <a:rPr lang="en-US"/>
              <a:t>(</a:t>
            </a:r>
            <a:r>
              <a:rPr lang="en-US" i="1"/>
              <a:t>Q</a:t>
            </a:r>
            <a:r>
              <a:rPr lang="en-US"/>
              <a:t>)</a:t>
            </a:r>
            <a:br>
              <a:rPr lang="en-US"/>
            </a:br>
            <a:r>
              <a:rPr lang="en-US"/>
              <a:t>			</a:t>
            </a:r>
            <a:r>
              <a:rPr lang="en-US" b="1"/>
              <a:t>write</a:t>
            </a:r>
            <a:r>
              <a:rPr lang="en-US"/>
              <a:t>(</a:t>
            </a:r>
            <a:r>
              <a:rPr lang="en-US" i="1"/>
              <a:t>Q</a:t>
            </a:r>
            <a:r>
              <a:rPr lang="en-US"/>
              <a:t>)</a:t>
            </a:r>
            <a:br>
              <a:rPr lang="en-US"/>
            </a:br>
            <a:r>
              <a:rPr lang="en-US"/>
              <a:t>	</a:t>
            </a:r>
            <a:r>
              <a:rPr lang="en-US" b="1"/>
              <a:t>write</a:t>
            </a:r>
            <a:r>
              <a:rPr lang="en-US"/>
              <a:t>(</a:t>
            </a:r>
            <a:r>
              <a:rPr lang="en-US" i="1"/>
              <a:t>Q</a:t>
            </a:r>
            <a:r>
              <a:rPr lang="en-US"/>
              <a:t>)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We are unable to swap instructions in the above schedule to obtain either the serial schedule &lt; </a:t>
            </a:r>
            <a:r>
              <a:rPr lang="en-US" i="1"/>
              <a:t>T</a:t>
            </a:r>
            <a:r>
              <a:rPr lang="en-US" baseline="-25000"/>
              <a:t>3</a:t>
            </a:r>
            <a:r>
              <a:rPr lang="en-US"/>
              <a:t>, </a:t>
            </a:r>
            <a:r>
              <a:rPr lang="en-US" i="1"/>
              <a:t>T</a:t>
            </a:r>
            <a:r>
              <a:rPr lang="en-US" baseline="-25000"/>
              <a:t>4</a:t>
            </a:r>
            <a:r>
              <a:rPr lang="en-US"/>
              <a:t> &gt;, or the serial schedule &lt; </a:t>
            </a:r>
            <a:r>
              <a:rPr lang="en-US" i="1"/>
              <a:t>T</a:t>
            </a:r>
            <a:r>
              <a:rPr lang="en-US" baseline="-25000"/>
              <a:t>4</a:t>
            </a:r>
            <a:r>
              <a:rPr lang="en-US"/>
              <a:t>, </a:t>
            </a:r>
            <a:r>
              <a:rPr lang="en-US" i="1"/>
              <a:t>T</a:t>
            </a:r>
            <a:r>
              <a:rPr lang="en-US" baseline="-25000"/>
              <a:t>3</a:t>
            </a:r>
            <a:r>
              <a:rPr lang="en-US"/>
              <a:t> &gt;.</a:t>
            </a:r>
          </a:p>
        </p:txBody>
      </p:sp>
      <p:sp>
        <p:nvSpPr>
          <p:cNvPr id="396292" name="Line 4"/>
          <p:cNvSpPr>
            <a:spLocks noChangeShapeType="1"/>
          </p:cNvSpPr>
          <p:nvPr/>
        </p:nvSpPr>
        <p:spPr bwMode="auto">
          <a:xfrm>
            <a:off x="4429125" y="3192463"/>
            <a:ext cx="0" cy="1355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6293" name="Line 5"/>
          <p:cNvSpPr>
            <a:spLocks noChangeShapeType="1"/>
          </p:cNvSpPr>
          <p:nvPr/>
        </p:nvSpPr>
        <p:spPr bwMode="auto">
          <a:xfrm>
            <a:off x="3502025" y="3489325"/>
            <a:ext cx="184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Conflict Serializability (Cont.)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3463" y="1262063"/>
            <a:ext cx="7397750" cy="4068762"/>
          </a:xfrm>
        </p:spPr>
        <p:txBody>
          <a:bodyPr/>
          <a:lstStyle/>
          <a:p>
            <a:pPr>
              <a:tabLst>
                <a:tab pos="2063750" algn="l"/>
                <a:tab pos="2511425" algn="l"/>
                <a:tab pos="3262313" algn="l"/>
                <a:tab pos="3881438" algn="l"/>
              </a:tabLst>
            </a:pPr>
            <a:r>
              <a:rPr lang="en-US"/>
              <a:t>Schedule 3 below can be transformed into Schedule 1, a serial schedule where </a:t>
            </a:r>
            <a:r>
              <a:rPr lang="en-US" i="1"/>
              <a:t>T</a:t>
            </a:r>
            <a:r>
              <a:rPr lang="en-US" baseline="-25000"/>
              <a:t>2</a:t>
            </a:r>
            <a:r>
              <a:rPr lang="en-US"/>
              <a:t> follows </a:t>
            </a:r>
            <a:r>
              <a:rPr lang="en-US" i="1"/>
              <a:t>T</a:t>
            </a:r>
            <a:r>
              <a:rPr lang="en-US" baseline="-25000"/>
              <a:t>1</a:t>
            </a:r>
            <a:r>
              <a:rPr lang="en-US"/>
              <a:t>, by series of swaps of non-conflicting instructions.  Therefore Schedule 3 is conflict serializable.</a:t>
            </a:r>
          </a:p>
          <a:p>
            <a:pPr>
              <a:buFont typeface="Monotype Sorts" pitchFamily="2" charset="2"/>
              <a:buNone/>
              <a:tabLst>
                <a:tab pos="2063750" algn="l"/>
                <a:tab pos="2511425" algn="l"/>
                <a:tab pos="3262313" algn="l"/>
                <a:tab pos="3881438" algn="l"/>
              </a:tabLst>
            </a:pPr>
            <a:r>
              <a:rPr lang="en-US"/>
              <a:t>			</a:t>
            </a:r>
          </a:p>
        </p:txBody>
      </p:sp>
      <p:pic>
        <p:nvPicPr>
          <p:cNvPr id="397318" name="Picture 6"/>
          <p:cNvPicPr>
            <a:picLocks noChangeAspect="1" noChangeArrowheads="1"/>
          </p:cNvPicPr>
          <p:nvPr/>
        </p:nvPicPr>
        <p:blipFill>
          <a:blip r:embed="rId2"/>
          <a:srcRect l="19772" t="4988" r="19951" b="5463"/>
          <a:stretch>
            <a:fillRect/>
          </a:stretch>
        </p:blipFill>
        <p:spPr bwMode="auto">
          <a:xfrm>
            <a:off x="3111500" y="2686050"/>
            <a:ext cx="2913063" cy="324485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 Serializability</a:t>
            </a:r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852488"/>
            <a:ext cx="7745413" cy="47879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Let </a:t>
            </a:r>
            <a:r>
              <a:rPr lang="en-US" i="1"/>
              <a:t>S</a:t>
            </a:r>
            <a:r>
              <a:rPr lang="en-US"/>
              <a:t> and </a:t>
            </a:r>
            <a:r>
              <a:rPr lang="en-US" i="1"/>
              <a:t>S´</a:t>
            </a:r>
            <a:r>
              <a:rPr lang="en-US"/>
              <a:t> be two schedules with the same set of transactions.  </a:t>
            </a:r>
            <a:r>
              <a:rPr lang="en-US" i="1"/>
              <a:t>S</a:t>
            </a:r>
            <a:r>
              <a:rPr lang="en-US"/>
              <a:t> and </a:t>
            </a:r>
            <a:r>
              <a:rPr lang="en-US" i="1"/>
              <a:t>S´</a:t>
            </a:r>
            <a:r>
              <a:rPr lang="en-US"/>
              <a:t> are </a:t>
            </a:r>
            <a:r>
              <a:rPr lang="en-US" b="1">
                <a:solidFill>
                  <a:schemeClr val="tx2"/>
                </a:solidFill>
              </a:rPr>
              <a:t>view equivalent</a:t>
            </a:r>
            <a:r>
              <a:rPr lang="en-US" i="1"/>
              <a:t> </a:t>
            </a:r>
            <a:r>
              <a:rPr lang="en-US"/>
              <a:t>if the following three conditions are met:</a:t>
            </a:r>
          </a:p>
          <a:p>
            <a:pPr lvl="1">
              <a:lnSpc>
                <a:spcPct val="90000"/>
              </a:lnSpc>
              <a:buFont typeface="Wingdings 2" pitchFamily="18" charset="2"/>
              <a:buNone/>
            </a:pPr>
            <a:r>
              <a:rPr lang="en-US"/>
              <a:t>1.	For each data item </a:t>
            </a:r>
            <a:r>
              <a:rPr lang="en-US" i="1"/>
              <a:t>Q,</a:t>
            </a:r>
            <a:r>
              <a:rPr lang="en-US"/>
              <a:t> if transaction </a:t>
            </a:r>
            <a:r>
              <a:rPr lang="en-US" i="1"/>
              <a:t>T</a:t>
            </a:r>
            <a:r>
              <a:rPr lang="en-US" i="1" baseline="-25000"/>
              <a:t>i</a:t>
            </a:r>
            <a:r>
              <a:rPr lang="en-US" i="1"/>
              <a:t> </a:t>
            </a:r>
            <a:r>
              <a:rPr lang="en-US"/>
              <a:t>reads the initial value of </a:t>
            </a:r>
            <a:r>
              <a:rPr lang="en-US" i="1"/>
              <a:t>Q</a:t>
            </a:r>
            <a:r>
              <a:rPr lang="en-US"/>
              <a:t> in schedule </a:t>
            </a:r>
            <a:r>
              <a:rPr lang="en-US" i="1"/>
              <a:t>S,</a:t>
            </a:r>
            <a:r>
              <a:rPr lang="en-US"/>
              <a:t> then transaction </a:t>
            </a:r>
            <a:r>
              <a:rPr lang="en-US" i="1"/>
              <a:t>T</a:t>
            </a:r>
            <a:r>
              <a:rPr lang="en-US" i="1" baseline="-25000"/>
              <a:t>i</a:t>
            </a:r>
            <a:r>
              <a:rPr lang="en-US" i="1"/>
              <a:t> </a:t>
            </a:r>
            <a:r>
              <a:rPr lang="en-US"/>
              <a:t> must, in schedule </a:t>
            </a:r>
            <a:r>
              <a:rPr lang="en-US" i="1"/>
              <a:t>S´</a:t>
            </a:r>
            <a:r>
              <a:rPr lang="en-US"/>
              <a:t>, also read the initial value of </a:t>
            </a:r>
            <a:r>
              <a:rPr lang="en-US" i="1"/>
              <a:t>Q.</a:t>
            </a:r>
          </a:p>
          <a:p>
            <a:pPr lvl="1">
              <a:lnSpc>
                <a:spcPct val="90000"/>
              </a:lnSpc>
              <a:buFont typeface="Wingdings 2" pitchFamily="18" charset="2"/>
              <a:buNone/>
            </a:pPr>
            <a:r>
              <a:rPr lang="en-US" i="1"/>
              <a:t>2.	</a:t>
            </a:r>
            <a:r>
              <a:rPr lang="en-US"/>
              <a:t>For each data item </a:t>
            </a:r>
            <a:r>
              <a:rPr lang="en-US" i="1"/>
              <a:t>Q</a:t>
            </a:r>
            <a:r>
              <a:rPr lang="en-US"/>
              <a:t> if transaction </a:t>
            </a:r>
            <a:r>
              <a:rPr lang="en-US" i="1"/>
              <a:t>T</a:t>
            </a:r>
            <a:r>
              <a:rPr lang="en-US" i="1" baseline="-25000"/>
              <a:t>i</a:t>
            </a:r>
            <a:r>
              <a:rPr lang="en-US" i="1"/>
              <a:t> </a:t>
            </a:r>
            <a:r>
              <a:rPr lang="en-US"/>
              <a:t>executes </a:t>
            </a:r>
            <a:r>
              <a:rPr lang="en-US" b="1"/>
              <a:t>read</a:t>
            </a:r>
            <a:r>
              <a:rPr lang="en-US"/>
              <a:t>(</a:t>
            </a:r>
            <a:r>
              <a:rPr lang="en-US" i="1"/>
              <a:t>Q) </a:t>
            </a:r>
            <a:r>
              <a:rPr lang="en-US"/>
              <a:t>in schedule </a:t>
            </a:r>
            <a:r>
              <a:rPr lang="en-US" i="1"/>
              <a:t>S</a:t>
            </a:r>
            <a:r>
              <a:rPr lang="en-US"/>
              <a:t>, and that value was produced by transaction </a:t>
            </a:r>
            <a:r>
              <a:rPr lang="en-US" i="1"/>
              <a:t>T</a:t>
            </a:r>
            <a:r>
              <a:rPr lang="en-US" i="1" baseline="-25000"/>
              <a:t>j</a:t>
            </a:r>
            <a:r>
              <a:rPr lang="en-US"/>
              <a:t> </a:t>
            </a:r>
            <a:r>
              <a:rPr lang="en-US" i="1"/>
              <a:t> </a:t>
            </a:r>
            <a:r>
              <a:rPr lang="en-US"/>
              <a:t>(if any), then transaction </a:t>
            </a:r>
            <a:r>
              <a:rPr lang="en-US" i="1"/>
              <a:t>T</a:t>
            </a:r>
            <a:r>
              <a:rPr lang="en-US" i="1" baseline="-25000"/>
              <a:t>i</a:t>
            </a:r>
            <a:r>
              <a:rPr lang="en-US"/>
              <a:t> must in schedule </a:t>
            </a:r>
            <a:r>
              <a:rPr lang="en-US" i="1"/>
              <a:t>S´</a:t>
            </a:r>
            <a:r>
              <a:rPr lang="en-US"/>
              <a:t> also read the value of </a:t>
            </a:r>
            <a:r>
              <a:rPr lang="en-US" i="1"/>
              <a:t>Q</a:t>
            </a:r>
            <a:r>
              <a:rPr lang="en-US"/>
              <a:t> that was produced by transaction </a:t>
            </a:r>
            <a:r>
              <a:rPr lang="en-US" i="1"/>
              <a:t>T</a:t>
            </a:r>
            <a:r>
              <a:rPr lang="en-US" i="1" baseline="-25000"/>
              <a:t>j</a:t>
            </a:r>
            <a:r>
              <a:rPr lang="en-US"/>
              <a:t> .</a:t>
            </a:r>
          </a:p>
          <a:p>
            <a:pPr lvl="1">
              <a:lnSpc>
                <a:spcPct val="90000"/>
              </a:lnSpc>
              <a:buFont typeface="Wingdings 2" pitchFamily="18" charset="2"/>
              <a:buNone/>
            </a:pPr>
            <a:r>
              <a:rPr lang="en-US"/>
              <a:t>3.	For each data item </a:t>
            </a:r>
            <a:r>
              <a:rPr lang="en-US" i="1"/>
              <a:t>Q</a:t>
            </a:r>
            <a:r>
              <a:rPr lang="en-US"/>
              <a:t>, the transaction (if any) that performs the final </a:t>
            </a:r>
            <a:r>
              <a:rPr lang="en-US" b="1"/>
              <a:t>write</a:t>
            </a:r>
            <a:r>
              <a:rPr lang="en-US"/>
              <a:t>(</a:t>
            </a:r>
            <a:r>
              <a:rPr lang="en-US" i="1"/>
              <a:t>Q</a:t>
            </a:r>
            <a:r>
              <a:rPr lang="en-US"/>
              <a:t>) operation in schedule </a:t>
            </a:r>
            <a:r>
              <a:rPr lang="en-US" i="1"/>
              <a:t>S </a:t>
            </a:r>
            <a:r>
              <a:rPr lang="en-US"/>
              <a:t>must perform the final</a:t>
            </a:r>
            <a:r>
              <a:rPr lang="en-US" i="1"/>
              <a:t> </a:t>
            </a:r>
            <a:r>
              <a:rPr lang="en-US" b="1"/>
              <a:t>write</a:t>
            </a:r>
            <a:r>
              <a:rPr lang="en-US"/>
              <a:t>(</a:t>
            </a:r>
            <a:r>
              <a:rPr lang="en-US" i="1"/>
              <a:t>Q</a:t>
            </a:r>
            <a:r>
              <a:rPr lang="en-US"/>
              <a:t>) operation in schedule </a:t>
            </a:r>
            <a:r>
              <a:rPr lang="en-US" i="1"/>
              <a:t>S´</a:t>
            </a:r>
            <a:r>
              <a:rPr lang="en-US"/>
              <a:t>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As can be seen, view equivalence is also based purely on </a:t>
            </a:r>
            <a:r>
              <a:rPr lang="en-US" b="1"/>
              <a:t>reads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and </a:t>
            </a:r>
            <a:r>
              <a:rPr lang="en-US" b="1"/>
              <a:t>writes</a:t>
            </a:r>
            <a:r>
              <a:rPr lang="en-US"/>
              <a:t> alone.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 Concept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4113" y="1150938"/>
            <a:ext cx="6724650" cy="4114800"/>
          </a:xfrm>
        </p:spPr>
        <p:txBody>
          <a:bodyPr/>
          <a:lstStyle/>
          <a:p>
            <a:r>
              <a:rPr lang="en-US"/>
              <a:t>A </a:t>
            </a:r>
            <a:r>
              <a:rPr lang="en-US" b="1" i="1">
                <a:solidFill>
                  <a:schemeClr val="tx2"/>
                </a:solidFill>
              </a:rPr>
              <a:t>transaction</a:t>
            </a:r>
            <a:r>
              <a:rPr lang="en-US" i="1"/>
              <a:t> </a:t>
            </a:r>
            <a:r>
              <a:rPr lang="en-US"/>
              <a:t>is a </a:t>
            </a:r>
            <a:r>
              <a:rPr lang="en-US" i="1"/>
              <a:t>unit </a:t>
            </a:r>
            <a:r>
              <a:rPr lang="en-US"/>
              <a:t>of program execution that accesses and  possibly updates various data items.</a:t>
            </a:r>
          </a:p>
          <a:p>
            <a:r>
              <a:rPr lang="en-US"/>
              <a:t>A transaction must see a consistent database.</a:t>
            </a:r>
          </a:p>
          <a:p>
            <a:r>
              <a:rPr lang="en-US"/>
              <a:t>During transaction execution the database may be inconsistent.</a:t>
            </a:r>
          </a:p>
          <a:p>
            <a:r>
              <a:rPr lang="en-US"/>
              <a:t>When the transaction is committed, the database must be consistent.</a:t>
            </a:r>
          </a:p>
          <a:p>
            <a:r>
              <a:rPr lang="en-US"/>
              <a:t>Two main issues to deal with:</a:t>
            </a:r>
          </a:p>
          <a:p>
            <a:pPr lvl="1"/>
            <a:r>
              <a:rPr lang="en-US"/>
              <a:t>Failures of various kinds, such as hardware failures and system crashes</a:t>
            </a:r>
          </a:p>
          <a:p>
            <a:pPr lvl="1"/>
            <a:r>
              <a:rPr lang="en-US"/>
              <a:t>Concurrent execution of multiple transactions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 Serializability (Cont.)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7848600" cy="50038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/>
              <a:t>A schedule </a:t>
            </a:r>
            <a:r>
              <a:rPr lang="en-US" i="1"/>
              <a:t>S</a:t>
            </a:r>
            <a:r>
              <a:rPr lang="en-US"/>
              <a:t> is </a:t>
            </a:r>
            <a:r>
              <a:rPr lang="en-US" b="1">
                <a:solidFill>
                  <a:schemeClr val="tx2"/>
                </a:solidFill>
              </a:rPr>
              <a:t>view serializable</a:t>
            </a:r>
            <a:r>
              <a:rPr lang="en-US" i="1"/>
              <a:t> </a:t>
            </a:r>
            <a:r>
              <a:rPr lang="en-US"/>
              <a:t> it is view equivalent to a serial schedule.</a:t>
            </a:r>
          </a:p>
          <a:p>
            <a:pPr>
              <a:lnSpc>
                <a:spcPct val="90000"/>
              </a:lnSpc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/>
              <a:t>Every conflict serializable schedule is also view serializable.</a:t>
            </a:r>
          </a:p>
          <a:p>
            <a:pPr>
              <a:lnSpc>
                <a:spcPct val="90000"/>
              </a:lnSpc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/>
              <a:t>Schedule 9 (from text) — a schedule which is view-serializable but </a:t>
            </a:r>
            <a:r>
              <a:rPr lang="en-US" i="1"/>
              <a:t>not </a:t>
            </a:r>
            <a:r>
              <a:rPr lang="en-US"/>
              <a:t>conflict serializable.</a:t>
            </a:r>
            <a:br>
              <a:rPr lang="en-US"/>
            </a:br>
            <a:endParaRPr lang="en-US"/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/>
              <a:t>		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/>
          </a:p>
          <a:p>
            <a:pPr>
              <a:lnSpc>
                <a:spcPct val="90000"/>
              </a:lnSpc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/>
          </a:p>
          <a:p>
            <a:pPr>
              <a:lnSpc>
                <a:spcPct val="90000"/>
              </a:lnSpc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/>
          </a:p>
          <a:p>
            <a:pPr>
              <a:lnSpc>
                <a:spcPct val="90000"/>
              </a:lnSpc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/>
          </a:p>
          <a:p>
            <a:pPr>
              <a:lnSpc>
                <a:spcPct val="90000"/>
              </a:lnSpc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/>
          </a:p>
          <a:p>
            <a:pPr>
              <a:lnSpc>
                <a:spcPct val="90000"/>
              </a:lnSpc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/>
              <a:t>Every view serializable schedule that is not conflict</a:t>
            </a:r>
            <a:br>
              <a:rPr lang="en-US"/>
            </a:br>
            <a:r>
              <a:rPr lang="en-US"/>
              <a:t> serializable has </a:t>
            </a:r>
            <a:r>
              <a:rPr lang="en-US" b="1">
                <a:solidFill>
                  <a:schemeClr val="tx2"/>
                </a:solidFill>
              </a:rPr>
              <a:t>blind writes.</a:t>
            </a:r>
          </a:p>
        </p:txBody>
      </p:sp>
      <p:pic>
        <p:nvPicPr>
          <p:cNvPr id="399367" name="Picture 7"/>
          <p:cNvPicPr>
            <a:picLocks noChangeAspect="1" noChangeArrowheads="1"/>
          </p:cNvPicPr>
          <p:nvPr/>
        </p:nvPicPr>
        <p:blipFill>
          <a:blip r:embed="rId2"/>
          <a:srcRect l="438" t="21298" r="1094" b="22174"/>
          <a:stretch>
            <a:fillRect/>
          </a:stretch>
        </p:blipFill>
        <p:spPr bwMode="auto">
          <a:xfrm>
            <a:off x="1905000" y="3071813"/>
            <a:ext cx="4838700" cy="2084387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Notions of Serializability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7750" y="688975"/>
            <a:ext cx="6724650" cy="5026025"/>
          </a:xfrm>
        </p:spPr>
        <p:txBody>
          <a:bodyPr/>
          <a:lstStyle/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/>
              <a:t>Schedule 8 (from text) given below produces same outcome as the serial schedule &lt; </a:t>
            </a:r>
            <a:r>
              <a:rPr lang="en-US" i="1"/>
              <a:t>T</a:t>
            </a:r>
            <a:r>
              <a:rPr lang="en-US" baseline="-25000"/>
              <a:t>1</a:t>
            </a:r>
            <a:r>
              <a:rPr lang="en-US"/>
              <a:t>,</a:t>
            </a:r>
            <a:r>
              <a:rPr lang="en-US" baseline="-25000"/>
              <a:t> </a:t>
            </a:r>
            <a:r>
              <a:rPr lang="en-US" i="1"/>
              <a:t>T</a:t>
            </a:r>
            <a:r>
              <a:rPr lang="en-US" baseline="-25000"/>
              <a:t>5</a:t>
            </a:r>
            <a:r>
              <a:rPr lang="en-US"/>
              <a:t> &gt;, yet is not conflict equivalent or view equivalent to it.</a:t>
            </a:r>
          </a:p>
          <a:p>
            <a:pPr>
              <a:buFont typeface="Monotype Sorts" pitchFamily="2" charset="2"/>
              <a:buNone/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/>
              <a:t>		</a:t>
            </a:r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/>
          </a:p>
          <a:p>
            <a:pPr>
              <a:buFont typeface="Monotype Sorts" pitchFamily="2" charset="2"/>
              <a:buNone/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/>
              <a:t>Determining such equivalence requires analysis of operations other than read and write.</a:t>
            </a:r>
          </a:p>
        </p:txBody>
      </p:sp>
      <p:pic>
        <p:nvPicPr>
          <p:cNvPr id="400390" name="Picture 6"/>
          <p:cNvPicPr>
            <a:picLocks noChangeAspect="1" noChangeArrowheads="1"/>
          </p:cNvPicPr>
          <p:nvPr/>
        </p:nvPicPr>
        <p:blipFill>
          <a:blip r:embed="rId2"/>
          <a:srcRect l="20763" t="1270" r="23238" b="1778"/>
          <a:stretch>
            <a:fillRect/>
          </a:stretch>
        </p:blipFill>
        <p:spPr bwMode="auto">
          <a:xfrm>
            <a:off x="2781300" y="1806575"/>
            <a:ext cx="2873375" cy="37306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Recoverability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1581150"/>
            <a:ext cx="7848600" cy="4876800"/>
          </a:xfrm>
        </p:spPr>
        <p:txBody>
          <a:bodyPr/>
          <a:lstStyle/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n-US" b="1">
                <a:solidFill>
                  <a:schemeClr val="tx2"/>
                </a:solidFill>
              </a:rPr>
              <a:t>Recoverable</a:t>
            </a:r>
            <a:r>
              <a:rPr lang="en-US" b="1" i="1">
                <a:solidFill>
                  <a:schemeClr val="tx2"/>
                </a:solidFill>
              </a:rPr>
              <a:t> </a:t>
            </a:r>
            <a:r>
              <a:rPr lang="en-US" b="1">
                <a:solidFill>
                  <a:schemeClr val="tx2"/>
                </a:solidFill>
              </a:rPr>
              <a:t>schedule</a:t>
            </a:r>
            <a:r>
              <a:rPr lang="en-US"/>
              <a:t> — if a transaction </a:t>
            </a:r>
            <a:r>
              <a:rPr lang="en-US" i="1"/>
              <a:t>T</a:t>
            </a:r>
            <a:r>
              <a:rPr lang="en-US" i="1" baseline="-25000"/>
              <a:t>j</a:t>
            </a:r>
            <a:r>
              <a:rPr lang="en-US"/>
              <a:t> reads a data items previously written by a transaction </a:t>
            </a:r>
            <a:r>
              <a:rPr lang="en-US" i="1"/>
              <a:t>T</a:t>
            </a:r>
            <a:r>
              <a:rPr lang="en-US" i="1" baseline="-25000"/>
              <a:t>i </a:t>
            </a:r>
            <a:r>
              <a:rPr lang="en-US"/>
              <a:t>, the commit operation of </a:t>
            </a:r>
            <a:r>
              <a:rPr lang="en-US" i="1"/>
              <a:t>T</a:t>
            </a:r>
            <a:r>
              <a:rPr lang="en-US" i="1" baseline="-25000"/>
              <a:t>i</a:t>
            </a:r>
            <a:r>
              <a:rPr lang="en-US" i="1"/>
              <a:t> </a:t>
            </a:r>
            <a:r>
              <a:rPr lang="en-US"/>
              <a:t> appears before the commit operation of </a:t>
            </a:r>
            <a:r>
              <a:rPr lang="en-US" i="1"/>
              <a:t>T</a:t>
            </a:r>
            <a:r>
              <a:rPr lang="en-US" i="1" baseline="-25000"/>
              <a:t>j</a:t>
            </a:r>
            <a:r>
              <a:rPr lang="en-US" i="1"/>
              <a:t>.</a:t>
            </a:r>
            <a:endParaRPr lang="en-US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n-US"/>
              <a:t>The following schedule (Schedule 11) is not recoverable if </a:t>
            </a:r>
            <a:r>
              <a:rPr lang="en-US" i="1"/>
              <a:t>T</a:t>
            </a:r>
            <a:r>
              <a:rPr lang="en-US" i="1" baseline="-25000"/>
              <a:t>9</a:t>
            </a:r>
            <a:r>
              <a:rPr lang="en-US" i="1"/>
              <a:t> </a:t>
            </a:r>
            <a:r>
              <a:rPr lang="en-US"/>
              <a:t>commits immediately after the read</a:t>
            </a:r>
            <a:br>
              <a:rPr lang="en-US"/>
            </a:br>
            <a:r>
              <a:rPr lang="en-US"/>
              <a:t>		</a:t>
            </a:r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n-US"/>
              <a:t>If </a:t>
            </a:r>
            <a:r>
              <a:rPr lang="en-US" i="1"/>
              <a:t>T</a:t>
            </a:r>
            <a:r>
              <a:rPr lang="en-US" baseline="-25000"/>
              <a:t>8</a:t>
            </a:r>
            <a:r>
              <a:rPr lang="en-US" sz="1800"/>
              <a:t> </a:t>
            </a:r>
            <a:r>
              <a:rPr lang="en-US"/>
              <a:t>should abort, </a:t>
            </a:r>
            <a:r>
              <a:rPr lang="en-US" i="1"/>
              <a:t>T</a:t>
            </a:r>
            <a:r>
              <a:rPr lang="en-US" baseline="-25000"/>
              <a:t>9</a:t>
            </a:r>
            <a:r>
              <a:rPr lang="en-US"/>
              <a:t> would have read (and possibly shown to the user) an inconsistent database state.  Hence database must ensure that schedules are recoverable.</a:t>
            </a:r>
          </a:p>
        </p:txBody>
      </p:sp>
      <p:sp>
        <p:nvSpPr>
          <p:cNvPr id="401414" name="Text Box 6"/>
          <p:cNvSpPr txBox="1">
            <a:spLocks noChangeArrowheads="1"/>
          </p:cNvSpPr>
          <p:nvPr/>
        </p:nvSpPr>
        <p:spPr bwMode="auto">
          <a:xfrm>
            <a:off x="417513" y="909638"/>
            <a:ext cx="75136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Need to address the effect of transaction failures on concurrently </a:t>
            </a:r>
            <a:br>
              <a:rPr lang="en-US" sz="2000"/>
            </a:br>
            <a:r>
              <a:rPr lang="en-US" sz="2000"/>
              <a:t>running transactions.</a:t>
            </a:r>
          </a:p>
        </p:txBody>
      </p:sp>
      <p:pic>
        <p:nvPicPr>
          <p:cNvPr id="401415" name="Picture 7"/>
          <p:cNvPicPr>
            <a:picLocks noChangeAspect="1" noChangeArrowheads="1"/>
          </p:cNvPicPr>
          <p:nvPr/>
        </p:nvPicPr>
        <p:blipFill>
          <a:blip r:embed="rId2" cstate="print"/>
          <a:srcRect l="865" t="7152" r="5536" b="8073"/>
          <a:stretch>
            <a:fillRect/>
          </a:stretch>
        </p:blipFill>
        <p:spPr bwMode="auto">
          <a:xfrm>
            <a:off x="3022600" y="3440113"/>
            <a:ext cx="2489200" cy="1690687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Recoverability (Cont.)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7750" y="1392238"/>
            <a:ext cx="7169150" cy="46228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658938" algn="l"/>
                <a:tab pos="2120900" algn="l"/>
                <a:tab pos="2684463" algn="l"/>
                <a:tab pos="3030538" algn="l"/>
                <a:tab pos="3767138" algn="l"/>
                <a:tab pos="4056063" algn="l"/>
              </a:tabLst>
            </a:pPr>
            <a:r>
              <a:rPr lang="en-US" b="1">
                <a:solidFill>
                  <a:schemeClr val="tx2"/>
                </a:solidFill>
              </a:rPr>
              <a:t>Cascading rollback</a:t>
            </a:r>
            <a:r>
              <a:rPr lang="en-US"/>
              <a:t> – a single transaction failure leads to a series of transaction rollbacks.  Consider the following schedule where none of the transactions has yet committed (so the schedule is recoverable)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If </a:t>
            </a:r>
            <a:r>
              <a:rPr lang="en-US" i="1"/>
              <a:t>T</a:t>
            </a:r>
            <a:r>
              <a:rPr lang="en-US" baseline="-25000"/>
              <a:t>10</a:t>
            </a:r>
            <a:r>
              <a:rPr lang="en-US"/>
              <a:t> fails, </a:t>
            </a:r>
            <a:r>
              <a:rPr lang="en-US" i="1"/>
              <a:t>T</a:t>
            </a:r>
            <a:r>
              <a:rPr lang="en-US" baseline="-25000"/>
              <a:t>11</a:t>
            </a:r>
            <a:r>
              <a:rPr lang="en-US"/>
              <a:t> and </a:t>
            </a:r>
            <a:r>
              <a:rPr lang="en-US" i="1"/>
              <a:t>T</a:t>
            </a:r>
            <a:r>
              <a:rPr lang="en-US" baseline="-25000"/>
              <a:t>12</a:t>
            </a:r>
            <a:r>
              <a:rPr lang="en-US"/>
              <a:t> must also be rolled back.</a:t>
            </a:r>
          </a:p>
          <a:p>
            <a:pPr>
              <a:lnSpc>
                <a:spcPct val="90000"/>
              </a:lnSpc>
              <a:tabLst>
                <a:tab pos="1658938" algn="l"/>
                <a:tab pos="2120900" algn="l"/>
                <a:tab pos="2684463" algn="l"/>
                <a:tab pos="3030538" algn="l"/>
                <a:tab pos="3767138" algn="l"/>
                <a:tab pos="4056063" algn="l"/>
              </a:tabLst>
            </a:pPr>
            <a:r>
              <a:rPr lang="en-US"/>
              <a:t>Can lead to the undoing of a significant amount of work</a:t>
            </a:r>
          </a:p>
        </p:txBody>
      </p:sp>
      <p:pic>
        <p:nvPicPr>
          <p:cNvPr id="402439" name="Picture 7"/>
          <p:cNvPicPr>
            <a:picLocks noChangeAspect="1" noChangeArrowheads="1"/>
          </p:cNvPicPr>
          <p:nvPr/>
        </p:nvPicPr>
        <p:blipFill>
          <a:blip r:embed="rId2"/>
          <a:srcRect l="771" t="10025" r="3471" b="11053"/>
          <a:stretch>
            <a:fillRect/>
          </a:stretch>
        </p:blipFill>
        <p:spPr bwMode="auto">
          <a:xfrm>
            <a:off x="2705100" y="2679700"/>
            <a:ext cx="3308350" cy="20447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Recoverability (Cont.)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solidFill>
                  <a:schemeClr val="tx2"/>
                </a:solidFill>
              </a:rPr>
              <a:t>Cascadeless</a:t>
            </a:r>
            <a:r>
              <a:rPr lang="en-US" b="1" i="1">
                <a:solidFill>
                  <a:schemeClr val="tx2"/>
                </a:solidFill>
              </a:rPr>
              <a:t> </a:t>
            </a:r>
            <a:r>
              <a:rPr lang="en-US" b="1">
                <a:solidFill>
                  <a:schemeClr val="tx2"/>
                </a:solidFill>
              </a:rPr>
              <a:t>schedules</a:t>
            </a:r>
            <a:r>
              <a:rPr lang="en-US"/>
              <a:t> — cascading rollbacks cannot occur; for each pair of transactions </a:t>
            </a:r>
            <a:r>
              <a:rPr lang="en-US" i="1"/>
              <a:t>T</a:t>
            </a:r>
            <a:r>
              <a:rPr lang="en-US" i="1" baseline="-25000"/>
              <a:t>i</a:t>
            </a:r>
            <a:r>
              <a:rPr lang="en-US" i="1"/>
              <a:t> </a:t>
            </a:r>
            <a:r>
              <a:rPr lang="en-US"/>
              <a:t>and </a:t>
            </a:r>
            <a:r>
              <a:rPr lang="en-US" i="1"/>
              <a:t>T</a:t>
            </a:r>
            <a:r>
              <a:rPr lang="en-US" i="1" baseline="-25000"/>
              <a:t>j</a:t>
            </a:r>
            <a:r>
              <a:rPr lang="en-US"/>
              <a:t> such that </a:t>
            </a:r>
            <a:r>
              <a:rPr lang="en-US" i="1"/>
              <a:t>T</a:t>
            </a:r>
            <a:r>
              <a:rPr lang="en-US" i="1" baseline="-25000"/>
              <a:t>j</a:t>
            </a:r>
            <a:r>
              <a:rPr lang="en-US"/>
              <a:t>  reads a data item previously written by </a:t>
            </a:r>
            <a:r>
              <a:rPr lang="en-US" i="1"/>
              <a:t>T</a:t>
            </a:r>
            <a:r>
              <a:rPr lang="en-US" i="1" baseline="-25000"/>
              <a:t>i</a:t>
            </a:r>
            <a:r>
              <a:rPr lang="en-US"/>
              <a:t>, the commit operation of </a:t>
            </a:r>
            <a:r>
              <a:rPr lang="en-US" i="1"/>
              <a:t>T</a:t>
            </a:r>
            <a:r>
              <a:rPr lang="en-US" i="1" baseline="-25000"/>
              <a:t>i</a:t>
            </a:r>
            <a:r>
              <a:rPr lang="en-US" i="1"/>
              <a:t> </a:t>
            </a:r>
            <a:r>
              <a:rPr lang="en-US"/>
              <a:t> appears before the read operation of </a:t>
            </a:r>
            <a:r>
              <a:rPr lang="en-US" i="1"/>
              <a:t>T</a:t>
            </a:r>
            <a:r>
              <a:rPr lang="en-US" i="1" baseline="-25000"/>
              <a:t>j</a:t>
            </a:r>
            <a:r>
              <a:rPr lang="en-US"/>
              <a:t>.</a:t>
            </a:r>
          </a:p>
          <a:p>
            <a:r>
              <a:rPr lang="en-US"/>
              <a:t>Every cascadeless schedule is also recoverable</a:t>
            </a:r>
          </a:p>
          <a:p>
            <a:r>
              <a:rPr lang="en-US"/>
              <a:t>It is desirable to restrict the schedules to those that are cascadeless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of Isolation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7750" y="1063625"/>
            <a:ext cx="7315200" cy="4114800"/>
          </a:xfrm>
        </p:spPr>
        <p:txBody>
          <a:bodyPr/>
          <a:lstStyle/>
          <a:p>
            <a:r>
              <a:rPr lang="en-US"/>
              <a:t>Schedules must be conflict or view serializable, and recoverable, for the sake of database consistency, and preferably cascadeless.</a:t>
            </a:r>
          </a:p>
          <a:p>
            <a:r>
              <a:rPr lang="en-US"/>
              <a:t>A policy in which only one transaction can execute at a time generates serial schedules, but provides a poor degree of concurrency..</a:t>
            </a:r>
          </a:p>
          <a:p>
            <a:r>
              <a:rPr lang="en-US"/>
              <a:t>Concurrency-control schemes tradeoff between the amount of concurrency they allow and the amount of overhead that they incur.</a:t>
            </a:r>
          </a:p>
          <a:p>
            <a:r>
              <a:rPr lang="en-US"/>
              <a:t>Some schemes allow only conflict-serializable schedules to be generated, while others allow  view-serializable schedules that are not conflict-serializable.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 Definition in SQL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25" y="949325"/>
            <a:ext cx="7286625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Data manipulation language must include a construct for specifying the set of actions that comprise a transaction.</a:t>
            </a:r>
          </a:p>
          <a:p>
            <a:pPr>
              <a:lnSpc>
                <a:spcPct val="90000"/>
              </a:lnSpc>
            </a:pPr>
            <a:r>
              <a:rPr lang="en-US"/>
              <a:t>In SQL, a transaction begins implicitly.</a:t>
            </a:r>
          </a:p>
          <a:p>
            <a:pPr>
              <a:lnSpc>
                <a:spcPct val="90000"/>
              </a:lnSpc>
            </a:pPr>
            <a:r>
              <a:rPr lang="en-US"/>
              <a:t>A transaction in SQL ends by:</a:t>
            </a:r>
          </a:p>
          <a:p>
            <a:pPr lvl="1">
              <a:lnSpc>
                <a:spcPct val="90000"/>
              </a:lnSpc>
            </a:pPr>
            <a:r>
              <a:rPr lang="en-US" b="1"/>
              <a:t>Commit work</a:t>
            </a:r>
            <a:r>
              <a:rPr lang="en-US"/>
              <a:t> commits current transaction and begins a new one.</a:t>
            </a:r>
          </a:p>
          <a:p>
            <a:pPr lvl="1">
              <a:lnSpc>
                <a:spcPct val="90000"/>
              </a:lnSpc>
            </a:pPr>
            <a:r>
              <a:rPr lang="en-US" b="1"/>
              <a:t>Rollback work</a:t>
            </a:r>
            <a:r>
              <a:rPr lang="en-US"/>
              <a:t> causes current transaction to abort.</a:t>
            </a:r>
          </a:p>
          <a:p>
            <a:pPr>
              <a:lnSpc>
                <a:spcPct val="90000"/>
              </a:lnSpc>
            </a:pPr>
            <a:r>
              <a:rPr lang="en-US"/>
              <a:t>Levels of consistency specified by SQL-92:</a:t>
            </a:r>
          </a:p>
          <a:p>
            <a:pPr lvl="1">
              <a:lnSpc>
                <a:spcPct val="90000"/>
              </a:lnSpc>
            </a:pPr>
            <a:r>
              <a:rPr lang="en-US" b="1"/>
              <a:t>Serializable </a:t>
            </a:r>
            <a:r>
              <a:rPr lang="en-US"/>
              <a:t>— default</a:t>
            </a:r>
          </a:p>
          <a:p>
            <a:pPr lvl="1">
              <a:lnSpc>
                <a:spcPct val="90000"/>
              </a:lnSpc>
            </a:pPr>
            <a:r>
              <a:rPr lang="en-US" b="1"/>
              <a:t>Repeatable read</a:t>
            </a:r>
          </a:p>
          <a:p>
            <a:pPr lvl="1">
              <a:lnSpc>
                <a:spcPct val="90000"/>
              </a:lnSpc>
            </a:pPr>
            <a:r>
              <a:rPr lang="en-US" b="1"/>
              <a:t>Read committed</a:t>
            </a:r>
          </a:p>
          <a:p>
            <a:pPr lvl="1">
              <a:lnSpc>
                <a:spcPct val="90000"/>
              </a:lnSpc>
            </a:pPr>
            <a:r>
              <a:rPr lang="en-US" b="1"/>
              <a:t>Read uncommitted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Levels of Consistency in SQL-92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8700" y="1016000"/>
            <a:ext cx="7620000" cy="4114800"/>
          </a:xfrm>
        </p:spPr>
        <p:txBody>
          <a:bodyPr/>
          <a:lstStyle/>
          <a:p>
            <a:r>
              <a:rPr lang="en-US" b="1"/>
              <a:t>Serializable </a:t>
            </a:r>
            <a:r>
              <a:rPr lang="en-US"/>
              <a:t>— default</a:t>
            </a:r>
          </a:p>
          <a:p>
            <a:r>
              <a:rPr lang="en-US" b="1"/>
              <a:t>Repeatable read </a:t>
            </a:r>
            <a:r>
              <a:rPr lang="en-US"/>
              <a:t>—</a:t>
            </a:r>
            <a:r>
              <a:rPr lang="en-US" b="1"/>
              <a:t> </a:t>
            </a:r>
            <a:r>
              <a:rPr lang="en-US"/>
              <a:t>only committed records to be read, repeated reads of same record must return same value.  However, a transaction may not be serializable – it may find some records inserted by a transaction but not find others.</a:t>
            </a:r>
          </a:p>
          <a:p>
            <a:r>
              <a:rPr lang="en-US" b="1"/>
              <a:t>Read committed </a:t>
            </a:r>
            <a:r>
              <a:rPr lang="en-US"/>
              <a:t>—</a:t>
            </a:r>
            <a:r>
              <a:rPr lang="en-US" b="1"/>
              <a:t> </a:t>
            </a:r>
            <a:r>
              <a:rPr lang="en-US"/>
              <a:t>only committed records can be read, but successive reads of record may return different (but committed) values.</a:t>
            </a:r>
          </a:p>
          <a:p>
            <a:r>
              <a:rPr lang="en-US" b="1"/>
              <a:t>Read uncommitted</a:t>
            </a:r>
            <a:r>
              <a:rPr lang="en-US"/>
              <a:t> —</a:t>
            </a:r>
            <a:r>
              <a:rPr lang="en-US" b="1"/>
              <a:t> </a:t>
            </a:r>
            <a:r>
              <a:rPr lang="en-US"/>
              <a:t>even uncommitted records may be read. </a:t>
            </a:r>
            <a:endParaRPr lang="en-US" b="1"/>
          </a:p>
        </p:txBody>
      </p:sp>
      <p:sp>
        <p:nvSpPr>
          <p:cNvPr id="406532" name="Text Box 4"/>
          <p:cNvSpPr txBox="1">
            <a:spLocks noChangeArrowheads="1"/>
          </p:cNvSpPr>
          <p:nvPr/>
        </p:nvSpPr>
        <p:spPr bwMode="auto">
          <a:xfrm>
            <a:off x="931863" y="4848225"/>
            <a:ext cx="75961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Lower degrees of consistency useful for gathering approximate</a:t>
            </a:r>
            <a:br>
              <a:rPr lang="en-US" sz="2000"/>
            </a:br>
            <a:r>
              <a:rPr lang="en-US" sz="2000"/>
              <a:t>information about the database, e.g., statistics for query optimizer.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for Serializability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1575" y="904875"/>
            <a:ext cx="6724650" cy="31051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Consider some schedule of a set of transactions </a:t>
            </a:r>
            <a:r>
              <a:rPr lang="en-US" i="1"/>
              <a:t>T</a:t>
            </a:r>
            <a:r>
              <a:rPr lang="en-US" baseline="-25000"/>
              <a:t>1</a:t>
            </a:r>
            <a:r>
              <a:rPr lang="en-US"/>
              <a:t>, </a:t>
            </a:r>
            <a:r>
              <a:rPr lang="en-US" i="1"/>
              <a:t>T</a:t>
            </a:r>
            <a:r>
              <a:rPr lang="en-US" baseline="-25000"/>
              <a:t>2</a:t>
            </a:r>
            <a:r>
              <a:rPr lang="en-US"/>
              <a:t>, ..., </a:t>
            </a:r>
            <a:r>
              <a:rPr lang="en-US" i="1"/>
              <a:t>T</a:t>
            </a:r>
            <a:r>
              <a:rPr lang="en-US" i="1" baseline="-25000"/>
              <a:t>n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b="1">
                <a:solidFill>
                  <a:schemeClr val="tx2"/>
                </a:solidFill>
              </a:rPr>
              <a:t>Precedence graph</a:t>
            </a:r>
            <a:r>
              <a:rPr lang="en-US" i="1"/>
              <a:t> </a:t>
            </a:r>
            <a:r>
              <a:rPr lang="en-US"/>
              <a:t>— a direct graph where the vertices are the transactions (names).</a:t>
            </a:r>
          </a:p>
          <a:p>
            <a:pPr>
              <a:lnSpc>
                <a:spcPct val="90000"/>
              </a:lnSpc>
            </a:pPr>
            <a:r>
              <a:rPr lang="en-US"/>
              <a:t>We draw an arc from </a:t>
            </a:r>
            <a:r>
              <a:rPr lang="en-US" i="1"/>
              <a:t>T</a:t>
            </a:r>
            <a:r>
              <a:rPr lang="en-US" i="1" baseline="-25000"/>
              <a:t>i</a:t>
            </a:r>
            <a:r>
              <a:rPr lang="en-US" i="1"/>
              <a:t> </a:t>
            </a:r>
            <a:r>
              <a:rPr lang="en-US"/>
              <a:t>to </a:t>
            </a:r>
            <a:r>
              <a:rPr lang="en-US" i="1"/>
              <a:t>T</a:t>
            </a:r>
            <a:r>
              <a:rPr lang="en-US" i="1" baseline="-25000"/>
              <a:t>j</a:t>
            </a:r>
            <a:r>
              <a:rPr lang="en-US" i="1"/>
              <a:t> </a:t>
            </a:r>
            <a:r>
              <a:rPr lang="en-US"/>
              <a:t>if the two transaction conflict, and </a:t>
            </a:r>
            <a:r>
              <a:rPr lang="en-US" i="1"/>
              <a:t>T</a:t>
            </a:r>
            <a:r>
              <a:rPr lang="en-US" i="1" baseline="-25000"/>
              <a:t>i</a:t>
            </a:r>
            <a:r>
              <a:rPr lang="en-US" i="1"/>
              <a:t> </a:t>
            </a:r>
            <a:r>
              <a:rPr lang="en-US"/>
              <a:t>accessed the data item on which the conflict arose earlier.</a:t>
            </a:r>
          </a:p>
          <a:p>
            <a:pPr>
              <a:lnSpc>
                <a:spcPct val="90000"/>
              </a:lnSpc>
            </a:pPr>
            <a:r>
              <a:rPr lang="en-US"/>
              <a:t>We may label the arc by the item that was accessed.</a:t>
            </a:r>
          </a:p>
          <a:p>
            <a:pPr>
              <a:lnSpc>
                <a:spcPct val="90000"/>
              </a:lnSpc>
            </a:pPr>
            <a:r>
              <a:rPr lang="en-US" b="1"/>
              <a:t>Example 1</a:t>
            </a:r>
            <a:endParaRPr lang="en-US"/>
          </a:p>
        </p:txBody>
      </p:sp>
      <p:sp>
        <p:nvSpPr>
          <p:cNvPr id="407557" name="Text Box 5"/>
          <p:cNvSpPr txBox="1">
            <a:spLocks noChangeArrowheads="1"/>
          </p:cNvSpPr>
          <p:nvPr/>
        </p:nvSpPr>
        <p:spPr bwMode="auto">
          <a:xfrm>
            <a:off x="4203700" y="381317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407558" name="Text Box 6"/>
          <p:cNvSpPr txBox="1">
            <a:spLocks noChangeArrowheads="1"/>
          </p:cNvSpPr>
          <p:nvPr/>
        </p:nvSpPr>
        <p:spPr bwMode="auto">
          <a:xfrm>
            <a:off x="4225925" y="609282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y</a:t>
            </a:r>
          </a:p>
        </p:txBody>
      </p:sp>
      <p:pic>
        <p:nvPicPr>
          <p:cNvPr id="407559" name="Picture 7"/>
          <p:cNvPicPr>
            <a:picLocks noChangeAspect="1" noChangeArrowheads="1"/>
          </p:cNvPicPr>
          <p:nvPr/>
        </p:nvPicPr>
        <p:blipFill>
          <a:blip r:embed="rId2"/>
          <a:srcRect l="3346" t="19948" r="4724" b="19948"/>
          <a:stretch>
            <a:fillRect/>
          </a:stretch>
        </p:blipFill>
        <p:spPr bwMode="auto">
          <a:xfrm>
            <a:off x="2946400" y="4362450"/>
            <a:ext cx="2679700" cy="131445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Schedule (Schedule A)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2063" y="731838"/>
            <a:ext cx="6724650" cy="4114800"/>
          </a:xfrm>
        </p:spPr>
        <p:txBody>
          <a:bodyPr/>
          <a:lstStyle/>
          <a:p>
            <a:pPr marL="346075" indent="0">
              <a:lnSpc>
                <a:spcPct val="110000"/>
              </a:lnSpc>
              <a:buFont typeface="Monotype Sorts" pitchFamily="2" charset="2"/>
              <a:buNone/>
              <a:tabLst>
                <a:tab pos="635000" algn="l"/>
                <a:tab pos="1485900" algn="l"/>
                <a:tab pos="1717675" algn="l"/>
                <a:tab pos="2684463" algn="l"/>
                <a:tab pos="2973388" algn="l"/>
                <a:tab pos="3767138" algn="l"/>
                <a:tab pos="3940175" algn="l"/>
                <a:tab pos="4805363" algn="l"/>
                <a:tab pos="4978400" algn="l"/>
              </a:tabLst>
            </a:pPr>
            <a:r>
              <a:rPr lang="en-US"/>
              <a:t>	</a:t>
            </a:r>
            <a:r>
              <a:rPr lang="en-US" i="1"/>
              <a:t>T</a:t>
            </a:r>
            <a:r>
              <a:rPr lang="en-US" baseline="-25000"/>
              <a:t>1		 </a:t>
            </a:r>
            <a:r>
              <a:rPr lang="en-US" i="1"/>
              <a:t>T</a:t>
            </a:r>
            <a:r>
              <a:rPr lang="en-US" baseline="-25000"/>
              <a:t>2		 </a:t>
            </a:r>
            <a:r>
              <a:rPr lang="en-US" i="1"/>
              <a:t>T</a:t>
            </a:r>
            <a:r>
              <a:rPr lang="en-US" baseline="-25000"/>
              <a:t>3		 </a:t>
            </a:r>
            <a:r>
              <a:rPr lang="en-US" i="1"/>
              <a:t>T</a:t>
            </a:r>
            <a:r>
              <a:rPr lang="en-US" baseline="-25000"/>
              <a:t>4		 </a:t>
            </a:r>
            <a:r>
              <a:rPr lang="en-US" i="1"/>
              <a:t>T</a:t>
            </a:r>
            <a:r>
              <a:rPr lang="en-US" baseline="-25000"/>
              <a:t>5</a:t>
            </a:r>
            <a:r>
              <a:rPr lang="en-US"/>
              <a:t/>
            </a:r>
            <a:br>
              <a:rPr lang="en-US"/>
            </a:br>
            <a:r>
              <a:rPr lang="en-US"/>
              <a:t>		read(X)</a:t>
            </a:r>
            <a:br>
              <a:rPr lang="en-US"/>
            </a:br>
            <a:r>
              <a:rPr lang="en-US"/>
              <a:t>read(Y)</a:t>
            </a:r>
            <a:br>
              <a:rPr lang="en-US"/>
            </a:br>
            <a:r>
              <a:rPr lang="en-US"/>
              <a:t>read(Z)</a:t>
            </a:r>
            <a:br>
              <a:rPr lang="en-US"/>
            </a:br>
            <a:r>
              <a:rPr lang="en-US"/>
              <a:t>								read(V)</a:t>
            </a:r>
            <a:br>
              <a:rPr lang="en-US"/>
            </a:br>
            <a:r>
              <a:rPr lang="en-US"/>
              <a:t>								read(W)</a:t>
            </a:r>
            <a:br>
              <a:rPr lang="en-US"/>
            </a:br>
            <a:r>
              <a:rPr lang="en-US"/>
              <a:t>								read(W)</a:t>
            </a:r>
            <a:br>
              <a:rPr lang="en-US"/>
            </a:br>
            <a:r>
              <a:rPr lang="en-US"/>
              <a:t>		read(Y)</a:t>
            </a:r>
            <a:br>
              <a:rPr lang="en-US"/>
            </a:br>
            <a:r>
              <a:rPr lang="en-US"/>
              <a:t>		write(Y)</a:t>
            </a:r>
            <a:br>
              <a:rPr lang="en-US"/>
            </a:br>
            <a:r>
              <a:rPr lang="en-US"/>
              <a:t>				write(Z)</a:t>
            </a:r>
            <a:br>
              <a:rPr lang="en-US"/>
            </a:br>
            <a:r>
              <a:rPr lang="en-US"/>
              <a:t>read(U)</a:t>
            </a:r>
            <a:br>
              <a:rPr lang="en-US"/>
            </a:br>
            <a:r>
              <a:rPr lang="en-US"/>
              <a:t>						read(Y)</a:t>
            </a:r>
            <a:br>
              <a:rPr lang="en-US"/>
            </a:br>
            <a:r>
              <a:rPr lang="en-US"/>
              <a:t>						write(Y)</a:t>
            </a:r>
            <a:br>
              <a:rPr lang="en-US"/>
            </a:br>
            <a:r>
              <a:rPr lang="en-US"/>
              <a:t>						read(Z)</a:t>
            </a:r>
            <a:br>
              <a:rPr lang="en-US"/>
            </a:br>
            <a:r>
              <a:rPr lang="en-US"/>
              <a:t>						write(Z)</a:t>
            </a:r>
          </a:p>
          <a:p>
            <a:pPr marL="346075" indent="0">
              <a:lnSpc>
                <a:spcPct val="110000"/>
              </a:lnSpc>
              <a:buFont typeface="Monotype Sorts" pitchFamily="2" charset="2"/>
              <a:buNone/>
              <a:tabLst>
                <a:tab pos="635000" algn="l"/>
                <a:tab pos="1485900" algn="l"/>
                <a:tab pos="1717675" algn="l"/>
                <a:tab pos="2684463" algn="l"/>
                <a:tab pos="2973388" algn="l"/>
                <a:tab pos="3767138" algn="l"/>
                <a:tab pos="3940175" algn="l"/>
                <a:tab pos="4805363" algn="l"/>
                <a:tab pos="4978400" algn="l"/>
              </a:tabLst>
            </a:pPr>
            <a:r>
              <a:rPr lang="en-US"/>
              <a:t>read(U)</a:t>
            </a:r>
            <a:br>
              <a:rPr lang="en-US"/>
            </a:br>
            <a:r>
              <a:rPr lang="en-US"/>
              <a:t>write(U)</a:t>
            </a:r>
            <a:endParaRPr lang="en-US" baseline="-25000"/>
          </a:p>
        </p:txBody>
      </p:sp>
      <p:sp>
        <p:nvSpPr>
          <p:cNvPr id="408580" name="Line 4"/>
          <p:cNvSpPr>
            <a:spLocks noChangeShapeType="1"/>
          </p:cNvSpPr>
          <p:nvPr/>
        </p:nvSpPr>
        <p:spPr bwMode="auto">
          <a:xfrm>
            <a:off x="1616075" y="1135063"/>
            <a:ext cx="5408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8581" name="Line 5"/>
          <p:cNvSpPr>
            <a:spLocks noChangeShapeType="1"/>
          </p:cNvSpPr>
          <p:nvPr/>
        </p:nvSpPr>
        <p:spPr bwMode="auto">
          <a:xfrm>
            <a:off x="1595438" y="769938"/>
            <a:ext cx="0" cy="581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8582" name="Line 6"/>
          <p:cNvSpPr>
            <a:spLocks noChangeShapeType="1"/>
          </p:cNvSpPr>
          <p:nvPr/>
        </p:nvSpPr>
        <p:spPr bwMode="auto">
          <a:xfrm>
            <a:off x="2732088" y="769938"/>
            <a:ext cx="0" cy="581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8583" name="Line 7"/>
          <p:cNvSpPr>
            <a:spLocks noChangeShapeType="1"/>
          </p:cNvSpPr>
          <p:nvPr/>
        </p:nvSpPr>
        <p:spPr bwMode="auto">
          <a:xfrm>
            <a:off x="3854450" y="769938"/>
            <a:ext cx="0" cy="580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8584" name="Line 8"/>
          <p:cNvSpPr>
            <a:spLocks noChangeShapeType="1"/>
          </p:cNvSpPr>
          <p:nvPr/>
        </p:nvSpPr>
        <p:spPr bwMode="auto">
          <a:xfrm>
            <a:off x="4919663" y="769938"/>
            <a:ext cx="0" cy="582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8585" name="Line 9"/>
          <p:cNvSpPr>
            <a:spLocks noChangeShapeType="1"/>
          </p:cNvSpPr>
          <p:nvPr/>
        </p:nvSpPr>
        <p:spPr bwMode="auto">
          <a:xfrm>
            <a:off x="5970588" y="769938"/>
            <a:ext cx="0" cy="586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8586" name="Line 10"/>
          <p:cNvSpPr>
            <a:spLocks noChangeShapeType="1"/>
          </p:cNvSpPr>
          <p:nvPr/>
        </p:nvSpPr>
        <p:spPr bwMode="auto">
          <a:xfrm>
            <a:off x="7035800" y="769938"/>
            <a:ext cx="0" cy="5857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ACID Properties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4413" y="1214438"/>
            <a:ext cx="7262812" cy="48641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>
                <a:solidFill>
                  <a:schemeClr val="tx2"/>
                </a:solidFill>
              </a:rPr>
              <a:t>Atomicity</a:t>
            </a:r>
            <a:r>
              <a:rPr lang="en-US" b="1"/>
              <a:t>. </a:t>
            </a:r>
            <a:r>
              <a:rPr lang="en-US"/>
              <a:t> Either all operations of the transaction are properly reflected in the database or none are.</a:t>
            </a:r>
          </a:p>
          <a:p>
            <a:pPr>
              <a:lnSpc>
                <a:spcPct val="90000"/>
              </a:lnSpc>
            </a:pPr>
            <a:r>
              <a:rPr lang="en-US" b="1">
                <a:solidFill>
                  <a:schemeClr val="tx2"/>
                </a:solidFill>
              </a:rPr>
              <a:t>Consistency</a:t>
            </a:r>
            <a:r>
              <a:rPr lang="en-US" b="1"/>
              <a:t>.</a:t>
            </a:r>
            <a:r>
              <a:rPr lang="en-US"/>
              <a:t>  Execution of a transaction in isolation preserves the consistency of the database.</a:t>
            </a:r>
          </a:p>
          <a:p>
            <a:pPr>
              <a:lnSpc>
                <a:spcPct val="90000"/>
              </a:lnSpc>
            </a:pPr>
            <a:r>
              <a:rPr lang="en-US" b="1">
                <a:solidFill>
                  <a:schemeClr val="tx2"/>
                </a:solidFill>
              </a:rPr>
              <a:t>Isolation</a:t>
            </a:r>
            <a:r>
              <a:rPr lang="en-US" b="1"/>
              <a:t>.</a:t>
            </a:r>
            <a:r>
              <a:rPr lang="en-US"/>
              <a:t>  Although multiple transactions may execute concurrently, each transaction must be unaware of other concurrently executing transactions.  Intermediate transaction results must be hidden from other concurrently executed transactions.  </a:t>
            </a:r>
          </a:p>
          <a:p>
            <a:pPr lvl="1">
              <a:lnSpc>
                <a:spcPct val="90000"/>
              </a:lnSpc>
            </a:pPr>
            <a:r>
              <a:rPr lang="en-US"/>
              <a:t>That is, for every pair of transactions </a:t>
            </a:r>
            <a:r>
              <a:rPr lang="en-US" i="1"/>
              <a:t>T</a:t>
            </a:r>
            <a:r>
              <a:rPr lang="en-US" i="1" baseline="-25000"/>
              <a:t>i</a:t>
            </a:r>
            <a:r>
              <a:rPr lang="en-US" i="1"/>
              <a:t> </a:t>
            </a:r>
            <a:r>
              <a:rPr lang="en-US"/>
              <a:t>and </a:t>
            </a:r>
            <a:r>
              <a:rPr lang="en-US" i="1"/>
              <a:t>T</a:t>
            </a:r>
            <a:r>
              <a:rPr lang="en-US" i="1" baseline="-25000"/>
              <a:t>j</a:t>
            </a:r>
            <a:r>
              <a:rPr lang="en-US" i="1"/>
              <a:t>, </a:t>
            </a:r>
            <a:r>
              <a:rPr lang="en-US"/>
              <a:t>it appears to </a:t>
            </a:r>
            <a:r>
              <a:rPr lang="en-US" i="1"/>
              <a:t>T</a:t>
            </a:r>
            <a:r>
              <a:rPr lang="en-US" i="1" baseline="-25000"/>
              <a:t>i</a:t>
            </a:r>
            <a:r>
              <a:rPr lang="en-US" i="1"/>
              <a:t> </a:t>
            </a:r>
            <a:r>
              <a:rPr lang="en-US"/>
              <a:t>that either </a:t>
            </a:r>
            <a:r>
              <a:rPr lang="en-US" i="1"/>
              <a:t>T</a:t>
            </a:r>
            <a:r>
              <a:rPr lang="en-US" i="1" baseline="-25000"/>
              <a:t>j</a:t>
            </a:r>
            <a:r>
              <a:rPr lang="en-US" i="1"/>
              <a:t>, </a:t>
            </a:r>
            <a:r>
              <a:rPr lang="en-US"/>
              <a:t>finished execution before </a:t>
            </a:r>
            <a:r>
              <a:rPr lang="en-US" i="1"/>
              <a:t>T</a:t>
            </a:r>
            <a:r>
              <a:rPr lang="en-US" i="1" baseline="-25000"/>
              <a:t>i</a:t>
            </a:r>
            <a:r>
              <a:rPr lang="en-US"/>
              <a:t> started, or </a:t>
            </a:r>
            <a:r>
              <a:rPr lang="en-US" i="1"/>
              <a:t>T</a:t>
            </a:r>
            <a:r>
              <a:rPr lang="en-US" i="1" baseline="-25000"/>
              <a:t>j</a:t>
            </a:r>
            <a:r>
              <a:rPr lang="en-US"/>
              <a:t> started execution after </a:t>
            </a:r>
            <a:r>
              <a:rPr lang="en-US" i="1"/>
              <a:t>T</a:t>
            </a:r>
            <a:r>
              <a:rPr lang="en-US" i="1" baseline="-25000"/>
              <a:t>i</a:t>
            </a:r>
            <a:r>
              <a:rPr lang="en-US"/>
              <a:t> finished.</a:t>
            </a:r>
          </a:p>
          <a:p>
            <a:pPr>
              <a:lnSpc>
                <a:spcPct val="90000"/>
              </a:lnSpc>
            </a:pPr>
            <a:r>
              <a:rPr lang="en-US" b="1">
                <a:solidFill>
                  <a:schemeClr val="tx2"/>
                </a:solidFill>
              </a:rPr>
              <a:t>Durability</a:t>
            </a:r>
            <a:r>
              <a:rPr lang="en-US" b="1"/>
              <a:t>.  </a:t>
            </a:r>
            <a:r>
              <a:rPr lang="en-US"/>
              <a:t>After a transaction completes successfully, the changes it has made to the database persist, even if there are system failures. </a:t>
            </a:r>
            <a:endParaRPr lang="en-US" i="1"/>
          </a:p>
        </p:txBody>
      </p:sp>
      <p:sp>
        <p:nvSpPr>
          <p:cNvPr id="381956" name="Text Box 4"/>
          <p:cNvSpPr txBox="1">
            <a:spLocks noChangeArrowheads="1"/>
          </p:cNvSpPr>
          <p:nvPr/>
        </p:nvSpPr>
        <p:spPr bwMode="auto">
          <a:xfrm>
            <a:off x="952500" y="852488"/>
            <a:ext cx="7356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To preserve integrity of data, the database system must ensure: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Precedence Graph for Schedule A</a:t>
            </a:r>
          </a:p>
        </p:txBody>
      </p:sp>
      <p:sp>
        <p:nvSpPr>
          <p:cNvPr id="409605" name="Text Box 5"/>
          <p:cNvSpPr txBox="1">
            <a:spLocks noChangeArrowheads="1"/>
          </p:cNvSpPr>
          <p:nvPr/>
        </p:nvSpPr>
        <p:spPr bwMode="auto">
          <a:xfrm>
            <a:off x="3179763" y="4210050"/>
            <a:ext cx="552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i="1"/>
              <a:t>T</a:t>
            </a:r>
            <a:r>
              <a:rPr lang="en-US" sz="2400" baseline="-25000"/>
              <a:t>3</a:t>
            </a:r>
            <a:endParaRPr lang="en-US" sz="2400" i="1"/>
          </a:p>
        </p:txBody>
      </p:sp>
      <p:sp>
        <p:nvSpPr>
          <p:cNvPr id="409612" name="Arc 12"/>
          <p:cNvSpPr>
            <a:spLocks/>
          </p:cNvSpPr>
          <p:nvPr/>
        </p:nvSpPr>
        <p:spPr bwMode="auto">
          <a:xfrm rot="10800000">
            <a:off x="3665538" y="4267200"/>
            <a:ext cx="1573212" cy="476250"/>
          </a:xfrm>
          <a:custGeom>
            <a:avLst/>
            <a:gdLst>
              <a:gd name="G0" fmla="+- 20539 0 0"/>
              <a:gd name="G1" fmla="+- 21600 0 0"/>
              <a:gd name="G2" fmla="+- 21600 0 0"/>
              <a:gd name="T0" fmla="*/ 0 w 36403"/>
              <a:gd name="T1" fmla="*/ 14914 h 21600"/>
              <a:gd name="T2" fmla="*/ 36403 w 36403"/>
              <a:gd name="T3" fmla="*/ 6941 h 21600"/>
              <a:gd name="T4" fmla="*/ 20539 w 36403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403" h="21600" fill="none" extrusionOk="0">
                <a:moveTo>
                  <a:pt x="-1" y="14913"/>
                </a:moveTo>
                <a:cubicBezTo>
                  <a:pt x="2895" y="6020"/>
                  <a:pt x="11185" y="-1"/>
                  <a:pt x="20539" y="0"/>
                </a:cubicBezTo>
                <a:cubicBezTo>
                  <a:pt x="26563" y="0"/>
                  <a:pt x="32314" y="2516"/>
                  <a:pt x="36403" y="6940"/>
                </a:cubicBezTo>
              </a:path>
              <a:path w="36403" h="21600" stroke="0" extrusionOk="0">
                <a:moveTo>
                  <a:pt x="-1" y="14913"/>
                </a:moveTo>
                <a:cubicBezTo>
                  <a:pt x="2895" y="6020"/>
                  <a:pt x="11185" y="-1"/>
                  <a:pt x="20539" y="0"/>
                </a:cubicBezTo>
                <a:cubicBezTo>
                  <a:pt x="26563" y="0"/>
                  <a:pt x="32314" y="2516"/>
                  <a:pt x="36403" y="6940"/>
                </a:cubicBezTo>
                <a:lnTo>
                  <a:pt x="20539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arrow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613" name="Text Box 13"/>
          <p:cNvSpPr txBox="1">
            <a:spLocks noChangeArrowheads="1"/>
          </p:cNvSpPr>
          <p:nvPr/>
        </p:nvSpPr>
        <p:spPr bwMode="auto">
          <a:xfrm>
            <a:off x="5135563" y="4030663"/>
            <a:ext cx="552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i="1"/>
              <a:t>T</a:t>
            </a:r>
            <a:r>
              <a:rPr lang="en-US" sz="2400" baseline="-25000"/>
              <a:t>4</a:t>
            </a:r>
            <a:endParaRPr lang="en-US" sz="2400" i="1"/>
          </a:p>
        </p:txBody>
      </p:sp>
      <p:sp>
        <p:nvSpPr>
          <p:cNvPr id="409616" name="Text Box 16"/>
          <p:cNvSpPr txBox="1">
            <a:spLocks noChangeArrowheads="1"/>
          </p:cNvSpPr>
          <p:nvPr/>
        </p:nvSpPr>
        <p:spPr bwMode="auto">
          <a:xfrm>
            <a:off x="2944813" y="2025650"/>
            <a:ext cx="552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i="1"/>
              <a:t>T</a:t>
            </a:r>
            <a:r>
              <a:rPr lang="en-US" sz="2400" baseline="-25000"/>
              <a:t>1</a:t>
            </a:r>
            <a:endParaRPr lang="en-US" sz="2400" i="1"/>
          </a:p>
        </p:txBody>
      </p:sp>
      <p:sp>
        <p:nvSpPr>
          <p:cNvPr id="409617" name="Arc 17"/>
          <p:cNvSpPr>
            <a:spLocks/>
          </p:cNvSpPr>
          <p:nvPr/>
        </p:nvSpPr>
        <p:spPr bwMode="auto">
          <a:xfrm rot="16200000" flipV="1">
            <a:off x="4650582" y="2959894"/>
            <a:ext cx="1465262" cy="558800"/>
          </a:xfrm>
          <a:custGeom>
            <a:avLst/>
            <a:gdLst>
              <a:gd name="G0" fmla="+- 17210 0 0"/>
              <a:gd name="G1" fmla="+- 21600 0 0"/>
              <a:gd name="G2" fmla="+- 21600 0 0"/>
              <a:gd name="T0" fmla="*/ 0 w 33913"/>
              <a:gd name="T1" fmla="*/ 8547 h 21600"/>
              <a:gd name="T2" fmla="*/ 33913 w 33913"/>
              <a:gd name="T3" fmla="*/ 7904 h 21600"/>
              <a:gd name="T4" fmla="*/ 17210 w 33913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913" h="21600" fill="none" extrusionOk="0">
                <a:moveTo>
                  <a:pt x="0" y="8547"/>
                </a:moveTo>
                <a:cubicBezTo>
                  <a:pt x="4083" y="3162"/>
                  <a:pt x="10452" y="-1"/>
                  <a:pt x="17210" y="0"/>
                </a:cubicBezTo>
                <a:cubicBezTo>
                  <a:pt x="23680" y="0"/>
                  <a:pt x="29810" y="2900"/>
                  <a:pt x="33912" y="7904"/>
                </a:cubicBezTo>
              </a:path>
              <a:path w="33913" h="21600" stroke="0" extrusionOk="0">
                <a:moveTo>
                  <a:pt x="0" y="8547"/>
                </a:moveTo>
                <a:cubicBezTo>
                  <a:pt x="4083" y="3162"/>
                  <a:pt x="10452" y="-1"/>
                  <a:pt x="17210" y="0"/>
                </a:cubicBezTo>
                <a:cubicBezTo>
                  <a:pt x="23680" y="0"/>
                  <a:pt x="29810" y="2900"/>
                  <a:pt x="33912" y="7904"/>
                </a:cubicBezTo>
                <a:lnTo>
                  <a:pt x="1721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arrow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619" name="Text Box 19"/>
          <p:cNvSpPr txBox="1">
            <a:spLocks noChangeArrowheads="1"/>
          </p:cNvSpPr>
          <p:nvPr/>
        </p:nvSpPr>
        <p:spPr bwMode="auto">
          <a:xfrm>
            <a:off x="5057775" y="2025650"/>
            <a:ext cx="552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i="1"/>
              <a:t>T</a:t>
            </a:r>
            <a:r>
              <a:rPr lang="en-US" sz="2400" baseline="-25000"/>
              <a:t>2</a:t>
            </a:r>
            <a:endParaRPr lang="en-US" sz="2400" i="1"/>
          </a:p>
        </p:txBody>
      </p:sp>
      <p:sp>
        <p:nvSpPr>
          <p:cNvPr id="409620" name="Arc 20"/>
          <p:cNvSpPr>
            <a:spLocks/>
          </p:cNvSpPr>
          <p:nvPr/>
        </p:nvSpPr>
        <p:spPr bwMode="auto">
          <a:xfrm rot="10800000" flipV="1">
            <a:off x="3400425" y="1879600"/>
            <a:ext cx="1716088" cy="547688"/>
          </a:xfrm>
          <a:custGeom>
            <a:avLst/>
            <a:gdLst>
              <a:gd name="G0" fmla="+- 20539 0 0"/>
              <a:gd name="G1" fmla="+- 21600 0 0"/>
              <a:gd name="G2" fmla="+- 21600 0 0"/>
              <a:gd name="T0" fmla="*/ 0 w 39702"/>
              <a:gd name="T1" fmla="*/ 14914 h 21600"/>
              <a:gd name="T2" fmla="*/ 39702 w 39702"/>
              <a:gd name="T3" fmla="*/ 11633 h 21600"/>
              <a:gd name="T4" fmla="*/ 20539 w 3970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702" h="21600" fill="none" extrusionOk="0">
                <a:moveTo>
                  <a:pt x="-1" y="14913"/>
                </a:moveTo>
                <a:cubicBezTo>
                  <a:pt x="2895" y="6020"/>
                  <a:pt x="11185" y="-1"/>
                  <a:pt x="20539" y="0"/>
                </a:cubicBezTo>
                <a:cubicBezTo>
                  <a:pt x="28596" y="0"/>
                  <a:pt x="35984" y="4484"/>
                  <a:pt x="39701" y="11633"/>
                </a:cubicBezTo>
              </a:path>
              <a:path w="39702" h="21600" stroke="0" extrusionOk="0">
                <a:moveTo>
                  <a:pt x="-1" y="14913"/>
                </a:moveTo>
                <a:cubicBezTo>
                  <a:pt x="2895" y="6020"/>
                  <a:pt x="11185" y="-1"/>
                  <a:pt x="20539" y="0"/>
                </a:cubicBezTo>
                <a:cubicBezTo>
                  <a:pt x="28596" y="0"/>
                  <a:pt x="35984" y="4484"/>
                  <a:pt x="39701" y="11633"/>
                </a:cubicBezTo>
                <a:lnTo>
                  <a:pt x="20539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arrow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625" name="Arc 25"/>
          <p:cNvSpPr>
            <a:spLocks/>
          </p:cNvSpPr>
          <p:nvPr/>
        </p:nvSpPr>
        <p:spPr bwMode="auto">
          <a:xfrm rot="16200000">
            <a:off x="2218531" y="3085307"/>
            <a:ext cx="1827213" cy="4445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44 w 42266"/>
              <a:gd name="T1" fmla="*/ 22982 h 22982"/>
              <a:gd name="T2" fmla="*/ 42266 w 42266"/>
              <a:gd name="T3" fmla="*/ 15316 h 22982"/>
              <a:gd name="T4" fmla="*/ 21600 w 42266"/>
              <a:gd name="T5" fmla="*/ 21600 h 22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266" h="22982" fill="none" extrusionOk="0">
                <a:moveTo>
                  <a:pt x="44" y="22981"/>
                </a:moveTo>
                <a:cubicBezTo>
                  <a:pt x="14" y="22521"/>
                  <a:pt x="0" y="2206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1108" y="-1"/>
                  <a:pt x="39499" y="6218"/>
                  <a:pt x="42265" y="15316"/>
                </a:cubicBezTo>
              </a:path>
              <a:path w="42266" h="22982" stroke="0" extrusionOk="0">
                <a:moveTo>
                  <a:pt x="44" y="22981"/>
                </a:moveTo>
                <a:cubicBezTo>
                  <a:pt x="14" y="22521"/>
                  <a:pt x="0" y="2206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1108" y="-1"/>
                  <a:pt x="39499" y="6218"/>
                  <a:pt x="42265" y="15316"/>
                </a:cubicBezTo>
                <a:lnTo>
                  <a:pt x="2160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arrow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for Conflict Serializability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schedule is conflict serializable if and only if its precedence graph is acyclic.</a:t>
            </a:r>
          </a:p>
          <a:p>
            <a:r>
              <a:rPr lang="en-US"/>
              <a:t>Cycle-detection algorithms exist which take order 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 time, where </a:t>
            </a:r>
            <a:r>
              <a:rPr lang="en-US" i="1"/>
              <a:t>n </a:t>
            </a:r>
            <a:r>
              <a:rPr lang="en-US"/>
              <a:t>is the number of vertices in the graph.  (Better algorithms take order </a:t>
            </a:r>
            <a:r>
              <a:rPr lang="en-US" i="1"/>
              <a:t>n</a:t>
            </a:r>
            <a:r>
              <a:rPr lang="en-US"/>
              <a:t> + </a:t>
            </a:r>
            <a:r>
              <a:rPr lang="en-US" i="1"/>
              <a:t>e</a:t>
            </a:r>
            <a:r>
              <a:rPr lang="en-US"/>
              <a:t> where </a:t>
            </a:r>
            <a:r>
              <a:rPr lang="en-US" i="1"/>
              <a:t>e</a:t>
            </a:r>
            <a:r>
              <a:rPr lang="en-US"/>
              <a:t> is the number of edges.)</a:t>
            </a:r>
          </a:p>
          <a:p>
            <a:r>
              <a:rPr lang="en-US"/>
              <a:t>If precedence graph is acyclic, the serializability order can be obtained by a </a:t>
            </a:r>
            <a:r>
              <a:rPr lang="en-US" i="1">
                <a:solidFill>
                  <a:schemeClr val="tx2"/>
                </a:solidFill>
              </a:rPr>
              <a:t>topological sorting</a:t>
            </a:r>
            <a:r>
              <a:rPr lang="en-US"/>
              <a:t> of the graph.  This is a linear order consistent with the partial order of the graph.</a:t>
            </a:r>
            <a:br>
              <a:rPr lang="en-US"/>
            </a:br>
            <a:r>
              <a:rPr lang="en-US"/>
              <a:t>For example, a serializability order for Schedule A would be</a:t>
            </a:r>
            <a:br>
              <a:rPr lang="en-US"/>
            </a:br>
            <a:r>
              <a:rPr lang="en-US" i="1"/>
              <a:t>T</a:t>
            </a:r>
            <a:r>
              <a:rPr lang="en-US" baseline="-25000"/>
              <a:t>5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pitchFamily="2" charset="2"/>
              </a:rPr>
              <a:t> </a:t>
            </a:r>
            <a:r>
              <a:rPr lang="en-US" i="1"/>
              <a:t>T</a:t>
            </a:r>
            <a:r>
              <a:rPr lang="en-US" baseline="-25000"/>
              <a:t>1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pitchFamily="2" charset="2"/>
              </a:rPr>
              <a:t> </a:t>
            </a:r>
            <a:r>
              <a:rPr lang="en-US" i="1"/>
              <a:t>T</a:t>
            </a:r>
            <a:r>
              <a:rPr lang="en-US" baseline="-25000"/>
              <a:t>3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pitchFamily="2" charset="2"/>
              </a:rPr>
              <a:t> </a:t>
            </a:r>
            <a:r>
              <a:rPr lang="en-US" i="1"/>
              <a:t>T</a:t>
            </a:r>
            <a:r>
              <a:rPr lang="en-US" baseline="-25000"/>
              <a:t>2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pitchFamily="2" charset="2"/>
              </a:rPr>
              <a:t> </a:t>
            </a:r>
            <a:r>
              <a:rPr lang="en-US" i="1"/>
              <a:t>T</a:t>
            </a:r>
            <a:r>
              <a:rPr lang="en-US" baseline="-25000"/>
              <a:t>4</a:t>
            </a:r>
            <a:r>
              <a:rPr lang="en-US"/>
              <a:t> </a:t>
            </a:r>
            <a:r>
              <a:rPr lang="en-US">
                <a:sym typeface="Monotype Sorts" pitchFamily="2" charset="2"/>
              </a:rPr>
              <a:t>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for View Serializability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6963" y="958850"/>
            <a:ext cx="7677150" cy="4114800"/>
          </a:xfrm>
        </p:spPr>
        <p:txBody>
          <a:bodyPr/>
          <a:lstStyle/>
          <a:p>
            <a:r>
              <a:rPr lang="en-US"/>
              <a:t>The precedence graph test for conflict serializability must be modified to apply to a test for view serializability.</a:t>
            </a:r>
          </a:p>
          <a:p>
            <a:r>
              <a:rPr lang="en-US"/>
              <a:t>The problem of checking if a schedule is view serializable falls in the class of </a:t>
            </a:r>
            <a:r>
              <a:rPr lang="en-US" i="1"/>
              <a:t>NP</a:t>
            </a:r>
            <a:r>
              <a:rPr lang="en-US"/>
              <a:t>-complete problems.  Thus existence of an efficient algorithm is unlikely.</a:t>
            </a:r>
            <a:br>
              <a:rPr lang="en-US"/>
            </a:br>
            <a:r>
              <a:rPr lang="en-US"/>
              <a:t>However practical algorithms that just check some </a:t>
            </a:r>
            <a:r>
              <a:rPr lang="en-US" i="1"/>
              <a:t>sufficient conditions</a:t>
            </a:r>
            <a:r>
              <a:rPr lang="en-US"/>
              <a:t> for view serializability can still be used.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947738" y="133350"/>
            <a:ext cx="7753350" cy="457200"/>
          </a:xfrm>
        </p:spPr>
        <p:txBody>
          <a:bodyPr/>
          <a:lstStyle/>
          <a:p>
            <a:r>
              <a:rPr lang="en-US" sz="2800"/>
              <a:t>Concurrency Control vs. Serializability Tests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Testing a schedule for serializability </a:t>
            </a:r>
            <a:r>
              <a:rPr lang="en-US" i="1"/>
              <a:t>after</a:t>
            </a:r>
            <a:r>
              <a:rPr lang="en-US"/>
              <a:t> it has executed is a little too late!</a:t>
            </a:r>
          </a:p>
          <a:p>
            <a:r>
              <a:rPr lang="en-US"/>
              <a:t>Goal – to develop concurrency control protocols that will assure serializability.  They will generally not examine the precedence graph as it is being created; instead a protocol will impose a discipline that avoids nonseralizable schedules.</a:t>
            </a:r>
            <a:br>
              <a:rPr lang="en-US"/>
            </a:br>
            <a:r>
              <a:rPr lang="en-US"/>
              <a:t>Will study such protocols in Chapter 16.</a:t>
            </a:r>
          </a:p>
          <a:p>
            <a:r>
              <a:rPr lang="en-US"/>
              <a:t>Tests for serializability help understand why a concurrency control protocol is correct.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End of Chapter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25" y="342900"/>
            <a:ext cx="8077200" cy="609600"/>
          </a:xfrm>
        </p:spPr>
        <p:txBody>
          <a:bodyPr/>
          <a:lstStyle/>
          <a:p>
            <a:r>
              <a:rPr lang="en-US" sz="2800"/>
              <a:t>Schedule 2 --  A Serial Schedule in Which </a:t>
            </a:r>
            <a:br>
              <a:rPr lang="en-US" sz="2800"/>
            </a:br>
            <a:r>
              <a:rPr lang="en-US" sz="2800" i="1"/>
              <a:t>T</a:t>
            </a:r>
            <a:r>
              <a:rPr lang="en-US" sz="2800" baseline="-25000"/>
              <a:t>2</a:t>
            </a:r>
            <a:r>
              <a:rPr lang="en-US" sz="2800"/>
              <a:t> is Followed by </a:t>
            </a:r>
            <a:r>
              <a:rPr lang="en-US" sz="2800" i="1"/>
              <a:t>T</a:t>
            </a:r>
            <a:r>
              <a:rPr lang="en-US" sz="2800" baseline="-25000"/>
              <a:t>1</a:t>
            </a:r>
            <a:endParaRPr lang="en-US" sz="2800"/>
          </a:p>
        </p:txBody>
      </p:sp>
      <p:pic>
        <p:nvPicPr>
          <p:cNvPr id="430084" name="Picture 4"/>
          <p:cNvPicPr>
            <a:picLocks noChangeAspect="1" noChangeArrowheads="1"/>
          </p:cNvPicPr>
          <p:nvPr/>
        </p:nvPicPr>
        <p:blipFill>
          <a:blip r:embed="rId2"/>
          <a:srcRect l="20413" t="3299" r="23042" b="4124"/>
          <a:stretch>
            <a:fillRect/>
          </a:stretch>
        </p:blipFill>
        <p:spPr bwMode="auto">
          <a:xfrm>
            <a:off x="3060700" y="1565275"/>
            <a:ext cx="3513138" cy="43148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31825" y="266700"/>
            <a:ext cx="8077200" cy="609600"/>
          </a:xfrm>
        </p:spPr>
        <p:txBody>
          <a:bodyPr/>
          <a:lstStyle/>
          <a:p>
            <a:r>
              <a:rPr lang="en-US" sz="2800"/>
              <a:t>Schedule 5 -- Schedule  3 After Swapping A Pair of Instructions</a:t>
            </a:r>
          </a:p>
        </p:txBody>
      </p:sp>
      <p:pic>
        <p:nvPicPr>
          <p:cNvPr id="434179" name="Picture 3"/>
          <p:cNvPicPr>
            <a:picLocks noChangeAspect="1" noChangeArrowheads="1"/>
          </p:cNvPicPr>
          <p:nvPr/>
        </p:nvPicPr>
        <p:blipFill>
          <a:blip r:embed="rId2"/>
          <a:srcRect l="17833" t="1505" r="18285" b="1505"/>
          <a:stretch>
            <a:fillRect/>
          </a:stretch>
        </p:blipFill>
        <p:spPr bwMode="auto">
          <a:xfrm>
            <a:off x="2870200" y="1362075"/>
            <a:ext cx="3598863" cy="40989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25" y="190500"/>
            <a:ext cx="8077200" cy="609600"/>
          </a:xfrm>
        </p:spPr>
        <p:txBody>
          <a:bodyPr/>
          <a:lstStyle/>
          <a:p>
            <a:r>
              <a:rPr lang="en-US" sz="2800"/>
              <a:t>Schedule 6 -- A Serial Schedule That is Equivalent to Schedule 3</a:t>
            </a:r>
            <a:endParaRPr lang="en-US"/>
          </a:p>
        </p:txBody>
      </p:sp>
      <p:pic>
        <p:nvPicPr>
          <p:cNvPr id="435203" name="Picture 3"/>
          <p:cNvPicPr>
            <a:picLocks noChangeAspect="1" noChangeArrowheads="1"/>
          </p:cNvPicPr>
          <p:nvPr/>
        </p:nvPicPr>
        <p:blipFill>
          <a:blip r:embed="rId2"/>
          <a:srcRect l="22264" t="4611" r="21616" b="10663"/>
          <a:stretch>
            <a:fillRect/>
          </a:stretch>
        </p:blipFill>
        <p:spPr bwMode="auto">
          <a:xfrm>
            <a:off x="2870200" y="1416050"/>
            <a:ext cx="3919538" cy="443865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Schedule 7</a:t>
            </a:r>
          </a:p>
        </p:txBody>
      </p:sp>
      <p:pic>
        <p:nvPicPr>
          <p:cNvPr id="436227" name="Picture 3"/>
          <p:cNvPicPr>
            <a:picLocks noChangeAspect="1" noChangeArrowheads="1"/>
          </p:cNvPicPr>
          <p:nvPr/>
        </p:nvPicPr>
        <p:blipFill>
          <a:blip r:embed="rId2"/>
          <a:srcRect l="874" t="16084" r="2623" b="17715"/>
          <a:stretch>
            <a:fillRect/>
          </a:stretch>
        </p:blipFill>
        <p:spPr bwMode="auto">
          <a:xfrm>
            <a:off x="2324100" y="1701800"/>
            <a:ext cx="5181600" cy="26670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25" y="254000"/>
            <a:ext cx="8077200" cy="609600"/>
          </a:xfrm>
        </p:spPr>
        <p:txBody>
          <a:bodyPr/>
          <a:lstStyle/>
          <a:p>
            <a:r>
              <a:rPr lang="en-US" sz="2800"/>
              <a:t>Precedence Graph for </a:t>
            </a:r>
            <a:br>
              <a:rPr lang="en-US" sz="2800"/>
            </a:br>
            <a:r>
              <a:rPr lang="en-US" sz="2800"/>
              <a:t>(a) Schedule 1 and (b) Schedule 2</a:t>
            </a:r>
          </a:p>
        </p:txBody>
      </p:sp>
      <p:pic>
        <p:nvPicPr>
          <p:cNvPr id="441347" name="Picture 3"/>
          <p:cNvPicPr>
            <a:picLocks noChangeAspect="1" noChangeArrowheads="1"/>
          </p:cNvPicPr>
          <p:nvPr/>
        </p:nvPicPr>
        <p:blipFill>
          <a:blip r:embed="rId2"/>
          <a:srcRect l="375" t="39098" r="752" b="39348"/>
          <a:stretch>
            <a:fillRect/>
          </a:stretch>
        </p:blipFill>
        <p:spPr bwMode="auto">
          <a:xfrm>
            <a:off x="1562100" y="2057400"/>
            <a:ext cx="6843713" cy="1119188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Fund Transfer</a:t>
            </a:r>
          </a:p>
        </p:txBody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1042988"/>
            <a:ext cx="6883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/>
              <a:t>Transaction to transfer $50 from account </a:t>
            </a:r>
            <a:r>
              <a:rPr lang="en-US" sz="1800" i="1"/>
              <a:t>A</a:t>
            </a:r>
            <a:r>
              <a:rPr lang="en-US" sz="1800"/>
              <a:t> to account </a:t>
            </a:r>
            <a:r>
              <a:rPr lang="en-US" sz="1800" i="1"/>
              <a:t>B</a:t>
            </a:r>
            <a:r>
              <a:rPr lang="en-US" sz="1800"/>
              <a:t>:</a:t>
            </a:r>
          </a:p>
          <a:p>
            <a:pPr lvl="1">
              <a:lnSpc>
                <a:spcPct val="90000"/>
              </a:lnSpc>
              <a:buFont typeface="Wingdings 2" pitchFamily="18" charset="2"/>
              <a:buNone/>
            </a:pPr>
            <a:r>
              <a:rPr lang="en-US" sz="1600"/>
              <a:t>1.	</a:t>
            </a:r>
            <a:r>
              <a:rPr lang="en-US" sz="1600" b="1"/>
              <a:t>read</a:t>
            </a:r>
            <a:r>
              <a:rPr lang="en-US" sz="1600"/>
              <a:t>(</a:t>
            </a:r>
            <a:r>
              <a:rPr lang="en-US" sz="1600" i="1"/>
              <a:t>A</a:t>
            </a:r>
            <a:r>
              <a:rPr lang="en-US" sz="1600"/>
              <a:t>)</a:t>
            </a:r>
          </a:p>
          <a:p>
            <a:pPr lvl="1">
              <a:lnSpc>
                <a:spcPct val="90000"/>
              </a:lnSpc>
              <a:buFont typeface="Wingdings 2" pitchFamily="18" charset="2"/>
              <a:buNone/>
            </a:pPr>
            <a:r>
              <a:rPr lang="en-US" sz="1600"/>
              <a:t>2.	</a:t>
            </a:r>
            <a:r>
              <a:rPr lang="en-US" sz="1600" i="1"/>
              <a:t>A</a:t>
            </a:r>
            <a:r>
              <a:rPr lang="en-US" sz="1600"/>
              <a:t> := </a:t>
            </a:r>
            <a:r>
              <a:rPr lang="en-US" sz="1600" i="1"/>
              <a:t>A – </a:t>
            </a:r>
            <a:r>
              <a:rPr lang="en-US" sz="1600"/>
              <a:t>50</a:t>
            </a:r>
          </a:p>
          <a:p>
            <a:pPr lvl="1">
              <a:lnSpc>
                <a:spcPct val="90000"/>
              </a:lnSpc>
              <a:buFont typeface="Wingdings 2" pitchFamily="18" charset="2"/>
              <a:buNone/>
            </a:pPr>
            <a:r>
              <a:rPr lang="en-US" sz="1600"/>
              <a:t>3.	</a:t>
            </a:r>
            <a:r>
              <a:rPr lang="en-US" sz="1600" b="1"/>
              <a:t>write</a:t>
            </a:r>
            <a:r>
              <a:rPr lang="en-US" sz="1600"/>
              <a:t>(</a:t>
            </a:r>
            <a:r>
              <a:rPr lang="en-US" sz="1600" i="1"/>
              <a:t>A</a:t>
            </a:r>
            <a:r>
              <a:rPr lang="en-US" sz="1600"/>
              <a:t>)</a:t>
            </a:r>
          </a:p>
          <a:p>
            <a:pPr lvl="1">
              <a:lnSpc>
                <a:spcPct val="90000"/>
              </a:lnSpc>
              <a:buFont typeface="Wingdings 2" pitchFamily="18" charset="2"/>
              <a:buNone/>
            </a:pPr>
            <a:r>
              <a:rPr lang="en-US" sz="1600"/>
              <a:t>4.	</a:t>
            </a:r>
            <a:r>
              <a:rPr lang="en-US" sz="1600" b="1"/>
              <a:t>read</a:t>
            </a:r>
            <a:r>
              <a:rPr lang="en-US" sz="1600"/>
              <a:t>(</a:t>
            </a:r>
            <a:r>
              <a:rPr lang="en-US" sz="1600" i="1"/>
              <a:t>B</a:t>
            </a:r>
            <a:r>
              <a:rPr lang="en-US" sz="1600"/>
              <a:t>)</a:t>
            </a:r>
          </a:p>
          <a:p>
            <a:pPr lvl="1">
              <a:lnSpc>
                <a:spcPct val="90000"/>
              </a:lnSpc>
              <a:buFont typeface="Wingdings 2" pitchFamily="18" charset="2"/>
              <a:buNone/>
            </a:pPr>
            <a:r>
              <a:rPr lang="en-US" sz="1600"/>
              <a:t>5.	</a:t>
            </a:r>
            <a:r>
              <a:rPr lang="en-US" sz="1600" i="1"/>
              <a:t>B</a:t>
            </a:r>
            <a:r>
              <a:rPr lang="en-US" sz="1600"/>
              <a:t> := </a:t>
            </a:r>
            <a:r>
              <a:rPr lang="en-US" sz="1600" i="1"/>
              <a:t>B + </a:t>
            </a:r>
            <a:r>
              <a:rPr lang="en-US" sz="1600"/>
              <a:t>50</a:t>
            </a:r>
          </a:p>
          <a:p>
            <a:pPr lvl="1">
              <a:lnSpc>
                <a:spcPct val="90000"/>
              </a:lnSpc>
              <a:buFont typeface="Wingdings 2" pitchFamily="18" charset="2"/>
              <a:buNone/>
            </a:pPr>
            <a:r>
              <a:rPr lang="en-US" sz="1600"/>
              <a:t>6.	</a:t>
            </a:r>
            <a:r>
              <a:rPr lang="en-US" sz="1600" b="1"/>
              <a:t>write</a:t>
            </a:r>
            <a:r>
              <a:rPr lang="en-US" sz="1600"/>
              <a:t>(</a:t>
            </a:r>
            <a:r>
              <a:rPr lang="en-US" sz="1600" i="1"/>
              <a:t>B)</a:t>
            </a:r>
          </a:p>
          <a:p>
            <a:pPr>
              <a:lnSpc>
                <a:spcPct val="90000"/>
              </a:lnSpc>
            </a:pPr>
            <a:r>
              <a:rPr lang="en-US" sz="1800"/>
              <a:t>Consistency requirement – the sum of </a:t>
            </a:r>
            <a:r>
              <a:rPr lang="en-US" sz="1800" i="1"/>
              <a:t>A </a:t>
            </a:r>
            <a:r>
              <a:rPr lang="en-US" sz="1800"/>
              <a:t>and </a:t>
            </a:r>
            <a:r>
              <a:rPr lang="en-US" sz="1800" i="1"/>
              <a:t>B </a:t>
            </a:r>
            <a:r>
              <a:rPr lang="en-US" sz="1800"/>
              <a:t>is unchanged by the execution of the transaction.</a:t>
            </a:r>
          </a:p>
          <a:p>
            <a:pPr>
              <a:lnSpc>
                <a:spcPct val="90000"/>
              </a:lnSpc>
            </a:pPr>
            <a:r>
              <a:rPr lang="en-US" sz="1800"/>
              <a:t>Atomicity requirement — if the transaction fails after step 3 and before step 6, the system should ensure that its updates are not reflected in the database, else an inconsistency will result.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Illustration of Topological Sorting</a:t>
            </a:r>
          </a:p>
        </p:txBody>
      </p:sp>
      <p:pic>
        <p:nvPicPr>
          <p:cNvPr id="443395" name="Picture 3"/>
          <p:cNvPicPr>
            <a:picLocks noChangeAspect="1" noChangeArrowheads="1"/>
          </p:cNvPicPr>
          <p:nvPr/>
        </p:nvPicPr>
        <p:blipFill>
          <a:blip r:embed="rId2"/>
          <a:srcRect l="31639" t="1563" r="32140" b="1785"/>
          <a:stretch>
            <a:fillRect/>
          </a:stretch>
        </p:blipFill>
        <p:spPr bwMode="auto">
          <a:xfrm>
            <a:off x="3517900" y="1498600"/>
            <a:ext cx="2125663" cy="42545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Precedence Graph</a:t>
            </a:r>
          </a:p>
        </p:txBody>
      </p:sp>
      <p:pic>
        <p:nvPicPr>
          <p:cNvPr id="444419" name="Picture 3"/>
          <p:cNvPicPr>
            <a:picLocks noChangeAspect="1" noChangeArrowheads="1"/>
          </p:cNvPicPr>
          <p:nvPr/>
        </p:nvPicPr>
        <p:blipFill>
          <a:blip r:embed="rId2"/>
          <a:srcRect l="17294" t="3108" r="17877" b="3627"/>
          <a:stretch>
            <a:fillRect/>
          </a:stretch>
        </p:blipFill>
        <p:spPr bwMode="auto">
          <a:xfrm>
            <a:off x="2870200" y="1236663"/>
            <a:ext cx="3538538" cy="3817937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fig. 15.21</a:t>
            </a:r>
          </a:p>
        </p:txBody>
      </p:sp>
      <p:pic>
        <p:nvPicPr>
          <p:cNvPr id="445443" name="Picture 3"/>
          <p:cNvPicPr>
            <a:picLocks noChangeAspect="1" noChangeArrowheads="1"/>
          </p:cNvPicPr>
          <p:nvPr/>
        </p:nvPicPr>
        <p:blipFill>
          <a:blip r:embed="rId2"/>
          <a:srcRect l="2800" t="16533" r="4201" b="18134"/>
          <a:stretch>
            <a:fillRect/>
          </a:stretch>
        </p:blipFill>
        <p:spPr bwMode="auto">
          <a:xfrm>
            <a:off x="2374900" y="1735138"/>
            <a:ext cx="4949825" cy="2608262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Fund Transfer (Cont.)</a:t>
            </a:r>
          </a:p>
        </p:txBody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7750" y="1247775"/>
            <a:ext cx="7138988" cy="4114800"/>
          </a:xfrm>
        </p:spPr>
        <p:txBody>
          <a:bodyPr/>
          <a:lstStyle/>
          <a:p>
            <a:r>
              <a:rPr lang="en-US"/>
              <a:t>Durability requirement — once the user has been notified that the transaction has completed (i.e., the transfer of the $50 has taken place), the updates to the database by the transaction must persist despite failures.</a:t>
            </a:r>
          </a:p>
          <a:p>
            <a:r>
              <a:rPr lang="en-US"/>
              <a:t>Isolation requirement — if between steps 3 and 6, another transaction is allowed to access the partially updated database, it will see an inconsistent database </a:t>
            </a:r>
            <a:br>
              <a:rPr lang="en-US"/>
            </a:br>
            <a:r>
              <a:rPr lang="en-US"/>
              <a:t>(the sum </a:t>
            </a:r>
            <a:r>
              <a:rPr lang="en-US" i="1"/>
              <a:t>A + B</a:t>
            </a:r>
            <a:r>
              <a:rPr lang="en-US"/>
              <a:t> will be less than it should be).</a:t>
            </a:r>
            <a:br>
              <a:rPr lang="en-US"/>
            </a:br>
            <a:r>
              <a:rPr lang="en-US"/>
              <a:t>Can be ensured trivially by running transactions </a:t>
            </a:r>
            <a:r>
              <a:rPr lang="en-US" b="1" i="1">
                <a:solidFill>
                  <a:schemeClr val="tx2"/>
                </a:solidFill>
              </a:rPr>
              <a:t>serially</a:t>
            </a:r>
            <a:r>
              <a:rPr lang="en-US" i="1"/>
              <a:t>,</a:t>
            </a:r>
            <a:r>
              <a:rPr lang="en-US"/>
              <a:t> that is one after the other.  However, executing multiple transactions concurrently has significant benefits, as we will see.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 State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8875" y="1214438"/>
            <a:ext cx="6724650" cy="4114800"/>
          </a:xfrm>
        </p:spPr>
        <p:txBody>
          <a:bodyPr/>
          <a:lstStyle/>
          <a:p>
            <a:r>
              <a:rPr lang="en-US" sz="1800" b="1"/>
              <a:t>Active, </a:t>
            </a:r>
            <a:r>
              <a:rPr lang="en-US" sz="1800"/>
              <a:t>the initial state; the transaction stays in this state while it is executing</a:t>
            </a:r>
          </a:p>
          <a:p>
            <a:r>
              <a:rPr lang="en-US" sz="1800" b="1"/>
              <a:t>Partially committed,</a:t>
            </a:r>
            <a:r>
              <a:rPr lang="en-US" sz="1800"/>
              <a:t> after the final statement has been executed.</a:t>
            </a:r>
          </a:p>
          <a:p>
            <a:r>
              <a:rPr lang="en-US" sz="1800" b="1"/>
              <a:t>Failed, </a:t>
            </a:r>
            <a:r>
              <a:rPr lang="en-US" sz="1800"/>
              <a:t>after the discovery that normal execution can no longer proceed.</a:t>
            </a:r>
          </a:p>
          <a:p>
            <a:r>
              <a:rPr lang="en-US" sz="1800" b="1"/>
              <a:t>Aborted,</a:t>
            </a:r>
            <a:r>
              <a:rPr lang="en-US" sz="1800"/>
              <a:t> after the transaction has been rolled back and the database restored to its state prior to the start of the transaction.  Two options after it has been aborted:</a:t>
            </a:r>
          </a:p>
          <a:p>
            <a:pPr lvl="1"/>
            <a:r>
              <a:rPr lang="en-US" sz="1600"/>
              <a:t>restart the transaction – only if no internal logical error</a:t>
            </a:r>
          </a:p>
          <a:p>
            <a:pPr lvl="1"/>
            <a:r>
              <a:rPr lang="en-US" sz="1600"/>
              <a:t>kill the transaction</a:t>
            </a:r>
          </a:p>
          <a:p>
            <a:r>
              <a:rPr lang="en-US" sz="1800" b="1"/>
              <a:t>Committed,</a:t>
            </a:r>
            <a:r>
              <a:rPr lang="en-US" sz="1800"/>
              <a:t> after </a:t>
            </a:r>
            <a:r>
              <a:rPr lang="en-US" sz="1800" i="1"/>
              <a:t>successful completion</a:t>
            </a:r>
            <a:r>
              <a:rPr lang="en-US" sz="180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 State (Cont.)</a:t>
            </a:r>
          </a:p>
        </p:txBody>
      </p:sp>
      <p:pic>
        <p:nvPicPr>
          <p:cNvPr id="386053" name="Picture 5"/>
          <p:cNvPicPr>
            <a:picLocks noChangeAspect="1" noChangeArrowheads="1"/>
          </p:cNvPicPr>
          <p:nvPr/>
        </p:nvPicPr>
        <p:blipFill>
          <a:blip r:embed="rId2"/>
          <a:srcRect l="10333" t="3268" r="11909" b="1634"/>
          <a:stretch>
            <a:fillRect/>
          </a:stretch>
        </p:blipFill>
        <p:spPr bwMode="auto">
          <a:xfrm>
            <a:off x="1828800" y="1155700"/>
            <a:ext cx="5219700" cy="47879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>
          <a:xfrm>
            <a:off x="801688" y="495300"/>
            <a:ext cx="7664450" cy="457200"/>
          </a:xfrm>
        </p:spPr>
        <p:txBody>
          <a:bodyPr/>
          <a:lstStyle/>
          <a:p>
            <a:r>
              <a:rPr lang="en-US"/>
              <a:t>Implementation of Atomicity and Durability</a:t>
            </a:r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120775"/>
            <a:ext cx="7115175" cy="4927600"/>
          </a:xfrm>
        </p:spPr>
        <p:txBody>
          <a:bodyPr/>
          <a:lstStyle/>
          <a:p>
            <a:r>
              <a:rPr lang="en-US"/>
              <a:t>The recovery-management component of a database system implements the support for atomicity and durability.</a:t>
            </a:r>
          </a:p>
          <a:p>
            <a:r>
              <a:rPr lang="en-US"/>
              <a:t>The </a:t>
            </a:r>
            <a:r>
              <a:rPr lang="en-US" i="1">
                <a:solidFill>
                  <a:schemeClr val="tx2"/>
                </a:solidFill>
              </a:rPr>
              <a:t>shadow-database</a:t>
            </a:r>
            <a:r>
              <a:rPr lang="en-US"/>
              <a:t> scheme:</a:t>
            </a:r>
          </a:p>
          <a:p>
            <a:pPr lvl="1"/>
            <a:r>
              <a:rPr lang="en-US"/>
              <a:t>assume that only one transaction is active at a time.</a:t>
            </a:r>
          </a:p>
          <a:p>
            <a:pPr lvl="1"/>
            <a:r>
              <a:rPr lang="en-US"/>
              <a:t>a pointer called db_pointer always points to the current consistent copy of the database.</a:t>
            </a:r>
          </a:p>
          <a:p>
            <a:pPr lvl="1"/>
            <a:r>
              <a:rPr lang="en-US"/>
              <a:t>all updates are made on a </a:t>
            </a:r>
            <a:r>
              <a:rPr lang="en-US" i="1"/>
              <a:t>shadow copy</a:t>
            </a:r>
            <a:r>
              <a:rPr lang="en-US"/>
              <a:t> of the database, and </a:t>
            </a:r>
            <a:r>
              <a:rPr lang="en-US" b="1"/>
              <a:t>db_pointer</a:t>
            </a:r>
            <a:r>
              <a:rPr lang="en-US"/>
              <a:t> is made to point to the updated shadow copy only after the transaction reaches partial commit and all updated pages have been flushed to disk.</a:t>
            </a:r>
          </a:p>
          <a:p>
            <a:pPr lvl="1"/>
            <a:r>
              <a:rPr lang="en-US"/>
              <a:t>in case transaction fails, old consistent copy pointed to by </a:t>
            </a:r>
            <a:r>
              <a:rPr lang="en-US" b="1"/>
              <a:t>db_pointer</a:t>
            </a:r>
            <a:r>
              <a:rPr lang="en-US"/>
              <a:t> can be used, and the shadow copy can be deleted.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8077200" cy="609600"/>
          </a:xfrm>
        </p:spPr>
        <p:txBody>
          <a:bodyPr/>
          <a:lstStyle/>
          <a:p>
            <a:r>
              <a:rPr lang="en-US" sz="2800"/>
              <a:t>Implementation of Atomicity and Durability (Cont.)</a:t>
            </a:r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3088" y="4738688"/>
            <a:ext cx="7510462" cy="1647825"/>
          </a:xfrm>
        </p:spPr>
        <p:txBody>
          <a:bodyPr/>
          <a:lstStyle/>
          <a:p>
            <a:r>
              <a:rPr lang="en-US"/>
              <a:t>Assumes disks to not fail</a:t>
            </a:r>
          </a:p>
          <a:p>
            <a:r>
              <a:rPr lang="en-US"/>
              <a:t>Useful for text editors, but extremely inefficient for large databases: executing a single transaction requires copying the </a:t>
            </a:r>
            <a:r>
              <a:rPr lang="en-US" i="1"/>
              <a:t>entire </a:t>
            </a:r>
            <a:r>
              <a:rPr lang="en-US"/>
              <a:t>database.  Will see better schemes in Chapter 17.</a:t>
            </a:r>
          </a:p>
        </p:txBody>
      </p:sp>
      <p:sp>
        <p:nvSpPr>
          <p:cNvPr id="388100" name="Text Box 4"/>
          <p:cNvSpPr txBox="1">
            <a:spLocks noChangeArrowheads="1"/>
          </p:cNvSpPr>
          <p:nvPr/>
        </p:nvSpPr>
        <p:spPr bwMode="auto">
          <a:xfrm>
            <a:off x="268288" y="922338"/>
            <a:ext cx="3725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The shadow-database scheme:</a:t>
            </a:r>
          </a:p>
        </p:txBody>
      </p:sp>
      <p:pic>
        <p:nvPicPr>
          <p:cNvPr id="388102" name="Picture 6"/>
          <p:cNvPicPr>
            <a:picLocks noChangeAspect="1" noChangeArrowheads="1"/>
          </p:cNvPicPr>
          <p:nvPr/>
        </p:nvPicPr>
        <p:blipFill>
          <a:blip r:embed="rId2"/>
          <a:srcRect l="2135" t="18980" r="1779" b="19217"/>
          <a:stretch>
            <a:fillRect/>
          </a:stretch>
        </p:blipFill>
        <p:spPr bwMode="auto">
          <a:xfrm>
            <a:off x="1282700" y="1495425"/>
            <a:ext cx="6540500" cy="315595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b-book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book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book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C:\apps\Microsoft Office\Templates\Presentations\db-book.pot</Template>
  <TotalTime>44959</TotalTime>
  <Words>1931</Words>
  <Application>Microsoft PowerPoint</Application>
  <PresentationFormat>On-screen Show (4:3)</PresentationFormat>
  <Paragraphs>200</Paragraphs>
  <Slides>42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Times New Roman</vt:lpstr>
      <vt:lpstr>Helvetica</vt:lpstr>
      <vt:lpstr>Monotype Sorts</vt:lpstr>
      <vt:lpstr>Wingdings 2</vt:lpstr>
      <vt:lpstr>Wingdings</vt:lpstr>
      <vt:lpstr>Symbol</vt:lpstr>
      <vt:lpstr>db-book</vt:lpstr>
      <vt:lpstr>Microsoft Clip Gallery</vt:lpstr>
      <vt:lpstr>Chapter 15:  Transactions</vt:lpstr>
      <vt:lpstr>Transaction Concept</vt:lpstr>
      <vt:lpstr>ACID Properties</vt:lpstr>
      <vt:lpstr>Example of Fund Transfer</vt:lpstr>
      <vt:lpstr>Example of Fund Transfer (Cont.)</vt:lpstr>
      <vt:lpstr>Transaction State</vt:lpstr>
      <vt:lpstr>Transaction State (Cont.)</vt:lpstr>
      <vt:lpstr>Implementation of Atomicity and Durability</vt:lpstr>
      <vt:lpstr>Implementation of Atomicity and Durability (Cont.)</vt:lpstr>
      <vt:lpstr>Concurrent Executions</vt:lpstr>
      <vt:lpstr>Schedules</vt:lpstr>
      <vt:lpstr>Example Schedules</vt:lpstr>
      <vt:lpstr>Example Schedule (Cont.)</vt:lpstr>
      <vt:lpstr>Example Schedules (Cont.)</vt:lpstr>
      <vt:lpstr>Serializability</vt:lpstr>
      <vt:lpstr>Conflict Serializability</vt:lpstr>
      <vt:lpstr>Conflict Serializability (Cont.)</vt:lpstr>
      <vt:lpstr>Conflict Serializability (Cont.)</vt:lpstr>
      <vt:lpstr>View Serializability</vt:lpstr>
      <vt:lpstr>View Serializability (Cont.)</vt:lpstr>
      <vt:lpstr>Other Notions of Serializability</vt:lpstr>
      <vt:lpstr>Recoverability</vt:lpstr>
      <vt:lpstr>Recoverability (Cont.)</vt:lpstr>
      <vt:lpstr>Recoverability (Cont.)</vt:lpstr>
      <vt:lpstr>Implementation of Isolation</vt:lpstr>
      <vt:lpstr>Transaction Definition in SQL</vt:lpstr>
      <vt:lpstr>Levels of Consistency in SQL-92</vt:lpstr>
      <vt:lpstr>Testing for Serializability</vt:lpstr>
      <vt:lpstr>Example Schedule (Schedule A)</vt:lpstr>
      <vt:lpstr>Precedence Graph for Schedule A</vt:lpstr>
      <vt:lpstr>Test for Conflict Serializability</vt:lpstr>
      <vt:lpstr>Test for View Serializability</vt:lpstr>
      <vt:lpstr>Concurrency Control vs. Serializability Tests</vt:lpstr>
      <vt:lpstr>End of Chapter</vt:lpstr>
      <vt:lpstr>Schedule 2 --  A Serial Schedule in Which  T2 is Followed by T1</vt:lpstr>
      <vt:lpstr>Schedule 5 -- Schedule  3 After Swapping A Pair of Instructions</vt:lpstr>
      <vt:lpstr>Schedule 6 -- A Serial Schedule That is Equivalent to Schedule 3</vt:lpstr>
      <vt:lpstr>Schedule 7</vt:lpstr>
      <vt:lpstr>Precedence Graph for  (a) Schedule 1 and (b) Schedule 2</vt:lpstr>
      <vt:lpstr>Illustration of Topological Sorting</vt:lpstr>
      <vt:lpstr>Precedence Graph</vt:lpstr>
      <vt:lpstr>fig. 15.21</vt:lpstr>
    </vt:vector>
  </TitlesOfParts>
  <Company>Lucent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CSE</cp:lastModifiedBy>
  <cp:revision>381</cp:revision>
  <cp:lastPrinted>1999-06-28T19:27:31Z</cp:lastPrinted>
  <dcterms:created xsi:type="dcterms:W3CDTF">2000-02-23T18:58:38Z</dcterms:created>
  <dcterms:modified xsi:type="dcterms:W3CDTF">2013-09-16T03:33:13Z</dcterms:modified>
</cp:coreProperties>
</file>