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61"/>
  </p:notesMasterIdLst>
  <p:handoutMasterIdLst>
    <p:handoutMasterId r:id="rId62"/>
  </p:handoutMasterIdLst>
  <p:sldIdLst>
    <p:sldId id="313" r:id="rId2"/>
    <p:sldId id="264" r:id="rId3"/>
    <p:sldId id="310" r:id="rId4"/>
    <p:sldId id="265" r:id="rId5"/>
    <p:sldId id="266" r:id="rId6"/>
    <p:sldId id="267" r:id="rId7"/>
    <p:sldId id="268" r:id="rId8"/>
    <p:sldId id="269" r:id="rId9"/>
    <p:sldId id="270" r:id="rId10"/>
    <p:sldId id="319" r:id="rId11"/>
    <p:sldId id="320" r:id="rId12"/>
    <p:sldId id="321" r:id="rId13"/>
    <p:sldId id="322" r:id="rId14"/>
    <p:sldId id="323" r:id="rId15"/>
    <p:sldId id="271" r:id="rId16"/>
    <p:sldId id="256" r:id="rId17"/>
    <p:sldId id="272" r:id="rId18"/>
    <p:sldId id="273" r:id="rId19"/>
    <p:sldId id="274" r:id="rId20"/>
    <p:sldId id="275" r:id="rId21"/>
    <p:sldId id="276" r:id="rId22"/>
    <p:sldId id="277" r:id="rId23"/>
    <p:sldId id="278" r:id="rId24"/>
    <p:sldId id="325" r:id="rId25"/>
    <p:sldId id="324" r:id="rId26"/>
    <p:sldId id="326" r:id="rId27"/>
    <p:sldId id="279" r:id="rId28"/>
    <p:sldId id="308" r:id="rId29"/>
    <p:sldId id="280" r:id="rId30"/>
    <p:sldId id="316" r:id="rId31"/>
    <p:sldId id="260" r:id="rId32"/>
    <p:sldId id="317" r:id="rId33"/>
    <p:sldId id="315" r:id="rId34"/>
    <p:sldId id="281" r:id="rId35"/>
    <p:sldId id="329" r:id="rId36"/>
    <p:sldId id="330" r:id="rId37"/>
    <p:sldId id="282" r:id="rId38"/>
    <p:sldId id="283" r:id="rId39"/>
    <p:sldId id="284" r:id="rId40"/>
    <p:sldId id="285" r:id="rId41"/>
    <p:sldId id="286" r:id="rId42"/>
    <p:sldId id="287" r:id="rId43"/>
    <p:sldId id="288" r:id="rId44"/>
    <p:sldId id="289" r:id="rId45"/>
    <p:sldId id="262" r:id="rId46"/>
    <p:sldId id="290" r:id="rId47"/>
    <p:sldId id="291" r:id="rId48"/>
    <p:sldId id="292" r:id="rId49"/>
    <p:sldId id="293" r:id="rId50"/>
    <p:sldId id="294" r:id="rId51"/>
    <p:sldId id="295" r:id="rId52"/>
    <p:sldId id="296" r:id="rId53"/>
    <p:sldId id="297" r:id="rId54"/>
    <p:sldId id="327" r:id="rId55"/>
    <p:sldId id="333" r:id="rId56"/>
    <p:sldId id="332" r:id="rId57"/>
    <p:sldId id="328" r:id="rId58"/>
    <p:sldId id="331" r:id="rId59"/>
    <p:sldId id="314" r:id="rId60"/>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a:srgbClr val="009900"/>
    <a:srgbClr val="5FD5FF"/>
    <a:srgbClr val="B3EBFF"/>
    <a:srgbClr val="79DCFF"/>
    <a:srgbClr val="33CC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552" y="84"/>
      </p:cViewPr>
      <p:guideLst>
        <p:guide orient="horz" pos="816"/>
        <p:guide pos="5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7"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Helvetica" pitchFamily="34" charset="0"/>
              </a:defRPr>
            </a:lvl1pPr>
          </a:lstStyle>
          <a:p>
            <a:pPr>
              <a:defRPr/>
            </a:pPr>
            <a:endParaRPr lang="en-US"/>
          </a:p>
        </p:txBody>
      </p:sp>
      <p:sp>
        <p:nvSpPr>
          <p:cNvPr id="88068"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9"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Helvetica" pitchFamily="34" charset="0"/>
              </a:defRPr>
            </a:lvl1pPr>
          </a:lstStyle>
          <a:p>
            <a:pPr>
              <a:defRPr/>
            </a:pPr>
            <a:fld id="{52BCF5BA-3450-448F-AE78-C280EF78701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Times New Roman" pitchFamily="18"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Times New Roman" pitchFamily="18" charset="0"/>
              </a:defRPr>
            </a:lvl1pPr>
          </a:lstStyle>
          <a:p>
            <a:pPr>
              <a:defRPr/>
            </a:pPr>
            <a:fld id="{F9C0BB78-231D-4E43-B361-F4DA98B686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1D8E631-241C-4347-AE97-9EAAF869B08C}" type="slidenum">
              <a:rPr lang="en-US"/>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665309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11</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43322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59392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13</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629808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77147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D279100-14C4-458E-B7D0-589C3BE86577}" type="slidenum">
              <a:rPr lang="en-US"/>
              <a:pPr/>
              <a:t>16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0888BA5-420B-48E6-BC6C-766384744F8C}" type="slidenum">
              <a:rPr lang="en-US"/>
              <a:pPr/>
              <a:t>17</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4BDEDCC-4F13-43D9-B416-76381AAECD97}" type="slidenum">
              <a:rPr lang="en-US"/>
              <a:pPr/>
              <a:t>18</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4E057DC-B2B1-4E73-9F3F-925BA5C2DEA1}" type="slidenum">
              <a:rPr lang="en-US"/>
              <a:pPr/>
              <a:t>19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7CE3201-369B-46B9-900E-5CD6D95B8EDA}" type="slidenum">
              <a:rPr lang="en-US"/>
              <a:pPr/>
              <a:t>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BBD9ADA-4C01-4A34-8FA8-B180595729C1}" type="slidenum">
              <a:rPr lang="en-US"/>
              <a:pPr/>
              <a:t>20</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9C40E86-B986-4868-8129-F050EAA88E64}" type="slidenum">
              <a:rPr lang="en-US"/>
              <a:pPr/>
              <a:t>21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6D03268-2FD0-4CCF-9440-3F5877C37F6B}" type="slidenum">
              <a:rPr lang="en-US"/>
              <a:pPr/>
              <a:t>22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23</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24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91749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25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25819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26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82959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8A46201-20AC-499F-BC98-C6C01DD7BAE9}" type="slidenum">
              <a:rPr lang="en-US"/>
              <a:pPr/>
              <a:t>27</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0F0A23A-1F75-49C6-A801-E07D8ACBD37C}" type="slidenum">
              <a:rPr lang="en-US"/>
              <a:pPr/>
              <a:t>28</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F26A412-DB8C-40A3-AEB4-9E85535FB9B1}" type="slidenum">
              <a:rPr lang="en-US"/>
              <a:pPr/>
              <a:t>29</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ED9D39F-9FC5-4B7C-904E-97635D793CCB}" type="slidenum">
              <a:rPr lang="en-US"/>
              <a:pPr/>
              <a:t>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C68A87B-34D9-4ACF-A42D-29200FEA335F}" type="slidenum">
              <a:rPr lang="en-US"/>
              <a:pPr/>
              <a:t>30</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C725EDD-063F-4AC2-B854-007AB58381A2}" type="slidenum">
              <a:rPr lang="en-US"/>
              <a:pPr/>
              <a:t>31</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6DB7E7-2D97-4012-A46A-FD72BC41A12B}" type="slidenum">
              <a:rPr lang="en-US"/>
              <a:pPr/>
              <a:t>32</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397DF1F-396F-447C-BDCC-82A9DAE29690}" type="slidenum">
              <a:rPr lang="en-US"/>
              <a:pPr/>
              <a:t>33</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9842CB-2BB1-42BC-A822-50A8F7B760E3}" type="slidenum">
              <a:rPr lang="en-US"/>
              <a:pPr/>
              <a:t>34</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9842CB-2BB1-42BC-A822-50A8F7B760E3}" type="slidenum">
              <a:rPr lang="en-US"/>
              <a:pPr/>
              <a:t>35</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4460410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9842CB-2BB1-42BC-A822-50A8F7B760E3}" type="slidenum">
              <a:rPr lang="en-US"/>
              <a:pPr/>
              <a:t>36</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0174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C9806CF-12D3-4298-87BF-FCF80E2DAB0A}" type="slidenum">
              <a:rPr lang="en-US"/>
              <a:pPr/>
              <a:t>37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1FCA66-802F-401C-8A03-B6773FB60D16}" type="slidenum">
              <a:rPr lang="en-US"/>
              <a:pPr/>
              <a:t>38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2F5F08F-0419-487A-9EC4-C24990BBEF18}" type="slidenum">
              <a:rPr lang="en-US"/>
              <a:pPr/>
              <a:t>39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9873E6A-354B-4F62-A9B0-5F801357EFF2}" type="slidenum">
              <a:rPr lang="en-US"/>
              <a:pPr/>
              <a:t>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67CEDD7-C6E0-4BC7-9B7B-466571B027AD}" type="slidenum">
              <a:rPr lang="en-US"/>
              <a:pPr/>
              <a:t>40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99C56BB-1FD7-4EDC-B367-74F22E4D5B59}" type="slidenum">
              <a:rPr lang="en-US"/>
              <a:pPr/>
              <a:t>41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6786788-2CB5-4DDD-9DD5-04AE9C6CA4CB}" type="slidenum">
              <a:rPr lang="en-US"/>
              <a:pPr/>
              <a:t>42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051EFAF-1FF6-4289-A812-E241C095EBCF}" type="slidenum">
              <a:rPr lang="en-US"/>
              <a:pPr/>
              <a:t>43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95796B-BE55-432C-9AB8-884F7AB7F7CD}" type="slidenum">
              <a:rPr lang="en-US"/>
              <a:pPr/>
              <a:t>44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2A06CB-05EA-4964-A327-60797A580C18}" type="slidenum">
              <a:rPr lang="en-US"/>
              <a:pPr/>
              <a:t>45</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EE03E99-EEE3-48AA-AAA0-7E8BDDD81F1B}" type="slidenum">
              <a:rPr lang="en-US"/>
              <a:pPr/>
              <a:t>46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F83756F-BA0D-4530-9FE6-C1CF21E99F18}" type="slidenum">
              <a:rPr lang="en-US"/>
              <a:pPr/>
              <a:t>47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61E5E3D-58C8-4C9B-A4E2-C247165568A6}" type="slidenum">
              <a:rPr lang="en-US"/>
              <a:pPr/>
              <a:t>48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09075C-4201-4C60-A4FF-041A3B117B85}" type="slidenum">
              <a:rPr lang="en-US"/>
              <a:pPr/>
              <a:t>49</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272646C-EFEC-4676-8ABB-ECA5B16E82F1}" type="slidenum">
              <a:rPr lang="en-US"/>
              <a:pPr/>
              <a:t>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810BF8-3ADD-4FF3-AA86-C74ECA8BC00B}" type="slidenum">
              <a:rPr lang="en-US"/>
              <a:pPr/>
              <a:t>50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79F8CE3-C809-4DB7-9AFF-43200AEAC0D7}" type="slidenum">
              <a:rPr lang="en-US"/>
              <a:pPr/>
              <a:t>51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ECA2CE9-19AD-480B-B17F-4604FB522571}" type="slidenum">
              <a:rPr lang="en-US"/>
              <a:pPr/>
              <a:t>52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4B77C35-1AD6-4BDE-B0FB-82103B3F8C02}" type="slidenum">
              <a:rPr lang="en-US"/>
              <a:pPr/>
              <a:t>53</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Rot="1" noChangeArrowheads="1" noTextEdit="1"/>
          </p:cNvSpPr>
          <p:nvPr>
            <p:ph type="sldImg"/>
          </p:nvPr>
        </p:nvSpPr>
        <p:spPr>
          <a:ln/>
        </p:spPr>
      </p:sp>
      <p:sp>
        <p:nvSpPr>
          <p:cNvPr id="8806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2813308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Rot="1" noChangeArrowheads="1" noTextEdit="1"/>
          </p:cNvSpPr>
          <p:nvPr>
            <p:ph type="sldImg"/>
          </p:nvPr>
        </p:nvSpPr>
        <p:spPr>
          <a:ln/>
        </p:spPr>
      </p:sp>
      <p:sp>
        <p:nvSpPr>
          <p:cNvPr id="8909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5320046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Rot="1" noChangeArrowheads="1" noTextEdit="1"/>
          </p:cNvSpPr>
          <p:nvPr>
            <p:ph type="sldImg"/>
          </p:nvPr>
        </p:nvSpPr>
        <p:spPr>
          <a:ln/>
        </p:spPr>
      </p:sp>
      <p:sp>
        <p:nvSpPr>
          <p:cNvPr id="8909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43547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Rot="1" noChangeArrowheads="1" noTextEdit="1"/>
          </p:cNvSpPr>
          <p:nvPr>
            <p:ph type="sldImg"/>
          </p:nvPr>
        </p:nvSpPr>
        <p:spPr>
          <a:ln/>
        </p:spPr>
      </p:sp>
      <p:sp>
        <p:nvSpPr>
          <p:cNvPr id="8909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9628399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A2DDC09-F281-416E-B3C6-7D68067B31D4}" type="slidenum">
              <a:rPr lang="en-US"/>
              <a:pPr/>
              <a:t>59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4A8B061-6552-4EB0-8AD6-976913E38825}" type="slidenum">
              <a:rPr lang="en-US"/>
              <a:pPr/>
              <a:t>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1DD54D-A17D-45E8-B856-CA25BAFC4009}" type="slidenum">
              <a:rPr lang="en-US"/>
              <a:pPr/>
              <a:t>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9839B24-245F-4C65-B74D-192EADFB4670}" type="slidenum">
              <a:rPr lang="en-US"/>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1DAA929-104E-4540-8357-B1E3A3DF2BBF}" type="slidenum">
              <a:rPr lang="en-US"/>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34" charset="0"/>
              </a:rPr>
              <a:t>Silberschatz, Galvin and Gagne ©2009</a:t>
            </a:r>
          </a:p>
        </p:txBody>
      </p:sp>
      <p:sp>
        <p:nvSpPr>
          <p:cNvPr id="8" name="Text Box 8"/>
          <p:cNvSpPr txBox="1">
            <a:spLocks noChangeArrowheads="1"/>
          </p:cNvSpPr>
          <p:nvPr/>
        </p:nvSpPr>
        <p:spPr bwMode="auto">
          <a:xfrm>
            <a:off x="26988" y="6613525"/>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34" charset="0"/>
              </a:rPr>
              <a:t>Operating System Concepts – 8</a:t>
            </a:r>
            <a:r>
              <a:rPr lang="en-US" sz="1000" b="1" baseline="30000">
                <a:solidFill>
                  <a:srgbClr val="336699"/>
                </a:solidFill>
                <a:latin typeface="Helvetica" pitchFamily="34" charset="0"/>
              </a:rPr>
              <a:t>th</a:t>
            </a:r>
            <a:r>
              <a:rPr lang="en-US" sz="1000" b="1">
                <a:solidFill>
                  <a:srgbClr val="336699"/>
                </a:solidFill>
                <a:latin typeface="Helvetica" pitchFamily="34" charset="0"/>
              </a:rPr>
              <a:t> Edition</a:t>
            </a:r>
          </a:p>
        </p:txBody>
      </p:sp>
      <p:sp>
        <p:nvSpPr>
          <p:cNvPr id="12083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533400" y="1727200"/>
            <a:ext cx="8204200" cy="4445000"/>
          </a:xfrm>
        </p:spPr>
        <p:txBody>
          <a:bodyPr/>
          <a:lstStyle>
            <a:lvl1pPr algn="l">
              <a:buFont typeface="Arial" pitchFamily="34" charset="0"/>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6"/>
          <p:cNvSpPr>
            <a:spLocks noGrp="1"/>
          </p:cNvSpPr>
          <p:nvPr>
            <p:ph type="ftr" sz="quarter" idx="10"/>
          </p:nvPr>
        </p:nvSpPr>
        <p:spPr/>
        <p:txBody>
          <a:bodyPr/>
          <a:lstStyle>
            <a:lvl1pPr>
              <a:defRPr/>
            </a:lvl1pPr>
          </a:lstStyle>
          <a:p>
            <a:pPr>
              <a:defRPr/>
            </a:pPr>
            <a:r>
              <a:rPr lang="en-US"/>
              <a:t>Tanenbaum, Modern Operating Systems 3 e, (c) 2008 Prentice-Hall, Inc. All rights reserved. 0-13-</a:t>
            </a:r>
            <a:r>
              <a:rPr lang="en-US" b="1"/>
              <a:t>6006639</a:t>
            </a:r>
            <a:endParaRPr lang="en-US"/>
          </a:p>
        </p:txBody>
      </p:sp>
    </p:spTree>
    <p:extLst>
      <p:ext uri="{BB962C8B-B14F-4D97-AF65-F5344CB8AC3E}">
        <p14:creationId xmlns:p14="http://schemas.microsoft.com/office/powerpoint/2010/main" val="95168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3"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4"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19815"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6"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7"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pitchFamily="34" charset="0"/>
              </a:rPr>
              <a:t>7.</a:t>
            </a:r>
            <a:fld id="{67343EE0-D509-49BA-B7B4-A316FAA6B91B}" type="slidenum">
              <a:rPr lang="en-US" sz="1000" b="1">
                <a:solidFill>
                  <a:srgbClr val="006699"/>
                </a:solidFill>
                <a:latin typeface="Helvetica" pitchFamily="34" charset="0"/>
              </a:rPr>
              <a:pPr algn="ctr">
                <a:spcBef>
                  <a:spcPct val="50000"/>
                </a:spcBef>
                <a:defRPr/>
              </a:pPr>
              <a:t>‹#›</a:t>
            </a:fld>
            <a:endParaRPr lang="en-US" sz="1000" b="1">
              <a:solidFill>
                <a:srgbClr val="006699"/>
              </a:solidFill>
              <a:latin typeface="Helvetica" pitchFamily="34" charset="0"/>
            </a:endParaRPr>
          </a:p>
        </p:txBody>
      </p:sp>
      <p:sp>
        <p:nvSpPr>
          <p:cNvPr id="119818"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34" charset="0"/>
              </a:rPr>
              <a:t>Silberschatz, Galvin and Gagne ©2009</a:t>
            </a:r>
          </a:p>
        </p:txBody>
      </p:sp>
      <p:sp>
        <p:nvSpPr>
          <p:cNvPr id="119819"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34" charset="0"/>
              </a:rPr>
              <a:t>Operating System Concepts – 8</a:t>
            </a:r>
            <a:r>
              <a:rPr lang="en-US" sz="1000" b="1" baseline="30000">
                <a:solidFill>
                  <a:srgbClr val="006699"/>
                </a:solidFill>
                <a:latin typeface="Helvetica" pitchFamily="34" charset="0"/>
              </a:rPr>
              <a:t>th</a:t>
            </a:r>
            <a:r>
              <a:rPr lang="en-US" sz="1000" b="1">
                <a:solidFill>
                  <a:srgbClr val="006699"/>
                </a:solidFill>
                <a:latin typeface="Helvetica" pitchFamily="34" charset="0"/>
              </a:rPr>
              <a:t> Edition</a:t>
            </a:r>
          </a:p>
        </p:txBody>
      </p:sp>
      <p:pic>
        <p:nvPicPr>
          <p:cNvPr id="1036" name="Picture 12" descr="dino_6"/>
          <p:cNvPicPr>
            <a:picLocks noChangeAspect="1" noChangeArrowheads="1"/>
          </p:cNvPicPr>
          <p:nvPr/>
        </p:nvPicPr>
        <p:blipFill>
          <a:blip r:embed="rId15"/>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smtClean="0"/>
              <a:t>Deadlocks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dirty="0" smtClean="0"/>
              <a:t>Example of a Resource Allocation Graph</a:t>
            </a:r>
          </a:p>
        </p:txBody>
      </p:sp>
      <p:pic>
        <p:nvPicPr>
          <p:cNvPr id="2050" name="Picture 2" descr="http://contribute.geeksforgeeks.org/wp-content/uploads/Slid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818" y="1765299"/>
            <a:ext cx="6721495" cy="37808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2325" y="1086922"/>
            <a:ext cx="2582758" cy="369332"/>
          </a:xfrm>
          <a:prstGeom prst="rect">
            <a:avLst/>
          </a:prstGeom>
        </p:spPr>
        <p:txBody>
          <a:bodyPr wrap="none">
            <a:spAutoFit/>
          </a:bodyPr>
          <a:lstStyle/>
          <a:p>
            <a:r>
              <a:rPr lang="en-US" b="1" dirty="0">
                <a:latin typeface="Roboto"/>
              </a:rPr>
              <a:t>Single instances RAG</a:t>
            </a:r>
            <a:endParaRPr lang="en-US" dirty="0"/>
          </a:p>
        </p:txBody>
      </p:sp>
    </p:spTree>
    <p:extLst>
      <p:ext uri="{BB962C8B-B14F-4D97-AF65-F5344CB8AC3E}">
        <p14:creationId xmlns:p14="http://schemas.microsoft.com/office/powerpoint/2010/main" val="4153612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dirty="0" smtClean="0"/>
              <a:t>Example of a Resource Allocation Graph</a:t>
            </a:r>
          </a:p>
        </p:txBody>
      </p:sp>
      <p:pic>
        <p:nvPicPr>
          <p:cNvPr id="3074" name="Picture 2" descr="http://contribute.geeksforgeeks.org/wp-content/uploads/Presentation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417" y="1832918"/>
            <a:ext cx="6231466" cy="3505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22325" y="1086922"/>
            <a:ext cx="2582758" cy="369332"/>
          </a:xfrm>
          <a:prstGeom prst="rect">
            <a:avLst/>
          </a:prstGeom>
        </p:spPr>
        <p:txBody>
          <a:bodyPr wrap="none">
            <a:spAutoFit/>
          </a:bodyPr>
          <a:lstStyle/>
          <a:p>
            <a:r>
              <a:rPr lang="en-US" b="1" dirty="0">
                <a:latin typeface="Roboto"/>
              </a:rPr>
              <a:t>Single instances RAG</a:t>
            </a:r>
            <a:endParaRPr lang="en-US" dirty="0"/>
          </a:p>
        </p:txBody>
      </p:sp>
    </p:spTree>
    <p:extLst>
      <p:ext uri="{BB962C8B-B14F-4D97-AF65-F5344CB8AC3E}">
        <p14:creationId xmlns:p14="http://schemas.microsoft.com/office/powerpoint/2010/main" val="2873090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dirty="0" smtClean="0"/>
              <a:t>Example of a Resource Allocation Graph</a:t>
            </a:r>
          </a:p>
        </p:txBody>
      </p:sp>
      <p:sp>
        <p:nvSpPr>
          <p:cNvPr id="5" name="Rectangle 4"/>
          <p:cNvSpPr/>
          <p:nvPr/>
        </p:nvSpPr>
        <p:spPr>
          <a:xfrm>
            <a:off x="822325" y="1086922"/>
            <a:ext cx="2799164" cy="369332"/>
          </a:xfrm>
          <a:prstGeom prst="rect">
            <a:avLst/>
          </a:prstGeom>
        </p:spPr>
        <p:txBody>
          <a:bodyPr wrap="none">
            <a:spAutoFit/>
          </a:bodyPr>
          <a:lstStyle/>
          <a:p>
            <a:r>
              <a:rPr lang="en-US" b="1" dirty="0"/>
              <a:t>Multi-instances RAG</a:t>
            </a:r>
            <a:endParaRPr lang="en-US" dirty="0"/>
          </a:p>
        </p:txBody>
      </p:sp>
      <p:pic>
        <p:nvPicPr>
          <p:cNvPr id="4098" name="Picture 2" descr="http://contribute.geeksforgeeks.org/wp-content/uploads/Slid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131" y="1852613"/>
            <a:ext cx="6720769" cy="378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312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dirty="0" smtClean="0"/>
              <a:t>Example of a Resource Allocation Graph</a:t>
            </a:r>
          </a:p>
        </p:txBody>
      </p:sp>
      <p:sp>
        <p:nvSpPr>
          <p:cNvPr id="5" name="Rectangle 4"/>
          <p:cNvSpPr/>
          <p:nvPr/>
        </p:nvSpPr>
        <p:spPr>
          <a:xfrm>
            <a:off x="822325" y="1086922"/>
            <a:ext cx="2799164" cy="369332"/>
          </a:xfrm>
          <a:prstGeom prst="rect">
            <a:avLst/>
          </a:prstGeom>
        </p:spPr>
        <p:txBody>
          <a:bodyPr wrap="none">
            <a:spAutoFit/>
          </a:bodyPr>
          <a:lstStyle/>
          <a:p>
            <a:r>
              <a:rPr lang="en-US" b="1" dirty="0"/>
              <a:t>Multi-instances RAG</a:t>
            </a:r>
            <a:endParaRPr lang="en-US" dirty="0"/>
          </a:p>
        </p:txBody>
      </p:sp>
      <p:pic>
        <p:nvPicPr>
          <p:cNvPr id="5122" name="Picture 2" descr="http://contribute.geeksforgeeks.org/wp-content/uploads/sli-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38" y="1990726"/>
            <a:ext cx="7497762" cy="42174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92341" y="1490108"/>
            <a:ext cx="3890809" cy="369332"/>
          </a:xfrm>
          <a:prstGeom prst="rect">
            <a:avLst/>
          </a:prstGeom>
        </p:spPr>
        <p:txBody>
          <a:bodyPr wrap="none">
            <a:spAutoFit/>
          </a:bodyPr>
          <a:lstStyle/>
          <a:p>
            <a:r>
              <a:rPr lang="fr-FR" dirty="0">
                <a:latin typeface="Roboto"/>
              </a:rPr>
              <a:t>allocation matrix and </a:t>
            </a:r>
            <a:r>
              <a:rPr lang="fr-FR" dirty="0" err="1">
                <a:latin typeface="Roboto"/>
              </a:rPr>
              <a:t>request</a:t>
            </a:r>
            <a:r>
              <a:rPr lang="fr-FR" dirty="0">
                <a:latin typeface="Roboto"/>
              </a:rPr>
              <a:t> matrix.</a:t>
            </a:r>
            <a:endParaRPr lang="en-US" dirty="0"/>
          </a:p>
        </p:txBody>
      </p:sp>
    </p:spTree>
    <p:extLst>
      <p:ext uri="{BB962C8B-B14F-4D97-AF65-F5344CB8AC3E}">
        <p14:creationId xmlns:p14="http://schemas.microsoft.com/office/powerpoint/2010/main" val="228528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dirty="0" smtClean="0"/>
              <a:t>Example of a Resource Allocation Graph</a:t>
            </a:r>
          </a:p>
        </p:txBody>
      </p:sp>
      <p:sp>
        <p:nvSpPr>
          <p:cNvPr id="5" name="Rectangle 4"/>
          <p:cNvSpPr/>
          <p:nvPr/>
        </p:nvSpPr>
        <p:spPr>
          <a:xfrm>
            <a:off x="822325" y="1086922"/>
            <a:ext cx="2799164" cy="369332"/>
          </a:xfrm>
          <a:prstGeom prst="rect">
            <a:avLst/>
          </a:prstGeom>
        </p:spPr>
        <p:txBody>
          <a:bodyPr wrap="none">
            <a:spAutoFit/>
          </a:bodyPr>
          <a:lstStyle/>
          <a:p>
            <a:r>
              <a:rPr lang="en-US" b="1" dirty="0"/>
              <a:t>Multi-instances RAG</a:t>
            </a:r>
            <a:endParaRPr lang="en-US" dirty="0"/>
          </a:p>
        </p:txBody>
      </p:sp>
      <p:pic>
        <p:nvPicPr>
          <p:cNvPr id="6146" name="Picture 2" descr="hgh-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77" y="2293164"/>
            <a:ext cx="7611743" cy="26114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2325" y="1668760"/>
            <a:ext cx="3685624" cy="369332"/>
          </a:xfrm>
          <a:prstGeom prst="rect">
            <a:avLst/>
          </a:prstGeom>
        </p:spPr>
        <p:txBody>
          <a:bodyPr wrap="none">
            <a:spAutoFit/>
          </a:bodyPr>
          <a:lstStyle/>
          <a:p>
            <a:r>
              <a:rPr lang="en-US" b="1" dirty="0">
                <a:latin typeface="Roboto"/>
              </a:rPr>
              <a:t>Checking deadlock (safe or not)</a:t>
            </a:r>
            <a:endParaRPr lang="en-US" dirty="0"/>
          </a:p>
        </p:txBody>
      </p:sp>
    </p:spTree>
    <p:extLst>
      <p:ext uri="{BB962C8B-B14F-4D97-AF65-F5344CB8AC3E}">
        <p14:creationId xmlns:p14="http://schemas.microsoft.com/office/powerpoint/2010/main" val="3821400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dirty="0" smtClean="0"/>
              <a:t>Example of a Resource Allocation Graph</a:t>
            </a:r>
          </a:p>
        </p:txBody>
      </p:sp>
      <p:pic>
        <p:nvPicPr>
          <p:cNvPr id="12291" name="Picture 1032"/>
          <p:cNvPicPr>
            <a:picLocks noChangeAspect="1" noChangeArrowheads="1"/>
          </p:cNvPicPr>
          <p:nvPr/>
        </p:nvPicPr>
        <p:blipFill>
          <a:blip r:embed="rId3"/>
          <a:srcRect l="25287" t="926" r="25287" b="1532"/>
          <a:stretch>
            <a:fillRect/>
          </a:stretch>
        </p:blipFill>
        <p:spPr bwMode="auto">
          <a:xfrm>
            <a:off x="3146425" y="1804988"/>
            <a:ext cx="2741613" cy="4059237"/>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12800" y="384175"/>
            <a:ext cx="8378825" cy="469900"/>
          </a:xfrm>
        </p:spPr>
        <p:txBody>
          <a:bodyPr/>
          <a:lstStyle/>
          <a:p>
            <a:pPr eaLnBrk="1" hangingPunct="1"/>
            <a:r>
              <a:rPr lang="en-US" sz="2800" smtClean="0"/>
              <a:t>Resource Allocation Graph With A Deadlock</a:t>
            </a:r>
          </a:p>
        </p:txBody>
      </p:sp>
      <p:pic>
        <p:nvPicPr>
          <p:cNvPr id="13315" name="Picture 7"/>
          <p:cNvPicPr>
            <a:picLocks noChangeAspect="1" noChangeArrowheads="1"/>
          </p:cNvPicPr>
          <p:nvPr/>
        </p:nvPicPr>
        <p:blipFill>
          <a:blip r:embed="rId3"/>
          <a:srcRect/>
          <a:stretch>
            <a:fillRect/>
          </a:stretch>
        </p:blipFill>
        <p:spPr bwMode="auto">
          <a:xfrm>
            <a:off x="3060700" y="1528763"/>
            <a:ext cx="2781300" cy="409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9638" y="400050"/>
            <a:ext cx="7954962" cy="457200"/>
          </a:xfrm>
        </p:spPr>
        <p:txBody>
          <a:bodyPr/>
          <a:lstStyle/>
          <a:p>
            <a:pPr eaLnBrk="1" hangingPunct="1"/>
            <a:r>
              <a:rPr lang="en-US" smtClean="0"/>
              <a:t>Graph With A Cycle But No Deadlock</a:t>
            </a:r>
          </a:p>
        </p:txBody>
      </p:sp>
      <p:pic>
        <p:nvPicPr>
          <p:cNvPr id="14339" name="Picture 4" descr="7"/>
          <p:cNvPicPr>
            <a:picLocks noChangeAspect="1" noChangeArrowheads="1"/>
          </p:cNvPicPr>
          <p:nvPr/>
        </p:nvPicPr>
        <p:blipFill>
          <a:blip r:embed="rId3"/>
          <a:srcRect/>
          <a:stretch>
            <a:fillRect/>
          </a:stretch>
        </p:blipFill>
        <p:spPr bwMode="auto">
          <a:xfrm>
            <a:off x="2365375" y="1066800"/>
            <a:ext cx="4040188" cy="5154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Basic Facts</a:t>
            </a:r>
          </a:p>
        </p:txBody>
      </p:sp>
      <p:sp>
        <p:nvSpPr>
          <p:cNvPr id="15363" name="Rectangle 3"/>
          <p:cNvSpPr>
            <a:spLocks noGrp="1" noChangeArrowheads="1"/>
          </p:cNvSpPr>
          <p:nvPr>
            <p:ph idx="1"/>
          </p:nvPr>
        </p:nvSpPr>
        <p:spPr>
          <a:xfrm>
            <a:off x="827088" y="1454150"/>
            <a:ext cx="7599362" cy="4400550"/>
          </a:xfrm>
        </p:spPr>
        <p:txBody>
          <a:bodyPr/>
          <a:lstStyle/>
          <a:p>
            <a:r>
              <a:rPr lang="en-US" smtClean="0"/>
              <a:t>If graph contains no cycles </a:t>
            </a:r>
            <a:r>
              <a:rPr lang="en-US" smtClean="0">
                <a:sym typeface="Symbol" pitchFamily="18" charset="2"/>
              </a:rPr>
              <a:t> no deadlock</a:t>
            </a:r>
            <a:br>
              <a:rPr lang="en-US" smtClean="0">
                <a:sym typeface="Symbol" pitchFamily="18" charset="2"/>
              </a:rPr>
            </a:br>
            <a:endParaRPr lang="en-US" smtClean="0">
              <a:sym typeface="Symbol" pitchFamily="18" charset="2"/>
            </a:endParaRPr>
          </a:p>
          <a:p>
            <a:r>
              <a:rPr lang="en-US" smtClean="0">
                <a:sym typeface="Symbol" pitchFamily="18" charset="2"/>
              </a:rPr>
              <a:t>If graph contains a cycle </a:t>
            </a:r>
          </a:p>
          <a:p>
            <a:pPr lvl="1"/>
            <a:r>
              <a:rPr lang="en-US" smtClean="0">
                <a:sym typeface="Symbol" pitchFamily="18" charset="2"/>
              </a:rPr>
              <a:t>if only one instance per resource type, then deadlock</a:t>
            </a:r>
          </a:p>
          <a:p>
            <a:pPr lvl="1"/>
            <a:r>
              <a:rPr lang="en-US" smtClean="0">
                <a:sym typeface="Symbol" pitchFamily="18" charset="2"/>
              </a:rPr>
              <a:t>if several instances per resource type, possibility of deadlock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9663" y="277813"/>
            <a:ext cx="7577137" cy="576262"/>
          </a:xfrm>
        </p:spPr>
        <p:txBody>
          <a:bodyPr/>
          <a:lstStyle/>
          <a:p>
            <a:pPr eaLnBrk="1" hangingPunct="1"/>
            <a:r>
              <a:rPr lang="en-US" smtClean="0"/>
              <a:t>Methods for Handling Deadlocks</a:t>
            </a:r>
          </a:p>
        </p:txBody>
      </p:sp>
      <p:sp>
        <p:nvSpPr>
          <p:cNvPr id="16387" name="Rectangle 3"/>
          <p:cNvSpPr>
            <a:spLocks noGrp="1" noChangeArrowheads="1"/>
          </p:cNvSpPr>
          <p:nvPr>
            <p:ph idx="1"/>
          </p:nvPr>
        </p:nvSpPr>
        <p:spPr>
          <a:xfrm>
            <a:off x="806450" y="1485900"/>
            <a:ext cx="7718425" cy="3295650"/>
          </a:xfrm>
        </p:spPr>
        <p:txBody>
          <a:bodyPr/>
          <a:lstStyle/>
          <a:p>
            <a:r>
              <a:rPr lang="en-US" dirty="0" smtClean="0"/>
              <a:t>Ensure that the system will </a:t>
            </a:r>
            <a:r>
              <a:rPr lang="en-US" b="1" i="1" dirty="0" smtClean="0">
                <a:solidFill>
                  <a:srgbClr val="FF0066"/>
                </a:solidFill>
              </a:rPr>
              <a:t>never</a:t>
            </a:r>
            <a:r>
              <a:rPr lang="en-US" dirty="0" smtClean="0"/>
              <a:t> enter a deadlock </a:t>
            </a:r>
            <a:r>
              <a:rPr lang="en-US" dirty="0" smtClean="0"/>
              <a:t>state</a:t>
            </a:r>
          </a:p>
          <a:p>
            <a:r>
              <a:rPr lang="en-US" dirty="0" smtClean="0"/>
              <a:t>Allow the system to enter a deadlock state and then recover</a:t>
            </a:r>
          </a:p>
          <a:p>
            <a:r>
              <a:rPr lang="en-US" altLang="en-US" dirty="0" smtClean="0"/>
              <a:t>Dynamic </a:t>
            </a:r>
            <a:r>
              <a:rPr lang="en-US" altLang="en-US" dirty="0"/>
              <a:t>avoidance by careful resource </a:t>
            </a:r>
            <a:r>
              <a:rPr lang="en-US" altLang="en-US" dirty="0" smtClean="0"/>
              <a:t>allocation</a:t>
            </a:r>
          </a:p>
          <a:p>
            <a:r>
              <a:rPr lang="en-US" altLang="en-US" dirty="0"/>
              <a:t>Prevention, by structurally negating one of the four required </a:t>
            </a:r>
            <a:r>
              <a:rPr lang="en-US" altLang="en-US" dirty="0" smtClean="0"/>
              <a:t>conditions</a:t>
            </a:r>
            <a:endParaRPr lang="en-US" dirty="0" smtClean="0"/>
          </a:p>
          <a:p>
            <a:r>
              <a:rPr lang="en-US" dirty="0" smtClean="0"/>
              <a:t>Ignore the problem and pretend that deadlocks never occur in the system; used by most operating systems, including </a:t>
            </a:r>
            <a:r>
              <a:rPr lang="en-US" dirty="0" smtClean="0"/>
              <a:t>UNIX</a:t>
            </a:r>
          </a:p>
          <a:p>
            <a:pPr marL="0" indent="0">
              <a:buNone/>
            </a:pPr>
            <a:endParaRPr lang="en-US" dirty="0" smtClean="0"/>
          </a:p>
          <a:p>
            <a:pPr marL="0" indent="0">
              <a:buNone/>
            </a:pPr>
            <a:r>
              <a:rPr lang="en-US" dirty="0" smtClean="0"/>
              <a:t>OSTRICH ALGORITHM</a:t>
            </a:r>
          </a:p>
          <a:p>
            <a:pPr marL="0" indent="0">
              <a:buNone/>
            </a:pPr>
            <a:r>
              <a:rPr lang="en-US" dirty="0" smtClean="0">
                <a:solidFill>
                  <a:srgbClr val="FF0000"/>
                </a:solidFill>
              </a:rPr>
              <a:t>Stick your head in the sand and pretend there is no problem at all.</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6450" y="277813"/>
            <a:ext cx="7880350" cy="576262"/>
          </a:xfrm>
        </p:spPr>
        <p:txBody>
          <a:bodyPr/>
          <a:lstStyle/>
          <a:p>
            <a:pPr eaLnBrk="1" hangingPunct="1"/>
            <a:r>
              <a:rPr lang="en-US" smtClean="0"/>
              <a:t>Chapter 7:  Deadlocks</a:t>
            </a:r>
          </a:p>
        </p:txBody>
      </p:sp>
      <p:sp>
        <p:nvSpPr>
          <p:cNvPr id="4099" name="Rectangle 3"/>
          <p:cNvSpPr>
            <a:spLocks noGrp="1" noChangeArrowheads="1"/>
          </p:cNvSpPr>
          <p:nvPr>
            <p:ph idx="1"/>
          </p:nvPr>
        </p:nvSpPr>
        <p:spPr/>
        <p:txBody>
          <a:bodyPr/>
          <a:lstStyle/>
          <a:p>
            <a:pPr>
              <a:buSzPct val="85000"/>
            </a:pPr>
            <a:r>
              <a:rPr lang="en-US" sz="2800" dirty="0" smtClean="0"/>
              <a:t>The Deadlock Problem</a:t>
            </a:r>
          </a:p>
          <a:p>
            <a:pPr>
              <a:buSzPct val="85000"/>
            </a:pPr>
            <a:r>
              <a:rPr lang="en-US" sz="2800" dirty="0" smtClean="0"/>
              <a:t>System Model</a:t>
            </a:r>
          </a:p>
          <a:p>
            <a:pPr>
              <a:buSzPct val="85000"/>
            </a:pPr>
            <a:r>
              <a:rPr lang="en-US" sz="2800" dirty="0" smtClean="0"/>
              <a:t>Deadlock Characterization</a:t>
            </a:r>
          </a:p>
          <a:p>
            <a:pPr>
              <a:buSzPct val="85000"/>
            </a:pPr>
            <a:r>
              <a:rPr lang="en-US" sz="2800" dirty="0" smtClean="0"/>
              <a:t>Methods for Handling Deadlocks</a:t>
            </a:r>
          </a:p>
          <a:p>
            <a:r>
              <a:rPr lang="en-US" sz="2800" dirty="0" smtClean="0"/>
              <a:t>Deadlock Prevention</a:t>
            </a:r>
          </a:p>
          <a:p>
            <a:pPr>
              <a:buSzPct val="85000"/>
            </a:pPr>
            <a:r>
              <a:rPr lang="en-US" sz="2800" dirty="0" smtClean="0"/>
              <a:t>Deadlock Avoidance</a:t>
            </a:r>
          </a:p>
          <a:p>
            <a:pPr>
              <a:buSzPct val="85000"/>
            </a:pPr>
            <a:r>
              <a:rPr lang="en-US" sz="2800" dirty="0" smtClean="0"/>
              <a:t>Deadlock Detection </a:t>
            </a:r>
          </a:p>
          <a:p>
            <a:pPr>
              <a:buSzPct val="85000"/>
            </a:pPr>
            <a:r>
              <a:rPr lang="en-US" sz="2800" dirty="0" smtClean="0"/>
              <a:t>Recovery from Deadlock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85825" y="277813"/>
            <a:ext cx="7800975" cy="576262"/>
          </a:xfrm>
        </p:spPr>
        <p:txBody>
          <a:bodyPr/>
          <a:lstStyle/>
          <a:p>
            <a:pPr eaLnBrk="1" hangingPunct="1"/>
            <a:r>
              <a:rPr lang="en-US" smtClean="0"/>
              <a:t>Deadlock Prevention</a:t>
            </a:r>
          </a:p>
        </p:txBody>
      </p:sp>
      <p:sp>
        <p:nvSpPr>
          <p:cNvPr id="17411" name="Rectangle 1027"/>
          <p:cNvSpPr>
            <a:spLocks noGrp="1" noChangeArrowheads="1"/>
          </p:cNvSpPr>
          <p:nvPr>
            <p:ph idx="1"/>
          </p:nvPr>
        </p:nvSpPr>
        <p:spPr>
          <a:xfrm>
            <a:off x="1160463" y="1870075"/>
            <a:ext cx="7245350" cy="3822700"/>
          </a:xfrm>
        </p:spPr>
        <p:txBody>
          <a:bodyPr/>
          <a:lstStyle/>
          <a:p>
            <a:r>
              <a:rPr lang="en-US" b="1" smtClean="0"/>
              <a:t>Mutual Exclusion</a:t>
            </a:r>
            <a:r>
              <a:rPr lang="en-US" smtClean="0"/>
              <a:t> – not required for sharable resources; must hold for nonsharable resources</a:t>
            </a:r>
            <a:br>
              <a:rPr lang="en-US" smtClean="0"/>
            </a:br>
            <a:endParaRPr lang="en-US" smtClean="0"/>
          </a:p>
          <a:p>
            <a:r>
              <a:rPr lang="en-US" b="1" smtClean="0"/>
              <a:t>Hold and Wait</a:t>
            </a:r>
            <a:r>
              <a:rPr lang="en-US" smtClean="0"/>
              <a:t> – must guarantee that whenever a process requests a resource, it does not hold any other resources</a:t>
            </a:r>
          </a:p>
          <a:p>
            <a:pPr lvl="1"/>
            <a:r>
              <a:rPr lang="en-US" smtClean="0"/>
              <a:t>Require process to request and be allocated all its resources before it begins execution, or allow process to request resources only when the process has none</a:t>
            </a:r>
          </a:p>
          <a:p>
            <a:pPr lvl="1"/>
            <a:r>
              <a:rPr lang="en-US" smtClean="0"/>
              <a:t>Low resource utilization; starvation possible</a:t>
            </a:r>
          </a:p>
        </p:txBody>
      </p:sp>
      <p:sp>
        <p:nvSpPr>
          <p:cNvPr id="17412" name="Text Box 1028"/>
          <p:cNvSpPr txBox="1">
            <a:spLocks noChangeArrowheads="1"/>
          </p:cNvSpPr>
          <p:nvPr/>
        </p:nvSpPr>
        <p:spPr bwMode="auto">
          <a:xfrm>
            <a:off x="819150" y="1400175"/>
            <a:ext cx="42735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Restrain the ways request can be made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277813"/>
            <a:ext cx="7683500" cy="576262"/>
          </a:xfrm>
        </p:spPr>
        <p:txBody>
          <a:bodyPr/>
          <a:lstStyle/>
          <a:p>
            <a:pPr eaLnBrk="1" hangingPunct="1"/>
            <a:r>
              <a:rPr lang="en-US" smtClean="0"/>
              <a:t>Deadlock Prevention (Cont.)</a:t>
            </a:r>
          </a:p>
        </p:txBody>
      </p:sp>
      <p:sp>
        <p:nvSpPr>
          <p:cNvPr id="18435" name="Rectangle 1027"/>
          <p:cNvSpPr>
            <a:spLocks noGrp="1" noChangeArrowheads="1"/>
          </p:cNvSpPr>
          <p:nvPr>
            <p:ph idx="1"/>
          </p:nvPr>
        </p:nvSpPr>
        <p:spPr>
          <a:xfrm>
            <a:off x="806450" y="1233488"/>
            <a:ext cx="7639050" cy="4446587"/>
          </a:xfrm>
        </p:spPr>
        <p:txBody>
          <a:bodyPr/>
          <a:lstStyle/>
          <a:p>
            <a:r>
              <a:rPr lang="en-US" b="1" smtClean="0"/>
              <a:t>No Preemption</a:t>
            </a:r>
            <a:r>
              <a:rPr lang="en-US" smtClean="0"/>
              <a:t> –</a:t>
            </a:r>
          </a:p>
          <a:p>
            <a:pPr lvl="1"/>
            <a:r>
              <a:rPr lang="en-US" smtClean="0"/>
              <a:t>If a process that is holding some resources requests another resource that cannot be immediately allocated to it, then all resources currently being held are released</a:t>
            </a:r>
          </a:p>
          <a:p>
            <a:pPr lvl="1"/>
            <a:r>
              <a:rPr lang="en-US" smtClean="0"/>
              <a:t>Preempted resources are added to the list of resources for which the process is waiting</a:t>
            </a:r>
          </a:p>
          <a:p>
            <a:pPr lvl="1"/>
            <a:r>
              <a:rPr lang="en-US" smtClean="0"/>
              <a:t>Process will be restarted only when it can regain its old resources, as well as the new ones that it is requesting</a:t>
            </a:r>
            <a:br>
              <a:rPr lang="en-US" smtClean="0"/>
            </a:br>
            <a:endParaRPr lang="en-US" smtClean="0"/>
          </a:p>
          <a:p>
            <a:r>
              <a:rPr lang="en-US" b="1" smtClean="0"/>
              <a:t>Circular Wait</a:t>
            </a:r>
            <a:r>
              <a:rPr lang="en-US" smtClean="0"/>
              <a:t> – impose a total ordering of all resource types, and require that each process requests resources in an increasing order of enumeration</a:t>
            </a:r>
          </a:p>
          <a:p>
            <a:pPr lvl="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3925" y="277813"/>
            <a:ext cx="7762875" cy="576262"/>
          </a:xfrm>
        </p:spPr>
        <p:txBody>
          <a:bodyPr/>
          <a:lstStyle/>
          <a:p>
            <a:pPr eaLnBrk="1" hangingPunct="1"/>
            <a:r>
              <a:rPr lang="en-US" smtClean="0"/>
              <a:t>Deadlock Avoidance</a:t>
            </a:r>
          </a:p>
        </p:txBody>
      </p:sp>
      <p:sp>
        <p:nvSpPr>
          <p:cNvPr id="19459" name="Rectangle 3"/>
          <p:cNvSpPr>
            <a:spLocks noGrp="1" noChangeArrowheads="1"/>
          </p:cNvSpPr>
          <p:nvPr>
            <p:ph idx="1"/>
          </p:nvPr>
        </p:nvSpPr>
        <p:spPr>
          <a:xfrm>
            <a:off x="1112838" y="2038350"/>
            <a:ext cx="7402512" cy="3783013"/>
          </a:xfrm>
        </p:spPr>
        <p:txBody>
          <a:bodyPr/>
          <a:lstStyle/>
          <a:p>
            <a:r>
              <a:rPr lang="en-US" smtClean="0"/>
              <a:t>Simplest and most useful model requires that each process declare the </a:t>
            </a:r>
            <a:r>
              <a:rPr lang="en-US" i="1" smtClean="0"/>
              <a:t>maximum number</a:t>
            </a:r>
            <a:r>
              <a:rPr lang="en-US" smtClean="0"/>
              <a:t> of resources of each type that it may need</a:t>
            </a:r>
            <a:br>
              <a:rPr lang="en-US" smtClean="0"/>
            </a:br>
            <a:endParaRPr lang="en-US" smtClean="0"/>
          </a:p>
          <a:p>
            <a:r>
              <a:rPr lang="en-US" smtClean="0"/>
              <a:t>The deadlock-avoidance algorithm dynamically examines the resource-allocation state to ensure that there can never be a circular-wait condition</a:t>
            </a:r>
            <a:br>
              <a:rPr lang="en-US" smtClean="0"/>
            </a:br>
            <a:endParaRPr lang="en-US" smtClean="0"/>
          </a:p>
          <a:p>
            <a:r>
              <a:rPr lang="en-US" smtClean="0"/>
              <a:t>Resource-allocation </a:t>
            </a:r>
            <a:r>
              <a:rPr lang="en-US" i="1" smtClean="0"/>
              <a:t>state</a:t>
            </a:r>
            <a:r>
              <a:rPr lang="en-US" smtClean="0"/>
              <a:t> is defined by the number of available and allocated resources, and the maximum demands of the processes</a:t>
            </a:r>
          </a:p>
        </p:txBody>
      </p:sp>
      <p:sp>
        <p:nvSpPr>
          <p:cNvPr id="19460" name="Text Box 4"/>
          <p:cNvSpPr txBox="1">
            <a:spLocks noChangeArrowheads="1"/>
          </p:cNvSpPr>
          <p:nvPr/>
        </p:nvSpPr>
        <p:spPr bwMode="auto">
          <a:xfrm>
            <a:off x="822325" y="1271588"/>
            <a:ext cx="7716838" cy="641350"/>
          </a:xfrm>
          <a:prstGeom prst="rect">
            <a:avLst/>
          </a:prstGeom>
          <a:noFill/>
          <a:ln w="9525">
            <a:noFill/>
            <a:miter lim="800000"/>
            <a:headEnd/>
            <a:tailEnd/>
          </a:ln>
        </p:spPr>
        <p:txBody>
          <a:bodyPr anchor="ctr">
            <a:spAutoFit/>
          </a:bodyPr>
          <a:lstStyle/>
          <a:p>
            <a:pPr>
              <a:spcBef>
                <a:spcPct val="50000"/>
              </a:spcBef>
            </a:pPr>
            <a:r>
              <a:rPr lang="en-US">
                <a:latin typeface="Helvetica" pitchFamily="34" charset="0"/>
              </a:rPr>
              <a:t>Requires that the system has some additional </a:t>
            </a:r>
            <a:r>
              <a:rPr lang="en-US" i="1">
                <a:latin typeface="Helvetica" pitchFamily="34" charset="0"/>
              </a:rPr>
              <a:t>a priori </a:t>
            </a:r>
            <a:r>
              <a:rPr lang="en-US">
                <a:latin typeface="Helvetica" pitchFamily="34" charset="0"/>
              </a:rPr>
              <a:t>information </a:t>
            </a:r>
            <a:br>
              <a:rPr lang="en-US">
                <a:latin typeface="Helvetica" pitchFamily="34" charset="0"/>
              </a:rPr>
            </a:br>
            <a:r>
              <a:rPr lang="en-US">
                <a:latin typeface="Helvetica" pitchFamily="34" charset="0"/>
              </a:rPr>
              <a:t>available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sp>
        <p:nvSpPr>
          <p:cNvPr id="20483" name="Rectangle 3"/>
          <p:cNvSpPr>
            <a:spLocks noGrp="1" noChangeArrowheads="1"/>
          </p:cNvSpPr>
          <p:nvPr>
            <p:ph idx="1"/>
          </p:nvPr>
        </p:nvSpPr>
        <p:spPr>
          <a:xfrm>
            <a:off x="855663" y="1306513"/>
            <a:ext cx="7656512" cy="4997450"/>
          </a:xfrm>
        </p:spPr>
        <p:txBody>
          <a:bodyPr/>
          <a:lstStyle/>
          <a:p>
            <a:r>
              <a:rPr lang="en-US" smtClean="0"/>
              <a:t>When a process requests an available resource, system must decide if immediate allocation leaves the system in a safe state</a:t>
            </a:r>
            <a:br>
              <a:rPr lang="en-US" smtClean="0"/>
            </a:br>
            <a:endParaRPr lang="en-US" smtClean="0"/>
          </a:p>
          <a:p>
            <a:r>
              <a:rPr lang="en-US" smtClean="0"/>
              <a:t>System is in </a:t>
            </a:r>
            <a:r>
              <a:rPr lang="en-US" b="1" smtClean="0">
                <a:solidFill>
                  <a:srgbClr val="3366FF"/>
                </a:solidFill>
              </a:rPr>
              <a:t>safe state</a:t>
            </a:r>
            <a:r>
              <a:rPr lang="en-US" smtClean="0">
                <a:solidFill>
                  <a:srgbClr val="3366FF"/>
                </a:solidFill>
              </a:rPr>
              <a:t> </a:t>
            </a:r>
            <a:r>
              <a:rPr lang="en-US" smtClean="0"/>
              <a:t>if there exists a sequence &lt;</a:t>
            </a:r>
            <a:r>
              <a:rPr lang="en-US" i="1" smtClean="0"/>
              <a:t>P</a:t>
            </a:r>
            <a:r>
              <a:rPr lang="en-US" i="1" baseline="-25000" smtClean="0"/>
              <a:t>1</a:t>
            </a:r>
            <a:r>
              <a:rPr lang="en-US" i="1" smtClean="0"/>
              <a:t>, P</a:t>
            </a:r>
            <a:r>
              <a:rPr lang="en-US" i="1" baseline="-25000" smtClean="0"/>
              <a:t>2</a:t>
            </a:r>
            <a:r>
              <a:rPr lang="en-US" i="1" smtClean="0"/>
              <a:t>, …, P</a:t>
            </a:r>
            <a:r>
              <a:rPr lang="en-US" i="1" baseline="-25000" smtClean="0"/>
              <a:t>n</a:t>
            </a:r>
            <a:r>
              <a:rPr lang="en-US" smtClean="0"/>
              <a:t>&gt; of ALL the  processes  in the systems such that  for each P</a:t>
            </a:r>
            <a:r>
              <a:rPr lang="en-US" baseline="-25000" smtClean="0"/>
              <a:t>i</a:t>
            </a:r>
            <a:r>
              <a:rPr lang="en-US" smtClean="0"/>
              <a:t>, the resources that P</a:t>
            </a:r>
            <a:r>
              <a:rPr lang="en-US" baseline="-25000" smtClean="0"/>
              <a:t>i </a:t>
            </a:r>
            <a:r>
              <a:rPr lang="en-US" smtClean="0"/>
              <a:t>can still request can be satisfied by currently available resources + resources held by all the </a:t>
            </a:r>
            <a:r>
              <a:rPr lang="en-US" i="1" smtClean="0"/>
              <a:t>P</a:t>
            </a:r>
            <a:r>
              <a:rPr lang="en-US" i="1" baseline="-25000" smtClean="0"/>
              <a:t>j</a:t>
            </a:r>
            <a:r>
              <a:rPr lang="en-US" smtClean="0"/>
              <a:t>, with</a:t>
            </a:r>
            <a:r>
              <a:rPr lang="en-US" i="1" smtClean="0"/>
              <a:t> j </a:t>
            </a:r>
            <a:r>
              <a:rPr lang="en-US" smtClean="0"/>
              <a:t>&lt; </a:t>
            </a:r>
            <a:r>
              <a:rPr lang="en-US" i="1" smtClean="0"/>
              <a:t>I</a:t>
            </a:r>
          </a:p>
          <a:p>
            <a:endParaRPr lang="en-US" smtClean="0"/>
          </a:p>
          <a:p>
            <a:r>
              <a:rPr lang="en-US" smtClean="0"/>
              <a:t>That is:</a:t>
            </a:r>
          </a:p>
          <a:p>
            <a:pPr lvl="1"/>
            <a:r>
              <a:rPr lang="en-US" smtClean="0"/>
              <a:t>If P</a:t>
            </a:r>
            <a:r>
              <a:rPr lang="en-US" baseline="-25000" smtClean="0"/>
              <a:t>i</a:t>
            </a:r>
            <a:r>
              <a:rPr lang="en-US" smtClean="0"/>
              <a:t> resource needs are not immediately available, then </a:t>
            </a:r>
            <a:r>
              <a:rPr lang="en-US" i="1" smtClean="0"/>
              <a:t>P</a:t>
            </a:r>
            <a:r>
              <a:rPr lang="en-US" i="1" baseline="-25000" smtClean="0"/>
              <a:t>i</a:t>
            </a:r>
            <a:r>
              <a:rPr lang="en-US" smtClean="0"/>
              <a:t> can wait until all </a:t>
            </a:r>
            <a:r>
              <a:rPr lang="en-US" i="1" smtClean="0"/>
              <a:t>P</a:t>
            </a:r>
            <a:r>
              <a:rPr lang="en-US" i="1" baseline="-25000" smtClean="0"/>
              <a:t>j</a:t>
            </a:r>
            <a:r>
              <a:rPr lang="en-US" i="1" smtClean="0"/>
              <a:t> </a:t>
            </a:r>
            <a:r>
              <a:rPr lang="en-US" smtClean="0"/>
              <a:t>have finished</a:t>
            </a:r>
          </a:p>
          <a:p>
            <a:pPr lvl="1"/>
            <a:r>
              <a:rPr lang="en-US" smtClean="0"/>
              <a:t>When </a:t>
            </a:r>
            <a:r>
              <a:rPr lang="en-US" i="1" smtClean="0"/>
              <a:t>P</a:t>
            </a:r>
            <a:r>
              <a:rPr lang="en-US" i="1" baseline="-25000" smtClean="0"/>
              <a:t>j</a:t>
            </a:r>
            <a:r>
              <a:rPr lang="en-US" smtClean="0"/>
              <a:t> is finished, </a:t>
            </a:r>
            <a:r>
              <a:rPr lang="en-US" i="1" smtClean="0"/>
              <a:t>P</a:t>
            </a:r>
            <a:r>
              <a:rPr lang="en-US" i="1" baseline="-25000" smtClean="0"/>
              <a:t>i</a:t>
            </a:r>
            <a:r>
              <a:rPr lang="en-US" smtClean="0"/>
              <a:t> can obtain needed resources, execute, return allocated resources, and terminate</a:t>
            </a:r>
          </a:p>
          <a:p>
            <a:pPr lvl="1"/>
            <a:r>
              <a:rPr lang="en-US" smtClean="0"/>
              <a:t>When </a:t>
            </a:r>
            <a:r>
              <a:rPr lang="en-US" i="1" smtClean="0"/>
              <a:t>P</a:t>
            </a:r>
            <a:r>
              <a:rPr lang="en-US" i="1" baseline="-25000" smtClean="0"/>
              <a:t>i</a:t>
            </a:r>
            <a:r>
              <a:rPr lang="en-US" smtClean="0"/>
              <a:t> terminates, </a:t>
            </a:r>
            <a:r>
              <a:rPr lang="en-US" i="1" smtClean="0"/>
              <a:t>P</a:t>
            </a:r>
            <a:r>
              <a:rPr lang="en-US" i="1" baseline="-25000" smtClean="0"/>
              <a:t>i </a:t>
            </a:r>
            <a:r>
              <a:rPr lang="en-US" baseline="-25000" smtClean="0"/>
              <a:t>+1</a:t>
            </a:r>
            <a:r>
              <a:rPr lang="en-US" smtClean="0"/>
              <a:t> can obtain its needed resources, and so on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sp>
        <p:nvSpPr>
          <p:cNvPr id="20483" name="Rectangle 3"/>
          <p:cNvSpPr>
            <a:spLocks noGrp="1" noChangeArrowheads="1"/>
          </p:cNvSpPr>
          <p:nvPr>
            <p:ph idx="1"/>
          </p:nvPr>
        </p:nvSpPr>
        <p:spPr>
          <a:xfrm>
            <a:off x="855663" y="1306513"/>
            <a:ext cx="7656512" cy="1486114"/>
          </a:xfrm>
        </p:spPr>
        <p:txBody>
          <a:bodyPr/>
          <a:lstStyle/>
          <a:p>
            <a:pPr algn="just"/>
            <a:r>
              <a:rPr lang="en-US" sz="2800" dirty="0" smtClean="0"/>
              <a:t>Example – A state is said to be safe if there is some scheduling order in which every process can run to completion even if all of them suddenly request their maximum number of resources immediately. </a:t>
            </a:r>
            <a:endParaRPr lang="en-US" sz="2800" dirty="0" smtClean="0"/>
          </a:p>
        </p:txBody>
      </p:sp>
    </p:spTree>
    <p:extLst>
      <p:ext uri="{BB962C8B-B14F-4D97-AF65-F5344CB8AC3E}">
        <p14:creationId xmlns:p14="http://schemas.microsoft.com/office/powerpoint/2010/main" val="1680963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r="40437"/>
          <a:stretch>
            <a:fillRect/>
          </a:stretch>
        </p:blipFill>
        <p:spPr bwMode="auto">
          <a:xfrm>
            <a:off x="1733550" y="1025525"/>
            <a:ext cx="540702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l="58864"/>
          <a:stretch>
            <a:fillRect/>
          </a:stretch>
        </p:blipFill>
        <p:spPr bwMode="auto">
          <a:xfrm>
            <a:off x="2538413" y="3170238"/>
            <a:ext cx="36576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733550" y="5799608"/>
            <a:ext cx="6079524" cy="369332"/>
          </a:xfrm>
          <a:prstGeom prst="rect">
            <a:avLst/>
          </a:prstGeom>
        </p:spPr>
        <p:txBody>
          <a:bodyPr wrap="square">
            <a:spAutoFit/>
          </a:bodyPr>
          <a:lstStyle/>
          <a:p>
            <a:r>
              <a:rPr lang="en-US" altLang="en-US" dirty="0" smtClean="0"/>
              <a:t>Figure demonstration </a:t>
            </a:r>
            <a:r>
              <a:rPr lang="en-US" altLang="en-US" dirty="0"/>
              <a:t>that the state in (a) is safe</a:t>
            </a:r>
            <a:endParaRPr lang="en-US" dirty="0"/>
          </a:p>
        </p:txBody>
      </p:sp>
    </p:spTree>
    <p:extLst>
      <p:ext uri="{BB962C8B-B14F-4D97-AF65-F5344CB8AC3E}">
        <p14:creationId xmlns:p14="http://schemas.microsoft.com/office/powerpoint/2010/main" val="2155635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sp>
        <p:nvSpPr>
          <p:cNvPr id="2" name="Rectangle 1"/>
          <p:cNvSpPr/>
          <p:nvPr/>
        </p:nvSpPr>
        <p:spPr>
          <a:xfrm>
            <a:off x="1622340" y="5380765"/>
            <a:ext cx="6533120" cy="369332"/>
          </a:xfrm>
          <a:prstGeom prst="rect">
            <a:avLst/>
          </a:prstGeom>
        </p:spPr>
        <p:txBody>
          <a:bodyPr wrap="square">
            <a:spAutoFit/>
          </a:bodyPr>
          <a:lstStyle/>
          <a:p>
            <a:r>
              <a:rPr lang="en-US" altLang="en-US" dirty="0" smtClean="0"/>
              <a:t>Figure demonstration </a:t>
            </a:r>
            <a:r>
              <a:rPr lang="en-US" altLang="en-US" dirty="0"/>
              <a:t>that the state in </a:t>
            </a:r>
            <a:r>
              <a:rPr lang="en-US" altLang="en-US" dirty="0" smtClean="0"/>
              <a:t>(b) </a:t>
            </a:r>
            <a:r>
              <a:rPr lang="en-US" altLang="en-US" dirty="0"/>
              <a:t>is </a:t>
            </a:r>
            <a:r>
              <a:rPr lang="en-US" altLang="en-US" dirty="0" smtClean="0"/>
              <a:t>not safe</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72" y="2329420"/>
            <a:ext cx="7562950" cy="176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5478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Basic Facts</a:t>
            </a:r>
          </a:p>
        </p:txBody>
      </p:sp>
      <p:sp>
        <p:nvSpPr>
          <p:cNvPr id="21507" name="Rectangle 3"/>
          <p:cNvSpPr>
            <a:spLocks noGrp="1" noChangeArrowheads="1"/>
          </p:cNvSpPr>
          <p:nvPr>
            <p:ph idx="1"/>
          </p:nvPr>
        </p:nvSpPr>
        <p:spPr>
          <a:xfrm>
            <a:off x="827088" y="1411288"/>
            <a:ext cx="7459662" cy="4414837"/>
          </a:xfrm>
        </p:spPr>
        <p:txBody>
          <a:bodyPr/>
          <a:lstStyle/>
          <a:p>
            <a:r>
              <a:rPr lang="en-US" smtClean="0"/>
              <a:t>If a system is in safe state </a:t>
            </a:r>
            <a:r>
              <a:rPr lang="en-US" smtClean="0">
                <a:sym typeface="Symbol" pitchFamily="18" charset="2"/>
              </a:rPr>
              <a:t> no deadlocks</a:t>
            </a:r>
            <a:br>
              <a:rPr lang="en-US" smtClean="0">
                <a:sym typeface="Symbol" pitchFamily="18" charset="2"/>
              </a:rPr>
            </a:br>
            <a:endParaRPr lang="en-US" smtClean="0">
              <a:sym typeface="Symbol" pitchFamily="18" charset="2"/>
            </a:endParaRPr>
          </a:p>
          <a:p>
            <a:r>
              <a:rPr lang="en-US" smtClean="0">
                <a:sym typeface="Symbol" pitchFamily="18" charset="2"/>
              </a:rPr>
              <a:t>If a system is in unsafe state  possibility of deadlock</a:t>
            </a:r>
            <a:br>
              <a:rPr lang="en-US" smtClean="0">
                <a:sym typeface="Symbol" pitchFamily="18" charset="2"/>
              </a:rPr>
            </a:br>
            <a:endParaRPr lang="en-US" smtClean="0">
              <a:sym typeface="Symbol" pitchFamily="18" charset="2"/>
            </a:endParaRPr>
          </a:p>
          <a:p>
            <a:r>
              <a:rPr lang="en-US" smtClean="0">
                <a:sym typeface="Symbol" pitchFamily="18" charset="2"/>
              </a:rPr>
              <a:t>Avoidance  ensure that a system will never enter an unsafe state.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6138" y="277813"/>
            <a:ext cx="7840662" cy="576262"/>
          </a:xfrm>
        </p:spPr>
        <p:txBody>
          <a:bodyPr/>
          <a:lstStyle/>
          <a:p>
            <a:pPr eaLnBrk="1" hangingPunct="1"/>
            <a:r>
              <a:rPr lang="en-US" smtClean="0"/>
              <a:t>Safe, Unsafe, Deadlock State </a:t>
            </a:r>
          </a:p>
        </p:txBody>
      </p:sp>
      <p:pic>
        <p:nvPicPr>
          <p:cNvPr id="22531" name="Picture 4"/>
          <p:cNvPicPr>
            <a:picLocks noChangeAspect="1" noChangeArrowheads="1"/>
          </p:cNvPicPr>
          <p:nvPr/>
        </p:nvPicPr>
        <p:blipFill>
          <a:blip r:embed="rId3"/>
          <a:srcRect l="13437" t="1572" r="13683" b="2194"/>
          <a:stretch>
            <a:fillRect/>
          </a:stretch>
        </p:blipFill>
        <p:spPr bwMode="auto">
          <a:xfrm>
            <a:off x="2282825" y="1716088"/>
            <a:ext cx="4391025" cy="4348162"/>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277813"/>
            <a:ext cx="7645400" cy="576262"/>
          </a:xfrm>
        </p:spPr>
        <p:txBody>
          <a:bodyPr/>
          <a:lstStyle/>
          <a:p>
            <a:pPr eaLnBrk="1" hangingPunct="1"/>
            <a:r>
              <a:rPr lang="en-US" smtClean="0"/>
              <a:t>Avoidance algorithms</a:t>
            </a:r>
          </a:p>
        </p:txBody>
      </p:sp>
      <p:sp>
        <p:nvSpPr>
          <p:cNvPr id="23555" name="Rectangle 3"/>
          <p:cNvSpPr>
            <a:spLocks noGrp="1" noChangeArrowheads="1"/>
          </p:cNvSpPr>
          <p:nvPr>
            <p:ph idx="1"/>
          </p:nvPr>
        </p:nvSpPr>
        <p:spPr>
          <a:xfrm>
            <a:off x="827088" y="1439863"/>
            <a:ext cx="6659562" cy="4483100"/>
          </a:xfrm>
        </p:spPr>
        <p:txBody>
          <a:bodyPr/>
          <a:lstStyle/>
          <a:p>
            <a:r>
              <a:rPr lang="en-US" smtClean="0"/>
              <a:t>Single instance of a resource type</a:t>
            </a:r>
          </a:p>
          <a:p>
            <a:pPr lvl="1"/>
            <a:r>
              <a:rPr lang="en-US" smtClean="0"/>
              <a:t>Use a resource-allocation graph</a:t>
            </a:r>
          </a:p>
          <a:p>
            <a:endParaRPr lang="en-US" smtClean="0"/>
          </a:p>
          <a:p>
            <a:r>
              <a:rPr lang="en-US" smtClean="0"/>
              <a:t>Multiple instances of a resource type</a:t>
            </a:r>
          </a:p>
          <a:p>
            <a:pPr lvl="1"/>
            <a:r>
              <a:rPr lang="en-US" smtClean="0"/>
              <a:t> Use the banker’s algorithm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Objectives</a:t>
            </a:r>
            <a:endParaRPr lang="en-US" dirty="0" smtClean="0"/>
          </a:p>
        </p:txBody>
      </p:sp>
      <p:sp>
        <p:nvSpPr>
          <p:cNvPr id="5123" name="Rectangle 3"/>
          <p:cNvSpPr>
            <a:spLocks noGrp="1" noChangeArrowheads="1"/>
          </p:cNvSpPr>
          <p:nvPr>
            <p:ph idx="1"/>
          </p:nvPr>
        </p:nvSpPr>
        <p:spPr>
          <a:xfrm>
            <a:off x="806450" y="1233488"/>
            <a:ext cx="7607300" cy="4500562"/>
          </a:xfrm>
        </p:spPr>
        <p:txBody>
          <a:bodyPr/>
          <a:lstStyle/>
          <a:p>
            <a:r>
              <a:rPr lang="en-US" sz="3200" dirty="0" smtClean="0"/>
              <a:t>To develop a description of deadlocks, which prevent sets of concurrent processes from completing their tasks</a:t>
            </a:r>
          </a:p>
          <a:p>
            <a:endParaRPr lang="en-US" sz="3200" dirty="0" smtClean="0"/>
          </a:p>
          <a:p>
            <a:r>
              <a:rPr lang="en-US" sz="3200" dirty="0" smtClean="0"/>
              <a:t>To present a number of different methods for preventing or avoiding deadlocks in a computer system</a:t>
            </a:r>
          </a:p>
          <a:p>
            <a:pPr>
              <a:buSzPct val="85000"/>
              <a:buFont typeface="Monotype Sorts" charset="2"/>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55663" y="277813"/>
            <a:ext cx="7831137" cy="576262"/>
          </a:xfrm>
        </p:spPr>
        <p:txBody>
          <a:bodyPr/>
          <a:lstStyle/>
          <a:p>
            <a:pPr eaLnBrk="1" hangingPunct="1"/>
            <a:r>
              <a:rPr lang="en-US" smtClean="0"/>
              <a:t>Resource-Allocation Graph Scheme</a:t>
            </a:r>
          </a:p>
        </p:txBody>
      </p:sp>
      <p:sp>
        <p:nvSpPr>
          <p:cNvPr id="24579" name="Rectangle 3"/>
          <p:cNvSpPr>
            <a:spLocks noGrp="1" noChangeArrowheads="1"/>
          </p:cNvSpPr>
          <p:nvPr>
            <p:ph idx="1"/>
          </p:nvPr>
        </p:nvSpPr>
        <p:spPr>
          <a:xfrm>
            <a:off x="827088" y="1439863"/>
            <a:ext cx="7515225" cy="4483100"/>
          </a:xfrm>
        </p:spPr>
        <p:txBody>
          <a:bodyPr/>
          <a:lstStyle/>
          <a:p>
            <a:r>
              <a:rPr lang="en-US" b="1" smtClean="0">
                <a:solidFill>
                  <a:srgbClr val="3366FF"/>
                </a:solidFill>
              </a:rPr>
              <a:t>Claim edge</a:t>
            </a:r>
            <a:r>
              <a:rPr lang="en-US" smtClean="0">
                <a:solidFill>
                  <a:srgbClr val="3366FF"/>
                </a:solidFill>
              </a:rPr>
              <a:t> </a:t>
            </a:r>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r>
              <a:rPr lang="en-US" smtClean="0">
                <a:sym typeface="Symbol" pitchFamily="18" charset="2"/>
              </a:rPr>
              <a:t> indicated that process </a:t>
            </a:r>
            <a:r>
              <a:rPr lang="en-US" i="1" smtClean="0">
                <a:sym typeface="Symbol" pitchFamily="18" charset="2"/>
              </a:rPr>
              <a:t>P</a:t>
            </a:r>
            <a:r>
              <a:rPr lang="en-US" i="1" baseline="-25000" smtClean="0">
                <a:sym typeface="Symbol" pitchFamily="18" charset="2"/>
              </a:rPr>
              <a:t>j</a:t>
            </a:r>
            <a:r>
              <a:rPr lang="en-US" smtClean="0">
                <a:sym typeface="Symbol" pitchFamily="18" charset="2"/>
              </a:rPr>
              <a:t> may request resource </a:t>
            </a:r>
            <a:r>
              <a:rPr lang="en-US" i="1" smtClean="0">
                <a:sym typeface="Symbol" pitchFamily="18" charset="2"/>
              </a:rPr>
              <a:t>R</a:t>
            </a:r>
            <a:r>
              <a:rPr lang="en-US" i="1" baseline="-25000" smtClean="0">
                <a:sym typeface="Symbol" pitchFamily="18" charset="2"/>
              </a:rPr>
              <a:t>j</a:t>
            </a:r>
            <a:r>
              <a:rPr lang="en-US" smtClean="0">
                <a:sym typeface="Symbol" pitchFamily="18" charset="2"/>
              </a:rPr>
              <a:t>; represented by a dashed line</a:t>
            </a:r>
            <a:br>
              <a:rPr lang="en-US" smtClean="0">
                <a:sym typeface="Symbol" pitchFamily="18" charset="2"/>
              </a:rPr>
            </a:br>
            <a:endParaRPr lang="en-US" smtClean="0">
              <a:sym typeface="Symbol" pitchFamily="18" charset="2"/>
            </a:endParaRPr>
          </a:p>
          <a:p>
            <a:r>
              <a:rPr lang="en-US" smtClean="0">
                <a:sym typeface="Symbol" pitchFamily="18" charset="2"/>
              </a:rPr>
              <a:t>Claim edge converts to request edge when a process requests a resource</a:t>
            </a:r>
            <a:br>
              <a:rPr lang="en-US" smtClean="0">
                <a:sym typeface="Symbol" pitchFamily="18" charset="2"/>
              </a:rPr>
            </a:br>
            <a:endParaRPr lang="en-US" smtClean="0">
              <a:sym typeface="Symbol" pitchFamily="18" charset="2"/>
            </a:endParaRPr>
          </a:p>
          <a:p>
            <a:r>
              <a:rPr lang="en-US" smtClean="0">
                <a:sym typeface="Symbol" pitchFamily="18" charset="2"/>
              </a:rPr>
              <a:t>Request edge converted to an assignment edge when the  resource is allocated to the process</a:t>
            </a:r>
          </a:p>
          <a:p>
            <a:pPr>
              <a:buFont typeface="Monotype Sorts" charset="2"/>
              <a:buNone/>
            </a:pPr>
            <a:endParaRPr lang="en-US" smtClean="0">
              <a:sym typeface="Symbol" pitchFamily="18" charset="2"/>
            </a:endParaRPr>
          </a:p>
          <a:p>
            <a:r>
              <a:rPr lang="en-US" smtClean="0">
                <a:sym typeface="Symbol" pitchFamily="18" charset="2"/>
              </a:rPr>
              <a:t>When a resource is released by a process, assignment edge reconverts to a claim edge</a:t>
            </a:r>
            <a:br>
              <a:rPr lang="en-US" smtClean="0">
                <a:sym typeface="Symbol" pitchFamily="18" charset="2"/>
              </a:rPr>
            </a:br>
            <a:endParaRPr lang="en-US" smtClean="0">
              <a:sym typeface="Symbol" pitchFamily="18" charset="2"/>
            </a:endParaRPr>
          </a:p>
          <a:p>
            <a:r>
              <a:rPr lang="en-US" smtClean="0">
                <a:sym typeface="Symbol" pitchFamily="18" charset="2"/>
              </a:rPr>
              <a:t>Resources must be claimed </a:t>
            </a:r>
            <a:r>
              <a:rPr lang="en-US" i="1" smtClean="0">
                <a:sym typeface="Symbol" pitchFamily="18" charset="2"/>
              </a:rPr>
              <a:t>a priori</a:t>
            </a:r>
            <a:r>
              <a:rPr lang="en-US" smtClean="0">
                <a:sym typeface="Symbol" pitchFamily="18" charset="2"/>
              </a:rPr>
              <a:t> in the system</a:t>
            </a:r>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1363" y="404813"/>
            <a:ext cx="8224837" cy="457200"/>
          </a:xfrm>
        </p:spPr>
        <p:txBody>
          <a:bodyPr/>
          <a:lstStyle/>
          <a:p>
            <a:pPr eaLnBrk="1" hangingPunct="1"/>
            <a:r>
              <a:rPr lang="en-US" smtClean="0"/>
              <a:t>Resource-Allocation Graph</a:t>
            </a:r>
          </a:p>
        </p:txBody>
      </p:sp>
      <p:pic>
        <p:nvPicPr>
          <p:cNvPr id="25603" name="Picture 4" descr="7"/>
          <p:cNvPicPr>
            <a:picLocks noChangeAspect="1" noChangeArrowheads="1"/>
          </p:cNvPicPr>
          <p:nvPr/>
        </p:nvPicPr>
        <p:blipFill>
          <a:blip r:embed="rId3"/>
          <a:srcRect/>
          <a:stretch>
            <a:fillRect/>
          </a:stretch>
        </p:blipFill>
        <p:spPr bwMode="auto">
          <a:xfrm>
            <a:off x="2740025" y="1427163"/>
            <a:ext cx="4116388"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0563" y="401638"/>
            <a:ext cx="8243887" cy="457200"/>
          </a:xfrm>
        </p:spPr>
        <p:txBody>
          <a:bodyPr/>
          <a:lstStyle/>
          <a:p>
            <a:pPr eaLnBrk="1" hangingPunct="1"/>
            <a:r>
              <a:rPr lang="en-US" sz="2800" smtClean="0"/>
              <a:t>Unsafe State In Resource-Allocation Graph</a:t>
            </a:r>
          </a:p>
        </p:txBody>
      </p:sp>
      <p:pic>
        <p:nvPicPr>
          <p:cNvPr id="26627" name="Picture 4" descr="7"/>
          <p:cNvPicPr>
            <a:picLocks noChangeAspect="1" noChangeArrowheads="1"/>
          </p:cNvPicPr>
          <p:nvPr/>
        </p:nvPicPr>
        <p:blipFill>
          <a:blip r:embed="rId3"/>
          <a:srcRect/>
          <a:stretch>
            <a:fillRect/>
          </a:stretch>
        </p:blipFill>
        <p:spPr bwMode="auto">
          <a:xfrm>
            <a:off x="2384425" y="1230313"/>
            <a:ext cx="4337050" cy="439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30288" y="277813"/>
            <a:ext cx="7656512" cy="576262"/>
          </a:xfrm>
        </p:spPr>
        <p:txBody>
          <a:bodyPr/>
          <a:lstStyle/>
          <a:p>
            <a:pPr eaLnBrk="1" hangingPunct="1"/>
            <a:r>
              <a:rPr lang="en-US" smtClean="0"/>
              <a:t>Resource-Allocation Graph Algorithm</a:t>
            </a:r>
          </a:p>
        </p:txBody>
      </p:sp>
      <p:sp>
        <p:nvSpPr>
          <p:cNvPr id="27651" name="Rectangle 3"/>
          <p:cNvSpPr>
            <a:spLocks noGrp="1" noChangeArrowheads="1"/>
          </p:cNvSpPr>
          <p:nvPr>
            <p:ph idx="1"/>
          </p:nvPr>
        </p:nvSpPr>
        <p:spPr>
          <a:xfrm>
            <a:off x="806450" y="1392238"/>
            <a:ext cx="7675563" cy="4303712"/>
          </a:xfrm>
        </p:spPr>
        <p:txBody>
          <a:bodyPr/>
          <a:lstStyle/>
          <a:p>
            <a:r>
              <a:rPr lang="en-US" smtClean="0"/>
              <a:t>Suppose that process</a:t>
            </a:r>
            <a:r>
              <a:rPr lang="en-US" i="1" smtClean="0"/>
              <a:t> P</a:t>
            </a:r>
            <a:r>
              <a:rPr lang="en-US" i="1" baseline="-25000" smtClean="0"/>
              <a:t>i</a:t>
            </a:r>
            <a:r>
              <a:rPr lang="en-US" smtClean="0"/>
              <a:t> requests a resource </a:t>
            </a:r>
            <a:r>
              <a:rPr lang="en-US" i="1" smtClean="0">
                <a:sym typeface="Symbol" pitchFamily="18" charset="2"/>
              </a:rPr>
              <a:t>R</a:t>
            </a:r>
            <a:r>
              <a:rPr lang="en-US" i="1" baseline="-25000" smtClean="0">
                <a:sym typeface="Symbol" pitchFamily="18" charset="2"/>
              </a:rPr>
              <a:t>j</a:t>
            </a:r>
          </a:p>
          <a:p>
            <a:endParaRPr lang="en-US" i="1" baseline="-25000" smtClean="0">
              <a:sym typeface="Symbol" pitchFamily="18" charset="2"/>
            </a:endParaRPr>
          </a:p>
          <a:p>
            <a:r>
              <a:rPr lang="en-US" smtClean="0">
                <a:sym typeface="Symbol" pitchFamily="18" charset="2"/>
              </a:rPr>
              <a:t>The request can be granted only if converting the request edge to an assignment edge does not result in the formation of a cycle in the resource allocation graph</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smtClean="0"/>
              <a:t>Banker’s Algorithm</a:t>
            </a:r>
          </a:p>
        </p:txBody>
      </p:sp>
      <p:sp>
        <p:nvSpPr>
          <p:cNvPr id="28675" name="Rectangle 3"/>
          <p:cNvSpPr>
            <a:spLocks noGrp="1" noChangeArrowheads="1"/>
          </p:cNvSpPr>
          <p:nvPr>
            <p:ph idx="1"/>
          </p:nvPr>
        </p:nvSpPr>
        <p:spPr>
          <a:xfrm>
            <a:off x="827088" y="1397000"/>
            <a:ext cx="7448550" cy="4441825"/>
          </a:xfrm>
        </p:spPr>
        <p:txBody>
          <a:bodyPr/>
          <a:lstStyle/>
          <a:p>
            <a:r>
              <a:rPr lang="en-US" smtClean="0"/>
              <a:t>Multiple instances</a:t>
            </a:r>
            <a:br>
              <a:rPr lang="en-US" smtClean="0"/>
            </a:br>
            <a:endParaRPr lang="en-US" smtClean="0"/>
          </a:p>
          <a:p>
            <a:r>
              <a:rPr lang="en-US" smtClean="0"/>
              <a:t>Each process must a priori claim maximum use</a:t>
            </a:r>
            <a:br>
              <a:rPr lang="en-US" smtClean="0"/>
            </a:br>
            <a:endParaRPr lang="en-US" smtClean="0"/>
          </a:p>
          <a:p>
            <a:r>
              <a:rPr lang="en-US" smtClean="0"/>
              <a:t>When a process requests a resource it may have to wait  </a:t>
            </a:r>
            <a:br>
              <a:rPr lang="en-US" smtClean="0"/>
            </a:br>
            <a:endParaRPr lang="en-US" smtClean="0"/>
          </a:p>
          <a:p>
            <a:r>
              <a:rPr lang="en-US" smtClean="0"/>
              <a:t>When a process gets all its resources it must return them in a finite amount of time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smtClean="0"/>
              <a:t>Banker’s Algorithm</a:t>
            </a:r>
          </a:p>
        </p:txBody>
      </p:sp>
      <p:sp>
        <p:nvSpPr>
          <p:cNvPr id="28675" name="Rectangle 3"/>
          <p:cNvSpPr>
            <a:spLocks noGrp="1" noChangeArrowheads="1"/>
          </p:cNvSpPr>
          <p:nvPr>
            <p:ph idx="1"/>
          </p:nvPr>
        </p:nvSpPr>
        <p:spPr>
          <a:xfrm>
            <a:off x="827088" y="1397000"/>
            <a:ext cx="7448550" cy="2445951"/>
          </a:xfrm>
        </p:spPr>
        <p:txBody>
          <a:bodyPr/>
          <a:lstStyle/>
          <a:p>
            <a:pPr algn="just"/>
            <a:r>
              <a:rPr lang="en-US" dirty="0"/>
              <a:t>A small-town banker might deal with a group of customers to whom he has granted lines of credit. (Years ago, banks did not lend money unless they knew they could be repaid.) </a:t>
            </a:r>
          </a:p>
          <a:p>
            <a:pPr algn="just"/>
            <a:r>
              <a:rPr lang="en-US" dirty="0"/>
              <a:t>What the algorithm does is check to see if granting the request leads to an unsafe state. If so, the request is denied. If granting the request leads to a safe state, it is carried out. </a:t>
            </a:r>
            <a:endParaRPr lang="en-US" dirty="0" smtClean="0"/>
          </a:p>
        </p:txBody>
      </p:sp>
    </p:spTree>
    <p:extLst>
      <p:ext uri="{BB962C8B-B14F-4D97-AF65-F5344CB8AC3E}">
        <p14:creationId xmlns:p14="http://schemas.microsoft.com/office/powerpoint/2010/main" val="18276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smtClean="0"/>
              <a:t>Banker’s Algorithm</a:t>
            </a:r>
          </a:p>
        </p:txBody>
      </p:sp>
      <p:sp>
        <p:nvSpPr>
          <p:cNvPr id="28675" name="Rectangle 3"/>
          <p:cNvSpPr>
            <a:spLocks noGrp="1" noChangeArrowheads="1"/>
          </p:cNvSpPr>
          <p:nvPr>
            <p:ph idx="1"/>
          </p:nvPr>
        </p:nvSpPr>
        <p:spPr>
          <a:xfrm>
            <a:off x="711595" y="4513043"/>
            <a:ext cx="7854157" cy="4441825"/>
          </a:xfrm>
        </p:spPr>
        <p:txBody>
          <a:bodyPr/>
          <a:lstStyle/>
          <a:p>
            <a:pPr marL="0" indent="0" algn="just">
              <a:buNone/>
            </a:pPr>
            <a:r>
              <a:rPr lang="en-US" dirty="0" smtClean="0"/>
              <a:t>In the above fig we </a:t>
            </a:r>
            <a:r>
              <a:rPr lang="en-US" dirty="0"/>
              <a:t>see four customers, A, B, C, and D, each of whom has been granted a certain number of credit units (e.g., 1 unit is 1K dollars). The banker knows that not all customers will need their maximum credit immediately, so he has reserved only 10 units rather than 22 to service them. (In this analogy, customers are processes, units are, say, tape drives, and the banker is the operating system.)</a:t>
            </a:r>
          </a:p>
          <a:p>
            <a:endParaRPr lang="en-US"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93" y="854075"/>
            <a:ext cx="8259763"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22324" y="3758981"/>
            <a:ext cx="7864476" cy="369332"/>
          </a:xfrm>
          <a:prstGeom prst="rect">
            <a:avLst/>
          </a:prstGeom>
        </p:spPr>
        <p:txBody>
          <a:bodyPr wrap="square">
            <a:spAutoFit/>
          </a:bodyPr>
          <a:lstStyle/>
          <a:p>
            <a:r>
              <a:rPr lang="en-US" altLang="en-US" dirty="0"/>
              <a:t>Three resource allocation states</a:t>
            </a:r>
            <a:r>
              <a:rPr lang="en-US" altLang="en-US" dirty="0" smtClean="0"/>
              <a:t>:(</a:t>
            </a:r>
            <a:r>
              <a:rPr lang="en-US" altLang="en-US" dirty="0"/>
              <a:t>a) Safe. (b) Safe. (c) Unsafe</a:t>
            </a:r>
            <a:endParaRPr lang="en-US" dirty="0"/>
          </a:p>
        </p:txBody>
      </p:sp>
    </p:spTree>
    <p:extLst>
      <p:ext uri="{BB962C8B-B14F-4D97-AF65-F5344CB8AC3E}">
        <p14:creationId xmlns:p14="http://schemas.microsoft.com/office/powerpoint/2010/main" val="3370921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1713" y="422275"/>
            <a:ext cx="7586662" cy="431800"/>
          </a:xfrm>
        </p:spPr>
        <p:txBody>
          <a:bodyPr/>
          <a:lstStyle/>
          <a:p>
            <a:pPr eaLnBrk="1" hangingPunct="1"/>
            <a:r>
              <a:rPr lang="en-US" sz="2800" smtClean="0"/>
              <a:t>Data Structures for the Banker’s Algorithm </a:t>
            </a:r>
          </a:p>
        </p:txBody>
      </p:sp>
      <p:sp>
        <p:nvSpPr>
          <p:cNvPr id="29699" name="Rectangle 3"/>
          <p:cNvSpPr>
            <a:spLocks noGrp="1" noChangeArrowheads="1"/>
          </p:cNvSpPr>
          <p:nvPr>
            <p:ph idx="1"/>
          </p:nvPr>
        </p:nvSpPr>
        <p:spPr>
          <a:xfrm>
            <a:off x="1192213" y="1843088"/>
            <a:ext cx="7370762" cy="4387850"/>
          </a:xfrm>
        </p:spPr>
        <p:txBody>
          <a:bodyPr/>
          <a:lstStyle/>
          <a:p>
            <a:r>
              <a:rPr lang="en-US" b="1" smtClean="0"/>
              <a:t>Available</a:t>
            </a:r>
            <a:r>
              <a:rPr lang="en-US" i="1" smtClean="0"/>
              <a:t>:</a:t>
            </a:r>
            <a:r>
              <a:rPr lang="en-US" smtClean="0"/>
              <a:t>  Vector of length </a:t>
            </a:r>
            <a:r>
              <a:rPr lang="en-US" i="1" smtClean="0"/>
              <a:t>m</a:t>
            </a:r>
            <a:r>
              <a:rPr lang="en-US" smtClean="0"/>
              <a:t>. If available [</a:t>
            </a:r>
            <a:r>
              <a:rPr lang="en-US" i="1" smtClean="0"/>
              <a:t>j</a:t>
            </a:r>
            <a:r>
              <a:rPr lang="en-US" smtClean="0"/>
              <a:t>] = </a:t>
            </a:r>
            <a:r>
              <a:rPr lang="en-US" i="1" smtClean="0"/>
              <a:t>k</a:t>
            </a:r>
            <a:r>
              <a:rPr lang="en-US" smtClean="0"/>
              <a:t>, there are</a:t>
            </a:r>
            <a:r>
              <a:rPr lang="en-US" i="1" smtClean="0"/>
              <a:t> k</a:t>
            </a:r>
            <a:r>
              <a:rPr lang="en-US" smtClean="0"/>
              <a:t> instances of resource type </a:t>
            </a:r>
            <a:r>
              <a:rPr lang="en-US" i="1" smtClean="0"/>
              <a:t>R</a:t>
            </a:r>
            <a:r>
              <a:rPr lang="en-US" i="1" baseline="-25000" smtClean="0"/>
              <a:t>j</a:t>
            </a:r>
            <a:r>
              <a:rPr lang="en-US" baseline="-25000" smtClean="0"/>
              <a:t>  </a:t>
            </a:r>
            <a:r>
              <a:rPr lang="en-US" smtClean="0"/>
              <a:t>available</a:t>
            </a:r>
          </a:p>
          <a:p>
            <a:endParaRPr lang="en-US" sz="800" smtClean="0"/>
          </a:p>
          <a:p>
            <a:r>
              <a:rPr lang="en-US" b="1" smtClean="0">
                <a:solidFill>
                  <a:srgbClr val="000000"/>
                </a:solidFill>
              </a:rPr>
              <a:t>Max</a:t>
            </a:r>
            <a:r>
              <a:rPr lang="en-US" i="1" smtClean="0"/>
              <a:t>: n x m</a:t>
            </a:r>
            <a:r>
              <a:rPr lang="en-US" smtClean="0"/>
              <a:t> matrix.  If </a:t>
            </a:r>
            <a:r>
              <a:rPr lang="en-US" i="1" smtClean="0"/>
              <a:t>Max </a:t>
            </a:r>
            <a:r>
              <a:rPr lang="en-US" smtClean="0"/>
              <a:t>[</a:t>
            </a:r>
            <a:r>
              <a:rPr lang="en-US" i="1" smtClean="0"/>
              <a:t>i,j</a:t>
            </a:r>
            <a:r>
              <a:rPr lang="en-US" smtClean="0"/>
              <a:t>] = </a:t>
            </a:r>
            <a:r>
              <a:rPr lang="en-US" i="1" smtClean="0"/>
              <a:t>k</a:t>
            </a:r>
            <a:r>
              <a:rPr lang="en-US" smtClean="0"/>
              <a:t>, then process </a:t>
            </a:r>
            <a:r>
              <a:rPr lang="en-US" i="1" smtClean="0"/>
              <a:t>P</a:t>
            </a:r>
            <a:r>
              <a:rPr lang="en-US" i="1" baseline="-25000" smtClean="0"/>
              <a:t>i</a:t>
            </a:r>
            <a:r>
              <a:rPr lang="en-US" i="1" smtClean="0"/>
              <a:t> </a:t>
            </a:r>
            <a:r>
              <a:rPr lang="en-US" smtClean="0"/>
              <a:t>may request at most</a:t>
            </a:r>
            <a:r>
              <a:rPr lang="en-US" i="1" smtClean="0"/>
              <a:t> k </a:t>
            </a:r>
            <a:r>
              <a:rPr lang="en-US" smtClean="0"/>
              <a:t>instances of resource type </a:t>
            </a:r>
            <a:r>
              <a:rPr lang="en-US" i="1" smtClean="0"/>
              <a:t>R</a:t>
            </a:r>
            <a:r>
              <a:rPr lang="en-US" i="1" baseline="-25000" smtClean="0"/>
              <a:t>j</a:t>
            </a:r>
          </a:p>
          <a:p>
            <a:endParaRPr lang="en-US" sz="800" i="1" baseline="-25000" smtClean="0"/>
          </a:p>
          <a:p>
            <a:r>
              <a:rPr lang="en-US" b="1" smtClean="0">
                <a:solidFill>
                  <a:srgbClr val="000000"/>
                </a:solidFill>
              </a:rPr>
              <a:t>Allocation</a:t>
            </a:r>
            <a:r>
              <a:rPr lang="en-US" i="1" smtClean="0"/>
              <a:t>:  n </a:t>
            </a:r>
            <a:r>
              <a:rPr lang="en-US" smtClean="0"/>
              <a:t>x</a:t>
            </a:r>
            <a:r>
              <a:rPr lang="en-US" i="1" smtClean="0"/>
              <a:t> m</a:t>
            </a:r>
            <a:r>
              <a:rPr lang="en-US" smtClean="0"/>
              <a:t> matrix.  If Allocation[</a:t>
            </a:r>
            <a:r>
              <a:rPr lang="en-US" i="1" smtClean="0"/>
              <a:t>i,j</a:t>
            </a:r>
            <a:r>
              <a:rPr lang="en-US" smtClean="0"/>
              <a:t>] = </a:t>
            </a:r>
            <a:r>
              <a:rPr lang="en-US" i="1" smtClean="0"/>
              <a:t>k</a:t>
            </a:r>
            <a:r>
              <a:rPr lang="en-US" smtClean="0"/>
              <a:t> then</a:t>
            </a:r>
            <a:r>
              <a:rPr lang="en-US" i="1" smtClean="0"/>
              <a:t> P</a:t>
            </a:r>
            <a:r>
              <a:rPr lang="en-US" i="1" baseline="-25000" smtClean="0"/>
              <a:t>i</a:t>
            </a:r>
            <a:r>
              <a:rPr lang="en-US" smtClean="0"/>
              <a:t> is currently allocated </a:t>
            </a:r>
            <a:r>
              <a:rPr lang="en-US" i="1" smtClean="0"/>
              <a:t>k</a:t>
            </a:r>
            <a:r>
              <a:rPr lang="en-US" smtClean="0"/>
              <a:t> instances of </a:t>
            </a:r>
            <a:r>
              <a:rPr lang="en-US" i="1" smtClean="0"/>
              <a:t>R</a:t>
            </a:r>
            <a:r>
              <a:rPr lang="en-US" i="1" baseline="-25000" smtClean="0"/>
              <a:t>j</a:t>
            </a:r>
          </a:p>
          <a:p>
            <a:endParaRPr lang="en-US" sz="800" i="1" baseline="-25000" smtClean="0"/>
          </a:p>
          <a:p>
            <a:r>
              <a:rPr lang="en-US" b="1" smtClean="0">
                <a:solidFill>
                  <a:srgbClr val="000000"/>
                </a:solidFill>
              </a:rPr>
              <a:t>Need</a:t>
            </a:r>
            <a:r>
              <a:rPr lang="en-US" i="1" smtClean="0"/>
              <a:t>:  n </a:t>
            </a:r>
            <a:r>
              <a:rPr lang="en-US" smtClean="0"/>
              <a:t>x</a:t>
            </a:r>
            <a:r>
              <a:rPr lang="en-US" i="1" smtClean="0"/>
              <a:t> m</a:t>
            </a:r>
            <a:r>
              <a:rPr lang="en-US" smtClean="0"/>
              <a:t> matrix. If </a:t>
            </a:r>
            <a:r>
              <a:rPr lang="en-US" i="1" smtClean="0"/>
              <a:t>Need</a:t>
            </a:r>
            <a:r>
              <a:rPr lang="en-US" smtClean="0"/>
              <a:t>[</a:t>
            </a:r>
            <a:r>
              <a:rPr lang="en-US" i="1" smtClean="0"/>
              <a:t>i,j</a:t>
            </a:r>
            <a:r>
              <a:rPr lang="en-US" smtClean="0"/>
              <a:t>] =</a:t>
            </a:r>
            <a:r>
              <a:rPr lang="en-US" i="1" smtClean="0"/>
              <a:t> k</a:t>
            </a:r>
            <a:r>
              <a:rPr lang="en-US" smtClean="0"/>
              <a:t>, then</a:t>
            </a:r>
            <a:r>
              <a:rPr lang="en-US" i="1" smtClean="0"/>
              <a:t> P</a:t>
            </a:r>
            <a:r>
              <a:rPr lang="en-US" i="1" baseline="-25000" smtClean="0"/>
              <a:t>i</a:t>
            </a:r>
            <a:r>
              <a:rPr lang="en-US" smtClean="0"/>
              <a:t> may need </a:t>
            </a:r>
            <a:r>
              <a:rPr lang="en-US" i="1" smtClean="0"/>
              <a:t>k</a:t>
            </a:r>
            <a:r>
              <a:rPr lang="en-US" smtClean="0"/>
              <a:t> more instances of </a:t>
            </a:r>
            <a:r>
              <a:rPr lang="en-US" i="1" smtClean="0"/>
              <a:t>R</a:t>
            </a:r>
            <a:r>
              <a:rPr lang="en-US" i="1" baseline="-25000" smtClean="0"/>
              <a:t>j</a:t>
            </a:r>
            <a:r>
              <a:rPr lang="en-US" baseline="-25000" smtClean="0"/>
              <a:t> </a:t>
            </a:r>
            <a:r>
              <a:rPr lang="en-US" smtClean="0"/>
              <a:t>to complete its task</a:t>
            </a:r>
          </a:p>
          <a:p>
            <a:pPr lvl="2">
              <a:buFont typeface="Webdings" pitchFamily="18" charset="2"/>
              <a:buNone/>
            </a:pPr>
            <a:r>
              <a:rPr lang="en-US" smtClean="0"/>
              <a:t/>
            </a:r>
            <a:br>
              <a:rPr lang="en-US" smtClean="0"/>
            </a:br>
            <a:r>
              <a:rPr lang="en-US" i="1" smtClean="0"/>
              <a:t>Need</a:t>
            </a:r>
            <a:r>
              <a:rPr lang="en-US" smtClean="0"/>
              <a:t> [</a:t>
            </a:r>
            <a:r>
              <a:rPr lang="en-US" i="1" smtClean="0"/>
              <a:t>i,j]</a:t>
            </a:r>
            <a:r>
              <a:rPr lang="en-US" smtClean="0"/>
              <a:t> = </a:t>
            </a:r>
            <a:r>
              <a:rPr lang="en-US" i="1" smtClean="0"/>
              <a:t>Max</a:t>
            </a:r>
            <a:r>
              <a:rPr lang="en-US" smtClean="0"/>
              <a:t>[</a:t>
            </a:r>
            <a:r>
              <a:rPr lang="en-US" i="1" smtClean="0"/>
              <a:t>i,j</a:t>
            </a:r>
            <a:r>
              <a:rPr lang="en-US" smtClean="0"/>
              <a:t>] – </a:t>
            </a:r>
            <a:r>
              <a:rPr lang="en-US" i="1" smtClean="0"/>
              <a:t>Allocation</a:t>
            </a:r>
            <a:r>
              <a:rPr lang="en-US" smtClean="0"/>
              <a:t> [</a:t>
            </a:r>
            <a:r>
              <a:rPr lang="en-US" i="1" smtClean="0"/>
              <a:t>i,j</a:t>
            </a:r>
            <a:r>
              <a:rPr lang="en-US" smtClean="0"/>
              <a:t>]</a:t>
            </a:r>
          </a:p>
        </p:txBody>
      </p:sp>
      <p:sp>
        <p:nvSpPr>
          <p:cNvPr id="29700" name="Text Box 4"/>
          <p:cNvSpPr txBox="1">
            <a:spLocks noChangeArrowheads="1"/>
          </p:cNvSpPr>
          <p:nvPr/>
        </p:nvSpPr>
        <p:spPr bwMode="auto">
          <a:xfrm>
            <a:off x="809625" y="1408113"/>
            <a:ext cx="6934200" cy="366712"/>
          </a:xfrm>
          <a:prstGeom prst="rect">
            <a:avLst/>
          </a:prstGeom>
          <a:noFill/>
          <a:ln w="9525">
            <a:noFill/>
            <a:miter lim="800000"/>
            <a:headEnd/>
            <a:tailEnd/>
          </a:ln>
        </p:spPr>
        <p:txBody>
          <a:bodyPr wrap="none" anchor="ctr">
            <a:spAutoFit/>
          </a:bodyPr>
          <a:lstStyle/>
          <a:p>
            <a:pPr>
              <a:spcBef>
                <a:spcPct val="50000"/>
              </a:spcBef>
            </a:pPr>
            <a:r>
              <a:rPr lang="en-US">
                <a:latin typeface="Helvetica" pitchFamily="34" charset="0"/>
              </a:rPr>
              <a:t>Let </a:t>
            </a:r>
            <a:r>
              <a:rPr lang="en-US" i="1">
                <a:latin typeface="Helvetica" pitchFamily="34" charset="0"/>
              </a:rPr>
              <a:t>n</a:t>
            </a:r>
            <a:r>
              <a:rPr lang="en-US">
                <a:latin typeface="Helvetica" pitchFamily="34" charset="0"/>
              </a:rPr>
              <a:t> = number of processes, and </a:t>
            </a:r>
            <a:r>
              <a:rPr lang="en-US" i="1">
                <a:latin typeface="Helvetica" pitchFamily="34" charset="0"/>
              </a:rPr>
              <a:t>m </a:t>
            </a:r>
            <a:r>
              <a:rPr lang="en-US">
                <a:latin typeface="Helvetica" pitchFamily="34" charset="0"/>
              </a:rPr>
              <a:t>= number of resources types.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Safety Algorithm</a:t>
            </a:r>
          </a:p>
        </p:txBody>
      </p:sp>
      <p:sp>
        <p:nvSpPr>
          <p:cNvPr id="30723" name="Rectangle 3"/>
          <p:cNvSpPr>
            <a:spLocks noGrp="1" noChangeArrowheads="1"/>
          </p:cNvSpPr>
          <p:nvPr>
            <p:ph idx="1"/>
          </p:nvPr>
        </p:nvSpPr>
        <p:spPr>
          <a:xfrm>
            <a:off x="812800" y="1282700"/>
            <a:ext cx="7372350" cy="4943475"/>
          </a:xfrm>
        </p:spPr>
        <p:txBody>
          <a:bodyPr/>
          <a:lstStyle/>
          <a:p>
            <a:pPr>
              <a:lnSpc>
                <a:spcPct val="90000"/>
              </a:lnSpc>
              <a:buFont typeface="Monotype Sorts" charset="2"/>
              <a:buNone/>
            </a:pPr>
            <a:r>
              <a:rPr lang="en-US" smtClean="0"/>
              <a:t>1.	Let </a:t>
            </a:r>
            <a:r>
              <a:rPr lang="en-US" i="1" smtClean="0">
                <a:solidFill>
                  <a:srgbClr val="000000"/>
                </a:solidFill>
              </a:rPr>
              <a:t>Work </a:t>
            </a:r>
            <a:r>
              <a:rPr lang="en-US" smtClean="0"/>
              <a:t>and </a:t>
            </a:r>
            <a:r>
              <a:rPr lang="en-US" i="1" smtClean="0">
                <a:solidFill>
                  <a:srgbClr val="000000"/>
                </a:solidFill>
              </a:rPr>
              <a:t>Finish</a:t>
            </a:r>
            <a:r>
              <a:rPr lang="en-US" smtClean="0">
                <a:solidFill>
                  <a:srgbClr val="000000"/>
                </a:solidFill>
              </a:rPr>
              <a:t> </a:t>
            </a:r>
            <a:r>
              <a:rPr lang="en-US" smtClean="0"/>
              <a:t>be vectors of length</a:t>
            </a:r>
            <a:r>
              <a:rPr lang="en-US" i="1" smtClean="0"/>
              <a:t> m</a:t>
            </a:r>
            <a:r>
              <a:rPr lang="en-US" smtClean="0"/>
              <a:t> and</a:t>
            </a:r>
            <a:r>
              <a:rPr lang="en-US" i="1" smtClean="0"/>
              <a:t> n</a:t>
            </a:r>
            <a:r>
              <a:rPr lang="en-US" smtClean="0"/>
              <a:t>, respectively.  Initialize:</a:t>
            </a:r>
          </a:p>
          <a:p>
            <a:pPr marL="1543050" lvl="3" indent="-342900">
              <a:lnSpc>
                <a:spcPct val="90000"/>
              </a:lnSpc>
              <a:buFontTx/>
              <a:buNone/>
            </a:pPr>
            <a:r>
              <a:rPr lang="en-US" i="1" smtClean="0"/>
              <a:t>Work </a:t>
            </a:r>
            <a:r>
              <a:rPr lang="en-US" smtClean="0"/>
              <a:t>= </a:t>
            </a:r>
            <a:r>
              <a:rPr lang="en-US" i="1" smtClean="0"/>
              <a:t>Available</a:t>
            </a:r>
          </a:p>
          <a:p>
            <a:pPr marL="1543050" lvl="3" indent="-342900">
              <a:lnSpc>
                <a:spcPct val="90000"/>
              </a:lnSpc>
              <a:buFontTx/>
              <a:buNone/>
            </a:pPr>
            <a:r>
              <a:rPr lang="en-US" i="1" smtClean="0"/>
              <a:t>Finish </a:t>
            </a:r>
            <a:r>
              <a:rPr lang="en-US" smtClean="0"/>
              <a:t>[</a:t>
            </a:r>
            <a:r>
              <a:rPr lang="en-US" i="1" smtClean="0"/>
              <a:t>i</a:t>
            </a:r>
            <a:r>
              <a:rPr lang="en-US" smtClean="0"/>
              <a:t>] =</a:t>
            </a:r>
            <a:r>
              <a:rPr lang="en-US" i="1" smtClean="0"/>
              <a:t> false </a:t>
            </a:r>
            <a:r>
              <a:rPr lang="en-US" smtClean="0"/>
              <a:t>for</a:t>
            </a:r>
            <a:r>
              <a:rPr lang="en-US" i="1" smtClean="0"/>
              <a:t> i</a:t>
            </a:r>
            <a:r>
              <a:rPr lang="en-US" smtClean="0"/>
              <a:t> = 0, 1, …, </a:t>
            </a:r>
            <a:r>
              <a:rPr lang="en-US" i="1" smtClean="0"/>
              <a:t>n- </a:t>
            </a:r>
            <a:r>
              <a:rPr lang="en-US" smtClean="0"/>
              <a:t>1</a:t>
            </a:r>
          </a:p>
          <a:p>
            <a:pPr marL="1543050" lvl="3" indent="-342900">
              <a:lnSpc>
                <a:spcPct val="90000"/>
              </a:lnSpc>
              <a:buFontTx/>
              <a:buNone/>
            </a:pPr>
            <a:endParaRPr lang="en-US" sz="800" smtClean="0"/>
          </a:p>
          <a:p>
            <a:pPr>
              <a:lnSpc>
                <a:spcPct val="90000"/>
              </a:lnSpc>
              <a:buFont typeface="Monotype Sorts" charset="2"/>
              <a:buNone/>
            </a:pPr>
            <a:r>
              <a:rPr lang="en-US" smtClean="0"/>
              <a:t>2.	Find an </a:t>
            </a:r>
            <a:r>
              <a:rPr lang="en-US" i="1" smtClean="0"/>
              <a:t>i </a:t>
            </a:r>
            <a:r>
              <a:rPr lang="en-US" smtClean="0"/>
              <a:t>such that both: </a:t>
            </a:r>
          </a:p>
          <a:p>
            <a:pPr marL="800100" lvl="1" indent="-342900">
              <a:lnSpc>
                <a:spcPct val="90000"/>
              </a:lnSpc>
              <a:buFont typeface="Monotype Sorts" charset="2"/>
              <a:buNone/>
            </a:pPr>
            <a:r>
              <a:rPr lang="en-US" smtClean="0"/>
              <a:t>(a) </a:t>
            </a:r>
            <a:r>
              <a:rPr lang="en-US" i="1" smtClean="0"/>
              <a:t>Finish</a:t>
            </a:r>
            <a:r>
              <a:rPr lang="en-US" smtClean="0"/>
              <a:t> [</a:t>
            </a:r>
            <a:r>
              <a:rPr lang="en-US" i="1" smtClean="0"/>
              <a:t>i</a:t>
            </a:r>
            <a:r>
              <a:rPr lang="en-US" smtClean="0"/>
              <a:t>] = </a:t>
            </a:r>
            <a:r>
              <a:rPr lang="en-US" i="1" smtClean="0"/>
              <a:t>false</a:t>
            </a:r>
            <a:endParaRPr lang="en-US" smtClean="0"/>
          </a:p>
          <a:p>
            <a:pPr marL="800100" lvl="1" indent="-342900">
              <a:lnSpc>
                <a:spcPct val="90000"/>
              </a:lnSpc>
              <a:buFont typeface="Monotype Sorts" charset="2"/>
              <a:buNone/>
            </a:pPr>
            <a:r>
              <a:rPr lang="en-US" smtClean="0"/>
              <a:t>(b) </a:t>
            </a:r>
            <a:r>
              <a:rPr lang="en-US" i="1" smtClean="0"/>
              <a:t>Need</a:t>
            </a:r>
            <a:r>
              <a:rPr lang="en-US" i="1" baseline="-25000" smtClean="0"/>
              <a:t>i</a:t>
            </a:r>
            <a:r>
              <a:rPr lang="en-US" smtClean="0"/>
              <a:t> </a:t>
            </a:r>
            <a:r>
              <a:rPr lang="en-US" smtClean="0">
                <a:sym typeface="Symbol" pitchFamily="18" charset="2"/>
              </a:rPr>
              <a:t> </a:t>
            </a:r>
            <a:r>
              <a:rPr lang="en-US" i="1" smtClean="0">
                <a:sym typeface="Symbol" pitchFamily="18" charset="2"/>
              </a:rPr>
              <a:t>Work</a:t>
            </a:r>
          </a:p>
          <a:p>
            <a:pPr marL="800100" lvl="1" indent="-342900">
              <a:lnSpc>
                <a:spcPct val="90000"/>
              </a:lnSpc>
              <a:buFont typeface="Monotype Sorts" charset="2"/>
              <a:buNone/>
            </a:pPr>
            <a:r>
              <a:rPr lang="en-US" smtClean="0">
                <a:sym typeface="Symbol" pitchFamily="18" charset="2"/>
              </a:rPr>
              <a:t>If no such </a:t>
            </a:r>
            <a:r>
              <a:rPr lang="en-US" i="1" smtClean="0">
                <a:sym typeface="Symbol" pitchFamily="18" charset="2"/>
              </a:rPr>
              <a:t>i </a:t>
            </a:r>
            <a:r>
              <a:rPr lang="en-US" smtClean="0">
                <a:sym typeface="Symbol" pitchFamily="18" charset="2"/>
              </a:rPr>
              <a:t>exists, go to step 4</a:t>
            </a:r>
          </a:p>
          <a:p>
            <a:pPr marL="800100" lvl="1" indent="-342900">
              <a:lnSpc>
                <a:spcPct val="90000"/>
              </a:lnSpc>
              <a:buFont typeface="Monotype Sorts" charset="2"/>
              <a:buNone/>
            </a:pPr>
            <a:endParaRPr lang="en-US" sz="800" smtClean="0">
              <a:sym typeface="Symbol" pitchFamily="18" charset="2"/>
            </a:endParaRPr>
          </a:p>
          <a:p>
            <a:pPr>
              <a:lnSpc>
                <a:spcPct val="90000"/>
              </a:lnSpc>
              <a:buFont typeface="Monotype Sorts" charset="2"/>
              <a:buNone/>
            </a:pPr>
            <a:r>
              <a:rPr lang="en-US" i="1" smtClean="0"/>
              <a:t>3.  Work</a:t>
            </a:r>
            <a:r>
              <a:rPr lang="en-US" smtClean="0"/>
              <a:t> = </a:t>
            </a:r>
            <a:r>
              <a:rPr lang="en-US" i="1" smtClean="0"/>
              <a:t>Work </a:t>
            </a:r>
            <a:r>
              <a:rPr lang="en-US" smtClean="0"/>
              <a:t>+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a:t>
            </a:r>
            <a:r>
              <a:rPr lang="en-US" i="1" smtClean="0"/>
              <a:t> true</a:t>
            </a:r>
            <a:r>
              <a:rPr lang="en-US" smtClean="0"/>
              <a:t/>
            </a:r>
            <a:br>
              <a:rPr lang="en-US" smtClean="0"/>
            </a:br>
            <a:r>
              <a:rPr lang="en-US" smtClean="0"/>
              <a:t>go to step 2</a:t>
            </a:r>
          </a:p>
          <a:p>
            <a:pPr>
              <a:lnSpc>
                <a:spcPct val="90000"/>
              </a:lnSpc>
            </a:pPr>
            <a:endParaRPr lang="en-US" sz="800" smtClean="0"/>
          </a:p>
          <a:p>
            <a:pPr>
              <a:lnSpc>
                <a:spcPct val="90000"/>
              </a:lnSpc>
              <a:buFont typeface="Monotype Sorts" charset="2"/>
              <a:buNone/>
            </a:pPr>
            <a:r>
              <a:rPr lang="en-US" smtClean="0"/>
              <a:t>4.	If </a:t>
            </a:r>
            <a:r>
              <a:rPr lang="en-US" i="1" smtClean="0"/>
              <a:t>Finish</a:t>
            </a:r>
            <a:r>
              <a:rPr lang="en-US" smtClean="0"/>
              <a:t> [</a:t>
            </a:r>
            <a:r>
              <a:rPr lang="en-US" i="1" smtClean="0"/>
              <a:t>i</a:t>
            </a:r>
            <a:r>
              <a:rPr lang="en-US" smtClean="0"/>
              <a:t>] == true for all </a:t>
            </a:r>
            <a:r>
              <a:rPr lang="en-US" i="1" smtClean="0"/>
              <a:t>i</a:t>
            </a:r>
            <a:r>
              <a:rPr lang="en-US" smtClean="0"/>
              <a:t>, then the system is in a safe state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3138" y="404813"/>
            <a:ext cx="7924800" cy="457200"/>
          </a:xfrm>
        </p:spPr>
        <p:txBody>
          <a:bodyPr/>
          <a:lstStyle/>
          <a:p>
            <a:pPr eaLnBrk="1" hangingPunct="1"/>
            <a:r>
              <a:rPr lang="en-US" sz="2800" smtClean="0"/>
              <a:t>Resource-Request Algorithm for Process </a:t>
            </a:r>
            <a:r>
              <a:rPr lang="en-US" sz="2800" i="1" smtClean="0"/>
              <a:t>P</a:t>
            </a:r>
            <a:r>
              <a:rPr lang="en-US" sz="2800" i="1" baseline="-25000" smtClean="0"/>
              <a:t>i</a:t>
            </a:r>
            <a:endParaRPr lang="en-US" sz="2800" smtClean="0"/>
          </a:p>
        </p:txBody>
      </p:sp>
      <p:sp>
        <p:nvSpPr>
          <p:cNvPr id="31747" name="Rectangle 3"/>
          <p:cNvSpPr>
            <a:spLocks noGrp="1" noChangeArrowheads="1"/>
          </p:cNvSpPr>
          <p:nvPr>
            <p:ph idx="1"/>
          </p:nvPr>
        </p:nvSpPr>
        <p:spPr>
          <a:xfrm>
            <a:off x="822325" y="1271588"/>
            <a:ext cx="7642225" cy="4686300"/>
          </a:xfrm>
        </p:spPr>
        <p:txBody>
          <a:bodyPr/>
          <a:lstStyle/>
          <a:p>
            <a:pPr>
              <a:lnSpc>
                <a:spcPct val="90000"/>
              </a:lnSpc>
              <a:buFont typeface="Monotype Sorts" charset="2"/>
              <a:buNone/>
            </a:pPr>
            <a:r>
              <a:rPr lang="en-US" i="1" smtClean="0"/>
              <a:t>     Request</a:t>
            </a:r>
            <a:r>
              <a:rPr lang="en-US" smtClean="0"/>
              <a:t> = request vector for process </a:t>
            </a:r>
            <a:r>
              <a:rPr lang="en-US" i="1" smtClean="0"/>
              <a:t>P</a:t>
            </a:r>
            <a:r>
              <a:rPr lang="en-US" i="1" baseline="-25000" smtClean="0"/>
              <a:t>i</a:t>
            </a:r>
            <a:r>
              <a:rPr lang="en-US" smtClean="0"/>
              <a:t>.  If </a:t>
            </a:r>
            <a:r>
              <a:rPr lang="en-US" i="1" smtClean="0"/>
              <a:t>Request</a:t>
            </a:r>
            <a:r>
              <a:rPr lang="en-US" i="1" baseline="-25000" smtClean="0"/>
              <a:t>i</a:t>
            </a:r>
            <a:r>
              <a:rPr lang="en-US" baseline="-25000" smtClean="0"/>
              <a:t> </a:t>
            </a:r>
            <a:r>
              <a:rPr lang="en-US" smtClean="0"/>
              <a:t>[</a:t>
            </a:r>
            <a:r>
              <a:rPr lang="en-US" i="1" smtClean="0"/>
              <a:t>j</a:t>
            </a:r>
            <a:r>
              <a:rPr lang="en-US" smtClean="0"/>
              <a:t>] = </a:t>
            </a:r>
            <a:r>
              <a:rPr lang="en-US" i="1" smtClean="0"/>
              <a:t>k</a:t>
            </a:r>
            <a:r>
              <a:rPr lang="en-US" smtClean="0"/>
              <a:t> then process </a:t>
            </a:r>
            <a:r>
              <a:rPr lang="en-US" i="1" smtClean="0"/>
              <a:t>P</a:t>
            </a:r>
            <a:r>
              <a:rPr lang="en-US" i="1" baseline="-25000" smtClean="0"/>
              <a:t>i</a:t>
            </a:r>
            <a:r>
              <a:rPr lang="en-US" smtClean="0"/>
              <a:t> wants </a:t>
            </a:r>
            <a:r>
              <a:rPr lang="en-US" i="1" smtClean="0"/>
              <a:t>k</a:t>
            </a:r>
            <a:r>
              <a:rPr lang="en-US" smtClean="0"/>
              <a:t> instances of resource type </a:t>
            </a:r>
            <a:r>
              <a:rPr lang="en-US" i="1" smtClean="0"/>
              <a:t>R</a:t>
            </a:r>
            <a:r>
              <a:rPr lang="en-US" i="1" baseline="-25000" smtClean="0"/>
              <a:t>j</a:t>
            </a:r>
            <a:endParaRPr lang="en-US" baseline="-25000" smtClean="0"/>
          </a:p>
          <a:p>
            <a:pPr lvl="1">
              <a:lnSpc>
                <a:spcPct val="90000"/>
              </a:lnSpc>
              <a:buFont typeface="Monotype Sorts" charset="2"/>
              <a:buNone/>
            </a:pPr>
            <a:r>
              <a:rPr lang="en-US" smtClean="0"/>
              <a:t>1.	If </a:t>
            </a:r>
            <a:r>
              <a:rPr lang="en-US" i="1" smtClean="0"/>
              <a:t>Request</a:t>
            </a:r>
            <a:r>
              <a:rPr lang="en-US" i="1" baseline="-25000" smtClean="0"/>
              <a:t>i</a:t>
            </a:r>
            <a:r>
              <a:rPr lang="en-US" i="1" smtClean="0"/>
              <a:t> </a:t>
            </a: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go to step 2.  Otherwise, raise error condition, since process has exceeded its maximum claim</a:t>
            </a:r>
          </a:p>
          <a:p>
            <a:pPr lvl="1">
              <a:lnSpc>
                <a:spcPct val="90000"/>
              </a:lnSpc>
              <a:buFont typeface="Monotype Sorts" charset="2"/>
              <a:buNone/>
            </a:pPr>
            <a:r>
              <a:rPr lang="en-US" smtClean="0">
                <a:sym typeface="Symbol" pitchFamily="18" charset="2"/>
              </a:rPr>
              <a:t>2.	If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Available</a:t>
            </a:r>
            <a:r>
              <a:rPr lang="en-US" smtClean="0">
                <a:sym typeface="Symbol" pitchFamily="18" charset="2"/>
              </a:rPr>
              <a:t>, go to step 3.  Otherwise </a:t>
            </a:r>
            <a:r>
              <a:rPr lang="en-US" i="1" smtClean="0">
                <a:sym typeface="Symbol" pitchFamily="18" charset="2"/>
              </a:rPr>
              <a:t>P</a:t>
            </a:r>
            <a:r>
              <a:rPr lang="en-US" i="1" baseline="-25000" smtClean="0">
                <a:sym typeface="Symbol" pitchFamily="18" charset="2"/>
              </a:rPr>
              <a:t>i</a:t>
            </a:r>
            <a:r>
              <a:rPr lang="en-US" smtClean="0">
                <a:sym typeface="Symbol" pitchFamily="18" charset="2"/>
              </a:rPr>
              <a:t>  must wait, since resources are not available</a:t>
            </a:r>
          </a:p>
          <a:p>
            <a:pPr lvl="1">
              <a:lnSpc>
                <a:spcPct val="90000"/>
              </a:lnSpc>
              <a:buFont typeface="Monotype Sorts" charset="2"/>
              <a:buNone/>
            </a:pPr>
            <a:r>
              <a:rPr lang="en-US" smtClean="0">
                <a:sym typeface="Symbol" pitchFamily="18" charset="2"/>
              </a:rPr>
              <a:t>3.	Pretend to allocate requested resources to </a:t>
            </a:r>
            <a:r>
              <a:rPr lang="en-US" i="1" smtClean="0">
                <a:sym typeface="Symbol" pitchFamily="18" charset="2"/>
              </a:rPr>
              <a:t>P</a:t>
            </a:r>
            <a:r>
              <a:rPr lang="en-US" i="1" baseline="-25000" smtClean="0">
                <a:sym typeface="Symbol" pitchFamily="18" charset="2"/>
              </a:rPr>
              <a:t>i</a:t>
            </a:r>
            <a:r>
              <a:rPr lang="en-US" smtClean="0">
                <a:sym typeface="Symbol" pitchFamily="18" charset="2"/>
              </a:rPr>
              <a:t> by modifying the state as follows:</a:t>
            </a:r>
          </a:p>
          <a:p>
            <a:pPr lvl="3">
              <a:lnSpc>
                <a:spcPct val="90000"/>
              </a:lnSpc>
              <a:buFontTx/>
              <a:buNone/>
            </a:pPr>
            <a:r>
              <a:rPr lang="en-US" smtClean="0">
                <a:sym typeface="Symbol" pitchFamily="18" charset="2"/>
              </a:rPr>
              <a:t>		</a:t>
            </a:r>
            <a:r>
              <a:rPr lang="en-US" i="1" smtClean="0">
                <a:sym typeface="Symbol" pitchFamily="18" charset="2"/>
              </a:rPr>
              <a:t>Available</a:t>
            </a:r>
            <a:r>
              <a:rPr lang="en-US" smtClean="0">
                <a:sym typeface="Symbol" pitchFamily="18" charset="2"/>
              </a:rPr>
              <a:t> = </a:t>
            </a:r>
            <a:r>
              <a:rPr lang="en-US" i="1" smtClean="0">
                <a:sym typeface="Symbol" pitchFamily="18" charset="2"/>
              </a:rPr>
              <a:t>Available  </a:t>
            </a:r>
            <a:r>
              <a:rPr lang="en-US" smtClean="0">
                <a:sym typeface="Symbol" pitchFamily="18" charset="2"/>
              </a:rPr>
              <a:t>–</a:t>
            </a:r>
            <a:r>
              <a:rPr lang="en-US" i="1" smtClean="0">
                <a:sym typeface="Symbol" pitchFamily="18" charset="2"/>
              </a:rPr>
              <a:t> Request;</a:t>
            </a:r>
          </a:p>
          <a:p>
            <a:pPr lvl="3">
              <a:lnSpc>
                <a:spcPct val="90000"/>
              </a:lnSpc>
              <a:buFontTx/>
              <a:buNone/>
            </a:pP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baseline="-25000" smtClean="0">
                <a:sym typeface="Symbol" pitchFamily="18" charset="2"/>
              </a:rPr>
              <a:t> </a:t>
            </a: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smtClean="0">
                <a:sym typeface="Symbol" pitchFamily="18" charset="2"/>
              </a:rPr>
              <a:t>;</a:t>
            </a:r>
          </a:p>
          <a:p>
            <a:pPr lvl="3">
              <a:lnSpc>
                <a:spcPct val="90000"/>
              </a:lnSpc>
              <a:buFontTx/>
              <a:buNone/>
            </a:pP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a:t>
            </a:r>
            <a:r>
              <a:rPr lang="en-US" i="1" smtClean="0">
                <a:sym typeface="Symbol" pitchFamily="18" charset="2"/>
              </a:rPr>
              <a:t> Need</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i="1" smtClean="0">
                <a:sym typeface="Symbol" pitchFamily="18" charset="2"/>
              </a:rPr>
              <a:t>;</a:t>
            </a:r>
          </a:p>
          <a:p>
            <a:pPr lvl="2">
              <a:lnSpc>
                <a:spcPct val="90000"/>
              </a:lnSpc>
              <a:buClr>
                <a:srgbClr val="CC6600"/>
              </a:buClr>
              <a:buSzPct val="80000"/>
              <a:buFont typeface="Monotype Sorts" charset="2"/>
              <a:buChar char="l"/>
            </a:pPr>
            <a:r>
              <a:rPr lang="en-US" i="1" smtClean="0">
                <a:sym typeface="Symbol" pitchFamily="18" charset="2"/>
              </a:rPr>
              <a:t>If safe  the resources are allocated to Pi</a:t>
            </a:r>
          </a:p>
          <a:p>
            <a:pPr lvl="2">
              <a:lnSpc>
                <a:spcPct val="90000"/>
              </a:lnSpc>
              <a:buClr>
                <a:srgbClr val="CC6600"/>
              </a:buClr>
              <a:buSzPct val="80000"/>
              <a:buFont typeface="Monotype Sorts" charset="2"/>
              <a:buChar char="l"/>
            </a:pPr>
            <a:r>
              <a:rPr lang="en-US" i="1" smtClean="0">
                <a:sym typeface="Symbol" pitchFamily="18" charset="2"/>
              </a:rPr>
              <a:t>If unsafe  Pi must wait, and the old resource-allocation state is restored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00138" y="277813"/>
            <a:ext cx="7586662" cy="576262"/>
          </a:xfrm>
        </p:spPr>
        <p:txBody>
          <a:bodyPr/>
          <a:lstStyle/>
          <a:p>
            <a:pPr eaLnBrk="1" hangingPunct="1"/>
            <a:r>
              <a:rPr lang="en-US" smtClean="0"/>
              <a:t>The Deadlock Problem</a:t>
            </a:r>
          </a:p>
        </p:txBody>
      </p:sp>
      <p:sp>
        <p:nvSpPr>
          <p:cNvPr id="6147" name="Rectangle 3"/>
          <p:cNvSpPr>
            <a:spLocks noGrp="1" noChangeArrowheads="1"/>
          </p:cNvSpPr>
          <p:nvPr>
            <p:ph idx="1"/>
          </p:nvPr>
        </p:nvSpPr>
        <p:spPr>
          <a:xfrm>
            <a:off x="806450" y="1233488"/>
            <a:ext cx="7756525" cy="4870750"/>
          </a:xfrm>
        </p:spPr>
        <p:txBody>
          <a:bodyPr/>
          <a:lstStyle/>
          <a:p>
            <a:r>
              <a:rPr lang="en-US" sz="2000" dirty="0" smtClean="0"/>
              <a:t>A set of blocked processes each holding a resource and waiting to acquire a resource held by another process in the set</a:t>
            </a:r>
          </a:p>
          <a:p>
            <a:endParaRPr lang="en-US" sz="2000" dirty="0" smtClean="0"/>
          </a:p>
          <a:p>
            <a:pPr>
              <a:buSzPct val="85000"/>
            </a:pPr>
            <a:r>
              <a:rPr lang="en-US" sz="2000" dirty="0" smtClean="0"/>
              <a:t>Example </a:t>
            </a:r>
          </a:p>
          <a:p>
            <a:pPr lvl="1"/>
            <a:r>
              <a:rPr lang="en-US" sz="2000" dirty="0" smtClean="0"/>
              <a:t>System has 2 disk drives</a:t>
            </a:r>
          </a:p>
          <a:p>
            <a:pPr lvl="1"/>
            <a:r>
              <a:rPr lang="en-US" sz="2000" i="1" dirty="0" smtClean="0"/>
              <a:t>P</a:t>
            </a:r>
            <a:r>
              <a:rPr lang="en-US" sz="2000" baseline="-25000" dirty="0" smtClean="0"/>
              <a:t>1</a:t>
            </a:r>
            <a:r>
              <a:rPr lang="en-US" sz="2000" dirty="0" smtClean="0"/>
              <a:t> and </a:t>
            </a:r>
            <a:r>
              <a:rPr lang="en-US" sz="2000" i="1" dirty="0" smtClean="0"/>
              <a:t>P</a:t>
            </a:r>
            <a:r>
              <a:rPr lang="en-US" sz="2000" baseline="-25000" dirty="0" smtClean="0"/>
              <a:t>2</a:t>
            </a:r>
            <a:r>
              <a:rPr lang="en-US" sz="2000" dirty="0" smtClean="0"/>
              <a:t> each hold one disk drive and each needs another one</a:t>
            </a:r>
          </a:p>
          <a:p>
            <a:pPr lvl="1"/>
            <a:endParaRPr lang="en-US" sz="2000" dirty="0" smtClean="0"/>
          </a:p>
          <a:p>
            <a:r>
              <a:rPr lang="en-US" altLang="en-US" sz="2000" dirty="0"/>
              <a:t>An example from US Kansas law:</a:t>
            </a:r>
          </a:p>
          <a:p>
            <a:pPr lvl="1"/>
            <a:r>
              <a:rPr lang="en-US" altLang="en-US" sz="2000" dirty="0"/>
              <a:t>“When two trains approach each other at a crossing, both shall come to a full stop and neither shall start up again until the other has gone.”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277813"/>
            <a:ext cx="7664450" cy="576262"/>
          </a:xfrm>
        </p:spPr>
        <p:txBody>
          <a:bodyPr/>
          <a:lstStyle/>
          <a:p>
            <a:pPr eaLnBrk="1" hangingPunct="1"/>
            <a:r>
              <a:rPr lang="en-US" smtClean="0"/>
              <a:t>Example of Banker’s Algorithm</a:t>
            </a:r>
          </a:p>
        </p:txBody>
      </p:sp>
      <p:sp>
        <p:nvSpPr>
          <p:cNvPr id="32771" name="Rectangle 3"/>
          <p:cNvSpPr>
            <a:spLocks noGrp="1" noChangeArrowheads="1"/>
          </p:cNvSpPr>
          <p:nvPr>
            <p:ph idx="1"/>
          </p:nvPr>
        </p:nvSpPr>
        <p:spPr>
          <a:xfrm>
            <a:off x="852488" y="1360488"/>
            <a:ext cx="7923212" cy="4540250"/>
          </a:xfrm>
        </p:spPr>
        <p:txBody>
          <a:bodyPr/>
          <a:lstStyle/>
          <a:p>
            <a:pPr>
              <a:tabLst>
                <a:tab pos="1371600" algn="l"/>
                <a:tab pos="2395538" algn="ctr"/>
                <a:tab pos="3594100" algn="ctr"/>
                <a:tab pos="4805363" algn="ctr"/>
              </a:tabLst>
            </a:pPr>
            <a:r>
              <a:rPr lang="en-US" dirty="0" smtClean="0"/>
              <a:t>5 processes </a:t>
            </a:r>
            <a:r>
              <a:rPr lang="en-US" i="1" dirty="0" smtClean="0"/>
              <a:t>P</a:t>
            </a:r>
            <a:r>
              <a:rPr lang="en-US" baseline="-25000" dirty="0" smtClean="0"/>
              <a:t>0  </a:t>
            </a:r>
            <a:r>
              <a:rPr lang="en-US" dirty="0" smtClean="0"/>
              <a:t>through </a:t>
            </a:r>
            <a:r>
              <a:rPr lang="en-US" i="1" dirty="0" smtClean="0"/>
              <a:t>P</a:t>
            </a:r>
            <a:r>
              <a:rPr lang="en-US" baseline="-25000" dirty="0" smtClean="0"/>
              <a:t>4</a:t>
            </a:r>
            <a:r>
              <a:rPr lang="en-US" dirty="0" smtClean="0"/>
              <a:t>; </a:t>
            </a:r>
          </a:p>
          <a:p>
            <a:pPr>
              <a:buFont typeface="Monotype Sorts" charset="2"/>
              <a:buNone/>
              <a:tabLst>
                <a:tab pos="1371600" algn="l"/>
                <a:tab pos="2395538" algn="ctr"/>
                <a:tab pos="3594100" algn="ctr"/>
                <a:tab pos="4805363" algn="ctr"/>
              </a:tabLst>
            </a:pPr>
            <a:r>
              <a:rPr lang="en-US" dirty="0" smtClean="0"/>
              <a:t>      3 resource types:</a:t>
            </a:r>
          </a:p>
          <a:p>
            <a:pPr>
              <a:buFont typeface="Monotype Sorts" charset="2"/>
              <a:buNone/>
              <a:tabLst>
                <a:tab pos="1371600" algn="l"/>
                <a:tab pos="2395538" algn="ctr"/>
                <a:tab pos="3594100" algn="ctr"/>
                <a:tab pos="4805363" algn="ctr"/>
              </a:tabLst>
            </a:pPr>
            <a:r>
              <a:rPr lang="en-US" dirty="0" smtClean="0"/>
              <a:t>              </a:t>
            </a:r>
            <a:r>
              <a:rPr lang="en-US" i="1" dirty="0" smtClean="0"/>
              <a:t>A</a:t>
            </a:r>
            <a:r>
              <a:rPr lang="en-US" dirty="0" smtClean="0"/>
              <a:t> (10 instances),  </a:t>
            </a:r>
            <a:r>
              <a:rPr lang="en-US" i="1" dirty="0" smtClean="0"/>
              <a:t>B</a:t>
            </a:r>
            <a:r>
              <a:rPr lang="en-US" dirty="0" smtClean="0"/>
              <a:t> (5instances), and </a:t>
            </a:r>
            <a:r>
              <a:rPr lang="en-US" i="1" dirty="0" smtClean="0"/>
              <a:t>C</a:t>
            </a:r>
            <a:r>
              <a:rPr lang="en-US" dirty="0" smtClean="0"/>
              <a:t> (7 instances)</a:t>
            </a:r>
          </a:p>
          <a:p>
            <a:pPr>
              <a:buFont typeface="Monotype Sorts" charset="2"/>
              <a:buNone/>
              <a:tabLst>
                <a:tab pos="1371600" algn="l"/>
                <a:tab pos="2395538" algn="ctr"/>
                <a:tab pos="3594100" algn="ctr"/>
                <a:tab pos="4805363" algn="ctr"/>
              </a:tabLst>
            </a:pPr>
            <a:r>
              <a:rPr lang="en-US" dirty="0" smtClean="0"/>
              <a:t> Snapshot at time </a:t>
            </a:r>
            <a:r>
              <a:rPr lang="en-US" i="1" dirty="0" smtClean="0"/>
              <a:t>T</a:t>
            </a:r>
            <a:r>
              <a:rPr lang="en-US" baseline="-25000" dirty="0" smtClean="0"/>
              <a:t>0</a:t>
            </a:r>
            <a:r>
              <a:rPr lang="en-US" dirty="0" smtClean="0"/>
              <a:t>:</a:t>
            </a:r>
          </a:p>
          <a:p>
            <a:pPr>
              <a:buFont typeface="Monotype Sorts" charset="2"/>
              <a:buNone/>
              <a:tabLst>
                <a:tab pos="1371600" algn="l"/>
                <a:tab pos="2395538" algn="ctr"/>
                <a:tab pos="3594100" algn="ctr"/>
                <a:tab pos="4805363" algn="ctr"/>
              </a:tabLst>
            </a:pPr>
            <a:r>
              <a:rPr lang="en-US" dirty="0" smtClean="0"/>
              <a:t>			</a:t>
            </a:r>
            <a:r>
              <a:rPr lang="en-US" i="1" u="sng" dirty="0" smtClean="0"/>
              <a:t>Allocation</a:t>
            </a:r>
            <a:r>
              <a:rPr lang="en-US" i="1" dirty="0" smtClean="0"/>
              <a:t>	  </a:t>
            </a:r>
            <a:r>
              <a:rPr lang="en-US" i="1" u="sng" dirty="0" smtClean="0"/>
              <a:t>Max</a:t>
            </a:r>
            <a:r>
              <a:rPr lang="en-US" i="1" dirty="0" smtClean="0"/>
              <a:t>	</a:t>
            </a:r>
            <a:r>
              <a:rPr lang="en-US" i="1" u="sng" dirty="0" smtClean="0"/>
              <a:t>Available</a:t>
            </a:r>
            <a:endParaRPr lang="en-US" i="1" dirty="0" smtClean="0"/>
          </a:p>
          <a:p>
            <a:pPr>
              <a:buFont typeface="Monotype Sorts" charset="2"/>
              <a:buNone/>
              <a:tabLst>
                <a:tab pos="1371600" algn="l"/>
                <a:tab pos="2395538" algn="ctr"/>
                <a:tab pos="3594100" algn="ctr"/>
                <a:tab pos="4805363" algn="ctr"/>
              </a:tabLst>
            </a:pPr>
            <a:r>
              <a:rPr lang="en-US" i="1" dirty="0" smtClean="0"/>
              <a:t>			A B C	       A B C 	A B C</a:t>
            </a:r>
          </a:p>
          <a:p>
            <a:pPr>
              <a:buFont typeface="Monotype Sorts" charset="2"/>
              <a:buNone/>
              <a:tabLst>
                <a:tab pos="1371600" algn="l"/>
                <a:tab pos="2395538" algn="ctr"/>
                <a:tab pos="3594100" algn="ctr"/>
                <a:tab pos="4805363" algn="ctr"/>
              </a:tabLst>
            </a:pPr>
            <a:r>
              <a:rPr lang="en-US" dirty="0" smtClean="0"/>
              <a:t>		</a:t>
            </a:r>
            <a:r>
              <a:rPr lang="en-US" i="1" dirty="0" smtClean="0"/>
              <a:t>P</a:t>
            </a:r>
            <a:r>
              <a:rPr lang="en-US" baseline="-25000" dirty="0" smtClean="0"/>
              <a:t>0	</a:t>
            </a:r>
            <a:r>
              <a:rPr lang="en-US" dirty="0" smtClean="0"/>
              <a:t>0 1 0	         7 5 3 	3 3 2</a:t>
            </a:r>
          </a:p>
          <a:p>
            <a:pPr>
              <a:buFont typeface="Monotype Sorts" charset="2"/>
              <a:buNone/>
              <a:tabLst>
                <a:tab pos="1371600" algn="l"/>
                <a:tab pos="2395538" algn="ctr"/>
                <a:tab pos="3594100" algn="ctr"/>
                <a:tab pos="4805363" algn="ctr"/>
              </a:tabLst>
            </a:pPr>
            <a:r>
              <a:rPr lang="en-US" dirty="0" smtClean="0"/>
              <a:t>		 </a:t>
            </a:r>
            <a:r>
              <a:rPr lang="en-US" i="1" dirty="0" smtClean="0"/>
              <a:t>P</a:t>
            </a:r>
            <a:r>
              <a:rPr lang="en-US" baseline="-25000" dirty="0" smtClean="0"/>
              <a:t>1	</a:t>
            </a:r>
            <a:r>
              <a:rPr lang="en-US" dirty="0" smtClean="0"/>
              <a:t>2 0 0 	        3 2 2  </a:t>
            </a:r>
          </a:p>
          <a:p>
            <a:pPr>
              <a:buFont typeface="Monotype Sorts" charset="2"/>
              <a:buNone/>
              <a:tabLst>
                <a:tab pos="1371600" algn="l"/>
                <a:tab pos="2395538" algn="ctr"/>
                <a:tab pos="3594100" algn="ctr"/>
                <a:tab pos="4805363" algn="ctr"/>
              </a:tabLst>
            </a:pPr>
            <a:r>
              <a:rPr lang="en-US" dirty="0" smtClean="0"/>
              <a:t>		 </a:t>
            </a:r>
            <a:r>
              <a:rPr lang="en-US" i="1" dirty="0" smtClean="0"/>
              <a:t>P</a:t>
            </a:r>
            <a:r>
              <a:rPr lang="en-US" baseline="-25000" dirty="0" smtClean="0"/>
              <a:t>2</a:t>
            </a:r>
            <a:r>
              <a:rPr lang="en-US" dirty="0" smtClean="0"/>
              <a:t>	3 0 2 	        9 0 2</a:t>
            </a:r>
          </a:p>
          <a:p>
            <a:pPr>
              <a:buFont typeface="Monotype Sorts" charset="2"/>
              <a:buNone/>
              <a:tabLst>
                <a:tab pos="1371600" algn="l"/>
                <a:tab pos="2395538" algn="ctr"/>
                <a:tab pos="3594100" algn="ctr"/>
                <a:tab pos="4805363" algn="ctr"/>
              </a:tabLst>
            </a:pPr>
            <a:r>
              <a:rPr lang="en-US" dirty="0" smtClean="0"/>
              <a:t>		 </a:t>
            </a:r>
            <a:r>
              <a:rPr lang="en-US" i="1" dirty="0" smtClean="0"/>
              <a:t>P</a:t>
            </a:r>
            <a:r>
              <a:rPr lang="en-US" baseline="-25000" dirty="0" smtClean="0"/>
              <a:t>3</a:t>
            </a:r>
            <a:r>
              <a:rPr lang="en-US" dirty="0" smtClean="0"/>
              <a:t>	2 1 1 	        2 2 2</a:t>
            </a:r>
          </a:p>
          <a:p>
            <a:pPr>
              <a:buFont typeface="Monotype Sorts" charset="2"/>
              <a:buNone/>
              <a:tabLst>
                <a:tab pos="1371600" algn="l"/>
                <a:tab pos="2395538" algn="ctr"/>
                <a:tab pos="3594100" algn="ctr"/>
                <a:tab pos="4805363" algn="ctr"/>
              </a:tabLst>
            </a:pPr>
            <a:r>
              <a:rPr lang="en-US" dirty="0" smtClean="0"/>
              <a:t>		 </a:t>
            </a:r>
            <a:r>
              <a:rPr lang="en-US" i="1" dirty="0" smtClean="0"/>
              <a:t>P</a:t>
            </a:r>
            <a:r>
              <a:rPr lang="en-US" baseline="-25000" dirty="0" smtClean="0"/>
              <a:t>4</a:t>
            </a:r>
            <a:r>
              <a:rPr lang="en-US" dirty="0" smtClean="0"/>
              <a:t>	0 0 2	         4 3 3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Example (Cont.)</a:t>
            </a:r>
          </a:p>
        </p:txBody>
      </p:sp>
      <p:sp>
        <p:nvSpPr>
          <p:cNvPr id="33795" name="Rectangle 3"/>
          <p:cNvSpPr>
            <a:spLocks noGrp="1" noChangeArrowheads="1"/>
          </p:cNvSpPr>
          <p:nvPr>
            <p:ph idx="1"/>
          </p:nvPr>
        </p:nvSpPr>
        <p:spPr>
          <a:xfrm>
            <a:off x="868363" y="1293813"/>
            <a:ext cx="7724775" cy="4640262"/>
          </a:xfrm>
        </p:spPr>
        <p:txBody>
          <a:bodyPr/>
          <a:lstStyle/>
          <a:p>
            <a:pPr>
              <a:tabLst>
                <a:tab pos="2452688" algn="l"/>
                <a:tab pos="3492500" algn="ctr"/>
              </a:tabLst>
            </a:pPr>
            <a:r>
              <a:rPr lang="en-US" smtClean="0"/>
              <a:t>The content of the matrix </a:t>
            </a:r>
            <a:r>
              <a:rPr lang="en-US" i="1" smtClean="0"/>
              <a:t>Need</a:t>
            </a:r>
            <a:r>
              <a:rPr lang="en-US" smtClean="0"/>
              <a:t> is defined to be </a:t>
            </a:r>
            <a:r>
              <a:rPr lang="en-US" i="1" smtClean="0"/>
              <a:t>Max</a:t>
            </a:r>
            <a:r>
              <a:rPr lang="en-US" smtClean="0"/>
              <a:t> – </a:t>
            </a:r>
            <a:r>
              <a:rPr lang="en-US" i="1" smtClean="0"/>
              <a:t>Allocation</a:t>
            </a:r>
            <a:endParaRPr lang="en-US" smtClean="0"/>
          </a:p>
          <a:p>
            <a:pPr>
              <a:buFont typeface="Monotype Sorts" charset="2"/>
              <a:buNone/>
              <a:tabLst>
                <a:tab pos="2452688" algn="l"/>
                <a:tab pos="3492500" algn="ctr"/>
              </a:tabLst>
            </a:pPr>
            <a:endParaRPr lang="en-US" smtClean="0"/>
          </a:p>
          <a:p>
            <a:pPr>
              <a:buFont typeface="Monotype Sorts" charset="2"/>
              <a:buNone/>
              <a:tabLst>
                <a:tab pos="2452688" algn="l"/>
                <a:tab pos="3492500" algn="ctr"/>
              </a:tabLst>
            </a:pPr>
            <a:r>
              <a:rPr lang="en-US" smtClean="0"/>
              <a:t>			</a:t>
            </a:r>
            <a:r>
              <a:rPr lang="en-US" i="1" u="sng" smtClean="0"/>
              <a:t>Need</a:t>
            </a:r>
            <a:endParaRPr lang="en-US" u="sng" smtClean="0"/>
          </a:p>
          <a:p>
            <a:pPr>
              <a:buFont typeface="Monotype Sorts" charset="2"/>
              <a:buNone/>
              <a:tabLst>
                <a:tab pos="2452688" algn="l"/>
                <a:tab pos="3492500" algn="ctr"/>
              </a:tabLst>
            </a:pPr>
            <a:r>
              <a:rPr lang="en-US" smtClean="0"/>
              <a:t>			</a:t>
            </a:r>
            <a:r>
              <a:rPr lang="en-US" i="1" smtClean="0"/>
              <a:t>A B C</a:t>
            </a:r>
          </a:p>
          <a:p>
            <a:pPr>
              <a:buFont typeface="Monotype Sorts" charset="2"/>
              <a:buNone/>
              <a:tabLst>
                <a:tab pos="2452688" algn="l"/>
                <a:tab pos="3492500" algn="ctr"/>
              </a:tabLst>
            </a:pPr>
            <a:r>
              <a:rPr lang="en-US" smtClean="0"/>
              <a:t>		 </a:t>
            </a:r>
            <a:r>
              <a:rPr lang="en-US" i="1" smtClean="0"/>
              <a:t>P</a:t>
            </a:r>
            <a:r>
              <a:rPr lang="en-US" baseline="-25000" smtClean="0"/>
              <a:t>0	</a:t>
            </a:r>
            <a:r>
              <a:rPr lang="en-US" smtClean="0"/>
              <a:t>7 4 3 </a:t>
            </a:r>
          </a:p>
          <a:p>
            <a:pPr>
              <a:buFont typeface="Monotype Sorts" charset="2"/>
              <a:buNone/>
              <a:tabLst>
                <a:tab pos="2452688" algn="l"/>
                <a:tab pos="3492500" algn="ctr"/>
              </a:tabLst>
            </a:pPr>
            <a:r>
              <a:rPr lang="en-US" smtClean="0"/>
              <a:t>		 </a:t>
            </a:r>
            <a:r>
              <a:rPr lang="en-US" i="1" smtClean="0"/>
              <a:t>P</a:t>
            </a:r>
            <a:r>
              <a:rPr lang="en-US" baseline="-25000" smtClean="0"/>
              <a:t>1	</a:t>
            </a:r>
            <a:r>
              <a:rPr lang="en-US" smtClean="0"/>
              <a:t>1 2 2 </a:t>
            </a:r>
          </a:p>
          <a:p>
            <a:pPr>
              <a:buFont typeface="Monotype Sorts" charset="2"/>
              <a:buNone/>
              <a:tabLst>
                <a:tab pos="2452688" algn="l"/>
                <a:tab pos="3492500" algn="ctr"/>
              </a:tabLst>
            </a:pPr>
            <a:r>
              <a:rPr lang="en-US" smtClean="0"/>
              <a:t>		 </a:t>
            </a:r>
            <a:r>
              <a:rPr lang="en-US" i="1" smtClean="0"/>
              <a:t>P</a:t>
            </a:r>
            <a:r>
              <a:rPr lang="en-US" baseline="-25000" smtClean="0"/>
              <a:t>2</a:t>
            </a:r>
            <a:r>
              <a:rPr lang="en-US" smtClean="0"/>
              <a:t>	6 0 0 </a:t>
            </a:r>
          </a:p>
          <a:p>
            <a:pPr>
              <a:buFont typeface="Monotype Sorts" charset="2"/>
              <a:buNone/>
              <a:tabLst>
                <a:tab pos="2452688" algn="l"/>
                <a:tab pos="3492500" algn="ctr"/>
              </a:tabLst>
            </a:pPr>
            <a:r>
              <a:rPr lang="en-US" smtClean="0"/>
              <a:t>		 </a:t>
            </a:r>
            <a:r>
              <a:rPr lang="en-US" i="1" smtClean="0"/>
              <a:t>P</a:t>
            </a:r>
            <a:r>
              <a:rPr lang="en-US" baseline="-25000" smtClean="0"/>
              <a:t>3</a:t>
            </a:r>
            <a:r>
              <a:rPr lang="en-US" smtClean="0"/>
              <a:t>	0 1 1</a:t>
            </a:r>
          </a:p>
          <a:p>
            <a:pPr>
              <a:buFont typeface="Monotype Sorts" charset="2"/>
              <a:buNone/>
              <a:tabLst>
                <a:tab pos="2452688" algn="l"/>
                <a:tab pos="3492500" algn="ctr"/>
              </a:tabLst>
            </a:pPr>
            <a:r>
              <a:rPr lang="en-US" smtClean="0"/>
              <a:t>		 </a:t>
            </a:r>
            <a:r>
              <a:rPr lang="en-US" i="1" smtClean="0"/>
              <a:t>P</a:t>
            </a:r>
            <a:r>
              <a:rPr lang="en-US" baseline="-25000" smtClean="0"/>
              <a:t>4</a:t>
            </a:r>
            <a:r>
              <a:rPr lang="en-US" smtClean="0"/>
              <a:t>	4 3 1 </a:t>
            </a:r>
            <a:br>
              <a:rPr lang="en-US" smtClean="0"/>
            </a:br>
            <a:endParaRPr lang="en-US" smtClean="0"/>
          </a:p>
          <a:p>
            <a:pPr>
              <a:tabLst>
                <a:tab pos="2452688" algn="l"/>
                <a:tab pos="3492500" algn="ctr"/>
              </a:tabLst>
            </a:pPr>
            <a:r>
              <a:rPr lang="en-US" smtClean="0"/>
              <a:t>The system is in a safe state since the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2</a:t>
            </a:r>
            <a:r>
              <a:rPr lang="en-US" smtClean="0"/>
              <a:t>, </a:t>
            </a:r>
            <a:r>
              <a:rPr lang="en-US" i="1" smtClean="0"/>
              <a:t>P</a:t>
            </a:r>
            <a:r>
              <a:rPr lang="en-US" baseline="-25000" smtClean="0"/>
              <a:t>0</a:t>
            </a:r>
            <a:r>
              <a:rPr lang="en-US" smtClean="0"/>
              <a:t>&gt; satisfies safety criteria</a:t>
            </a:r>
            <a:endParaRPr lang="en-US" baseline="-250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3" y="277813"/>
            <a:ext cx="7869237" cy="576262"/>
          </a:xfrm>
        </p:spPr>
        <p:txBody>
          <a:bodyPr/>
          <a:lstStyle/>
          <a:p>
            <a:pPr eaLnBrk="1" hangingPunct="1"/>
            <a:r>
              <a:rPr lang="en-US" smtClean="0"/>
              <a:t>Example:  </a:t>
            </a:r>
            <a:r>
              <a:rPr lang="en-US" i="1" smtClean="0"/>
              <a:t>P</a:t>
            </a:r>
            <a:r>
              <a:rPr lang="en-US" baseline="-25000" smtClean="0"/>
              <a:t>1</a:t>
            </a:r>
            <a:r>
              <a:rPr lang="en-US" smtClean="0"/>
              <a:t> Request (1,0,2)</a:t>
            </a:r>
          </a:p>
        </p:txBody>
      </p:sp>
      <p:sp>
        <p:nvSpPr>
          <p:cNvPr id="34819" name="Rectangle 3"/>
          <p:cNvSpPr>
            <a:spLocks noGrp="1" noChangeArrowheads="1"/>
          </p:cNvSpPr>
          <p:nvPr>
            <p:ph idx="1"/>
          </p:nvPr>
        </p:nvSpPr>
        <p:spPr>
          <a:xfrm>
            <a:off x="833438" y="1292225"/>
            <a:ext cx="7766050" cy="5103813"/>
          </a:xfrm>
        </p:spPr>
        <p:txBody>
          <a:bodyPr/>
          <a:lstStyle/>
          <a:p>
            <a:pPr>
              <a:tabLst>
                <a:tab pos="1544638" algn="l"/>
                <a:tab pos="2452688" algn="ctr"/>
                <a:tab pos="3767138" algn="ctr"/>
                <a:tab pos="5022850" algn="ctr"/>
              </a:tabLst>
            </a:pPr>
            <a:r>
              <a:rPr lang="en-US" dirty="0" smtClean="0"/>
              <a:t>Check that Request </a:t>
            </a:r>
            <a:r>
              <a:rPr lang="en-US" dirty="0" smtClean="0">
                <a:sym typeface="Symbol" pitchFamily="18" charset="2"/>
              </a:rPr>
              <a:t> Available (that is, (1,0,2)  (3,3,2)  true</a:t>
            </a:r>
            <a:endParaRPr lang="en-US" i="1" dirty="0" smtClean="0">
              <a:sym typeface="Symbol" pitchFamily="18" charset="2"/>
            </a:endParaRPr>
          </a:p>
          <a:p>
            <a:pPr>
              <a:buFont typeface="Monotype Sorts" charset="2"/>
              <a:buNone/>
              <a:tabLst>
                <a:tab pos="1544638" algn="l"/>
                <a:tab pos="2452688" algn="ctr"/>
                <a:tab pos="3767138" algn="ctr"/>
                <a:tab pos="5022850" algn="ctr"/>
              </a:tabLst>
            </a:pPr>
            <a:r>
              <a:rPr lang="en-US" i="1" dirty="0" smtClean="0"/>
              <a:t>			</a:t>
            </a:r>
            <a:r>
              <a:rPr lang="en-US" i="1" u="sng" dirty="0" smtClean="0"/>
              <a:t>Allocation</a:t>
            </a:r>
            <a:r>
              <a:rPr lang="en-US" i="1" dirty="0" smtClean="0"/>
              <a:t>	</a:t>
            </a:r>
            <a:r>
              <a:rPr lang="en-US" i="1" u="sng" dirty="0" smtClean="0"/>
              <a:t>Need</a:t>
            </a:r>
            <a:r>
              <a:rPr lang="en-US" i="1" dirty="0" smtClean="0"/>
              <a:t>	</a:t>
            </a:r>
            <a:r>
              <a:rPr lang="en-US" i="1" u="sng" dirty="0" smtClean="0"/>
              <a:t>Available</a:t>
            </a:r>
            <a:endParaRPr lang="en-US" i="1" dirty="0" smtClean="0"/>
          </a:p>
          <a:p>
            <a:pPr>
              <a:buFont typeface="Monotype Sorts" charset="2"/>
              <a:buNone/>
              <a:tabLst>
                <a:tab pos="1544638" algn="l"/>
                <a:tab pos="2452688" algn="ctr"/>
                <a:tab pos="3767138" algn="ctr"/>
                <a:tab pos="5022850" algn="ctr"/>
              </a:tabLst>
            </a:pPr>
            <a:r>
              <a:rPr lang="en-US" i="1" dirty="0" smtClean="0"/>
              <a:t>			A B C	A B C	A B C </a:t>
            </a:r>
          </a:p>
          <a:p>
            <a:pPr>
              <a:buFont typeface="Monotype Sorts" charset="2"/>
              <a:buNone/>
              <a:tabLst>
                <a:tab pos="1544638" algn="l"/>
                <a:tab pos="2452688" algn="ctr"/>
                <a:tab pos="3767138" algn="ctr"/>
                <a:tab pos="5022850" algn="ctr"/>
              </a:tabLst>
            </a:pPr>
            <a:r>
              <a:rPr lang="en-US" dirty="0" smtClean="0"/>
              <a:t>		</a:t>
            </a:r>
            <a:r>
              <a:rPr lang="en-US" i="1" dirty="0" smtClean="0"/>
              <a:t>P</a:t>
            </a:r>
            <a:r>
              <a:rPr lang="en-US" baseline="-25000" dirty="0" smtClean="0"/>
              <a:t>0</a:t>
            </a:r>
            <a:r>
              <a:rPr lang="en-US" dirty="0" smtClean="0"/>
              <a:t>	0 1 0 	7 4 3 	</a:t>
            </a:r>
            <a:r>
              <a:rPr lang="en-US" dirty="0" smtClean="0"/>
              <a:t>3 </a:t>
            </a:r>
            <a:r>
              <a:rPr lang="en-US" dirty="0" smtClean="0"/>
              <a:t>3 </a:t>
            </a:r>
            <a:r>
              <a:rPr lang="en-US" dirty="0" smtClean="0"/>
              <a:t>2</a:t>
            </a:r>
            <a:endParaRPr lang="en-US" dirty="0" smtClean="0"/>
          </a:p>
          <a:p>
            <a:pPr>
              <a:buFont typeface="Monotype Sorts" charset="2"/>
              <a:buNone/>
              <a:tabLst>
                <a:tab pos="1544638" algn="l"/>
                <a:tab pos="2452688" algn="ctr"/>
                <a:tab pos="3767138" algn="ctr"/>
                <a:tab pos="5022850" algn="ctr"/>
              </a:tabLst>
            </a:pPr>
            <a:r>
              <a:rPr lang="en-US" dirty="0" smtClean="0"/>
              <a:t>		</a:t>
            </a:r>
            <a:r>
              <a:rPr lang="en-US" i="1" dirty="0" smtClean="0"/>
              <a:t>P</a:t>
            </a:r>
            <a:r>
              <a:rPr lang="en-US" baseline="-25000" dirty="0" smtClean="0"/>
              <a:t>1</a:t>
            </a:r>
            <a:r>
              <a:rPr lang="en-US" dirty="0" smtClean="0"/>
              <a:t>	       3 0 2             0 2 0 	</a:t>
            </a:r>
          </a:p>
          <a:p>
            <a:pPr>
              <a:buFont typeface="Monotype Sorts" charset="2"/>
              <a:buNone/>
              <a:tabLst>
                <a:tab pos="1544638" algn="l"/>
                <a:tab pos="2452688" algn="ctr"/>
                <a:tab pos="3767138" algn="ctr"/>
                <a:tab pos="5022850" algn="ctr"/>
              </a:tabLst>
            </a:pPr>
            <a:r>
              <a:rPr lang="en-US" dirty="0" smtClean="0"/>
              <a:t>		</a:t>
            </a:r>
            <a:r>
              <a:rPr lang="en-US" i="1" dirty="0" smtClean="0"/>
              <a:t>P</a:t>
            </a:r>
            <a:r>
              <a:rPr lang="en-US" baseline="-25000" dirty="0" smtClean="0"/>
              <a:t>2</a:t>
            </a:r>
            <a:r>
              <a:rPr lang="en-US" dirty="0" smtClean="0"/>
              <a:t>	3 0 2 	  6 0 0 </a:t>
            </a:r>
          </a:p>
          <a:p>
            <a:pPr>
              <a:buFont typeface="Monotype Sorts" charset="2"/>
              <a:buNone/>
              <a:tabLst>
                <a:tab pos="1544638" algn="l"/>
                <a:tab pos="2452688" algn="ctr"/>
                <a:tab pos="3767138" algn="ctr"/>
                <a:tab pos="5022850" algn="ctr"/>
              </a:tabLst>
            </a:pPr>
            <a:r>
              <a:rPr lang="en-US" dirty="0" smtClean="0"/>
              <a:t>		</a:t>
            </a:r>
            <a:r>
              <a:rPr lang="en-US" i="1" dirty="0" smtClean="0"/>
              <a:t>P</a:t>
            </a:r>
            <a:r>
              <a:rPr lang="en-US" baseline="-25000" dirty="0" smtClean="0"/>
              <a:t>3</a:t>
            </a:r>
            <a:r>
              <a:rPr lang="en-US" dirty="0" smtClean="0"/>
              <a:t>	2 1 1 	    0 1 1</a:t>
            </a:r>
          </a:p>
          <a:p>
            <a:pPr>
              <a:buFont typeface="Monotype Sorts" charset="2"/>
              <a:buNone/>
              <a:tabLst>
                <a:tab pos="1544638" algn="l"/>
                <a:tab pos="2452688" algn="ctr"/>
                <a:tab pos="3767138" algn="ctr"/>
                <a:tab pos="5022850" algn="ctr"/>
              </a:tabLst>
            </a:pPr>
            <a:r>
              <a:rPr lang="en-US" dirty="0" smtClean="0"/>
              <a:t>		</a:t>
            </a:r>
            <a:r>
              <a:rPr lang="en-US" i="1" dirty="0" smtClean="0"/>
              <a:t>P</a:t>
            </a:r>
            <a:r>
              <a:rPr lang="en-US" baseline="-25000" dirty="0" smtClean="0"/>
              <a:t>4</a:t>
            </a:r>
            <a:r>
              <a:rPr lang="en-US" dirty="0" smtClean="0"/>
              <a:t>	0 0 2 	    4 3 1 </a:t>
            </a:r>
          </a:p>
          <a:p>
            <a:pPr>
              <a:buFont typeface="Monotype Sorts" charset="2"/>
              <a:buNone/>
              <a:tabLst>
                <a:tab pos="1544638" algn="l"/>
                <a:tab pos="2452688" algn="ctr"/>
                <a:tab pos="3767138" algn="ctr"/>
                <a:tab pos="5022850" algn="ctr"/>
              </a:tabLst>
            </a:pPr>
            <a:endParaRPr lang="en-US" sz="800" dirty="0" smtClean="0"/>
          </a:p>
          <a:p>
            <a:pPr>
              <a:tabLst>
                <a:tab pos="1544638" algn="l"/>
                <a:tab pos="2452688" algn="ctr"/>
                <a:tab pos="3767138" algn="ctr"/>
                <a:tab pos="5022850" algn="ctr"/>
              </a:tabLst>
            </a:pPr>
            <a:r>
              <a:rPr lang="en-US" dirty="0" smtClean="0"/>
              <a:t>Executing safety algorithm shows that sequence &lt; </a:t>
            </a:r>
            <a:r>
              <a:rPr lang="en-US" i="1" dirty="0" smtClean="0"/>
              <a:t>P</a:t>
            </a:r>
            <a:r>
              <a:rPr lang="en-US" baseline="-25000" dirty="0" smtClean="0"/>
              <a:t>1</a:t>
            </a:r>
            <a:r>
              <a:rPr lang="en-US" dirty="0" smtClean="0"/>
              <a:t>,</a:t>
            </a:r>
            <a:r>
              <a:rPr lang="en-US" i="1" dirty="0"/>
              <a:t> </a:t>
            </a:r>
            <a:r>
              <a:rPr lang="en-US" i="1" dirty="0" smtClean="0"/>
              <a:t>P</a:t>
            </a:r>
            <a:r>
              <a:rPr lang="en-US" baseline="-25000" dirty="0" smtClean="0"/>
              <a:t>2</a:t>
            </a:r>
            <a:r>
              <a:rPr lang="en-US" dirty="0" smtClean="0"/>
              <a:t>, </a:t>
            </a:r>
            <a:r>
              <a:rPr lang="en-US" i="1" dirty="0" smtClean="0"/>
              <a:t>P</a:t>
            </a:r>
            <a:r>
              <a:rPr lang="en-US" baseline="-25000" dirty="0" smtClean="0"/>
              <a:t>3</a:t>
            </a:r>
            <a:r>
              <a:rPr lang="en-US" dirty="0" smtClean="0"/>
              <a:t>, </a:t>
            </a:r>
            <a:r>
              <a:rPr lang="en-US" i="1" dirty="0" smtClean="0"/>
              <a:t>P</a:t>
            </a:r>
            <a:r>
              <a:rPr lang="en-US" baseline="-25000" dirty="0" smtClean="0"/>
              <a:t>4</a:t>
            </a:r>
            <a:r>
              <a:rPr lang="en-US" dirty="0" smtClean="0"/>
              <a:t>, </a:t>
            </a:r>
            <a:r>
              <a:rPr lang="en-US" i="1" dirty="0" smtClean="0"/>
              <a:t>P</a:t>
            </a:r>
            <a:r>
              <a:rPr lang="en-US" baseline="-25000" dirty="0" smtClean="0"/>
              <a:t>0</a:t>
            </a:r>
            <a:r>
              <a:rPr lang="en-US" dirty="0" smtClean="0"/>
              <a:t> &gt; </a:t>
            </a:r>
            <a:r>
              <a:rPr lang="en-US" dirty="0" smtClean="0"/>
              <a:t>satisfies safety requirement</a:t>
            </a:r>
          </a:p>
          <a:p>
            <a:pPr>
              <a:tabLst>
                <a:tab pos="1544638" algn="l"/>
                <a:tab pos="2452688" algn="ctr"/>
                <a:tab pos="3767138" algn="ctr"/>
                <a:tab pos="5022850" algn="ctr"/>
              </a:tabLst>
            </a:pPr>
            <a:endParaRPr lang="en-US" sz="800" dirty="0" smtClean="0"/>
          </a:p>
          <a:p>
            <a:pPr>
              <a:tabLst>
                <a:tab pos="1544638" algn="l"/>
                <a:tab pos="2452688" algn="ctr"/>
                <a:tab pos="3767138" algn="ctr"/>
                <a:tab pos="5022850" algn="ctr"/>
              </a:tabLst>
            </a:pPr>
            <a:r>
              <a:rPr lang="en-US" dirty="0" smtClean="0"/>
              <a:t>Can request for (3,3,0) by </a:t>
            </a:r>
            <a:r>
              <a:rPr lang="en-US" i="1" dirty="0" smtClean="0"/>
              <a:t>P</a:t>
            </a:r>
            <a:r>
              <a:rPr lang="en-US" baseline="-25000" dirty="0" smtClean="0"/>
              <a:t>4</a:t>
            </a:r>
            <a:r>
              <a:rPr lang="en-US" dirty="0" smtClean="0"/>
              <a:t> be granted?</a:t>
            </a:r>
          </a:p>
          <a:p>
            <a:pPr>
              <a:tabLst>
                <a:tab pos="1544638" algn="l"/>
                <a:tab pos="2452688" algn="ctr"/>
                <a:tab pos="3767138" algn="ctr"/>
                <a:tab pos="5022850" algn="ctr"/>
              </a:tabLst>
            </a:pPr>
            <a:endParaRPr lang="en-US" sz="800" dirty="0" smtClean="0"/>
          </a:p>
          <a:p>
            <a:pPr>
              <a:tabLst>
                <a:tab pos="1544638" algn="l"/>
                <a:tab pos="2452688" algn="ctr"/>
                <a:tab pos="3767138" algn="ctr"/>
                <a:tab pos="5022850" algn="ctr"/>
              </a:tabLst>
            </a:pPr>
            <a:r>
              <a:rPr lang="en-US" dirty="0" smtClean="0"/>
              <a:t>Can request for (0,2,0) by </a:t>
            </a:r>
            <a:r>
              <a:rPr lang="en-US" i="1" dirty="0" smtClean="0"/>
              <a:t>P</a:t>
            </a:r>
            <a:r>
              <a:rPr lang="en-US" baseline="-25000" dirty="0" smtClean="0"/>
              <a:t>0</a:t>
            </a:r>
            <a:r>
              <a:rPr lang="en-US" dirty="0" smtClean="0"/>
              <a:t> be granted?</a:t>
            </a:r>
          </a:p>
          <a:p>
            <a:pPr>
              <a:buFont typeface="Monotype Sorts" charset="2"/>
              <a:buNone/>
              <a:tabLst>
                <a:tab pos="1544638" algn="l"/>
                <a:tab pos="2452688" algn="ctr"/>
                <a:tab pos="3767138" algn="ctr"/>
                <a:tab pos="5022850" algn="ctr"/>
              </a:tabLst>
            </a:pP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1413" y="277813"/>
            <a:ext cx="7421562" cy="576262"/>
          </a:xfrm>
        </p:spPr>
        <p:txBody>
          <a:bodyPr/>
          <a:lstStyle/>
          <a:p>
            <a:pPr eaLnBrk="1" hangingPunct="1"/>
            <a:r>
              <a:rPr lang="en-US" smtClean="0"/>
              <a:t>Deadlock Detection</a:t>
            </a:r>
          </a:p>
        </p:txBody>
      </p:sp>
      <p:sp>
        <p:nvSpPr>
          <p:cNvPr id="35843" name="Rectangle 3"/>
          <p:cNvSpPr>
            <a:spLocks noGrp="1" noChangeArrowheads="1"/>
          </p:cNvSpPr>
          <p:nvPr>
            <p:ph idx="1"/>
          </p:nvPr>
        </p:nvSpPr>
        <p:spPr/>
        <p:txBody>
          <a:bodyPr/>
          <a:lstStyle/>
          <a:p>
            <a:r>
              <a:rPr lang="en-US" smtClean="0"/>
              <a:t>Allow system to enter deadlock state </a:t>
            </a:r>
            <a:br>
              <a:rPr lang="en-US" smtClean="0"/>
            </a:br>
            <a:endParaRPr lang="en-US" smtClean="0"/>
          </a:p>
          <a:p>
            <a:r>
              <a:rPr lang="en-US" smtClean="0"/>
              <a:t>Detection algorithm</a:t>
            </a:r>
            <a:br>
              <a:rPr lang="en-US" smtClean="0"/>
            </a:br>
            <a:endParaRPr lang="en-US" smtClean="0"/>
          </a:p>
          <a:p>
            <a:r>
              <a:rPr lang="en-US" smtClean="0"/>
              <a:t>Recovery scheme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7750" y="0"/>
            <a:ext cx="7772400" cy="844550"/>
          </a:xfrm>
        </p:spPr>
        <p:txBody>
          <a:bodyPr/>
          <a:lstStyle/>
          <a:p>
            <a:pPr eaLnBrk="1" hangingPunct="1"/>
            <a:r>
              <a:rPr lang="en-US" smtClean="0"/>
              <a:t>Single Instance of Each Resource Type</a:t>
            </a:r>
          </a:p>
        </p:txBody>
      </p:sp>
      <p:sp>
        <p:nvSpPr>
          <p:cNvPr id="36867" name="Rectangle 3"/>
          <p:cNvSpPr>
            <a:spLocks noGrp="1" noChangeArrowheads="1"/>
          </p:cNvSpPr>
          <p:nvPr>
            <p:ph idx="1"/>
          </p:nvPr>
        </p:nvSpPr>
        <p:spPr>
          <a:xfrm>
            <a:off x="827088" y="1425575"/>
            <a:ext cx="7585075" cy="4511675"/>
          </a:xfrm>
        </p:spPr>
        <p:txBody>
          <a:bodyPr/>
          <a:lstStyle/>
          <a:p>
            <a:r>
              <a:rPr lang="en-US" smtClean="0"/>
              <a:t>Maintain </a:t>
            </a:r>
            <a:r>
              <a:rPr lang="en-US" i="1" smtClean="0"/>
              <a:t>wait-for</a:t>
            </a:r>
            <a:r>
              <a:rPr lang="en-US" smtClean="0"/>
              <a:t> graph</a:t>
            </a:r>
          </a:p>
          <a:p>
            <a:pPr lvl="1"/>
            <a:r>
              <a:rPr lang="en-US" smtClean="0"/>
              <a:t>Nodes are processes</a:t>
            </a:r>
          </a:p>
          <a:p>
            <a:pPr lvl="1"/>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j   </a:t>
            </a:r>
            <a:r>
              <a:rPr lang="en-US" smtClean="0">
                <a:sym typeface="Symbol" pitchFamily="18" charset="2"/>
              </a:rPr>
              <a:t>if </a:t>
            </a:r>
            <a:r>
              <a:rPr lang="en-US" i="1" smtClean="0">
                <a:sym typeface="Symbol" pitchFamily="18" charset="2"/>
              </a:rPr>
              <a:t>P</a:t>
            </a:r>
            <a:r>
              <a:rPr lang="en-US" i="1" baseline="-25000" smtClean="0">
                <a:sym typeface="Symbol" pitchFamily="18" charset="2"/>
              </a:rPr>
              <a:t>i</a:t>
            </a:r>
            <a:r>
              <a:rPr lang="en-US" i="1" smtClean="0">
                <a:sym typeface="Symbol" pitchFamily="18" charset="2"/>
              </a:rPr>
              <a:t> </a:t>
            </a:r>
            <a:r>
              <a:rPr lang="en-US" smtClean="0">
                <a:sym typeface="Symbol" pitchFamily="18" charset="2"/>
              </a:rPr>
              <a:t>is waiting for</a:t>
            </a:r>
            <a:r>
              <a:rPr lang="en-US" i="1" smtClean="0">
                <a:sym typeface="Symbol" pitchFamily="18" charset="2"/>
              </a:rPr>
              <a:t> P</a:t>
            </a:r>
            <a:r>
              <a:rPr lang="en-US" i="1" baseline="-25000" smtClean="0">
                <a:sym typeface="Symbol" pitchFamily="18" charset="2"/>
              </a:rPr>
              <a:t>j</a:t>
            </a:r>
            <a:r>
              <a:rPr lang="en-US" i="1" smtClean="0">
                <a:sym typeface="Symbol" pitchFamily="18" charset="2"/>
              </a:rPr>
              <a:t/>
            </a:r>
            <a:br>
              <a:rPr lang="en-US" i="1" smtClean="0">
                <a:sym typeface="Symbol" pitchFamily="18" charset="2"/>
              </a:rPr>
            </a:br>
            <a:endParaRPr lang="en-US" i="1" smtClean="0">
              <a:sym typeface="Symbol" pitchFamily="18" charset="2"/>
            </a:endParaRPr>
          </a:p>
          <a:p>
            <a:r>
              <a:rPr lang="en-US" smtClean="0"/>
              <a:t>Periodically invoke an algorithm that searches for a cycle in the graph. If there is a cycle, there exists a deadlock</a:t>
            </a:r>
          </a:p>
          <a:p>
            <a:pPr>
              <a:buFont typeface="Monotype Sorts" charset="2"/>
              <a:buNone/>
            </a:pPr>
            <a:endParaRPr lang="en-US" smtClean="0"/>
          </a:p>
          <a:p>
            <a:r>
              <a:rPr lang="en-US" smtClean="0"/>
              <a:t>An algorithm to detect a cycle in a graph requires an order of</a:t>
            </a:r>
            <a:r>
              <a:rPr lang="en-US" i="1" smtClean="0"/>
              <a:t> n</a:t>
            </a:r>
            <a:r>
              <a:rPr lang="en-US" baseline="30000" smtClean="0"/>
              <a:t>2</a:t>
            </a:r>
            <a:r>
              <a:rPr lang="en-US" smtClean="0"/>
              <a:t> operations, where </a:t>
            </a:r>
            <a:r>
              <a:rPr lang="en-US" i="1" smtClean="0"/>
              <a:t>n</a:t>
            </a:r>
            <a:r>
              <a:rPr lang="en-US" smtClean="0"/>
              <a:t> is the number of vertices in the graph</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9013" y="428625"/>
            <a:ext cx="7654925" cy="457200"/>
          </a:xfrm>
        </p:spPr>
        <p:txBody>
          <a:bodyPr/>
          <a:lstStyle/>
          <a:p>
            <a:pPr eaLnBrk="1" hangingPunct="1"/>
            <a:r>
              <a:rPr lang="en-US" sz="2800" smtClean="0"/>
              <a:t>Resource-Allocation Graph and </a:t>
            </a:r>
            <a:br>
              <a:rPr lang="en-US" sz="2800" smtClean="0"/>
            </a:br>
            <a:r>
              <a:rPr lang="en-US" sz="2800" smtClean="0"/>
              <a:t>Wait-for Graph</a:t>
            </a:r>
          </a:p>
        </p:txBody>
      </p:sp>
      <p:sp>
        <p:nvSpPr>
          <p:cNvPr id="37891"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Resource-Allocation Graph</a:t>
            </a:r>
          </a:p>
        </p:txBody>
      </p:sp>
      <p:sp>
        <p:nvSpPr>
          <p:cNvPr id="37892"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Corresponding wait-for graph</a:t>
            </a:r>
          </a:p>
        </p:txBody>
      </p:sp>
      <p:pic>
        <p:nvPicPr>
          <p:cNvPr id="37893"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550" y="225425"/>
            <a:ext cx="7772400" cy="628650"/>
          </a:xfrm>
        </p:spPr>
        <p:txBody>
          <a:bodyPr/>
          <a:lstStyle/>
          <a:p>
            <a:pPr eaLnBrk="1" hangingPunct="1"/>
            <a:r>
              <a:rPr lang="en-US" smtClean="0"/>
              <a:t>Several Instances of a Resource Type</a:t>
            </a:r>
          </a:p>
        </p:txBody>
      </p:sp>
      <p:sp>
        <p:nvSpPr>
          <p:cNvPr id="38915" name="Rectangle 3"/>
          <p:cNvSpPr>
            <a:spLocks noGrp="1" noChangeArrowheads="1"/>
          </p:cNvSpPr>
          <p:nvPr>
            <p:ph idx="1"/>
          </p:nvPr>
        </p:nvSpPr>
        <p:spPr>
          <a:xfrm>
            <a:off x="835025" y="1344613"/>
            <a:ext cx="7594600" cy="3851275"/>
          </a:xfrm>
        </p:spPr>
        <p:txBody>
          <a:bodyPr/>
          <a:lstStyle/>
          <a:p>
            <a:r>
              <a:rPr lang="en-US" b="1" smtClean="0">
                <a:solidFill>
                  <a:srgbClr val="000000"/>
                </a:solidFill>
              </a:rPr>
              <a:t>Available</a:t>
            </a:r>
            <a:r>
              <a:rPr lang="en-US" i="1" smtClean="0"/>
              <a:t>:</a:t>
            </a:r>
            <a:r>
              <a:rPr lang="en-US" smtClean="0"/>
              <a:t>  A vector of length </a:t>
            </a:r>
            <a:r>
              <a:rPr lang="en-US" i="1" smtClean="0"/>
              <a:t>m</a:t>
            </a:r>
            <a:r>
              <a:rPr lang="en-US" smtClean="0"/>
              <a:t> indicates the number of available resources of each type.</a:t>
            </a:r>
            <a:br>
              <a:rPr lang="en-US" smtClean="0"/>
            </a:br>
            <a:endParaRPr lang="en-US" smtClean="0"/>
          </a:p>
          <a:p>
            <a:r>
              <a:rPr lang="en-US" b="1" smtClean="0">
                <a:solidFill>
                  <a:srgbClr val="000000"/>
                </a:solidFill>
              </a:rPr>
              <a:t>Allocation</a:t>
            </a:r>
            <a:r>
              <a:rPr lang="en-US" i="1" smtClean="0"/>
              <a:t>:</a:t>
            </a:r>
            <a:r>
              <a:rPr lang="en-US" smtClean="0"/>
              <a:t>  An </a:t>
            </a:r>
            <a:r>
              <a:rPr lang="en-US" i="1" smtClean="0"/>
              <a:t>n </a:t>
            </a:r>
            <a:r>
              <a:rPr lang="en-US" smtClean="0"/>
              <a:t>x</a:t>
            </a:r>
            <a:r>
              <a:rPr lang="en-US" i="1" smtClean="0"/>
              <a:t> m</a:t>
            </a:r>
            <a:r>
              <a:rPr lang="en-US" smtClean="0"/>
              <a:t> matrix defines the number of resources of each type currently allocated to each process.</a:t>
            </a:r>
            <a:br>
              <a:rPr lang="en-US" smtClean="0"/>
            </a:br>
            <a:endParaRPr lang="en-US" smtClean="0"/>
          </a:p>
          <a:p>
            <a:r>
              <a:rPr lang="en-US" b="1" smtClean="0">
                <a:solidFill>
                  <a:srgbClr val="000000"/>
                </a:solidFill>
              </a:rPr>
              <a:t>Request</a:t>
            </a:r>
            <a:r>
              <a:rPr lang="en-US" i="1" smtClean="0"/>
              <a:t>:</a:t>
            </a:r>
            <a:r>
              <a:rPr lang="en-US" smtClean="0"/>
              <a:t>  An </a:t>
            </a:r>
            <a:r>
              <a:rPr lang="en-US" i="1" smtClean="0"/>
              <a:t>n </a:t>
            </a:r>
            <a:r>
              <a:rPr lang="en-US" smtClean="0"/>
              <a:t>x</a:t>
            </a:r>
            <a:r>
              <a:rPr lang="en-US" i="1" smtClean="0"/>
              <a:t> m</a:t>
            </a:r>
            <a:r>
              <a:rPr lang="en-US" smtClean="0"/>
              <a:t> matrix indicates the current request  of each process.  If </a:t>
            </a:r>
            <a:r>
              <a:rPr lang="en-US" i="1" smtClean="0"/>
              <a:t>Request </a:t>
            </a:r>
            <a:r>
              <a:rPr lang="en-US" smtClean="0"/>
              <a:t>[</a:t>
            </a:r>
            <a:r>
              <a:rPr lang="en-US" i="1" smtClean="0"/>
              <a:t>i</a:t>
            </a:r>
            <a:r>
              <a:rPr lang="en-US" smtClean="0"/>
              <a:t>][</a:t>
            </a:r>
            <a:r>
              <a:rPr lang="en-US" i="1" smtClean="0"/>
              <a:t>j</a:t>
            </a:r>
            <a:r>
              <a:rPr lang="en-US" smtClean="0"/>
              <a:t>] = </a:t>
            </a:r>
            <a:r>
              <a:rPr lang="en-US" i="1" smtClean="0"/>
              <a:t>k</a:t>
            </a:r>
            <a:r>
              <a:rPr lang="en-US" smtClean="0"/>
              <a:t>, then process</a:t>
            </a:r>
            <a:r>
              <a:rPr lang="en-US" i="1" smtClean="0"/>
              <a:t> P</a:t>
            </a:r>
            <a:r>
              <a:rPr lang="en-US" i="1" baseline="-25000" smtClean="0"/>
              <a:t>i</a:t>
            </a:r>
            <a:r>
              <a:rPr lang="en-US" smtClean="0"/>
              <a:t> is requesting</a:t>
            </a:r>
            <a:r>
              <a:rPr lang="en-US" i="1" smtClean="0"/>
              <a:t> k</a:t>
            </a:r>
            <a:r>
              <a:rPr lang="en-US" smtClean="0"/>
              <a:t> more instances of resource type.</a:t>
            </a:r>
            <a:r>
              <a:rPr lang="en-US" i="1" smtClean="0"/>
              <a:t>R</a:t>
            </a:r>
            <a:r>
              <a:rPr lang="en-US" i="1" baseline="-25000" smtClean="0"/>
              <a:t>j</a:t>
            </a:r>
            <a:r>
              <a:rPr lang="en-US"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7400" y="277813"/>
            <a:ext cx="7899400" cy="576262"/>
          </a:xfrm>
        </p:spPr>
        <p:txBody>
          <a:bodyPr/>
          <a:lstStyle/>
          <a:p>
            <a:pPr eaLnBrk="1" hangingPunct="1"/>
            <a:r>
              <a:rPr lang="en-US" smtClean="0"/>
              <a:t>Detection Algorithm</a:t>
            </a:r>
          </a:p>
        </p:txBody>
      </p:sp>
      <p:sp>
        <p:nvSpPr>
          <p:cNvPr id="39939" name="Rectangle 3"/>
          <p:cNvSpPr>
            <a:spLocks noGrp="1" noChangeArrowheads="1"/>
          </p:cNvSpPr>
          <p:nvPr>
            <p:ph idx="1"/>
          </p:nvPr>
        </p:nvSpPr>
        <p:spPr>
          <a:xfrm>
            <a:off x="806450" y="1233488"/>
            <a:ext cx="7753350" cy="4530725"/>
          </a:xfrm>
        </p:spPr>
        <p:txBody>
          <a:bodyPr/>
          <a:lstStyle/>
          <a:p>
            <a:pPr>
              <a:buFont typeface="Monotype Sorts" charset="2"/>
              <a:buNone/>
            </a:pPr>
            <a:r>
              <a:rPr lang="en-US" smtClean="0"/>
              <a:t>1.	Let </a:t>
            </a:r>
            <a:r>
              <a:rPr lang="en-US" i="1" smtClean="0"/>
              <a:t>Work</a:t>
            </a:r>
            <a:r>
              <a:rPr lang="en-US" smtClean="0"/>
              <a:t> and </a:t>
            </a:r>
            <a:r>
              <a:rPr lang="en-US" i="1" smtClean="0"/>
              <a:t>Finish</a:t>
            </a:r>
            <a:r>
              <a:rPr lang="en-US" smtClean="0"/>
              <a:t> be vectors of length </a:t>
            </a:r>
            <a:r>
              <a:rPr lang="en-US" i="1" smtClean="0"/>
              <a:t>m</a:t>
            </a:r>
            <a:r>
              <a:rPr lang="en-US" smtClean="0"/>
              <a:t> and </a:t>
            </a:r>
            <a:r>
              <a:rPr lang="en-US" i="1" smtClean="0"/>
              <a:t>n</a:t>
            </a:r>
            <a:r>
              <a:rPr lang="en-US" smtClean="0"/>
              <a:t>, respectively Initialize:</a:t>
            </a:r>
          </a:p>
          <a:p>
            <a:pPr marL="850900" lvl="1" indent="-393700">
              <a:buFont typeface="Monotype Sorts" charset="2"/>
              <a:buNone/>
            </a:pPr>
            <a:r>
              <a:rPr lang="en-US" smtClean="0"/>
              <a:t>(a) </a:t>
            </a:r>
            <a:r>
              <a:rPr lang="en-US" i="1" smtClean="0"/>
              <a:t>Work</a:t>
            </a:r>
            <a:r>
              <a:rPr lang="en-US" smtClean="0"/>
              <a:t> = </a:t>
            </a:r>
            <a:r>
              <a:rPr lang="en-US" i="1" smtClean="0"/>
              <a:t>Available</a:t>
            </a:r>
            <a:endParaRPr lang="en-US" smtClean="0"/>
          </a:p>
          <a:p>
            <a:pPr marL="850900" lvl="1" indent="-393700">
              <a:buFont typeface="Monotype Sorts" charset="2"/>
              <a:buNone/>
            </a:pPr>
            <a:r>
              <a:rPr lang="en-US" smtClean="0"/>
              <a:t>(b)	For </a:t>
            </a:r>
            <a:r>
              <a:rPr lang="en-US" i="1" smtClean="0"/>
              <a:t>i</a:t>
            </a:r>
            <a:r>
              <a:rPr lang="en-US" smtClean="0"/>
              <a:t> = 1,2, …,</a:t>
            </a:r>
            <a:r>
              <a:rPr lang="en-US" i="1" smtClean="0"/>
              <a:t> n</a:t>
            </a:r>
            <a:r>
              <a:rPr lang="en-US" smtClean="0"/>
              <a:t>, if </a:t>
            </a:r>
            <a:r>
              <a:rPr lang="en-US" i="1" smtClean="0"/>
              <a:t>Allocation</a:t>
            </a:r>
            <a:r>
              <a:rPr lang="en-US" i="1" baseline="-25000" smtClean="0"/>
              <a:t>i</a:t>
            </a:r>
            <a:r>
              <a:rPr lang="en-US" smtClean="0"/>
              <a:t> </a:t>
            </a:r>
            <a:r>
              <a:rPr lang="en-US" smtClean="0">
                <a:sym typeface="Symbol" pitchFamily="18" charset="2"/>
              </a:rPr>
              <a:t> 0, then </a:t>
            </a:r>
            <a:br>
              <a:rPr lang="en-US" smtClean="0">
                <a:sym typeface="Symbol" pitchFamily="18" charset="2"/>
              </a:rPr>
            </a:br>
            <a:r>
              <a:rPr lang="en-US" i="1" smtClean="0">
                <a:sym typeface="Symbol" pitchFamily="18" charset="2"/>
              </a:rPr>
              <a:t>Finish</a:t>
            </a:r>
            <a:r>
              <a:rPr lang="en-US" smtClean="0">
                <a:sym typeface="Symbol" pitchFamily="18" charset="2"/>
              </a:rPr>
              <a:t>[i] = false; otherwise, </a:t>
            </a:r>
            <a:r>
              <a:rPr lang="en-US" i="1" smtClean="0">
                <a:sym typeface="Symbol" pitchFamily="18" charset="2"/>
              </a:rPr>
              <a:t>Finish</a:t>
            </a:r>
            <a:r>
              <a:rPr lang="en-US" smtClean="0">
                <a:sym typeface="Symbol" pitchFamily="18" charset="2"/>
              </a:rPr>
              <a:t>[i] = </a:t>
            </a:r>
            <a:r>
              <a:rPr lang="en-US" i="1" smtClean="0">
                <a:sym typeface="Symbol" pitchFamily="18" charset="2"/>
              </a:rPr>
              <a:t>true</a:t>
            </a:r>
          </a:p>
          <a:p>
            <a:pPr marL="850900" lvl="1" indent="-393700">
              <a:buFont typeface="Monotype Sorts" charset="2"/>
              <a:buNone/>
            </a:pPr>
            <a:endParaRPr lang="en-US" smtClean="0">
              <a:sym typeface="Symbol" pitchFamily="18" charset="2"/>
            </a:endParaRPr>
          </a:p>
          <a:p>
            <a:pPr>
              <a:buFont typeface="Monotype Sorts" charset="2"/>
              <a:buNone/>
            </a:pPr>
            <a:r>
              <a:rPr lang="en-US" smtClean="0"/>
              <a:t>2.	Find an index </a:t>
            </a:r>
            <a:r>
              <a:rPr lang="en-US" i="1" smtClean="0"/>
              <a:t>i </a:t>
            </a:r>
            <a:r>
              <a:rPr lang="en-US" smtClean="0"/>
              <a:t>such that both:</a:t>
            </a:r>
          </a:p>
          <a:p>
            <a:pPr marL="850900" lvl="1" indent="-393700">
              <a:buFont typeface="Monotype Sorts" charset="2"/>
              <a:buNone/>
            </a:pPr>
            <a:r>
              <a:rPr lang="en-US" smtClean="0"/>
              <a:t>(a)	</a:t>
            </a:r>
            <a:r>
              <a:rPr lang="en-US" i="1" smtClean="0"/>
              <a:t>Finish</a:t>
            </a:r>
            <a:r>
              <a:rPr lang="en-US" smtClean="0"/>
              <a:t>[</a:t>
            </a:r>
            <a:r>
              <a:rPr lang="en-US" i="1" smtClean="0"/>
              <a:t>i</a:t>
            </a:r>
            <a:r>
              <a:rPr lang="en-US" smtClean="0"/>
              <a:t>] == </a:t>
            </a:r>
            <a:r>
              <a:rPr lang="en-US" i="1" smtClean="0"/>
              <a:t>false</a:t>
            </a:r>
            <a:endParaRPr lang="en-US" smtClean="0"/>
          </a:p>
          <a:p>
            <a:pPr marL="850900" lvl="1" indent="-393700">
              <a:buFont typeface="Monotype Sorts" charset="2"/>
              <a:buNone/>
            </a:pPr>
            <a:r>
              <a:rPr lang="en-US" smtClean="0"/>
              <a:t>(b)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Work</a:t>
            </a:r>
            <a:br>
              <a:rPr lang="en-US" i="1" smtClean="0">
                <a:sym typeface="Symbol" pitchFamily="18" charset="2"/>
              </a:rPr>
            </a:br>
            <a:endParaRPr lang="en-US" smtClean="0">
              <a:sym typeface="Symbol" pitchFamily="18" charset="2"/>
            </a:endParaRPr>
          </a:p>
          <a:p>
            <a:pPr marL="850900" lvl="1" indent="-393700">
              <a:buFont typeface="Monotype Sorts" charset="2"/>
              <a:buNone/>
            </a:pPr>
            <a:r>
              <a:rPr lang="en-US" smtClean="0">
                <a:sym typeface="Symbol" pitchFamily="18" charset="2"/>
              </a:rPr>
              <a:t>If no such </a:t>
            </a:r>
            <a:r>
              <a:rPr lang="en-US" i="1" smtClean="0">
                <a:sym typeface="Symbol" pitchFamily="18" charset="2"/>
              </a:rPr>
              <a:t>i</a:t>
            </a:r>
            <a:r>
              <a:rPr lang="en-US" smtClean="0">
                <a:sym typeface="Symbol" pitchFamily="18" charset="2"/>
              </a:rPr>
              <a:t> exists, go to step 4</a:t>
            </a:r>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8713" y="277813"/>
            <a:ext cx="7558087" cy="576262"/>
          </a:xfrm>
        </p:spPr>
        <p:txBody>
          <a:bodyPr/>
          <a:lstStyle/>
          <a:p>
            <a:pPr eaLnBrk="1" hangingPunct="1"/>
            <a:r>
              <a:rPr lang="en-US" smtClean="0"/>
              <a:t>Detection Algorithm (Cont.)</a:t>
            </a:r>
          </a:p>
        </p:txBody>
      </p:sp>
      <p:sp>
        <p:nvSpPr>
          <p:cNvPr id="40963" name="Rectangle 3"/>
          <p:cNvSpPr>
            <a:spLocks noGrp="1" noChangeArrowheads="1"/>
          </p:cNvSpPr>
          <p:nvPr>
            <p:ph idx="1"/>
          </p:nvPr>
        </p:nvSpPr>
        <p:spPr>
          <a:xfrm>
            <a:off x="806450" y="1439863"/>
            <a:ext cx="7723188" cy="2297112"/>
          </a:xfrm>
        </p:spPr>
        <p:txBody>
          <a:bodyPr/>
          <a:lstStyle/>
          <a:p>
            <a:pPr>
              <a:lnSpc>
                <a:spcPct val="90000"/>
              </a:lnSpc>
              <a:buFont typeface="Monotype Sorts" charset="2"/>
              <a:buNone/>
            </a:pPr>
            <a:r>
              <a:rPr lang="en-US" smtClean="0"/>
              <a:t>3.	</a:t>
            </a:r>
            <a:r>
              <a:rPr lang="en-US" i="1" smtClean="0"/>
              <a:t>Work</a:t>
            </a:r>
            <a:r>
              <a:rPr lang="en-US" smtClean="0"/>
              <a:t> = </a:t>
            </a:r>
            <a:r>
              <a:rPr lang="en-US" i="1" smtClean="0"/>
              <a:t>Work</a:t>
            </a:r>
            <a:r>
              <a:rPr lang="en-US" smtClean="0"/>
              <a:t> +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 </a:t>
            </a:r>
            <a:r>
              <a:rPr lang="en-US" i="1" smtClean="0"/>
              <a:t>true</a:t>
            </a:r>
            <a:r>
              <a:rPr lang="en-US" smtClean="0"/>
              <a:t/>
            </a:r>
            <a:br>
              <a:rPr lang="en-US" smtClean="0"/>
            </a:br>
            <a:r>
              <a:rPr lang="en-US" smtClean="0"/>
              <a:t>go to step 2</a:t>
            </a:r>
            <a:br>
              <a:rPr lang="en-US" smtClean="0"/>
            </a:br>
            <a:endParaRPr lang="en-US" smtClean="0"/>
          </a:p>
          <a:p>
            <a:pPr>
              <a:lnSpc>
                <a:spcPct val="90000"/>
              </a:lnSpc>
              <a:buFont typeface="Monotype Sorts" charset="2"/>
              <a:buNone/>
            </a:pPr>
            <a:r>
              <a:rPr lang="en-US" smtClean="0"/>
              <a:t>4.	If </a:t>
            </a:r>
            <a:r>
              <a:rPr lang="en-US" i="1" smtClean="0"/>
              <a:t>Finish</a:t>
            </a:r>
            <a:r>
              <a:rPr lang="en-US" smtClean="0"/>
              <a:t>[</a:t>
            </a:r>
            <a:r>
              <a:rPr lang="en-US" i="1" smtClean="0"/>
              <a:t>i</a:t>
            </a:r>
            <a:r>
              <a:rPr lang="en-US" smtClean="0"/>
              <a:t>] == false, for some </a:t>
            </a:r>
            <a:r>
              <a:rPr lang="en-US" i="1" smtClean="0"/>
              <a:t>i</a:t>
            </a:r>
            <a:r>
              <a:rPr lang="en-US" smtClean="0"/>
              <a:t>, 1 </a:t>
            </a:r>
            <a:r>
              <a:rPr lang="en-US" smtClean="0">
                <a:sym typeface="Symbol" pitchFamily="18" charset="2"/>
              </a:rPr>
              <a:t> </a:t>
            </a:r>
            <a:r>
              <a:rPr lang="en-US" i="1" smtClean="0">
                <a:sym typeface="Symbol" pitchFamily="18" charset="2"/>
              </a:rPr>
              <a:t>i</a:t>
            </a:r>
            <a:r>
              <a:rPr lang="en-US" smtClean="0">
                <a:sym typeface="Symbol" pitchFamily="18" charset="2"/>
              </a:rPr>
              <a:t>   </a:t>
            </a:r>
            <a:r>
              <a:rPr lang="en-US" i="1" smtClean="0">
                <a:sym typeface="Symbol" pitchFamily="18" charset="2"/>
              </a:rPr>
              <a:t>n</a:t>
            </a:r>
            <a:r>
              <a:rPr lang="en-US" smtClean="0">
                <a:sym typeface="Symbol" pitchFamily="18" charset="2"/>
              </a:rPr>
              <a:t>, then the system is in deadlock state. Moreover, if </a:t>
            </a:r>
            <a:r>
              <a:rPr lang="en-US" i="1" smtClean="0">
                <a:sym typeface="Symbol" pitchFamily="18" charset="2"/>
              </a:rPr>
              <a:t>Finish</a:t>
            </a:r>
            <a:r>
              <a:rPr lang="en-US" smtClean="0">
                <a:sym typeface="Symbol" pitchFamily="18" charset="2"/>
              </a:rPr>
              <a:t>[</a:t>
            </a:r>
            <a:r>
              <a:rPr lang="en-US" i="1" smtClean="0">
                <a:sym typeface="Symbol" pitchFamily="18" charset="2"/>
              </a:rPr>
              <a:t>i</a:t>
            </a:r>
            <a:r>
              <a:rPr lang="en-US" smtClean="0">
                <a:sym typeface="Symbol" pitchFamily="18" charset="2"/>
              </a:rPr>
              <a:t>] == </a:t>
            </a:r>
            <a:r>
              <a:rPr lang="en-US" i="1" smtClean="0">
                <a:sym typeface="Symbol" pitchFamily="18" charset="2"/>
              </a:rPr>
              <a:t>false</a:t>
            </a:r>
            <a:r>
              <a:rPr lang="en-US" smtClean="0">
                <a:sym typeface="Symbol" pitchFamily="18" charset="2"/>
              </a:rPr>
              <a:t>, then </a:t>
            </a:r>
            <a:r>
              <a:rPr lang="en-US" i="1" smtClean="0">
                <a:sym typeface="Symbol" pitchFamily="18" charset="2"/>
              </a:rPr>
              <a:t>P</a:t>
            </a:r>
            <a:r>
              <a:rPr lang="en-US" i="1" baseline="-25000" smtClean="0">
                <a:sym typeface="Symbol" pitchFamily="18" charset="2"/>
              </a:rPr>
              <a:t>i</a:t>
            </a:r>
            <a:r>
              <a:rPr lang="en-US" smtClean="0">
                <a:sym typeface="Symbol" pitchFamily="18" charset="2"/>
              </a:rPr>
              <a:t> is deadlocked</a:t>
            </a:r>
          </a:p>
          <a:p>
            <a:pPr>
              <a:lnSpc>
                <a:spcPct val="90000"/>
              </a:lnSpc>
              <a:buFont typeface="Monotype Sorts" charset="2"/>
              <a:buNone/>
            </a:pPr>
            <a:r>
              <a:rPr lang="en-US" smtClean="0">
                <a:sym typeface="Symbol" pitchFamily="18" charset="2"/>
              </a:rPr>
              <a:t>	</a:t>
            </a:r>
            <a:endParaRPr lang="en-US" smtClean="0"/>
          </a:p>
        </p:txBody>
      </p:sp>
      <p:sp>
        <p:nvSpPr>
          <p:cNvPr id="40964" name="Text Box 4"/>
          <p:cNvSpPr txBox="1">
            <a:spLocks noChangeArrowheads="1"/>
          </p:cNvSpPr>
          <p:nvPr/>
        </p:nvSpPr>
        <p:spPr bwMode="auto">
          <a:xfrm>
            <a:off x="852488" y="3892550"/>
            <a:ext cx="7694612" cy="923925"/>
          </a:xfrm>
          <a:prstGeom prst="rect">
            <a:avLst/>
          </a:prstGeom>
          <a:noFill/>
          <a:ln w="9525">
            <a:noFill/>
            <a:miter lim="800000"/>
            <a:headEnd/>
            <a:tailEnd/>
          </a:ln>
        </p:spPr>
        <p:txBody>
          <a:bodyPr anchor="ctr">
            <a:spAutoFit/>
          </a:bodyPr>
          <a:lstStyle/>
          <a:p>
            <a:r>
              <a:rPr lang="en-US" b="1">
                <a:solidFill>
                  <a:srgbClr val="FF0066"/>
                </a:solidFill>
                <a:latin typeface="Helvetica" pitchFamily="34" charset="0"/>
                <a:sym typeface="Symbol" pitchFamily="18" charset="2"/>
              </a:rPr>
              <a:t>Algorithm requires an order of O(</a:t>
            </a:r>
            <a:r>
              <a:rPr lang="en-US" b="1" i="1">
                <a:solidFill>
                  <a:srgbClr val="FF0066"/>
                </a:solidFill>
                <a:latin typeface="Helvetica" pitchFamily="34" charset="0"/>
                <a:sym typeface="Symbol" pitchFamily="18" charset="2"/>
              </a:rPr>
              <a:t>m </a:t>
            </a:r>
            <a:r>
              <a:rPr lang="en-US" b="1">
                <a:solidFill>
                  <a:srgbClr val="FF0066"/>
                </a:solidFill>
                <a:latin typeface="Helvetica" pitchFamily="34" charset="0"/>
                <a:sym typeface="Symbol" pitchFamily="18" charset="2"/>
              </a:rPr>
              <a:t>x</a:t>
            </a:r>
            <a:r>
              <a:rPr lang="en-US" b="1" i="1">
                <a:solidFill>
                  <a:srgbClr val="FF0066"/>
                </a:solidFill>
                <a:latin typeface="Helvetica" pitchFamily="34" charset="0"/>
                <a:sym typeface="Symbol" pitchFamily="18" charset="2"/>
              </a:rPr>
              <a:t> n</a:t>
            </a:r>
            <a:r>
              <a:rPr lang="en-US" b="1" baseline="30000">
                <a:solidFill>
                  <a:srgbClr val="FF0066"/>
                </a:solidFill>
                <a:latin typeface="Helvetica" pitchFamily="34" charset="0"/>
                <a:sym typeface="Symbol" pitchFamily="18" charset="2"/>
              </a:rPr>
              <a:t>2)</a:t>
            </a:r>
            <a:r>
              <a:rPr lang="en-US" b="1">
                <a:solidFill>
                  <a:srgbClr val="FF0066"/>
                </a:solidFill>
                <a:latin typeface="Helvetica" pitchFamily="34" charset="0"/>
                <a:sym typeface="Symbol" pitchFamily="18" charset="2"/>
              </a:rPr>
              <a:t> operations to detect whether the system is in deadlocked state</a:t>
            </a:r>
            <a:endParaRPr lang="en-US">
              <a:solidFill>
                <a:srgbClr val="FF0066"/>
              </a:solidFill>
              <a:latin typeface="Helvetica" pitchFamily="34" charset="0"/>
            </a:endParaRPr>
          </a:p>
          <a:p>
            <a:pPr>
              <a:spcBef>
                <a:spcPct val="50000"/>
              </a:spcBef>
            </a:pPr>
            <a:endParaRPr lang="en-US">
              <a:solidFill>
                <a:srgbClr val="FF0066"/>
              </a:solidFill>
              <a:latin typeface="Helvetica"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22350" y="277813"/>
            <a:ext cx="7664450" cy="576262"/>
          </a:xfrm>
        </p:spPr>
        <p:txBody>
          <a:bodyPr/>
          <a:lstStyle/>
          <a:p>
            <a:pPr eaLnBrk="1" hangingPunct="1"/>
            <a:r>
              <a:rPr lang="en-US" smtClean="0"/>
              <a:t>Example of Detection Algorithm</a:t>
            </a:r>
          </a:p>
        </p:txBody>
      </p:sp>
      <p:sp>
        <p:nvSpPr>
          <p:cNvPr id="41987" name="Rectangle 3"/>
          <p:cNvSpPr>
            <a:spLocks noGrp="1" noChangeArrowheads="1"/>
          </p:cNvSpPr>
          <p:nvPr>
            <p:ph idx="1"/>
          </p:nvPr>
        </p:nvSpPr>
        <p:spPr>
          <a:xfrm>
            <a:off x="806450" y="1233488"/>
            <a:ext cx="8037513" cy="5121275"/>
          </a:xfrm>
        </p:spPr>
        <p:txBody>
          <a:bodyPr/>
          <a:lstStyle/>
          <a:p>
            <a:pPr>
              <a:tabLst>
                <a:tab pos="1428750" algn="l"/>
                <a:tab pos="2338388" algn="ctr"/>
                <a:tab pos="3594100" algn="ctr"/>
                <a:tab pos="4921250" algn="ctr"/>
              </a:tabLst>
            </a:pPr>
            <a:r>
              <a:rPr lang="en-US" smtClean="0"/>
              <a:t>Five processes </a:t>
            </a:r>
            <a:r>
              <a:rPr lang="en-US" i="1" smtClean="0"/>
              <a:t>P</a:t>
            </a:r>
            <a:r>
              <a:rPr lang="en-US" baseline="-25000" smtClean="0"/>
              <a:t>0</a:t>
            </a:r>
            <a:r>
              <a:rPr lang="en-US" smtClean="0"/>
              <a:t> through </a:t>
            </a:r>
            <a:r>
              <a:rPr lang="en-US" i="1" smtClean="0"/>
              <a:t>P</a:t>
            </a:r>
            <a:r>
              <a:rPr lang="en-US" baseline="-25000" smtClean="0"/>
              <a:t>4</a:t>
            </a:r>
            <a:r>
              <a:rPr lang="en-US" smtClean="0"/>
              <a:t>;</a:t>
            </a:r>
            <a:r>
              <a:rPr lang="en-US" baseline="-25000" smtClean="0"/>
              <a:t> </a:t>
            </a:r>
            <a:r>
              <a:rPr lang="en-US" smtClean="0"/>
              <a:t>three resource types </a:t>
            </a:r>
            <a:br>
              <a:rPr lang="en-US" smtClean="0"/>
            </a:br>
            <a:r>
              <a:rPr lang="en-US" smtClean="0"/>
              <a:t>A (7 instances), </a:t>
            </a:r>
            <a:r>
              <a:rPr lang="en-US" i="1" smtClean="0"/>
              <a:t>B </a:t>
            </a:r>
            <a:r>
              <a:rPr lang="en-US" smtClean="0"/>
              <a:t>(2 instances), and </a:t>
            </a:r>
            <a:r>
              <a:rPr lang="en-US" i="1" smtClean="0"/>
              <a:t>C</a:t>
            </a:r>
            <a:r>
              <a:rPr lang="en-US" smtClean="0"/>
              <a:t> (6 instances)</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Snapshot at time </a:t>
            </a:r>
            <a:r>
              <a:rPr lang="en-US" i="1" smtClean="0"/>
              <a:t>T</a:t>
            </a:r>
            <a:r>
              <a:rPr lang="en-US" baseline="-25000" smtClean="0"/>
              <a:t>0</a:t>
            </a:r>
            <a:r>
              <a:rPr lang="en-US" smtClean="0"/>
              <a:t>:</a:t>
            </a:r>
          </a:p>
          <a:p>
            <a:pPr>
              <a:buFont typeface="Monotype Sorts" charset="2"/>
              <a:buNone/>
              <a:tabLst>
                <a:tab pos="1428750" algn="l"/>
                <a:tab pos="2338388" algn="ctr"/>
                <a:tab pos="3594100" algn="ctr"/>
                <a:tab pos="4921250" algn="ctr"/>
              </a:tabLst>
            </a:pPr>
            <a:r>
              <a:rPr lang="en-US" smtClean="0"/>
              <a:t>			 </a:t>
            </a:r>
            <a:r>
              <a:rPr lang="en-US" i="1" u="sng" smtClean="0"/>
              <a:t>Allocation</a:t>
            </a:r>
            <a:r>
              <a:rPr lang="en-US" i="1" smtClean="0"/>
              <a:t>	</a:t>
            </a:r>
            <a:r>
              <a:rPr lang="en-US" i="1" u="sng" smtClean="0"/>
              <a:t>Request</a:t>
            </a:r>
            <a:r>
              <a:rPr lang="en-US" i="1" smtClean="0"/>
              <a:t>	</a:t>
            </a:r>
            <a:r>
              <a:rPr lang="en-US" i="1" u="sng" smtClean="0"/>
              <a:t>Available</a:t>
            </a:r>
          </a:p>
          <a:p>
            <a:pPr>
              <a:buFont typeface="Monotype Sorts" charset="2"/>
              <a:buNone/>
              <a:tabLst>
                <a:tab pos="1428750" algn="l"/>
                <a:tab pos="2338388" algn="ctr"/>
                <a:tab pos="3594100" algn="ctr"/>
                <a:tab pos="4921250" algn="ctr"/>
              </a:tabLst>
            </a:pPr>
            <a:r>
              <a:rPr lang="en-US" smtClean="0"/>
              <a:t>			</a:t>
            </a:r>
            <a:r>
              <a:rPr lang="en-US" i="1" smtClean="0"/>
              <a:t>A B C 	  A B C 	A B C</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0</a:t>
            </a:r>
            <a:r>
              <a:rPr lang="en-US" smtClean="0"/>
              <a:t>	           0 1 0             0 0 0 	0 0 0</a:t>
            </a:r>
          </a:p>
          <a:p>
            <a:pPr>
              <a:buFont typeface="Monotype Sorts" charset="2"/>
              <a:buNone/>
              <a:tabLst>
                <a:tab pos="1428750" algn="l"/>
                <a:tab pos="2338388" algn="ctr"/>
                <a:tab pos="3594100" algn="ctr"/>
                <a:tab pos="4921250" algn="ctr"/>
              </a:tabLst>
            </a:pPr>
            <a:r>
              <a:rPr lang="en-US" i="1" smtClean="0"/>
              <a:t>             P</a:t>
            </a:r>
            <a:r>
              <a:rPr lang="en-US" baseline="-25000" smtClean="0"/>
              <a:t>1</a:t>
            </a:r>
            <a:r>
              <a:rPr lang="en-US" smtClean="0"/>
              <a:t>	           	2 0 0 	    2 0 2</a:t>
            </a:r>
          </a:p>
          <a:p>
            <a:pPr>
              <a:buFont typeface="Monotype Sorts" charset="2"/>
              <a:buNone/>
              <a:tabLst>
                <a:tab pos="1428750" algn="l"/>
                <a:tab pos="2338388" algn="ctr"/>
                <a:tab pos="3594100" algn="ctr"/>
                <a:tab pos="4921250" algn="ctr"/>
              </a:tabLst>
            </a:pPr>
            <a:r>
              <a:rPr lang="en-US" i="1" smtClean="0"/>
              <a:t>             P</a:t>
            </a:r>
            <a:r>
              <a:rPr lang="en-US" baseline="-25000" smtClean="0"/>
              <a:t>2</a:t>
            </a:r>
            <a:r>
              <a:rPr lang="en-US" smtClean="0"/>
              <a:t>		           3 0 3             0 0 0 </a:t>
            </a:r>
          </a:p>
          <a:p>
            <a:pPr>
              <a:buFont typeface="Monotype Sorts" charset="2"/>
              <a:buNone/>
              <a:tabLst>
                <a:tab pos="1428750" algn="l"/>
                <a:tab pos="2338388" algn="ctr"/>
                <a:tab pos="3594100" algn="ctr"/>
                <a:tab pos="4921250" algn="ctr"/>
              </a:tabLst>
            </a:pPr>
            <a:r>
              <a:rPr lang="en-US" i="1" smtClean="0"/>
              <a:t>             P</a:t>
            </a:r>
            <a:r>
              <a:rPr lang="en-US" baseline="-25000" smtClean="0"/>
              <a:t>3</a:t>
            </a:r>
            <a:r>
              <a:rPr lang="en-US" smtClean="0"/>
              <a:t>		2 1 1 	   1 0 0 </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4	</a:t>
            </a:r>
            <a:r>
              <a:rPr lang="en-US" smtClean="0"/>
              <a:t>	0 0 2 	   0 0 2</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Sequence &lt;</a:t>
            </a:r>
            <a:r>
              <a:rPr lang="en-US" i="1" smtClean="0"/>
              <a:t>P</a:t>
            </a:r>
            <a:r>
              <a:rPr lang="en-US" baseline="-25000" smtClean="0"/>
              <a:t>0</a:t>
            </a:r>
            <a:r>
              <a:rPr lang="en-US" smtClean="0"/>
              <a:t>, </a:t>
            </a:r>
            <a:r>
              <a:rPr lang="en-US" i="1" smtClean="0"/>
              <a:t>P</a:t>
            </a:r>
            <a:r>
              <a:rPr lang="en-US" baseline="-25000" smtClean="0"/>
              <a:t>2</a:t>
            </a:r>
            <a:r>
              <a:rPr lang="en-US" smtClean="0"/>
              <a:t>, </a:t>
            </a:r>
            <a:r>
              <a:rPr lang="en-US" i="1" smtClean="0"/>
              <a:t>P</a:t>
            </a:r>
            <a:r>
              <a:rPr lang="en-US" baseline="-25000" smtClean="0"/>
              <a:t>3</a:t>
            </a:r>
            <a:r>
              <a:rPr lang="en-US" smtClean="0"/>
              <a:t>, </a:t>
            </a:r>
            <a:r>
              <a:rPr lang="en-US" i="1" smtClean="0"/>
              <a:t>P</a:t>
            </a:r>
            <a:r>
              <a:rPr lang="en-US" baseline="-25000" smtClean="0"/>
              <a:t>1</a:t>
            </a:r>
            <a:r>
              <a:rPr lang="en-US" smtClean="0"/>
              <a:t>, </a:t>
            </a:r>
            <a:r>
              <a:rPr lang="en-US" i="1" smtClean="0"/>
              <a:t>P</a:t>
            </a:r>
            <a:r>
              <a:rPr lang="en-US" baseline="-25000" smtClean="0"/>
              <a:t>4</a:t>
            </a:r>
            <a:r>
              <a:rPr lang="en-US" smtClean="0"/>
              <a:t>&gt; will result in </a:t>
            </a:r>
            <a:r>
              <a:rPr lang="en-US" i="1" smtClean="0"/>
              <a:t>Finish</a:t>
            </a:r>
            <a:r>
              <a:rPr lang="en-US" smtClean="0"/>
              <a:t>[</a:t>
            </a:r>
            <a:r>
              <a:rPr lang="en-US" i="1" smtClean="0"/>
              <a:t>i</a:t>
            </a:r>
            <a:r>
              <a:rPr lang="en-US" smtClean="0"/>
              <a:t>] = true for all </a:t>
            </a:r>
            <a:r>
              <a:rPr lang="en-US" i="1" smtClean="0"/>
              <a:t>i</a:t>
            </a:r>
            <a:endParaRPr lang="en-US" smtClean="0"/>
          </a:p>
          <a:p>
            <a:pPr>
              <a:buFont typeface="Monotype Sorts" charset="2"/>
              <a:buNone/>
              <a:tabLst>
                <a:tab pos="1428750" algn="l"/>
                <a:tab pos="2338388" algn="ctr"/>
                <a:tab pos="3594100" algn="ctr"/>
                <a:tab pos="4921250" algn="ctr"/>
              </a:tabLst>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Bridge Crossing Example</a:t>
            </a:r>
          </a:p>
        </p:txBody>
      </p:sp>
      <p:sp>
        <p:nvSpPr>
          <p:cNvPr id="7171" name="Rectangle 3"/>
          <p:cNvSpPr>
            <a:spLocks noGrp="1" noChangeArrowheads="1"/>
          </p:cNvSpPr>
          <p:nvPr>
            <p:ph idx="1"/>
          </p:nvPr>
        </p:nvSpPr>
        <p:spPr>
          <a:xfrm>
            <a:off x="1382713" y="3341688"/>
            <a:ext cx="7100887" cy="2590800"/>
          </a:xfrm>
        </p:spPr>
        <p:txBody>
          <a:bodyPr/>
          <a:lstStyle/>
          <a:p>
            <a:r>
              <a:rPr lang="en-US" dirty="0" smtClean="0"/>
              <a:t>Traffic only in one direction</a:t>
            </a:r>
          </a:p>
          <a:p>
            <a:r>
              <a:rPr lang="en-US" dirty="0" smtClean="0"/>
              <a:t>Each section of a bridge can be viewed as a resource</a:t>
            </a:r>
          </a:p>
          <a:p>
            <a:r>
              <a:rPr lang="en-US" dirty="0" smtClean="0"/>
              <a:t>If a deadlock occurs, it can be resolved if one car backs up (preempt resources and rollback)</a:t>
            </a:r>
          </a:p>
          <a:p>
            <a:r>
              <a:rPr lang="en-US" dirty="0" smtClean="0"/>
              <a:t>Several cars may have to be backed up if a deadlock occurs</a:t>
            </a:r>
          </a:p>
          <a:p>
            <a:r>
              <a:rPr lang="en-US" dirty="0" smtClean="0"/>
              <a:t>Starvation is possible</a:t>
            </a:r>
          </a:p>
          <a:p>
            <a:r>
              <a:rPr lang="en-US" dirty="0" smtClean="0"/>
              <a:t>Note – Most OSes do not prevent or deal with deadlocks</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p:spPr>
          <p:txBody>
            <a:bodyPr wrap="none" anchor="ctr"/>
            <a:lstStyle/>
            <a:p>
              <a:endParaRPr 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p:spPr>
          <p:txBody>
            <a:bodyPr wrap="none" anchor="ctr"/>
            <a:lstStyle/>
            <a:p>
              <a:endParaRPr 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Example (Cont.)</a:t>
            </a:r>
          </a:p>
        </p:txBody>
      </p:sp>
      <p:sp>
        <p:nvSpPr>
          <p:cNvPr id="43011" name="Rectangle 3"/>
          <p:cNvSpPr>
            <a:spLocks noGrp="1" noChangeArrowheads="1"/>
          </p:cNvSpPr>
          <p:nvPr>
            <p:ph idx="1"/>
          </p:nvPr>
        </p:nvSpPr>
        <p:spPr>
          <a:xfrm>
            <a:off x="806450" y="1233488"/>
            <a:ext cx="7781925" cy="5037137"/>
          </a:xfrm>
        </p:spPr>
        <p:txBody>
          <a:bodyPr/>
          <a:lstStyle/>
          <a:p>
            <a:pPr>
              <a:tabLst>
                <a:tab pos="2800350" algn="l"/>
                <a:tab pos="3708400" algn="ctr"/>
              </a:tabLst>
            </a:pPr>
            <a:r>
              <a:rPr lang="en-US" i="1" smtClean="0"/>
              <a:t>P</a:t>
            </a:r>
            <a:r>
              <a:rPr lang="en-US" baseline="-25000" smtClean="0"/>
              <a:t>2</a:t>
            </a:r>
            <a:r>
              <a:rPr lang="en-US" smtClean="0"/>
              <a:t> requests an additional instance of type</a:t>
            </a:r>
            <a:r>
              <a:rPr lang="en-US" i="1" smtClean="0"/>
              <a:t> C</a:t>
            </a:r>
            <a:endParaRPr lang="en-US" smtClean="0"/>
          </a:p>
          <a:p>
            <a:pPr>
              <a:buFont typeface="Monotype Sorts" charset="2"/>
              <a:buNone/>
              <a:tabLst>
                <a:tab pos="2800350" algn="l"/>
                <a:tab pos="3708400" algn="ctr"/>
              </a:tabLst>
            </a:pPr>
            <a:r>
              <a:rPr lang="en-US" smtClean="0"/>
              <a:t>			</a:t>
            </a:r>
            <a:r>
              <a:rPr lang="en-US" i="1" u="sng" smtClean="0"/>
              <a:t>Request</a:t>
            </a:r>
            <a:endParaRPr lang="en-US" i="1" smtClean="0"/>
          </a:p>
          <a:p>
            <a:pPr>
              <a:buFont typeface="Monotype Sorts" charset="2"/>
              <a:buNone/>
              <a:tabLst>
                <a:tab pos="2800350" algn="l"/>
                <a:tab pos="3708400" algn="ctr"/>
              </a:tabLst>
            </a:pPr>
            <a:r>
              <a:rPr lang="en-US" i="1" smtClean="0"/>
              <a:t>			A B C</a:t>
            </a:r>
          </a:p>
          <a:p>
            <a:pPr>
              <a:buFont typeface="Monotype Sorts" charset="2"/>
              <a:buNone/>
              <a:tabLst>
                <a:tab pos="2800350" algn="l"/>
                <a:tab pos="3708400" algn="ctr"/>
              </a:tabLst>
            </a:pPr>
            <a:r>
              <a:rPr lang="en-US" smtClean="0"/>
              <a:t>		 </a:t>
            </a:r>
            <a:r>
              <a:rPr lang="en-US" i="1" smtClean="0"/>
              <a:t>P</a:t>
            </a:r>
            <a:r>
              <a:rPr lang="en-US" baseline="-25000" smtClean="0"/>
              <a:t>0</a:t>
            </a:r>
            <a:r>
              <a:rPr lang="en-US" smtClean="0"/>
              <a:t>	0 0 0</a:t>
            </a:r>
          </a:p>
          <a:p>
            <a:pPr>
              <a:buFont typeface="Monotype Sorts" charset="2"/>
              <a:buNone/>
              <a:tabLst>
                <a:tab pos="2800350" algn="l"/>
                <a:tab pos="3708400" algn="ctr"/>
              </a:tabLst>
            </a:pPr>
            <a:r>
              <a:rPr lang="en-US" smtClean="0"/>
              <a:t>		 </a:t>
            </a:r>
            <a:r>
              <a:rPr lang="en-US" i="1" smtClean="0"/>
              <a:t>P</a:t>
            </a:r>
            <a:r>
              <a:rPr lang="en-US" baseline="-25000" smtClean="0"/>
              <a:t>1</a:t>
            </a:r>
            <a:r>
              <a:rPr lang="en-US" smtClean="0"/>
              <a:t>	2 0 2</a:t>
            </a:r>
          </a:p>
          <a:p>
            <a:pPr>
              <a:buFont typeface="Monotype Sorts" charset="2"/>
              <a:buNone/>
              <a:tabLst>
                <a:tab pos="2800350" algn="l"/>
                <a:tab pos="3708400" algn="ctr"/>
              </a:tabLst>
            </a:pPr>
            <a:r>
              <a:rPr lang="en-US" smtClean="0"/>
              <a:t>		 </a:t>
            </a:r>
            <a:r>
              <a:rPr lang="en-US" i="1" smtClean="0"/>
              <a:t>P</a:t>
            </a:r>
            <a:r>
              <a:rPr lang="en-US" baseline="-25000" smtClean="0"/>
              <a:t>2</a:t>
            </a:r>
            <a:r>
              <a:rPr lang="en-US" smtClean="0"/>
              <a:t>	0 0 1</a:t>
            </a:r>
          </a:p>
          <a:p>
            <a:pPr>
              <a:buFont typeface="Monotype Sorts" charset="2"/>
              <a:buNone/>
              <a:tabLst>
                <a:tab pos="2800350" algn="l"/>
                <a:tab pos="3708400" algn="ctr"/>
              </a:tabLst>
            </a:pPr>
            <a:r>
              <a:rPr lang="en-US" smtClean="0"/>
              <a:t>		 </a:t>
            </a:r>
            <a:r>
              <a:rPr lang="en-US" i="1" smtClean="0"/>
              <a:t>P</a:t>
            </a:r>
            <a:r>
              <a:rPr lang="en-US" baseline="-25000" smtClean="0"/>
              <a:t>3</a:t>
            </a:r>
            <a:r>
              <a:rPr lang="en-US" smtClean="0"/>
              <a:t>	1 0 0 </a:t>
            </a:r>
          </a:p>
          <a:p>
            <a:pPr>
              <a:buFont typeface="Monotype Sorts" charset="2"/>
              <a:buNone/>
              <a:tabLst>
                <a:tab pos="2800350" algn="l"/>
                <a:tab pos="3708400" algn="ctr"/>
              </a:tabLst>
            </a:pPr>
            <a:r>
              <a:rPr lang="en-US" smtClean="0"/>
              <a:t>		 </a:t>
            </a:r>
            <a:r>
              <a:rPr lang="en-US" i="1" smtClean="0"/>
              <a:t>P</a:t>
            </a:r>
            <a:r>
              <a:rPr lang="en-US" baseline="-25000" smtClean="0"/>
              <a:t>4</a:t>
            </a:r>
            <a:r>
              <a:rPr lang="en-US" smtClean="0"/>
              <a:t>	0 0 2</a:t>
            </a:r>
          </a:p>
          <a:p>
            <a:pPr>
              <a:buFont typeface="Monotype Sorts" charset="2"/>
              <a:buNone/>
              <a:tabLst>
                <a:tab pos="2800350" algn="l"/>
                <a:tab pos="3708400" algn="ctr"/>
              </a:tabLst>
            </a:pPr>
            <a:endParaRPr lang="en-US" sz="800" smtClean="0"/>
          </a:p>
          <a:p>
            <a:pPr>
              <a:tabLst>
                <a:tab pos="2800350" algn="l"/>
                <a:tab pos="3708400" algn="ctr"/>
              </a:tabLst>
            </a:pPr>
            <a:r>
              <a:rPr lang="en-US" smtClean="0"/>
              <a:t>State of system?</a:t>
            </a:r>
          </a:p>
          <a:p>
            <a:pPr lvl="1">
              <a:tabLst>
                <a:tab pos="2800350" algn="l"/>
                <a:tab pos="3708400" algn="ctr"/>
              </a:tabLst>
            </a:pPr>
            <a:r>
              <a:rPr lang="en-US" smtClean="0"/>
              <a:t>Can reclaim resources held by process </a:t>
            </a:r>
            <a:r>
              <a:rPr lang="en-US" i="1" smtClean="0"/>
              <a:t>P</a:t>
            </a:r>
            <a:r>
              <a:rPr lang="en-US" baseline="-25000" smtClean="0"/>
              <a:t>0</a:t>
            </a:r>
            <a:r>
              <a:rPr lang="en-US" smtClean="0"/>
              <a:t>, but insufficient resources to fulfill other processes; requests</a:t>
            </a:r>
          </a:p>
          <a:p>
            <a:pPr lvl="1">
              <a:tabLst>
                <a:tab pos="2800350" algn="l"/>
                <a:tab pos="3708400" algn="ctr"/>
              </a:tabLst>
            </a:pPr>
            <a:r>
              <a:rPr lang="en-US" smtClean="0"/>
              <a:t>Deadlock exists, consisting of processes </a:t>
            </a:r>
            <a:r>
              <a:rPr lang="en-US" i="1" smtClean="0"/>
              <a:t>P</a:t>
            </a:r>
            <a:r>
              <a:rPr lang="en-US" baseline="-25000" smtClean="0"/>
              <a:t>1</a:t>
            </a:r>
            <a:r>
              <a:rPr lang="en-US" smtClean="0"/>
              <a:t>, </a:t>
            </a:r>
            <a:r>
              <a:rPr lang="en-US" baseline="-25000" smtClean="0"/>
              <a:t> </a:t>
            </a:r>
            <a:r>
              <a:rPr lang="en-US" i="1" smtClean="0"/>
              <a:t>P</a:t>
            </a:r>
            <a:r>
              <a:rPr lang="en-US" baseline="-25000" smtClean="0"/>
              <a:t>2</a:t>
            </a:r>
            <a:r>
              <a:rPr lang="en-US" smtClean="0"/>
              <a:t>, </a:t>
            </a:r>
            <a:r>
              <a:rPr lang="en-US" i="1" smtClean="0"/>
              <a:t>P</a:t>
            </a:r>
            <a:r>
              <a:rPr lang="en-US" baseline="-25000" smtClean="0"/>
              <a:t>3</a:t>
            </a:r>
            <a:r>
              <a:rPr lang="en-US" smtClean="0"/>
              <a:t>, and </a:t>
            </a:r>
            <a:r>
              <a:rPr lang="en-US" i="1" smtClean="0"/>
              <a:t>P</a:t>
            </a:r>
            <a:r>
              <a:rPr lang="en-US" baseline="-25000" smtClean="0"/>
              <a:t>4</a:t>
            </a:r>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00138" y="277813"/>
            <a:ext cx="7586662" cy="576262"/>
          </a:xfrm>
        </p:spPr>
        <p:txBody>
          <a:bodyPr/>
          <a:lstStyle/>
          <a:p>
            <a:pPr eaLnBrk="1" hangingPunct="1"/>
            <a:r>
              <a:rPr lang="en-US" smtClean="0"/>
              <a:t>Detection-Algorithm Usage</a:t>
            </a:r>
          </a:p>
        </p:txBody>
      </p:sp>
      <p:sp>
        <p:nvSpPr>
          <p:cNvPr id="44035" name="Rectangle 3"/>
          <p:cNvSpPr>
            <a:spLocks noGrp="1" noChangeArrowheads="1"/>
          </p:cNvSpPr>
          <p:nvPr>
            <p:ph idx="1"/>
          </p:nvPr>
        </p:nvSpPr>
        <p:spPr>
          <a:xfrm>
            <a:off x="806450" y="1233488"/>
            <a:ext cx="7713663" cy="4530725"/>
          </a:xfrm>
        </p:spPr>
        <p:txBody>
          <a:bodyPr/>
          <a:lstStyle/>
          <a:p>
            <a:r>
              <a:rPr lang="en-US" smtClean="0"/>
              <a:t>When, and how often, to invoke depends on:</a:t>
            </a:r>
          </a:p>
          <a:p>
            <a:pPr lvl="1"/>
            <a:r>
              <a:rPr lang="en-US" smtClean="0"/>
              <a:t>How often a deadlock is likely to occur?</a:t>
            </a:r>
          </a:p>
          <a:p>
            <a:pPr lvl="1"/>
            <a:r>
              <a:rPr lang="en-US" smtClean="0"/>
              <a:t>How many processes will need to be rolled back?</a:t>
            </a:r>
          </a:p>
          <a:p>
            <a:pPr lvl="2"/>
            <a:r>
              <a:rPr lang="en-US" smtClean="0"/>
              <a:t>one for each disjoint cycle</a:t>
            </a:r>
            <a:br>
              <a:rPr lang="en-US" smtClean="0"/>
            </a:br>
            <a:endParaRPr lang="en-US" smtClean="0"/>
          </a:p>
          <a:p>
            <a:r>
              <a:rPr lang="en-US" smtClean="0"/>
              <a:t>If detection algorithm is invoked arbitrarily, there may be many cycles in the resource graph and so we would not be able to tell which of the many deadlocked processes “caused” the deadlock.</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0" y="465138"/>
            <a:ext cx="8588375" cy="457200"/>
          </a:xfrm>
        </p:spPr>
        <p:txBody>
          <a:bodyPr/>
          <a:lstStyle/>
          <a:p>
            <a:pPr eaLnBrk="1" hangingPunct="1"/>
            <a:r>
              <a:rPr lang="en-US" sz="2800" smtClean="0"/>
              <a:t>Recovery from Deadlock:  </a:t>
            </a:r>
            <a:br>
              <a:rPr lang="en-US" sz="2800" smtClean="0"/>
            </a:br>
            <a:r>
              <a:rPr lang="en-US" sz="2800" smtClean="0"/>
              <a:t>Process Termination</a:t>
            </a:r>
          </a:p>
        </p:txBody>
      </p:sp>
      <p:sp>
        <p:nvSpPr>
          <p:cNvPr id="45059" name="Rectangle 3"/>
          <p:cNvSpPr>
            <a:spLocks noGrp="1" noChangeArrowheads="1"/>
          </p:cNvSpPr>
          <p:nvPr>
            <p:ph idx="1"/>
          </p:nvPr>
        </p:nvSpPr>
        <p:spPr>
          <a:xfrm>
            <a:off x="806450" y="1233488"/>
            <a:ext cx="7694613" cy="4530725"/>
          </a:xfrm>
        </p:spPr>
        <p:txBody>
          <a:bodyPr/>
          <a:lstStyle/>
          <a:p>
            <a:r>
              <a:rPr lang="en-US" smtClean="0"/>
              <a:t>Abort all deadlocked processes</a:t>
            </a:r>
            <a:br>
              <a:rPr lang="en-US" smtClean="0"/>
            </a:br>
            <a:endParaRPr lang="en-US" smtClean="0"/>
          </a:p>
          <a:p>
            <a:r>
              <a:rPr lang="en-US" smtClean="0"/>
              <a:t>Abort one process at a time until the deadlock cycle is eliminated</a:t>
            </a:r>
            <a:br>
              <a:rPr lang="en-US" smtClean="0"/>
            </a:br>
            <a:endParaRPr lang="en-US" smtClean="0"/>
          </a:p>
          <a:p>
            <a:r>
              <a:rPr lang="en-US" smtClean="0"/>
              <a:t>In which order should we choose to abort?</a:t>
            </a:r>
          </a:p>
          <a:p>
            <a:pPr lvl="1"/>
            <a:r>
              <a:rPr lang="en-US" smtClean="0"/>
              <a:t>Priority of the process</a:t>
            </a:r>
          </a:p>
          <a:p>
            <a:pPr lvl="1"/>
            <a:r>
              <a:rPr lang="en-US" smtClean="0"/>
              <a:t>How long process has computed, and how much longer to completion</a:t>
            </a:r>
          </a:p>
          <a:p>
            <a:pPr lvl="1"/>
            <a:r>
              <a:rPr lang="en-US" smtClean="0"/>
              <a:t>Resources the process has used</a:t>
            </a:r>
          </a:p>
          <a:p>
            <a:pPr lvl="1"/>
            <a:r>
              <a:rPr lang="en-US" smtClean="0"/>
              <a:t>Resources process needs to complete</a:t>
            </a:r>
          </a:p>
          <a:p>
            <a:pPr lvl="1"/>
            <a:r>
              <a:rPr lang="en-US" smtClean="0"/>
              <a:t>How many processes will need to be terminated</a:t>
            </a:r>
          </a:p>
          <a:p>
            <a:pPr lvl="1"/>
            <a:r>
              <a:rPr lang="en-US" smtClean="0"/>
              <a:t>Is process interactive or batch?</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8188" y="417513"/>
            <a:ext cx="8020050" cy="457200"/>
          </a:xfrm>
        </p:spPr>
        <p:txBody>
          <a:bodyPr/>
          <a:lstStyle/>
          <a:p>
            <a:pPr eaLnBrk="1" hangingPunct="1"/>
            <a:r>
              <a:rPr lang="en-US" sz="2800" smtClean="0"/>
              <a:t>Recovery from Deadlock: </a:t>
            </a:r>
            <a:br>
              <a:rPr lang="en-US" sz="2800" smtClean="0"/>
            </a:br>
            <a:r>
              <a:rPr lang="en-US" sz="2800" smtClean="0"/>
              <a:t>Resource Preemption</a:t>
            </a:r>
          </a:p>
        </p:txBody>
      </p:sp>
      <p:sp>
        <p:nvSpPr>
          <p:cNvPr id="46083" name="Rectangle 3"/>
          <p:cNvSpPr>
            <a:spLocks noGrp="1" noChangeArrowheads="1"/>
          </p:cNvSpPr>
          <p:nvPr>
            <p:ph idx="1"/>
          </p:nvPr>
        </p:nvSpPr>
        <p:spPr>
          <a:xfrm>
            <a:off x="827088" y="1482725"/>
            <a:ext cx="7351712" cy="4483100"/>
          </a:xfrm>
        </p:spPr>
        <p:txBody>
          <a:bodyPr/>
          <a:lstStyle/>
          <a:p>
            <a:r>
              <a:rPr lang="en-US" dirty="0" smtClean="0"/>
              <a:t>Selecting a victim – minimize cost</a:t>
            </a:r>
            <a:br>
              <a:rPr lang="en-US" dirty="0" smtClean="0"/>
            </a:br>
            <a:endParaRPr lang="en-US" dirty="0" smtClean="0"/>
          </a:p>
          <a:p>
            <a:r>
              <a:rPr lang="en-US" dirty="0" smtClean="0"/>
              <a:t>Rollback – return to some safe state, restart process for that state</a:t>
            </a:r>
            <a:br>
              <a:rPr lang="en-US" dirty="0" smtClean="0"/>
            </a:br>
            <a:endParaRPr lang="en-US" dirty="0" smtClean="0"/>
          </a:p>
          <a:p>
            <a:r>
              <a:rPr lang="en-US" dirty="0" smtClean="0"/>
              <a:t>Starvation –  same process may always be picked as victim, include number of rollback in cost </a:t>
            </a:r>
            <a:r>
              <a:rPr lang="en-US" dirty="0"/>
              <a:t>factor. </a:t>
            </a:r>
            <a:endParaRPr lang="en-US" dirty="0" smtClean="0"/>
          </a:p>
          <a:p>
            <a:endParaRPr lang="en-US" dirty="0"/>
          </a:p>
          <a:p>
            <a:pPr marL="0" indent="0">
              <a:buNone/>
            </a:pPr>
            <a:r>
              <a:rPr lang="en-US" dirty="0" smtClean="0"/>
              <a:t>In starvation, threads </a:t>
            </a:r>
            <a:r>
              <a:rPr lang="en-US" dirty="0"/>
              <a:t>are also waiting for each other. But here waiting time is not infinite after some interval of time, waiting thread always gets the resources whatever is required to execute thread run() </a:t>
            </a:r>
            <a:r>
              <a:rPr lang="en-US" dirty="0" smtClean="0"/>
              <a:t>method</a:t>
            </a:r>
            <a:r>
              <a:rPr lang="en-US" dirty="0"/>
              <a:t>.</a:t>
            </a: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2"/>
          <p:cNvSpPr>
            <a:spLocks noGrp="1"/>
          </p:cNvSpPr>
          <p:nvPr>
            <p:ph type="title"/>
          </p:nvPr>
        </p:nvSpPr>
        <p:spPr/>
        <p:txBody>
          <a:bodyPr/>
          <a:lstStyle/>
          <a:p>
            <a:pPr eaLnBrk="1" hangingPunct="1"/>
            <a:r>
              <a:rPr lang="en-US" altLang="en-US" smtClean="0"/>
              <a:t>Other Issues</a:t>
            </a:r>
          </a:p>
        </p:txBody>
      </p:sp>
      <p:sp>
        <p:nvSpPr>
          <p:cNvPr id="41987" name="Content Placeholder 4"/>
          <p:cNvSpPr>
            <a:spLocks noGrp="1"/>
          </p:cNvSpPr>
          <p:nvPr>
            <p:ph idx="1"/>
          </p:nvPr>
        </p:nvSpPr>
        <p:spPr>
          <a:xfrm>
            <a:off x="1146175" y="1727200"/>
            <a:ext cx="7591425" cy="4445000"/>
          </a:xfrm>
        </p:spPr>
        <p:txBody>
          <a:bodyPr/>
          <a:lstStyle/>
          <a:p>
            <a:pPr eaLnBrk="1" hangingPunct="1">
              <a:buFontTx/>
              <a:buChar char="•"/>
            </a:pPr>
            <a:r>
              <a:rPr lang="en-US" altLang="en-US" sz="3600" dirty="0" smtClean="0"/>
              <a:t>Two-phase locking</a:t>
            </a:r>
          </a:p>
          <a:p>
            <a:pPr eaLnBrk="1" hangingPunct="1">
              <a:buFontTx/>
              <a:buChar char="•"/>
            </a:pPr>
            <a:r>
              <a:rPr lang="en-US" altLang="en-US" sz="3600" dirty="0" smtClean="0"/>
              <a:t>Communication deadlocks</a:t>
            </a:r>
          </a:p>
          <a:p>
            <a:pPr eaLnBrk="1" hangingPunct="1">
              <a:buFontTx/>
              <a:buChar char="•"/>
            </a:pPr>
            <a:r>
              <a:rPr lang="en-US" altLang="en-US" sz="3600" dirty="0" err="1" smtClean="0"/>
              <a:t>Livelock</a:t>
            </a:r>
            <a:endParaRPr lang="en-US" altLang="en-US" sz="3600" dirty="0" smtClean="0"/>
          </a:p>
          <a:p>
            <a:pPr marL="0" indent="0" eaLnBrk="1" hangingPunct="1">
              <a:buNone/>
            </a:pPr>
            <a:endParaRPr lang="en-US" altLang="en-US" sz="3600" dirty="0" smtClean="0"/>
          </a:p>
        </p:txBody>
      </p:sp>
      <p:sp>
        <p:nvSpPr>
          <p:cNvPr id="4" name="Footer Placeholder 3"/>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14106807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p:cNvSpPr>
            <a:spLocks noGrp="1"/>
          </p:cNvSpPr>
          <p:nvPr>
            <p:ph type="title"/>
          </p:nvPr>
        </p:nvSpPr>
        <p:spPr/>
        <p:txBody>
          <a:bodyPr/>
          <a:lstStyle/>
          <a:p>
            <a:pPr eaLnBrk="1" hangingPunct="1"/>
            <a:r>
              <a:rPr lang="en-US" altLang="en-US" dirty="0" smtClean="0"/>
              <a:t>Two-phase locking</a:t>
            </a:r>
            <a:endParaRPr lang="en-US" altLang="en-US" dirty="0" smtClean="0"/>
          </a:p>
        </p:txBody>
      </p:sp>
      <p:sp>
        <p:nvSpPr>
          <p:cNvPr id="43010" name="Content Placeholder 4"/>
          <p:cNvSpPr>
            <a:spLocks noGrp="1"/>
          </p:cNvSpPr>
          <p:nvPr>
            <p:ph idx="1"/>
          </p:nvPr>
        </p:nvSpPr>
        <p:spPr>
          <a:xfrm>
            <a:off x="806450" y="1233488"/>
            <a:ext cx="8229600" cy="4129343"/>
          </a:xfrm>
        </p:spPr>
        <p:txBody>
          <a:bodyPr/>
          <a:lstStyle/>
          <a:p>
            <a:pPr eaLnBrk="1" hangingPunct="1"/>
            <a:r>
              <a:rPr lang="en-US" altLang="en-US" sz="2800" dirty="0"/>
              <a:t>In the first phase, </a:t>
            </a:r>
            <a:r>
              <a:rPr lang="en-US" altLang="en-US" sz="2800" dirty="0" smtClean="0"/>
              <a:t>the process </a:t>
            </a:r>
            <a:r>
              <a:rPr lang="en-US" altLang="en-US" sz="2800" dirty="0"/>
              <a:t>tries to lock all the records it needs, one at a time. If it succeeds, it </a:t>
            </a:r>
            <a:r>
              <a:rPr lang="en-US" altLang="en-US" sz="2800" dirty="0" smtClean="0"/>
              <a:t>begins the </a:t>
            </a:r>
            <a:r>
              <a:rPr lang="en-US" altLang="en-US" sz="2800" dirty="0"/>
              <a:t>second phase, performing its updates and releasing the locks. No real work </a:t>
            </a:r>
            <a:r>
              <a:rPr lang="en-US" altLang="en-US" sz="2800" dirty="0" smtClean="0"/>
              <a:t>is done </a:t>
            </a:r>
            <a:r>
              <a:rPr lang="en-US" altLang="en-US" sz="2800" dirty="0"/>
              <a:t>in the first phase</a:t>
            </a:r>
            <a:r>
              <a:rPr lang="en-US" altLang="en-US" sz="2800" dirty="0" smtClean="0"/>
              <a:t>.</a:t>
            </a:r>
          </a:p>
          <a:p>
            <a:pPr eaLnBrk="1" hangingPunct="1"/>
            <a:r>
              <a:rPr lang="en-US" altLang="en-US" sz="2800" dirty="0"/>
              <a:t>If during the first phase, some record is needed that is already locked, the </a:t>
            </a:r>
            <a:r>
              <a:rPr lang="en-US" altLang="en-US" sz="2800" dirty="0" smtClean="0"/>
              <a:t>process just </a:t>
            </a:r>
            <a:r>
              <a:rPr lang="en-US" altLang="en-US" sz="2800" dirty="0"/>
              <a:t>releases all its locks and starts the first phase all over.</a:t>
            </a:r>
            <a:endParaRPr lang="en-US" altLang="en-US" sz="2800" dirty="0" smtClean="0"/>
          </a:p>
        </p:txBody>
      </p:sp>
    </p:spTree>
    <p:extLst>
      <p:ext uri="{BB962C8B-B14F-4D97-AF65-F5344CB8AC3E}">
        <p14:creationId xmlns:p14="http://schemas.microsoft.com/office/powerpoint/2010/main" val="16585326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p:cNvSpPr>
            <a:spLocks noGrp="1"/>
          </p:cNvSpPr>
          <p:nvPr>
            <p:ph type="title"/>
          </p:nvPr>
        </p:nvSpPr>
        <p:spPr/>
        <p:txBody>
          <a:bodyPr/>
          <a:lstStyle/>
          <a:p>
            <a:pPr eaLnBrk="1" hangingPunct="1"/>
            <a:r>
              <a:rPr lang="en-US" altLang="en-US" dirty="0" smtClean="0"/>
              <a:t>Communication Deadlocks</a:t>
            </a:r>
          </a:p>
        </p:txBody>
      </p:sp>
      <p:sp>
        <p:nvSpPr>
          <p:cNvPr id="43010" name="Content Placeholder 4"/>
          <p:cNvSpPr>
            <a:spLocks noGrp="1"/>
          </p:cNvSpPr>
          <p:nvPr>
            <p:ph idx="1"/>
          </p:nvPr>
        </p:nvSpPr>
        <p:spPr>
          <a:xfrm>
            <a:off x="806450" y="1233489"/>
            <a:ext cx="8229600" cy="4104630"/>
          </a:xfrm>
        </p:spPr>
        <p:txBody>
          <a:bodyPr/>
          <a:lstStyle/>
          <a:p>
            <a:pPr eaLnBrk="1" hangingPunct="1"/>
            <a:r>
              <a:rPr lang="en-US" altLang="en-US" sz="2800" dirty="0" smtClean="0"/>
              <a:t>Two </a:t>
            </a:r>
            <a:r>
              <a:rPr lang="en-US" altLang="en-US" sz="2800" dirty="0"/>
              <a:t>or more </a:t>
            </a:r>
            <a:r>
              <a:rPr lang="en-US" altLang="en-US" sz="2800" dirty="0" smtClean="0"/>
              <a:t>processes communicate </a:t>
            </a:r>
            <a:r>
              <a:rPr lang="en-US" altLang="en-US" sz="2800" dirty="0"/>
              <a:t>by sending messages. A common arrangement is that </a:t>
            </a:r>
            <a:r>
              <a:rPr lang="en-US" altLang="en-US" sz="2800" dirty="0" smtClean="0"/>
              <a:t>process a </a:t>
            </a:r>
            <a:r>
              <a:rPr lang="en-US" altLang="en-US" sz="2800" dirty="0"/>
              <a:t>sends a request message to process B, and then blocks until B sends back a </a:t>
            </a:r>
            <a:r>
              <a:rPr lang="en-US" altLang="en-US" sz="2800" dirty="0" smtClean="0"/>
              <a:t>reply message</a:t>
            </a:r>
            <a:r>
              <a:rPr lang="en-US" altLang="en-US" sz="2800" dirty="0"/>
              <a:t>. </a:t>
            </a:r>
            <a:endParaRPr lang="en-US" altLang="en-US" sz="2800" dirty="0" smtClean="0"/>
          </a:p>
          <a:p>
            <a:pPr eaLnBrk="1" hangingPunct="1"/>
            <a:r>
              <a:rPr lang="en-US" altLang="en-US" sz="2800" dirty="0" smtClean="0"/>
              <a:t>Suppose </a:t>
            </a:r>
            <a:r>
              <a:rPr lang="en-US" altLang="en-US" sz="2800" dirty="0"/>
              <a:t>that the request message gets lost. A is blocked waiting for </a:t>
            </a:r>
            <a:r>
              <a:rPr lang="en-US" altLang="en-US" sz="2800" dirty="0" smtClean="0"/>
              <a:t>the reply</a:t>
            </a:r>
            <a:r>
              <a:rPr lang="en-US" altLang="en-US" sz="2800" dirty="0"/>
              <a:t>. B is blocked waiting for a request asking it to do something. We </a:t>
            </a:r>
            <a:r>
              <a:rPr lang="en-US" altLang="en-US" sz="2800" dirty="0" smtClean="0"/>
              <a:t>have a deadlock</a:t>
            </a:r>
            <a:r>
              <a:rPr lang="en-US" altLang="en-US" sz="2800" dirty="0"/>
              <a:t>.</a:t>
            </a:r>
            <a:endParaRPr lang="en-US" altLang="en-US" sz="2800" dirty="0" smtClean="0"/>
          </a:p>
        </p:txBody>
      </p:sp>
    </p:spTree>
    <p:extLst>
      <p:ext uri="{BB962C8B-B14F-4D97-AF65-F5344CB8AC3E}">
        <p14:creationId xmlns:p14="http://schemas.microsoft.com/office/powerpoint/2010/main" val="16347438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p:cNvSpPr>
            <a:spLocks noGrp="1"/>
          </p:cNvSpPr>
          <p:nvPr>
            <p:ph type="title"/>
          </p:nvPr>
        </p:nvSpPr>
        <p:spPr/>
        <p:txBody>
          <a:bodyPr/>
          <a:lstStyle/>
          <a:p>
            <a:pPr eaLnBrk="1" hangingPunct="1"/>
            <a:r>
              <a:rPr lang="en-US" altLang="en-US" dirty="0" smtClean="0"/>
              <a:t>Communication Deadlocks</a:t>
            </a:r>
          </a:p>
        </p:txBody>
      </p:sp>
      <p:sp>
        <p:nvSpPr>
          <p:cNvPr id="43010" name="Content Placeholder 4"/>
          <p:cNvSpPr>
            <a:spLocks noGrp="1"/>
          </p:cNvSpPr>
          <p:nvPr>
            <p:ph idx="1"/>
          </p:nvPr>
        </p:nvSpPr>
        <p:spPr/>
        <p:txBody>
          <a:bodyPr/>
          <a:lstStyle/>
          <a:p>
            <a:pPr eaLnBrk="1" hangingPunct="1"/>
            <a:r>
              <a:rPr lang="en-US" altLang="en-US" smtClean="0"/>
              <a:t>Figure 6-15. A resource deadlock in a network.</a:t>
            </a:r>
          </a:p>
        </p:txBody>
      </p:sp>
      <p:pic>
        <p:nvPicPr>
          <p:cNvPr id="430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838" y="1339850"/>
            <a:ext cx="691197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879305" y="5150406"/>
            <a:ext cx="3583097" cy="369332"/>
          </a:xfrm>
          <a:prstGeom prst="rect">
            <a:avLst/>
          </a:prstGeom>
        </p:spPr>
        <p:txBody>
          <a:bodyPr wrap="none">
            <a:spAutoFit/>
          </a:bodyPr>
          <a:lstStyle/>
          <a:p>
            <a:r>
              <a:rPr lang="en-US" dirty="0">
                <a:latin typeface="Times-Roman"/>
              </a:rPr>
              <a:t>A resource deadlock in a network</a:t>
            </a:r>
            <a:endParaRPr lang="en-US" dirty="0"/>
          </a:p>
        </p:txBody>
      </p:sp>
    </p:spTree>
    <p:extLst>
      <p:ext uri="{BB962C8B-B14F-4D97-AF65-F5344CB8AC3E}">
        <p14:creationId xmlns:p14="http://schemas.microsoft.com/office/powerpoint/2010/main" val="39229580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Livelock</a:t>
            </a:r>
            <a:endParaRPr lang="en-US" dirty="0"/>
          </a:p>
        </p:txBody>
      </p:sp>
      <p:sp>
        <p:nvSpPr>
          <p:cNvPr id="3" name="Content Placeholder 2"/>
          <p:cNvSpPr>
            <a:spLocks noGrp="1"/>
          </p:cNvSpPr>
          <p:nvPr>
            <p:ph idx="1"/>
          </p:nvPr>
        </p:nvSpPr>
        <p:spPr>
          <a:xfrm>
            <a:off x="482600" y="1295400"/>
            <a:ext cx="8204200" cy="4445000"/>
          </a:xfrm>
        </p:spPr>
        <p:txBody>
          <a:bodyPr/>
          <a:lstStyle/>
          <a:p>
            <a:r>
              <a:rPr lang="en-US" b="1" dirty="0" err="1"/>
              <a:t>Livelock</a:t>
            </a:r>
            <a:r>
              <a:rPr lang="en-US" dirty="0"/>
              <a:t> occurs when two or more processes continually repeat the same interaction in response to changes in the other processes without doing any useful work. These processes are not in the waiting state, and they are running concurrently. This is different from a deadlock because in a deadlock all processes are in the waiting state.</a:t>
            </a:r>
            <a:endParaRPr lang="en-US" dirty="0"/>
          </a:p>
        </p:txBody>
      </p:sp>
      <p:pic>
        <p:nvPicPr>
          <p:cNvPr id="7170" name="Picture 2" descr="https://cdncontribute.geeksforgeeks.org/wp-content/uploads/aa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277" y="3272782"/>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3555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dirty="0" smtClean="0"/>
              <a:t>End</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System Model</a:t>
            </a:r>
          </a:p>
        </p:txBody>
      </p:sp>
      <p:sp>
        <p:nvSpPr>
          <p:cNvPr id="8195" name="Rectangle 3"/>
          <p:cNvSpPr>
            <a:spLocks noGrp="1" noChangeArrowheads="1"/>
          </p:cNvSpPr>
          <p:nvPr>
            <p:ph idx="1"/>
          </p:nvPr>
        </p:nvSpPr>
        <p:spPr>
          <a:xfrm>
            <a:off x="827088" y="1425575"/>
            <a:ext cx="7351712" cy="4483100"/>
          </a:xfrm>
        </p:spPr>
        <p:txBody>
          <a:bodyPr/>
          <a:lstStyle/>
          <a:p>
            <a:r>
              <a:rPr lang="en-US" sz="2400" dirty="0" smtClean="0"/>
              <a:t>Resource types </a:t>
            </a:r>
            <a:r>
              <a:rPr lang="en-US" sz="2400" i="1" dirty="0" smtClean="0"/>
              <a:t>R</a:t>
            </a:r>
            <a:r>
              <a:rPr lang="en-US" sz="2400" baseline="-25000" dirty="0" smtClean="0"/>
              <a:t>1</a:t>
            </a:r>
            <a:r>
              <a:rPr lang="en-US" sz="2400" dirty="0" smtClean="0"/>
              <a:t>, </a:t>
            </a:r>
            <a:r>
              <a:rPr lang="en-US" sz="2400" i="1" dirty="0" smtClean="0"/>
              <a:t>R</a:t>
            </a:r>
            <a:r>
              <a:rPr lang="en-US" sz="2400" baseline="-25000" dirty="0" smtClean="0"/>
              <a:t>2</a:t>
            </a:r>
            <a:r>
              <a:rPr lang="en-US" sz="2400" dirty="0" smtClean="0"/>
              <a:t>, . . ., </a:t>
            </a:r>
            <a:r>
              <a:rPr lang="en-US" sz="2400" i="1" dirty="0" smtClean="0"/>
              <a:t>R</a:t>
            </a:r>
            <a:r>
              <a:rPr lang="en-US" sz="2400" baseline="-25000" dirty="0" smtClean="0"/>
              <a:t>m</a:t>
            </a:r>
          </a:p>
          <a:p>
            <a:pPr lvl="2">
              <a:buFont typeface="Webdings" pitchFamily="18" charset="2"/>
              <a:buNone/>
            </a:pPr>
            <a:r>
              <a:rPr lang="en-US" sz="2400" i="1" dirty="0" smtClean="0"/>
              <a:t>CPU cycles, memory space, I/O devices</a:t>
            </a:r>
          </a:p>
          <a:p>
            <a:pPr lvl="2">
              <a:buFont typeface="Webdings" pitchFamily="18" charset="2"/>
              <a:buNone/>
            </a:pPr>
            <a:endParaRPr lang="en-US" sz="2400" i="1" dirty="0" smtClean="0"/>
          </a:p>
          <a:p>
            <a:r>
              <a:rPr lang="en-US" sz="2400" dirty="0" smtClean="0"/>
              <a:t>Each resource type </a:t>
            </a:r>
            <a:r>
              <a:rPr lang="en-US" sz="2400" i="1" dirty="0" err="1" smtClean="0"/>
              <a:t>R</a:t>
            </a:r>
            <a:r>
              <a:rPr lang="en-US" sz="2400" baseline="-25000" dirty="0" err="1" smtClean="0"/>
              <a:t>i</a:t>
            </a:r>
            <a:r>
              <a:rPr lang="en-US" sz="2400" dirty="0" smtClean="0"/>
              <a:t> has </a:t>
            </a:r>
            <a:r>
              <a:rPr lang="en-US" sz="2400" i="1" dirty="0" smtClean="0"/>
              <a:t>W</a:t>
            </a:r>
            <a:r>
              <a:rPr lang="en-US" sz="2400" baseline="-25000" dirty="0" smtClean="0"/>
              <a:t>i</a:t>
            </a:r>
            <a:r>
              <a:rPr lang="en-US" sz="2400" dirty="0" smtClean="0"/>
              <a:t> instances.</a:t>
            </a:r>
          </a:p>
          <a:p>
            <a:endParaRPr lang="en-US" sz="2400" dirty="0" smtClean="0"/>
          </a:p>
          <a:p>
            <a:r>
              <a:rPr lang="en-US" sz="2400" dirty="0" smtClean="0"/>
              <a:t>Each process utilizes a resource as follows:</a:t>
            </a:r>
          </a:p>
          <a:p>
            <a:pPr lvl="1"/>
            <a:r>
              <a:rPr lang="en-US" sz="2400" b="1" dirty="0" smtClean="0"/>
              <a:t>request </a:t>
            </a:r>
          </a:p>
          <a:p>
            <a:pPr lvl="1"/>
            <a:r>
              <a:rPr lang="en-US" sz="2400" b="1" dirty="0" smtClean="0"/>
              <a:t>use </a:t>
            </a:r>
          </a:p>
          <a:p>
            <a:pPr lvl="1"/>
            <a:r>
              <a:rPr lang="en-US" sz="2400" b="1" dirty="0" smtClean="0"/>
              <a:t>release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9300" y="277813"/>
            <a:ext cx="7937500" cy="576262"/>
          </a:xfrm>
        </p:spPr>
        <p:txBody>
          <a:bodyPr/>
          <a:lstStyle/>
          <a:p>
            <a:pPr eaLnBrk="1" hangingPunct="1"/>
            <a:r>
              <a:rPr lang="en-US" smtClean="0"/>
              <a:t>Deadlock Characterization</a:t>
            </a:r>
          </a:p>
        </p:txBody>
      </p:sp>
      <p:sp>
        <p:nvSpPr>
          <p:cNvPr id="9219" name="Rectangle 3"/>
          <p:cNvSpPr>
            <a:spLocks noGrp="1" noChangeArrowheads="1"/>
          </p:cNvSpPr>
          <p:nvPr>
            <p:ph idx="1"/>
          </p:nvPr>
        </p:nvSpPr>
        <p:spPr>
          <a:xfrm>
            <a:off x="1335088" y="1793875"/>
            <a:ext cx="7204075" cy="4668838"/>
          </a:xfrm>
        </p:spPr>
        <p:txBody>
          <a:bodyPr/>
          <a:lstStyle/>
          <a:p>
            <a:r>
              <a:rPr lang="en-US" b="1" smtClean="0"/>
              <a:t>Mutual exclusion:</a:t>
            </a:r>
            <a:r>
              <a:rPr lang="en-US" smtClean="0"/>
              <a:t>  only one process at a time can use a resource</a:t>
            </a:r>
          </a:p>
          <a:p>
            <a:endParaRPr lang="en-US" sz="800" smtClean="0"/>
          </a:p>
          <a:p>
            <a:r>
              <a:rPr lang="en-US" b="1" smtClean="0"/>
              <a:t>Hold and wait:</a:t>
            </a:r>
            <a:r>
              <a:rPr lang="en-US" smtClean="0"/>
              <a:t>  a process holding at least one resource is waiting to acquire additional resources held by other processes</a:t>
            </a:r>
          </a:p>
          <a:p>
            <a:endParaRPr lang="en-US" sz="800" smtClean="0"/>
          </a:p>
          <a:p>
            <a:r>
              <a:rPr lang="en-US" b="1" smtClean="0"/>
              <a:t>No preemption:</a:t>
            </a:r>
            <a:r>
              <a:rPr lang="en-US" smtClean="0"/>
              <a:t>  a resource can be released only voluntarily by the process holding it, after that process has completed its task</a:t>
            </a:r>
          </a:p>
          <a:p>
            <a:endParaRPr lang="en-US" sz="800" smtClean="0"/>
          </a:p>
          <a:p>
            <a:r>
              <a:rPr lang="en-US" b="1" smtClean="0"/>
              <a:t>Circular wait:</a:t>
            </a:r>
            <a:r>
              <a:rPr lang="en-US" smtClean="0"/>
              <a:t>  there exists a set {</a:t>
            </a:r>
            <a:r>
              <a:rPr lang="en-US" i="1" smtClean="0"/>
              <a:t>P</a:t>
            </a:r>
            <a:r>
              <a:rPr lang="en-US" baseline="-25000" smtClean="0"/>
              <a:t>0</a:t>
            </a:r>
            <a:r>
              <a:rPr lang="en-US" smtClean="0"/>
              <a:t>, </a:t>
            </a:r>
            <a:r>
              <a:rPr lang="en-US" i="1" smtClean="0"/>
              <a:t>P</a:t>
            </a:r>
            <a:r>
              <a:rPr lang="en-US" baseline="-25000" smtClean="0"/>
              <a:t>1</a:t>
            </a:r>
            <a:r>
              <a:rPr lang="en-US" smtClean="0"/>
              <a:t>, …, </a:t>
            </a:r>
            <a:r>
              <a:rPr lang="en-US" i="1" smtClean="0"/>
              <a:t>P</a:t>
            </a:r>
            <a:r>
              <a:rPr lang="en-US" baseline="-25000" smtClean="0"/>
              <a:t>n</a:t>
            </a:r>
            <a:r>
              <a:rPr lang="en-US" smtClean="0"/>
              <a:t>} of waiting processes such that </a:t>
            </a:r>
            <a:r>
              <a:rPr lang="en-US" i="1" smtClean="0"/>
              <a:t>P</a:t>
            </a:r>
            <a:r>
              <a:rPr lang="en-US" baseline="-25000" smtClean="0"/>
              <a:t>0 </a:t>
            </a:r>
            <a:r>
              <a:rPr lang="en-US" smtClean="0"/>
              <a:t>is waiting for a resource that is held by </a:t>
            </a:r>
            <a:r>
              <a:rPr lang="en-US" i="1" smtClean="0"/>
              <a:t>P</a:t>
            </a:r>
            <a:r>
              <a:rPr lang="en-US" baseline="-25000" smtClean="0"/>
              <a:t>1</a:t>
            </a:r>
            <a:r>
              <a:rPr lang="en-US" smtClean="0"/>
              <a:t>, </a:t>
            </a:r>
            <a:r>
              <a:rPr lang="en-US" i="1" smtClean="0"/>
              <a:t>P</a:t>
            </a:r>
            <a:r>
              <a:rPr lang="en-US" baseline="-25000" smtClean="0"/>
              <a:t>1</a:t>
            </a:r>
            <a:r>
              <a:rPr lang="en-US" smtClean="0"/>
              <a:t> is waiting for a resource that is held by </a:t>
            </a:r>
          </a:p>
          <a:p>
            <a:pPr>
              <a:buFont typeface="Monotype Sorts" charset="2"/>
              <a:buNone/>
            </a:pPr>
            <a:r>
              <a:rPr lang="en-US" i="1" smtClean="0"/>
              <a:t>	P</a:t>
            </a:r>
            <a:r>
              <a:rPr lang="en-US" baseline="-25000" smtClean="0"/>
              <a:t>2</a:t>
            </a:r>
            <a:r>
              <a:rPr lang="en-US" smtClean="0"/>
              <a:t>, …, </a:t>
            </a:r>
            <a:r>
              <a:rPr lang="en-US" i="1" smtClean="0"/>
              <a:t>P</a:t>
            </a:r>
            <a:r>
              <a:rPr lang="en-US" i="1" baseline="-25000" smtClean="0"/>
              <a:t>n</a:t>
            </a:r>
            <a:r>
              <a:rPr lang="en-US" baseline="-25000" smtClean="0"/>
              <a:t>–1</a:t>
            </a:r>
            <a:r>
              <a:rPr lang="en-US" smtClean="0"/>
              <a:t> is waiting for a resource that is held by </a:t>
            </a:r>
            <a:r>
              <a:rPr lang="en-US" i="1" smtClean="0"/>
              <a:t>P</a:t>
            </a:r>
            <a:r>
              <a:rPr lang="en-US" baseline="-25000" smtClean="0"/>
              <a:t>n</a:t>
            </a:r>
            <a:r>
              <a:rPr lang="en-US" smtClean="0"/>
              <a:t>, and </a:t>
            </a:r>
            <a:r>
              <a:rPr lang="en-US" i="1" smtClean="0"/>
              <a:t>P</a:t>
            </a:r>
            <a:r>
              <a:rPr lang="en-US" baseline="-25000" smtClean="0"/>
              <a:t>n</a:t>
            </a:r>
            <a:r>
              <a:rPr lang="en-US" smtClean="0"/>
              <a:t> is waiting for a resource that is held by </a:t>
            </a:r>
            <a:r>
              <a:rPr lang="en-US" i="1" smtClean="0"/>
              <a:t>P</a:t>
            </a:r>
            <a:r>
              <a:rPr lang="en-US" baseline="-25000" smtClean="0"/>
              <a:t>0</a:t>
            </a:r>
            <a:r>
              <a:rPr lang="en-US" smtClean="0"/>
              <a:t>.</a:t>
            </a:r>
          </a:p>
          <a:p>
            <a:endParaRPr lang="en-US" smtClean="0"/>
          </a:p>
        </p:txBody>
      </p:sp>
      <p:sp>
        <p:nvSpPr>
          <p:cNvPr id="9220" name="Text Box 5"/>
          <p:cNvSpPr txBox="1">
            <a:spLocks noChangeArrowheads="1"/>
          </p:cNvSpPr>
          <p:nvPr/>
        </p:nvSpPr>
        <p:spPr bwMode="auto">
          <a:xfrm>
            <a:off x="825500" y="1317625"/>
            <a:ext cx="6353175" cy="366713"/>
          </a:xfrm>
          <a:prstGeom prst="rect">
            <a:avLst/>
          </a:prstGeom>
          <a:noFill/>
          <a:ln w="9525">
            <a:noFill/>
            <a:miter lim="800000"/>
            <a:headEnd/>
            <a:tailEnd/>
          </a:ln>
        </p:spPr>
        <p:txBody>
          <a:bodyPr anchor="ctr">
            <a:spAutoFit/>
          </a:bodyPr>
          <a:lstStyle/>
          <a:p>
            <a:pPr algn="ctr">
              <a:spcBef>
                <a:spcPct val="50000"/>
              </a:spcBef>
            </a:pPr>
            <a:r>
              <a:rPr lang="en-US">
                <a:latin typeface="Helvetica" pitchFamily="34" charset="0"/>
              </a:rPr>
              <a:t>Deadlock can arise if four conditions hold simultaneously.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3300" y="277813"/>
            <a:ext cx="7683500" cy="576262"/>
          </a:xfrm>
        </p:spPr>
        <p:txBody>
          <a:bodyPr/>
          <a:lstStyle/>
          <a:p>
            <a:pPr eaLnBrk="1" hangingPunct="1"/>
            <a:r>
              <a:rPr lang="en-US" smtClean="0"/>
              <a:t>Resource-Allocation Graph</a:t>
            </a:r>
          </a:p>
        </p:txBody>
      </p:sp>
      <p:sp>
        <p:nvSpPr>
          <p:cNvPr id="10243" name="Rectangle 3"/>
          <p:cNvSpPr>
            <a:spLocks noGrp="1" noChangeArrowheads="1"/>
          </p:cNvSpPr>
          <p:nvPr>
            <p:ph idx="1"/>
          </p:nvPr>
        </p:nvSpPr>
        <p:spPr>
          <a:xfrm>
            <a:off x="1184275" y="1809750"/>
            <a:ext cx="7265988" cy="4019550"/>
          </a:xfrm>
        </p:spPr>
        <p:txBody>
          <a:bodyPr/>
          <a:lstStyle/>
          <a:p>
            <a:r>
              <a:rPr lang="en-US" dirty="0" smtClean="0"/>
              <a:t>V is partitioned into two types:</a:t>
            </a:r>
          </a:p>
          <a:p>
            <a:pPr lvl="1"/>
            <a:r>
              <a:rPr lang="en-US" i="1" dirty="0" smtClean="0"/>
              <a:t>P</a:t>
            </a:r>
            <a:r>
              <a:rPr lang="en-US" dirty="0" smtClean="0"/>
              <a:t> =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 </a:t>
            </a:r>
            <a:r>
              <a:rPr lang="en-US" i="1" dirty="0" err="1" smtClean="0"/>
              <a:t>P</a:t>
            </a:r>
            <a:r>
              <a:rPr lang="en-US" i="1" baseline="-25000" dirty="0" err="1" smtClean="0"/>
              <a:t>n</a:t>
            </a:r>
            <a:r>
              <a:rPr lang="en-US" dirty="0" smtClean="0"/>
              <a:t>}, the set consisting of all the processes in the system</a:t>
            </a:r>
            <a:br>
              <a:rPr lang="en-US" dirty="0" smtClean="0"/>
            </a:br>
            <a:endParaRPr lang="en-US" dirty="0" smtClean="0"/>
          </a:p>
          <a:p>
            <a:pPr lvl="1"/>
            <a:r>
              <a:rPr lang="en-US" i="1" dirty="0" smtClean="0"/>
              <a:t>R</a:t>
            </a:r>
            <a:r>
              <a:rPr lang="en-US" dirty="0" smtClean="0"/>
              <a:t> = {</a:t>
            </a:r>
            <a:r>
              <a:rPr lang="en-US" i="1" dirty="0" smtClean="0"/>
              <a:t>R</a:t>
            </a:r>
            <a:r>
              <a:rPr lang="en-US" baseline="-25000" dirty="0" smtClean="0"/>
              <a:t>1</a:t>
            </a:r>
            <a:r>
              <a:rPr lang="en-US" dirty="0" smtClean="0"/>
              <a:t>, </a:t>
            </a:r>
            <a:r>
              <a:rPr lang="en-US" i="1" dirty="0" smtClean="0"/>
              <a:t>R</a:t>
            </a:r>
            <a:r>
              <a:rPr lang="en-US" baseline="-25000" dirty="0" smtClean="0"/>
              <a:t>2</a:t>
            </a:r>
            <a:r>
              <a:rPr lang="en-US" dirty="0" smtClean="0"/>
              <a:t>, …, </a:t>
            </a:r>
            <a:r>
              <a:rPr lang="en-US" i="1" dirty="0" smtClean="0"/>
              <a:t>R</a:t>
            </a:r>
            <a:r>
              <a:rPr lang="en-US" i="1" baseline="-25000" dirty="0" smtClean="0"/>
              <a:t>m</a:t>
            </a:r>
            <a:r>
              <a:rPr lang="en-US" dirty="0" smtClean="0"/>
              <a:t>}, the set consisting of all resource types in the system</a:t>
            </a:r>
          </a:p>
          <a:p>
            <a:pPr lvl="1"/>
            <a:endParaRPr lang="en-US" sz="900" dirty="0" smtClean="0"/>
          </a:p>
          <a:p>
            <a:r>
              <a:rPr lang="en-US" b="1" dirty="0" smtClean="0">
                <a:solidFill>
                  <a:srgbClr val="3366FF"/>
                </a:solidFill>
              </a:rPr>
              <a:t>request edge</a:t>
            </a:r>
            <a:r>
              <a:rPr lang="en-US" dirty="0" smtClean="0">
                <a:solidFill>
                  <a:srgbClr val="3366FF"/>
                </a:solidFill>
              </a:rPr>
              <a:t> </a:t>
            </a:r>
            <a:r>
              <a:rPr lang="en-US" dirty="0" smtClean="0"/>
              <a:t>– directed edge </a:t>
            </a:r>
            <a:r>
              <a:rPr lang="en-US" i="1" dirty="0" smtClean="0"/>
              <a:t>P</a:t>
            </a:r>
            <a:r>
              <a:rPr lang="en-US" i="1" baseline="-25000" dirty="0" smtClean="0"/>
              <a:t>i </a:t>
            </a:r>
            <a:r>
              <a:rPr lang="en-US" dirty="0" smtClean="0">
                <a:sym typeface="Symbol" pitchFamily="18" charset="2"/>
              </a:rPr>
              <a:t> </a:t>
            </a:r>
            <a:r>
              <a:rPr lang="en-US" i="1" dirty="0" err="1" smtClean="0">
                <a:sym typeface="Symbol" pitchFamily="18" charset="2"/>
              </a:rPr>
              <a:t>R</a:t>
            </a:r>
            <a:r>
              <a:rPr lang="en-US" i="1" baseline="-25000" dirty="0" err="1" smtClean="0">
                <a:sym typeface="Symbol" pitchFamily="18" charset="2"/>
              </a:rPr>
              <a:t>j</a:t>
            </a:r>
            <a:endParaRPr lang="en-US" i="1" baseline="-25000" dirty="0" smtClean="0">
              <a:sym typeface="Symbol" pitchFamily="18" charset="2"/>
            </a:endParaRPr>
          </a:p>
          <a:p>
            <a:endParaRPr lang="en-US" sz="800" i="1" baseline="-25000" dirty="0" smtClean="0">
              <a:sym typeface="Symbol" pitchFamily="18" charset="2"/>
            </a:endParaRPr>
          </a:p>
          <a:p>
            <a:r>
              <a:rPr lang="en-US" b="1" dirty="0" smtClean="0">
                <a:solidFill>
                  <a:srgbClr val="3366FF"/>
                </a:solidFill>
                <a:sym typeface="Symbol" pitchFamily="18" charset="2"/>
              </a:rPr>
              <a:t>assignment edge</a:t>
            </a:r>
            <a:r>
              <a:rPr lang="en-US" dirty="0" smtClean="0">
                <a:solidFill>
                  <a:srgbClr val="3366FF"/>
                </a:solidFill>
                <a:sym typeface="Symbol" pitchFamily="18" charset="2"/>
              </a:rPr>
              <a:t> </a:t>
            </a:r>
            <a:r>
              <a:rPr lang="en-US" dirty="0" smtClean="0"/>
              <a:t>– directed edge </a:t>
            </a:r>
            <a:r>
              <a:rPr lang="en-US" i="1" dirty="0" err="1" smtClean="0"/>
              <a:t>R</a:t>
            </a:r>
            <a:r>
              <a:rPr lang="en-US" i="1" baseline="-25000" dirty="0" err="1" smtClean="0"/>
              <a:t>j</a:t>
            </a:r>
            <a:r>
              <a:rPr lang="en-US" i="1" dirty="0" smtClean="0"/>
              <a:t> </a:t>
            </a:r>
            <a:r>
              <a:rPr lang="en-US" dirty="0" smtClean="0">
                <a:sym typeface="Symbol" pitchFamily="18" charset="2"/>
              </a:rPr>
              <a:t> </a:t>
            </a:r>
            <a:r>
              <a:rPr lang="en-US" i="1" dirty="0" smtClean="0">
                <a:sym typeface="Symbol" pitchFamily="18" charset="2"/>
              </a:rPr>
              <a:t>P</a:t>
            </a:r>
            <a:r>
              <a:rPr lang="en-US" i="1" baseline="-25000" dirty="0" smtClean="0">
                <a:sym typeface="Symbol" pitchFamily="18" charset="2"/>
              </a:rPr>
              <a:t>i</a:t>
            </a:r>
            <a:endParaRPr lang="en-US" dirty="0" smtClean="0">
              <a:sym typeface="Symbol" pitchFamily="18" charset="2"/>
            </a:endParaRPr>
          </a:p>
        </p:txBody>
      </p:sp>
      <p:sp>
        <p:nvSpPr>
          <p:cNvPr id="10244" name="Text Box 4"/>
          <p:cNvSpPr txBox="1">
            <a:spLocks noChangeArrowheads="1"/>
          </p:cNvSpPr>
          <p:nvPr/>
        </p:nvSpPr>
        <p:spPr bwMode="auto">
          <a:xfrm>
            <a:off x="822325" y="1271588"/>
            <a:ext cx="4692650" cy="396875"/>
          </a:xfrm>
          <a:prstGeom prst="rect">
            <a:avLst/>
          </a:prstGeom>
          <a:noFill/>
          <a:ln w="9525">
            <a:noFill/>
            <a:miter lim="800000"/>
            <a:headEnd/>
            <a:tailEnd/>
          </a:ln>
        </p:spPr>
        <p:txBody>
          <a:bodyPr wrap="none" anchor="ctr">
            <a:spAutoFit/>
          </a:bodyPr>
          <a:lstStyle/>
          <a:p>
            <a:pPr algn="ctr">
              <a:spcBef>
                <a:spcPct val="50000"/>
              </a:spcBef>
            </a:pPr>
            <a:r>
              <a:rPr lang="en-US" sz="2000">
                <a:latin typeface="Helvetica" pitchFamily="34" charset="0"/>
              </a:rPr>
              <a:t>A set of vertices </a:t>
            </a:r>
            <a:r>
              <a:rPr lang="en-US" sz="2000" i="1">
                <a:latin typeface="Helvetica" pitchFamily="34" charset="0"/>
              </a:rPr>
              <a:t>V</a:t>
            </a:r>
            <a:r>
              <a:rPr lang="en-US" sz="2000">
                <a:latin typeface="Helvetica" pitchFamily="34" charset="0"/>
              </a:rPr>
              <a:t> and a set of edges </a:t>
            </a:r>
            <a:r>
              <a:rPr lang="en-US" sz="2000" i="1">
                <a:latin typeface="Helvetica" pitchFamily="34" charset="0"/>
              </a:rPr>
              <a:t>E</a:t>
            </a:r>
            <a:r>
              <a:rPr lang="en-US" sz="2000">
                <a:latin typeface="Helvetica" pitchFamily="34" charset="0"/>
              </a:rPr>
              <a:t>.</a:t>
            </a:r>
          </a:p>
        </p:txBody>
      </p:sp>
      <p:pic>
        <p:nvPicPr>
          <p:cNvPr id="1026" name="Picture 2" descr="http://contribute.geeksforgeeks.org/wp-content/uploads/Slide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771" y="3682313"/>
            <a:ext cx="2144970" cy="169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6300" y="277813"/>
            <a:ext cx="7810500" cy="576262"/>
          </a:xfrm>
        </p:spPr>
        <p:txBody>
          <a:bodyPr/>
          <a:lstStyle/>
          <a:p>
            <a:pPr eaLnBrk="1" hangingPunct="1"/>
            <a:r>
              <a:rPr lang="en-US" smtClean="0"/>
              <a:t>Resource-Allocation Graph (Cont.)</a:t>
            </a:r>
          </a:p>
        </p:txBody>
      </p:sp>
      <p:sp>
        <p:nvSpPr>
          <p:cNvPr id="11267" name="Rectangle 3"/>
          <p:cNvSpPr>
            <a:spLocks noGrp="1" noChangeArrowheads="1"/>
          </p:cNvSpPr>
          <p:nvPr>
            <p:ph idx="1"/>
          </p:nvPr>
        </p:nvSpPr>
        <p:spPr/>
        <p:txBody>
          <a:bodyPr/>
          <a:lstStyle/>
          <a:p>
            <a:r>
              <a:rPr lang="en-US" smtClean="0"/>
              <a:t>Process</a:t>
            </a:r>
            <a:br>
              <a:rPr lang="en-US" smtClean="0"/>
            </a:br>
            <a:r>
              <a:rPr lang="en-US" smtClean="0"/>
              <a:t/>
            </a:r>
            <a:br>
              <a:rPr lang="en-US" smtClean="0"/>
            </a:br>
            <a:r>
              <a:rPr lang="en-US" smtClean="0"/>
              <a:t/>
            </a:r>
            <a:br>
              <a:rPr lang="en-US" smtClean="0"/>
            </a:br>
            <a:endParaRPr lang="en-US" smtClean="0"/>
          </a:p>
          <a:p>
            <a:r>
              <a:rPr lang="en-US" smtClean="0"/>
              <a:t>Resource Type with 4 instances</a:t>
            </a:r>
          </a:p>
          <a:p>
            <a:pPr>
              <a:buFont typeface="Monotype Sorts" charset="2"/>
              <a:buNone/>
            </a:pPr>
            <a:endParaRPr lang="en-US" smtClean="0"/>
          </a:p>
          <a:p>
            <a:endParaRPr lang="en-US" smtClean="0"/>
          </a:p>
          <a:p>
            <a:r>
              <a:rPr lang="en-US" i="1" smtClean="0"/>
              <a:t>P</a:t>
            </a:r>
            <a:r>
              <a:rPr lang="en-US" i="1" baseline="-25000" smtClean="0"/>
              <a:t>i</a:t>
            </a:r>
            <a:r>
              <a:rPr lang="en-US" i="1" smtClean="0"/>
              <a:t> </a:t>
            </a:r>
            <a:r>
              <a:rPr lang="en-US" smtClean="0"/>
              <a:t>requests instance of </a:t>
            </a:r>
            <a:r>
              <a:rPr lang="en-US" i="1" smtClean="0"/>
              <a:t>R</a:t>
            </a:r>
            <a:r>
              <a:rPr lang="en-US" i="1" baseline="-25000" smtClean="0"/>
              <a:t>j</a:t>
            </a:r>
            <a:endParaRPr lang="en-US" smtClean="0"/>
          </a:p>
          <a:p>
            <a:endParaRPr lang="en-US" smtClean="0"/>
          </a:p>
          <a:p>
            <a:pPr>
              <a:buFont typeface="Monotype Sorts" charset="2"/>
              <a:buNone/>
            </a:pPr>
            <a:endParaRPr lang="en-US" smtClean="0"/>
          </a:p>
          <a:p>
            <a:r>
              <a:rPr lang="en-US" i="1" smtClean="0"/>
              <a:t>P</a:t>
            </a:r>
            <a:r>
              <a:rPr lang="en-US" i="1" baseline="-25000" smtClean="0"/>
              <a:t>i</a:t>
            </a:r>
            <a:r>
              <a:rPr lang="en-US" smtClean="0"/>
              <a:t> is holding an instance of </a:t>
            </a:r>
            <a:r>
              <a:rPr lang="en-US" i="1" smtClean="0"/>
              <a:t>R</a:t>
            </a:r>
            <a:r>
              <a:rPr lang="en-US" i="1" baseline="-25000" smtClean="0"/>
              <a:t>j</a:t>
            </a:r>
            <a:endParaRPr lang="en-US" i="1" smtClean="0"/>
          </a:p>
        </p:txBody>
      </p:sp>
      <p:sp>
        <p:nvSpPr>
          <p:cNvPr id="11268"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a:latin typeface="Helvetica" pitchFamily="34" charset="0"/>
            </a:endParaRPr>
          </a:p>
        </p:txBody>
      </p:sp>
      <p:sp>
        <p:nvSpPr>
          <p:cNvPr id="11270"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i="1">
              <a:latin typeface="Helvetica" pitchFamily="34" charset="0"/>
            </a:endParaRPr>
          </a:p>
        </p:txBody>
      </p:sp>
      <p:grpSp>
        <p:nvGrpSpPr>
          <p:cNvPr id="11271" name="Group 12"/>
          <p:cNvGrpSpPr>
            <a:grpSpLocks/>
          </p:cNvGrpSpPr>
          <p:nvPr/>
        </p:nvGrpSpPr>
        <p:grpSpPr bwMode="auto">
          <a:xfrm>
            <a:off x="4232275" y="3121025"/>
            <a:ext cx="438150" cy="419100"/>
            <a:chOff x="2666" y="1966"/>
            <a:chExt cx="276" cy="264"/>
          </a:xfrm>
        </p:grpSpPr>
        <p:sp>
          <p:nvSpPr>
            <p:cNvPr id="1128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1272" name="Group 13"/>
          <p:cNvGrpSpPr>
            <a:grpSpLocks/>
          </p:cNvGrpSpPr>
          <p:nvPr/>
        </p:nvGrpSpPr>
        <p:grpSpPr bwMode="auto">
          <a:xfrm>
            <a:off x="4692650" y="4168775"/>
            <a:ext cx="438150" cy="419100"/>
            <a:chOff x="2666" y="1966"/>
            <a:chExt cx="276" cy="264"/>
          </a:xfrm>
        </p:grpSpPr>
        <p:sp>
          <p:nvSpPr>
            <p:cNvPr id="1128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3" name="Line 19"/>
          <p:cNvSpPr>
            <a:spLocks noChangeShapeType="1"/>
          </p:cNvSpPr>
          <p:nvPr/>
        </p:nvSpPr>
        <p:spPr bwMode="auto">
          <a:xfrm>
            <a:off x="4365625" y="4371975"/>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1274" name="Text Box 20"/>
          <p:cNvSpPr txBox="1">
            <a:spLocks noChangeArrowheads="1"/>
          </p:cNvSpPr>
          <p:nvPr/>
        </p:nvSpPr>
        <p:spPr bwMode="auto">
          <a:xfrm>
            <a:off x="4752975" y="458628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grpSp>
        <p:nvGrpSpPr>
          <p:cNvPr id="11275" name="Group 21"/>
          <p:cNvGrpSpPr>
            <a:grpSpLocks/>
          </p:cNvGrpSpPr>
          <p:nvPr/>
        </p:nvGrpSpPr>
        <p:grpSpPr bwMode="auto">
          <a:xfrm>
            <a:off x="4451350" y="5626100"/>
            <a:ext cx="438150" cy="419100"/>
            <a:chOff x="2666" y="1966"/>
            <a:chExt cx="276" cy="264"/>
          </a:xfrm>
        </p:grpSpPr>
        <p:sp>
          <p:nvSpPr>
            <p:cNvPr id="112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6"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11277" name="Text Box 28"/>
          <p:cNvSpPr txBox="1">
            <a:spLocks noChangeArrowheads="1"/>
          </p:cNvSpPr>
          <p:nvPr/>
        </p:nvSpPr>
        <p:spPr bwMode="auto">
          <a:xfrm>
            <a:off x="4502150" y="601503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2775</TotalTime>
  <Words>1733</Words>
  <Application>Microsoft Office PowerPoint</Application>
  <PresentationFormat>On-screen Show (4:3)</PresentationFormat>
  <Paragraphs>388</Paragraphs>
  <Slides>59</Slides>
  <Notes>58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MS PGothic</vt:lpstr>
      <vt:lpstr>Arial</vt:lpstr>
      <vt:lpstr>Helvetica</vt:lpstr>
      <vt:lpstr>Monotype Sorts</vt:lpstr>
      <vt:lpstr>Roboto</vt:lpstr>
      <vt:lpstr>Symbol</vt:lpstr>
      <vt:lpstr>Times New Roman</vt:lpstr>
      <vt:lpstr>Times-Roman</vt:lpstr>
      <vt:lpstr>Verdana</vt:lpstr>
      <vt:lpstr>Webdings</vt:lpstr>
      <vt:lpstr>os-8</vt:lpstr>
      <vt:lpstr>Deadlocks</vt:lpstr>
      <vt:lpstr>Chapter 7:  Deadlocks</vt:lpstr>
      <vt:lpstr>Objectives</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Example of a Resource Allocation Graph</vt:lpstr>
      <vt:lpstr>Example of a Resource Allocation Graph</vt:lpstr>
      <vt:lpstr>Example of a Resource Allocation Graph</vt:lpstr>
      <vt:lpstr>Example of a Resource Allocation Graph</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Avoidance</vt:lpstr>
      <vt:lpstr>Safe State</vt:lpstr>
      <vt:lpstr>Safe State</vt:lpstr>
      <vt:lpstr>Safe State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Banker’s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Other Issues</vt:lpstr>
      <vt:lpstr>Two-phase locking</vt:lpstr>
      <vt:lpstr>Communication Deadlocks</vt:lpstr>
      <vt:lpstr>Communication Deadlocks</vt:lpstr>
      <vt:lpstr>Livelock</vt:lpstr>
      <vt:lpstr>End</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Anisur Rahman</cp:lastModifiedBy>
  <cp:revision>179</cp:revision>
  <cp:lastPrinted>2001-06-14T19:16:14Z</cp:lastPrinted>
  <dcterms:created xsi:type="dcterms:W3CDTF">2008-08-18T22:49:08Z</dcterms:created>
  <dcterms:modified xsi:type="dcterms:W3CDTF">2019-04-17T06:04:09Z</dcterms:modified>
</cp:coreProperties>
</file>