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5FD71-DE5E-49A7-983D-938A1786D8E9}" type="datetimeFigureOut">
              <a:rPr lang="en-US" smtClean="0"/>
              <a:t>09-Mar-19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7AAD-0A67-4D00-BB95-A76CBA23B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2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A0BCB-FE0E-40E5-97C5-4904889849C3}" type="slidenum">
              <a:rPr lang="en-US"/>
              <a:pPr/>
              <a:t>4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51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505C7E-3068-40CD-B2CE-697A8FF9C960}" type="slidenum">
              <a:rPr lang="en-US"/>
              <a:pPr/>
              <a:t>13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96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D81526-F1A5-437B-A670-568A691570A8}" type="slidenum">
              <a:rPr lang="en-US"/>
              <a:pPr/>
              <a:t>14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17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86A19-2B39-46B0-97C3-1F8958B8C9C7}" type="slidenum">
              <a:rPr lang="en-US"/>
              <a:pPr/>
              <a:t>15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4CDDC-B6A0-4F9C-B67C-1BCE9D6F051A}" type="slidenum">
              <a:rPr lang="en-US"/>
              <a:pPr/>
              <a:t>16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9BEB52-70D1-4CAC-A505-EE54B1D971CB}" type="slidenum">
              <a:rPr lang="en-US"/>
              <a:pPr/>
              <a:t>17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78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D716AE-99C0-4AA4-A249-4E66C114B840}" type="slidenum">
              <a:rPr lang="en-US"/>
              <a:pPr/>
              <a:t>18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58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1745A-E42D-4917-BFD4-E1B28ED4F122}" type="slidenum">
              <a:rPr lang="en-US"/>
              <a:pPr/>
              <a:t>19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33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34482-CEDF-4041-AF98-CAE4499F478C}" type="slidenum">
              <a:rPr lang="en-US"/>
              <a:pPr/>
              <a:t>20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A0268D-75C1-4A20-AF14-4F984B1EDF16}" type="slidenum">
              <a:rPr lang="en-US"/>
              <a:pPr/>
              <a:t>22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51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AD6531-7CAE-423C-BA5D-43547CCCA39D}" type="slidenum">
              <a:rPr lang="en-US"/>
              <a:pPr/>
              <a:t>23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71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CA5C5-3A96-4702-ABC8-49A0CA0745BC}" type="slidenum">
              <a:rPr lang="en-US"/>
              <a:pPr/>
              <a:t>5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92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542CE-DC57-4124-BE2A-3C29673CD8AA}" type="slidenum">
              <a:rPr lang="en-US"/>
              <a:pPr/>
              <a:t>24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92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A25987-A3B4-493B-AC45-55D42A0CCE10}" type="slidenum">
              <a:rPr lang="en-US"/>
              <a:pPr/>
              <a:t>25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12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D56AF-AD36-4E33-9EDD-632B5E0E36B4}" type="slidenum">
              <a:rPr lang="en-US"/>
              <a:pPr/>
              <a:t>6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12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11B3B-896F-4FF3-99BE-87971DE273F6}" type="slidenum">
              <a:rPr lang="en-US"/>
              <a:pPr/>
              <a:t>7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33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43279-4200-4717-8E1A-A1584398D689}" type="slidenum">
              <a:rPr lang="en-US"/>
              <a:pPr/>
              <a:t>8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536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50C9D-8066-41A6-84E7-2D8C661027E4}" type="slidenum">
              <a:rPr lang="en-US"/>
              <a:pPr/>
              <a:t>9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74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0EB9B-C439-43DF-A0CA-742E6C1BD65A}" type="slidenum">
              <a:rPr lang="en-US"/>
              <a:pPr/>
              <a:t>10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1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2228A-D940-4680-B64D-42CB142C8FDB}" type="slidenum">
              <a:rPr lang="en-US"/>
              <a:pPr/>
              <a:t>11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355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A37B43-45DA-41AE-BB9D-24F5B4BE6304}" type="slidenum">
              <a:rPr lang="en-US"/>
              <a:pPr/>
              <a:t>12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76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5AFBF8C-CCB6-4135-B09F-1164A4E27E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rpmfind.net/" TargetMode="External"/><Relationship Id="rId4" Type="http://schemas.openxmlformats.org/officeDocument/2006/relationships/hyperlink" Target="http://www.rpmseek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152400"/>
            <a:ext cx="9144000" cy="609600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 LINUX COMMANDS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09600"/>
            <a:ext cx="91440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dirty="0"/>
              <a:t># 	</a:t>
            </a:r>
            <a:r>
              <a:rPr lang="en-US" sz="3200" b="1" dirty="0" err="1"/>
              <a:t>pwd</a:t>
            </a:r>
            <a:r>
              <a:rPr lang="en-US" sz="3200" dirty="0"/>
              <a:t> (present working directory) </a:t>
            </a:r>
          </a:p>
          <a:p>
            <a:r>
              <a:rPr lang="en-US" sz="3200" dirty="0"/>
              <a:t># 	</a:t>
            </a:r>
            <a:r>
              <a:rPr lang="en-US" sz="3200" b="1" dirty="0" err="1"/>
              <a:t>cd</a:t>
            </a:r>
            <a:r>
              <a:rPr lang="en-US" sz="3200" dirty="0"/>
              <a:t> (change directory) </a:t>
            </a:r>
          </a:p>
          <a:p>
            <a:r>
              <a:rPr lang="en-US" sz="3200" dirty="0"/>
              <a:t># </a:t>
            </a:r>
            <a:r>
              <a:rPr lang="en-US" sz="3200" b="1" dirty="0"/>
              <a:t>	</a:t>
            </a:r>
            <a:r>
              <a:rPr lang="en-US" sz="3200" b="1" dirty="0" err="1"/>
              <a:t>ls</a:t>
            </a:r>
            <a:r>
              <a:rPr lang="en-US" sz="3200" b="1" dirty="0"/>
              <a:t> </a:t>
            </a:r>
            <a:r>
              <a:rPr lang="en-US" sz="3200" dirty="0"/>
              <a:t>(to view content list) </a:t>
            </a:r>
          </a:p>
          <a:p>
            <a:r>
              <a:rPr lang="en-US" sz="3200" dirty="0"/>
              <a:t># 	</a:t>
            </a:r>
            <a:r>
              <a:rPr lang="en-US" sz="3200" b="1" dirty="0" err="1"/>
              <a:t>ls</a:t>
            </a:r>
            <a:r>
              <a:rPr lang="en-US" sz="3200" b="1" dirty="0"/>
              <a:t> -l </a:t>
            </a:r>
            <a:r>
              <a:rPr lang="en-US" sz="3200" dirty="0"/>
              <a:t>(to view detail list) </a:t>
            </a:r>
          </a:p>
          <a:p>
            <a:r>
              <a:rPr lang="en-US" sz="3200" dirty="0"/>
              <a:t># 	</a:t>
            </a:r>
            <a:r>
              <a:rPr lang="en-US" sz="3200" b="1" dirty="0" err="1"/>
              <a:t>ls</a:t>
            </a:r>
            <a:r>
              <a:rPr lang="en-US" sz="3200" b="1" dirty="0"/>
              <a:t> -la </a:t>
            </a:r>
            <a:r>
              <a:rPr lang="en-US" sz="3200" dirty="0"/>
              <a:t>(to show all file or folder) </a:t>
            </a:r>
          </a:p>
          <a:p>
            <a:r>
              <a:rPr lang="en-US" sz="3200" dirty="0"/>
              <a:t># 	</a:t>
            </a:r>
            <a:r>
              <a:rPr lang="en-US" sz="3200" b="1" dirty="0" err="1"/>
              <a:t>mkdir</a:t>
            </a:r>
            <a:r>
              <a:rPr lang="en-US" sz="3200" b="1" dirty="0"/>
              <a:t> /test </a:t>
            </a:r>
            <a:r>
              <a:rPr lang="en-US" sz="3200" dirty="0"/>
              <a:t>(</a:t>
            </a:r>
            <a:r>
              <a:rPr lang="en-US" sz="2800" dirty="0"/>
              <a:t>for creating </a:t>
            </a:r>
            <a:r>
              <a:rPr lang="en-US" sz="2800" dirty="0" err="1"/>
              <a:t>folder,here</a:t>
            </a:r>
            <a:r>
              <a:rPr lang="en-US" sz="2800" dirty="0"/>
              <a:t> test is a folder</a:t>
            </a:r>
            <a:r>
              <a:rPr lang="en-US" sz="3200" dirty="0"/>
              <a:t>) </a:t>
            </a:r>
          </a:p>
          <a:p>
            <a:r>
              <a:rPr lang="en-US" sz="3200" dirty="0"/>
              <a:t># 	</a:t>
            </a:r>
            <a:r>
              <a:rPr lang="en-US" sz="3200" b="1" dirty="0"/>
              <a:t>touch file{1,2} </a:t>
            </a:r>
            <a:r>
              <a:rPr lang="en-US" sz="3200" dirty="0"/>
              <a:t>(for creating file) </a:t>
            </a:r>
          </a:p>
          <a:p>
            <a:r>
              <a:rPr lang="en-US" sz="3200" dirty="0"/>
              <a:t># 	</a:t>
            </a:r>
            <a:r>
              <a:rPr lang="en-US" sz="3200" b="1" dirty="0" err="1"/>
              <a:t>cd</a:t>
            </a:r>
            <a:r>
              <a:rPr lang="en-US" sz="3200" b="1" dirty="0"/>
              <a:t> . </a:t>
            </a:r>
            <a:r>
              <a:rPr lang="en-US" sz="3200" dirty="0"/>
              <a:t>(present working directory) </a:t>
            </a:r>
          </a:p>
          <a:p>
            <a:r>
              <a:rPr lang="en-US" sz="3200" dirty="0"/>
              <a:t># 	</a:t>
            </a:r>
            <a:r>
              <a:rPr lang="en-US" sz="3200" b="1" dirty="0" err="1"/>
              <a:t>cd</a:t>
            </a:r>
            <a:r>
              <a:rPr lang="en-US" sz="3200" b="1" dirty="0"/>
              <a:t> .. </a:t>
            </a:r>
            <a:r>
              <a:rPr lang="en-US" sz="3200" dirty="0"/>
              <a:t>(previous working directory) </a:t>
            </a:r>
          </a:p>
          <a:p>
            <a:r>
              <a:rPr lang="en-US" sz="3200" dirty="0"/>
              <a:t># 	</a:t>
            </a:r>
            <a:r>
              <a:rPr lang="en-US" sz="3200" b="1" dirty="0" err="1"/>
              <a:t>mkdir</a:t>
            </a:r>
            <a:r>
              <a:rPr lang="en-US" sz="3200" b="1" dirty="0"/>
              <a:t> /test </a:t>
            </a:r>
            <a:r>
              <a:rPr lang="en-US" sz="3200" dirty="0"/>
              <a:t>(absolute path) </a:t>
            </a:r>
          </a:p>
          <a:p>
            <a:r>
              <a:rPr lang="en-US" sz="3200" dirty="0"/>
              <a:t># 	</a:t>
            </a:r>
            <a:r>
              <a:rPr lang="en-US" sz="3200" b="1" dirty="0" err="1"/>
              <a:t>mkdir</a:t>
            </a:r>
            <a:r>
              <a:rPr lang="en-US" sz="3200" b="1" dirty="0"/>
              <a:t> test </a:t>
            </a:r>
            <a:r>
              <a:rPr lang="en-US" sz="3200" dirty="0"/>
              <a:t>(relative path)  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>
                <a:solidFill>
                  <a:srgbClr val="E4005C"/>
                </a:solidFill>
              </a:rPr>
              <a:t>Network Management Commands</a:t>
            </a:r>
            <a:endParaRPr lang="en-GB" sz="4000" b="1">
              <a:solidFill>
                <a:srgbClr val="E4005C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itchFamily="18" charset="0"/>
              </a:rPr>
              <a:t>Linux Commands</a:t>
            </a:r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906588"/>
            <a:ext cx="8020050" cy="4319587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tcpdump</a:t>
            </a:r>
            <a:r>
              <a:rPr lang="en-US" sz="2300">
                <a:solidFill>
                  <a:srgbClr val="000066"/>
                </a:solidFill>
              </a:rPr>
              <a:t> Dump traffic on a network. Prints out headers of packets that match the boolean expression. (tcpdump eth0)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telnet</a:t>
            </a:r>
            <a:r>
              <a:rPr lang="en-US" sz="2300">
                <a:solidFill>
                  <a:srgbClr val="000066"/>
                </a:solidFill>
              </a:rPr>
              <a:t> User interface to the TELNET protocol, setting up a remote console session. (telnet &lt;remote system name/ip&gt;)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traceroute </a:t>
            </a:r>
            <a:r>
              <a:rPr lang="en-US" sz="2300">
                <a:solidFill>
                  <a:srgbClr val="000066"/>
                </a:solidFill>
              </a:rPr>
              <a:t>Print the route that packets take to the specified network host. (traceroute &lt;remote system name/ip&gt;)</a:t>
            </a:r>
          </a:p>
          <a:p>
            <a:endParaRPr lang="en-US" sz="23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2293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>
                <a:solidFill>
                  <a:srgbClr val="E4005C"/>
                </a:solidFill>
              </a:rPr>
              <a:t>Network Management Commands</a:t>
            </a:r>
            <a:endParaRPr lang="en-GB" sz="4000" b="1">
              <a:solidFill>
                <a:srgbClr val="E4005C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itchFamily="18" charset="0"/>
              </a:rPr>
              <a:t>Linux Commands</a:t>
            </a:r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906588"/>
            <a:ext cx="8020050" cy="431958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300" b="1">
                <a:solidFill>
                  <a:srgbClr val="000066"/>
                </a:solidFill>
              </a:rPr>
              <a:t>Communications commands (includes mail)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elm</a:t>
            </a:r>
            <a:r>
              <a:rPr lang="en-US" sz="2300">
                <a:solidFill>
                  <a:srgbClr val="000066"/>
                </a:solidFill>
              </a:rPr>
              <a:t> Electronic mail.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pine</a:t>
            </a:r>
            <a:r>
              <a:rPr lang="en-US" sz="2300">
                <a:solidFill>
                  <a:srgbClr val="000066"/>
                </a:solidFill>
              </a:rPr>
              <a:t> Program for internet news and e-mail, Can send documents, graphics, local &amp; remote messages.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talk</a:t>
            </a:r>
            <a:r>
              <a:rPr lang="en-US" sz="2300">
                <a:solidFill>
                  <a:srgbClr val="000066"/>
                </a:solidFill>
              </a:rPr>
              <a:t> Lets two parties talk simultaneously.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mail</a:t>
            </a:r>
            <a:r>
              <a:rPr lang="en-US" sz="2300">
                <a:solidFill>
                  <a:srgbClr val="000066"/>
                </a:solidFill>
              </a:rPr>
              <a:t> To send a mail</a:t>
            </a:r>
          </a:p>
          <a:p>
            <a:endParaRPr lang="en-US" sz="23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85661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>
                <a:solidFill>
                  <a:srgbClr val="E4005C"/>
                </a:solidFill>
              </a:rPr>
              <a:t>System Management Commands</a:t>
            </a:r>
            <a:endParaRPr lang="en-GB" sz="4000" b="1">
              <a:solidFill>
                <a:srgbClr val="E4005C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itchFamily="18" charset="0"/>
              </a:rPr>
              <a:t>Linux Commands</a:t>
            </a: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381000" y="1906588"/>
            <a:ext cx="8096250" cy="4319587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None/>
            </a:pPr>
            <a:r>
              <a:rPr lang="en-US" sz="2300" b="1">
                <a:solidFill>
                  <a:srgbClr val="000066"/>
                </a:solidFill>
              </a:rPr>
              <a:t>Runtime level management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exit </a:t>
            </a:r>
            <a:r>
              <a:rPr lang="en-US" sz="2400">
                <a:solidFill>
                  <a:srgbClr val="000066"/>
                </a:solidFill>
              </a:rPr>
              <a:t>Terminates the shell.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halt</a:t>
            </a:r>
            <a:r>
              <a:rPr lang="en-US" sz="2400">
                <a:solidFill>
                  <a:srgbClr val="000066"/>
                </a:solidFill>
              </a:rPr>
              <a:t> Stop the system.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init </a:t>
            </a:r>
            <a:r>
              <a:rPr lang="en-US" sz="2400">
                <a:solidFill>
                  <a:srgbClr val="000066"/>
                </a:solidFill>
              </a:rPr>
              <a:t>Process control initialization. (init 3)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logout</a:t>
            </a:r>
            <a:r>
              <a:rPr lang="en-US" sz="2400">
                <a:solidFill>
                  <a:srgbClr val="000066"/>
                </a:solidFill>
              </a:rPr>
              <a:t> Log the user off the system.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poweroff</a:t>
            </a:r>
            <a:r>
              <a:rPr lang="en-US" sz="2400">
                <a:solidFill>
                  <a:srgbClr val="000066"/>
                </a:solidFill>
              </a:rPr>
              <a:t> Brings the system down.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reboot</a:t>
            </a:r>
            <a:r>
              <a:rPr lang="en-US" sz="2400">
                <a:solidFill>
                  <a:srgbClr val="000066"/>
                </a:solidFill>
              </a:rPr>
              <a:t> Reboot the system.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runlevel </a:t>
            </a:r>
            <a:r>
              <a:rPr lang="en-US" sz="2400">
                <a:solidFill>
                  <a:srgbClr val="000066"/>
                </a:solidFill>
              </a:rPr>
              <a:t>List the current and previous runlevel.</a:t>
            </a:r>
          </a:p>
        </p:txBody>
      </p:sp>
    </p:spTree>
    <p:extLst>
      <p:ext uri="{BB962C8B-B14F-4D97-AF65-F5344CB8AC3E}">
        <p14:creationId xmlns:p14="http://schemas.microsoft.com/office/powerpoint/2010/main" val="13099636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>
                <a:solidFill>
                  <a:srgbClr val="E4005C"/>
                </a:solidFill>
              </a:rPr>
              <a:t>System Management Commands</a:t>
            </a:r>
            <a:endParaRPr lang="en-GB" sz="4000" b="1">
              <a:solidFill>
                <a:srgbClr val="E4005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itchFamily="18" charset="0"/>
              </a:rPr>
              <a:t>Linux Commands</a:t>
            </a:r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381000" y="1906588"/>
            <a:ext cx="8096250" cy="4319587"/>
          </a:xfrm>
        </p:spPr>
        <p:txBody>
          <a:bodyPr/>
          <a:lstStyle/>
          <a:p>
            <a:pPr algn="just">
              <a:lnSpc>
                <a:spcPct val="80000"/>
              </a:lnSpc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shutdown </a:t>
            </a:r>
            <a:r>
              <a:rPr lang="en-US" sz="2400">
                <a:solidFill>
                  <a:srgbClr val="000066"/>
                </a:solidFill>
              </a:rPr>
              <a:t>If your system has many users, use the command shutdown -h +time ‘&lt;message&gt;`, where time is the time in minutes until the system is halted, and message is a short explanation of why the system is shutting down. </a:t>
            </a:r>
          </a:p>
          <a:p>
            <a:pPr algn="just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66"/>
                </a:solidFill>
              </a:rPr>
              <a:t>    Ex: # shutdown -h +10 'We will install a new disk. System should be back on-line in three hours.‘</a:t>
            </a:r>
          </a:p>
          <a:p>
            <a:endParaRPr lang="en-US" sz="24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09450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>
                <a:solidFill>
                  <a:srgbClr val="E4005C"/>
                </a:solidFill>
              </a:rPr>
              <a:t>System Management Commands</a:t>
            </a:r>
            <a:endParaRPr lang="en-GB" sz="4000" b="1">
              <a:solidFill>
                <a:srgbClr val="E4005C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itchFamily="18" charset="0"/>
              </a:rPr>
              <a:t>Linux Commands</a:t>
            </a:r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906588"/>
            <a:ext cx="8020050" cy="4319587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chemeClr val="accent2"/>
                </a:solidFill>
              </a:rPr>
              <a:t>passwd</a:t>
            </a:r>
            <a:r>
              <a:rPr lang="en-US" sz="2400">
                <a:solidFill>
                  <a:schemeClr val="accent2"/>
                </a:solidFill>
              </a:rPr>
              <a:t> Set a user's pass word. (passwd, passwd &lt;username&gt;)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chemeClr val="accent2"/>
                </a:solidFill>
              </a:rPr>
              <a:t>quota</a:t>
            </a:r>
            <a:r>
              <a:rPr lang="en-US" sz="2400">
                <a:solidFill>
                  <a:schemeClr val="accent2"/>
                </a:solidFill>
              </a:rPr>
              <a:t> Display users' limits and current disk usage. (quota, quota &lt;username&gt;)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chemeClr val="accent2"/>
                </a:solidFill>
              </a:rPr>
              <a:t>quotaoff </a:t>
            </a:r>
            <a:r>
              <a:rPr lang="en-US" sz="2400">
                <a:solidFill>
                  <a:schemeClr val="accent2"/>
                </a:solidFill>
              </a:rPr>
              <a:t>Turns filesystem quotas off.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chemeClr val="accent2"/>
                </a:solidFill>
              </a:rPr>
              <a:t>quotaon</a:t>
            </a:r>
            <a:r>
              <a:rPr lang="en-US" sz="2400">
                <a:solidFill>
                  <a:schemeClr val="accent2"/>
                </a:solidFill>
              </a:rPr>
              <a:t> Turns filesystem quotas on.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chemeClr val="accent2"/>
                </a:solidFill>
              </a:rPr>
              <a:t>quotacheck</a:t>
            </a:r>
            <a:r>
              <a:rPr lang="en-US" sz="2400">
                <a:solidFill>
                  <a:schemeClr val="accent2"/>
                </a:solidFill>
              </a:rPr>
              <a:t> Used to check a filesystem for usage, and update the quota.user file.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chemeClr val="accent2"/>
                </a:solidFill>
              </a:rPr>
              <a:t>edquota</a:t>
            </a:r>
            <a:r>
              <a:rPr lang="en-US" sz="2400">
                <a:solidFill>
                  <a:schemeClr val="accent2"/>
                </a:solidFill>
              </a:rPr>
              <a:t> Used to edit user or group quotas. (edquota &lt;username&gt;)</a:t>
            </a:r>
          </a:p>
          <a:p>
            <a:endParaRPr lang="en-US" sz="2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6805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>
                <a:solidFill>
                  <a:srgbClr val="E4005C"/>
                </a:solidFill>
              </a:rPr>
              <a:t>System Management Commands</a:t>
            </a:r>
            <a:endParaRPr lang="en-GB" sz="4000" b="1">
              <a:solidFill>
                <a:srgbClr val="E4005C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>
            <a:normAutofit/>
          </a:bodyPr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itchFamily="18" charset="0"/>
              </a:rPr>
              <a:t>Linux Commands</a:t>
            </a:r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381000" y="1906588"/>
            <a:ext cx="8096250" cy="431958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chemeClr val="accent2"/>
                </a:solidFill>
              </a:rPr>
              <a:t>su </a:t>
            </a:r>
            <a:r>
              <a:rPr lang="en-US" sz="2400">
                <a:solidFill>
                  <a:schemeClr val="accent2"/>
                </a:solidFill>
              </a:rPr>
              <a:t>Single user login. (su -)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chemeClr val="accent2"/>
                </a:solidFill>
              </a:rPr>
              <a:t>useradd </a:t>
            </a:r>
            <a:r>
              <a:rPr lang="en-US" sz="2400">
                <a:solidFill>
                  <a:schemeClr val="accent2"/>
                </a:solidFill>
              </a:rPr>
              <a:t>Create a new user or update default new user information. (useradd –g &lt;group&gt; -s &lt;shell&gt; -c &lt;comment&gt; –d &lt;home directory&gt; &lt;username&gt;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chemeClr val="accent2"/>
                </a:solidFill>
              </a:rPr>
              <a:t>userdel</a:t>
            </a:r>
            <a:r>
              <a:rPr lang="en-US" sz="2400">
                <a:solidFill>
                  <a:schemeClr val="accent2"/>
                </a:solidFill>
              </a:rPr>
              <a:t> Delete a user account and related files. (userdel &lt;user name&gt;)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chemeClr val="accent2"/>
                </a:solidFill>
              </a:rPr>
              <a:t>usermod</a:t>
            </a:r>
            <a:r>
              <a:rPr lang="en-US" sz="2400">
                <a:solidFill>
                  <a:schemeClr val="accent2"/>
                </a:solidFill>
              </a:rPr>
              <a:t> Modify a user account.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chemeClr val="accent2"/>
                </a:solidFill>
              </a:rPr>
              <a:t>users </a:t>
            </a:r>
            <a:r>
              <a:rPr lang="en-US" sz="2400">
                <a:solidFill>
                  <a:schemeClr val="accent2"/>
                </a:solidFill>
              </a:rPr>
              <a:t>Print the user names of users currently logged in.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chemeClr val="accent2"/>
                </a:solidFill>
              </a:rPr>
              <a:t>wall</a:t>
            </a:r>
            <a:r>
              <a:rPr lang="en-US" sz="2400">
                <a:solidFill>
                  <a:schemeClr val="accent2"/>
                </a:solidFill>
              </a:rPr>
              <a:t> Send a message to everybody's terminal. (wall “text message”)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chemeClr val="accent2"/>
                </a:solidFill>
              </a:rPr>
              <a:t>who</a:t>
            </a:r>
            <a:r>
              <a:rPr lang="en-US" sz="2400">
                <a:solidFill>
                  <a:schemeClr val="accent2"/>
                </a:solidFill>
              </a:rPr>
              <a:t> Display the users logged in.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chemeClr val="accent2"/>
                </a:solidFill>
              </a:rPr>
              <a:t>whoami</a:t>
            </a:r>
            <a:r>
              <a:rPr lang="en-US" sz="2400">
                <a:solidFill>
                  <a:schemeClr val="accent2"/>
                </a:solidFill>
              </a:rPr>
              <a:t> Print effective user id.</a:t>
            </a:r>
          </a:p>
        </p:txBody>
      </p:sp>
    </p:spTree>
    <p:extLst>
      <p:ext uri="{BB962C8B-B14F-4D97-AF65-F5344CB8AC3E}">
        <p14:creationId xmlns:p14="http://schemas.microsoft.com/office/powerpoint/2010/main" val="38845822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>
                <a:solidFill>
                  <a:srgbClr val="E4005C"/>
                </a:solidFill>
              </a:rPr>
              <a:t>System Management Commands</a:t>
            </a:r>
            <a:endParaRPr lang="en-GB" sz="4000" b="1">
              <a:solidFill>
                <a:srgbClr val="E4005C"/>
              </a:solidFill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itchFamily="18" charset="0"/>
              </a:rPr>
              <a:t>Linux Commands</a:t>
            </a:r>
          </a:p>
        </p:txBody>
      </p:sp>
      <p:sp>
        <p:nvSpPr>
          <p:cNvPr id="61449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906588"/>
            <a:ext cx="8020050" cy="4319587"/>
          </a:xfrm>
        </p:spPr>
        <p:txBody>
          <a:bodyPr/>
          <a:lstStyle/>
          <a:p>
            <a:pPr algn="just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r>
              <a:rPr lang="en-US" sz="2300" b="1">
                <a:solidFill>
                  <a:srgbClr val="000066"/>
                </a:solidFill>
              </a:rPr>
              <a:t>System Time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cal</a:t>
            </a:r>
            <a:r>
              <a:rPr lang="en-US" sz="2300">
                <a:solidFill>
                  <a:srgbClr val="000066"/>
                </a:solidFill>
              </a:rPr>
              <a:t> Calendar. (cal, cal 2005)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date</a:t>
            </a:r>
            <a:r>
              <a:rPr lang="en-US" sz="2300">
                <a:solidFill>
                  <a:srgbClr val="000066"/>
                </a:solidFill>
              </a:rPr>
              <a:t> Print or set the system date and time. (date, date MMDDhhmm[[CC]YY][.ss])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hwclock </a:t>
            </a:r>
            <a:r>
              <a:rPr lang="en-US" sz="2300">
                <a:solidFill>
                  <a:srgbClr val="000066"/>
                </a:solidFill>
              </a:rPr>
              <a:t>Set or read the hardware CMOS clock.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uptime</a:t>
            </a:r>
            <a:r>
              <a:rPr lang="en-US" sz="2300">
                <a:solidFill>
                  <a:srgbClr val="000066"/>
                </a:solidFill>
              </a:rPr>
              <a:t> Reports how long the system has been running.</a:t>
            </a:r>
          </a:p>
          <a:p>
            <a:endParaRPr lang="en-US" sz="23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0030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568325"/>
            <a:ext cx="8472487" cy="114458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>
                <a:solidFill>
                  <a:srgbClr val="E4005C"/>
                </a:solidFill>
              </a:rPr>
              <a:t>Linux Job &amp; Process Management</a:t>
            </a:r>
            <a:endParaRPr lang="en-GB" sz="4000" b="1">
              <a:solidFill>
                <a:srgbClr val="E4005C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>
            <a:normAutofit/>
          </a:bodyPr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itchFamily="18" charset="0"/>
              </a:rPr>
              <a:t>Linux Commands</a:t>
            </a:r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381000" y="1906588"/>
            <a:ext cx="8096250" cy="431958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r>
              <a:rPr lang="en-US" sz="2300" b="1">
                <a:solidFill>
                  <a:srgbClr val="000066"/>
                </a:solidFill>
              </a:rPr>
              <a:t>Linux Process Management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ps</a:t>
            </a:r>
            <a:r>
              <a:rPr lang="en-US" sz="2300">
                <a:solidFill>
                  <a:srgbClr val="000066"/>
                </a:solidFill>
              </a:rPr>
              <a:t> Get the status of one or more processes. 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rgbClr val="DF0587"/>
              </a:buClr>
              <a:buFont typeface="Wingdings" pitchFamily="2" charset="2"/>
              <a:buNone/>
            </a:pPr>
            <a:r>
              <a:rPr lang="en-US" sz="2300">
                <a:solidFill>
                  <a:srgbClr val="000066"/>
                </a:solidFill>
              </a:rPr>
              <a:t>    PPID-parent process ID ; PID-process ID </a:t>
            </a:r>
          </a:p>
          <a:p>
            <a:pPr lvl="1" algn="just">
              <a:lnSpc>
                <a:spcPct val="80000"/>
              </a:lnSpc>
              <a:spcBef>
                <a:spcPct val="40000"/>
              </a:spcBef>
              <a:buClr>
                <a:srgbClr val="DF0587"/>
              </a:buClr>
              <a:buFont typeface="Wingdings" pitchFamily="2" charset="2"/>
              <a:buNone/>
            </a:pPr>
            <a:r>
              <a:rPr lang="en-US" sz="2300">
                <a:solidFill>
                  <a:srgbClr val="000066"/>
                </a:solidFill>
              </a:rPr>
              <a:t>Eg: ps ax |more to see all processes including daemons</a:t>
            </a:r>
          </a:p>
          <a:p>
            <a:pPr lvl="1" algn="just">
              <a:lnSpc>
                <a:spcPct val="80000"/>
              </a:lnSpc>
              <a:spcBef>
                <a:spcPct val="40000"/>
              </a:spcBef>
              <a:buClr>
                <a:srgbClr val="DF0587"/>
              </a:buClr>
              <a:buFont typeface="Wingdings" pitchFamily="2" charset="2"/>
              <a:buNone/>
            </a:pPr>
            <a:r>
              <a:rPr lang="en-US" sz="2300">
                <a:solidFill>
                  <a:srgbClr val="000066"/>
                </a:solidFill>
              </a:rPr>
              <a:t>Eg : ps –ef | grep &lt;process&gt;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pstree</a:t>
            </a:r>
            <a:r>
              <a:rPr lang="en-US" sz="2300">
                <a:solidFill>
                  <a:srgbClr val="000066"/>
                </a:solidFill>
              </a:rPr>
              <a:t> Display the tree of running processes.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pgrep</a:t>
            </a:r>
            <a:r>
              <a:rPr lang="en-US" sz="2300">
                <a:solidFill>
                  <a:srgbClr val="000066"/>
                </a:solidFill>
              </a:rPr>
              <a:t> looks through the currently running processes and lists the  process  IDs which matches the selection criteria to stdout.All the criteria have to match.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top</a:t>
            </a:r>
            <a:r>
              <a:rPr lang="en-US" sz="2300">
                <a:solidFill>
                  <a:srgbClr val="000066"/>
                </a:solidFill>
              </a:rPr>
              <a:t> The  top program provides a dynamic real-time view of a running system. It can display system summary information as well as a  list  of  tasks currently  being managed by the Linux kernel</a:t>
            </a:r>
          </a:p>
        </p:txBody>
      </p:sp>
    </p:spTree>
    <p:extLst>
      <p:ext uri="{BB962C8B-B14F-4D97-AF65-F5344CB8AC3E}">
        <p14:creationId xmlns:p14="http://schemas.microsoft.com/office/powerpoint/2010/main" val="23513950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568325"/>
            <a:ext cx="8472487" cy="114458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>
                <a:solidFill>
                  <a:srgbClr val="E4005C"/>
                </a:solidFill>
              </a:rPr>
              <a:t>Linux Job &amp; Process Management</a:t>
            </a:r>
            <a:endParaRPr lang="en-GB" sz="4000" b="1">
              <a:solidFill>
                <a:srgbClr val="E4005C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itchFamily="18" charset="0"/>
              </a:rPr>
              <a:t>Linux Commands</a:t>
            </a:r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906588"/>
            <a:ext cx="8020050" cy="4319587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None/>
            </a:pPr>
            <a:r>
              <a:rPr lang="en-US" sz="2300" b="1">
                <a:solidFill>
                  <a:srgbClr val="000066"/>
                </a:solidFill>
              </a:rPr>
              <a:t>Linux Process Management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bg</a:t>
            </a:r>
            <a:r>
              <a:rPr lang="en-US" sz="2300">
                <a:solidFill>
                  <a:srgbClr val="000066"/>
                </a:solidFill>
              </a:rPr>
              <a:t> Starts a suspended process in the background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fg</a:t>
            </a:r>
            <a:r>
              <a:rPr lang="en-US" sz="2300">
                <a:solidFill>
                  <a:srgbClr val="000066"/>
                </a:solidFill>
              </a:rPr>
              <a:t> Starts a suspended process in the foreground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kill</a:t>
            </a:r>
            <a:r>
              <a:rPr lang="en-US" sz="2300">
                <a:solidFill>
                  <a:srgbClr val="000066"/>
                </a:solidFill>
              </a:rPr>
              <a:t> Ex: "kill 34" - Effect: Kill or stop the process with the process ID number 34.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killall</a:t>
            </a:r>
            <a:r>
              <a:rPr lang="en-US" sz="2300">
                <a:solidFill>
                  <a:srgbClr val="000066"/>
                </a:solidFill>
              </a:rPr>
              <a:t> Kill processes by name. Can check for and restart processes.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pid</a:t>
            </a:r>
            <a:r>
              <a:rPr lang="en-US" sz="2300">
                <a:solidFill>
                  <a:srgbClr val="000066"/>
                </a:solidFill>
              </a:rPr>
              <a:t> Find the process ID of a running program </a:t>
            </a:r>
          </a:p>
          <a:p>
            <a:endParaRPr lang="en-US" sz="23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372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68325"/>
            <a:ext cx="9144000" cy="114458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>
                <a:solidFill>
                  <a:srgbClr val="E4005C"/>
                </a:solidFill>
              </a:rPr>
              <a:t>Linux Network Configuration</a:t>
            </a:r>
            <a:endParaRPr lang="en-GB" b="1">
              <a:solidFill>
                <a:srgbClr val="E4005C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itchFamily="18" charset="0"/>
              </a:rPr>
              <a:t>Linux System Administration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381000" y="1906588"/>
            <a:ext cx="8096250" cy="4319587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 i="1">
                <a:solidFill>
                  <a:srgbClr val="000066"/>
                </a:solidFill>
              </a:rPr>
              <a:t>/etc/resolv.conf </a:t>
            </a:r>
            <a:r>
              <a:rPr lang="en-US" sz="2300" b="1">
                <a:solidFill>
                  <a:srgbClr val="000066"/>
                </a:solidFill>
              </a:rPr>
              <a:t>Tells the kernel which name server should be queried when a program asks to "resolve" an IP Address.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None/>
            </a:pPr>
            <a:r>
              <a:rPr lang="en-US" sz="1900">
                <a:solidFill>
                  <a:srgbClr val="000066"/>
                </a:solidFill>
              </a:rPr>
              <a:t>			nameserver 172.31.1.1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None/>
            </a:pPr>
            <a:r>
              <a:rPr lang="en-US" sz="1900">
                <a:solidFill>
                  <a:srgbClr val="000066"/>
                </a:solidFill>
              </a:rPr>
              <a:t>            		search cc.iitk.ac.in iitk.ac.in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 i="1">
                <a:solidFill>
                  <a:srgbClr val="000066"/>
                </a:solidFill>
              </a:rPr>
              <a:t>/etc/sysconfig/network </a:t>
            </a:r>
            <a:r>
              <a:rPr lang="en-US" sz="2300" b="1">
                <a:solidFill>
                  <a:srgbClr val="000066"/>
                </a:solidFill>
              </a:rPr>
              <a:t>Indicates networking is enabled (NETWORKING=yes) and provides information on hostname, gateway and nis domain.</a:t>
            </a:r>
          </a:p>
          <a:p>
            <a:pPr>
              <a:buFontTx/>
              <a:buNone/>
            </a:pPr>
            <a:r>
              <a:rPr lang="en-US" sz="1900">
                <a:solidFill>
                  <a:srgbClr val="000066"/>
                </a:solidFill>
              </a:rPr>
              <a:t>			NETWORKING=yes</a:t>
            </a:r>
          </a:p>
          <a:p>
            <a:pPr>
              <a:buFontTx/>
              <a:buNone/>
            </a:pPr>
            <a:r>
              <a:rPr lang="en-US" sz="1900">
                <a:solidFill>
                  <a:srgbClr val="000066"/>
                </a:solidFill>
              </a:rPr>
              <a:t>			HOSTNAME=webhome.cc.iitk.ac.in</a:t>
            </a:r>
          </a:p>
          <a:p>
            <a:pPr>
              <a:buFontTx/>
              <a:buNone/>
            </a:pPr>
            <a:r>
              <a:rPr lang="en-US" sz="1900">
                <a:solidFill>
                  <a:srgbClr val="000066"/>
                </a:solidFill>
              </a:rPr>
              <a:t>			NISDOMAIN=cc</a:t>
            </a:r>
          </a:p>
          <a:p>
            <a:pPr>
              <a:buFontTx/>
              <a:buNone/>
            </a:pPr>
            <a:r>
              <a:rPr lang="en-US" sz="1900">
                <a:solidFill>
                  <a:srgbClr val="000066"/>
                </a:solidFill>
              </a:rPr>
              <a:t>			GATEWAY=172.31.1.250</a:t>
            </a:r>
          </a:p>
        </p:txBody>
      </p:sp>
    </p:spTree>
    <p:extLst>
      <p:ext uri="{BB962C8B-B14F-4D97-AF65-F5344CB8AC3E}">
        <p14:creationId xmlns:p14="http://schemas.microsoft.com/office/powerpoint/2010/main" val="39766424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478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# 	(</a:t>
            </a:r>
            <a:r>
              <a:rPr lang="en-US" sz="3200" b="1" dirty="0"/>
              <a:t>Esc):</a:t>
            </a:r>
            <a:r>
              <a:rPr lang="en-US" sz="3200" b="1" dirty="0" err="1"/>
              <a:t>wq</a:t>
            </a:r>
            <a:r>
              <a:rPr lang="en-US" sz="3200" b="1" dirty="0"/>
              <a:t> </a:t>
            </a:r>
            <a:r>
              <a:rPr lang="en-US" sz="3200" dirty="0"/>
              <a:t>(for coming out from any file) </a:t>
            </a:r>
          </a:p>
          <a:p>
            <a:r>
              <a:rPr lang="en-US" sz="3200" dirty="0"/>
              <a:t># 	</a:t>
            </a:r>
            <a:r>
              <a:rPr lang="en-US" sz="3200" b="1" dirty="0" err="1"/>
              <a:t>useradd</a:t>
            </a:r>
            <a:r>
              <a:rPr lang="en-US" sz="3200" b="1" dirty="0"/>
              <a:t> username </a:t>
            </a:r>
            <a:r>
              <a:rPr lang="en-US" sz="3200" dirty="0"/>
              <a:t>(to create an user) </a:t>
            </a:r>
          </a:p>
          <a:p>
            <a:r>
              <a:rPr lang="en-US" sz="3200" dirty="0"/>
              <a:t># 	</a:t>
            </a:r>
            <a:r>
              <a:rPr lang="en-US" sz="3200" b="1" dirty="0" err="1"/>
              <a:t>passwd</a:t>
            </a:r>
            <a:r>
              <a:rPr lang="en-US" sz="3200" b="1" dirty="0"/>
              <a:t> username </a:t>
            </a:r>
            <a:r>
              <a:rPr lang="en-US" sz="3200" dirty="0"/>
              <a:t>(</a:t>
            </a:r>
            <a:r>
              <a:rPr lang="en-US" sz="2800" dirty="0"/>
              <a:t>to give password for that user) </a:t>
            </a:r>
            <a:endParaRPr lang="en-US" sz="3200" dirty="0"/>
          </a:p>
          <a:p>
            <a:r>
              <a:rPr lang="en-US" sz="3200" dirty="0"/>
              <a:t># 	</a:t>
            </a:r>
            <a:r>
              <a:rPr lang="en-US" sz="3200" b="1" dirty="0"/>
              <a:t>finger username </a:t>
            </a:r>
            <a:r>
              <a:rPr lang="en-US" sz="3200" dirty="0"/>
              <a:t>(to know info about user) </a:t>
            </a:r>
          </a:p>
          <a:p>
            <a:r>
              <a:rPr lang="en-US" sz="3200" dirty="0"/>
              <a:t># 	</a:t>
            </a:r>
            <a:r>
              <a:rPr lang="en-US" sz="3200" b="1" dirty="0" err="1"/>
              <a:t>rm</a:t>
            </a:r>
            <a:r>
              <a:rPr lang="en-US" sz="3200" b="1" dirty="0"/>
              <a:t> -f filename </a:t>
            </a:r>
            <a:r>
              <a:rPr lang="en-US" sz="3200" dirty="0"/>
              <a:t>(to delete a file) </a:t>
            </a:r>
          </a:p>
          <a:p>
            <a:r>
              <a:rPr lang="en-US" sz="3200" dirty="0"/>
              <a:t># 	</a:t>
            </a:r>
            <a:r>
              <a:rPr lang="en-US" sz="3200" b="1" dirty="0"/>
              <a:t>id -a username </a:t>
            </a:r>
            <a:r>
              <a:rPr lang="en-US" sz="3200" dirty="0"/>
              <a:t>(to know user id &amp; group id) </a:t>
            </a:r>
          </a:p>
          <a:p>
            <a:r>
              <a:rPr lang="en-US" sz="3200" dirty="0"/>
              <a:t># 	</a:t>
            </a:r>
            <a:r>
              <a:rPr lang="en-US" sz="3200" b="1" dirty="0" err="1"/>
              <a:t>groupadd</a:t>
            </a:r>
            <a:r>
              <a:rPr lang="en-US" sz="3200" b="1" dirty="0"/>
              <a:t> </a:t>
            </a:r>
            <a:r>
              <a:rPr lang="en-US" sz="3200" b="1" dirty="0" err="1"/>
              <a:t>groupname</a:t>
            </a:r>
            <a:r>
              <a:rPr lang="en-US" sz="3200" b="1" dirty="0"/>
              <a:t> </a:t>
            </a:r>
          </a:p>
          <a:p>
            <a:r>
              <a:rPr lang="en-US" sz="3200" b="1" dirty="0"/>
              <a:t>#	:set number </a:t>
            </a:r>
            <a:r>
              <a:rPr lang="en-US" sz="3200" dirty="0"/>
              <a:t>(firstly press esc)</a:t>
            </a:r>
            <a:r>
              <a:rPr lang="en-US" sz="3200" b="1" dirty="0"/>
              <a:t> </a:t>
            </a:r>
            <a:r>
              <a:rPr lang="en-US" sz="3200" dirty="0"/>
              <a:t>(for show the file line)</a:t>
            </a:r>
          </a:p>
          <a:p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0" y="152400"/>
            <a:ext cx="9144000" cy="609600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 LINUX COMMANDS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68325"/>
            <a:ext cx="9144000" cy="114458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800" b="1">
                <a:solidFill>
                  <a:srgbClr val="E4005C"/>
                </a:solidFill>
              </a:rPr>
              <a:t>Linux Network Configuration</a:t>
            </a:r>
            <a:endParaRPr lang="en-GB" sz="4800" b="1">
              <a:solidFill>
                <a:srgbClr val="E4005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itchFamily="18" charset="0"/>
              </a:rPr>
              <a:t>Linux System Administration</a:t>
            </a:r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381000" y="1906588"/>
            <a:ext cx="8096250" cy="4319587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 i="1">
                <a:solidFill>
                  <a:srgbClr val="000066"/>
                </a:solidFill>
              </a:rPr>
              <a:t>/etc/sysconfig/network-scripts/ifcfg-eth0 N</a:t>
            </a:r>
            <a:r>
              <a:rPr lang="en-US" sz="2300" b="1">
                <a:solidFill>
                  <a:srgbClr val="000066"/>
                </a:solidFill>
              </a:rPr>
              <a:t>etwork configurations like boot protocol (static/dhcp), ip address, netmask, network address, broadcast address etc.</a:t>
            </a:r>
          </a:p>
          <a:p>
            <a:pPr lvl="2">
              <a:buFontTx/>
              <a:buNone/>
            </a:pPr>
            <a:r>
              <a:rPr lang="en-US" sz="1800">
                <a:solidFill>
                  <a:srgbClr val="000066"/>
                </a:solidFill>
              </a:rPr>
              <a:t>DEVICE=eth0</a:t>
            </a:r>
          </a:p>
          <a:p>
            <a:pPr lvl="2">
              <a:buFontTx/>
              <a:buNone/>
            </a:pPr>
            <a:r>
              <a:rPr lang="en-US" sz="1800">
                <a:solidFill>
                  <a:srgbClr val="000066"/>
                </a:solidFill>
              </a:rPr>
              <a:t>ONBOOT=yes</a:t>
            </a:r>
          </a:p>
          <a:p>
            <a:pPr lvl="2">
              <a:buFontTx/>
              <a:buNone/>
            </a:pPr>
            <a:r>
              <a:rPr lang="en-US" sz="1800">
                <a:solidFill>
                  <a:srgbClr val="000066"/>
                </a:solidFill>
              </a:rPr>
              <a:t>BOOTPROTO=static</a:t>
            </a:r>
          </a:p>
          <a:p>
            <a:pPr lvl="2">
              <a:buFontTx/>
              <a:buNone/>
            </a:pPr>
            <a:r>
              <a:rPr lang="en-US" sz="1800">
                <a:solidFill>
                  <a:srgbClr val="000066"/>
                </a:solidFill>
              </a:rPr>
              <a:t>IPADDR=172.31.1.40</a:t>
            </a:r>
          </a:p>
          <a:p>
            <a:pPr lvl="2">
              <a:buFontTx/>
              <a:buNone/>
            </a:pPr>
            <a:r>
              <a:rPr lang="en-US" sz="1800">
                <a:solidFill>
                  <a:srgbClr val="000066"/>
                </a:solidFill>
              </a:rPr>
              <a:t>NETMASK=255.255.0.0</a:t>
            </a:r>
          </a:p>
          <a:p>
            <a:pPr lvl="2">
              <a:buFontTx/>
              <a:buNone/>
            </a:pPr>
            <a:r>
              <a:rPr lang="en-US" sz="1800">
                <a:solidFill>
                  <a:srgbClr val="000066"/>
                </a:solidFill>
              </a:rPr>
              <a:t>BROADCAST=172.31.255.255</a:t>
            </a:r>
          </a:p>
          <a:p>
            <a:pPr lvl="2">
              <a:buFontTx/>
              <a:buNone/>
            </a:pPr>
            <a:r>
              <a:rPr lang="en-US" sz="1800">
                <a:solidFill>
                  <a:srgbClr val="000066"/>
                </a:solidFill>
              </a:rPr>
              <a:t>NETWORK=172.31.0.0</a:t>
            </a:r>
          </a:p>
          <a:p>
            <a:pPr lvl="2">
              <a:buFontTx/>
              <a:buNone/>
            </a:pPr>
            <a:r>
              <a:rPr lang="en-US" sz="1800">
                <a:solidFill>
                  <a:srgbClr val="000066"/>
                </a:solidFill>
              </a:rPr>
              <a:t>GATEWAY=172.31.1.250</a:t>
            </a:r>
          </a:p>
        </p:txBody>
      </p:sp>
    </p:spTree>
    <p:extLst>
      <p:ext uri="{BB962C8B-B14F-4D97-AF65-F5344CB8AC3E}">
        <p14:creationId xmlns:p14="http://schemas.microsoft.com/office/powerpoint/2010/main" val="257054854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7" name="Picture 3" descr="8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76200"/>
            <a:ext cx="8915400" cy="6686550"/>
          </a:xfrm>
        </p:spPr>
      </p:pic>
    </p:spTree>
    <p:extLst>
      <p:ext uri="{BB962C8B-B14F-4D97-AF65-F5344CB8AC3E}">
        <p14:creationId xmlns:p14="http://schemas.microsoft.com/office/powerpoint/2010/main" val="336020940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>
                <a:solidFill>
                  <a:srgbClr val="E4005C"/>
                </a:solidFill>
              </a:rPr>
              <a:t>Scheduling Jobs: Cron</a:t>
            </a:r>
            <a:endParaRPr lang="en-GB" b="1">
              <a:solidFill>
                <a:srgbClr val="E4005C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itchFamily="18" charset="0"/>
              </a:rPr>
              <a:t>Linux System Administration</a:t>
            </a: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906588"/>
            <a:ext cx="8020050" cy="4319587"/>
          </a:xfrm>
        </p:spPr>
        <p:txBody>
          <a:bodyPr/>
          <a:lstStyle/>
          <a:p>
            <a:pPr algn="just">
              <a:spcBef>
                <a:spcPct val="50000"/>
              </a:spcBef>
              <a:buClr>
                <a:srgbClr val="E4005C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Cron is a program that enables you to execute a command, or a script with a sequence of commands, at a specified date, time or at set intervals. </a:t>
            </a:r>
          </a:p>
          <a:p>
            <a:pPr algn="just">
              <a:spcBef>
                <a:spcPct val="50000"/>
              </a:spcBef>
              <a:buClr>
                <a:srgbClr val="E4005C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Add the job script in /etc/cron.hourly or /etc/cron.daily or /etc/cron.weekly or /etc/cron.monthly to schedule a job</a:t>
            </a:r>
          </a:p>
          <a:p>
            <a:endParaRPr lang="en-US" sz="23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7499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>
                <a:solidFill>
                  <a:srgbClr val="E4005C"/>
                </a:solidFill>
              </a:rPr>
              <a:t>Scheduling Jobs: Cron</a:t>
            </a:r>
            <a:endParaRPr lang="en-GB" b="1">
              <a:solidFill>
                <a:srgbClr val="E4005C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>
            <a:normAutofit/>
          </a:bodyPr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itchFamily="18" charset="0"/>
              </a:rPr>
              <a:t>Linux System Administration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0" y="1752600"/>
            <a:ext cx="9144000" cy="4319588"/>
          </a:xfrm>
        </p:spPr>
        <p:txBody>
          <a:bodyPr>
            <a:normAutofit fontScale="92500"/>
          </a:bodyPr>
          <a:lstStyle/>
          <a:p>
            <a:pPr algn="just">
              <a:buClr>
                <a:srgbClr val="E4005C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Make an entry in /etc/crontab file to schedule a job (crontab -e) the format is </a:t>
            </a:r>
          </a:p>
          <a:p>
            <a:pPr algn="just">
              <a:buClr>
                <a:srgbClr val="E4005C"/>
              </a:buClr>
              <a:buFontTx/>
              <a:buNone/>
            </a:pPr>
            <a:r>
              <a:rPr lang="en-US" sz="2300">
                <a:solidFill>
                  <a:srgbClr val="000066"/>
                </a:solidFill>
              </a:rPr>
              <a:t>		* * * * *  command_to_execute</a:t>
            </a:r>
          </a:p>
          <a:p>
            <a:pPr algn="just">
              <a:buClr>
                <a:srgbClr val="E4005C"/>
              </a:buClr>
              <a:buFontTx/>
              <a:buNone/>
            </a:pPr>
            <a:r>
              <a:rPr lang="en-US" sz="2300">
                <a:solidFill>
                  <a:srgbClr val="000066"/>
                </a:solidFill>
              </a:rPr>
              <a:t>	 </a:t>
            </a:r>
            <a:r>
              <a:rPr lang="en-US" sz="2200">
                <a:solidFill>
                  <a:srgbClr val="000066"/>
                </a:solidFill>
              </a:rPr>
              <a:t>each star denotes Minute Hour Day_of_Month Month Day_of_Week </a:t>
            </a:r>
          </a:p>
          <a:p>
            <a:pPr>
              <a:buFontTx/>
              <a:buNone/>
            </a:pPr>
            <a:r>
              <a:rPr lang="en-US" sz="2300">
                <a:solidFill>
                  <a:srgbClr val="000066"/>
                </a:solidFill>
              </a:rPr>
              <a:t>		</a:t>
            </a:r>
            <a:r>
              <a:rPr lang="en-US" sz="2300" b="1">
                <a:solidFill>
                  <a:srgbClr val="000066"/>
                </a:solidFill>
              </a:rPr>
              <a:t>Minute</a:t>
            </a:r>
            <a:r>
              <a:rPr lang="en-US" sz="2300">
                <a:solidFill>
                  <a:srgbClr val="000066"/>
                </a:solidFill>
              </a:rPr>
              <a:t> = </a:t>
            </a:r>
            <a:r>
              <a:rPr lang="en-US" sz="1900">
                <a:solidFill>
                  <a:srgbClr val="000066"/>
                </a:solidFill>
              </a:rPr>
              <a:t>Minute of the hour, 00 to 59. * Will indicate   every minute </a:t>
            </a:r>
          </a:p>
          <a:p>
            <a:pPr>
              <a:buFontTx/>
              <a:buNone/>
            </a:pPr>
            <a:r>
              <a:rPr lang="en-US" sz="2300">
                <a:solidFill>
                  <a:srgbClr val="000066"/>
                </a:solidFill>
              </a:rPr>
              <a:t>		</a:t>
            </a:r>
            <a:r>
              <a:rPr lang="en-US" sz="2300" b="1">
                <a:solidFill>
                  <a:srgbClr val="000066"/>
                </a:solidFill>
              </a:rPr>
              <a:t>Hour</a:t>
            </a:r>
            <a:r>
              <a:rPr lang="en-US" sz="2300">
                <a:solidFill>
                  <a:srgbClr val="000066"/>
                </a:solidFill>
              </a:rPr>
              <a:t> = </a:t>
            </a:r>
            <a:r>
              <a:rPr lang="en-US" sz="1900">
                <a:solidFill>
                  <a:srgbClr val="000066"/>
                </a:solidFill>
              </a:rPr>
              <a:t>Hour of the day in 24-hour format, 00 to 23. * Will indicate </a:t>
            </a:r>
            <a:br>
              <a:rPr lang="en-US" sz="1900">
                <a:solidFill>
                  <a:srgbClr val="000066"/>
                </a:solidFill>
              </a:rPr>
            </a:br>
            <a:r>
              <a:rPr lang="en-US" sz="1900">
                <a:solidFill>
                  <a:srgbClr val="000066"/>
                </a:solidFill>
              </a:rPr>
              <a:t> every hour</a:t>
            </a:r>
            <a:r>
              <a:rPr lang="en-US" sz="2300">
                <a:solidFill>
                  <a:srgbClr val="000066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2300">
                <a:solidFill>
                  <a:srgbClr val="000066"/>
                </a:solidFill>
              </a:rPr>
              <a:t>		</a:t>
            </a:r>
            <a:r>
              <a:rPr lang="en-US" sz="2300" b="1">
                <a:solidFill>
                  <a:srgbClr val="000066"/>
                </a:solidFill>
              </a:rPr>
              <a:t>Day</a:t>
            </a:r>
            <a:r>
              <a:rPr lang="en-US" sz="2300">
                <a:solidFill>
                  <a:srgbClr val="000066"/>
                </a:solidFill>
              </a:rPr>
              <a:t> = </a:t>
            </a:r>
            <a:r>
              <a:rPr lang="en-US" sz="1900">
                <a:solidFill>
                  <a:srgbClr val="000066"/>
                </a:solidFill>
              </a:rPr>
              <a:t>Day of the month, 1 to 31. * Will indicate every day</a:t>
            </a:r>
            <a:r>
              <a:rPr lang="en-US" sz="2300">
                <a:solidFill>
                  <a:srgbClr val="000066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2300">
                <a:solidFill>
                  <a:srgbClr val="000066"/>
                </a:solidFill>
              </a:rPr>
              <a:t>		</a:t>
            </a:r>
            <a:r>
              <a:rPr lang="en-US" sz="2300" b="1">
                <a:solidFill>
                  <a:srgbClr val="000066"/>
                </a:solidFill>
              </a:rPr>
              <a:t>Month</a:t>
            </a:r>
            <a:r>
              <a:rPr lang="en-US" sz="2300">
                <a:solidFill>
                  <a:srgbClr val="000066"/>
                </a:solidFill>
              </a:rPr>
              <a:t> = </a:t>
            </a:r>
            <a:r>
              <a:rPr lang="en-US" sz="1900">
                <a:solidFill>
                  <a:srgbClr val="000066"/>
                </a:solidFill>
              </a:rPr>
              <a:t>Month of the year, 1 to 12. * Will indicate every month </a:t>
            </a:r>
          </a:p>
          <a:p>
            <a:pPr>
              <a:buFontTx/>
              <a:buNone/>
            </a:pPr>
            <a:r>
              <a:rPr lang="en-US" sz="2300">
                <a:solidFill>
                  <a:srgbClr val="000066"/>
                </a:solidFill>
              </a:rPr>
              <a:t>		</a:t>
            </a:r>
            <a:r>
              <a:rPr lang="en-US" sz="2300" b="1">
                <a:solidFill>
                  <a:srgbClr val="000066"/>
                </a:solidFill>
              </a:rPr>
              <a:t>Day </a:t>
            </a:r>
            <a:r>
              <a:rPr lang="en-US" sz="2300">
                <a:solidFill>
                  <a:srgbClr val="000066"/>
                </a:solidFill>
              </a:rPr>
              <a:t>= </a:t>
            </a:r>
            <a:r>
              <a:rPr lang="en-US" sz="1900">
                <a:solidFill>
                  <a:srgbClr val="000066"/>
                </a:solidFill>
              </a:rPr>
              <a:t>Day of the week, 3 chars - sun, mon, tue, or numeric (0=sun, 1=mon etc).... * Will indicate every day</a:t>
            </a:r>
            <a:r>
              <a:rPr lang="en-US" sz="2300">
                <a:solidFill>
                  <a:srgbClr val="000066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2300">
                <a:solidFill>
                  <a:srgbClr val="000066"/>
                </a:solidFill>
              </a:rPr>
              <a:t>		</a:t>
            </a:r>
            <a:r>
              <a:rPr lang="en-US" sz="2300" b="1">
                <a:solidFill>
                  <a:srgbClr val="000066"/>
                </a:solidFill>
              </a:rPr>
              <a:t>Task </a:t>
            </a:r>
            <a:r>
              <a:rPr lang="en-US" sz="2300">
                <a:solidFill>
                  <a:srgbClr val="000066"/>
                </a:solidFill>
              </a:rPr>
              <a:t>= </a:t>
            </a:r>
            <a:r>
              <a:rPr lang="en-US" sz="1900">
                <a:solidFill>
                  <a:srgbClr val="000066"/>
                </a:solidFill>
              </a:rPr>
              <a:t>The command you want to execute</a:t>
            </a:r>
          </a:p>
        </p:txBody>
      </p:sp>
    </p:spTree>
    <p:extLst>
      <p:ext uri="{BB962C8B-B14F-4D97-AF65-F5344CB8AC3E}">
        <p14:creationId xmlns:p14="http://schemas.microsoft.com/office/powerpoint/2010/main" val="116312210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>
                <a:solidFill>
                  <a:srgbClr val="E4005C"/>
                </a:solidFill>
              </a:rPr>
              <a:t>Backup &amp; Restore</a:t>
            </a:r>
            <a:endParaRPr lang="en-GB" b="1">
              <a:solidFill>
                <a:srgbClr val="E4005C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itchFamily="18" charset="0"/>
              </a:rPr>
              <a:t>Linux System Administration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 dirty="0">
                <a:solidFill>
                  <a:srgbClr val="000066"/>
                </a:solidFill>
              </a:rPr>
              <a:t>Backup the user area or configuration file</a:t>
            </a:r>
          </a:p>
          <a:p>
            <a:pPr algn="just"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 dirty="0">
                <a:solidFill>
                  <a:srgbClr val="000066"/>
                </a:solidFill>
              </a:rPr>
              <a:t>Use tar to take backup on a different disk or tape</a:t>
            </a:r>
          </a:p>
          <a:p>
            <a:pPr algn="just"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 dirty="0">
                <a:solidFill>
                  <a:srgbClr val="000066"/>
                </a:solidFill>
              </a:rPr>
              <a:t>Backup can be scheduled using </a:t>
            </a:r>
            <a:r>
              <a:rPr lang="en-US" sz="2300" b="1" dirty="0" err="1">
                <a:solidFill>
                  <a:srgbClr val="000066"/>
                </a:solidFill>
              </a:rPr>
              <a:t>cron</a:t>
            </a:r>
            <a:endParaRPr lang="en-US" sz="2300" b="1" dirty="0">
              <a:solidFill>
                <a:srgbClr val="000066"/>
              </a:solidFill>
            </a:endParaRPr>
          </a:p>
          <a:p>
            <a:pPr algn="just"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 dirty="0">
                <a:solidFill>
                  <a:srgbClr val="000066"/>
                </a:solidFill>
              </a:rPr>
              <a:t>Backup: tar –</a:t>
            </a:r>
            <a:r>
              <a:rPr lang="en-US" sz="2300" b="1" dirty="0" err="1">
                <a:solidFill>
                  <a:srgbClr val="000066"/>
                </a:solidFill>
              </a:rPr>
              <a:t>zcvf</a:t>
            </a:r>
            <a:r>
              <a:rPr lang="en-US" sz="2300" b="1" dirty="0">
                <a:solidFill>
                  <a:srgbClr val="000066"/>
                </a:solidFill>
              </a:rPr>
              <a:t> &lt;tar filename&gt; &lt;Directory Tree to be </a:t>
            </a:r>
            <a:r>
              <a:rPr lang="en-US" sz="2300" b="1" dirty="0" err="1">
                <a:solidFill>
                  <a:srgbClr val="000066"/>
                </a:solidFill>
              </a:rPr>
              <a:t>backedup</a:t>
            </a:r>
            <a:r>
              <a:rPr lang="en-US" sz="2300" b="1" dirty="0">
                <a:solidFill>
                  <a:srgbClr val="000066"/>
                </a:solidFill>
              </a:rPr>
              <a:t>&gt;</a:t>
            </a:r>
          </a:p>
          <a:p>
            <a:pPr algn="just"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 dirty="0">
                <a:solidFill>
                  <a:srgbClr val="000066"/>
                </a:solidFill>
              </a:rPr>
              <a:t>Restore: tar –</a:t>
            </a:r>
            <a:r>
              <a:rPr lang="en-US" sz="2300" b="1" dirty="0" err="1">
                <a:solidFill>
                  <a:srgbClr val="000066"/>
                </a:solidFill>
              </a:rPr>
              <a:t>zxvf</a:t>
            </a:r>
            <a:r>
              <a:rPr lang="en-US" sz="2300" b="1" dirty="0">
                <a:solidFill>
                  <a:srgbClr val="000066"/>
                </a:solidFill>
              </a:rPr>
              <a:t> &lt;tar filename&gt; &lt;file to be recovered&gt;</a:t>
            </a:r>
          </a:p>
          <a:p>
            <a:pPr algn="just"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 dirty="0">
                <a:solidFill>
                  <a:srgbClr val="000066"/>
                </a:solidFill>
              </a:rPr>
              <a:t>Backup should be occasionally checked by restoring it</a:t>
            </a:r>
          </a:p>
          <a:p>
            <a:pPr algn="just"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 dirty="0">
                <a:solidFill>
                  <a:srgbClr val="000066"/>
                </a:solidFill>
              </a:rPr>
              <a:t>Backup Policy: Full Backup every weekly/fortnightly and incremental backup every day</a:t>
            </a:r>
          </a:p>
        </p:txBody>
      </p:sp>
    </p:spTree>
    <p:extLst>
      <p:ext uri="{BB962C8B-B14F-4D97-AF65-F5344CB8AC3E}">
        <p14:creationId xmlns:p14="http://schemas.microsoft.com/office/powerpoint/2010/main" val="113830280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>
                <a:solidFill>
                  <a:srgbClr val="E4005C"/>
                </a:solidFill>
              </a:rPr>
              <a:t>Adding &amp; Removing Software</a:t>
            </a:r>
            <a:endParaRPr lang="en-GB" b="1">
              <a:solidFill>
                <a:srgbClr val="E4005C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>
            <a:normAutofit/>
          </a:bodyPr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itchFamily="18" charset="0"/>
              </a:rPr>
              <a:t>Linux System Administration</a:t>
            </a:r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381000" y="1524000"/>
            <a:ext cx="8096250" cy="46259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 dirty="0">
                <a:solidFill>
                  <a:srgbClr val="000066"/>
                </a:solidFill>
              </a:rPr>
              <a:t>Download a binary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 dirty="0">
                <a:solidFill>
                  <a:srgbClr val="000066"/>
                </a:solidFill>
              </a:rPr>
              <a:t>Download the source code and compile on the system (download, </a:t>
            </a:r>
            <a:r>
              <a:rPr lang="en-US" sz="2300" b="1" dirty="0" err="1">
                <a:solidFill>
                  <a:srgbClr val="000066"/>
                </a:solidFill>
              </a:rPr>
              <a:t>untar</a:t>
            </a:r>
            <a:r>
              <a:rPr lang="en-US" sz="2300" b="1" dirty="0">
                <a:solidFill>
                  <a:srgbClr val="000066"/>
                </a:solidFill>
              </a:rPr>
              <a:t>, configure, make, make install, make uninstall)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 dirty="0">
                <a:solidFill>
                  <a:srgbClr val="000066"/>
                </a:solidFill>
              </a:rPr>
              <a:t>Use RPM - </a:t>
            </a:r>
            <a:r>
              <a:rPr lang="en-US" sz="2300" b="1" dirty="0" err="1">
                <a:solidFill>
                  <a:srgbClr val="000066"/>
                </a:solidFill>
              </a:rPr>
              <a:t>Redhat</a:t>
            </a:r>
            <a:r>
              <a:rPr lang="en-US" sz="2300" b="1" dirty="0">
                <a:solidFill>
                  <a:srgbClr val="000066"/>
                </a:solidFill>
              </a:rPr>
              <a:t> Package Manager and install </a:t>
            </a:r>
            <a:r>
              <a:rPr lang="en-US" sz="2300" b="1" dirty="0" err="1">
                <a:solidFill>
                  <a:srgbClr val="000066"/>
                </a:solidFill>
              </a:rPr>
              <a:t>rpms</a:t>
            </a:r>
            <a:endParaRPr lang="en-US" sz="2300" b="1" dirty="0">
              <a:solidFill>
                <a:srgbClr val="000066"/>
              </a:solidFill>
            </a:endParaRP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 dirty="0">
                <a:solidFill>
                  <a:srgbClr val="000066"/>
                </a:solidFill>
              </a:rPr>
              <a:t> </a:t>
            </a:r>
            <a:r>
              <a:rPr lang="en-US" sz="2300" b="1" dirty="0">
                <a:solidFill>
                  <a:srgbClr val="000066"/>
                </a:solidFill>
                <a:hlinkClick r:id="rId4"/>
              </a:rPr>
              <a:t>www.rpmseek.com</a:t>
            </a:r>
            <a:r>
              <a:rPr lang="en-US" sz="2300" b="1" dirty="0">
                <a:solidFill>
                  <a:srgbClr val="000066"/>
                </a:solidFill>
              </a:rPr>
              <a:t> &amp; </a:t>
            </a:r>
            <a:r>
              <a:rPr lang="en-US" sz="2300" b="1" dirty="0">
                <a:solidFill>
                  <a:srgbClr val="000066"/>
                </a:solidFill>
                <a:hlinkClick r:id="rId5"/>
              </a:rPr>
              <a:t>www.rpmfind.net</a:t>
            </a:r>
            <a:r>
              <a:rPr lang="en-US" sz="2300" b="1" dirty="0">
                <a:solidFill>
                  <a:srgbClr val="000066"/>
                </a:solidFill>
              </a:rPr>
              <a:t> can be used to search and download </a:t>
            </a:r>
            <a:r>
              <a:rPr lang="en-US" sz="2300" b="1" dirty="0" err="1">
                <a:solidFill>
                  <a:srgbClr val="000066"/>
                </a:solidFill>
              </a:rPr>
              <a:t>rpms</a:t>
            </a:r>
            <a:r>
              <a:rPr lang="en-US" sz="2300" b="1" dirty="0">
                <a:solidFill>
                  <a:srgbClr val="000066"/>
                </a:solidFill>
              </a:rPr>
              <a:t> (i386 Binary RPMs or SRC RPMs)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 dirty="0">
                <a:solidFill>
                  <a:srgbClr val="FF0000"/>
                </a:solidFill>
              </a:rPr>
              <a:t>For Binary </a:t>
            </a:r>
            <a:r>
              <a:rPr lang="en-US" sz="2300" b="1" dirty="0" err="1">
                <a:solidFill>
                  <a:srgbClr val="FF0000"/>
                </a:solidFill>
              </a:rPr>
              <a:t>rpms</a:t>
            </a:r>
            <a:r>
              <a:rPr lang="en-US" sz="2300" b="1" dirty="0">
                <a:solidFill>
                  <a:srgbClr val="FF0000"/>
                </a:solidFill>
              </a:rPr>
              <a:t>: rpm [options] rpm-file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None/>
            </a:pPr>
            <a:r>
              <a:rPr lang="en-US" sz="2300" b="1" dirty="0">
                <a:solidFill>
                  <a:srgbClr val="FF0000"/>
                </a:solidFill>
              </a:rPr>
              <a:t>	(rpm –</a:t>
            </a:r>
            <a:r>
              <a:rPr lang="en-US" sz="2300" b="1" dirty="0" err="1">
                <a:solidFill>
                  <a:srgbClr val="FF0000"/>
                </a:solidFill>
              </a:rPr>
              <a:t>qa</a:t>
            </a:r>
            <a:r>
              <a:rPr lang="en-US" sz="2300" b="1" dirty="0">
                <a:solidFill>
                  <a:srgbClr val="FF0000"/>
                </a:solidFill>
              </a:rPr>
              <a:t>, rpm –</a:t>
            </a:r>
            <a:r>
              <a:rPr lang="en-US" sz="2300" b="1" dirty="0" err="1">
                <a:solidFill>
                  <a:srgbClr val="FF0000"/>
                </a:solidFill>
              </a:rPr>
              <a:t>ivh</a:t>
            </a:r>
            <a:r>
              <a:rPr lang="en-US" sz="2300" b="1" dirty="0">
                <a:solidFill>
                  <a:srgbClr val="FF0000"/>
                </a:solidFill>
              </a:rPr>
              <a:t>, rpm –</a:t>
            </a:r>
            <a:r>
              <a:rPr lang="en-US" sz="2300" b="1" dirty="0" err="1">
                <a:solidFill>
                  <a:srgbClr val="FF0000"/>
                </a:solidFill>
              </a:rPr>
              <a:t>Uvh</a:t>
            </a:r>
            <a:r>
              <a:rPr lang="en-US" sz="2300" b="1" dirty="0">
                <a:solidFill>
                  <a:srgbClr val="FF0000"/>
                </a:solidFill>
              </a:rPr>
              <a:t>, rpm -e)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None/>
            </a:pPr>
            <a:r>
              <a:rPr lang="en-US" sz="2300" b="1" dirty="0">
                <a:solidFill>
                  <a:srgbClr val="FF0000"/>
                </a:solidFill>
              </a:rPr>
              <a:t>	Where -q= query, -a= all, -</a:t>
            </a:r>
            <a:r>
              <a:rPr lang="en-US" sz="2300" b="1" dirty="0" err="1">
                <a:solidFill>
                  <a:srgbClr val="FF0000"/>
                </a:solidFill>
              </a:rPr>
              <a:t>i</a:t>
            </a:r>
            <a:r>
              <a:rPr lang="en-US" sz="2300" b="1" dirty="0">
                <a:solidFill>
                  <a:srgbClr val="FF0000"/>
                </a:solidFill>
              </a:rPr>
              <a:t>=install, -v=</a:t>
            </a:r>
            <a:r>
              <a:rPr lang="en-US" sz="2300" b="1" dirty="0" err="1">
                <a:solidFill>
                  <a:srgbClr val="FF0000"/>
                </a:solidFill>
              </a:rPr>
              <a:t>verbrose</a:t>
            </a:r>
            <a:r>
              <a:rPr lang="en-US" sz="2300" b="1" dirty="0">
                <a:solidFill>
                  <a:srgbClr val="FF0000"/>
                </a:solidFill>
              </a:rPr>
              <a:t>, -U= upgrade, -h= hash, -e= erase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 dirty="0">
                <a:solidFill>
                  <a:srgbClr val="000066"/>
                </a:solidFill>
              </a:rPr>
              <a:t>For Source </a:t>
            </a:r>
            <a:r>
              <a:rPr lang="en-US" sz="2300" b="1" dirty="0" err="1">
                <a:solidFill>
                  <a:srgbClr val="000066"/>
                </a:solidFill>
              </a:rPr>
              <a:t>rpms</a:t>
            </a:r>
            <a:r>
              <a:rPr lang="en-US" sz="2300" b="1" dirty="0">
                <a:solidFill>
                  <a:srgbClr val="000066"/>
                </a:solidFill>
              </a:rPr>
              <a:t>: </a:t>
            </a:r>
            <a:r>
              <a:rPr lang="en-US" sz="2300" b="1" dirty="0" err="1">
                <a:solidFill>
                  <a:srgbClr val="000066"/>
                </a:solidFill>
              </a:rPr>
              <a:t>rpmbuild</a:t>
            </a:r>
            <a:r>
              <a:rPr lang="en-US" sz="2300" b="1" dirty="0">
                <a:solidFill>
                  <a:srgbClr val="000066"/>
                </a:solidFill>
              </a:rPr>
              <a:t> –rebuild rpm-source-file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itchFamily="2" charset="2"/>
              <a:buNone/>
            </a:pPr>
            <a:r>
              <a:rPr lang="en-US" sz="2300" b="1" dirty="0">
                <a:solidFill>
                  <a:srgbClr val="000066"/>
                </a:solidFill>
              </a:rPr>
              <a:t>	Compiled binary </a:t>
            </a:r>
            <a:r>
              <a:rPr lang="en-US" sz="2300" b="1" dirty="0" err="1">
                <a:solidFill>
                  <a:srgbClr val="000066"/>
                </a:solidFill>
              </a:rPr>
              <a:t>rpms</a:t>
            </a:r>
            <a:r>
              <a:rPr lang="en-US" sz="2300" b="1" dirty="0">
                <a:solidFill>
                  <a:srgbClr val="000066"/>
                </a:solidFill>
              </a:rPr>
              <a:t> will be available at /</a:t>
            </a:r>
            <a:r>
              <a:rPr lang="en-US" sz="2300" b="1" dirty="0" err="1">
                <a:solidFill>
                  <a:srgbClr val="000066"/>
                </a:solidFill>
              </a:rPr>
              <a:t>usr</a:t>
            </a:r>
            <a:r>
              <a:rPr lang="en-US" sz="2300" b="1" dirty="0">
                <a:solidFill>
                  <a:srgbClr val="000066"/>
                </a:solidFill>
              </a:rPr>
              <a:t>/</a:t>
            </a:r>
            <a:r>
              <a:rPr lang="en-US" sz="2300" b="1" dirty="0" err="1">
                <a:solidFill>
                  <a:srgbClr val="000066"/>
                </a:solidFill>
              </a:rPr>
              <a:t>src</a:t>
            </a:r>
            <a:r>
              <a:rPr lang="en-US" sz="2300" b="1" dirty="0">
                <a:solidFill>
                  <a:srgbClr val="000066"/>
                </a:solidFill>
              </a:rPr>
              <a:t>/</a:t>
            </a:r>
            <a:r>
              <a:rPr lang="en-US" sz="2300" b="1" dirty="0" err="1">
                <a:solidFill>
                  <a:srgbClr val="000066"/>
                </a:solidFill>
              </a:rPr>
              <a:t>redhat</a:t>
            </a:r>
            <a:r>
              <a:rPr lang="en-US" sz="2300" b="1" dirty="0">
                <a:solidFill>
                  <a:srgbClr val="000066"/>
                </a:solidFill>
              </a:rPr>
              <a:t>/RPMS/i386 which can be installed</a:t>
            </a:r>
          </a:p>
        </p:txBody>
      </p:sp>
    </p:spTree>
    <p:extLst>
      <p:ext uri="{BB962C8B-B14F-4D97-AF65-F5344CB8AC3E}">
        <p14:creationId xmlns:p14="http://schemas.microsoft.com/office/powerpoint/2010/main" val="143904893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">
            <a:off x="609600" y="983673"/>
            <a:ext cx="8114937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8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118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152400"/>
            <a:ext cx="9144000" cy="609600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BASIC LINUX COMMANDS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166843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# 	</a:t>
            </a:r>
            <a:r>
              <a:rPr lang="en-US" sz="2800" b="1" dirty="0"/>
              <a:t>cp</a:t>
            </a:r>
            <a:r>
              <a:rPr lang="en-US" sz="2800" dirty="0"/>
              <a:t> source destination (to copy something) </a:t>
            </a:r>
          </a:p>
          <a:p>
            <a:r>
              <a:rPr lang="en-US" sz="2800" dirty="0"/>
              <a:t># 	</a:t>
            </a:r>
            <a:r>
              <a:rPr lang="en-US" sz="2800" b="1" dirty="0" err="1"/>
              <a:t>userdel</a:t>
            </a:r>
            <a:r>
              <a:rPr lang="en-US" sz="2800" b="1" dirty="0"/>
              <a:t> -r username </a:t>
            </a:r>
            <a:r>
              <a:rPr lang="en-US" sz="2800" dirty="0"/>
              <a:t>(to delete user) </a:t>
            </a:r>
          </a:p>
          <a:p>
            <a:r>
              <a:rPr lang="en-US" sz="2800" dirty="0"/>
              <a:t># 	</a:t>
            </a:r>
            <a:r>
              <a:rPr lang="en-US" sz="2800" b="1" dirty="0" err="1"/>
              <a:t>userdel</a:t>
            </a:r>
            <a:r>
              <a:rPr lang="en-US" sz="2800" b="1" dirty="0"/>
              <a:t> -</a:t>
            </a:r>
            <a:r>
              <a:rPr lang="en-US" sz="2800" b="1" dirty="0" err="1"/>
              <a:t>rf</a:t>
            </a:r>
            <a:r>
              <a:rPr lang="en-US" sz="2800" b="1" dirty="0"/>
              <a:t> username </a:t>
            </a:r>
            <a:r>
              <a:rPr lang="en-US" sz="2800" dirty="0"/>
              <a:t>(to delete user forcefully) </a:t>
            </a:r>
          </a:p>
          <a:p>
            <a:r>
              <a:rPr lang="en-US" sz="2800" dirty="0"/>
              <a:t># 	</a:t>
            </a:r>
            <a:r>
              <a:rPr lang="en-US" sz="2800" b="1" dirty="0"/>
              <a:t>hostname </a:t>
            </a:r>
            <a:r>
              <a:rPr lang="en-US" sz="2800" dirty="0"/>
              <a:t>(to know host) </a:t>
            </a:r>
          </a:p>
          <a:p>
            <a:r>
              <a:rPr lang="en-US" sz="2800" dirty="0"/>
              <a:t># 	</a:t>
            </a:r>
            <a:r>
              <a:rPr lang="en-US" sz="2800" b="1" dirty="0" err="1"/>
              <a:t>df</a:t>
            </a:r>
            <a:r>
              <a:rPr lang="en-US" sz="2800" b="1" dirty="0"/>
              <a:t> -h </a:t>
            </a:r>
            <a:r>
              <a:rPr lang="en-US" sz="2800" dirty="0"/>
              <a:t>(to see partition) </a:t>
            </a:r>
          </a:p>
          <a:p>
            <a:r>
              <a:rPr lang="en-US" sz="2800" dirty="0"/>
              <a:t># 	</a:t>
            </a:r>
            <a:r>
              <a:rPr lang="en-US" sz="2800" b="1" dirty="0" err="1"/>
              <a:t>fdisk</a:t>
            </a:r>
            <a:r>
              <a:rPr lang="en-US" sz="2800" b="1" dirty="0"/>
              <a:t> -l </a:t>
            </a:r>
            <a:r>
              <a:rPr lang="en-US" sz="2800" dirty="0"/>
              <a:t>(to see device &amp; partition </a:t>
            </a:r>
          </a:p>
          <a:p>
            <a:r>
              <a:rPr lang="en-US" sz="2800" dirty="0"/>
              <a:t># 	</a:t>
            </a:r>
            <a:r>
              <a:rPr lang="en-US" sz="2800" b="1" dirty="0"/>
              <a:t>setup</a:t>
            </a:r>
            <a:r>
              <a:rPr lang="en-US" sz="2800" dirty="0"/>
              <a:t> (different type of configuration) </a:t>
            </a:r>
          </a:p>
          <a:p>
            <a:r>
              <a:rPr lang="en-US" sz="2800" dirty="0"/>
              <a:t># 	</a:t>
            </a:r>
            <a:r>
              <a:rPr lang="en-US" sz="2800" b="1" dirty="0" err="1"/>
              <a:t>ifconfig</a:t>
            </a:r>
            <a:r>
              <a:rPr lang="en-US" sz="2800" dirty="0"/>
              <a:t> (to know </a:t>
            </a:r>
            <a:r>
              <a:rPr lang="en-US" sz="2800" dirty="0" err="1"/>
              <a:t>ip</a:t>
            </a:r>
            <a:r>
              <a:rPr lang="en-US" sz="2800" dirty="0"/>
              <a:t>) </a:t>
            </a:r>
          </a:p>
          <a:p>
            <a:r>
              <a:rPr lang="en-US" sz="2800" dirty="0"/>
              <a:t># 	</a:t>
            </a:r>
            <a:r>
              <a:rPr lang="en-US" sz="2800" b="1" dirty="0"/>
              <a:t>yum install </a:t>
            </a:r>
            <a:r>
              <a:rPr lang="en-US" sz="2800" b="1" dirty="0" err="1"/>
              <a:t>packagename</a:t>
            </a:r>
            <a:r>
              <a:rPr lang="en-US" sz="2800" b="1" dirty="0"/>
              <a:t>* -y </a:t>
            </a:r>
            <a:r>
              <a:rPr lang="en-US" sz="2800" dirty="0"/>
              <a:t>(to install any package) </a:t>
            </a:r>
          </a:p>
          <a:p>
            <a:r>
              <a:rPr lang="en-US" sz="2800" dirty="0"/>
              <a:t># 	</a:t>
            </a:r>
            <a:r>
              <a:rPr lang="en-US" sz="2800" b="1" dirty="0"/>
              <a:t>init 6</a:t>
            </a:r>
            <a:r>
              <a:rPr lang="en-US" sz="2800" dirty="0"/>
              <a:t> (System restart) </a:t>
            </a:r>
          </a:p>
          <a:p>
            <a:r>
              <a:rPr lang="en-US" sz="2800" dirty="0"/>
              <a:t># 	</a:t>
            </a:r>
            <a:r>
              <a:rPr lang="en-US" sz="2800" b="1" dirty="0"/>
              <a:t>init 0</a:t>
            </a:r>
            <a:r>
              <a:rPr lang="en-US" sz="2800" dirty="0"/>
              <a:t> (System shutdown)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>
                <a:solidFill>
                  <a:srgbClr val="E4005C"/>
                </a:solidFill>
              </a:rPr>
              <a:t>Linux Filesystem Management</a:t>
            </a:r>
            <a:endParaRPr lang="en-GB" b="1">
              <a:solidFill>
                <a:srgbClr val="E4005C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itchFamily="18" charset="0"/>
              </a:rPr>
              <a:t>Linux Commands</a:t>
            </a: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906588"/>
            <a:ext cx="8020050" cy="4319587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badblocks</a:t>
            </a:r>
            <a:r>
              <a:rPr lang="en-US" sz="2300">
                <a:solidFill>
                  <a:srgbClr val="000066"/>
                </a:solidFill>
              </a:rPr>
              <a:t> Used to search a disk or partition for badblocks. (</a:t>
            </a:r>
            <a:r>
              <a:rPr lang="en-US" sz="2300" i="1">
                <a:solidFill>
                  <a:srgbClr val="000066"/>
                </a:solidFill>
              </a:rPr>
              <a:t>badblocks device</a:t>
            </a:r>
            <a:r>
              <a:rPr lang="en-US" sz="2300">
                <a:solidFill>
                  <a:srgbClr val="000066"/>
                </a:solidFill>
              </a:rPr>
              <a:t>) (badblocks hda)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df</a:t>
            </a:r>
            <a:r>
              <a:rPr lang="en-US" sz="2300">
                <a:solidFill>
                  <a:srgbClr val="000066"/>
                </a:solidFill>
              </a:rPr>
              <a:t> Shows the disk free space on one or more filesystems. (</a:t>
            </a:r>
            <a:r>
              <a:rPr lang="en-US" sz="2300" i="1">
                <a:solidFill>
                  <a:srgbClr val="000066"/>
                </a:solidFill>
              </a:rPr>
              <a:t>df –k, df -h</a:t>
            </a:r>
            <a:r>
              <a:rPr lang="en-US" sz="2300">
                <a:solidFill>
                  <a:srgbClr val="000066"/>
                </a:solidFill>
              </a:rPr>
              <a:t>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du </a:t>
            </a:r>
            <a:r>
              <a:rPr lang="en-US" sz="2300">
                <a:solidFill>
                  <a:srgbClr val="000066"/>
                </a:solidFill>
              </a:rPr>
              <a:t>Shows how much disk space a directory and all its files contain. (</a:t>
            </a:r>
            <a:r>
              <a:rPr lang="en-US" sz="2300" i="1">
                <a:solidFill>
                  <a:srgbClr val="000066"/>
                </a:solidFill>
              </a:rPr>
              <a:t>du &lt;directory&gt;,</a:t>
            </a:r>
            <a:r>
              <a:rPr lang="en-US" sz="2300">
                <a:solidFill>
                  <a:srgbClr val="000066"/>
                </a:solidFill>
              </a:rPr>
              <a:t> </a:t>
            </a:r>
            <a:r>
              <a:rPr lang="en-US" sz="2300" i="1">
                <a:solidFill>
                  <a:srgbClr val="000066"/>
                </a:solidFill>
              </a:rPr>
              <a:t>du –sk &lt;directory&gt;, du –sh &lt;directory&gt;</a:t>
            </a:r>
            <a:r>
              <a:rPr lang="en-US" sz="2300">
                <a:solidFill>
                  <a:srgbClr val="000066"/>
                </a:solidFill>
              </a:rPr>
              <a:t>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fsck</a:t>
            </a:r>
            <a:r>
              <a:rPr lang="en-US" sz="2300">
                <a:solidFill>
                  <a:srgbClr val="000066"/>
                </a:solidFill>
              </a:rPr>
              <a:t> Filesystem check. Must not be run on a mounted file system. (</a:t>
            </a:r>
            <a:r>
              <a:rPr lang="en-US" sz="2300" i="1">
                <a:solidFill>
                  <a:srgbClr val="000066"/>
                </a:solidFill>
              </a:rPr>
              <a:t>fsck &lt;filesystem&gt;</a:t>
            </a:r>
            <a:r>
              <a:rPr lang="en-US" sz="2300">
                <a:solidFill>
                  <a:srgbClr val="000066"/>
                </a:solidFill>
              </a:rPr>
              <a:t>) </a:t>
            </a:r>
          </a:p>
          <a:p>
            <a:endParaRPr lang="en-US" sz="23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05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>
                <a:solidFill>
                  <a:srgbClr val="E4005C"/>
                </a:solidFill>
              </a:rPr>
              <a:t>Linux Filesystem Management</a:t>
            </a:r>
            <a:endParaRPr lang="en-GB" b="1">
              <a:solidFill>
                <a:srgbClr val="E4005C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itchFamily="18" charset="0"/>
              </a:rPr>
              <a:t>Linux Commands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533400" y="1906588"/>
            <a:ext cx="7943850" cy="4319587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sync</a:t>
            </a:r>
            <a:r>
              <a:rPr lang="en-US" sz="2300">
                <a:solidFill>
                  <a:srgbClr val="000066"/>
                </a:solidFill>
              </a:rPr>
              <a:t> Synchronize data on disk with memory. `sync' writes any data buffered in memory out to disk.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mount</a:t>
            </a:r>
            <a:r>
              <a:rPr lang="en-US" sz="2300">
                <a:solidFill>
                  <a:srgbClr val="000066"/>
                </a:solidFill>
              </a:rPr>
              <a:t> Used to mount a filesystem. Complement is umount. (mount &lt;filesystem&gt;, mount –a)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umount</a:t>
            </a:r>
            <a:r>
              <a:rPr lang="en-US" sz="2300">
                <a:solidFill>
                  <a:srgbClr val="000066"/>
                </a:solidFill>
              </a:rPr>
              <a:t> Unmounts a filesystem. Complement is mount. (umount &lt;filesystem&gt;)</a:t>
            </a:r>
          </a:p>
          <a:p>
            <a:endParaRPr lang="en-US" sz="23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6861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>
                <a:solidFill>
                  <a:srgbClr val="E4005C"/>
                </a:solidFill>
              </a:rPr>
              <a:t>Network Management Commands</a:t>
            </a:r>
            <a:endParaRPr lang="en-GB" sz="4000" b="1">
              <a:solidFill>
                <a:srgbClr val="E4005C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itchFamily="18" charset="0"/>
              </a:rPr>
              <a:t>Linux Commands</a:t>
            </a:r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381000" y="1906588"/>
            <a:ext cx="8096250" cy="4319587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dnsdomainname</a:t>
            </a:r>
            <a:r>
              <a:rPr lang="en-US" sz="2300">
                <a:solidFill>
                  <a:srgbClr val="000066"/>
                </a:solidFill>
              </a:rPr>
              <a:t> Show the systems DNS domain name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hostname</a:t>
            </a:r>
            <a:r>
              <a:rPr lang="en-US" sz="2300">
                <a:solidFill>
                  <a:srgbClr val="000066"/>
                </a:solidFill>
              </a:rPr>
              <a:t> Used to show or set the name of your machine for networking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nisdomainname</a:t>
            </a:r>
            <a:r>
              <a:rPr lang="en-US" sz="2300">
                <a:solidFill>
                  <a:srgbClr val="000066"/>
                </a:solidFill>
              </a:rPr>
              <a:t> Show or set systems NIS/YP domain name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ypdomainname </a:t>
            </a:r>
            <a:r>
              <a:rPr lang="en-US" sz="2300">
                <a:solidFill>
                  <a:srgbClr val="000066"/>
                </a:solidFill>
              </a:rPr>
              <a:t>Show or set the system's NIS/YP domain name</a:t>
            </a:r>
          </a:p>
          <a:p>
            <a:endParaRPr lang="en-US" sz="23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05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>
                <a:solidFill>
                  <a:srgbClr val="E4005C"/>
                </a:solidFill>
              </a:rPr>
              <a:t>Network Management Commands</a:t>
            </a:r>
            <a:endParaRPr lang="en-GB" sz="4000" b="1">
              <a:solidFill>
                <a:srgbClr val="E4005C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>
            <a:normAutofit/>
          </a:bodyPr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itchFamily="18" charset="0"/>
              </a:rPr>
              <a:t>Linux Commands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906588"/>
            <a:ext cx="8020050" cy="431958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arp</a:t>
            </a:r>
            <a:r>
              <a:rPr lang="en-US" sz="2400">
                <a:solidFill>
                  <a:srgbClr val="000066"/>
                </a:solidFill>
              </a:rPr>
              <a:t> This program lets the user read or modify their arp cache.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dig</a:t>
            </a:r>
            <a:r>
              <a:rPr lang="en-US" sz="2400">
                <a:solidFill>
                  <a:srgbClr val="000066"/>
                </a:solidFill>
              </a:rPr>
              <a:t> Send domain name query packets to name servers for debugging or testing.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finger</a:t>
            </a:r>
            <a:r>
              <a:rPr lang="en-US" sz="2400">
                <a:solidFill>
                  <a:srgbClr val="000066"/>
                </a:solidFill>
              </a:rPr>
              <a:t> Display information about the system users. Ex: finger Deepak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ftp</a:t>
            </a:r>
            <a:r>
              <a:rPr lang="en-US" sz="2400">
                <a:solidFill>
                  <a:srgbClr val="000066"/>
                </a:solidFill>
              </a:rPr>
              <a:t> File transfer program. (ftp &lt;remote system name/ip)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ifconfig</a:t>
            </a:r>
            <a:r>
              <a:rPr lang="en-US" sz="2400">
                <a:solidFill>
                  <a:srgbClr val="000066"/>
                </a:solidFill>
              </a:rPr>
              <a:t> Configure a network interface. Ex: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66"/>
                </a:solidFill>
              </a:rPr>
              <a:t>	ifconfig eth0 address 172.31.2.2 netmask 255.255.0.0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ifdown</a:t>
            </a:r>
            <a:r>
              <a:rPr lang="en-US" sz="2400">
                <a:solidFill>
                  <a:srgbClr val="000066"/>
                </a:solidFill>
              </a:rPr>
              <a:t> Shutdown a network interface. Ex: ifdown eth0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ifup</a:t>
            </a:r>
            <a:r>
              <a:rPr lang="en-US" sz="2400">
                <a:solidFill>
                  <a:srgbClr val="000066"/>
                </a:solidFill>
              </a:rPr>
              <a:t> Brings a network interface up. Ex: ifup eth0</a:t>
            </a:r>
          </a:p>
          <a:p>
            <a:endParaRPr lang="en-US" sz="24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6450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>
                <a:solidFill>
                  <a:srgbClr val="E4005C"/>
                </a:solidFill>
              </a:rPr>
              <a:t>Network Management Commands</a:t>
            </a:r>
            <a:endParaRPr lang="en-GB" sz="4000" b="1">
              <a:solidFill>
                <a:srgbClr val="E4005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itchFamily="18" charset="0"/>
              </a:rPr>
              <a:t>Linux Commands</a:t>
            </a:r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381000" y="1906588"/>
            <a:ext cx="8096250" cy="4319587"/>
          </a:xfrm>
        </p:spPr>
        <p:txBody>
          <a:bodyPr/>
          <a:lstStyle/>
          <a:p>
            <a:pPr algn="just">
              <a:lnSpc>
                <a:spcPct val="80000"/>
              </a:lnSpc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netconf</a:t>
            </a:r>
            <a:r>
              <a:rPr lang="en-US" sz="2300">
                <a:solidFill>
                  <a:srgbClr val="000066"/>
                </a:solidFill>
              </a:rPr>
              <a:t> A GUI interactive program to let you configure a network on Redhat systems.</a:t>
            </a:r>
          </a:p>
          <a:p>
            <a:pPr algn="just">
              <a:lnSpc>
                <a:spcPct val="80000"/>
              </a:lnSpc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netconfig </a:t>
            </a:r>
            <a:r>
              <a:rPr lang="en-US" sz="2300">
                <a:solidFill>
                  <a:srgbClr val="000066"/>
                </a:solidFill>
              </a:rPr>
              <a:t>Another GUI step by step network configuration program.</a:t>
            </a:r>
          </a:p>
          <a:p>
            <a:pPr algn="just">
              <a:lnSpc>
                <a:spcPct val="80000"/>
              </a:lnSpc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netstat </a:t>
            </a:r>
            <a:r>
              <a:rPr lang="en-US" sz="2300">
                <a:solidFill>
                  <a:srgbClr val="000066"/>
                </a:solidFill>
              </a:rPr>
              <a:t>Displays information about the systems network connections, including port connections, routing tables, and more. The command "netstar -r" will display the routing table. (netsat –rn)</a:t>
            </a:r>
          </a:p>
          <a:p>
            <a:pPr algn="just">
              <a:lnSpc>
                <a:spcPct val="80000"/>
              </a:lnSpc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nslookup</a:t>
            </a:r>
            <a:r>
              <a:rPr lang="en-US" sz="2300">
                <a:solidFill>
                  <a:srgbClr val="000066"/>
                </a:solidFill>
              </a:rPr>
              <a:t> Used to query DNS servers for information about hosts.</a:t>
            </a:r>
          </a:p>
          <a:p>
            <a:endParaRPr lang="en-US" sz="23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587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>
                <a:solidFill>
                  <a:srgbClr val="E4005C"/>
                </a:solidFill>
              </a:rPr>
              <a:t>Network Management Commands</a:t>
            </a:r>
            <a:endParaRPr lang="en-GB" sz="4000" b="1">
              <a:solidFill>
                <a:srgbClr val="E4005C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itchFamily="18" charset="0"/>
              </a:rPr>
              <a:t>Linux Commands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381000" y="1906588"/>
            <a:ext cx="8096250" cy="4319587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ping</a:t>
            </a:r>
            <a:r>
              <a:rPr lang="en-US" sz="2400">
                <a:solidFill>
                  <a:srgbClr val="000066"/>
                </a:solidFill>
              </a:rPr>
              <a:t> Send ICMP ECHO_REQUEST packets to network hosts. (ping &lt;remote-host-name/ip)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route </a:t>
            </a:r>
            <a:r>
              <a:rPr lang="en-US" sz="2400">
                <a:solidFill>
                  <a:srgbClr val="000066"/>
                </a:solidFill>
              </a:rPr>
              <a:t>Show or manipulate the IP routing table. (route, route add, route del)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showmount</a:t>
            </a:r>
            <a:r>
              <a:rPr lang="en-US" sz="2400">
                <a:solidFill>
                  <a:srgbClr val="000066"/>
                </a:solidFill>
              </a:rPr>
              <a:t> Show mount information for an NFS server.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ssh</a:t>
            </a:r>
            <a:r>
              <a:rPr lang="en-US" sz="2400">
                <a:solidFill>
                  <a:srgbClr val="000066"/>
                </a:solidFill>
              </a:rPr>
              <a:t> Secure Login (ssh &lt;remote system name/ip&gt;)</a:t>
            </a:r>
          </a:p>
          <a:p>
            <a:pPr>
              <a:spcBef>
                <a:spcPct val="50000"/>
              </a:spcBef>
            </a:pPr>
            <a:endParaRPr lang="en-US" sz="24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5545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1484</Words>
  <Application>Microsoft Office PowerPoint</Application>
  <PresentationFormat>On-screen Show (4:3)</PresentationFormat>
  <Paragraphs>220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StarSymbol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Linux Filesystem Management</vt:lpstr>
      <vt:lpstr>Linux Filesystem Management</vt:lpstr>
      <vt:lpstr>Network Management Commands</vt:lpstr>
      <vt:lpstr>Network Management Commands</vt:lpstr>
      <vt:lpstr>Network Management Commands</vt:lpstr>
      <vt:lpstr>Network Management Commands</vt:lpstr>
      <vt:lpstr>Network Management Commands</vt:lpstr>
      <vt:lpstr>Network Management Commands</vt:lpstr>
      <vt:lpstr>System Management Commands</vt:lpstr>
      <vt:lpstr>System Management Commands</vt:lpstr>
      <vt:lpstr>System Management Commands</vt:lpstr>
      <vt:lpstr>System Management Commands</vt:lpstr>
      <vt:lpstr>System Management Commands</vt:lpstr>
      <vt:lpstr>Linux Job &amp; Process Management</vt:lpstr>
      <vt:lpstr>Linux Job &amp; Process Management</vt:lpstr>
      <vt:lpstr>Linux Network Configuration</vt:lpstr>
      <vt:lpstr>Linux Network Configuration</vt:lpstr>
      <vt:lpstr>PowerPoint Presentation</vt:lpstr>
      <vt:lpstr>Scheduling Jobs: Cron</vt:lpstr>
      <vt:lpstr>Scheduling Jobs: Cron</vt:lpstr>
      <vt:lpstr>Backup &amp; Restore</vt:lpstr>
      <vt:lpstr>Adding &amp; Removing Software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BCL-7</dc:creator>
  <cp:lastModifiedBy>Tamzid Islam</cp:lastModifiedBy>
  <cp:revision>22</cp:revision>
  <dcterms:created xsi:type="dcterms:W3CDTF">2006-08-16T00:00:00Z</dcterms:created>
  <dcterms:modified xsi:type="dcterms:W3CDTF">2019-03-09T08:54:24Z</dcterms:modified>
</cp:coreProperties>
</file>