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24"/>
  </p:notesMasterIdLst>
  <p:handoutMasterIdLst>
    <p:handoutMasterId r:id="rId25"/>
  </p:handoutMasterIdLst>
  <p:sldIdLst>
    <p:sldId id="256" r:id="rId2"/>
    <p:sldId id="407" r:id="rId3"/>
    <p:sldId id="446" r:id="rId4"/>
    <p:sldId id="448" r:id="rId5"/>
    <p:sldId id="450" r:id="rId6"/>
    <p:sldId id="447" r:id="rId7"/>
    <p:sldId id="452" r:id="rId8"/>
    <p:sldId id="409" r:id="rId9"/>
    <p:sldId id="464" r:id="rId10"/>
    <p:sldId id="410" r:id="rId11"/>
    <p:sldId id="411" r:id="rId12"/>
    <p:sldId id="449" r:id="rId13"/>
    <p:sldId id="453" r:id="rId14"/>
    <p:sldId id="454" r:id="rId15"/>
    <p:sldId id="455" r:id="rId16"/>
    <p:sldId id="456" r:id="rId17"/>
    <p:sldId id="457" r:id="rId18"/>
    <p:sldId id="458" r:id="rId19"/>
    <p:sldId id="461" r:id="rId20"/>
    <p:sldId id="462" r:id="rId21"/>
    <p:sldId id="463" r:id="rId22"/>
    <p:sldId id="451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5" autoAdjust="0"/>
    <p:restoredTop sz="94434" autoAdjust="0"/>
  </p:normalViewPr>
  <p:slideViewPr>
    <p:cSldViewPr snapToGrid="0">
      <p:cViewPr>
        <p:scale>
          <a:sx n="81" d="100"/>
          <a:sy n="81" d="100"/>
        </p:scale>
        <p:origin x="-82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DDAA8-2571-4EEF-8A14-844D596EE726}" type="datetimeFigureOut">
              <a:rPr lang="en-US" smtClean="0"/>
              <a:pPr/>
              <a:t>03/28/2019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FB613-7FED-4192-8E5B-1481EA2AE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02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03/28/2019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2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65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7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0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51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BDB8-B3F5-47A4-9711-3777097313E1}" type="datetime1">
              <a:rPr lang="en-US" smtClean="0"/>
              <a:pPr/>
              <a:t>03/28/2019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7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DB20-CB48-4E1E-B9D9-60D119054EBB}" type="datetime1">
              <a:rPr lang="en-US" smtClean="0"/>
              <a:pPr/>
              <a:t>03/28/2019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9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063-3249-449C-AA5F-8FF72848E7CE}" type="datetime1">
              <a:rPr lang="en-US" smtClean="0"/>
              <a:pPr/>
              <a:t>03/28/2019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7453-5EB7-426C-953A-B1BEE0DC2850}" type="datetime1">
              <a:rPr lang="en-US" smtClean="0"/>
              <a:pPr/>
              <a:t>03/28/2019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4C3B-E9F6-4B3F-BFA4-47000192CD50}" type="datetime1">
              <a:rPr lang="en-US" smtClean="0"/>
              <a:pPr/>
              <a:t>03/28/2019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14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64E5-3D11-41A1-A8FF-4233BBCB609C}" type="datetime1">
              <a:rPr lang="en-US" smtClean="0"/>
              <a:pPr/>
              <a:t>03/28/2019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5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B279-38B0-44CD-87B6-270BEE6682AE}" type="datetime1">
              <a:rPr lang="en-US" smtClean="0"/>
              <a:pPr/>
              <a:t>03/28/2019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8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256-9A78-47EF-BC62-13EC55DEEF32}" type="datetime1">
              <a:rPr lang="en-US" smtClean="0"/>
              <a:pPr/>
              <a:t>03/28/2019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7023-EB44-4A49-8D1E-CA226DFA12E4}" type="datetime1">
              <a:rPr lang="en-US" smtClean="0"/>
              <a:pPr/>
              <a:t>03/28/2019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F60033-61F6-4F32-B158-8B7BF2CCC4F4}" type="datetime1">
              <a:rPr lang="en-US" smtClean="0"/>
              <a:pPr/>
              <a:t>03/28/2019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6B57-48FE-4F89-9485-22981ED8D38D}" type="datetime1">
              <a:rPr lang="en-US" smtClean="0"/>
              <a:pPr/>
              <a:t>03/28/2019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A57B3C-C493-4246-9095-3DD941B09960}" type="datetime1">
              <a:rPr lang="en-US" smtClean="0"/>
              <a:pPr/>
              <a:t>03/28/2019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omes.cs.washington.edu/~tom/nacho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2" y="2328333"/>
            <a:ext cx="7196667" cy="1894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CSE 308: Introduction to Nachos 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566" y="4715934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Md. Jakaria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Lecturer 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CSE, MIST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3915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 ./nachos</a:t>
            </a:r>
            <a:endParaRPr lang="en-US" altLang="zh-TW" dirty="0"/>
          </a:p>
          <a:p>
            <a:pPr lvl="1"/>
            <a:r>
              <a:rPr lang="en-US" altLang="zh-TW" dirty="0"/>
              <a:t>Prod 0 produced item : </a:t>
            </a:r>
            <a:r>
              <a:rPr lang="en-US" altLang="zh-TW" dirty="0" smtClean="0"/>
              <a:t>78</a:t>
            </a:r>
          </a:p>
          <a:p>
            <a:pPr lvl="1"/>
            <a:r>
              <a:rPr lang="en-US" altLang="zh-TW" dirty="0" smtClean="0"/>
              <a:t>Cons </a:t>
            </a:r>
            <a:r>
              <a:rPr lang="en-US" altLang="zh-TW" dirty="0"/>
              <a:t>0 consumed item : </a:t>
            </a:r>
            <a:r>
              <a:rPr lang="en-US" altLang="zh-TW" dirty="0" smtClean="0"/>
              <a:t>78</a:t>
            </a:r>
          </a:p>
          <a:p>
            <a:pPr lvl="1"/>
            <a:r>
              <a:rPr lang="en-US" altLang="zh-TW" dirty="0" smtClean="0"/>
              <a:t>Prod </a:t>
            </a:r>
            <a:r>
              <a:rPr lang="en-US" altLang="zh-TW" dirty="0"/>
              <a:t>0 produced item : </a:t>
            </a:r>
            <a:r>
              <a:rPr lang="en-US" altLang="zh-TW" dirty="0" smtClean="0"/>
              <a:t>93</a:t>
            </a:r>
          </a:p>
          <a:p>
            <a:pPr lvl="1"/>
            <a:r>
              <a:rPr lang="en-US" altLang="zh-TW" dirty="0" smtClean="0"/>
              <a:t>Cons </a:t>
            </a:r>
            <a:r>
              <a:rPr lang="en-US" altLang="zh-TW" dirty="0"/>
              <a:t>1 consumed item : </a:t>
            </a:r>
            <a:r>
              <a:rPr lang="en-US" altLang="zh-TW" dirty="0" smtClean="0"/>
              <a:t>93</a:t>
            </a:r>
          </a:p>
          <a:p>
            <a:pPr lvl="1"/>
            <a:r>
              <a:rPr lang="en-US" altLang="zh-TW" dirty="0" smtClean="0"/>
              <a:t>Prod </a:t>
            </a:r>
            <a:r>
              <a:rPr lang="en-US" altLang="zh-TW" dirty="0"/>
              <a:t>1 produced item : </a:t>
            </a:r>
            <a:r>
              <a:rPr lang="en-US" altLang="zh-TW" dirty="0" smtClean="0"/>
              <a:t>91</a:t>
            </a:r>
          </a:p>
          <a:p>
            <a:pPr lvl="1"/>
            <a:r>
              <a:rPr lang="en-US" altLang="zh-TW" dirty="0" smtClean="0"/>
              <a:t>Cons </a:t>
            </a:r>
            <a:r>
              <a:rPr lang="en-US" altLang="zh-TW" dirty="0"/>
              <a:t>2 consumed item : </a:t>
            </a:r>
            <a:r>
              <a:rPr lang="en-US" altLang="zh-TW" dirty="0" smtClean="0"/>
              <a:t>91</a:t>
            </a:r>
          </a:p>
          <a:p>
            <a:pPr lvl="1"/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 &gt;&gt;&gt; Thread Cons </a:t>
            </a:r>
            <a:r>
              <a:rPr lang="en-US" altLang="zh-TW" dirty="0" smtClean="0"/>
              <a:t>0 </a:t>
            </a:r>
            <a:r>
              <a:rPr lang="en-US" altLang="zh-TW" dirty="0"/>
              <a:t>has </a:t>
            </a:r>
            <a:r>
              <a:rPr lang="en-US" altLang="zh-TW" dirty="0" smtClean="0"/>
              <a:t>finished</a:t>
            </a:r>
          </a:p>
          <a:p>
            <a:pPr lvl="1"/>
            <a:r>
              <a:rPr lang="en-US" altLang="zh-TW" dirty="0" smtClean="0"/>
              <a:t>Prod </a:t>
            </a:r>
            <a:r>
              <a:rPr lang="en-US" altLang="zh-TW" dirty="0"/>
              <a:t>1 produced item : </a:t>
            </a:r>
            <a:r>
              <a:rPr lang="en-US" altLang="zh-TW" dirty="0" smtClean="0"/>
              <a:t>22</a:t>
            </a:r>
          </a:p>
          <a:p>
            <a:pPr lvl="1"/>
            <a:r>
              <a:rPr lang="en-US" altLang="zh-TW" dirty="0" smtClean="0"/>
              <a:t>&gt;&gt;&gt; </a:t>
            </a:r>
            <a:r>
              <a:rPr lang="en-US" altLang="zh-TW" dirty="0"/>
              <a:t>Thread Prod 1 </a:t>
            </a:r>
            <a:r>
              <a:rPr lang="en-US" altLang="zh-TW" dirty="0" smtClean="0"/>
              <a:t>has finished </a:t>
            </a:r>
          </a:p>
          <a:p>
            <a:pPr lvl="1"/>
            <a:r>
              <a:rPr lang="en-US" altLang="zh-TW" dirty="0" smtClean="0"/>
              <a:t> </a:t>
            </a:r>
          </a:p>
          <a:p>
            <a:pPr lvl="1"/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Trace code and fix 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  Trace </a:t>
            </a:r>
            <a:r>
              <a:rPr lang="en-US" altLang="zh-TW" dirty="0"/>
              <a:t>the following files and find out why the result is wrong</a:t>
            </a:r>
          </a:p>
          <a:p>
            <a:pPr lvl="1"/>
            <a:r>
              <a:rPr lang="en-US" altLang="zh-TW" dirty="0" smtClean="0"/>
              <a:t>nachos/code/threads/</a:t>
            </a:r>
            <a:r>
              <a:rPr lang="en-US" altLang="zh-TW" dirty="0" err="1" smtClean="0"/>
              <a:t>thread.h</a:t>
            </a:r>
            <a:endParaRPr lang="en-US" altLang="zh-TW" dirty="0"/>
          </a:p>
          <a:p>
            <a:pPr lvl="1"/>
            <a:r>
              <a:rPr lang="en-US" altLang="zh-TW" dirty="0"/>
              <a:t>nachos/code/threads/thread.cc</a:t>
            </a:r>
          </a:p>
          <a:p>
            <a:pPr lvl="1"/>
            <a:r>
              <a:rPr lang="en-US" altLang="zh-TW" dirty="0" smtClean="0"/>
              <a:t>nachos/code/threads/</a:t>
            </a:r>
            <a:r>
              <a:rPr lang="en-US" altLang="zh-TW" dirty="0" err="1" smtClean="0"/>
              <a:t>scheduler.h</a:t>
            </a:r>
            <a:endParaRPr lang="en-US" altLang="zh-TW" dirty="0"/>
          </a:p>
          <a:p>
            <a:pPr lvl="1"/>
            <a:r>
              <a:rPr lang="en-US" altLang="zh-TW" dirty="0" smtClean="0"/>
              <a:t>nachos/code/threads/scheduler.cc</a:t>
            </a:r>
            <a:endParaRPr lang="en-US" altLang="zh-TW" dirty="0"/>
          </a:p>
          <a:p>
            <a:pPr lvl="1"/>
            <a:r>
              <a:rPr lang="en-US" altLang="zh-TW" dirty="0" smtClean="0"/>
              <a:t>nachos/code/threads/</a:t>
            </a:r>
            <a:r>
              <a:rPr lang="en-US" altLang="zh-TW" dirty="0" err="1" smtClean="0"/>
              <a:t>synch.h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nachos/code/threads/synch.cc</a:t>
            </a:r>
          </a:p>
          <a:p>
            <a:pPr lvl="1"/>
            <a:r>
              <a:rPr lang="en-US" altLang="zh-TW" dirty="0" smtClean="0"/>
              <a:t>nachos/code/threads/threadtest.cc</a:t>
            </a: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  After </a:t>
            </a:r>
            <a:r>
              <a:rPr lang="en-US" altLang="zh-TW" dirty="0"/>
              <a:t>you fix the bug, recompile Nachos and see if the result is correct.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pPr marL="0" indent="0">
              <a:spcAft>
                <a:spcPts val="4800"/>
              </a:spcAft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Nachos</a:t>
            </a:r>
            <a:br>
              <a:rPr lang="en-US" dirty="0" smtClean="0"/>
            </a:br>
            <a:r>
              <a:rPr lang="en-US" sz="2700" b="1" dirty="0" smtClean="0"/>
              <a:t>Not another completely heuristic Operating System  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93007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Nachos kernel is a multithreaded program.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  Nachos </a:t>
            </a:r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is running on our real machine as a single </a:t>
            </a:r>
            <a:r>
              <a:rPr lang="en-US" altLang="zh-TW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process.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How </a:t>
            </a:r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it can run multiple threads independently within a single process?</a:t>
            </a:r>
            <a:endParaRPr lang="en-US" altLang="zh-TW" dirty="0" smtClean="0">
              <a:solidFill>
                <a:srgbClr val="000000"/>
              </a:solidFill>
              <a:latin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       </a:t>
            </a:r>
            <a:r>
              <a:rPr lang="en-US" altLang="zh-TW" sz="36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</a:rPr>
              <a:t>Understand </a:t>
            </a:r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</a:rPr>
              <a:t>Nachos thread class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5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Understanding </a:t>
            </a:r>
            <a:r>
              <a:rPr lang="en-US" sz="4400" dirty="0" smtClean="0"/>
              <a:t>Nachos Threads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Nachos </a:t>
            </a:r>
            <a:r>
              <a:rPr lang="en-US" dirty="0"/>
              <a:t>Thread class is defined in “</a:t>
            </a:r>
            <a:r>
              <a:rPr lang="en-US" dirty="0" smtClean="0"/>
              <a:t>nachos/code/threads/</a:t>
            </a:r>
            <a:r>
              <a:rPr lang="en-US" dirty="0" err="1" smtClean="0"/>
              <a:t>thread.h</a:t>
            </a:r>
            <a:r>
              <a:rPr lang="en-US" dirty="0"/>
              <a:t>” </a:t>
            </a:r>
            <a:endParaRPr lang="en-US" dirty="0" smtClean="0"/>
          </a:p>
          <a:p>
            <a:pPr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Interfaces </a:t>
            </a:r>
            <a:r>
              <a:rPr lang="en-US" dirty="0"/>
              <a:t>are implemented in “</a:t>
            </a:r>
            <a:r>
              <a:rPr lang="en-US" dirty="0" smtClean="0"/>
              <a:t>nachos/code/threads/thread.cc”.</a:t>
            </a:r>
            <a:endParaRPr lang="en-US" dirty="0"/>
          </a:p>
          <a:p>
            <a:pPr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Functions that needed </a:t>
            </a:r>
            <a:r>
              <a:rPr lang="en-US" dirty="0"/>
              <a:t>to </a:t>
            </a:r>
            <a:r>
              <a:rPr lang="en-US" dirty="0" smtClean="0"/>
              <a:t>study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i="1" dirty="0"/>
              <a:t>Fork ( )</a:t>
            </a:r>
            <a:r>
              <a:rPr lang="en-US" dirty="0"/>
              <a:t> </a:t>
            </a:r>
            <a:endParaRPr lang="en-US" dirty="0" smtClean="0"/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i="1" dirty="0"/>
              <a:t>Yield ( )</a:t>
            </a:r>
            <a:r>
              <a:rPr lang="en-US" dirty="0"/>
              <a:t> </a:t>
            </a:r>
            <a:endParaRPr lang="en-US" dirty="0" smtClean="0"/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i="1" dirty="0"/>
              <a:t>Sleep ( </a:t>
            </a:r>
            <a:r>
              <a:rPr lang="en-US" i="1" dirty="0" smtClean="0"/>
              <a:t>)</a:t>
            </a:r>
            <a:endParaRPr lang="en-US" dirty="0" smtClean="0"/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i="1" dirty="0"/>
              <a:t>Finish ( )</a:t>
            </a: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  <a:p>
            <a:pPr marL="578358" lvl="1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Understand </a:t>
            </a:r>
            <a:r>
              <a:rPr lang="en-US" dirty="0"/>
              <a:t>the </a:t>
            </a:r>
            <a:r>
              <a:rPr lang="en-US" i="1" dirty="0"/>
              <a:t>Scheduler</a:t>
            </a:r>
            <a:r>
              <a:rPr lang="en-US" dirty="0"/>
              <a:t> class </a:t>
            </a:r>
            <a:endParaRPr lang="en-US" dirty="0" smtClean="0"/>
          </a:p>
          <a:p>
            <a:pPr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i="1" dirty="0"/>
              <a:t>Scheduler </a:t>
            </a:r>
            <a:r>
              <a:rPr lang="en-US" dirty="0"/>
              <a:t>class since it schedules the threads 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i="1" dirty="0" err="1"/>
              <a:t>ReadyToRun</a:t>
            </a:r>
            <a:r>
              <a:rPr lang="en-US" dirty="0"/>
              <a:t> </a:t>
            </a:r>
            <a:r>
              <a:rPr lang="en-US" i="1" dirty="0" smtClean="0"/>
              <a:t>( </a:t>
            </a:r>
            <a:r>
              <a:rPr lang="en-US" i="1" dirty="0"/>
              <a:t>)</a:t>
            </a:r>
            <a:r>
              <a:rPr lang="en-US" dirty="0"/>
              <a:t> 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i="1" dirty="0" err="1"/>
              <a:t>FindNextToRun</a:t>
            </a:r>
            <a:r>
              <a:rPr lang="en-US" dirty="0"/>
              <a:t> </a:t>
            </a:r>
            <a:r>
              <a:rPr lang="en-US" i="1" dirty="0" smtClean="0"/>
              <a:t>( </a:t>
            </a:r>
            <a:r>
              <a:rPr lang="en-US" i="1" dirty="0"/>
              <a:t>)</a:t>
            </a:r>
            <a:r>
              <a:rPr lang="en-US" dirty="0"/>
              <a:t> 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i="1" dirty="0" smtClean="0"/>
              <a:t>Run (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Lock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02855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class and interfaces for </a:t>
            </a:r>
            <a:r>
              <a:rPr lang="en-US" i="1" dirty="0"/>
              <a:t>Lock </a:t>
            </a:r>
            <a:r>
              <a:rPr lang="en-US" dirty="0"/>
              <a:t>and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 smtClean="0"/>
              <a:t>are defined in</a:t>
            </a:r>
          </a:p>
          <a:p>
            <a:pPr marL="578358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nachos/code/threads/</a:t>
            </a:r>
            <a:r>
              <a:rPr lang="en-US" dirty="0" err="1" smtClean="0"/>
              <a:t>synch.h</a:t>
            </a:r>
            <a:r>
              <a:rPr lang="en-US" dirty="0" smtClean="0"/>
              <a:t> </a:t>
            </a:r>
          </a:p>
          <a:p>
            <a:pPr marL="578358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nachos/code/threads/synch.cc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/>
              <a:t>Semaphore</a:t>
            </a:r>
            <a:r>
              <a:rPr lang="en-US" dirty="0"/>
              <a:t> </a:t>
            </a:r>
            <a:r>
              <a:rPr lang="en-US" dirty="0" smtClean="0"/>
              <a:t>is already implemented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Lock </a:t>
            </a:r>
            <a:r>
              <a:rPr lang="en-US" dirty="0"/>
              <a:t>and </a:t>
            </a:r>
            <a:r>
              <a:rPr lang="en-US" i="1" dirty="0" smtClean="0"/>
              <a:t>Condition </a:t>
            </a:r>
            <a:r>
              <a:rPr lang="en-US" dirty="0" smtClean="0"/>
              <a:t>variable are to be implemented.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  S</a:t>
            </a:r>
            <a:r>
              <a:rPr lang="en-US" dirty="0" smtClean="0"/>
              <a:t>ome </a:t>
            </a:r>
            <a:r>
              <a:rPr lang="en-US" dirty="0"/>
              <a:t>code in the </a:t>
            </a:r>
            <a:r>
              <a:rPr lang="en-US" dirty="0" smtClean="0"/>
              <a:t>existing file are </a:t>
            </a:r>
            <a:r>
              <a:rPr lang="en-US" dirty="0"/>
              <a:t>only </a:t>
            </a:r>
            <a:r>
              <a:rPr lang="en-US" dirty="0" smtClean="0"/>
              <a:t>needed </a:t>
            </a:r>
            <a:r>
              <a:rPr lang="en-US" dirty="0"/>
              <a:t>to add (not modify)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Then </a:t>
            </a:r>
            <a:r>
              <a:rPr lang="en-US" dirty="0"/>
              <a:t>recompile </a:t>
            </a:r>
            <a:r>
              <a:rPr lang="en-US" dirty="0" smtClean="0"/>
              <a:t>the Nachos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step by step development of the </a:t>
            </a:r>
            <a:r>
              <a:rPr lang="en-US" i="1" dirty="0"/>
              <a:t>Lock </a:t>
            </a:r>
            <a:r>
              <a:rPr lang="en-US" dirty="0" smtClean="0"/>
              <a:t>implementation is present here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1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Lock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702855" cy="450355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Lock </a:t>
            </a:r>
            <a:r>
              <a:rPr lang="en-US" dirty="0"/>
              <a:t>or </a:t>
            </a:r>
            <a:r>
              <a:rPr lang="en-US" dirty="0" err="1"/>
              <a:t>Mutex</a:t>
            </a:r>
            <a:r>
              <a:rPr lang="en-US" dirty="0"/>
              <a:t> is used to </a:t>
            </a:r>
            <a:r>
              <a:rPr lang="en-US" dirty="0" smtClean="0"/>
              <a:t>achieve mutual exclusion.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 smtClean="0"/>
              <a:t>Lock </a:t>
            </a:r>
            <a:r>
              <a:rPr lang="en-US" dirty="0" smtClean="0"/>
              <a:t>class </a:t>
            </a:r>
            <a:r>
              <a:rPr lang="en-US" dirty="0"/>
              <a:t>is defined partially in </a:t>
            </a:r>
            <a:r>
              <a:rPr lang="en-US" dirty="0" smtClean="0"/>
              <a:t> ‘’nachos/code/threads/</a:t>
            </a:r>
            <a:r>
              <a:rPr lang="en-US" dirty="0" err="1" smtClean="0"/>
              <a:t>synch.h</a:t>
            </a:r>
            <a:r>
              <a:rPr lang="en-US" dirty="0" smtClean="0"/>
              <a:t>’’</a:t>
            </a:r>
          </a:p>
          <a:p>
            <a:pPr marL="292608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82013" y="2588654"/>
            <a:ext cx="7543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class Lock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Lock(char*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debugName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~Lock();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char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 { return name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void Acquire();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void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Release();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bool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isHeldByCurrentThread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char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 name;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List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*queue;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Lock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702855" cy="45035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 Lock </a:t>
            </a:r>
            <a:r>
              <a:rPr lang="en-US" sz="2000" dirty="0"/>
              <a:t>class </a:t>
            </a:r>
            <a:r>
              <a:rPr lang="en-US" sz="2000" i="1" dirty="0"/>
              <a:t>Lock </a:t>
            </a:r>
            <a:r>
              <a:rPr lang="en-US" sz="2000" dirty="0"/>
              <a:t>has four public methods (functions</a:t>
            </a:r>
            <a:r>
              <a:rPr lang="en-US" sz="20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err="1" smtClean="0"/>
              <a:t>getName</a:t>
            </a:r>
            <a:r>
              <a:rPr lang="en-US" sz="2000" dirty="0" smtClean="0"/>
              <a:t> ()</a:t>
            </a:r>
          </a:p>
          <a:p>
            <a:pPr marL="566928" lvl="3" indent="0">
              <a:buNone/>
            </a:pPr>
            <a:r>
              <a:rPr lang="en-US" sz="2000" dirty="0"/>
              <a:t>returns the name of the </a:t>
            </a:r>
            <a:r>
              <a:rPr lang="en-US" sz="2000" i="1" dirty="0"/>
              <a:t>Lock </a:t>
            </a:r>
            <a:r>
              <a:rPr lang="en-US" sz="2000" dirty="0"/>
              <a:t>object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Acquire ()</a:t>
            </a:r>
          </a:p>
          <a:p>
            <a:pPr marL="566928" lvl="3" indent="0">
              <a:buNone/>
            </a:pPr>
            <a:r>
              <a:rPr lang="en-US" sz="2000" dirty="0"/>
              <a:t>acquires a lock by calling </a:t>
            </a:r>
            <a:r>
              <a:rPr lang="en-US" sz="2000" dirty="0" smtClean="0"/>
              <a:t>this function 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Release ()</a:t>
            </a:r>
          </a:p>
          <a:p>
            <a:pPr marL="566928" lvl="3" indent="0">
              <a:buNone/>
            </a:pPr>
            <a:r>
              <a:rPr lang="en-US" sz="2000" dirty="0" smtClean="0"/>
              <a:t>Release acquired lock. 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err="1"/>
              <a:t>isHeldByCurrentThread</a:t>
            </a:r>
            <a:r>
              <a:rPr lang="en-US" sz="2000" dirty="0"/>
              <a:t> </a:t>
            </a:r>
            <a:r>
              <a:rPr lang="en-US" sz="2000" dirty="0" smtClean="0"/>
              <a:t>()</a:t>
            </a:r>
          </a:p>
          <a:p>
            <a:pPr marL="566928" lvl="3" indent="0">
              <a:buNone/>
            </a:pPr>
            <a:r>
              <a:rPr lang="en-US" sz="2000" dirty="0"/>
              <a:t>returns true if the </a:t>
            </a:r>
            <a:r>
              <a:rPr lang="en-US" sz="2000" i="1" dirty="0"/>
              <a:t>Lock </a:t>
            </a:r>
            <a:r>
              <a:rPr lang="en-US" sz="2000" dirty="0"/>
              <a:t>object </a:t>
            </a:r>
            <a:r>
              <a:rPr lang="en-US" sz="2000" dirty="0" smtClean="0"/>
              <a:t>is currently </a:t>
            </a:r>
            <a:r>
              <a:rPr lang="en-US" sz="2000" dirty="0"/>
              <a:t>held by the calling thread. </a:t>
            </a:r>
            <a:br>
              <a:rPr lang="en-US" sz="2000" dirty="0"/>
            </a:br>
            <a:endParaRPr lang="en-US" sz="20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18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Lock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02855" cy="4310368"/>
          </a:xfrm>
        </p:spPr>
        <p:txBody>
          <a:bodyPr>
            <a:noAutofit/>
          </a:bodyPr>
          <a:lstStyle/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300" dirty="0" smtClean="0"/>
              <a:t> Issues needed to be considered in </a:t>
            </a:r>
            <a:r>
              <a:rPr lang="en-US" sz="2300" dirty="0"/>
              <a:t> </a:t>
            </a:r>
            <a:r>
              <a:rPr lang="en-US" sz="2300" b="1" dirty="0"/>
              <a:t>Acquire </a:t>
            </a:r>
            <a:r>
              <a:rPr lang="en-US" sz="2300" b="1" dirty="0" smtClean="0"/>
              <a:t>() </a:t>
            </a:r>
            <a:r>
              <a:rPr lang="en-US" sz="2300" dirty="0" smtClean="0"/>
              <a:t>function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i="1" dirty="0"/>
              <a:t>Lock </a:t>
            </a:r>
            <a:r>
              <a:rPr lang="en-US" sz="2000" dirty="0"/>
              <a:t>object is free. </a:t>
            </a:r>
            <a:endParaRPr lang="en-US" sz="2000" dirty="0" smtClean="0"/>
          </a:p>
          <a:p>
            <a:pPr marL="566928" lvl="3" indent="0">
              <a:spcBef>
                <a:spcPts val="600"/>
              </a:spcBef>
              <a:buNone/>
            </a:pPr>
            <a:r>
              <a:rPr lang="en-US" sz="2000" dirty="0" smtClean="0"/>
              <a:t>calling </a:t>
            </a:r>
            <a:r>
              <a:rPr lang="en-US" sz="2000" dirty="0"/>
              <a:t>thread returns acquiring it </a:t>
            </a:r>
            <a:r>
              <a:rPr lang="en-US" sz="2000" dirty="0" smtClean="0"/>
              <a:t> 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i="1" dirty="0" smtClean="0"/>
              <a:t>Lock </a:t>
            </a:r>
            <a:r>
              <a:rPr lang="en-US" sz="2000" dirty="0"/>
              <a:t>object </a:t>
            </a:r>
            <a:r>
              <a:rPr lang="en-US" sz="2000" dirty="0" smtClean="0"/>
              <a:t>already </a:t>
            </a:r>
            <a:r>
              <a:rPr lang="en-US" sz="2000" dirty="0"/>
              <a:t>acquired by another thread. </a:t>
            </a:r>
            <a:endParaRPr lang="en-US" sz="2000" dirty="0" smtClean="0"/>
          </a:p>
          <a:p>
            <a:pPr marL="566928" lvl="3" indent="0">
              <a:spcBef>
                <a:spcPts val="600"/>
              </a:spcBef>
              <a:buNone/>
            </a:pPr>
            <a:r>
              <a:rPr lang="en-US" sz="2000" dirty="0"/>
              <a:t>c</a:t>
            </a:r>
            <a:r>
              <a:rPr lang="en-US" sz="2000" dirty="0" smtClean="0"/>
              <a:t>alling thread </a:t>
            </a:r>
            <a:r>
              <a:rPr lang="en-US" sz="2000" dirty="0"/>
              <a:t>should be </a:t>
            </a:r>
            <a:r>
              <a:rPr lang="en-US" sz="2000" dirty="0" smtClean="0"/>
              <a:t>blocked, call </a:t>
            </a:r>
            <a:r>
              <a:rPr lang="en-US" sz="2000" i="1" dirty="0"/>
              <a:t>Thread::Sleep() </a:t>
            </a:r>
            <a:r>
              <a:rPr lang="en-US" sz="2000" dirty="0" smtClean="0"/>
              <a:t> 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 Two </a:t>
            </a:r>
            <a:r>
              <a:rPr lang="en-US" sz="2000" dirty="0"/>
              <a:t>or more threads call the </a:t>
            </a:r>
            <a:r>
              <a:rPr lang="en-US" sz="2000" i="1" dirty="0"/>
              <a:t>Lock::Acquire</a:t>
            </a:r>
            <a:r>
              <a:rPr lang="en-US" sz="2000" i="1" dirty="0" smtClean="0"/>
              <a:t>()</a:t>
            </a:r>
            <a:r>
              <a:rPr lang="en-US" sz="2000" i="1" dirty="0"/>
              <a:t> </a:t>
            </a:r>
            <a:r>
              <a:rPr lang="en-US" sz="2000" i="1" dirty="0" smtClean="0"/>
              <a:t>and</a:t>
            </a:r>
            <a:r>
              <a:rPr lang="en-US" sz="2000" dirty="0" smtClean="0"/>
              <a:t> </a:t>
            </a:r>
            <a:r>
              <a:rPr lang="en-US" sz="2000" dirty="0"/>
              <a:t>get it busy </a:t>
            </a:r>
            <a:endParaRPr lang="en-US" sz="2000" dirty="0" smtClean="0"/>
          </a:p>
          <a:p>
            <a:pPr marL="566928" lvl="3" indent="0">
              <a:spcBef>
                <a:spcPts val="600"/>
              </a:spcBef>
              <a:buNone/>
            </a:pPr>
            <a:r>
              <a:rPr lang="en-US" sz="2000" dirty="0"/>
              <a:t>all of them are sleeping </a:t>
            </a:r>
            <a:r>
              <a:rPr lang="en-US" sz="2000" dirty="0" smtClean="0"/>
              <a:t>. 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 Acquire </a:t>
            </a:r>
            <a:r>
              <a:rPr lang="en-US" sz="2000" dirty="0"/>
              <a:t>needs to be atomic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CPU should not be taken away once a thread is inside the acquire or release function, enable/restore interrupt at proper places.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05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Lock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02855" cy="4310368"/>
          </a:xfrm>
        </p:spPr>
        <p:txBody>
          <a:bodyPr>
            <a:noAutofit/>
          </a:bodyPr>
          <a:lstStyle/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300" dirty="0" smtClean="0"/>
              <a:t>Issues needed to be considered in </a:t>
            </a:r>
            <a:r>
              <a:rPr lang="en-US" sz="2300" dirty="0"/>
              <a:t> </a:t>
            </a:r>
            <a:r>
              <a:rPr lang="en-US" sz="2300" b="1" dirty="0" smtClean="0"/>
              <a:t>Release() </a:t>
            </a:r>
            <a:r>
              <a:rPr lang="en-US" sz="2300" dirty="0" smtClean="0"/>
              <a:t>function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 Before </a:t>
            </a:r>
            <a:r>
              <a:rPr lang="en-US" sz="2000" dirty="0"/>
              <a:t>releasing the </a:t>
            </a:r>
            <a:r>
              <a:rPr lang="en-US" sz="2000" i="1" dirty="0" smtClean="0"/>
              <a:t>Lock,</a:t>
            </a:r>
            <a:r>
              <a:rPr lang="en-US" sz="2000" dirty="0" smtClean="0"/>
              <a:t> ensure </a:t>
            </a:r>
            <a:r>
              <a:rPr lang="en-US" sz="2000" dirty="0"/>
              <a:t>that the calling thread is</a:t>
            </a:r>
            <a:br>
              <a:rPr lang="en-US" sz="2000" dirty="0"/>
            </a:br>
            <a:r>
              <a:rPr lang="en-US" sz="2000" dirty="0"/>
              <a:t>really </a:t>
            </a:r>
            <a:r>
              <a:rPr lang="en-US" sz="2000" dirty="0" smtClean="0"/>
              <a:t>holds </a:t>
            </a:r>
            <a:r>
              <a:rPr lang="en-US" sz="2000" dirty="0"/>
              <a:t>the </a:t>
            </a:r>
            <a:r>
              <a:rPr lang="en-US" sz="2000" i="1" dirty="0"/>
              <a:t>Lock </a:t>
            </a:r>
            <a:r>
              <a:rPr lang="en-US" sz="2000" dirty="0"/>
              <a:t>object. </a:t>
            </a:r>
            <a:endParaRPr lang="en-US" sz="2000" dirty="0" smtClean="0"/>
          </a:p>
          <a:p>
            <a:pPr lvl="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calling thread returns acquiring it   </a:t>
            </a:r>
            <a:endParaRPr lang="en-US" sz="2000" dirty="0" smtClean="0"/>
          </a:p>
          <a:p>
            <a:pPr marL="566928" lvl="3" indent="0">
              <a:spcBef>
                <a:spcPts val="600"/>
              </a:spcBef>
              <a:buNone/>
            </a:pPr>
            <a:endParaRPr lang="en-US" sz="2000" dirty="0" smtClean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/>
              <a:t>Release </a:t>
            </a:r>
            <a:r>
              <a:rPr lang="en-US" sz="2000" smtClean="0"/>
              <a:t>needs </a:t>
            </a:r>
            <a:r>
              <a:rPr lang="en-US" sz="2000" dirty="0"/>
              <a:t>to be atomic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CPU should not be taken away once a thread is inside the acquire or release function, enable/restore interrupt at proper places. </a:t>
            </a:r>
            <a:br>
              <a:rPr lang="en-US" sz="2000" dirty="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529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</a:t>
            </a:r>
            <a:r>
              <a:rPr lang="en-US" dirty="0" smtClean="0"/>
              <a:t>Condition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986190" cy="4503551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 Lock </a:t>
            </a:r>
            <a:r>
              <a:rPr lang="en-US" sz="2000" dirty="0"/>
              <a:t>class </a:t>
            </a:r>
            <a:r>
              <a:rPr lang="en-US" sz="2000" i="1" dirty="0"/>
              <a:t>Lock </a:t>
            </a:r>
            <a:r>
              <a:rPr lang="en-US" sz="2000" dirty="0" smtClean="0"/>
              <a:t>has three public </a:t>
            </a:r>
            <a:r>
              <a:rPr lang="en-US" sz="2000" dirty="0"/>
              <a:t>methods (functions</a:t>
            </a:r>
            <a:r>
              <a:rPr lang="en-US" sz="20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Wait </a:t>
            </a:r>
            <a:r>
              <a:rPr lang="en-US" sz="2000" dirty="0" smtClean="0"/>
              <a:t>()</a:t>
            </a:r>
          </a:p>
          <a:p>
            <a:pPr marL="566928" lvl="3" indent="0">
              <a:buNone/>
            </a:pPr>
            <a:r>
              <a:rPr lang="en-US" sz="2000" dirty="0" smtClean="0"/>
              <a:t> procedure </a:t>
            </a:r>
            <a:r>
              <a:rPr lang="en-US" sz="2000" dirty="0"/>
              <a:t>wait on some condition </a:t>
            </a:r>
            <a:r>
              <a:rPr lang="en-US" sz="2000" dirty="0" smtClean="0"/>
              <a:t>variable. </a:t>
            </a:r>
          </a:p>
          <a:p>
            <a:pPr marL="566928" lvl="3" indent="0">
              <a:buNone/>
            </a:pPr>
            <a:endParaRPr lang="en-US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Signal </a:t>
            </a:r>
            <a:r>
              <a:rPr lang="en-US" sz="2000" dirty="0" smtClean="0"/>
              <a:t>()</a:t>
            </a:r>
          </a:p>
          <a:p>
            <a:pPr marL="566928" lvl="3" indent="0">
              <a:buNone/>
            </a:pPr>
            <a:r>
              <a:rPr lang="en-US" sz="2000" dirty="0" smtClean="0"/>
              <a:t>when </a:t>
            </a:r>
            <a:r>
              <a:rPr lang="en-US" sz="2000" dirty="0"/>
              <a:t>some thread finds some event has happened, the </a:t>
            </a:r>
            <a:r>
              <a:rPr lang="en-US" sz="2000" dirty="0" smtClean="0"/>
              <a:t>thread </a:t>
            </a:r>
            <a:r>
              <a:rPr lang="en-US" sz="2000" dirty="0"/>
              <a:t>does a signal on </a:t>
            </a:r>
            <a:r>
              <a:rPr lang="en-US" sz="2000" dirty="0" smtClean="0"/>
              <a:t>some condition variable, </a:t>
            </a:r>
            <a:r>
              <a:rPr lang="en-US" sz="2000" dirty="0"/>
              <a:t>one of the threads </a:t>
            </a:r>
            <a:r>
              <a:rPr lang="en-US" sz="2000" dirty="0" smtClean="0"/>
              <a:t>are waken up</a:t>
            </a:r>
            <a:r>
              <a:rPr lang="en-US" sz="2000" dirty="0"/>
              <a:t>.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Broadcast ()</a:t>
            </a:r>
          </a:p>
          <a:p>
            <a:pPr marL="566928" lvl="3" indent="0">
              <a:buNone/>
            </a:pPr>
            <a:r>
              <a:rPr lang="en-US" sz="2000" dirty="0"/>
              <a:t>similar to Signal() function </a:t>
            </a:r>
            <a:r>
              <a:rPr lang="en-US" sz="2000" dirty="0" smtClean="0"/>
              <a:t>except </a:t>
            </a:r>
            <a:r>
              <a:rPr lang="en-US" sz="2000" dirty="0"/>
              <a:t>all </a:t>
            </a:r>
            <a:r>
              <a:rPr lang="en-US" sz="2000" dirty="0" smtClean="0"/>
              <a:t>sleeping threads </a:t>
            </a:r>
            <a:r>
              <a:rPr lang="en-US" sz="2000" dirty="0"/>
              <a:t>are wake up rather than only one of </a:t>
            </a:r>
            <a:r>
              <a:rPr lang="en-US" sz="2000" dirty="0" smtClean="0"/>
              <a:t>them.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566928" lvl="3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987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Nachos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06" y="1788877"/>
            <a:ext cx="5359307" cy="40227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Producer Consumer </a:t>
            </a:r>
            <a:r>
              <a:rPr lang="en-US" dirty="0"/>
              <a:t>P</a:t>
            </a:r>
            <a:r>
              <a:rPr lang="en-US" dirty="0" smtClean="0"/>
              <a:t>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765" y="1845733"/>
            <a:ext cx="7986190" cy="4503551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</a:t>
            </a:r>
            <a:r>
              <a:rPr lang="en-US" sz="2400" dirty="0" smtClean="0"/>
              <a:t>roducer </a:t>
            </a:r>
            <a:r>
              <a:rPr lang="en-US" sz="2400" dirty="0"/>
              <a:t>produces food 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Consumer consumes food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Producer needs a definite amount of time to produce food. 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After producing </a:t>
            </a:r>
            <a:r>
              <a:rPr lang="en-US" sz="2400" dirty="0"/>
              <a:t>the food it stores </a:t>
            </a:r>
            <a:r>
              <a:rPr lang="en-US" sz="2400" dirty="0" smtClean="0"/>
              <a:t>on a table</a:t>
            </a:r>
            <a:r>
              <a:rPr lang="en-US" sz="2400" dirty="0"/>
              <a:t> of limited </a:t>
            </a:r>
            <a:r>
              <a:rPr lang="en-US" sz="2400" dirty="0" smtClean="0"/>
              <a:t>size.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Consumer comes to </a:t>
            </a:r>
            <a:r>
              <a:rPr lang="en-US" sz="2400" dirty="0" smtClean="0"/>
              <a:t>table and consumes whenever there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is food. 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rgbClr val="C00000"/>
                </a:solidFill>
              </a:rPr>
              <a:t>Considering the </a:t>
            </a:r>
            <a:r>
              <a:rPr lang="en-US" sz="2400" dirty="0" smtClean="0">
                <a:solidFill>
                  <a:srgbClr val="C00000"/>
                </a:solidFill>
              </a:rPr>
              <a:t>scenario </a:t>
            </a:r>
            <a:r>
              <a:rPr lang="en-US" sz="2400" dirty="0">
                <a:solidFill>
                  <a:srgbClr val="C00000"/>
                </a:solidFill>
              </a:rPr>
              <a:t>the usefulness of Condition variable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/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384048" lvl="2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891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files to Nachos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520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Check the </a:t>
            </a:r>
            <a:r>
              <a:rPr lang="en-US" dirty="0" err="1"/>
              <a:t>Makefile</a:t>
            </a:r>
            <a:r>
              <a:rPr lang="en-US" dirty="0"/>
              <a:t> in code folder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dirty="0" err="1" smtClean="0"/>
              <a:t>akefile</a:t>
            </a:r>
            <a:r>
              <a:rPr lang="en-US" dirty="0" smtClean="0"/>
              <a:t> </a:t>
            </a:r>
            <a:r>
              <a:rPr lang="en-US" dirty="0"/>
              <a:t>contains the </a:t>
            </a:r>
            <a:r>
              <a:rPr lang="en-US" dirty="0" smtClean="0"/>
              <a:t>calls to </a:t>
            </a:r>
            <a:r>
              <a:rPr lang="en-US" dirty="0"/>
              <a:t>compile the entire tree.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Makefile.common</a:t>
            </a:r>
            <a:r>
              <a:rPr lang="en-US" dirty="0"/>
              <a:t> contains info </a:t>
            </a:r>
            <a:r>
              <a:rPr lang="en-US" dirty="0" smtClean="0"/>
              <a:t>about output files.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Steps for adding </a:t>
            </a:r>
            <a:r>
              <a:rPr lang="en-US" dirty="0"/>
              <a:t>a new </a:t>
            </a:r>
            <a:r>
              <a:rPr lang="en-US" dirty="0" smtClean="0"/>
              <a:t>Class </a:t>
            </a:r>
            <a:r>
              <a:rPr lang="en-US" dirty="0"/>
              <a:t>in </a:t>
            </a:r>
            <a:r>
              <a:rPr lang="en-US" dirty="0" smtClean="0"/>
              <a:t>Nachos </a:t>
            </a:r>
            <a:r>
              <a:rPr lang="en-US" dirty="0"/>
              <a:t>source </a:t>
            </a:r>
            <a:r>
              <a:rPr lang="en-US" dirty="0" smtClean="0"/>
              <a:t>tree-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Go to corresponding directory 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Open </a:t>
            </a:r>
            <a:r>
              <a:rPr lang="en-US" dirty="0" err="1" smtClean="0"/>
              <a:t>Makefile.common</a:t>
            </a:r>
            <a:endParaRPr lang="en-US" dirty="0" smtClean="0"/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Add .h and .cc file path/locations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Also add .o file in object file list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Execute make depend 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Open </a:t>
            </a:r>
            <a:r>
              <a:rPr lang="en-US" dirty="0"/>
              <a:t>threadtest.cc 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 include header file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inside </a:t>
            </a:r>
            <a:r>
              <a:rPr lang="en-US" dirty="0" err="1" smtClean="0"/>
              <a:t>ThreadTest</a:t>
            </a:r>
            <a:r>
              <a:rPr lang="en-US" dirty="0" smtClean="0"/>
              <a:t>(), create an object and call methods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75488" lvl="2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2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Notes 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If make is behaving strangely or after running Nachos if it doesn't seem like the </a:t>
            </a:r>
            <a:r>
              <a:rPr lang="en-US" dirty="0" smtClean="0"/>
              <a:t>changes we </a:t>
            </a:r>
            <a:r>
              <a:rPr lang="en-US" dirty="0"/>
              <a:t>just made have taken effect, we can do the </a:t>
            </a:r>
            <a:r>
              <a:rPr lang="en-US" dirty="0" smtClean="0"/>
              <a:t>following:</a:t>
            </a:r>
            <a:endParaRPr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 </a:t>
            </a:r>
            <a:r>
              <a:rPr lang="en-US" dirty="0"/>
              <a:t>Make sure we are in the build directory of the Nachos distribution. 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 Type </a:t>
            </a:r>
            <a:r>
              <a:rPr lang="en-US" altLang="zh-TW" dirty="0" smtClean="0"/>
              <a:t>make clean</a:t>
            </a:r>
            <a:endParaRPr lang="en-US" altLang="zh-TW" dirty="0"/>
          </a:p>
          <a:p>
            <a:pPr lvl="1"/>
            <a:r>
              <a:rPr lang="en-US" sz="2000" dirty="0" smtClean="0"/>
              <a:t>These </a:t>
            </a:r>
            <a:r>
              <a:rPr lang="en-US" sz="2000" dirty="0"/>
              <a:t>removes all of the .o files generated </a:t>
            </a:r>
            <a:endParaRPr lang="en-US" altLang="zh-TW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 </a:t>
            </a:r>
            <a:r>
              <a:rPr lang="en-US" dirty="0" smtClean="0"/>
              <a:t>Type make depend </a:t>
            </a:r>
            <a:endParaRPr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 Type make</a:t>
            </a:r>
          </a:p>
        </p:txBody>
      </p:sp>
    </p:spTree>
    <p:extLst>
      <p:ext uri="{BB962C8B-B14F-4D97-AF65-F5344CB8AC3E}">
        <p14:creationId xmlns:p14="http://schemas.microsoft.com/office/powerpoint/2010/main" val="28387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Nachos</a:t>
            </a:r>
            <a:br>
              <a:rPr lang="en-US" dirty="0" smtClean="0"/>
            </a:br>
            <a:r>
              <a:rPr lang="en-US" sz="2700" b="1" dirty="0" smtClean="0"/>
              <a:t>Not another completely heuristic Operating System  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  </a:t>
            </a:r>
            <a:r>
              <a:rPr lang="zh-TW" altLang="zh-TW" dirty="0" smtClean="0">
                <a:solidFill>
                  <a:srgbClr val="000000"/>
                </a:solidFill>
              </a:rPr>
              <a:t>Nachos is</a:t>
            </a:r>
            <a:r>
              <a:rPr lang="en-US" altLang="zh-TW" dirty="0">
                <a:solidFill>
                  <a:srgbClr val="000000"/>
                </a:solidFill>
              </a:rPr>
              <a:t> an instructional</a:t>
            </a:r>
            <a:r>
              <a:rPr lang="zh-TW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operating system </a:t>
            </a:r>
            <a:r>
              <a:rPr lang="en-US" altLang="zh-TW" dirty="0" smtClean="0">
                <a:solidFill>
                  <a:srgbClr val="000000"/>
                </a:solidFill>
              </a:rPr>
              <a:t>designed by </a:t>
            </a:r>
            <a:r>
              <a:rPr lang="en-US" altLang="zh-TW" dirty="0">
                <a:solidFill>
                  <a:srgbClr val="000000"/>
                </a:solidFill>
              </a:rPr>
              <a:t>Thomas Anderson </a:t>
            </a:r>
            <a:r>
              <a:rPr lang="en-US" altLang="zh-TW" dirty="0" smtClean="0">
                <a:solidFill>
                  <a:srgbClr val="000000"/>
                </a:solidFill>
              </a:rPr>
              <a:t>at UC- Berkeley</a:t>
            </a:r>
            <a:r>
              <a:rPr lang="en-US" altLang="zh-TW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Originally written </a:t>
            </a:r>
            <a:r>
              <a:rPr lang="en-US" dirty="0">
                <a:solidFill>
                  <a:srgbClr val="000000"/>
                </a:solidFill>
              </a:rPr>
              <a:t>in C++ for </a:t>
            </a:r>
            <a:r>
              <a:rPr lang="en-US" dirty="0" smtClean="0">
                <a:solidFill>
                  <a:srgbClr val="000000"/>
                </a:solidFill>
              </a:rPr>
              <a:t>MIPS.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</a:rPr>
              <a:t> The only difference between Nachos and a real operating system is that Nachos runs a Unix process, whereas a real operating system runs on a real machine.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0000"/>
                </a:solidFill>
              </a:rPr>
              <a:t>Nachos </a:t>
            </a:r>
            <a:r>
              <a:rPr lang="en-US" altLang="zh-TW" dirty="0">
                <a:solidFill>
                  <a:srgbClr val="000000"/>
                </a:solidFill>
              </a:rPr>
              <a:t>is simpler than UNIX.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Simulator </a:t>
            </a:r>
            <a:r>
              <a:rPr lang="en-US" altLang="zh-TW" dirty="0">
                <a:solidFill>
                  <a:srgbClr val="000000"/>
                </a:solidFill>
              </a:rPr>
              <a:t>makes debugging easier.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</a:rPr>
              <a:t> Official</a:t>
            </a:r>
            <a:r>
              <a:rPr lang="zh-TW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website</a:t>
            </a:r>
            <a:r>
              <a:rPr lang="en-US" altLang="zh-TW" dirty="0">
                <a:hlinkClick r:id="rId3"/>
              </a:rPr>
              <a:t/>
            </a:r>
            <a:br>
              <a:rPr lang="en-US" altLang="zh-TW" dirty="0">
                <a:hlinkClick r:id="rId3"/>
              </a:rPr>
            </a:br>
            <a:r>
              <a:rPr lang="en-US" altLang="zh-TW" dirty="0" smtClean="0">
                <a:hlinkClick r:id="rId3"/>
              </a:rPr>
              <a:t> http</a:t>
            </a:r>
            <a:r>
              <a:rPr lang="en-US" altLang="zh-TW" dirty="0">
                <a:hlinkClick r:id="rId3"/>
              </a:rPr>
              <a:t>://homes.cs.washington.edu/~tom/nachos/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Nachos directory structure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93007" cy="40233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bin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000000"/>
                </a:solidFill>
              </a:rPr>
              <a:t>contains the source code for coff2noff, which converts a normal MIPS executable into a Nachos executable.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</a:rPr>
              <a:t>machine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contains the machine simulation (i.e. the machine "hardware</a:t>
            </a:r>
            <a:r>
              <a:rPr lang="en-US" dirty="0" smtClean="0">
                <a:solidFill>
                  <a:srgbClr val="000000"/>
                </a:solidFill>
              </a:rPr>
              <a:t>")</a:t>
            </a:r>
          </a:p>
          <a:p>
            <a:pPr marL="0" indent="0">
              <a:spcBef>
                <a:spcPts val="200"/>
              </a:spcBef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2800" dirty="0">
                <a:solidFill>
                  <a:srgbClr val="000000"/>
                </a:solidFill>
              </a:rPr>
              <a:t>threads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800" dirty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contains the main program to start Nachos and the core Nachos kernel, the implementation of threads, the code to handle context-switching, and synchronization primitives.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0" y="734096"/>
            <a:ext cx="7310692" cy="1003265"/>
          </a:xfrm>
        </p:spPr>
        <p:txBody>
          <a:bodyPr>
            <a:normAutofit/>
          </a:bodyPr>
          <a:lstStyle/>
          <a:p>
            <a:r>
              <a:rPr lang="en-US" dirty="0"/>
              <a:t>Nachos directory structure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910" y="1737361"/>
            <a:ext cx="7793007" cy="4624802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userprog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contains code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support user programs </a:t>
            </a:r>
            <a:r>
              <a:rPr lang="en-US" dirty="0" smtClean="0">
                <a:solidFill>
                  <a:srgbClr val="000000"/>
                </a:solidFill>
              </a:rPr>
              <a:t>and multiprogramming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support </a:t>
            </a:r>
            <a:r>
              <a:rPr lang="en-US" dirty="0">
                <a:solidFill>
                  <a:srgbClr val="000000"/>
                </a:solidFill>
              </a:rPr>
              <a:t>for process address spaces and system </a:t>
            </a:r>
            <a:r>
              <a:rPr lang="en-US" dirty="0" smtClean="0">
                <a:solidFill>
                  <a:srgbClr val="000000"/>
                </a:solidFill>
              </a:rPr>
              <a:t>calls.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  <a:latin typeface="Arial Unicode MS" panose="020B0604020202020204" pitchFamily="34" charset="-120"/>
            </a:endParaRPr>
          </a:p>
          <a:p>
            <a:pPr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2800" dirty="0" err="1">
                <a:solidFill>
                  <a:srgbClr val="000000"/>
                </a:solidFill>
              </a:rPr>
              <a:t>filesys</a:t>
            </a:r>
            <a:endParaRPr lang="en-US" altLang="zh-TW" sz="28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contains the implementation of a rudimentary file </a:t>
            </a:r>
            <a:r>
              <a:rPr lang="en-US" dirty="0" smtClean="0">
                <a:solidFill>
                  <a:srgbClr val="000000"/>
                </a:solidFill>
              </a:rPr>
              <a:t>system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lang="en-US" altLang="zh-TW" dirty="0" smtClean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sz="2800" dirty="0">
                <a:solidFill>
                  <a:srgbClr val="000000"/>
                </a:solidFill>
              </a:rPr>
              <a:t>network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Nachos operating system support for networking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test</a:t>
            </a:r>
          </a:p>
          <a:p>
            <a:pPr marL="0" indent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User test programs to run on the simulated machine. </a:t>
            </a:r>
          </a:p>
        </p:txBody>
      </p:sp>
    </p:spTree>
    <p:extLst>
      <p:ext uri="{BB962C8B-B14F-4D97-AF65-F5344CB8AC3E}">
        <p14:creationId xmlns:p14="http://schemas.microsoft.com/office/powerpoint/2010/main" val="13979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Nachos installation on </a:t>
            </a:r>
            <a:r>
              <a:rPr lang="en-US" altLang="zh-TW" dirty="0" smtClean="0"/>
              <a:t>Ubuntu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Download </a:t>
            </a:r>
            <a:r>
              <a:rPr lang="en-US" altLang="zh-TW" sz="2400" dirty="0"/>
              <a:t>the Nachos package </a:t>
            </a:r>
            <a:r>
              <a:rPr lang="en-US" altLang="zh-TW" sz="2400" dirty="0" smtClean="0"/>
              <a:t>from google classroom 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 Install </a:t>
            </a:r>
            <a:r>
              <a:rPr lang="en-US" altLang="zh-TW" sz="2400" dirty="0"/>
              <a:t>g++ 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sudo</a:t>
            </a:r>
            <a:r>
              <a:rPr lang="en-US" altLang="zh-TW" sz="2400" dirty="0" smtClean="0"/>
              <a:t> apt-get install g++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</a:t>
            </a:r>
            <a:r>
              <a:rPr lang="en-US" sz="2400" dirty="0" smtClean="0"/>
              <a:t>Move to the </a:t>
            </a:r>
            <a:r>
              <a:rPr lang="en-US" sz="2400" dirty="0"/>
              <a:t>directory where the </a:t>
            </a:r>
            <a:r>
              <a:rPr lang="en-US" sz="2400" dirty="0" smtClean="0"/>
              <a:t>nachos package is.  </a:t>
            </a:r>
            <a:endParaRPr lang="en-US" altLang="zh-TW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Untar</a:t>
            </a:r>
            <a:r>
              <a:rPr lang="en-US" altLang="zh-TW" sz="2400" dirty="0" smtClean="0"/>
              <a:t> packages</a:t>
            </a:r>
          </a:p>
          <a:p>
            <a:pPr lvl="1"/>
            <a:r>
              <a:rPr lang="en-US" altLang="zh-TW" sz="2400" dirty="0" smtClean="0"/>
              <a:t>tar </a:t>
            </a:r>
            <a:r>
              <a:rPr lang="en-US" altLang="zh-TW" sz="2400" dirty="0"/>
              <a:t>–</a:t>
            </a:r>
            <a:r>
              <a:rPr lang="en-US" altLang="zh-TW" sz="2400" dirty="0" err="1"/>
              <a:t>zxvf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nachos-3.4.tar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484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Running Nachos on Ubuntu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 </a:t>
            </a:r>
            <a:r>
              <a:rPr lang="en-US" altLang="zh-TW" sz="2400" dirty="0"/>
              <a:t> Make </a:t>
            </a:r>
          </a:p>
          <a:p>
            <a:pPr lvl="1"/>
            <a:r>
              <a:rPr lang="en-US" altLang="zh-TW" sz="2400" dirty="0"/>
              <a:t>cd ./nachos/code</a:t>
            </a:r>
          </a:p>
          <a:p>
            <a:pPr lvl="1"/>
            <a:r>
              <a:rPr lang="en-US" altLang="zh-TW" sz="2400" dirty="0"/>
              <a:t>make</a:t>
            </a:r>
            <a:endParaRPr lang="en-US" altLang="zh-TW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Move threads subdirectory </a:t>
            </a:r>
          </a:p>
          <a:p>
            <a:pPr lvl="1"/>
            <a:r>
              <a:rPr lang="en-US" altLang="zh-TW" sz="2400" dirty="0"/>
              <a:t>c</a:t>
            </a:r>
            <a:r>
              <a:rPr lang="en-US" altLang="zh-TW" sz="2400" dirty="0" smtClean="0"/>
              <a:t>d threads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Run nachos kernel  </a:t>
            </a:r>
          </a:p>
          <a:p>
            <a:pPr lvl="1"/>
            <a:r>
              <a:rPr lang="en-US" altLang="zh-TW" sz="2400" dirty="0" smtClean="0"/>
              <a:t>./nachos</a:t>
            </a:r>
          </a:p>
          <a:p>
            <a:pPr marL="201168" lvl="1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4634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036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  ./</a:t>
            </a:r>
            <a:r>
              <a:rPr lang="en-US" altLang="zh-TW" dirty="0"/>
              <a:t>nachos 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*** </a:t>
            </a:r>
            <a:r>
              <a:rPr lang="en-US" altLang="zh-TW" dirty="0"/>
              <a:t>thread Hilo 0 looped 0 </a:t>
            </a:r>
            <a:r>
              <a:rPr lang="en-US" altLang="zh-TW" dirty="0" smtClean="0"/>
              <a:t>times</a:t>
            </a:r>
          </a:p>
          <a:p>
            <a:pPr lvl="1"/>
            <a:r>
              <a:rPr lang="en-US" altLang="zh-TW" dirty="0" smtClean="0"/>
              <a:t>*** </a:t>
            </a:r>
            <a:r>
              <a:rPr lang="en-US" altLang="zh-TW" dirty="0"/>
              <a:t>thread Hilo 0 looped 1 </a:t>
            </a:r>
            <a:r>
              <a:rPr lang="en-US" altLang="zh-TW" dirty="0" smtClean="0"/>
              <a:t>times</a:t>
            </a:r>
          </a:p>
          <a:p>
            <a:pPr lvl="1"/>
            <a:r>
              <a:rPr lang="en-US" altLang="zh-TW" dirty="0" smtClean="0"/>
              <a:t>*** </a:t>
            </a:r>
            <a:r>
              <a:rPr lang="en-US" altLang="zh-TW" dirty="0"/>
              <a:t>thread Hilo 0 looped 2 </a:t>
            </a:r>
            <a:r>
              <a:rPr lang="en-US" altLang="zh-TW" dirty="0" smtClean="0"/>
              <a:t>times</a:t>
            </a:r>
          </a:p>
          <a:p>
            <a:pPr lvl="1"/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 &gt;&gt;&gt; Thread Hilo 0 has </a:t>
            </a:r>
            <a:r>
              <a:rPr lang="en-US" altLang="zh-TW" dirty="0" smtClean="0"/>
              <a:t>finished</a:t>
            </a:r>
          </a:p>
          <a:p>
            <a:pPr lvl="1"/>
            <a:r>
              <a:rPr lang="en-US" altLang="zh-TW" dirty="0" smtClean="0"/>
              <a:t>*** </a:t>
            </a:r>
            <a:r>
              <a:rPr lang="en-US" altLang="zh-TW" dirty="0"/>
              <a:t>thread Hilo 1 looped 0 times</a:t>
            </a:r>
          </a:p>
          <a:p>
            <a:pPr lvl="1"/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&gt;&gt;&gt; Thread Hilo </a:t>
            </a:r>
            <a:r>
              <a:rPr lang="en-US" altLang="zh-TW" dirty="0" smtClean="0"/>
              <a:t>1 </a:t>
            </a:r>
            <a:r>
              <a:rPr lang="en-US" altLang="zh-TW" dirty="0"/>
              <a:t>has finished 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result is wrong. And we 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  <a:t>have to 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fix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036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  ./</a:t>
            </a:r>
            <a:r>
              <a:rPr lang="en-US" altLang="zh-TW" dirty="0"/>
              <a:t>nachos 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/>
              <a:t>*** thread Hilo 0 looped 0 </a:t>
            </a:r>
            <a:r>
              <a:rPr lang="en-US" altLang="zh-TW" dirty="0" smtClean="0"/>
              <a:t>times</a:t>
            </a:r>
          </a:p>
          <a:p>
            <a:pPr lvl="1"/>
            <a:r>
              <a:rPr lang="en-US" altLang="zh-TW" dirty="0" smtClean="0"/>
              <a:t>*** </a:t>
            </a:r>
            <a:r>
              <a:rPr lang="en-US" altLang="zh-TW" dirty="0"/>
              <a:t>thread Hilo 1 looped 0 </a:t>
            </a:r>
            <a:r>
              <a:rPr lang="en-US" altLang="zh-TW" dirty="0" smtClean="0"/>
              <a:t>times</a:t>
            </a:r>
          </a:p>
          <a:p>
            <a:pPr lvl="1"/>
            <a:r>
              <a:rPr lang="en-US" altLang="zh-TW" dirty="0" smtClean="0"/>
              <a:t>*** </a:t>
            </a:r>
            <a:r>
              <a:rPr lang="en-US" altLang="zh-TW" dirty="0"/>
              <a:t>thread Hilo 2 looped 0 </a:t>
            </a:r>
            <a:r>
              <a:rPr lang="en-US" altLang="zh-TW" dirty="0" smtClean="0"/>
              <a:t>times</a:t>
            </a:r>
          </a:p>
          <a:p>
            <a:pPr lvl="1"/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*** </a:t>
            </a:r>
            <a:r>
              <a:rPr lang="en-US" altLang="zh-TW" dirty="0"/>
              <a:t>thread Hilo 10 looped 0 </a:t>
            </a:r>
            <a:r>
              <a:rPr lang="en-US" altLang="zh-TW" dirty="0" smtClean="0"/>
              <a:t>times</a:t>
            </a:r>
          </a:p>
          <a:p>
            <a:pPr lvl="1"/>
            <a:r>
              <a:rPr lang="en-US" altLang="zh-TW" dirty="0" smtClean="0"/>
              <a:t>*** </a:t>
            </a:r>
            <a:r>
              <a:rPr lang="en-US" altLang="zh-TW" dirty="0"/>
              <a:t>thread Hilo 0 looped 1 </a:t>
            </a:r>
            <a:r>
              <a:rPr lang="en-US" altLang="zh-TW" dirty="0" smtClean="0"/>
              <a:t>times</a:t>
            </a:r>
          </a:p>
          <a:p>
            <a:pPr lvl="1"/>
            <a:r>
              <a:rPr lang="en-US" altLang="zh-TW" dirty="0" smtClean="0"/>
              <a:t>*** </a:t>
            </a:r>
            <a:r>
              <a:rPr lang="en-US" altLang="zh-TW" dirty="0"/>
              <a:t>thread Hilo 1 looped 1 </a:t>
            </a:r>
            <a:r>
              <a:rPr lang="en-US" altLang="zh-TW" dirty="0" smtClean="0"/>
              <a:t>times</a:t>
            </a:r>
          </a:p>
          <a:p>
            <a:pPr lvl="1"/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 &gt;&gt;&gt; Thread Hilo 0 has </a:t>
            </a:r>
            <a:r>
              <a:rPr lang="en-US" altLang="zh-TW" dirty="0" smtClean="0"/>
              <a:t>finished </a:t>
            </a:r>
            <a:endParaRPr lang="en-US" altLang="zh-TW" dirty="0"/>
          </a:p>
          <a:p>
            <a:pPr lvl="1"/>
            <a:r>
              <a:rPr lang="en-US" altLang="zh-TW" dirty="0"/>
              <a:t>&gt;&gt;&gt; Thread Hilo </a:t>
            </a:r>
            <a:r>
              <a:rPr lang="en-US" altLang="zh-TW" dirty="0" smtClean="0"/>
              <a:t>1 </a:t>
            </a:r>
            <a:r>
              <a:rPr lang="en-US" altLang="zh-TW" dirty="0"/>
              <a:t>has finished 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programs execute 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  <a:t>correctly</a:t>
            </a:r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4141</TotalTime>
  <Words>1123</Words>
  <Application>Microsoft Office PowerPoint</Application>
  <PresentationFormat>On-screen Show (4:3)</PresentationFormat>
  <Paragraphs>213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Retrospect</vt:lpstr>
      <vt:lpstr>CSE 308: Introduction to Nachos </vt:lpstr>
      <vt:lpstr>Nachos </vt:lpstr>
      <vt:lpstr>Nachos Not another completely heuristic Operating System  </vt:lpstr>
      <vt:lpstr>Nachos directory structure</vt:lpstr>
      <vt:lpstr>Nachos directory structure</vt:lpstr>
      <vt:lpstr>Nachos installation on Ubuntu</vt:lpstr>
      <vt:lpstr>Running Nachos on Ubuntu</vt:lpstr>
      <vt:lpstr>Project 1</vt:lpstr>
      <vt:lpstr>Project 1</vt:lpstr>
      <vt:lpstr>Project 1</vt:lpstr>
      <vt:lpstr>Trace code and fix the issue</vt:lpstr>
      <vt:lpstr>Nachos Not another completely heuristic Operating System  </vt:lpstr>
      <vt:lpstr>Understanding Nachos Threads </vt:lpstr>
      <vt:lpstr>Implementation of Lock </vt:lpstr>
      <vt:lpstr>Implementation of Lock </vt:lpstr>
      <vt:lpstr>Implementation of Lock </vt:lpstr>
      <vt:lpstr>Implementation of Lock </vt:lpstr>
      <vt:lpstr>Implementation of Lock </vt:lpstr>
      <vt:lpstr>Implementation of Condition </vt:lpstr>
      <vt:lpstr>Producer Consumer Problem </vt:lpstr>
      <vt:lpstr>Adding new files to Nachos </vt:lpstr>
      <vt:lpstr>Important Notes </vt:lpstr>
    </vt:vector>
  </TitlesOfParts>
  <Company>BUET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NETWORK LAB</cp:lastModifiedBy>
  <cp:revision>477</cp:revision>
  <dcterms:created xsi:type="dcterms:W3CDTF">2012-03-31T05:29:50Z</dcterms:created>
  <dcterms:modified xsi:type="dcterms:W3CDTF">2019-03-28T04:23:57Z</dcterms:modified>
</cp:coreProperties>
</file>